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79" r:id="rId7"/>
    <p:sldId id="263" r:id="rId8"/>
    <p:sldId id="274" r:id="rId9"/>
    <p:sldId id="275" r:id="rId10"/>
    <p:sldId id="276" r:id="rId11"/>
    <p:sldId id="277" r:id="rId12"/>
    <p:sldId id="280" r:id="rId13"/>
    <p:sldId id="281" r:id="rId14"/>
    <p:sldId id="282" r:id="rId15"/>
    <p:sldId id="283" r:id="rId16"/>
    <p:sldId id="285" r:id="rId17"/>
    <p:sldId id="284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19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8877A6-081B-834E-A4B4-A33C26C94BDA}" type="datetime1">
              <a:rPr lang="en-US" smtClean="0"/>
              <a:t>10/15/13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B5A15-3E3A-3945-B089-EE8299F0BD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601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BD5C90-A898-9A42-9463-DDA0C067D489}" type="datetime1">
              <a:rPr lang="en-US" smtClean="0"/>
              <a:t>10/15/13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246A65-F685-B148-8B4F-E9C47B6E2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8745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46A65-F685-B148-8B4F-E9C47B6E235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277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46A65-F685-B148-8B4F-E9C47B6E235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829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103FC-EE9D-324E-A6E8-EA55BDE0A273}" type="datetime1">
              <a:rPr lang="en-US" smtClean="0"/>
              <a:t>10/15/13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Atomic Snapshots in O(log^3n) Steps using Randomized Helping, DISC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0E5A-5C2B-A946-A8FC-6771FAEB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446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BE8B-5609-E94A-BFCF-87A8656FC74F}" type="datetime1">
              <a:rPr lang="en-US" smtClean="0"/>
              <a:t>10/15/13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Atomic Snapshots in O(log^3n) Steps using Randomized Helping, DISC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0E5A-5C2B-A946-A8FC-6771FAEB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558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3AD1-72E1-554D-82DA-3E56E0466540}" type="datetime1">
              <a:rPr lang="en-US" smtClean="0"/>
              <a:t>10/15/13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Atomic Snapshots in O(log^3n) Steps using Randomized Helping, DISC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0E5A-5C2B-A946-A8FC-6771FAEB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466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A65FF-8D3A-2144-89F6-1466604A33AF}" type="datetime1">
              <a:rPr lang="en-US" smtClean="0"/>
              <a:t>10/15/13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Atomic Snapshots in O(log^3n) Steps using Randomized Helping, DISC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0E5A-5C2B-A946-A8FC-6771FAEB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98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8BC7-A15B-3440-9E2D-E22D9D456BF6}" type="datetime1">
              <a:rPr lang="en-US" smtClean="0"/>
              <a:t>10/15/13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Atomic Snapshots in O(log^3n) Steps using Randomized Helping, DISC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0E5A-5C2B-A946-A8FC-6771FAEB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398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1A9FC-5D68-2A4E-BA35-D242BD2F05BF}" type="datetime1">
              <a:rPr lang="en-US" smtClean="0"/>
              <a:t>10/15/13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Atomic Snapshots in O(log^3n) Steps using Randomized Helping, DISC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0E5A-5C2B-A946-A8FC-6771FAEB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07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0BA0E-0B3F-3944-87D0-0C1BEF18BF0A}" type="datetime1">
              <a:rPr lang="en-US" smtClean="0"/>
              <a:t>10/15/13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Atomic Snapshots in O(log^3n) Steps using Randomized Helping, DISC 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0E5A-5C2B-A946-A8FC-6771FAEB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922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EFFDE-A0E8-104A-9D28-D9C0B5A44EE5}" type="datetime1">
              <a:rPr lang="en-US" smtClean="0"/>
              <a:t>10/15/13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Atomic Snapshots in O(log^3n) Steps using Randomized Helping, DISC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0E5A-5C2B-A946-A8FC-6771FAEB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091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FA73-A056-9F40-ADBE-499D925E22D5}" type="datetime1">
              <a:rPr lang="en-US" smtClean="0"/>
              <a:t>10/15/13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Atomic Snapshots in O(log^3n) Steps using Randomized Helping, DISC 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0E5A-5C2B-A946-A8FC-6771FAEB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841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F7935-0FF5-6142-97A2-D0F96853243F}" type="datetime1">
              <a:rPr lang="en-US" smtClean="0"/>
              <a:t>10/15/13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Atomic Snapshots in O(log^3n) Steps using Randomized Helping, DISC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0E5A-5C2B-A946-A8FC-6771FAEB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492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A5571-78B4-1145-BC80-4733DA8CB65A}" type="datetime1">
              <a:rPr lang="en-US" smtClean="0"/>
              <a:t>10/15/13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Atomic Snapshots in O(log^3n) Steps using Randomized Helping, DISC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0E5A-5C2B-A946-A8FC-6771FAEB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924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DB975-DEDF-B044-A942-64094E43CF8C}" type="datetime1">
              <a:rPr lang="en-US" smtClean="0"/>
              <a:t>10/15/13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Atomic Snapshots in O(log^3n) Steps using Randomized Helping, DISC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0E5A-5C2B-A946-A8FC-6771FAEB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80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Atomic snapshots in </a:t>
            </a:r>
            <a:r>
              <a:rPr lang="en-US" dirty="0" smtClean="0"/>
              <a:t>O</a:t>
            </a:r>
            <a:r>
              <a:rPr lang="en-US" dirty="0"/>
              <a:t>(log³ n) steps using randomized helping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James </a:t>
            </a:r>
            <a:r>
              <a:rPr lang="en-US" dirty="0" err="1" smtClean="0"/>
              <a:t>Aspnes</a:t>
            </a:r>
            <a:r>
              <a:rPr lang="en-US" dirty="0" smtClean="0"/>
              <a:t>, Yale</a:t>
            </a:r>
          </a:p>
          <a:p>
            <a:r>
              <a:rPr lang="en-US" dirty="0" smtClean="0"/>
              <a:t>Keren Censor-Hillel, Technion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0E5A-5C2B-A946-A8FC-6771FAEBBC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244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Max-Register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122821" y="1573463"/>
            <a:ext cx="1195136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0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871535" y="2661651"/>
            <a:ext cx="1251285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0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317957" y="2622882"/>
            <a:ext cx="1192463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13341" y="4332701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value 0</a:t>
            </a:r>
          </a:p>
        </p:txBody>
      </p:sp>
      <p:cxnSp>
        <p:nvCxnSpPr>
          <p:cNvPr id="8" name="Straight Arrow Connector 7"/>
          <p:cNvCxnSpPr>
            <a:stCxn id="4" idx="2"/>
            <a:endCxn id="5" idx="0"/>
          </p:cNvCxnSpPr>
          <p:nvPr/>
        </p:nvCxnSpPr>
        <p:spPr>
          <a:xfrm flipH="1">
            <a:off x="3497178" y="2106863"/>
            <a:ext cx="1223211" cy="5547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4" idx="2"/>
            <a:endCxn id="6" idx="0"/>
          </p:cNvCxnSpPr>
          <p:nvPr/>
        </p:nvCxnSpPr>
        <p:spPr>
          <a:xfrm>
            <a:off x="4720389" y="2106863"/>
            <a:ext cx="1193800" cy="5160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2302063" y="4338053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value 1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446337" y="5051930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value v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943599" y="5051930"/>
            <a:ext cx="1021347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value v’</a:t>
            </a:r>
          </a:p>
        </p:txBody>
      </p:sp>
      <p:cxnSp>
        <p:nvCxnSpPr>
          <p:cNvPr id="18" name="Straight Arrow Connector 17"/>
          <p:cNvCxnSpPr>
            <a:endCxn id="7" idx="0"/>
          </p:cNvCxnSpPr>
          <p:nvPr/>
        </p:nvCxnSpPr>
        <p:spPr>
          <a:xfrm flipH="1">
            <a:off x="1470541" y="3890207"/>
            <a:ext cx="614947" cy="4424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 rot="19238093">
            <a:off x="2810905" y="3181683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22" name="Straight Arrow Connector 21"/>
          <p:cNvCxnSpPr>
            <a:endCxn id="15" idx="0"/>
          </p:cNvCxnSpPr>
          <p:nvPr/>
        </p:nvCxnSpPr>
        <p:spPr>
          <a:xfrm>
            <a:off x="2457699" y="3890207"/>
            <a:ext cx="301564" cy="4478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16" idx="0"/>
          </p:cNvCxnSpPr>
          <p:nvPr/>
        </p:nvCxnSpPr>
        <p:spPr>
          <a:xfrm flipH="1">
            <a:off x="4903537" y="4572000"/>
            <a:ext cx="283410" cy="47993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 rot="2983080">
            <a:off x="3460749" y="3169918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31" name="Straight Arrow Connector 30"/>
          <p:cNvCxnSpPr>
            <a:endCxn id="17" idx="0"/>
          </p:cNvCxnSpPr>
          <p:nvPr/>
        </p:nvCxnSpPr>
        <p:spPr>
          <a:xfrm>
            <a:off x="6232358" y="4539914"/>
            <a:ext cx="221915" cy="512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481356" y="5068152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3919644" y="5725244"/>
            <a:ext cx="1621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write(</a:t>
            </a:r>
            <a:r>
              <a:rPr lang="en-US" sz="2400" b="1" i="1" dirty="0">
                <a:solidFill>
                  <a:srgbClr val="8064A2"/>
                </a:solidFill>
                <a:cs typeface="Courier New" pitchFamily="49" charset="0"/>
              </a:rPr>
              <a:t>v</a:t>
            </a:r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4136187" y="1574717"/>
            <a:ext cx="1181769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1</a:t>
            </a:r>
          </a:p>
        </p:txBody>
      </p:sp>
      <p:cxnSp>
        <p:nvCxnSpPr>
          <p:cNvPr id="38" name="Straight Arrow Connector 37"/>
          <p:cNvCxnSpPr>
            <a:stCxn id="6" idx="2"/>
          </p:cNvCxnSpPr>
          <p:nvPr/>
        </p:nvCxnSpPr>
        <p:spPr>
          <a:xfrm flipH="1">
            <a:off x="5481357" y="3156282"/>
            <a:ext cx="432832" cy="4619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779941" y="1596620"/>
            <a:ext cx="923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read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81357" y="5725244"/>
            <a:ext cx="1693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write(</a:t>
            </a:r>
            <a:r>
              <a:rPr lang="en-US" sz="2400" b="1" i="1" dirty="0" smtClean="0">
                <a:solidFill>
                  <a:srgbClr val="8064A2"/>
                </a:solidFill>
                <a:cs typeface="Courier New" pitchFamily="49" charset="0"/>
              </a:rPr>
              <a:t>v’</a:t>
            </a:r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5317956" y="2634915"/>
            <a:ext cx="1181769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54225" y="5725244"/>
            <a:ext cx="1773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write(</a:t>
            </a:r>
            <a:r>
              <a:rPr lang="en-US" sz="2400" b="1" i="1" dirty="0" smtClean="0">
                <a:solidFill>
                  <a:srgbClr val="8064A2"/>
                </a:solidFill>
                <a:cs typeface="Courier New" pitchFamily="49" charset="0"/>
              </a:rPr>
              <a:t>v’’</a:t>
            </a:r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0E5A-5C2B-A946-A8FC-6771FAEBBC6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905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81481E-6 L 0.12708 0.16689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54" y="8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708 0.16689 L 0.25139 0.315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15" y="7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3" grpId="1"/>
      <p:bldP spid="63" grpId="2"/>
      <p:bldP spid="23" grpId="0"/>
      <p:bldP spid="24" grpId="0" animBg="1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Randomized Max-Register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384883" y="1580145"/>
            <a:ext cx="1192463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0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376826" y="2489196"/>
            <a:ext cx="1192463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0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242853" y="4025528"/>
            <a:ext cx="1192463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0</a:t>
            </a:r>
          </a:p>
        </p:txBody>
      </p:sp>
      <p:cxnSp>
        <p:nvCxnSpPr>
          <p:cNvPr id="7" name="Straight Arrow Connector 6"/>
          <p:cNvCxnSpPr>
            <a:stCxn id="4" idx="2"/>
            <a:endCxn id="5" idx="0"/>
          </p:cNvCxnSpPr>
          <p:nvPr/>
        </p:nvCxnSpPr>
        <p:spPr>
          <a:xfrm>
            <a:off x="3981115" y="2113545"/>
            <a:ext cx="991943" cy="37565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" idx="2"/>
          </p:cNvCxnSpPr>
          <p:nvPr/>
        </p:nvCxnSpPr>
        <p:spPr>
          <a:xfrm>
            <a:off x="4973058" y="3022596"/>
            <a:ext cx="661905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2"/>
            <a:endCxn id="16" idx="0"/>
          </p:cNvCxnSpPr>
          <p:nvPr/>
        </p:nvCxnSpPr>
        <p:spPr>
          <a:xfrm flipH="1">
            <a:off x="2014054" y="2113545"/>
            <a:ext cx="1967061" cy="37565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sosceles Triangle 15"/>
          <p:cNvSpPr/>
          <p:nvPr/>
        </p:nvSpPr>
        <p:spPr>
          <a:xfrm>
            <a:off x="1483702" y="2489196"/>
            <a:ext cx="1060704" cy="914400"/>
          </a:xfrm>
          <a:prstGeom prst="triangle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/>
          <p:cNvSpPr/>
          <p:nvPr/>
        </p:nvSpPr>
        <p:spPr>
          <a:xfrm>
            <a:off x="2715523" y="3403596"/>
            <a:ext cx="1060704" cy="914400"/>
          </a:xfrm>
          <a:prstGeom prst="triangle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>
            <a:stCxn id="5" idx="2"/>
            <a:endCxn id="18" idx="0"/>
          </p:cNvCxnSpPr>
          <p:nvPr/>
        </p:nvCxnSpPr>
        <p:spPr>
          <a:xfrm flipH="1">
            <a:off x="3245875" y="3022596"/>
            <a:ext cx="1727183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1864377">
            <a:off x="7715607" y="4948224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27" name="Straight Arrow Connector 26"/>
          <p:cNvCxnSpPr>
            <a:stCxn id="6" idx="2"/>
            <a:endCxn id="30" idx="0"/>
          </p:cNvCxnSpPr>
          <p:nvPr/>
        </p:nvCxnSpPr>
        <p:spPr>
          <a:xfrm flipH="1">
            <a:off x="5634963" y="4558928"/>
            <a:ext cx="1204122" cy="41308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Isosceles Triangle 29"/>
          <p:cNvSpPr/>
          <p:nvPr/>
        </p:nvSpPr>
        <p:spPr>
          <a:xfrm>
            <a:off x="5104611" y="4972014"/>
            <a:ext cx="1060704" cy="914400"/>
          </a:xfrm>
          <a:prstGeom prst="triangle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6839085" y="4558928"/>
            <a:ext cx="796752" cy="3489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 rot="1864377">
            <a:off x="5828185" y="3297444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4805196" y="5946613"/>
            <a:ext cx="1621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write(</a:t>
            </a:r>
            <a:r>
              <a:rPr lang="en-US" sz="2400" b="1" i="1" dirty="0">
                <a:solidFill>
                  <a:srgbClr val="8064A2"/>
                </a:solidFill>
                <a:cs typeface="Courier New" pitchFamily="49" charset="0"/>
              </a:rPr>
              <a:t>v</a:t>
            </a:r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47" name="Straight Arrow Connector 46"/>
          <p:cNvCxnSpPr>
            <a:stCxn id="30" idx="0"/>
            <a:endCxn id="30" idx="1"/>
          </p:cNvCxnSpPr>
          <p:nvPr/>
        </p:nvCxnSpPr>
        <p:spPr>
          <a:xfrm flipH="1">
            <a:off x="5369787" y="4972014"/>
            <a:ext cx="265176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30" idx="1"/>
          </p:cNvCxnSpPr>
          <p:nvPr/>
        </p:nvCxnSpPr>
        <p:spPr>
          <a:xfrm>
            <a:off x="5369787" y="5429214"/>
            <a:ext cx="265176" cy="23899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>
            <a:off x="5369788" y="5668211"/>
            <a:ext cx="265176" cy="21820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ounded Rectangle 59"/>
          <p:cNvSpPr/>
          <p:nvPr/>
        </p:nvSpPr>
        <p:spPr>
          <a:xfrm>
            <a:off x="4376826" y="2489196"/>
            <a:ext cx="1181769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1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3395577" y="1580145"/>
            <a:ext cx="1181769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1</a:t>
            </a:r>
          </a:p>
        </p:txBody>
      </p:sp>
      <p:sp>
        <p:nvSpPr>
          <p:cNvPr id="63" name="Rounded Rectangular Callout 62"/>
          <p:cNvSpPr/>
          <p:nvPr/>
        </p:nvSpPr>
        <p:spPr>
          <a:xfrm>
            <a:off x="185254" y="3799898"/>
            <a:ext cx="1828800" cy="1066800"/>
          </a:xfrm>
          <a:prstGeom prst="wedgeRoundRectCallout">
            <a:avLst>
              <a:gd name="adj1" fmla="val 40067"/>
              <a:gd name="adj2" fmla="val -77331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m-valued max register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0E5A-5C2B-A946-A8FC-6771FAEBBC6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668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60" grpId="0" animBg="1"/>
      <p:bldP spid="6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Randomized Max-Register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384883" y="1580145"/>
            <a:ext cx="1192463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0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376826" y="2489196"/>
            <a:ext cx="1192463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0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242853" y="4025528"/>
            <a:ext cx="1192463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0</a:t>
            </a:r>
          </a:p>
        </p:txBody>
      </p:sp>
      <p:cxnSp>
        <p:nvCxnSpPr>
          <p:cNvPr id="7" name="Straight Arrow Connector 6"/>
          <p:cNvCxnSpPr>
            <a:stCxn id="4" idx="2"/>
            <a:endCxn id="5" idx="0"/>
          </p:cNvCxnSpPr>
          <p:nvPr/>
        </p:nvCxnSpPr>
        <p:spPr>
          <a:xfrm>
            <a:off x="3981115" y="2113545"/>
            <a:ext cx="991943" cy="37565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" idx="2"/>
          </p:cNvCxnSpPr>
          <p:nvPr/>
        </p:nvCxnSpPr>
        <p:spPr>
          <a:xfrm>
            <a:off x="4973058" y="3022596"/>
            <a:ext cx="661905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2"/>
            <a:endCxn id="16" idx="0"/>
          </p:cNvCxnSpPr>
          <p:nvPr/>
        </p:nvCxnSpPr>
        <p:spPr>
          <a:xfrm flipH="1">
            <a:off x="2014054" y="2113545"/>
            <a:ext cx="1967061" cy="37565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sosceles Triangle 15"/>
          <p:cNvSpPr/>
          <p:nvPr/>
        </p:nvSpPr>
        <p:spPr>
          <a:xfrm>
            <a:off x="1483702" y="2489196"/>
            <a:ext cx="1060704" cy="914400"/>
          </a:xfrm>
          <a:prstGeom prst="triangle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/>
          <p:cNvSpPr/>
          <p:nvPr/>
        </p:nvSpPr>
        <p:spPr>
          <a:xfrm>
            <a:off x="2715523" y="3403596"/>
            <a:ext cx="1060704" cy="914400"/>
          </a:xfrm>
          <a:prstGeom prst="triangle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>
            <a:stCxn id="5" idx="2"/>
            <a:endCxn id="18" idx="0"/>
          </p:cNvCxnSpPr>
          <p:nvPr/>
        </p:nvCxnSpPr>
        <p:spPr>
          <a:xfrm flipH="1">
            <a:off x="3245875" y="3022596"/>
            <a:ext cx="1727183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1864377">
            <a:off x="7715607" y="4948224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27" name="Straight Arrow Connector 26"/>
          <p:cNvCxnSpPr>
            <a:stCxn id="6" idx="2"/>
            <a:endCxn id="30" idx="0"/>
          </p:cNvCxnSpPr>
          <p:nvPr/>
        </p:nvCxnSpPr>
        <p:spPr>
          <a:xfrm flipH="1">
            <a:off x="5634963" y="4558928"/>
            <a:ext cx="1204122" cy="41308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Isosceles Triangle 29"/>
          <p:cNvSpPr/>
          <p:nvPr/>
        </p:nvSpPr>
        <p:spPr>
          <a:xfrm>
            <a:off x="5104611" y="4972014"/>
            <a:ext cx="1060704" cy="914400"/>
          </a:xfrm>
          <a:prstGeom prst="triangle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6839085" y="4558928"/>
            <a:ext cx="796752" cy="3489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 rot="1864377">
            <a:off x="5828185" y="3297444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4805196" y="5946613"/>
            <a:ext cx="1621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write(</a:t>
            </a:r>
            <a:r>
              <a:rPr lang="en-US" sz="2400" b="1" i="1" dirty="0">
                <a:solidFill>
                  <a:srgbClr val="8064A2"/>
                </a:solidFill>
                <a:cs typeface="Courier New" pitchFamily="49" charset="0"/>
              </a:rPr>
              <a:t>v</a:t>
            </a:r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47" name="Straight Arrow Connector 46"/>
          <p:cNvCxnSpPr>
            <a:stCxn id="30" idx="0"/>
            <a:endCxn id="30" idx="1"/>
          </p:cNvCxnSpPr>
          <p:nvPr/>
        </p:nvCxnSpPr>
        <p:spPr>
          <a:xfrm flipH="1">
            <a:off x="5369787" y="4972014"/>
            <a:ext cx="265176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30" idx="1"/>
          </p:cNvCxnSpPr>
          <p:nvPr/>
        </p:nvCxnSpPr>
        <p:spPr>
          <a:xfrm>
            <a:off x="5369787" y="5429214"/>
            <a:ext cx="265176" cy="23899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>
            <a:off x="5369788" y="5668211"/>
            <a:ext cx="265176" cy="21820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ounded Rectangle 59"/>
          <p:cNvSpPr/>
          <p:nvPr/>
        </p:nvSpPr>
        <p:spPr>
          <a:xfrm>
            <a:off x="4376826" y="2489196"/>
            <a:ext cx="1181769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1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3395577" y="1580145"/>
            <a:ext cx="1181769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1</a:t>
            </a:r>
          </a:p>
        </p:txBody>
      </p:sp>
      <p:sp>
        <p:nvSpPr>
          <p:cNvPr id="23" name="Rounded Rectangular Callout 22"/>
          <p:cNvSpPr/>
          <p:nvPr/>
        </p:nvSpPr>
        <p:spPr>
          <a:xfrm>
            <a:off x="6242853" y="1828800"/>
            <a:ext cx="2687252" cy="1066800"/>
          </a:xfrm>
          <a:prstGeom prst="wedgeRoundRectCallout">
            <a:avLst>
              <a:gd name="adj1" fmla="val -46588"/>
              <a:gd name="adj2" fmla="val 73046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k-bounded increments: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value of write ≤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k + value of </a:t>
            </a:r>
            <a:r>
              <a:rPr lang="en-US" dirty="0" smtClean="0">
                <a:solidFill>
                  <a:schemeClr val="tx1"/>
                </a:solidFill>
              </a:rPr>
              <a:t>largest write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ounded Rectangular Callout 23"/>
          <p:cNvSpPr/>
          <p:nvPr/>
        </p:nvSpPr>
        <p:spPr>
          <a:xfrm>
            <a:off x="185254" y="3799898"/>
            <a:ext cx="1828800" cy="1066800"/>
          </a:xfrm>
          <a:prstGeom prst="wedgeRoundRectCallout">
            <a:avLst>
              <a:gd name="adj1" fmla="val 40067"/>
              <a:gd name="adj2" fmla="val -77331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m-valued max register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ounded Rectangular Callout 24"/>
          <p:cNvSpPr/>
          <p:nvPr/>
        </p:nvSpPr>
        <p:spPr>
          <a:xfrm>
            <a:off x="715606" y="5303006"/>
            <a:ext cx="3661220" cy="1066800"/>
          </a:xfrm>
          <a:prstGeom prst="wedgeRoundRectCallout">
            <a:avLst>
              <a:gd name="adj1" fmla="val -105"/>
              <a:gd name="adj2" fmla="val -49761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O(log m + </a:t>
            </a:r>
            <a:r>
              <a:rPr lang="en-US" dirty="0" err="1" smtClean="0">
                <a:solidFill>
                  <a:schemeClr val="tx1"/>
                </a:solidFill>
              </a:rPr>
              <a:t>kn</a:t>
            </a:r>
            <a:r>
              <a:rPr lang="en-US" dirty="0" smtClean="0">
                <a:solidFill>
                  <a:schemeClr val="tx1"/>
                </a:solidFill>
              </a:rPr>
              <a:t>/m) = O(log </a:t>
            </a:r>
            <a:r>
              <a:rPr lang="en-US" dirty="0" smtClean="0">
                <a:solidFill>
                  <a:schemeClr val="tx1"/>
                </a:solidFill>
              </a:rPr>
              <a:t>n)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steps per write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0E5A-5C2B-A946-A8FC-6771FAEBBC6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926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23" grpId="0" animBg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to the </a:t>
            </a:r>
            <a:r>
              <a:rPr lang="en-US" dirty="0" smtClean="0"/>
              <a:t>Max-Register</a:t>
            </a:r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4978649" y="1635519"/>
            <a:ext cx="3287972" cy="2521788"/>
            <a:chOff x="1483702" y="1580145"/>
            <a:chExt cx="6575944" cy="5043575"/>
          </a:xfrm>
        </p:grpSpPr>
        <p:sp>
          <p:nvSpPr>
            <p:cNvPr id="6" name="Rounded Rectangle 5"/>
            <p:cNvSpPr/>
            <p:nvPr/>
          </p:nvSpPr>
          <p:spPr>
            <a:xfrm>
              <a:off x="6242853" y="4025528"/>
              <a:ext cx="1192463" cy="533400"/>
            </a:xfrm>
            <a:prstGeom prst="round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0</a:t>
              </a:r>
              <a:endParaRPr lang="en-US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4114795" y="2113545"/>
              <a:ext cx="991943" cy="37565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5106738" y="3022596"/>
              <a:ext cx="661905" cy="3810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endCxn id="16" idx="0"/>
            </p:cNvCxnSpPr>
            <p:nvPr/>
          </p:nvCxnSpPr>
          <p:spPr>
            <a:xfrm flipH="1">
              <a:off x="2014054" y="2113545"/>
              <a:ext cx="1967061" cy="37565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Isosceles Triangle 15"/>
            <p:cNvSpPr/>
            <p:nvPr/>
          </p:nvSpPr>
          <p:spPr>
            <a:xfrm>
              <a:off x="1483702" y="2489196"/>
              <a:ext cx="1060704" cy="914400"/>
            </a:xfrm>
            <a:prstGeom prst="triangle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Isosceles Triangle 17"/>
            <p:cNvSpPr/>
            <p:nvPr/>
          </p:nvSpPr>
          <p:spPr>
            <a:xfrm>
              <a:off x="2715523" y="3403596"/>
              <a:ext cx="1060704" cy="914400"/>
            </a:xfrm>
            <a:prstGeom prst="triangle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Arrow Connector 21"/>
            <p:cNvCxnSpPr>
              <a:endCxn id="18" idx="0"/>
            </p:cNvCxnSpPr>
            <p:nvPr/>
          </p:nvCxnSpPr>
          <p:spPr>
            <a:xfrm flipH="1">
              <a:off x="3245875" y="3022596"/>
              <a:ext cx="1860863" cy="3810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 rot="1864377">
              <a:off x="7715607" y="4948224"/>
              <a:ext cx="3440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p:cxnSp>
          <p:nvCxnSpPr>
            <p:cNvPr id="27" name="Straight Arrow Connector 26"/>
            <p:cNvCxnSpPr>
              <a:stCxn id="6" idx="2"/>
              <a:endCxn id="30" idx="0"/>
            </p:cNvCxnSpPr>
            <p:nvPr/>
          </p:nvCxnSpPr>
          <p:spPr>
            <a:xfrm flipH="1">
              <a:off x="5634963" y="4558928"/>
              <a:ext cx="1204122" cy="41308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Isosceles Triangle 29"/>
            <p:cNvSpPr/>
            <p:nvPr/>
          </p:nvSpPr>
          <p:spPr>
            <a:xfrm>
              <a:off x="5104611" y="4972014"/>
              <a:ext cx="1060704" cy="914400"/>
            </a:xfrm>
            <a:prstGeom prst="triangle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>
              <a:off x="6839085" y="4558928"/>
              <a:ext cx="796752" cy="34891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 rot="1864377">
              <a:off x="5828185" y="3297444"/>
              <a:ext cx="3440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805196" y="5946612"/>
              <a:ext cx="2311370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chemeClr val="accent4"/>
                  </a:solidFill>
                  <a:latin typeface="Courier New" pitchFamily="49" charset="0"/>
                  <a:cs typeface="Courier New" pitchFamily="49" charset="0"/>
                </a:rPr>
                <a:t>write(</a:t>
              </a:r>
              <a:r>
                <a:rPr lang="en-US" sz="1600" b="1" i="1" dirty="0">
                  <a:solidFill>
                    <a:srgbClr val="8064A2"/>
                  </a:solidFill>
                  <a:cs typeface="Courier New" pitchFamily="49" charset="0"/>
                </a:rPr>
                <a:t>v</a:t>
              </a:r>
              <a:r>
                <a:rPr lang="en-US" sz="1600" b="1" dirty="0" smtClean="0">
                  <a:solidFill>
                    <a:schemeClr val="accent4"/>
                  </a:solidFill>
                  <a:latin typeface="Courier New" pitchFamily="49" charset="0"/>
                  <a:cs typeface="Courier New" pitchFamily="49" charset="0"/>
                </a:rPr>
                <a:t>)</a:t>
              </a:r>
              <a:endParaRPr lang="en-US" sz="16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47" name="Straight Arrow Connector 46"/>
            <p:cNvCxnSpPr>
              <a:stCxn id="30" idx="0"/>
              <a:endCxn id="30" idx="1"/>
            </p:cNvCxnSpPr>
            <p:nvPr/>
          </p:nvCxnSpPr>
          <p:spPr>
            <a:xfrm flipH="1">
              <a:off x="5369787" y="4972014"/>
              <a:ext cx="265176" cy="457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30" idx="1"/>
            </p:cNvCxnSpPr>
            <p:nvPr/>
          </p:nvCxnSpPr>
          <p:spPr>
            <a:xfrm>
              <a:off x="5369787" y="5429214"/>
              <a:ext cx="265176" cy="23899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flipH="1">
              <a:off x="5369788" y="5668211"/>
              <a:ext cx="265176" cy="21820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ounded Rectangle 59"/>
            <p:cNvSpPr/>
            <p:nvPr/>
          </p:nvSpPr>
          <p:spPr>
            <a:xfrm>
              <a:off x="4376826" y="2489196"/>
              <a:ext cx="1181769" cy="533400"/>
            </a:xfrm>
            <a:prstGeom prst="round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3408945" y="1580145"/>
              <a:ext cx="1181769" cy="533400"/>
            </a:xfrm>
            <a:prstGeom prst="round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138049"/>
              </p:ext>
            </p:extLst>
          </p:nvPr>
        </p:nvGraphicFramePr>
        <p:xfrm>
          <a:off x="1374597" y="1908487"/>
          <a:ext cx="2767266" cy="3708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tableStyleId>{5C22544A-7EE6-4342-B048-85BDC9FD1C3A}</a:tableStyleId>
              </a:tblPr>
              <a:tblGrid>
                <a:gridCol w="461211"/>
                <a:gridCol w="461211"/>
                <a:gridCol w="461211"/>
                <a:gridCol w="461211"/>
                <a:gridCol w="461211"/>
                <a:gridCol w="461211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59645" y="1907454"/>
            <a:ext cx="464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TS:</a:t>
            </a:r>
            <a:endParaRPr lang="en-US" dirty="0"/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140381"/>
              </p:ext>
            </p:extLst>
          </p:nvPr>
        </p:nvGraphicFramePr>
        <p:xfrm>
          <a:off x="1494909" y="3750674"/>
          <a:ext cx="2767266" cy="3708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tableStyleId>{5C22544A-7EE6-4342-B048-85BDC9FD1C3A}</a:tableStyleId>
              </a:tblPr>
              <a:tblGrid>
                <a:gridCol w="461211"/>
                <a:gridCol w="461211"/>
                <a:gridCol w="461211"/>
                <a:gridCol w="461211"/>
                <a:gridCol w="461211"/>
                <a:gridCol w="461211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759645" y="3749641"/>
            <a:ext cx="7192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HELP:</a:t>
            </a:r>
            <a:endParaRPr lang="en-US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873973"/>
              </p:ext>
            </p:extLst>
          </p:nvPr>
        </p:nvGraphicFramePr>
        <p:xfrm>
          <a:off x="1982917" y="5321046"/>
          <a:ext cx="3235167" cy="3708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tableStyleId>{5C22544A-7EE6-4342-B048-85BDC9FD1C3A}</a:tableStyleId>
              </a:tblPr>
              <a:tblGrid>
                <a:gridCol w="359463"/>
                <a:gridCol w="359463"/>
                <a:gridCol w="359463"/>
                <a:gridCol w="359463"/>
                <a:gridCol w="359463"/>
                <a:gridCol w="359463"/>
                <a:gridCol w="359463"/>
                <a:gridCol w="359463"/>
                <a:gridCol w="35946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759645" y="5320013"/>
            <a:ext cx="1076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POINTER: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59645" y="2978255"/>
            <a:ext cx="1621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write(</a:t>
            </a:r>
            <a:r>
              <a:rPr lang="en-US" sz="2400" b="1" i="1" dirty="0">
                <a:solidFill>
                  <a:srgbClr val="8064A2"/>
                </a:solidFill>
                <a:cs typeface="Courier New" pitchFamily="49" charset="0"/>
              </a:rPr>
              <a:t>v</a:t>
            </a:r>
            <a:r>
              <a:rPr lang="en-US" sz="24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Up Arrow 14"/>
          <p:cNvSpPr/>
          <p:nvPr/>
        </p:nvSpPr>
        <p:spPr>
          <a:xfrm>
            <a:off x="1414701" y="2330669"/>
            <a:ext cx="350948" cy="35349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Up Arrow 37"/>
          <p:cNvSpPr/>
          <p:nvPr/>
        </p:nvSpPr>
        <p:spPr>
          <a:xfrm>
            <a:off x="2476154" y="4203062"/>
            <a:ext cx="350948" cy="35349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Up Arrow 38"/>
          <p:cNvSpPr/>
          <p:nvPr/>
        </p:nvSpPr>
        <p:spPr>
          <a:xfrm>
            <a:off x="3430659" y="5785864"/>
            <a:ext cx="350948" cy="35349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49418" y="3199296"/>
            <a:ext cx="4013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800" baseline="-25000" dirty="0" smtClean="0"/>
              <a:t>i</a:t>
            </a:r>
            <a:endParaRPr lang="en-US" sz="2000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2813139" y="4153997"/>
            <a:ext cx="18288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v', </a:t>
            </a:r>
            <a:r>
              <a:rPr lang="en-US" sz="2400" dirty="0" err="1" smtClean="0"/>
              <a:t>ts</a:t>
            </a:r>
            <a:r>
              <a:rPr lang="en-US" sz="2400" dirty="0" smtClean="0"/>
              <a:t>[j]</a:t>
            </a:r>
            <a:r>
              <a:rPr lang="en-US" sz="2000" dirty="0" smtClean="0">
                <a:sym typeface="Wingdings"/>
              </a:rPr>
              <a:t></a:t>
            </a:r>
            <a:r>
              <a:rPr lang="en-US" sz="2400" dirty="0" smtClean="0"/>
              <a:t>TS</a:t>
            </a:r>
            <a:r>
              <a:rPr lang="en-US" sz="2400" dirty="0"/>
              <a:t>[</a:t>
            </a:r>
            <a:r>
              <a:rPr lang="en-US" sz="2400" dirty="0" smtClean="0"/>
              <a:t>j]</a:t>
            </a:r>
            <a:endParaRPr lang="en-US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2328132" y="1326510"/>
            <a:ext cx="13424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p</a:t>
            </a:r>
            <a:r>
              <a:rPr lang="en-US" sz="2800" baseline="-25000" dirty="0" err="1" smtClean="0"/>
              <a:t>j</a:t>
            </a:r>
            <a:r>
              <a:rPr lang="en-US" sz="2800" dirty="0" smtClean="0"/>
              <a:t> </a:t>
            </a:r>
            <a:r>
              <a:rPr lang="en-US" sz="2400" dirty="0" smtClean="0"/>
              <a:t>(cyclic)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3817263" y="5735657"/>
            <a:ext cx="255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i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2737150" y="2330669"/>
            <a:ext cx="7542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read</a:t>
            </a:r>
            <a:endParaRPr lang="en-US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2981163" y="4785897"/>
            <a:ext cx="13576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(random)</a:t>
            </a:r>
            <a:endParaRPr lang="en-US" dirty="0"/>
          </a:p>
        </p:txBody>
      </p:sp>
      <p:sp>
        <p:nvSpPr>
          <p:cNvPr id="45" name="Up Arrow 44"/>
          <p:cNvSpPr/>
          <p:nvPr/>
        </p:nvSpPr>
        <p:spPr>
          <a:xfrm>
            <a:off x="1891313" y="2330669"/>
            <a:ext cx="350948" cy="35349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Up Arrow 45"/>
          <p:cNvSpPr/>
          <p:nvPr/>
        </p:nvSpPr>
        <p:spPr>
          <a:xfrm>
            <a:off x="2359254" y="2330669"/>
            <a:ext cx="350948" cy="35349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5348634" y="5254416"/>
            <a:ext cx="985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size n</a:t>
            </a:r>
            <a:r>
              <a:rPr lang="en-US" sz="2400" baseline="30000" dirty="0" smtClean="0"/>
              <a:t>3</a:t>
            </a:r>
            <a:endParaRPr lang="en-US" sz="2400" baseline="30000" dirty="0"/>
          </a:p>
        </p:txBody>
      </p:sp>
      <p:sp>
        <p:nvSpPr>
          <p:cNvPr id="40" name="Slide Number Placeholder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0E5A-5C2B-A946-A8FC-6771FAEBBC6A}" type="slidenum">
              <a:rPr lang="en-US" smtClean="0"/>
              <a:t>13</a:t>
            </a:fld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759645" y="2628055"/>
            <a:ext cx="923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read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627272" y="2623815"/>
            <a:ext cx="35421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v’ = max(returned value, v)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7513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3" grpId="0"/>
      <p:bldP spid="36" grpId="0"/>
      <p:bldP spid="14" grpId="0"/>
      <p:bldP spid="15" grpId="0" animBg="1"/>
      <p:bldP spid="15" grpId="1" animBg="1"/>
      <p:bldP spid="38" grpId="0" animBg="1"/>
      <p:bldP spid="39" grpId="0" animBg="1"/>
      <p:bldP spid="17" grpId="0"/>
      <p:bldP spid="19" grpId="0"/>
      <p:bldP spid="41" grpId="0"/>
      <p:bldP spid="20" grpId="0"/>
      <p:bldP spid="21" grpId="0"/>
      <p:bldP spid="28" grpId="0"/>
      <p:bldP spid="45" grpId="0" animBg="1"/>
      <p:bldP spid="45" grpId="1" animBg="1"/>
      <p:bldP spid="46" grpId="0" animBg="1"/>
      <p:bldP spid="29" grpId="0"/>
      <p:bldP spid="50" grpId="0"/>
      <p:bldP spid="5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</a:t>
            </a:r>
            <a:r>
              <a:rPr lang="en-US" dirty="0" smtClean="0"/>
              <a:t> the </a:t>
            </a:r>
            <a:r>
              <a:rPr lang="en-US" dirty="0" smtClean="0"/>
              <a:t>Max-Register</a:t>
            </a:r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4978649" y="1582047"/>
            <a:ext cx="3287972" cy="2206607"/>
            <a:chOff x="1483702" y="1473201"/>
            <a:chExt cx="6575944" cy="4413213"/>
          </a:xfrm>
        </p:grpSpPr>
        <p:sp>
          <p:nvSpPr>
            <p:cNvPr id="6" name="Rounded Rectangle 5"/>
            <p:cNvSpPr/>
            <p:nvPr/>
          </p:nvSpPr>
          <p:spPr>
            <a:xfrm>
              <a:off x="6242853" y="4025528"/>
              <a:ext cx="1192463" cy="533400"/>
            </a:xfrm>
            <a:prstGeom prst="round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0</a:t>
              </a:r>
              <a:endParaRPr lang="en-US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4114795" y="2113545"/>
              <a:ext cx="991943" cy="37565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5106738" y="3022596"/>
              <a:ext cx="661905" cy="3810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endCxn id="16" idx="0"/>
            </p:cNvCxnSpPr>
            <p:nvPr/>
          </p:nvCxnSpPr>
          <p:spPr>
            <a:xfrm flipH="1">
              <a:off x="2014054" y="2113545"/>
              <a:ext cx="1967061" cy="37565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Isosceles Triangle 15"/>
            <p:cNvSpPr/>
            <p:nvPr/>
          </p:nvSpPr>
          <p:spPr>
            <a:xfrm>
              <a:off x="1483702" y="2489196"/>
              <a:ext cx="1060704" cy="914400"/>
            </a:xfrm>
            <a:prstGeom prst="triangle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Isosceles Triangle 17"/>
            <p:cNvSpPr/>
            <p:nvPr/>
          </p:nvSpPr>
          <p:spPr>
            <a:xfrm>
              <a:off x="2715523" y="3403596"/>
              <a:ext cx="1060704" cy="914400"/>
            </a:xfrm>
            <a:prstGeom prst="triangle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Arrow Connector 21"/>
            <p:cNvCxnSpPr>
              <a:endCxn id="18" idx="0"/>
            </p:cNvCxnSpPr>
            <p:nvPr/>
          </p:nvCxnSpPr>
          <p:spPr>
            <a:xfrm flipH="1">
              <a:off x="3245875" y="3022596"/>
              <a:ext cx="1860863" cy="3810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 rot="1864377">
              <a:off x="7715607" y="4948224"/>
              <a:ext cx="3440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p:cxnSp>
          <p:nvCxnSpPr>
            <p:cNvPr id="27" name="Straight Arrow Connector 26"/>
            <p:cNvCxnSpPr>
              <a:stCxn id="6" idx="2"/>
              <a:endCxn id="30" idx="0"/>
            </p:cNvCxnSpPr>
            <p:nvPr/>
          </p:nvCxnSpPr>
          <p:spPr>
            <a:xfrm flipH="1">
              <a:off x="5634963" y="4558928"/>
              <a:ext cx="1204122" cy="41308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Isosceles Triangle 29"/>
            <p:cNvSpPr/>
            <p:nvPr/>
          </p:nvSpPr>
          <p:spPr>
            <a:xfrm>
              <a:off x="5104611" y="4972014"/>
              <a:ext cx="1060704" cy="914400"/>
            </a:xfrm>
            <a:prstGeom prst="triangle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>
              <a:off x="6839085" y="4558928"/>
              <a:ext cx="796752" cy="34891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 rot="1864377">
              <a:off x="5828185" y="3297444"/>
              <a:ext cx="3440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72556" y="1473201"/>
              <a:ext cx="1354378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chemeClr val="accent4"/>
                  </a:solidFill>
                  <a:latin typeface="Courier New" pitchFamily="49" charset="0"/>
                  <a:cs typeface="Courier New" pitchFamily="49" charset="0"/>
                </a:rPr>
                <a:t>read</a:t>
              </a:r>
              <a:endParaRPr lang="en-US" sz="16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47" name="Straight Arrow Connector 46"/>
            <p:cNvCxnSpPr>
              <a:stCxn id="30" idx="0"/>
              <a:endCxn id="30" idx="1"/>
            </p:cNvCxnSpPr>
            <p:nvPr/>
          </p:nvCxnSpPr>
          <p:spPr>
            <a:xfrm flipH="1">
              <a:off x="5369787" y="4972014"/>
              <a:ext cx="265176" cy="457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30" idx="1"/>
            </p:cNvCxnSpPr>
            <p:nvPr/>
          </p:nvCxnSpPr>
          <p:spPr>
            <a:xfrm>
              <a:off x="5369787" y="5429214"/>
              <a:ext cx="265176" cy="23899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flipH="1">
              <a:off x="5369788" y="5668211"/>
              <a:ext cx="265176" cy="21820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ounded Rectangle 59"/>
            <p:cNvSpPr/>
            <p:nvPr/>
          </p:nvSpPr>
          <p:spPr>
            <a:xfrm>
              <a:off x="4376826" y="2489196"/>
              <a:ext cx="1181769" cy="533400"/>
            </a:xfrm>
            <a:prstGeom prst="round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3408945" y="1580145"/>
              <a:ext cx="1181769" cy="533400"/>
            </a:xfrm>
            <a:prstGeom prst="round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389689"/>
              </p:ext>
            </p:extLst>
          </p:nvPr>
        </p:nvGraphicFramePr>
        <p:xfrm>
          <a:off x="1374597" y="1908487"/>
          <a:ext cx="2767266" cy="3708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tableStyleId>{5C22544A-7EE6-4342-B048-85BDC9FD1C3A}</a:tableStyleId>
              </a:tblPr>
              <a:tblGrid>
                <a:gridCol w="461211"/>
                <a:gridCol w="461211"/>
                <a:gridCol w="461211"/>
                <a:gridCol w="461211"/>
                <a:gridCol w="461211"/>
                <a:gridCol w="461211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59645" y="1907454"/>
            <a:ext cx="464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TS:</a:t>
            </a:r>
            <a:endParaRPr lang="en-US" dirty="0"/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401954"/>
              </p:ext>
            </p:extLst>
          </p:nvPr>
        </p:nvGraphicFramePr>
        <p:xfrm>
          <a:off x="1494909" y="3750674"/>
          <a:ext cx="2767266" cy="3708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tableStyleId>{5C22544A-7EE6-4342-B048-85BDC9FD1C3A}</a:tableStyleId>
              </a:tblPr>
              <a:tblGrid>
                <a:gridCol w="461211"/>
                <a:gridCol w="461211"/>
                <a:gridCol w="461211"/>
                <a:gridCol w="461211"/>
                <a:gridCol w="461211"/>
                <a:gridCol w="461211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759645" y="3749641"/>
            <a:ext cx="7192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HELP:</a:t>
            </a:r>
            <a:endParaRPr lang="en-US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8751729"/>
              </p:ext>
            </p:extLst>
          </p:nvPr>
        </p:nvGraphicFramePr>
        <p:xfrm>
          <a:off x="1982917" y="5321046"/>
          <a:ext cx="3235167" cy="3708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tableStyleId>{5C22544A-7EE6-4342-B048-85BDC9FD1C3A}</a:tableStyleId>
              </a:tblPr>
              <a:tblGrid>
                <a:gridCol w="359463"/>
                <a:gridCol w="359463"/>
                <a:gridCol w="359463"/>
                <a:gridCol w="359463"/>
                <a:gridCol w="359463"/>
                <a:gridCol w="359463"/>
                <a:gridCol w="359463"/>
                <a:gridCol w="359463"/>
                <a:gridCol w="35946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759645" y="5320013"/>
            <a:ext cx="1076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POINTER: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59645" y="2804471"/>
            <a:ext cx="923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read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8" name="Up Arrow 37"/>
          <p:cNvSpPr/>
          <p:nvPr/>
        </p:nvSpPr>
        <p:spPr>
          <a:xfrm>
            <a:off x="2476154" y="4203062"/>
            <a:ext cx="350948" cy="35349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Up Arrow 38"/>
          <p:cNvSpPr/>
          <p:nvPr/>
        </p:nvSpPr>
        <p:spPr>
          <a:xfrm>
            <a:off x="3430659" y="5785864"/>
            <a:ext cx="350948" cy="35349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49418" y="3199296"/>
            <a:ext cx="4013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</a:t>
            </a:r>
            <a:r>
              <a:rPr lang="en-US" sz="2800" baseline="-25000" dirty="0" smtClean="0"/>
              <a:t>i</a:t>
            </a:r>
            <a:endParaRPr lang="en-US" sz="2000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2813139" y="4153997"/>
            <a:ext cx="27659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read (returns v, </a:t>
            </a:r>
            <a:r>
              <a:rPr lang="en-US" sz="2400" dirty="0" err="1" smtClean="0"/>
              <a:t>ts</a:t>
            </a:r>
            <a:r>
              <a:rPr lang="en-US" sz="2400" dirty="0" smtClean="0"/>
              <a:t>[j])</a:t>
            </a:r>
            <a:endParaRPr lang="en-US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2328132" y="1326510"/>
            <a:ext cx="4036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p</a:t>
            </a:r>
            <a:r>
              <a:rPr lang="en-US" sz="2800" baseline="-25000" dirty="0" err="1" smtClean="0"/>
              <a:t>j</a:t>
            </a:r>
            <a:r>
              <a:rPr lang="en-US" sz="2800" dirty="0" smtClean="0"/>
              <a:t> 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3817263" y="5735657"/>
            <a:ext cx="2065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read (returns </a:t>
            </a:r>
            <a:r>
              <a:rPr lang="en-US" sz="2400" dirty="0" err="1" smtClean="0"/>
              <a:t>i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2737150" y="2330669"/>
            <a:ext cx="493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+1</a:t>
            </a:r>
            <a:endParaRPr lang="en-US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2941059" y="4785897"/>
            <a:ext cx="13576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</a:rPr>
              <a:t>(</a:t>
            </a:r>
            <a:r>
              <a:rPr lang="en-US" sz="2400" dirty="0">
                <a:solidFill>
                  <a:prstClr val="black"/>
                </a:solidFill>
              </a:rPr>
              <a:t>random)</a:t>
            </a:r>
            <a:endParaRPr lang="en-US" dirty="0"/>
          </a:p>
        </p:txBody>
      </p:sp>
      <p:sp>
        <p:nvSpPr>
          <p:cNvPr id="46" name="Up Arrow 45"/>
          <p:cNvSpPr/>
          <p:nvPr/>
        </p:nvSpPr>
        <p:spPr>
          <a:xfrm>
            <a:off x="2359254" y="2330669"/>
            <a:ext cx="350948" cy="35349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5348634" y="5254416"/>
            <a:ext cx="985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size n</a:t>
            </a:r>
            <a:r>
              <a:rPr lang="en-US" sz="2400" baseline="30000" dirty="0" smtClean="0"/>
              <a:t>3</a:t>
            </a:r>
            <a:endParaRPr lang="en-US" sz="2400" baseline="30000" dirty="0"/>
          </a:p>
        </p:txBody>
      </p:sp>
      <p:sp>
        <p:nvSpPr>
          <p:cNvPr id="3" name="TextBox 2"/>
          <p:cNvSpPr txBox="1"/>
          <p:nvPr/>
        </p:nvSpPr>
        <p:spPr>
          <a:xfrm>
            <a:off x="1654008" y="2810967"/>
            <a:ext cx="3311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(logarithmic no. of steps)</a:t>
            </a:r>
            <a:endParaRPr lang="en-US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759645" y="6251052"/>
            <a:ext cx="28392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if </a:t>
            </a:r>
            <a:r>
              <a:rPr lang="en-US" sz="2400" dirty="0" err="1" smtClean="0"/>
              <a:t>ts</a:t>
            </a:r>
            <a:r>
              <a:rPr lang="en-US" sz="2400" dirty="0" smtClean="0"/>
              <a:t>[j]==TS[j] return v</a:t>
            </a:r>
            <a:endParaRPr lang="en-US" sz="2400" dirty="0"/>
          </a:p>
        </p:txBody>
      </p:sp>
      <p:cxnSp>
        <p:nvCxnSpPr>
          <p:cNvPr id="5" name="Curved Connector 4"/>
          <p:cNvCxnSpPr>
            <a:endCxn id="14" idx="1"/>
          </p:cNvCxnSpPr>
          <p:nvPr/>
        </p:nvCxnSpPr>
        <p:spPr>
          <a:xfrm rot="10800000">
            <a:off x="759645" y="3035305"/>
            <a:ext cx="12700" cy="3446581"/>
          </a:xfrm>
          <a:prstGeom prst="curvedConnector3">
            <a:avLst>
              <a:gd name="adj1" fmla="val 5694740"/>
            </a:avLst>
          </a:prstGeom>
          <a:ln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6" name="Rounded Rectangular Callout 55"/>
          <p:cNvSpPr/>
          <p:nvPr/>
        </p:nvSpPr>
        <p:spPr>
          <a:xfrm>
            <a:off x="6334300" y="4212534"/>
            <a:ext cx="2702751" cy="1926820"/>
          </a:xfrm>
          <a:prstGeom prst="wedgeRoundRectCallout">
            <a:avLst>
              <a:gd name="adj1" fmla="val -66356"/>
              <a:gd name="adj2" fmla="val 73253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 argument: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many read steps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sz="1600" dirty="0" smtClean="0">
                <a:solidFill>
                  <a:schemeClr val="tx1"/>
                </a:solidFill>
                <a:latin typeface="Wingdings"/>
                <a:ea typeface="Wingdings"/>
                <a:cs typeface="Wingdings"/>
                <a:sym typeface="Wingdings"/>
              </a:rPr>
              <a:t>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many fresh values in pointer array, </a:t>
            </a:r>
            <a:r>
              <a:rPr lang="en-US" dirty="0" err="1" smtClean="0">
                <a:solidFill>
                  <a:schemeClr val="tx1"/>
                </a:solidFill>
              </a:rPr>
              <a:t>whp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Slide Number Placeholder 5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0E5A-5C2B-A946-A8FC-6771FAEBBC6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111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8" grpId="0" animBg="1"/>
      <p:bldP spid="39" grpId="0" animBg="1"/>
      <p:bldP spid="17" grpId="0"/>
      <p:bldP spid="19" grpId="0"/>
      <p:bldP spid="41" grpId="0"/>
      <p:bldP spid="20" grpId="0"/>
      <p:bldP spid="21" grpId="0"/>
      <p:bldP spid="28" grpId="0"/>
      <p:bldP spid="46" grpId="0" animBg="1"/>
      <p:bldP spid="3" grpId="0"/>
      <p:bldP spid="42" grpId="0"/>
      <p:bldP spid="5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458440" y="2133600"/>
            <a:ext cx="3303337" cy="16002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2-Component Max Array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0E5A-5C2B-A946-A8FC-6771FAEBBC6A}" type="slidenum">
              <a:rPr lang="en-US" smtClean="0"/>
              <a:t>15</a:t>
            </a:fld>
            <a:endParaRPr lang="en-US"/>
          </a:p>
        </p:txBody>
      </p:sp>
      <p:sp>
        <p:nvSpPr>
          <p:cNvPr id="11" name="Rectangle 10"/>
          <p:cNvSpPr>
            <a:spLocks noChangeAspect="1"/>
          </p:cNvSpPr>
          <p:nvPr/>
        </p:nvSpPr>
        <p:spPr>
          <a:xfrm>
            <a:off x="2839440" y="2438400"/>
            <a:ext cx="9144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>
            <a:spLocks noChangeAspect="1"/>
          </p:cNvSpPr>
          <p:nvPr/>
        </p:nvSpPr>
        <p:spPr>
          <a:xfrm>
            <a:off x="4392912" y="2438400"/>
            <a:ext cx="9144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endCxn id="11" idx="2"/>
          </p:cNvCxnSpPr>
          <p:nvPr/>
        </p:nvCxnSpPr>
        <p:spPr>
          <a:xfrm flipH="1" flipV="1">
            <a:off x="3296640" y="3352800"/>
            <a:ext cx="1524" cy="1295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6" idx="2"/>
          </p:cNvCxnSpPr>
          <p:nvPr/>
        </p:nvCxnSpPr>
        <p:spPr>
          <a:xfrm flipV="1">
            <a:off x="4110109" y="3733800"/>
            <a:ext cx="0" cy="1500935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97024" y="3890208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write0(</a:t>
            </a:r>
            <a:r>
              <a:rPr lang="en-US" sz="2400" b="1" i="1" dirty="0" smtClean="0">
                <a:solidFill>
                  <a:schemeClr val="accent4"/>
                </a:solidFill>
                <a:cs typeface="Courier New" pitchFamily="49" charset="0"/>
              </a:rPr>
              <a:t>v</a:t>
            </a:r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Right Brace 17"/>
          <p:cNvSpPr/>
          <p:nvPr/>
        </p:nvSpPr>
        <p:spPr>
          <a:xfrm rot="5400000">
            <a:off x="3936320" y="2152984"/>
            <a:ext cx="304800" cy="2731168"/>
          </a:xfrm>
          <a:prstGeom prst="rightBrace">
            <a:avLst>
              <a:gd name="adj1" fmla="val 124333"/>
              <a:gd name="adj2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188358" y="5037671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read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20" name="Straight Arrow Connector 19"/>
          <p:cNvCxnSpPr>
            <a:endCxn id="13" idx="2"/>
          </p:cNvCxnSpPr>
          <p:nvPr/>
        </p:nvCxnSpPr>
        <p:spPr>
          <a:xfrm flipV="1">
            <a:off x="4850112" y="3352800"/>
            <a:ext cx="0" cy="1295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>
            <a:spLocks noChangeAspect="1"/>
          </p:cNvSpPr>
          <p:nvPr/>
        </p:nvSpPr>
        <p:spPr>
          <a:xfrm>
            <a:off x="744624" y="4066680"/>
            <a:ext cx="25146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update </a:t>
            </a:r>
            <a:r>
              <a:rPr lang="en-US" dirty="0" smtClean="0">
                <a:solidFill>
                  <a:schemeClr val="tx1"/>
                </a:solidFill>
              </a:rPr>
              <a:t>first max-register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>
            <a:spLocks noChangeAspect="1"/>
          </p:cNvSpPr>
          <p:nvPr/>
        </p:nvSpPr>
        <p:spPr>
          <a:xfrm>
            <a:off x="3188358" y="5194631"/>
            <a:ext cx="2417249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</a:t>
            </a:r>
            <a:r>
              <a:rPr lang="en-US" dirty="0" smtClean="0">
                <a:solidFill>
                  <a:schemeClr val="tx1"/>
                </a:solidFill>
              </a:rPr>
              <a:t>ead </a:t>
            </a:r>
            <a:r>
              <a:rPr lang="en-US" dirty="0" smtClean="0">
                <a:solidFill>
                  <a:schemeClr val="tx1"/>
                </a:solidFill>
              </a:rPr>
              <a:t>both max-registers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046581" y="3889319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write1(</a:t>
            </a:r>
            <a:r>
              <a:rPr lang="en-US" sz="2400" b="1" i="1" dirty="0" smtClean="0">
                <a:solidFill>
                  <a:schemeClr val="accent4"/>
                </a:solidFill>
                <a:cs typeface="Courier New" pitchFamily="49" charset="0"/>
              </a:rPr>
              <a:t>v</a:t>
            </a:r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9" name="Rectangle 28"/>
          <p:cNvSpPr>
            <a:spLocks noChangeAspect="1"/>
          </p:cNvSpPr>
          <p:nvPr/>
        </p:nvSpPr>
        <p:spPr>
          <a:xfrm>
            <a:off x="4894180" y="4052423"/>
            <a:ext cx="2912977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update </a:t>
            </a:r>
            <a:r>
              <a:rPr lang="en-US" dirty="0" smtClean="0">
                <a:solidFill>
                  <a:schemeClr val="tx1"/>
                </a:solidFill>
              </a:rPr>
              <a:t>second max-register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279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en-US" dirty="0" smtClean="0"/>
              <a:t>Max</a:t>
            </a:r>
            <a:r>
              <a:rPr lang="en-US" dirty="0"/>
              <a:t> </a:t>
            </a:r>
            <a:r>
              <a:rPr lang="en-US" dirty="0" smtClean="0"/>
              <a:t>Array Implementation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122821" y="1573463"/>
            <a:ext cx="1195136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0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871535" y="2661651"/>
            <a:ext cx="1251285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0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317957" y="2622882"/>
            <a:ext cx="1192463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13341" y="4332701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value 0</a:t>
            </a:r>
          </a:p>
        </p:txBody>
      </p:sp>
      <p:cxnSp>
        <p:nvCxnSpPr>
          <p:cNvPr id="8" name="Straight Arrow Connector 7"/>
          <p:cNvCxnSpPr>
            <a:stCxn id="4" idx="2"/>
            <a:endCxn id="5" idx="0"/>
          </p:cNvCxnSpPr>
          <p:nvPr/>
        </p:nvCxnSpPr>
        <p:spPr>
          <a:xfrm flipH="1">
            <a:off x="3497178" y="2106863"/>
            <a:ext cx="1223211" cy="5547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4" idx="2"/>
            <a:endCxn id="6" idx="0"/>
          </p:cNvCxnSpPr>
          <p:nvPr/>
        </p:nvCxnSpPr>
        <p:spPr>
          <a:xfrm>
            <a:off x="4720389" y="2106863"/>
            <a:ext cx="1193800" cy="5160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2302063" y="4338053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value 1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446337" y="5051930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value v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943599" y="5051930"/>
            <a:ext cx="1007979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value v’</a:t>
            </a:r>
          </a:p>
        </p:txBody>
      </p:sp>
      <p:cxnSp>
        <p:nvCxnSpPr>
          <p:cNvPr id="18" name="Straight Arrow Connector 17"/>
          <p:cNvCxnSpPr>
            <a:endCxn id="7" idx="0"/>
          </p:cNvCxnSpPr>
          <p:nvPr/>
        </p:nvCxnSpPr>
        <p:spPr>
          <a:xfrm flipH="1">
            <a:off x="1470541" y="3890207"/>
            <a:ext cx="614947" cy="4424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 rot="19238093">
            <a:off x="2810905" y="3181683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22" name="Straight Arrow Connector 21"/>
          <p:cNvCxnSpPr>
            <a:endCxn id="15" idx="0"/>
          </p:cNvCxnSpPr>
          <p:nvPr/>
        </p:nvCxnSpPr>
        <p:spPr>
          <a:xfrm>
            <a:off x="2457699" y="3890207"/>
            <a:ext cx="301564" cy="4478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16" idx="0"/>
          </p:cNvCxnSpPr>
          <p:nvPr/>
        </p:nvCxnSpPr>
        <p:spPr>
          <a:xfrm flipH="1">
            <a:off x="4903537" y="4572000"/>
            <a:ext cx="283410" cy="47993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 rot="2983080">
            <a:off x="3460749" y="3169918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31" name="Straight Arrow Connector 30"/>
          <p:cNvCxnSpPr>
            <a:endCxn id="17" idx="0"/>
          </p:cNvCxnSpPr>
          <p:nvPr/>
        </p:nvCxnSpPr>
        <p:spPr>
          <a:xfrm>
            <a:off x="6232358" y="4539914"/>
            <a:ext cx="215231" cy="512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481356" y="5068152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3919644" y="5725244"/>
            <a:ext cx="18066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write0(</a:t>
            </a:r>
            <a:r>
              <a:rPr lang="en-US" sz="2400" b="1" i="1" dirty="0">
                <a:solidFill>
                  <a:srgbClr val="8064A2"/>
                </a:solidFill>
                <a:cs typeface="Courier New" pitchFamily="49" charset="0"/>
              </a:rPr>
              <a:t>v</a:t>
            </a:r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38" name="Straight Arrow Connector 37"/>
          <p:cNvCxnSpPr>
            <a:stCxn id="6" idx="2"/>
          </p:cNvCxnSpPr>
          <p:nvPr/>
        </p:nvCxnSpPr>
        <p:spPr>
          <a:xfrm flipH="1">
            <a:off x="5481357" y="3156282"/>
            <a:ext cx="432832" cy="4619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5779941" y="1596620"/>
            <a:ext cx="923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read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0E5A-5C2B-A946-A8FC-6771FAEBBC6A}" type="slidenum">
              <a:rPr lang="en-US" smtClean="0"/>
              <a:t>16</a:t>
            </a:fld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3090626" y="1573463"/>
            <a:ext cx="946784" cy="533400"/>
          </a:xfrm>
          <a:prstGeom prst="roundRect">
            <a:avLst/>
          </a:prstGeom>
          <a:gradFill>
            <a:gsLst>
              <a:gs pos="1000">
                <a:schemeClr val="accent4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Max1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837677" y="2662988"/>
            <a:ext cx="946784" cy="533400"/>
          </a:xfrm>
          <a:prstGeom prst="roundRect">
            <a:avLst/>
          </a:prstGeom>
          <a:gradFill>
            <a:gsLst>
              <a:gs pos="1000">
                <a:schemeClr val="accent4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Max1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6553200" y="2628661"/>
            <a:ext cx="946784" cy="533400"/>
          </a:xfrm>
          <a:prstGeom prst="roundRect">
            <a:avLst/>
          </a:prstGeom>
          <a:gradFill>
            <a:gsLst>
              <a:gs pos="1000">
                <a:schemeClr val="accent4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Max1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3912" y="4338053"/>
            <a:ext cx="946784" cy="533400"/>
          </a:xfrm>
          <a:prstGeom prst="roundRect">
            <a:avLst/>
          </a:prstGeom>
          <a:gradFill>
            <a:gsLst>
              <a:gs pos="1000">
                <a:schemeClr val="accent4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Max1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3311717" y="4338479"/>
            <a:ext cx="946784" cy="533400"/>
          </a:xfrm>
          <a:prstGeom prst="roundRect">
            <a:avLst/>
          </a:prstGeom>
          <a:gradFill>
            <a:gsLst>
              <a:gs pos="1000">
                <a:schemeClr val="accent4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Max1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3446252" y="5068152"/>
            <a:ext cx="946784" cy="533400"/>
          </a:xfrm>
          <a:prstGeom prst="roundRect">
            <a:avLst/>
          </a:prstGeom>
          <a:gradFill>
            <a:gsLst>
              <a:gs pos="1000">
                <a:schemeClr val="accent4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Max1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7026592" y="5051930"/>
            <a:ext cx="946784" cy="533400"/>
          </a:xfrm>
          <a:prstGeom prst="roundRect">
            <a:avLst/>
          </a:prstGeom>
          <a:gradFill>
            <a:gsLst>
              <a:gs pos="1000">
                <a:schemeClr val="accent4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Max1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64881" y="1596620"/>
            <a:ext cx="18066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write1(</a:t>
            </a:r>
            <a:r>
              <a:rPr lang="en-US" sz="2400" b="1" i="1" dirty="0">
                <a:solidFill>
                  <a:srgbClr val="8064A2"/>
                </a:solidFill>
                <a:cs typeface="Courier New" pitchFamily="49" charset="0"/>
              </a:rPr>
              <a:t>v</a:t>
            </a:r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3109342" y="1573463"/>
            <a:ext cx="946784" cy="533400"/>
          </a:xfrm>
          <a:prstGeom prst="roundRect">
            <a:avLst/>
          </a:prstGeom>
          <a:gradFill>
            <a:gsLst>
              <a:gs pos="1000">
                <a:schemeClr val="accent2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Max1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6553200" y="2622882"/>
            <a:ext cx="946784" cy="533400"/>
          </a:xfrm>
          <a:prstGeom prst="roundRect">
            <a:avLst/>
          </a:prstGeom>
          <a:gradFill>
            <a:gsLst>
              <a:gs pos="1000">
                <a:schemeClr val="accent2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Max1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3446252" y="5068152"/>
            <a:ext cx="946784" cy="533400"/>
          </a:xfrm>
          <a:prstGeom prst="roundRect">
            <a:avLst/>
          </a:prstGeom>
          <a:gradFill>
            <a:gsLst>
              <a:gs pos="1000">
                <a:schemeClr val="accent2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Max1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963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26" grpId="0" animBg="1"/>
      <p:bldP spid="26" grpId="1" animBg="1"/>
      <p:bldP spid="27" grpId="0" animBg="1"/>
      <p:bldP spid="28" grpId="0" animBg="1"/>
      <p:bldP spid="28" grpId="1" animBg="1"/>
      <p:bldP spid="29" grpId="0" animBg="1"/>
      <p:bldP spid="32" grpId="0" animBg="1"/>
      <p:bldP spid="33" grpId="0" animBg="1"/>
      <p:bldP spid="33" grpId="1" animBg="1"/>
      <p:bldP spid="35" grpId="0" animBg="1"/>
      <p:bldP spid="39" grpId="0"/>
      <p:bldP spid="40" grpId="0" animBg="1"/>
      <p:bldP spid="41" grpId="0" animBg="1"/>
      <p:bldP spid="4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Randomized </a:t>
            </a:r>
            <a:r>
              <a:rPr lang="en-US" dirty="0"/>
              <a:t>2-Component Max Array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384883" y="1580145"/>
            <a:ext cx="1192463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0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376826" y="2489196"/>
            <a:ext cx="1192463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0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242853" y="4025528"/>
            <a:ext cx="1192463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0</a:t>
            </a:r>
          </a:p>
        </p:txBody>
      </p:sp>
      <p:cxnSp>
        <p:nvCxnSpPr>
          <p:cNvPr id="7" name="Straight Arrow Connector 6"/>
          <p:cNvCxnSpPr>
            <a:stCxn id="4" idx="2"/>
            <a:endCxn id="5" idx="0"/>
          </p:cNvCxnSpPr>
          <p:nvPr/>
        </p:nvCxnSpPr>
        <p:spPr>
          <a:xfrm>
            <a:off x="3981115" y="2113545"/>
            <a:ext cx="991943" cy="37565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" idx="2"/>
          </p:cNvCxnSpPr>
          <p:nvPr/>
        </p:nvCxnSpPr>
        <p:spPr>
          <a:xfrm>
            <a:off x="4973058" y="3022596"/>
            <a:ext cx="661905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2"/>
            <a:endCxn id="16" idx="0"/>
          </p:cNvCxnSpPr>
          <p:nvPr/>
        </p:nvCxnSpPr>
        <p:spPr>
          <a:xfrm flipH="1">
            <a:off x="2014054" y="2113545"/>
            <a:ext cx="1967061" cy="37565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sosceles Triangle 15"/>
          <p:cNvSpPr/>
          <p:nvPr/>
        </p:nvSpPr>
        <p:spPr>
          <a:xfrm>
            <a:off x="1483702" y="2489196"/>
            <a:ext cx="1060704" cy="914400"/>
          </a:xfrm>
          <a:prstGeom prst="triangle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/>
          <p:cNvSpPr/>
          <p:nvPr/>
        </p:nvSpPr>
        <p:spPr>
          <a:xfrm>
            <a:off x="2715523" y="3403596"/>
            <a:ext cx="1060704" cy="914400"/>
          </a:xfrm>
          <a:prstGeom prst="triangle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>
            <a:stCxn id="5" idx="2"/>
            <a:endCxn id="18" idx="0"/>
          </p:cNvCxnSpPr>
          <p:nvPr/>
        </p:nvCxnSpPr>
        <p:spPr>
          <a:xfrm flipH="1">
            <a:off x="3245875" y="3022596"/>
            <a:ext cx="1727183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1864377">
            <a:off x="7715607" y="4948224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27" name="Straight Arrow Connector 26"/>
          <p:cNvCxnSpPr>
            <a:stCxn id="6" idx="2"/>
            <a:endCxn id="30" idx="0"/>
          </p:cNvCxnSpPr>
          <p:nvPr/>
        </p:nvCxnSpPr>
        <p:spPr>
          <a:xfrm flipH="1">
            <a:off x="5634963" y="4558928"/>
            <a:ext cx="1204122" cy="41308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Isosceles Triangle 29"/>
          <p:cNvSpPr/>
          <p:nvPr/>
        </p:nvSpPr>
        <p:spPr>
          <a:xfrm>
            <a:off x="5104611" y="4972014"/>
            <a:ext cx="1060704" cy="914400"/>
          </a:xfrm>
          <a:prstGeom prst="triangle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6839085" y="4558928"/>
            <a:ext cx="796752" cy="3489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 rot="1864377">
            <a:off x="5828185" y="3297444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4805196" y="5946613"/>
            <a:ext cx="1621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write(</a:t>
            </a:r>
            <a:r>
              <a:rPr lang="en-US" sz="2400" b="1" i="1" dirty="0">
                <a:solidFill>
                  <a:srgbClr val="8064A2"/>
                </a:solidFill>
                <a:cs typeface="Courier New" pitchFamily="49" charset="0"/>
              </a:rPr>
              <a:t>v</a:t>
            </a:r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47" name="Straight Arrow Connector 46"/>
          <p:cNvCxnSpPr>
            <a:stCxn id="30" idx="0"/>
            <a:endCxn id="30" idx="1"/>
          </p:cNvCxnSpPr>
          <p:nvPr/>
        </p:nvCxnSpPr>
        <p:spPr>
          <a:xfrm flipH="1">
            <a:off x="5369787" y="4972014"/>
            <a:ext cx="265176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30" idx="1"/>
          </p:cNvCxnSpPr>
          <p:nvPr/>
        </p:nvCxnSpPr>
        <p:spPr>
          <a:xfrm>
            <a:off x="5369787" y="5429214"/>
            <a:ext cx="265176" cy="23899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>
            <a:off x="5369788" y="5668211"/>
            <a:ext cx="265176" cy="21820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ounded Rectangle 59"/>
          <p:cNvSpPr/>
          <p:nvPr/>
        </p:nvSpPr>
        <p:spPr>
          <a:xfrm>
            <a:off x="4376826" y="2489196"/>
            <a:ext cx="1181769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1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3395577" y="1580145"/>
            <a:ext cx="1181769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1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0E5A-5C2B-A946-A8FC-6771FAEBBC6A}" type="slidenum">
              <a:rPr lang="en-US" smtClean="0"/>
              <a:t>17</a:t>
            </a:fld>
            <a:endParaRPr lang="en-US"/>
          </a:p>
        </p:txBody>
      </p:sp>
      <p:sp>
        <p:nvSpPr>
          <p:cNvPr id="50" name="Rounded Rectangle 49"/>
          <p:cNvSpPr/>
          <p:nvPr/>
        </p:nvSpPr>
        <p:spPr>
          <a:xfrm>
            <a:off x="4671323" y="1580145"/>
            <a:ext cx="946784" cy="533400"/>
          </a:xfrm>
          <a:prstGeom prst="roundRect">
            <a:avLst/>
          </a:prstGeom>
          <a:gradFill>
            <a:gsLst>
              <a:gs pos="1000">
                <a:schemeClr val="accent4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Max1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5634964" y="2497215"/>
            <a:ext cx="946784" cy="533400"/>
          </a:xfrm>
          <a:prstGeom prst="roundRect">
            <a:avLst/>
          </a:prstGeom>
          <a:gradFill>
            <a:gsLst>
              <a:gs pos="1000">
                <a:schemeClr val="accent4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Max1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858050" y="2230515"/>
            <a:ext cx="946784" cy="533400"/>
          </a:xfrm>
          <a:prstGeom prst="roundRect">
            <a:avLst/>
          </a:prstGeom>
          <a:gradFill>
            <a:gsLst>
              <a:gs pos="1000">
                <a:schemeClr val="accent4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Max1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7518894" y="4051296"/>
            <a:ext cx="946784" cy="533400"/>
          </a:xfrm>
          <a:prstGeom prst="roundRect">
            <a:avLst/>
          </a:prstGeom>
          <a:gradFill>
            <a:gsLst>
              <a:gs pos="1000">
                <a:schemeClr val="accent4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Max1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457200" y="3030615"/>
            <a:ext cx="946784" cy="533400"/>
          </a:xfrm>
          <a:prstGeom prst="roundRect">
            <a:avLst/>
          </a:prstGeom>
          <a:gradFill>
            <a:gsLst>
              <a:gs pos="1000">
                <a:schemeClr val="accent4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Max1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2044278" y="3163635"/>
            <a:ext cx="946784" cy="533400"/>
          </a:xfrm>
          <a:prstGeom prst="roundRect">
            <a:avLst/>
          </a:prstGeom>
          <a:gradFill>
            <a:gsLst>
              <a:gs pos="1000">
                <a:schemeClr val="accent4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Max1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643428" y="3963735"/>
            <a:ext cx="946784" cy="533400"/>
          </a:xfrm>
          <a:prstGeom prst="roundRect">
            <a:avLst/>
          </a:prstGeom>
          <a:gradFill>
            <a:gsLst>
              <a:gs pos="1000">
                <a:schemeClr val="accent4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Max1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4376826" y="4705314"/>
            <a:ext cx="946784" cy="533400"/>
          </a:xfrm>
          <a:prstGeom prst="roundRect">
            <a:avLst/>
          </a:prstGeom>
          <a:gradFill>
            <a:gsLst>
              <a:gs pos="1000">
                <a:schemeClr val="accent4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Max1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3975976" y="5505414"/>
            <a:ext cx="946784" cy="533400"/>
          </a:xfrm>
          <a:prstGeom prst="roundRect">
            <a:avLst/>
          </a:prstGeom>
          <a:gradFill>
            <a:gsLst>
              <a:gs pos="1000">
                <a:schemeClr val="accent4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Max1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4" name="Rounded Rectangular Callout 63"/>
          <p:cNvSpPr/>
          <p:nvPr/>
        </p:nvSpPr>
        <p:spPr>
          <a:xfrm>
            <a:off x="6501819" y="1360902"/>
            <a:ext cx="2540200" cy="1066800"/>
          </a:xfrm>
          <a:prstGeom prst="wedgeRoundRectCallout">
            <a:avLst>
              <a:gd name="adj1" fmla="val -40799"/>
              <a:gd name="adj2" fmla="val 81818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Problem: readers do not travel all the way from root to value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4674811" y="1586831"/>
            <a:ext cx="946784" cy="533400"/>
          </a:xfrm>
          <a:prstGeom prst="roundRect">
            <a:avLst/>
          </a:prstGeom>
          <a:gradFill>
            <a:gsLst>
              <a:gs pos="1000">
                <a:schemeClr val="accent2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Max1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6312221" y="3243843"/>
            <a:ext cx="946784" cy="533400"/>
          </a:xfrm>
          <a:prstGeom prst="roundRect">
            <a:avLst/>
          </a:prstGeom>
          <a:gradFill>
            <a:gsLst>
              <a:gs pos="1000">
                <a:schemeClr val="accent4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Max1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6312221" y="3245180"/>
            <a:ext cx="946784" cy="533400"/>
          </a:xfrm>
          <a:prstGeom prst="roundRect">
            <a:avLst/>
          </a:prstGeom>
          <a:gradFill>
            <a:gsLst>
              <a:gs pos="1000">
                <a:schemeClr val="accent2">
                  <a:lumMod val="7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Max1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8" name="Rounded Rectangular Callout 67"/>
          <p:cNvSpPr/>
          <p:nvPr/>
        </p:nvSpPr>
        <p:spPr>
          <a:xfrm>
            <a:off x="457200" y="4895814"/>
            <a:ext cx="2540200" cy="1066800"/>
          </a:xfrm>
          <a:prstGeom prst="wedgeRoundRectCallout">
            <a:avLst>
              <a:gd name="adj1" fmla="val 169711"/>
              <a:gd name="adj2" fmla="val -156277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Solution: read Max at root instead of Max at previous location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267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64" grpId="0" animBg="1"/>
      <p:bldP spid="65" grpId="0" animBg="1"/>
      <p:bldP spid="66" grpId="0" animBg="1"/>
      <p:bldP spid="67" grpId="0" animBg="1"/>
      <p:bldP spid="6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57200" y="1601544"/>
            <a:ext cx="7947526" cy="560137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B823A53-70EC-4D9E-AFD3-D449993062A2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05800" cy="4495800"/>
          </a:xfrm>
          <a:ln>
            <a:noFill/>
          </a:ln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US" sz="2800" dirty="0">
                <a:solidFill>
                  <a:prstClr val="black"/>
                </a:solidFill>
              </a:rPr>
              <a:t>Randomized </a:t>
            </a:r>
            <a:r>
              <a:rPr lang="en-US" sz="2800" b="1" dirty="0">
                <a:solidFill>
                  <a:prstClr val="black"/>
                </a:solidFill>
              </a:rPr>
              <a:t>snapshot</a:t>
            </a:r>
            <a:r>
              <a:rPr lang="en-US" sz="2800" dirty="0">
                <a:solidFill>
                  <a:prstClr val="black"/>
                </a:solidFill>
              </a:rPr>
              <a:t> in </a:t>
            </a:r>
            <a:r>
              <a:rPr lang="en-US" sz="2800" b="1" dirty="0">
                <a:solidFill>
                  <a:srgbClr val="77933C"/>
                </a:solidFill>
              </a:rPr>
              <a:t>O(log</a:t>
            </a:r>
            <a:r>
              <a:rPr lang="en-US" sz="2800" b="1" baseline="30000" dirty="0">
                <a:solidFill>
                  <a:srgbClr val="77933C"/>
                </a:solidFill>
              </a:rPr>
              <a:t>3</a:t>
            </a:r>
            <a:r>
              <a:rPr lang="en-US" sz="2800" b="1" dirty="0">
                <a:solidFill>
                  <a:srgbClr val="77933C"/>
                </a:solidFill>
              </a:rPr>
              <a:t>n)</a:t>
            </a:r>
            <a:r>
              <a:rPr lang="en-US" sz="2800" dirty="0">
                <a:solidFill>
                  <a:prstClr val="black"/>
                </a:solidFill>
              </a:rPr>
              <a:t> steps </a:t>
            </a:r>
            <a:r>
              <a:rPr lang="en-US" sz="2800" dirty="0" err="1">
                <a:solidFill>
                  <a:prstClr val="black"/>
                </a:solidFill>
              </a:rPr>
              <a:t>whp</a:t>
            </a:r>
            <a:endParaRPr lang="en-US" sz="2800" dirty="0">
              <a:solidFill>
                <a:prstClr val="black"/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en-US" sz="2000" dirty="0" smtClean="0"/>
          </a:p>
          <a:p>
            <a:pPr algn="ctr">
              <a:lnSpc>
                <a:spcPct val="80000"/>
              </a:lnSpc>
              <a:buNone/>
            </a:pPr>
            <a:r>
              <a:rPr lang="en-US" sz="2800" dirty="0" smtClean="0"/>
              <a:t>Main Technique: </a:t>
            </a:r>
            <a:r>
              <a:rPr lang="en-US" sz="2800" b="1" dirty="0" smtClean="0"/>
              <a:t>Randomized helping</a:t>
            </a:r>
          </a:p>
          <a:p>
            <a:pPr>
              <a:lnSpc>
                <a:spcPct val="80000"/>
              </a:lnSpc>
              <a:buNone/>
            </a:pPr>
            <a:endParaRPr lang="en-US" sz="2800" dirty="0" smtClean="0"/>
          </a:p>
          <a:p>
            <a:pPr>
              <a:lnSpc>
                <a:spcPct val="80000"/>
              </a:lnSpc>
              <a:buNone/>
            </a:pPr>
            <a:r>
              <a:rPr lang="en-US" sz="2800" dirty="0" smtClean="0"/>
              <a:t>Open </a:t>
            </a:r>
            <a:r>
              <a:rPr lang="en-US" sz="2800" dirty="0" smtClean="0"/>
              <a:t>problems: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Snapshot implementations using single-writer registers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</a:t>
            </a:r>
            <a:r>
              <a:rPr lang="en-US" sz="2400" dirty="0" smtClean="0"/>
              <a:t>dditional randomized implementations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Randomized lower bounds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US" dirty="0" smtClean="0"/>
          </a:p>
          <a:p>
            <a:pPr marL="0" indent="0" algn="ctr">
              <a:lnSpc>
                <a:spcPct val="80000"/>
              </a:lnSpc>
              <a:buNone/>
            </a:pPr>
            <a:r>
              <a:rPr lang="en-US" dirty="0" smtClean="0"/>
              <a:t>Thank you! </a:t>
            </a:r>
            <a:r>
              <a:rPr lang="en-US" dirty="0"/>
              <a:t>Q</a:t>
            </a:r>
            <a:r>
              <a:rPr lang="en-US" dirty="0" smtClean="0"/>
              <a:t>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26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ounded Rectangle 48"/>
          <p:cNvSpPr/>
          <p:nvPr/>
        </p:nvSpPr>
        <p:spPr>
          <a:xfrm>
            <a:off x="2057400" y="2133600"/>
            <a:ext cx="5105400" cy="16002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153400" cy="45720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endParaRPr lang="en-US" sz="2500" dirty="0" smtClean="0"/>
          </a:p>
          <a:p>
            <a:pPr>
              <a:lnSpc>
                <a:spcPct val="90000"/>
              </a:lnSpc>
              <a:buNone/>
            </a:pPr>
            <a:endParaRPr lang="en-US" sz="2500" dirty="0" smtClean="0"/>
          </a:p>
          <a:p>
            <a:pPr>
              <a:lnSpc>
                <a:spcPct val="90000"/>
              </a:lnSpc>
              <a:buNone/>
            </a:pPr>
            <a:endParaRPr lang="en-US" sz="2500" dirty="0" smtClean="0"/>
          </a:p>
          <a:p>
            <a:pPr>
              <a:lnSpc>
                <a:spcPct val="90000"/>
              </a:lnSpc>
              <a:buNone/>
            </a:pPr>
            <a:endParaRPr lang="en-US" sz="2500" dirty="0" smtClean="0"/>
          </a:p>
          <a:p>
            <a:pPr>
              <a:lnSpc>
                <a:spcPct val="90000"/>
              </a:lnSpc>
              <a:buNone/>
            </a:pPr>
            <a:endParaRPr lang="en-US" sz="2500" dirty="0" smtClean="0"/>
          </a:p>
          <a:p>
            <a:pPr>
              <a:lnSpc>
                <a:spcPct val="90000"/>
              </a:lnSpc>
              <a:buNone/>
            </a:pPr>
            <a:endParaRPr lang="en-US" sz="2500" dirty="0" smtClean="0"/>
          </a:p>
          <a:p>
            <a:pPr>
              <a:lnSpc>
                <a:spcPct val="90000"/>
              </a:lnSpc>
              <a:buNone/>
            </a:pPr>
            <a:endParaRPr lang="en-US" sz="2500" dirty="0" smtClean="0"/>
          </a:p>
          <a:p>
            <a:pPr>
              <a:lnSpc>
                <a:spcPct val="90000"/>
              </a:lnSpc>
              <a:buNone/>
            </a:pPr>
            <a:endParaRPr lang="en-US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Snapshot Objects</a:t>
            </a:r>
            <a:endParaRPr lang="en-US" dirty="0"/>
          </a:p>
        </p:txBody>
      </p:sp>
      <p:sp>
        <p:nvSpPr>
          <p:cNvPr id="21" name="Oval 20"/>
          <p:cNvSpPr>
            <a:spLocks noChangeAspect="1"/>
          </p:cNvSpPr>
          <p:nvPr/>
        </p:nvSpPr>
        <p:spPr>
          <a:xfrm>
            <a:off x="2554224" y="46482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</a:t>
            </a:r>
            <a:r>
              <a:rPr lang="en-US" sz="2400" baseline="-250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2" name="Oval 21"/>
          <p:cNvSpPr>
            <a:spLocks noChangeAspect="1"/>
          </p:cNvSpPr>
          <p:nvPr/>
        </p:nvSpPr>
        <p:spPr>
          <a:xfrm>
            <a:off x="3505200" y="46482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</a:t>
            </a:r>
            <a:r>
              <a:rPr lang="en-US" sz="2400" baseline="-25000" dirty="0" smtClean="0">
                <a:solidFill>
                  <a:schemeClr val="tx1"/>
                </a:solidFill>
              </a:rPr>
              <a:t>2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>
            <a:spLocks noChangeAspect="1"/>
          </p:cNvSpPr>
          <p:nvPr/>
        </p:nvSpPr>
        <p:spPr>
          <a:xfrm>
            <a:off x="6056376" y="46482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p</a:t>
            </a:r>
            <a:r>
              <a:rPr lang="en-US" sz="2400" baseline="-25000" dirty="0" err="1" smtClean="0">
                <a:solidFill>
                  <a:schemeClr val="tx1"/>
                </a:solidFill>
              </a:rPr>
              <a:t>n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257800" y="480643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28" name="Rectangle 27"/>
          <p:cNvSpPr>
            <a:spLocks noChangeAspect="1"/>
          </p:cNvSpPr>
          <p:nvPr/>
        </p:nvSpPr>
        <p:spPr>
          <a:xfrm>
            <a:off x="2438400" y="2438400"/>
            <a:ext cx="9144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>
            <a:spLocks noChangeAspect="1"/>
          </p:cNvSpPr>
          <p:nvPr/>
        </p:nvSpPr>
        <p:spPr>
          <a:xfrm>
            <a:off x="3389376" y="2438400"/>
            <a:ext cx="9144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>
            <a:spLocks noChangeAspect="1"/>
          </p:cNvSpPr>
          <p:nvPr/>
        </p:nvSpPr>
        <p:spPr>
          <a:xfrm>
            <a:off x="5943600" y="2438400"/>
            <a:ext cx="9144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029200" y="26670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21" idx="0"/>
            <a:endCxn id="28" idx="2"/>
          </p:cNvCxnSpPr>
          <p:nvPr/>
        </p:nvCxnSpPr>
        <p:spPr>
          <a:xfrm flipH="1" flipV="1">
            <a:off x="2895600" y="3352800"/>
            <a:ext cx="1524" cy="1295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2" idx="7"/>
            <a:endCxn id="49" idx="2"/>
          </p:cNvCxnSpPr>
          <p:nvPr/>
        </p:nvCxnSpPr>
        <p:spPr>
          <a:xfrm flipV="1">
            <a:off x="4090567" y="3733800"/>
            <a:ext cx="519533" cy="1014833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90600" y="38100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update(</a:t>
            </a:r>
            <a:r>
              <a:rPr lang="en-US" sz="2400" b="1" i="1" dirty="0" smtClean="0">
                <a:solidFill>
                  <a:schemeClr val="accent4"/>
                </a:solidFill>
                <a:cs typeface="Courier New" pitchFamily="49" charset="0"/>
              </a:rPr>
              <a:t>v</a:t>
            </a:r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2" name="Right Brace 41"/>
          <p:cNvSpPr/>
          <p:nvPr/>
        </p:nvSpPr>
        <p:spPr>
          <a:xfrm rot="5400000">
            <a:off x="4495800" y="1219200"/>
            <a:ext cx="304800" cy="4572000"/>
          </a:xfrm>
          <a:prstGeom prst="rightBrace">
            <a:avLst>
              <a:gd name="adj1" fmla="val 124333"/>
              <a:gd name="adj2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4507824" y="38100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scan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>
            <a:normAutofit/>
          </a:bodyPr>
          <a:lstStyle/>
          <a:p>
            <a:fld id="{1B823A53-70EC-4D9E-AFD3-D449993062A2}" type="slidenum">
              <a:rPr lang="en-US" smtClean="0"/>
              <a:pPr/>
              <a:t>2</a:t>
            </a:fld>
            <a:endParaRPr lang="en-US" dirty="0"/>
          </a:p>
        </p:txBody>
      </p:sp>
      <p:cxnSp>
        <p:nvCxnSpPr>
          <p:cNvPr id="19" name="Straight Arrow Connector 18"/>
          <p:cNvCxnSpPr>
            <a:stCxn id="22" idx="0"/>
            <a:endCxn id="29" idx="2"/>
          </p:cNvCxnSpPr>
          <p:nvPr/>
        </p:nvCxnSpPr>
        <p:spPr>
          <a:xfrm flipH="1" flipV="1">
            <a:off x="3846576" y="3352800"/>
            <a:ext cx="1524" cy="1295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3" idx="0"/>
            <a:endCxn id="30" idx="2"/>
          </p:cNvCxnSpPr>
          <p:nvPr/>
        </p:nvCxnSpPr>
        <p:spPr>
          <a:xfrm flipV="1">
            <a:off x="6399276" y="3352800"/>
            <a:ext cx="1524" cy="1295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>
            <a:spLocks noChangeAspect="1"/>
          </p:cNvSpPr>
          <p:nvPr/>
        </p:nvSpPr>
        <p:spPr>
          <a:xfrm>
            <a:off x="838200" y="4120152"/>
            <a:ext cx="16764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update your location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>
            <a:spLocks noChangeAspect="1"/>
          </p:cNvSpPr>
          <p:nvPr/>
        </p:nvSpPr>
        <p:spPr>
          <a:xfrm>
            <a:off x="4157407" y="4095420"/>
            <a:ext cx="16764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</a:t>
            </a:r>
            <a:r>
              <a:rPr lang="en-US" dirty="0" smtClean="0">
                <a:solidFill>
                  <a:schemeClr val="tx1"/>
                </a:solidFill>
              </a:rPr>
              <a:t>ead all locations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284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B823A53-70EC-4D9E-AFD3-D449993062A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600200"/>
            <a:ext cx="79248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/>
              <a:t>System of </a:t>
            </a:r>
            <a:r>
              <a:rPr lang="en-US" sz="2800" b="1" i="1" dirty="0" smtClean="0">
                <a:solidFill>
                  <a:srgbClr val="77933C"/>
                </a:solidFill>
              </a:rPr>
              <a:t>n</a:t>
            </a:r>
            <a:r>
              <a:rPr lang="en-US" sz="2800" dirty="0" smtClean="0">
                <a:solidFill>
                  <a:srgbClr val="77933C"/>
                </a:solidFill>
              </a:rPr>
              <a:t> </a:t>
            </a:r>
            <a:r>
              <a:rPr lang="en-US" sz="2800" dirty="0" smtClean="0"/>
              <a:t>processes, </a:t>
            </a:r>
            <a:r>
              <a:rPr lang="en-US" sz="2800" b="1" dirty="0" smtClean="0"/>
              <a:t>multi-writer</a:t>
            </a:r>
            <a:r>
              <a:rPr lang="en-US" sz="2800" dirty="0" smtClean="0"/>
              <a:t> registers</a:t>
            </a:r>
          </a:p>
          <a:p>
            <a:pPr>
              <a:buNone/>
            </a:pPr>
            <a:r>
              <a:rPr lang="en-US" sz="2800" b="1" dirty="0" smtClean="0"/>
              <a:t>Asynchronous</a:t>
            </a:r>
            <a:r>
              <a:rPr lang="en-US" sz="2800" dirty="0" smtClean="0"/>
              <a:t> schedule controlled by an adversary</a:t>
            </a:r>
          </a:p>
          <a:p>
            <a:pPr>
              <a:buNone/>
            </a:pPr>
            <a:r>
              <a:rPr lang="en-US" sz="2800" b="1" dirty="0" smtClean="0"/>
              <a:t>Crash failures </a:t>
            </a:r>
            <a:r>
              <a:rPr lang="en-US" sz="2800" dirty="0" smtClean="0"/>
              <a:t>– require </a:t>
            </a:r>
            <a:r>
              <a:rPr lang="en-US" sz="2800" b="1" dirty="0" smtClean="0"/>
              <a:t>wait-free</a:t>
            </a:r>
            <a:r>
              <a:rPr lang="en-US" sz="2800" dirty="0" smtClean="0"/>
              <a:t> implementations</a:t>
            </a:r>
          </a:p>
          <a:p>
            <a:pPr>
              <a:buNone/>
            </a:pPr>
            <a:r>
              <a:rPr lang="en-US" sz="2800" b="1" dirty="0" smtClean="0"/>
              <a:t>Linearizable </a:t>
            </a:r>
            <a:r>
              <a:rPr lang="en-US" sz="2800" dirty="0" smtClean="0"/>
              <a:t>implementations</a:t>
            </a:r>
            <a:endParaRPr lang="en-US" b="1" dirty="0"/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2438400" y="53340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</a:t>
            </a:r>
            <a:r>
              <a:rPr lang="en-US" sz="2400" baseline="-250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3886200" y="53340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</a:t>
            </a:r>
            <a:r>
              <a:rPr lang="en-US" sz="2400" baseline="-25000" dirty="0" smtClean="0">
                <a:solidFill>
                  <a:schemeClr val="tx1"/>
                </a:solidFill>
              </a:rPr>
              <a:t>2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676400" y="3771900"/>
            <a:ext cx="914400" cy="533400"/>
          </a:xfrm>
          <a:prstGeom prst="roundRect">
            <a:avLst/>
          </a:prstGeom>
          <a:gradFill flip="none" rotWithShape="1">
            <a:gsLst>
              <a:gs pos="0">
                <a:schemeClr val="accent4"/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US" sz="2400" dirty="0" smtClean="0">
                <a:solidFill>
                  <a:schemeClr val="tx1"/>
                </a:solidFill>
              </a:rPr>
              <a:t>R</a:t>
            </a:r>
            <a:r>
              <a:rPr lang="en-US" sz="2400" baseline="-25000" dirty="0" smtClean="0">
                <a:solidFill>
                  <a:schemeClr val="tx1"/>
                </a:solidFill>
              </a:rPr>
              <a:t>1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>
          <a:xfrm>
            <a:off x="6019800" y="53340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p</a:t>
            </a:r>
            <a:r>
              <a:rPr lang="en-US" sz="2400" baseline="-25000" dirty="0" err="1" smtClean="0">
                <a:solidFill>
                  <a:schemeClr val="tx1"/>
                </a:solidFill>
              </a:rPr>
              <a:t>n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895600" y="3771900"/>
            <a:ext cx="914400" cy="533400"/>
          </a:xfrm>
          <a:prstGeom prst="roundRect">
            <a:avLst/>
          </a:prstGeom>
          <a:gradFill flip="none" rotWithShape="1">
            <a:gsLst>
              <a:gs pos="0">
                <a:schemeClr val="accent4"/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US" sz="2400" dirty="0" smtClean="0">
                <a:solidFill>
                  <a:schemeClr val="tx1"/>
                </a:solidFill>
              </a:rPr>
              <a:t>R</a:t>
            </a:r>
            <a:r>
              <a:rPr lang="en-US" sz="2400" baseline="-25000" dirty="0" smtClean="0">
                <a:solidFill>
                  <a:schemeClr val="tx1"/>
                </a:solidFill>
              </a:rPr>
              <a:t>2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400800" y="3771900"/>
            <a:ext cx="914400" cy="533400"/>
          </a:xfrm>
          <a:prstGeom prst="roundRect">
            <a:avLst/>
          </a:prstGeom>
          <a:gradFill flip="none" rotWithShape="1">
            <a:gsLst>
              <a:gs pos="0">
                <a:schemeClr val="accent4"/>
              </a:gs>
              <a:gs pos="100000">
                <a:srgbClr val="FFFFFF"/>
              </a:gs>
            </a:gsLst>
            <a:lin ang="5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US" sz="2400" dirty="0" smtClean="0">
                <a:solidFill>
                  <a:schemeClr val="tx1"/>
                </a:solidFill>
              </a:rPr>
              <a:t>R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00600" y="385393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181600" y="549223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6" idx="0"/>
            <a:endCxn id="13" idx="2"/>
          </p:cNvCxnSpPr>
          <p:nvPr/>
        </p:nvCxnSpPr>
        <p:spPr>
          <a:xfrm flipV="1">
            <a:off x="2781300" y="4305300"/>
            <a:ext cx="571500" cy="1028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2935224" y="4343400"/>
            <a:ext cx="569976" cy="1027176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072481" y="4644497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read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76600" y="4644497"/>
            <a:ext cx="4035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8064A2"/>
                </a:solidFill>
                <a:cs typeface="Courier New" pitchFamily="49" charset="0"/>
              </a:rPr>
              <a:t>v</a:t>
            </a:r>
            <a:endParaRPr lang="en-US" sz="2400" b="1" i="1" dirty="0">
              <a:solidFill>
                <a:srgbClr val="8064A2"/>
              </a:solidFill>
              <a:cs typeface="Courier New" pitchFamily="49" charset="0"/>
            </a:endParaRPr>
          </a:p>
        </p:txBody>
      </p:sp>
      <p:cxnSp>
        <p:nvCxnSpPr>
          <p:cNvPr id="23" name="Straight Arrow Connector 22"/>
          <p:cNvCxnSpPr>
            <a:stCxn id="12" idx="0"/>
          </p:cNvCxnSpPr>
          <p:nvPr/>
        </p:nvCxnSpPr>
        <p:spPr>
          <a:xfrm flipV="1">
            <a:off x="6362700" y="4306824"/>
            <a:ext cx="515139" cy="1027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6522720" y="4346448"/>
            <a:ext cx="499872" cy="1036321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029200" y="4644497"/>
            <a:ext cx="16225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write(</a:t>
            </a:r>
            <a:r>
              <a:rPr lang="en-US" sz="2400" b="1" i="1" dirty="0" smtClean="0">
                <a:solidFill>
                  <a:srgbClr val="8064A2"/>
                </a:solidFill>
                <a:cs typeface="Courier New" pitchFamily="49" charset="0"/>
              </a:rPr>
              <a:t>v</a:t>
            </a:r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801639" y="4644497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8064A2"/>
                </a:solidFill>
                <a:cs typeface="Courier New" pitchFamily="49" charset="0"/>
              </a:rPr>
              <a:t>ok</a:t>
            </a:r>
            <a:endParaRPr lang="en-US" sz="2400" b="1" dirty="0">
              <a:solidFill>
                <a:srgbClr val="8064A2"/>
              </a:solidFill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220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626978" y="5240427"/>
            <a:ext cx="7947526" cy="963526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Snapshots - Step Complexity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B823A53-70EC-4D9E-AFD3-D449993062A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426416"/>
            <a:ext cx="7848600" cy="44958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2400" dirty="0" smtClean="0"/>
              <a:t>Using multi-writer registers: </a:t>
            </a:r>
          </a:p>
          <a:p>
            <a:pPr>
              <a:lnSpc>
                <a:spcPct val="90000"/>
              </a:lnSpc>
              <a:buNone/>
            </a:pPr>
            <a:r>
              <a:rPr lang="en-US" sz="2400" dirty="0" smtClean="0"/>
              <a:t>	can be done in </a:t>
            </a:r>
            <a:r>
              <a:rPr lang="en-US" sz="2400" b="1" dirty="0" smtClean="0">
                <a:solidFill>
                  <a:srgbClr val="77933C"/>
                </a:solidFill>
              </a:rPr>
              <a:t>O(n)</a:t>
            </a:r>
            <a:r>
              <a:rPr lang="en-US" sz="2400" dirty="0" smtClean="0">
                <a:solidFill>
                  <a:srgbClr val="9BBB59"/>
                </a:solidFill>
              </a:rPr>
              <a:t> </a:t>
            </a:r>
            <a:r>
              <a:rPr lang="en-US" sz="2400" dirty="0" smtClean="0"/>
              <a:t>steps </a:t>
            </a:r>
            <a:r>
              <a:rPr lang="en-US" sz="2000" dirty="0" smtClean="0">
                <a:solidFill>
                  <a:schemeClr val="accent4"/>
                </a:solidFill>
              </a:rPr>
              <a:t>[Inoue and Chen, WDAG 1994]</a:t>
            </a:r>
            <a:endParaRPr lang="en-US" sz="2400" dirty="0" smtClean="0">
              <a:solidFill>
                <a:schemeClr val="accent4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en-US" sz="2400" dirty="0" smtClean="0"/>
              <a:t>	and requires </a:t>
            </a:r>
            <a:r>
              <a:rPr lang="el-GR" sz="2400" b="1" dirty="0" smtClean="0">
                <a:solidFill>
                  <a:srgbClr val="77933C"/>
                </a:solidFill>
              </a:rPr>
              <a:t>Ω</a:t>
            </a:r>
            <a:r>
              <a:rPr lang="en-US" sz="2400" b="1" dirty="0" smtClean="0">
                <a:solidFill>
                  <a:srgbClr val="77933C"/>
                </a:solidFill>
              </a:rPr>
              <a:t>(n)</a:t>
            </a:r>
            <a:r>
              <a:rPr lang="en-US" sz="2400" dirty="0" smtClean="0"/>
              <a:t> steps </a:t>
            </a:r>
            <a:r>
              <a:rPr lang="en-US" sz="2000" dirty="0" smtClean="0">
                <a:solidFill>
                  <a:schemeClr val="accent4"/>
                </a:solidFill>
              </a:rPr>
              <a:t>[Jayanti, </a:t>
            </a:r>
            <a:r>
              <a:rPr lang="en-US" sz="2000" dirty="0" smtClean="0">
                <a:solidFill>
                  <a:schemeClr val="accent4"/>
                </a:solidFill>
              </a:rPr>
              <a:t>Tan, </a:t>
            </a:r>
            <a:r>
              <a:rPr lang="en-US" sz="2000" dirty="0" smtClean="0">
                <a:solidFill>
                  <a:schemeClr val="accent4"/>
                </a:solidFill>
              </a:rPr>
              <a:t>and </a:t>
            </a:r>
            <a:r>
              <a:rPr lang="en-US" sz="2000" dirty="0" err="1" smtClean="0">
                <a:solidFill>
                  <a:schemeClr val="accent4"/>
                </a:solidFill>
              </a:rPr>
              <a:t>Toueg</a:t>
            </a:r>
            <a:r>
              <a:rPr lang="en-US" sz="2000" dirty="0" smtClean="0">
                <a:solidFill>
                  <a:schemeClr val="accent4"/>
                </a:solidFill>
              </a:rPr>
              <a:t>,  SICOMP 1996]</a:t>
            </a:r>
            <a:endParaRPr lang="en-US" sz="2400" dirty="0" smtClean="0">
              <a:solidFill>
                <a:schemeClr val="accent4"/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en-US" sz="2400" dirty="0" smtClean="0"/>
          </a:p>
          <a:p>
            <a:pPr>
              <a:lnSpc>
                <a:spcPct val="80000"/>
              </a:lnSpc>
              <a:buNone/>
            </a:pPr>
            <a:r>
              <a:rPr lang="en-US" sz="2400" dirty="0" smtClean="0"/>
              <a:t>Goal: </a:t>
            </a:r>
            <a:br>
              <a:rPr lang="en-US" sz="2400" dirty="0" smtClean="0"/>
            </a:br>
            <a:r>
              <a:rPr lang="en-US" sz="2400" dirty="0" smtClean="0"/>
              <a:t>a faster snapshot implementation (</a:t>
            </a:r>
            <a:r>
              <a:rPr lang="en-US" sz="2400" b="1" dirty="0" err="1" smtClean="0">
                <a:solidFill>
                  <a:srgbClr val="77933C"/>
                </a:solidFill>
              </a:rPr>
              <a:t>polylog</a:t>
            </a:r>
            <a:r>
              <a:rPr lang="en-US" sz="2400" dirty="0" smtClean="0"/>
              <a:t>)</a:t>
            </a:r>
          </a:p>
          <a:p>
            <a:pPr>
              <a:lnSpc>
                <a:spcPct val="80000"/>
              </a:lnSpc>
              <a:buNone/>
            </a:pPr>
            <a:endParaRPr lang="en-US" sz="2400" dirty="0" smtClean="0"/>
          </a:p>
          <a:p>
            <a:pPr lvl="0">
              <a:lnSpc>
                <a:spcPct val="90000"/>
              </a:lnSpc>
              <a:buNone/>
            </a:pPr>
            <a:r>
              <a:rPr lang="en-US" sz="2400" dirty="0" smtClean="0"/>
              <a:t>Limited-use: </a:t>
            </a:r>
            <a:r>
              <a:rPr lang="en-US" sz="2400" b="1" dirty="0" smtClean="0">
                <a:solidFill>
                  <a:srgbClr val="77933C"/>
                </a:solidFill>
              </a:rPr>
              <a:t>O(log</a:t>
            </a:r>
            <a:r>
              <a:rPr lang="en-US" sz="2400" b="1" baseline="30000" dirty="0" smtClean="0">
                <a:solidFill>
                  <a:srgbClr val="77933C"/>
                </a:solidFill>
              </a:rPr>
              <a:t>3</a:t>
            </a:r>
            <a:r>
              <a:rPr lang="en-US" sz="2400" b="1" dirty="0" smtClean="0">
                <a:solidFill>
                  <a:srgbClr val="77933C"/>
                </a:solidFill>
              </a:rPr>
              <a:t>(n))</a:t>
            </a:r>
            <a:r>
              <a:rPr lang="en-US" sz="2400" dirty="0" smtClean="0"/>
              <a:t> steps per operation, </a:t>
            </a:r>
            <a:br>
              <a:rPr lang="en-US" sz="2400" dirty="0" smtClean="0"/>
            </a:br>
            <a:r>
              <a:rPr lang="en-US" sz="2400" dirty="0" smtClean="0"/>
              <a:t>for </a:t>
            </a:r>
            <a:r>
              <a:rPr lang="en-US" sz="2400" dirty="0" err="1" smtClean="0"/>
              <a:t>polynomially</a:t>
            </a:r>
            <a:r>
              <a:rPr lang="en-US" sz="2400" dirty="0" smtClean="0"/>
              <a:t> many update operations </a:t>
            </a:r>
            <a:br>
              <a:rPr lang="en-US" sz="2400" dirty="0" smtClean="0"/>
            </a:br>
            <a:r>
              <a:rPr lang="en-US" sz="2000" dirty="0" smtClean="0">
                <a:solidFill>
                  <a:srgbClr val="8064A2"/>
                </a:solidFill>
              </a:rPr>
              <a:t>[</a:t>
            </a:r>
            <a:r>
              <a:rPr lang="en-US" sz="2000" dirty="0" err="1" smtClean="0">
                <a:solidFill>
                  <a:srgbClr val="8064A2"/>
                </a:solidFill>
              </a:rPr>
              <a:t>Aspnes</a:t>
            </a:r>
            <a:r>
              <a:rPr lang="en-US" sz="2000" dirty="0" smtClean="0">
                <a:solidFill>
                  <a:srgbClr val="8064A2"/>
                </a:solidFill>
              </a:rPr>
              <a:t>, </a:t>
            </a:r>
            <a:r>
              <a:rPr lang="en-US" sz="2000" dirty="0" err="1" smtClean="0">
                <a:solidFill>
                  <a:srgbClr val="8064A2"/>
                </a:solidFill>
              </a:rPr>
              <a:t>Attiya</a:t>
            </a:r>
            <a:r>
              <a:rPr lang="en-US" sz="2000" dirty="0" smtClean="0">
                <a:solidFill>
                  <a:srgbClr val="8064A2"/>
                </a:solidFill>
              </a:rPr>
              <a:t>, Censor-</a:t>
            </a:r>
            <a:r>
              <a:rPr lang="en-US" sz="2000" dirty="0" smtClean="0">
                <a:solidFill>
                  <a:srgbClr val="8064A2"/>
                </a:solidFill>
              </a:rPr>
              <a:t>Hillel, </a:t>
            </a:r>
            <a:r>
              <a:rPr lang="en-US" sz="2000" dirty="0" smtClean="0">
                <a:solidFill>
                  <a:srgbClr val="8064A2"/>
                </a:solidFill>
              </a:rPr>
              <a:t>and Ellen,  PODC 2012]</a:t>
            </a:r>
            <a:endParaRPr lang="en-US" sz="2400" dirty="0">
              <a:solidFill>
                <a:srgbClr val="8064A2"/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en-US" sz="2400" dirty="0" smtClean="0"/>
          </a:p>
          <a:p>
            <a:pPr>
              <a:lnSpc>
                <a:spcPct val="80000"/>
              </a:lnSpc>
              <a:buNone/>
            </a:pPr>
            <a:r>
              <a:rPr lang="en-US" sz="2400" dirty="0" smtClean="0"/>
              <a:t>This Talk: 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O(log</a:t>
            </a:r>
            <a:r>
              <a:rPr lang="en-US" sz="2400" b="1" baseline="30000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(n))</a:t>
            </a:r>
            <a:r>
              <a:rPr lang="en-US" sz="2400" dirty="0" smtClean="0"/>
              <a:t> steps per operation, with high probability</a:t>
            </a:r>
            <a:br>
              <a:rPr lang="en-US" sz="2400" dirty="0" smtClean="0"/>
            </a:br>
            <a:r>
              <a:rPr lang="en-US" sz="2400" dirty="0" smtClean="0"/>
              <a:t>(without a usage bound)</a:t>
            </a:r>
          </a:p>
        </p:txBody>
      </p:sp>
      <p:pic>
        <p:nvPicPr>
          <p:cNvPr id="1027" name="Picture 3" descr="C:\Documents and Settings\ckeren.LAP55\Local Settings\Temporary Internet Files\Content.IE5\KGPSS2CY\MC90007871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2971800"/>
            <a:ext cx="628327" cy="1524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6603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ounded Rectangular Callout 172"/>
          <p:cNvSpPr/>
          <p:nvPr/>
        </p:nvSpPr>
        <p:spPr>
          <a:xfrm>
            <a:off x="2057400" y="2362200"/>
            <a:ext cx="1828800" cy="1066800"/>
          </a:xfrm>
          <a:prstGeom prst="wedgeRoundRectCallout">
            <a:avLst>
              <a:gd name="adj1" fmla="val 53225"/>
              <a:gd name="adj2" fmla="val 69286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Pointer to array location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B823A53-70EC-4D9E-AFD3-D449993062A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9" name="Oval 18"/>
          <p:cNvSpPr>
            <a:spLocks noChangeAspect="1"/>
          </p:cNvSpPr>
          <p:nvPr/>
        </p:nvSpPr>
        <p:spPr>
          <a:xfrm>
            <a:off x="1447800" y="5638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3200400" y="5638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2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>
            <a:spLocks noChangeAspect="1"/>
          </p:cNvSpPr>
          <p:nvPr/>
        </p:nvSpPr>
        <p:spPr>
          <a:xfrm>
            <a:off x="5257800" y="5638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3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>
            <a:spLocks noChangeAspect="1"/>
          </p:cNvSpPr>
          <p:nvPr/>
        </p:nvSpPr>
        <p:spPr>
          <a:xfrm>
            <a:off x="7010400" y="5638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4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438400" y="4648200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+s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24" name="Straight Arrow Connector 23"/>
          <p:cNvCxnSpPr>
            <a:stCxn id="19" idx="0"/>
            <a:endCxn id="23" idx="2"/>
          </p:cNvCxnSpPr>
          <p:nvPr/>
        </p:nvCxnSpPr>
        <p:spPr>
          <a:xfrm rot="5400000" flipH="1" flipV="1">
            <a:off x="2114550" y="4857750"/>
            <a:ext cx="457200" cy="1104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0" idx="0"/>
            <a:endCxn id="23" idx="2"/>
          </p:cNvCxnSpPr>
          <p:nvPr/>
        </p:nvCxnSpPr>
        <p:spPr>
          <a:xfrm flipH="1" flipV="1">
            <a:off x="2895600" y="5181600"/>
            <a:ext cx="647700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5791200" y="4648200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+s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/>
          <p:cNvCxnSpPr>
            <a:stCxn id="21" idx="0"/>
            <a:endCxn id="26" idx="2"/>
          </p:cNvCxnSpPr>
          <p:nvPr/>
        </p:nvCxnSpPr>
        <p:spPr>
          <a:xfrm flipV="1">
            <a:off x="5600700" y="5181600"/>
            <a:ext cx="647700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2" idx="0"/>
            <a:endCxn id="26" idx="2"/>
          </p:cNvCxnSpPr>
          <p:nvPr/>
        </p:nvCxnSpPr>
        <p:spPr>
          <a:xfrm rot="16200000" flipV="1">
            <a:off x="6572250" y="4857750"/>
            <a:ext cx="457200" cy="1104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4038600" y="3505200"/>
            <a:ext cx="11430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+...+s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stCxn id="23" idx="0"/>
            <a:endCxn id="29" idx="2"/>
          </p:cNvCxnSpPr>
          <p:nvPr/>
        </p:nvCxnSpPr>
        <p:spPr>
          <a:xfrm rot="5400000" flipH="1" flipV="1">
            <a:off x="3448050" y="3486150"/>
            <a:ext cx="609600" cy="1714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6" idx="0"/>
            <a:endCxn id="29" idx="2"/>
          </p:cNvCxnSpPr>
          <p:nvPr/>
        </p:nvCxnSpPr>
        <p:spPr>
          <a:xfrm rot="16200000" flipV="1">
            <a:off x="5124450" y="3524250"/>
            <a:ext cx="609600" cy="16383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>
            <a:spLocks noChangeAspect="1"/>
          </p:cNvSpPr>
          <p:nvPr/>
        </p:nvSpPr>
        <p:spPr>
          <a:xfrm>
            <a:off x="1066800" y="6096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>
            <a:spLocks noChangeAspect="1"/>
          </p:cNvSpPr>
          <p:nvPr/>
        </p:nvSpPr>
        <p:spPr>
          <a:xfrm>
            <a:off x="7924800" y="6096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>
            <a:spLocks noChangeAspect="1"/>
          </p:cNvSpPr>
          <p:nvPr/>
        </p:nvSpPr>
        <p:spPr>
          <a:xfrm>
            <a:off x="4876800" y="6096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>
            <a:spLocks noChangeAspect="1"/>
          </p:cNvSpPr>
          <p:nvPr/>
        </p:nvSpPr>
        <p:spPr>
          <a:xfrm>
            <a:off x="4038600" y="6096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>
            <a:spLocks noChangeAspect="1"/>
          </p:cNvSpPr>
          <p:nvPr/>
        </p:nvSpPr>
        <p:spPr>
          <a:xfrm>
            <a:off x="1676400" y="48768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>
            <a:spLocks noChangeAspect="1"/>
          </p:cNvSpPr>
          <p:nvPr/>
        </p:nvSpPr>
        <p:spPr>
          <a:xfrm>
            <a:off x="1905000" y="48768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>
            <a:spLocks noChangeAspect="1"/>
          </p:cNvSpPr>
          <p:nvPr/>
        </p:nvSpPr>
        <p:spPr>
          <a:xfrm>
            <a:off x="7010400" y="48768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>
            <a:spLocks noChangeAspect="1"/>
          </p:cNvSpPr>
          <p:nvPr/>
        </p:nvSpPr>
        <p:spPr>
          <a:xfrm>
            <a:off x="7239000" y="48768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>
            <a:spLocks noChangeAspect="1"/>
          </p:cNvSpPr>
          <p:nvPr/>
        </p:nvSpPr>
        <p:spPr>
          <a:xfrm>
            <a:off x="5486400" y="3489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>
            <a:spLocks noChangeAspect="1"/>
          </p:cNvSpPr>
          <p:nvPr/>
        </p:nvSpPr>
        <p:spPr>
          <a:xfrm>
            <a:off x="5715000" y="3489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>
            <a:spLocks noChangeAspect="1"/>
          </p:cNvSpPr>
          <p:nvPr/>
        </p:nvSpPr>
        <p:spPr>
          <a:xfrm>
            <a:off x="5943600" y="3489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>
            <a:spLocks noChangeAspect="1"/>
          </p:cNvSpPr>
          <p:nvPr/>
        </p:nvSpPr>
        <p:spPr>
          <a:xfrm>
            <a:off x="6172200" y="3489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>
            <a:spLocks noChangeAspect="1"/>
          </p:cNvSpPr>
          <p:nvPr/>
        </p:nvSpPr>
        <p:spPr>
          <a:xfrm>
            <a:off x="1066800" y="5791200"/>
            <a:ext cx="228600" cy="2286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>
            <a:spLocks noChangeAspect="1"/>
          </p:cNvSpPr>
          <p:nvPr/>
        </p:nvSpPr>
        <p:spPr>
          <a:xfrm>
            <a:off x="4038600" y="5791200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>
            <a:spLocks noChangeAspect="1"/>
          </p:cNvSpPr>
          <p:nvPr/>
        </p:nvSpPr>
        <p:spPr>
          <a:xfrm>
            <a:off x="1676400" y="4572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>
            <a:spLocks noChangeAspect="1"/>
          </p:cNvSpPr>
          <p:nvPr/>
        </p:nvSpPr>
        <p:spPr>
          <a:xfrm>
            <a:off x="1905000" y="4572000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>
            <a:spLocks noChangeAspect="1"/>
          </p:cNvSpPr>
          <p:nvPr/>
        </p:nvSpPr>
        <p:spPr>
          <a:xfrm>
            <a:off x="5486400" y="3184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>
            <a:spLocks noChangeAspect="1"/>
          </p:cNvSpPr>
          <p:nvPr/>
        </p:nvSpPr>
        <p:spPr>
          <a:xfrm>
            <a:off x="5715000" y="3184368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>
            <a:spLocks noChangeAspect="1"/>
          </p:cNvSpPr>
          <p:nvPr/>
        </p:nvSpPr>
        <p:spPr>
          <a:xfrm>
            <a:off x="5943600" y="3184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>
            <a:spLocks noChangeAspect="1"/>
          </p:cNvSpPr>
          <p:nvPr/>
        </p:nvSpPr>
        <p:spPr>
          <a:xfrm>
            <a:off x="6172200" y="3184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>
            <a:spLocks noChangeAspect="1"/>
          </p:cNvSpPr>
          <p:nvPr/>
        </p:nvSpPr>
        <p:spPr>
          <a:xfrm>
            <a:off x="1676400" y="4267200"/>
            <a:ext cx="228600" cy="2286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>
            <a:spLocks noChangeAspect="1"/>
          </p:cNvSpPr>
          <p:nvPr/>
        </p:nvSpPr>
        <p:spPr>
          <a:xfrm>
            <a:off x="1905000" y="4267200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>
            <a:spLocks noChangeAspect="1"/>
          </p:cNvSpPr>
          <p:nvPr/>
        </p:nvSpPr>
        <p:spPr>
          <a:xfrm>
            <a:off x="5486400" y="28795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>
            <a:spLocks noChangeAspect="1"/>
          </p:cNvSpPr>
          <p:nvPr/>
        </p:nvSpPr>
        <p:spPr>
          <a:xfrm>
            <a:off x="5715000" y="2879568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>
            <a:spLocks noChangeAspect="1"/>
          </p:cNvSpPr>
          <p:nvPr/>
        </p:nvSpPr>
        <p:spPr>
          <a:xfrm>
            <a:off x="5943600" y="2879568"/>
            <a:ext cx="22860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>
            <a:spLocks noChangeAspect="1"/>
          </p:cNvSpPr>
          <p:nvPr/>
        </p:nvSpPr>
        <p:spPr>
          <a:xfrm>
            <a:off x="6172200" y="28795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>
            <a:spLocks noChangeAspect="1"/>
          </p:cNvSpPr>
          <p:nvPr/>
        </p:nvSpPr>
        <p:spPr>
          <a:xfrm>
            <a:off x="5486400" y="2574768"/>
            <a:ext cx="228600" cy="2286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>
            <a:spLocks noChangeAspect="1"/>
          </p:cNvSpPr>
          <p:nvPr/>
        </p:nvSpPr>
        <p:spPr>
          <a:xfrm>
            <a:off x="5715000" y="2574768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>
            <a:spLocks noChangeAspect="1"/>
          </p:cNvSpPr>
          <p:nvPr/>
        </p:nvSpPr>
        <p:spPr>
          <a:xfrm>
            <a:off x="5943600" y="2574768"/>
            <a:ext cx="22860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>
            <a:spLocks noChangeAspect="1"/>
          </p:cNvSpPr>
          <p:nvPr/>
        </p:nvSpPr>
        <p:spPr>
          <a:xfrm>
            <a:off x="6172200" y="25747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>
            <a:spLocks noChangeAspect="1"/>
          </p:cNvSpPr>
          <p:nvPr/>
        </p:nvSpPr>
        <p:spPr>
          <a:xfrm>
            <a:off x="7010400" y="4572000"/>
            <a:ext cx="22860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>
            <a:spLocks noChangeAspect="1"/>
          </p:cNvSpPr>
          <p:nvPr/>
        </p:nvSpPr>
        <p:spPr>
          <a:xfrm>
            <a:off x="7239000" y="4572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>
            <a:spLocks noChangeAspect="1"/>
          </p:cNvSpPr>
          <p:nvPr/>
        </p:nvSpPr>
        <p:spPr>
          <a:xfrm>
            <a:off x="7010400" y="4267200"/>
            <a:ext cx="22860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>
            <a:spLocks noChangeAspect="1"/>
          </p:cNvSpPr>
          <p:nvPr/>
        </p:nvSpPr>
        <p:spPr>
          <a:xfrm>
            <a:off x="7239000" y="4267200"/>
            <a:ext cx="228600" cy="228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>
            <a:spLocks noChangeAspect="1"/>
          </p:cNvSpPr>
          <p:nvPr/>
        </p:nvSpPr>
        <p:spPr>
          <a:xfrm>
            <a:off x="5486400" y="2269968"/>
            <a:ext cx="228600" cy="2286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>
            <a:spLocks noChangeAspect="1"/>
          </p:cNvSpPr>
          <p:nvPr/>
        </p:nvSpPr>
        <p:spPr>
          <a:xfrm>
            <a:off x="5715000" y="2269968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>
            <a:spLocks noChangeAspect="1"/>
          </p:cNvSpPr>
          <p:nvPr/>
        </p:nvSpPr>
        <p:spPr>
          <a:xfrm>
            <a:off x="5943600" y="2269968"/>
            <a:ext cx="22860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>
            <a:spLocks noChangeAspect="1"/>
          </p:cNvSpPr>
          <p:nvPr/>
        </p:nvSpPr>
        <p:spPr>
          <a:xfrm>
            <a:off x="6172200" y="2269968"/>
            <a:ext cx="228600" cy="228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>
            <a:spLocks noChangeAspect="1"/>
          </p:cNvSpPr>
          <p:nvPr/>
        </p:nvSpPr>
        <p:spPr>
          <a:xfrm>
            <a:off x="4876800" y="5791200"/>
            <a:ext cx="22860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>
            <a:spLocks noChangeAspect="1"/>
          </p:cNvSpPr>
          <p:nvPr/>
        </p:nvSpPr>
        <p:spPr>
          <a:xfrm>
            <a:off x="7924800" y="5791200"/>
            <a:ext cx="228600" cy="228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>
            <a:spLocks noChangeAspect="1"/>
          </p:cNvSpPr>
          <p:nvPr/>
        </p:nvSpPr>
        <p:spPr>
          <a:xfrm>
            <a:off x="1066800" y="5486400"/>
            <a:ext cx="2286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>
            <a:spLocks noChangeAspect="1"/>
          </p:cNvSpPr>
          <p:nvPr/>
        </p:nvSpPr>
        <p:spPr>
          <a:xfrm>
            <a:off x="5486400" y="1965168"/>
            <a:ext cx="2286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>
            <a:spLocks noChangeAspect="1"/>
          </p:cNvSpPr>
          <p:nvPr/>
        </p:nvSpPr>
        <p:spPr>
          <a:xfrm>
            <a:off x="5715000" y="1965168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>
            <a:spLocks noChangeAspect="1"/>
          </p:cNvSpPr>
          <p:nvPr/>
        </p:nvSpPr>
        <p:spPr>
          <a:xfrm>
            <a:off x="5943600" y="1965168"/>
            <a:ext cx="22860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>
            <a:spLocks noChangeAspect="1"/>
          </p:cNvSpPr>
          <p:nvPr/>
        </p:nvSpPr>
        <p:spPr>
          <a:xfrm>
            <a:off x="6172200" y="1965168"/>
            <a:ext cx="228600" cy="228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>
            <a:spLocks noChangeAspect="1"/>
          </p:cNvSpPr>
          <p:nvPr/>
        </p:nvSpPr>
        <p:spPr>
          <a:xfrm>
            <a:off x="1676400" y="3962400"/>
            <a:ext cx="2286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8" name="Rectangle 97"/>
          <p:cNvSpPr>
            <a:spLocks noChangeAspect="1"/>
          </p:cNvSpPr>
          <p:nvPr/>
        </p:nvSpPr>
        <p:spPr>
          <a:xfrm>
            <a:off x="1905000" y="3962400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>
            <a:spLocks noChangeAspect="1"/>
          </p:cNvSpPr>
          <p:nvPr/>
        </p:nvSpPr>
        <p:spPr>
          <a:xfrm>
            <a:off x="990600" y="5410200"/>
            <a:ext cx="381000" cy="990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" name="Rectangle 103"/>
          <p:cNvSpPr>
            <a:spLocks noChangeAspect="1"/>
          </p:cNvSpPr>
          <p:nvPr/>
        </p:nvSpPr>
        <p:spPr>
          <a:xfrm>
            <a:off x="3962400" y="5410200"/>
            <a:ext cx="381000" cy="990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5" name="Rectangle 104"/>
          <p:cNvSpPr>
            <a:spLocks noChangeAspect="1"/>
          </p:cNvSpPr>
          <p:nvPr/>
        </p:nvSpPr>
        <p:spPr>
          <a:xfrm>
            <a:off x="4800600" y="5410200"/>
            <a:ext cx="381000" cy="990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6" name="Rectangle 105"/>
          <p:cNvSpPr>
            <a:spLocks noChangeAspect="1"/>
          </p:cNvSpPr>
          <p:nvPr/>
        </p:nvSpPr>
        <p:spPr>
          <a:xfrm>
            <a:off x="7848600" y="5410200"/>
            <a:ext cx="381000" cy="990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8" name="Rectangle 107"/>
          <p:cNvSpPr>
            <a:spLocks noChangeAspect="1"/>
          </p:cNvSpPr>
          <p:nvPr/>
        </p:nvSpPr>
        <p:spPr>
          <a:xfrm>
            <a:off x="1600200" y="3581400"/>
            <a:ext cx="609600" cy="160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9" name="Rectangle 108"/>
          <p:cNvSpPr>
            <a:spLocks noChangeAspect="1"/>
          </p:cNvSpPr>
          <p:nvPr/>
        </p:nvSpPr>
        <p:spPr>
          <a:xfrm>
            <a:off x="5361432" y="1584168"/>
            <a:ext cx="1143000" cy="22372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0" name="Rectangle 109"/>
          <p:cNvSpPr>
            <a:spLocks noChangeAspect="1"/>
          </p:cNvSpPr>
          <p:nvPr/>
        </p:nvSpPr>
        <p:spPr>
          <a:xfrm>
            <a:off x="6934200" y="3581400"/>
            <a:ext cx="609600" cy="160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>
            <a:spLocks noChangeAspect="1"/>
          </p:cNvSpPr>
          <p:nvPr/>
        </p:nvSpPr>
        <p:spPr>
          <a:xfrm>
            <a:off x="1066800" y="5791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>
            <a:spLocks noChangeAspect="1"/>
          </p:cNvSpPr>
          <p:nvPr/>
        </p:nvSpPr>
        <p:spPr>
          <a:xfrm>
            <a:off x="1066800" y="5486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1" name="Rectangle 110"/>
          <p:cNvSpPr>
            <a:spLocks noChangeAspect="1"/>
          </p:cNvSpPr>
          <p:nvPr/>
        </p:nvSpPr>
        <p:spPr>
          <a:xfrm>
            <a:off x="1676400" y="4572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2" name="Rectangle 111"/>
          <p:cNvSpPr>
            <a:spLocks noChangeAspect="1"/>
          </p:cNvSpPr>
          <p:nvPr/>
        </p:nvSpPr>
        <p:spPr>
          <a:xfrm>
            <a:off x="1905000" y="4572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3" name="Rectangle 112"/>
          <p:cNvSpPr>
            <a:spLocks noChangeAspect="1"/>
          </p:cNvSpPr>
          <p:nvPr/>
        </p:nvSpPr>
        <p:spPr>
          <a:xfrm>
            <a:off x="1676400" y="4267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4" name="Rectangle 113"/>
          <p:cNvSpPr>
            <a:spLocks noChangeAspect="1"/>
          </p:cNvSpPr>
          <p:nvPr/>
        </p:nvSpPr>
        <p:spPr>
          <a:xfrm>
            <a:off x="1905000" y="4267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5" name="Rectangle 114"/>
          <p:cNvSpPr>
            <a:spLocks noChangeAspect="1"/>
          </p:cNvSpPr>
          <p:nvPr/>
        </p:nvSpPr>
        <p:spPr>
          <a:xfrm>
            <a:off x="1676400" y="3962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6" name="Rectangle 115"/>
          <p:cNvSpPr>
            <a:spLocks noChangeAspect="1"/>
          </p:cNvSpPr>
          <p:nvPr/>
        </p:nvSpPr>
        <p:spPr>
          <a:xfrm>
            <a:off x="1905000" y="3962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7" name="Rectangle 116"/>
          <p:cNvSpPr>
            <a:spLocks noChangeAspect="1"/>
          </p:cNvSpPr>
          <p:nvPr/>
        </p:nvSpPr>
        <p:spPr>
          <a:xfrm>
            <a:off x="1676400" y="36576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8" name="Rectangle 117"/>
          <p:cNvSpPr>
            <a:spLocks noChangeAspect="1"/>
          </p:cNvSpPr>
          <p:nvPr/>
        </p:nvSpPr>
        <p:spPr>
          <a:xfrm>
            <a:off x="1905000" y="36576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9" name="Rectangle 118"/>
          <p:cNvSpPr>
            <a:spLocks noChangeAspect="1"/>
          </p:cNvSpPr>
          <p:nvPr/>
        </p:nvSpPr>
        <p:spPr>
          <a:xfrm>
            <a:off x="4038600" y="5791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0" name="Rectangle 119"/>
          <p:cNvSpPr>
            <a:spLocks noChangeAspect="1"/>
          </p:cNvSpPr>
          <p:nvPr/>
        </p:nvSpPr>
        <p:spPr>
          <a:xfrm>
            <a:off x="4038600" y="5486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1" name="Rectangle 120"/>
          <p:cNvSpPr>
            <a:spLocks noChangeAspect="1"/>
          </p:cNvSpPr>
          <p:nvPr/>
        </p:nvSpPr>
        <p:spPr>
          <a:xfrm>
            <a:off x="4876800" y="5791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2" name="Rectangle 121"/>
          <p:cNvSpPr>
            <a:spLocks noChangeAspect="1"/>
          </p:cNvSpPr>
          <p:nvPr/>
        </p:nvSpPr>
        <p:spPr>
          <a:xfrm>
            <a:off x="4876800" y="5486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3" name="Rectangle 122"/>
          <p:cNvSpPr>
            <a:spLocks noChangeAspect="1"/>
          </p:cNvSpPr>
          <p:nvPr/>
        </p:nvSpPr>
        <p:spPr>
          <a:xfrm>
            <a:off x="7924800" y="5791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4" name="Rectangle 123"/>
          <p:cNvSpPr>
            <a:spLocks noChangeAspect="1"/>
          </p:cNvSpPr>
          <p:nvPr/>
        </p:nvSpPr>
        <p:spPr>
          <a:xfrm>
            <a:off x="7924800" y="5486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5" name="Rectangle 124"/>
          <p:cNvSpPr>
            <a:spLocks noChangeAspect="1"/>
          </p:cNvSpPr>
          <p:nvPr/>
        </p:nvSpPr>
        <p:spPr>
          <a:xfrm>
            <a:off x="7010400" y="4572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6" name="Rectangle 125"/>
          <p:cNvSpPr>
            <a:spLocks noChangeAspect="1"/>
          </p:cNvSpPr>
          <p:nvPr/>
        </p:nvSpPr>
        <p:spPr>
          <a:xfrm>
            <a:off x="7239000" y="4572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7" name="Rectangle 126"/>
          <p:cNvSpPr>
            <a:spLocks noChangeAspect="1"/>
          </p:cNvSpPr>
          <p:nvPr/>
        </p:nvSpPr>
        <p:spPr>
          <a:xfrm>
            <a:off x="7010400" y="4267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8" name="Rectangle 127"/>
          <p:cNvSpPr>
            <a:spLocks noChangeAspect="1"/>
          </p:cNvSpPr>
          <p:nvPr/>
        </p:nvSpPr>
        <p:spPr>
          <a:xfrm>
            <a:off x="7239000" y="4267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9" name="Rectangle 128"/>
          <p:cNvSpPr>
            <a:spLocks noChangeAspect="1"/>
          </p:cNvSpPr>
          <p:nvPr/>
        </p:nvSpPr>
        <p:spPr>
          <a:xfrm>
            <a:off x="7010400" y="3962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0" name="Rectangle 129"/>
          <p:cNvSpPr>
            <a:spLocks noChangeAspect="1"/>
          </p:cNvSpPr>
          <p:nvPr/>
        </p:nvSpPr>
        <p:spPr>
          <a:xfrm>
            <a:off x="7239000" y="3962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1" name="Rectangle 130"/>
          <p:cNvSpPr>
            <a:spLocks noChangeAspect="1"/>
          </p:cNvSpPr>
          <p:nvPr/>
        </p:nvSpPr>
        <p:spPr>
          <a:xfrm>
            <a:off x="7010400" y="36576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2" name="Rectangle 131"/>
          <p:cNvSpPr>
            <a:spLocks noChangeAspect="1"/>
          </p:cNvSpPr>
          <p:nvPr/>
        </p:nvSpPr>
        <p:spPr>
          <a:xfrm>
            <a:off x="7239000" y="36576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" name="Rectangle 132"/>
          <p:cNvSpPr>
            <a:spLocks noChangeAspect="1"/>
          </p:cNvSpPr>
          <p:nvPr/>
        </p:nvSpPr>
        <p:spPr>
          <a:xfrm>
            <a:off x="5486400" y="3184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4" name="Rectangle 133"/>
          <p:cNvSpPr>
            <a:spLocks noChangeAspect="1"/>
          </p:cNvSpPr>
          <p:nvPr/>
        </p:nvSpPr>
        <p:spPr>
          <a:xfrm>
            <a:off x="5715000" y="3184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5" name="Rectangle 134"/>
          <p:cNvSpPr>
            <a:spLocks noChangeAspect="1"/>
          </p:cNvSpPr>
          <p:nvPr/>
        </p:nvSpPr>
        <p:spPr>
          <a:xfrm>
            <a:off x="5943600" y="3184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6" name="Rectangle 135"/>
          <p:cNvSpPr>
            <a:spLocks noChangeAspect="1"/>
          </p:cNvSpPr>
          <p:nvPr/>
        </p:nvSpPr>
        <p:spPr>
          <a:xfrm>
            <a:off x="6172200" y="3184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7" name="Rectangle 136"/>
          <p:cNvSpPr>
            <a:spLocks noChangeAspect="1"/>
          </p:cNvSpPr>
          <p:nvPr/>
        </p:nvSpPr>
        <p:spPr>
          <a:xfrm>
            <a:off x="5486400" y="28795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8" name="Rectangle 137"/>
          <p:cNvSpPr>
            <a:spLocks noChangeAspect="1"/>
          </p:cNvSpPr>
          <p:nvPr/>
        </p:nvSpPr>
        <p:spPr>
          <a:xfrm>
            <a:off x="5715000" y="28795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9" name="Rectangle 138"/>
          <p:cNvSpPr>
            <a:spLocks noChangeAspect="1"/>
          </p:cNvSpPr>
          <p:nvPr/>
        </p:nvSpPr>
        <p:spPr>
          <a:xfrm>
            <a:off x="5943600" y="28795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0" name="Rectangle 139"/>
          <p:cNvSpPr>
            <a:spLocks noChangeAspect="1"/>
          </p:cNvSpPr>
          <p:nvPr/>
        </p:nvSpPr>
        <p:spPr>
          <a:xfrm>
            <a:off x="6172200" y="28795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1" name="Rectangle 140"/>
          <p:cNvSpPr>
            <a:spLocks noChangeAspect="1"/>
          </p:cNvSpPr>
          <p:nvPr/>
        </p:nvSpPr>
        <p:spPr>
          <a:xfrm>
            <a:off x="5486400" y="25747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2" name="Rectangle 141"/>
          <p:cNvSpPr>
            <a:spLocks noChangeAspect="1"/>
          </p:cNvSpPr>
          <p:nvPr/>
        </p:nvSpPr>
        <p:spPr>
          <a:xfrm>
            <a:off x="5715000" y="25747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3" name="Rectangle 142"/>
          <p:cNvSpPr>
            <a:spLocks noChangeAspect="1"/>
          </p:cNvSpPr>
          <p:nvPr/>
        </p:nvSpPr>
        <p:spPr>
          <a:xfrm>
            <a:off x="5943600" y="25747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4" name="Rectangle 143"/>
          <p:cNvSpPr>
            <a:spLocks noChangeAspect="1"/>
          </p:cNvSpPr>
          <p:nvPr/>
        </p:nvSpPr>
        <p:spPr>
          <a:xfrm>
            <a:off x="6172200" y="25747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5" name="Rectangle 144"/>
          <p:cNvSpPr>
            <a:spLocks noChangeAspect="1"/>
          </p:cNvSpPr>
          <p:nvPr/>
        </p:nvSpPr>
        <p:spPr>
          <a:xfrm>
            <a:off x="5486400" y="22699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6" name="Rectangle 145"/>
          <p:cNvSpPr>
            <a:spLocks noChangeAspect="1"/>
          </p:cNvSpPr>
          <p:nvPr/>
        </p:nvSpPr>
        <p:spPr>
          <a:xfrm>
            <a:off x="5715000" y="22699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7" name="Rectangle 146"/>
          <p:cNvSpPr>
            <a:spLocks noChangeAspect="1"/>
          </p:cNvSpPr>
          <p:nvPr/>
        </p:nvSpPr>
        <p:spPr>
          <a:xfrm>
            <a:off x="5943600" y="22699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8" name="Rectangle 147"/>
          <p:cNvSpPr>
            <a:spLocks noChangeAspect="1"/>
          </p:cNvSpPr>
          <p:nvPr/>
        </p:nvSpPr>
        <p:spPr>
          <a:xfrm>
            <a:off x="6172200" y="22699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9" name="Rectangle 148"/>
          <p:cNvSpPr>
            <a:spLocks noChangeAspect="1"/>
          </p:cNvSpPr>
          <p:nvPr/>
        </p:nvSpPr>
        <p:spPr>
          <a:xfrm>
            <a:off x="5486400" y="1965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0" name="Rectangle 149"/>
          <p:cNvSpPr>
            <a:spLocks noChangeAspect="1"/>
          </p:cNvSpPr>
          <p:nvPr/>
        </p:nvSpPr>
        <p:spPr>
          <a:xfrm>
            <a:off x="5715000" y="1965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1" name="Rectangle 150"/>
          <p:cNvSpPr>
            <a:spLocks noChangeAspect="1"/>
          </p:cNvSpPr>
          <p:nvPr/>
        </p:nvSpPr>
        <p:spPr>
          <a:xfrm>
            <a:off x="5943600" y="1965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2" name="Rectangle 151"/>
          <p:cNvSpPr>
            <a:spLocks noChangeAspect="1"/>
          </p:cNvSpPr>
          <p:nvPr/>
        </p:nvSpPr>
        <p:spPr>
          <a:xfrm>
            <a:off x="6172200" y="1965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3" name="Rectangle 152"/>
          <p:cNvSpPr>
            <a:spLocks noChangeAspect="1"/>
          </p:cNvSpPr>
          <p:nvPr/>
        </p:nvSpPr>
        <p:spPr>
          <a:xfrm>
            <a:off x="5486400" y="1660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4" name="Rectangle 153"/>
          <p:cNvSpPr>
            <a:spLocks noChangeAspect="1"/>
          </p:cNvSpPr>
          <p:nvPr/>
        </p:nvSpPr>
        <p:spPr>
          <a:xfrm>
            <a:off x="5715000" y="1660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5" name="Rectangle 154"/>
          <p:cNvSpPr>
            <a:spLocks noChangeAspect="1"/>
          </p:cNvSpPr>
          <p:nvPr/>
        </p:nvSpPr>
        <p:spPr>
          <a:xfrm>
            <a:off x="5943600" y="1660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6" name="Rectangle 155"/>
          <p:cNvSpPr>
            <a:spLocks noChangeAspect="1"/>
          </p:cNvSpPr>
          <p:nvPr/>
        </p:nvSpPr>
        <p:spPr>
          <a:xfrm>
            <a:off x="6172200" y="1660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7" name="Rectangle 156"/>
          <p:cNvSpPr>
            <a:spLocks noChangeAspect="1"/>
          </p:cNvSpPr>
          <p:nvPr/>
        </p:nvSpPr>
        <p:spPr>
          <a:xfrm>
            <a:off x="4343400" y="3048000"/>
            <a:ext cx="381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8" name="Title 16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Tree structure, Updates help Scans</a:t>
            </a:r>
            <a:endParaRPr lang="en-US" dirty="0"/>
          </a:p>
        </p:txBody>
      </p:sp>
      <p:sp>
        <p:nvSpPr>
          <p:cNvPr id="158" name="Rectangle 157"/>
          <p:cNvSpPr>
            <a:spLocks noChangeAspect="1"/>
          </p:cNvSpPr>
          <p:nvPr/>
        </p:nvSpPr>
        <p:spPr>
          <a:xfrm>
            <a:off x="2705100" y="4142232"/>
            <a:ext cx="381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0" name="Rectangle 159"/>
          <p:cNvSpPr>
            <a:spLocks noChangeAspect="1"/>
          </p:cNvSpPr>
          <p:nvPr/>
        </p:nvSpPr>
        <p:spPr>
          <a:xfrm>
            <a:off x="6019800" y="4142232"/>
            <a:ext cx="381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1" name="Rectangle 160"/>
          <p:cNvSpPr>
            <a:spLocks noChangeAspect="1"/>
          </p:cNvSpPr>
          <p:nvPr/>
        </p:nvSpPr>
        <p:spPr>
          <a:xfrm>
            <a:off x="2705100" y="4138232"/>
            <a:ext cx="381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2" name="Rectangle 161"/>
          <p:cNvSpPr>
            <a:spLocks noChangeAspect="1"/>
          </p:cNvSpPr>
          <p:nvPr/>
        </p:nvSpPr>
        <p:spPr>
          <a:xfrm>
            <a:off x="6019800" y="4143579"/>
            <a:ext cx="381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3" name="Rectangle 162"/>
          <p:cNvSpPr>
            <a:spLocks noChangeAspect="1"/>
          </p:cNvSpPr>
          <p:nvPr/>
        </p:nvSpPr>
        <p:spPr>
          <a:xfrm>
            <a:off x="4343400" y="3048000"/>
            <a:ext cx="381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4" name="Rectangle 163"/>
          <p:cNvSpPr>
            <a:spLocks noChangeAspect="1"/>
          </p:cNvSpPr>
          <p:nvPr/>
        </p:nvSpPr>
        <p:spPr>
          <a:xfrm>
            <a:off x="4343400" y="3045336"/>
            <a:ext cx="381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5" name="Rectangle 164"/>
          <p:cNvSpPr>
            <a:spLocks noChangeAspect="1"/>
          </p:cNvSpPr>
          <p:nvPr/>
        </p:nvSpPr>
        <p:spPr>
          <a:xfrm>
            <a:off x="2705100" y="4142856"/>
            <a:ext cx="381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6" name="Rectangle 165"/>
          <p:cNvSpPr>
            <a:spLocks noChangeAspect="1"/>
          </p:cNvSpPr>
          <p:nvPr/>
        </p:nvSpPr>
        <p:spPr>
          <a:xfrm>
            <a:off x="6019800" y="4138232"/>
            <a:ext cx="381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7" name="Rectangle 166"/>
          <p:cNvSpPr>
            <a:spLocks noChangeAspect="1"/>
          </p:cNvSpPr>
          <p:nvPr/>
        </p:nvSpPr>
        <p:spPr>
          <a:xfrm>
            <a:off x="4343400" y="3048000"/>
            <a:ext cx="381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9" name="Rectangle 168"/>
          <p:cNvSpPr>
            <a:spLocks noChangeAspect="1"/>
          </p:cNvSpPr>
          <p:nvPr/>
        </p:nvSpPr>
        <p:spPr>
          <a:xfrm>
            <a:off x="2705100" y="4143579"/>
            <a:ext cx="381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0" name="Rectangle 169"/>
          <p:cNvSpPr>
            <a:spLocks noChangeAspect="1"/>
          </p:cNvSpPr>
          <p:nvPr/>
        </p:nvSpPr>
        <p:spPr>
          <a:xfrm>
            <a:off x="4343400" y="3048000"/>
            <a:ext cx="381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1" name="Rectangle 170"/>
          <p:cNvSpPr>
            <a:spLocks noChangeAspect="1"/>
          </p:cNvSpPr>
          <p:nvPr/>
        </p:nvSpPr>
        <p:spPr>
          <a:xfrm>
            <a:off x="4342732" y="3041326"/>
            <a:ext cx="381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2" name="Rounded Rectangular Callout 171"/>
          <p:cNvSpPr/>
          <p:nvPr/>
        </p:nvSpPr>
        <p:spPr>
          <a:xfrm>
            <a:off x="6971632" y="1955820"/>
            <a:ext cx="1828800" cy="1066800"/>
          </a:xfrm>
          <a:prstGeom prst="wedgeRoundRectCallout">
            <a:avLst>
              <a:gd name="adj1" fmla="val -58775"/>
              <a:gd name="adj2" fmla="val 79572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Array of views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4" name="Rectangle 173"/>
          <p:cNvSpPr>
            <a:spLocks noChangeAspect="1"/>
          </p:cNvSpPr>
          <p:nvPr/>
        </p:nvSpPr>
        <p:spPr>
          <a:xfrm>
            <a:off x="4350084" y="3048000"/>
            <a:ext cx="381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97683" y="2674126"/>
            <a:ext cx="65966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  <a:endParaRPr lang="en-US" sz="60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799" y="1245614"/>
            <a:ext cx="323850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64A2"/>
                </a:solidFill>
              </a:rPr>
              <a:t>[</a:t>
            </a:r>
            <a:r>
              <a:rPr lang="en-US" dirty="0" err="1">
                <a:solidFill>
                  <a:srgbClr val="8064A2"/>
                </a:solidFill>
              </a:rPr>
              <a:t>Aspnes</a:t>
            </a:r>
            <a:r>
              <a:rPr lang="en-US" dirty="0">
                <a:solidFill>
                  <a:srgbClr val="8064A2"/>
                </a:solidFill>
              </a:rPr>
              <a:t>, </a:t>
            </a:r>
            <a:r>
              <a:rPr lang="en-US" dirty="0" err="1">
                <a:solidFill>
                  <a:srgbClr val="8064A2"/>
                </a:solidFill>
              </a:rPr>
              <a:t>Attiya</a:t>
            </a:r>
            <a:r>
              <a:rPr lang="en-US" dirty="0">
                <a:solidFill>
                  <a:srgbClr val="8064A2"/>
                </a:solidFill>
              </a:rPr>
              <a:t>, Censor-Hillel, </a:t>
            </a:r>
            <a:r>
              <a:rPr lang="en-US" dirty="0" smtClean="0">
                <a:solidFill>
                  <a:srgbClr val="8064A2"/>
                </a:solidFill>
              </a:rPr>
              <a:t/>
            </a:r>
            <a:br>
              <a:rPr lang="en-US" dirty="0" smtClean="0">
                <a:solidFill>
                  <a:srgbClr val="8064A2"/>
                </a:solidFill>
              </a:rPr>
            </a:br>
            <a:r>
              <a:rPr lang="en-US" dirty="0" smtClean="0">
                <a:solidFill>
                  <a:srgbClr val="8064A2"/>
                </a:solidFill>
              </a:rPr>
              <a:t>and </a:t>
            </a:r>
            <a:r>
              <a:rPr lang="en-US" dirty="0">
                <a:solidFill>
                  <a:srgbClr val="8064A2"/>
                </a:solidFill>
              </a:rPr>
              <a:t>Ellen, PODC 2012</a:t>
            </a:r>
            <a:r>
              <a:rPr lang="en-US" sz="2000" dirty="0">
                <a:solidFill>
                  <a:srgbClr val="8064A2"/>
                </a:solidFill>
              </a:rPr>
              <a:t>]</a:t>
            </a:r>
            <a:endParaRPr lang="en-US" sz="2000" dirty="0"/>
          </a:p>
        </p:txBody>
      </p:sp>
      <p:sp>
        <p:nvSpPr>
          <p:cNvPr id="159" name="Rounded Rectangular Callout 158"/>
          <p:cNvSpPr/>
          <p:nvPr/>
        </p:nvSpPr>
        <p:spPr>
          <a:xfrm>
            <a:off x="3407311" y="1364750"/>
            <a:ext cx="1580743" cy="894776"/>
          </a:xfrm>
          <a:prstGeom prst="wedgeRoundRectCallout">
            <a:avLst>
              <a:gd name="adj1" fmla="val 53225"/>
              <a:gd name="adj2" fmla="val 69286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O(log n) steps?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032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" grpId="0" animBg="1"/>
      <p:bldP spid="61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157" grpId="0" animBg="1"/>
      <p:bldP spid="158" grpId="0" animBg="1"/>
      <p:bldP spid="160" grpId="0" animBg="1"/>
      <p:bldP spid="161" grpId="0" animBg="1"/>
      <p:bldP spid="161" grpId="1" animBg="1"/>
      <p:bldP spid="162" grpId="0" animBg="1"/>
      <p:bldP spid="162" grpId="1" animBg="1"/>
      <p:bldP spid="163" grpId="0" animBg="1"/>
      <p:bldP spid="163" grpId="1" animBg="1"/>
      <p:bldP spid="164" grpId="0" animBg="1"/>
      <p:bldP spid="164" grpId="1" animBg="1"/>
      <p:bldP spid="165" grpId="0" animBg="1"/>
      <p:bldP spid="165" grpId="1" animBg="1"/>
      <p:bldP spid="166" grpId="0" animBg="1"/>
      <p:bldP spid="167" grpId="0" animBg="1"/>
      <p:bldP spid="167" grpId="1" animBg="1"/>
      <p:bldP spid="169" grpId="0" animBg="1"/>
      <p:bldP spid="170" grpId="0" animBg="1"/>
      <p:bldP spid="170" grpId="1" animBg="1"/>
      <p:bldP spid="171" grpId="0" animBg="1"/>
      <p:bldP spid="171" grpId="1" animBg="1"/>
      <p:bldP spid="172" grpId="0" animBg="1"/>
      <p:bldP spid="174" grpId="0" animBg="1"/>
      <p:bldP spid="3" grpId="0"/>
      <p:bldP spid="3" grpId="1"/>
      <p:bldP spid="15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 Challenges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B823A53-70EC-4D9E-AFD3-D449993062A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9" name="Oval 18"/>
          <p:cNvSpPr>
            <a:spLocks noChangeAspect="1"/>
          </p:cNvSpPr>
          <p:nvPr/>
        </p:nvSpPr>
        <p:spPr>
          <a:xfrm>
            <a:off x="1447800" y="5638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3200400" y="5638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2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>
            <a:spLocks noChangeAspect="1"/>
          </p:cNvSpPr>
          <p:nvPr/>
        </p:nvSpPr>
        <p:spPr>
          <a:xfrm>
            <a:off x="5257800" y="5638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3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>
            <a:spLocks noChangeAspect="1"/>
          </p:cNvSpPr>
          <p:nvPr/>
        </p:nvSpPr>
        <p:spPr>
          <a:xfrm>
            <a:off x="7010400" y="5638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4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438400" y="4648200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+s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24" name="Straight Arrow Connector 23"/>
          <p:cNvCxnSpPr>
            <a:stCxn id="19" idx="0"/>
            <a:endCxn id="23" idx="2"/>
          </p:cNvCxnSpPr>
          <p:nvPr/>
        </p:nvCxnSpPr>
        <p:spPr>
          <a:xfrm rot="5400000" flipH="1" flipV="1">
            <a:off x="2114550" y="4857750"/>
            <a:ext cx="457200" cy="1104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0" idx="0"/>
            <a:endCxn id="23" idx="2"/>
          </p:cNvCxnSpPr>
          <p:nvPr/>
        </p:nvCxnSpPr>
        <p:spPr>
          <a:xfrm flipH="1" flipV="1">
            <a:off x="2895600" y="5181600"/>
            <a:ext cx="647700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5791200" y="4648200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+s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/>
          <p:cNvCxnSpPr>
            <a:stCxn id="21" idx="0"/>
            <a:endCxn id="26" idx="2"/>
          </p:cNvCxnSpPr>
          <p:nvPr/>
        </p:nvCxnSpPr>
        <p:spPr>
          <a:xfrm flipV="1">
            <a:off x="5600700" y="5181600"/>
            <a:ext cx="647700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2" idx="0"/>
            <a:endCxn id="26" idx="2"/>
          </p:cNvCxnSpPr>
          <p:nvPr/>
        </p:nvCxnSpPr>
        <p:spPr>
          <a:xfrm rot="16200000" flipV="1">
            <a:off x="6572250" y="4857750"/>
            <a:ext cx="457200" cy="1104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4038600" y="3505200"/>
            <a:ext cx="11430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+...+s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stCxn id="23" idx="0"/>
            <a:endCxn id="29" idx="2"/>
          </p:cNvCxnSpPr>
          <p:nvPr/>
        </p:nvCxnSpPr>
        <p:spPr>
          <a:xfrm rot="5400000" flipH="1" flipV="1">
            <a:off x="3448050" y="3486150"/>
            <a:ext cx="609600" cy="1714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6" idx="0"/>
            <a:endCxn id="29" idx="2"/>
          </p:cNvCxnSpPr>
          <p:nvPr/>
        </p:nvCxnSpPr>
        <p:spPr>
          <a:xfrm rot="16200000" flipV="1">
            <a:off x="5124450" y="3524250"/>
            <a:ext cx="609600" cy="16383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>
            <a:spLocks noChangeAspect="1"/>
          </p:cNvSpPr>
          <p:nvPr/>
        </p:nvSpPr>
        <p:spPr>
          <a:xfrm>
            <a:off x="1066800" y="6096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>
            <a:spLocks noChangeAspect="1"/>
          </p:cNvSpPr>
          <p:nvPr/>
        </p:nvSpPr>
        <p:spPr>
          <a:xfrm>
            <a:off x="7924800" y="6096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>
            <a:spLocks noChangeAspect="1"/>
          </p:cNvSpPr>
          <p:nvPr/>
        </p:nvSpPr>
        <p:spPr>
          <a:xfrm>
            <a:off x="4876800" y="6096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>
            <a:spLocks noChangeAspect="1"/>
          </p:cNvSpPr>
          <p:nvPr/>
        </p:nvSpPr>
        <p:spPr>
          <a:xfrm>
            <a:off x="4038600" y="6096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>
            <a:spLocks noChangeAspect="1"/>
          </p:cNvSpPr>
          <p:nvPr/>
        </p:nvSpPr>
        <p:spPr>
          <a:xfrm>
            <a:off x="1676400" y="48768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>
            <a:spLocks noChangeAspect="1"/>
          </p:cNvSpPr>
          <p:nvPr/>
        </p:nvSpPr>
        <p:spPr>
          <a:xfrm>
            <a:off x="1905000" y="48768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>
            <a:spLocks noChangeAspect="1"/>
          </p:cNvSpPr>
          <p:nvPr/>
        </p:nvSpPr>
        <p:spPr>
          <a:xfrm>
            <a:off x="7010400" y="48768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>
            <a:spLocks noChangeAspect="1"/>
          </p:cNvSpPr>
          <p:nvPr/>
        </p:nvSpPr>
        <p:spPr>
          <a:xfrm>
            <a:off x="7239000" y="48768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>
            <a:spLocks noChangeAspect="1"/>
          </p:cNvSpPr>
          <p:nvPr/>
        </p:nvSpPr>
        <p:spPr>
          <a:xfrm>
            <a:off x="5486400" y="3489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>
            <a:spLocks noChangeAspect="1"/>
          </p:cNvSpPr>
          <p:nvPr/>
        </p:nvSpPr>
        <p:spPr>
          <a:xfrm>
            <a:off x="5715000" y="3489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>
            <a:spLocks noChangeAspect="1"/>
          </p:cNvSpPr>
          <p:nvPr/>
        </p:nvSpPr>
        <p:spPr>
          <a:xfrm>
            <a:off x="5943600" y="3489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>
            <a:spLocks noChangeAspect="1"/>
          </p:cNvSpPr>
          <p:nvPr/>
        </p:nvSpPr>
        <p:spPr>
          <a:xfrm>
            <a:off x="6172200" y="3489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>
            <a:spLocks noChangeAspect="1"/>
          </p:cNvSpPr>
          <p:nvPr/>
        </p:nvSpPr>
        <p:spPr>
          <a:xfrm>
            <a:off x="1066800" y="5791200"/>
            <a:ext cx="228600" cy="2286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>
            <a:spLocks noChangeAspect="1"/>
          </p:cNvSpPr>
          <p:nvPr/>
        </p:nvSpPr>
        <p:spPr>
          <a:xfrm>
            <a:off x="4038600" y="5791200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>
            <a:spLocks noChangeAspect="1"/>
          </p:cNvSpPr>
          <p:nvPr/>
        </p:nvSpPr>
        <p:spPr>
          <a:xfrm>
            <a:off x="1676400" y="4572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>
            <a:spLocks noChangeAspect="1"/>
          </p:cNvSpPr>
          <p:nvPr/>
        </p:nvSpPr>
        <p:spPr>
          <a:xfrm>
            <a:off x="1905000" y="4572000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>
            <a:spLocks noChangeAspect="1"/>
          </p:cNvSpPr>
          <p:nvPr/>
        </p:nvSpPr>
        <p:spPr>
          <a:xfrm>
            <a:off x="5486400" y="3184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>
            <a:spLocks noChangeAspect="1"/>
          </p:cNvSpPr>
          <p:nvPr/>
        </p:nvSpPr>
        <p:spPr>
          <a:xfrm>
            <a:off x="5715000" y="3184368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>
            <a:spLocks noChangeAspect="1"/>
          </p:cNvSpPr>
          <p:nvPr/>
        </p:nvSpPr>
        <p:spPr>
          <a:xfrm>
            <a:off x="5943600" y="3184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>
            <a:spLocks noChangeAspect="1"/>
          </p:cNvSpPr>
          <p:nvPr/>
        </p:nvSpPr>
        <p:spPr>
          <a:xfrm>
            <a:off x="6172200" y="3184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>
            <a:spLocks noChangeAspect="1"/>
          </p:cNvSpPr>
          <p:nvPr/>
        </p:nvSpPr>
        <p:spPr>
          <a:xfrm>
            <a:off x="1676400" y="4267200"/>
            <a:ext cx="228600" cy="2286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>
            <a:spLocks noChangeAspect="1"/>
          </p:cNvSpPr>
          <p:nvPr/>
        </p:nvSpPr>
        <p:spPr>
          <a:xfrm>
            <a:off x="1905000" y="4267200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>
            <a:spLocks noChangeAspect="1"/>
          </p:cNvSpPr>
          <p:nvPr/>
        </p:nvSpPr>
        <p:spPr>
          <a:xfrm>
            <a:off x="5486400" y="28795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>
            <a:spLocks noChangeAspect="1"/>
          </p:cNvSpPr>
          <p:nvPr/>
        </p:nvSpPr>
        <p:spPr>
          <a:xfrm>
            <a:off x="5715000" y="2879568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>
            <a:spLocks noChangeAspect="1"/>
          </p:cNvSpPr>
          <p:nvPr/>
        </p:nvSpPr>
        <p:spPr>
          <a:xfrm>
            <a:off x="5943600" y="2879568"/>
            <a:ext cx="228600" cy="2286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>
            <a:spLocks noChangeAspect="1"/>
          </p:cNvSpPr>
          <p:nvPr/>
        </p:nvSpPr>
        <p:spPr>
          <a:xfrm>
            <a:off x="6172200" y="28795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>
            <a:spLocks noChangeAspect="1"/>
          </p:cNvSpPr>
          <p:nvPr/>
        </p:nvSpPr>
        <p:spPr>
          <a:xfrm>
            <a:off x="5486400" y="2574768"/>
            <a:ext cx="228600" cy="2286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>
            <a:spLocks noChangeAspect="1"/>
          </p:cNvSpPr>
          <p:nvPr/>
        </p:nvSpPr>
        <p:spPr>
          <a:xfrm>
            <a:off x="5715000" y="2574768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>
            <a:spLocks noChangeAspect="1"/>
          </p:cNvSpPr>
          <p:nvPr/>
        </p:nvSpPr>
        <p:spPr>
          <a:xfrm>
            <a:off x="5943600" y="2574768"/>
            <a:ext cx="228600" cy="2286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>
            <a:spLocks noChangeAspect="1"/>
          </p:cNvSpPr>
          <p:nvPr/>
        </p:nvSpPr>
        <p:spPr>
          <a:xfrm>
            <a:off x="6172200" y="25747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>
            <a:spLocks noChangeAspect="1"/>
          </p:cNvSpPr>
          <p:nvPr/>
        </p:nvSpPr>
        <p:spPr>
          <a:xfrm>
            <a:off x="7010400" y="4572000"/>
            <a:ext cx="228600" cy="2286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>
            <a:spLocks noChangeAspect="1"/>
          </p:cNvSpPr>
          <p:nvPr/>
        </p:nvSpPr>
        <p:spPr>
          <a:xfrm>
            <a:off x="7239000" y="4572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>
            <a:spLocks noChangeAspect="1"/>
          </p:cNvSpPr>
          <p:nvPr/>
        </p:nvSpPr>
        <p:spPr>
          <a:xfrm>
            <a:off x="7010400" y="4267200"/>
            <a:ext cx="228600" cy="2286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>
            <a:spLocks noChangeAspect="1"/>
          </p:cNvSpPr>
          <p:nvPr/>
        </p:nvSpPr>
        <p:spPr>
          <a:xfrm>
            <a:off x="7239000" y="4267200"/>
            <a:ext cx="228600" cy="228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>
            <a:spLocks noChangeAspect="1"/>
          </p:cNvSpPr>
          <p:nvPr/>
        </p:nvSpPr>
        <p:spPr>
          <a:xfrm>
            <a:off x="5486400" y="2269968"/>
            <a:ext cx="228600" cy="2286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>
            <a:spLocks noChangeAspect="1"/>
          </p:cNvSpPr>
          <p:nvPr/>
        </p:nvSpPr>
        <p:spPr>
          <a:xfrm>
            <a:off x="5715000" y="2269968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>
            <a:spLocks noChangeAspect="1"/>
          </p:cNvSpPr>
          <p:nvPr/>
        </p:nvSpPr>
        <p:spPr>
          <a:xfrm>
            <a:off x="5943600" y="2269968"/>
            <a:ext cx="228600" cy="2286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>
            <a:spLocks noChangeAspect="1"/>
          </p:cNvSpPr>
          <p:nvPr/>
        </p:nvSpPr>
        <p:spPr>
          <a:xfrm>
            <a:off x="6172200" y="2269968"/>
            <a:ext cx="228600" cy="228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>
            <a:spLocks noChangeAspect="1"/>
          </p:cNvSpPr>
          <p:nvPr/>
        </p:nvSpPr>
        <p:spPr>
          <a:xfrm>
            <a:off x="4876800" y="5791200"/>
            <a:ext cx="228600" cy="2286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>
            <a:spLocks noChangeAspect="1"/>
          </p:cNvSpPr>
          <p:nvPr/>
        </p:nvSpPr>
        <p:spPr>
          <a:xfrm>
            <a:off x="7924800" y="5791200"/>
            <a:ext cx="228600" cy="228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>
            <a:spLocks noChangeAspect="1"/>
          </p:cNvSpPr>
          <p:nvPr/>
        </p:nvSpPr>
        <p:spPr>
          <a:xfrm>
            <a:off x="1066800" y="5486400"/>
            <a:ext cx="2286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>
            <a:spLocks noChangeAspect="1"/>
          </p:cNvSpPr>
          <p:nvPr/>
        </p:nvSpPr>
        <p:spPr>
          <a:xfrm>
            <a:off x="5486400" y="1965168"/>
            <a:ext cx="2286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>
            <a:spLocks noChangeAspect="1"/>
          </p:cNvSpPr>
          <p:nvPr/>
        </p:nvSpPr>
        <p:spPr>
          <a:xfrm>
            <a:off x="5715000" y="1965168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>
            <a:spLocks noChangeAspect="1"/>
          </p:cNvSpPr>
          <p:nvPr/>
        </p:nvSpPr>
        <p:spPr>
          <a:xfrm>
            <a:off x="5943600" y="1965168"/>
            <a:ext cx="228600" cy="2286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>
            <a:spLocks noChangeAspect="1"/>
          </p:cNvSpPr>
          <p:nvPr/>
        </p:nvSpPr>
        <p:spPr>
          <a:xfrm>
            <a:off x="6172200" y="1965168"/>
            <a:ext cx="228600" cy="228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>
            <a:spLocks noChangeAspect="1"/>
          </p:cNvSpPr>
          <p:nvPr/>
        </p:nvSpPr>
        <p:spPr>
          <a:xfrm>
            <a:off x="1676400" y="3962400"/>
            <a:ext cx="2286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8" name="Rectangle 97"/>
          <p:cNvSpPr>
            <a:spLocks noChangeAspect="1"/>
          </p:cNvSpPr>
          <p:nvPr/>
        </p:nvSpPr>
        <p:spPr>
          <a:xfrm>
            <a:off x="1905000" y="3962400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>
            <a:spLocks noChangeAspect="1"/>
          </p:cNvSpPr>
          <p:nvPr/>
        </p:nvSpPr>
        <p:spPr>
          <a:xfrm>
            <a:off x="990600" y="5410200"/>
            <a:ext cx="381000" cy="990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" name="Rectangle 103"/>
          <p:cNvSpPr>
            <a:spLocks noChangeAspect="1"/>
          </p:cNvSpPr>
          <p:nvPr/>
        </p:nvSpPr>
        <p:spPr>
          <a:xfrm>
            <a:off x="3962400" y="5410200"/>
            <a:ext cx="381000" cy="990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5" name="Rectangle 104"/>
          <p:cNvSpPr>
            <a:spLocks noChangeAspect="1"/>
          </p:cNvSpPr>
          <p:nvPr/>
        </p:nvSpPr>
        <p:spPr>
          <a:xfrm>
            <a:off x="4800600" y="5410200"/>
            <a:ext cx="381000" cy="990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6" name="Rectangle 105"/>
          <p:cNvSpPr>
            <a:spLocks noChangeAspect="1"/>
          </p:cNvSpPr>
          <p:nvPr/>
        </p:nvSpPr>
        <p:spPr>
          <a:xfrm>
            <a:off x="7848600" y="5410200"/>
            <a:ext cx="381000" cy="990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8" name="Rectangle 107"/>
          <p:cNvSpPr>
            <a:spLocks noChangeAspect="1"/>
          </p:cNvSpPr>
          <p:nvPr/>
        </p:nvSpPr>
        <p:spPr>
          <a:xfrm>
            <a:off x="1600200" y="3581400"/>
            <a:ext cx="609600" cy="160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9" name="Rectangle 108"/>
          <p:cNvSpPr>
            <a:spLocks noChangeAspect="1"/>
          </p:cNvSpPr>
          <p:nvPr/>
        </p:nvSpPr>
        <p:spPr>
          <a:xfrm>
            <a:off x="5361432" y="1584168"/>
            <a:ext cx="1143000" cy="22372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0" name="Rectangle 109"/>
          <p:cNvSpPr>
            <a:spLocks noChangeAspect="1"/>
          </p:cNvSpPr>
          <p:nvPr/>
        </p:nvSpPr>
        <p:spPr>
          <a:xfrm>
            <a:off x="6934200" y="3581400"/>
            <a:ext cx="609600" cy="160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>
            <a:spLocks noChangeAspect="1"/>
          </p:cNvSpPr>
          <p:nvPr/>
        </p:nvSpPr>
        <p:spPr>
          <a:xfrm>
            <a:off x="1066800" y="5791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>
            <a:spLocks noChangeAspect="1"/>
          </p:cNvSpPr>
          <p:nvPr/>
        </p:nvSpPr>
        <p:spPr>
          <a:xfrm>
            <a:off x="1066800" y="5486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1" name="Rectangle 110"/>
          <p:cNvSpPr>
            <a:spLocks noChangeAspect="1"/>
          </p:cNvSpPr>
          <p:nvPr/>
        </p:nvSpPr>
        <p:spPr>
          <a:xfrm>
            <a:off x="1676400" y="4572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2" name="Rectangle 111"/>
          <p:cNvSpPr>
            <a:spLocks noChangeAspect="1"/>
          </p:cNvSpPr>
          <p:nvPr/>
        </p:nvSpPr>
        <p:spPr>
          <a:xfrm>
            <a:off x="1905000" y="4572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3" name="Rectangle 112"/>
          <p:cNvSpPr>
            <a:spLocks noChangeAspect="1"/>
          </p:cNvSpPr>
          <p:nvPr/>
        </p:nvSpPr>
        <p:spPr>
          <a:xfrm>
            <a:off x="1676400" y="4267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4" name="Rectangle 113"/>
          <p:cNvSpPr>
            <a:spLocks noChangeAspect="1"/>
          </p:cNvSpPr>
          <p:nvPr/>
        </p:nvSpPr>
        <p:spPr>
          <a:xfrm>
            <a:off x="1905000" y="4267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5" name="Rectangle 114"/>
          <p:cNvSpPr>
            <a:spLocks noChangeAspect="1"/>
          </p:cNvSpPr>
          <p:nvPr/>
        </p:nvSpPr>
        <p:spPr>
          <a:xfrm>
            <a:off x="1676400" y="3962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6" name="Rectangle 115"/>
          <p:cNvSpPr>
            <a:spLocks noChangeAspect="1"/>
          </p:cNvSpPr>
          <p:nvPr/>
        </p:nvSpPr>
        <p:spPr>
          <a:xfrm>
            <a:off x="1905000" y="3962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7" name="Rectangle 116"/>
          <p:cNvSpPr>
            <a:spLocks noChangeAspect="1"/>
          </p:cNvSpPr>
          <p:nvPr/>
        </p:nvSpPr>
        <p:spPr>
          <a:xfrm>
            <a:off x="1676400" y="36576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8" name="Rectangle 117"/>
          <p:cNvSpPr>
            <a:spLocks noChangeAspect="1"/>
          </p:cNvSpPr>
          <p:nvPr/>
        </p:nvSpPr>
        <p:spPr>
          <a:xfrm>
            <a:off x="1905000" y="36576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9" name="Rectangle 118"/>
          <p:cNvSpPr>
            <a:spLocks noChangeAspect="1"/>
          </p:cNvSpPr>
          <p:nvPr/>
        </p:nvSpPr>
        <p:spPr>
          <a:xfrm>
            <a:off x="4038600" y="5791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0" name="Rectangle 119"/>
          <p:cNvSpPr>
            <a:spLocks noChangeAspect="1"/>
          </p:cNvSpPr>
          <p:nvPr/>
        </p:nvSpPr>
        <p:spPr>
          <a:xfrm>
            <a:off x="4038600" y="5486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1" name="Rectangle 120"/>
          <p:cNvSpPr>
            <a:spLocks noChangeAspect="1"/>
          </p:cNvSpPr>
          <p:nvPr/>
        </p:nvSpPr>
        <p:spPr>
          <a:xfrm>
            <a:off x="4876800" y="5791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2" name="Rectangle 121"/>
          <p:cNvSpPr>
            <a:spLocks noChangeAspect="1"/>
          </p:cNvSpPr>
          <p:nvPr/>
        </p:nvSpPr>
        <p:spPr>
          <a:xfrm>
            <a:off x="4876800" y="5486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3" name="Rectangle 122"/>
          <p:cNvSpPr>
            <a:spLocks noChangeAspect="1"/>
          </p:cNvSpPr>
          <p:nvPr/>
        </p:nvSpPr>
        <p:spPr>
          <a:xfrm>
            <a:off x="7924800" y="5791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4" name="Rectangle 123"/>
          <p:cNvSpPr>
            <a:spLocks noChangeAspect="1"/>
          </p:cNvSpPr>
          <p:nvPr/>
        </p:nvSpPr>
        <p:spPr>
          <a:xfrm>
            <a:off x="7924800" y="5486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5" name="Rectangle 124"/>
          <p:cNvSpPr>
            <a:spLocks noChangeAspect="1"/>
          </p:cNvSpPr>
          <p:nvPr/>
        </p:nvSpPr>
        <p:spPr>
          <a:xfrm>
            <a:off x="7010400" y="4572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6" name="Rectangle 125"/>
          <p:cNvSpPr>
            <a:spLocks noChangeAspect="1"/>
          </p:cNvSpPr>
          <p:nvPr/>
        </p:nvSpPr>
        <p:spPr>
          <a:xfrm>
            <a:off x="7239000" y="4572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7" name="Rectangle 126"/>
          <p:cNvSpPr>
            <a:spLocks noChangeAspect="1"/>
          </p:cNvSpPr>
          <p:nvPr/>
        </p:nvSpPr>
        <p:spPr>
          <a:xfrm>
            <a:off x="7010400" y="4267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8" name="Rectangle 127"/>
          <p:cNvSpPr>
            <a:spLocks noChangeAspect="1"/>
          </p:cNvSpPr>
          <p:nvPr/>
        </p:nvSpPr>
        <p:spPr>
          <a:xfrm>
            <a:off x="7239000" y="4267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9" name="Rectangle 128"/>
          <p:cNvSpPr>
            <a:spLocks noChangeAspect="1"/>
          </p:cNvSpPr>
          <p:nvPr/>
        </p:nvSpPr>
        <p:spPr>
          <a:xfrm>
            <a:off x="7010400" y="3962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0" name="Rectangle 129"/>
          <p:cNvSpPr>
            <a:spLocks noChangeAspect="1"/>
          </p:cNvSpPr>
          <p:nvPr/>
        </p:nvSpPr>
        <p:spPr>
          <a:xfrm>
            <a:off x="7239000" y="3962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1" name="Rectangle 130"/>
          <p:cNvSpPr>
            <a:spLocks noChangeAspect="1"/>
          </p:cNvSpPr>
          <p:nvPr/>
        </p:nvSpPr>
        <p:spPr>
          <a:xfrm>
            <a:off x="7010400" y="36576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2" name="Rectangle 131"/>
          <p:cNvSpPr>
            <a:spLocks noChangeAspect="1"/>
          </p:cNvSpPr>
          <p:nvPr/>
        </p:nvSpPr>
        <p:spPr>
          <a:xfrm>
            <a:off x="7239000" y="36576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" name="Rectangle 132"/>
          <p:cNvSpPr>
            <a:spLocks noChangeAspect="1"/>
          </p:cNvSpPr>
          <p:nvPr/>
        </p:nvSpPr>
        <p:spPr>
          <a:xfrm>
            <a:off x="5486400" y="3184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4" name="Rectangle 133"/>
          <p:cNvSpPr>
            <a:spLocks noChangeAspect="1"/>
          </p:cNvSpPr>
          <p:nvPr/>
        </p:nvSpPr>
        <p:spPr>
          <a:xfrm>
            <a:off x="5715000" y="3184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5" name="Rectangle 134"/>
          <p:cNvSpPr>
            <a:spLocks noChangeAspect="1"/>
          </p:cNvSpPr>
          <p:nvPr/>
        </p:nvSpPr>
        <p:spPr>
          <a:xfrm>
            <a:off x="5943600" y="3184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6" name="Rectangle 135"/>
          <p:cNvSpPr>
            <a:spLocks noChangeAspect="1"/>
          </p:cNvSpPr>
          <p:nvPr/>
        </p:nvSpPr>
        <p:spPr>
          <a:xfrm>
            <a:off x="6172200" y="3184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7" name="Rectangle 136"/>
          <p:cNvSpPr>
            <a:spLocks noChangeAspect="1"/>
          </p:cNvSpPr>
          <p:nvPr/>
        </p:nvSpPr>
        <p:spPr>
          <a:xfrm>
            <a:off x="5486400" y="28795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8" name="Rectangle 137"/>
          <p:cNvSpPr>
            <a:spLocks noChangeAspect="1"/>
          </p:cNvSpPr>
          <p:nvPr/>
        </p:nvSpPr>
        <p:spPr>
          <a:xfrm>
            <a:off x="5715000" y="28795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9" name="Rectangle 138"/>
          <p:cNvSpPr>
            <a:spLocks noChangeAspect="1"/>
          </p:cNvSpPr>
          <p:nvPr/>
        </p:nvSpPr>
        <p:spPr>
          <a:xfrm>
            <a:off x="5943600" y="28795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0" name="Rectangle 139"/>
          <p:cNvSpPr>
            <a:spLocks noChangeAspect="1"/>
          </p:cNvSpPr>
          <p:nvPr/>
        </p:nvSpPr>
        <p:spPr>
          <a:xfrm>
            <a:off x="6172200" y="28795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1" name="Rectangle 140"/>
          <p:cNvSpPr>
            <a:spLocks noChangeAspect="1"/>
          </p:cNvSpPr>
          <p:nvPr/>
        </p:nvSpPr>
        <p:spPr>
          <a:xfrm>
            <a:off x="5486400" y="25747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2" name="Rectangle 141"/>
          <p:cNvSpPr>
            <a:spLocks noChangeAspect="1"/>
          </p:cNvSpPr>
          <p:nvPr/>
        </p:nvSpPr>
        <p:spPr>
          <a:xfrm>
            <a:off x="5715000" y="25747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3" name="Rectangle 142"/>
          <p:cNvSpPr>
            <a:spLocks noChangeAspect="1"/>
          </p:cNvSpPr>
          <p:nvPr/>
        </p:nvSpPr>
        <p:spPr>
          <a:xfrm>
            <a:off x="5943600" y="25747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4" name="Rectangle 143"/>
          <p:cNvSpPr>
            <a:spLocks noChangeAspect="1"/>
          </p:cNvSpPr>
          <p:nvPr/>
        </p:nvSpPr>
        <p:spPr>
          <a:xfrm>
            <a:off x="6172200" y="25747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5" name="Rectangle 144"/>
          <p:cNvSpPr>
            <a:spLocks noChangeAspect="1"/>
          </p:cNvSpPr>
          <p:nvPr/>
        </p:nvSpPr>
        <p:spPr>
          <a:xfrm>
            <a:off x="5486400" y="22699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6" name="Rectangle 145"/>
          <p:cNvSpPr>
            <a:spLocks noChangeAspect="1"/>
          </p:cNvSpPr>
          <p:nvPr/>
        </p:nvSpPr>
        <p:spPr>
          <a:xfrm>
            <a:off x="5715000" y="22699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7" name="Rectangle 146"/>
          <p:cNvSpPr>
            <a:spLocks noChangeAspect="1"/>
          </p:cNvSpPr>
          <p:nvPr/>
        </p:nvSpPr>
        <p:spPr>
          <a:xfrm>
            <a:off x="5943600" y="22699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8" name="Rectangle 147"/>
          <p:cNvSpPr>
            <a:spLocks noChangeAspect="1"/>
          </p:cNvSpPr>
          <p:nvPr/>
        </p:nvSpPr>
        <p:spPr>
          <a:xfrm>
            <a:off x="6172200" y="22699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9" name="Rectangle 148"/>
          <p:cNvSpPr>
            <a:spLocks noChangeAspect="1"/>
          </p:cNvSpPr>
          <p:nvPr/>
        </p:nvSpPr>
        <p:spPr>
          <a:xfrm>
            <a:off x="5486400" y="1965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0" name="Rectangle 149"/>
          <p:cNvSpPr>
            <a:spLocks noChangeAspect="1"/>
          </p:cNvSpPr>
          <p:nvPr/>
        </p:nvSpPr>
        <p:spPr>
          <a:xfrm>
            <a:off x="5715000" y="1965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1" name="Rectangle 150"/>
          <p:cNvSpPr>
            <a:spLocks noChangeAspect="1"/>
          </p:cNvSpPr>
          <p:nvPr/>
        </p:nvSpPr>
        <p:spPr>
          <a:xfrm>
            <a:off x="5943600" y="1965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2" name="Rectangle 151"/>
          <p:cNvSpPr>
            <a:spLocks noChangeAspect="1"/>
          </p:cNvSpPr>
          <p:nvPr/>
        </p:nvSpPr>
        <p:spPr>
          <a:xfrm>
            <a:off x="6172200" y="1965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3" name="Rectangle 152"/>
          <p:cNvSpPr>
            <a:spLocks noChangeAspect="1"/>
          </p:cNvSpPr>
          <p:nvPr/>
        </p:nvSpPr>
        <p:spPr>
          <a:xfrm>
            <a:off x="5486400" y="1660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4" name="Rectangle 153"/>
          <p:cNvSpPr>
            <a:spLocks noChangeAspect="1"/>
          </p:cNvSpPr>
          <p:nvPr/>
        </p:nvSpPr>
        <p:spPr>
          <a:xfrm>
            <a:off x="5715000" y="1660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5" name="Rectangle 154"/>
          <p:cNvSpPr>
            <a:spLocks noChangeAspect="1"/>
          </p:cNvSpPr>
          <p:nvPr/>
        </p:nvSpPr>
        <p:spPr>
          <a:xfrm>
            <a:off x="5943600" y="1660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6" name="Rectangle 155"/>
          <p:cNvSpPr>
            <a:spLocks noChangeAspect="1"/>
          </p:cNvSpPr>
          <p:nvPr/>
        </p:nvSpPr>
        <p:spPr>
          <a:xfrm>
            <a:off x="6172200" y="1660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7" name="Rectangle 156"/>
          <p:cNvSpPr>
            <a:spLocks noChangeAspect="1"/>
          </p:cNvSpPr>
          <p:nvPr/>
        </p:nvSpPr>
        <p:spPr>
          <a:xfrm>
            <a:off x="4343400" y="3048000"/>
            <a:ext cx="381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0" name="Rounded Rectangular Callout 159"/>
          <p:cNvSpPr/>
          <p:nvPr/>
        </p:nvSpPr>
        <p:spPr>
          <a:xfrm>
            <a:off x="216575" y="1176424"/>
            <a:ext cx="4507825" cy="1794055"/>
          </a:xfrm>
          <a:prstGeom prst="wedgeRoundRectCallout">
            <a:avLst>
              <a:gd name="adj1" fmla="val 39195"/>
              <a:gd name="adj2" fmla="val 64156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>
                  <a:alpha val="30000"/>
                </a:srgbClr>
              </a:gs>
            </a:gsLst>
            <a:lin ang="5400000" scaled="0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1. Coping with slow operations. 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b="1" dirty="0" smtClean="0">
                <a:solidFill>
                  <a:schemeClr val="tx1"/>
                </a:solidFill>
              </a:rPr>
              <a:t>Max</a:t>
            </a:r>
            <a:r>
              <a:rPr lang="en-US" sz="2400" dirty="0">
                <a:solidFill>
                  <a:schemeClr val="tx1"/>
                </a:solidFill>
              </a:rPr>
              <a:t>-</a:t>
            </a:r>
            <a:r>
              <a:rPr lang="en-US" sz="2400" b="1" dirty="0" smtClean="0">
                <a:solidFill>
                  <a:schemeClr val="tx1"/>
                </a:solidFill>
              </a:rPr>
              <a:t>register</a:t>
            </a:r>
            <a:r>
              <a:rPr lang="en-US" sz="2400" dirty="0" smtClean="0">
                <a:solidFill>
                  <a:schemeClr val="tx1"/>
                </a:solidFill>
              </a:rPr>
              <a:t>: returns largest value previously written 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rgbClr val="8064A2"/>
                </a:solidFill>
              </a:rPr>
              <a:t>[</a:t>
            </a:r>
            <a:r>
              <a:rPr lang="en-US" sz="2000" dirty="0" err="1" smtClean="0">
                <a:solidFill>
                  <a:srgbClr val="8064A2"/>
                </a:solidFill>
              </a:rPr>
              <a:t>Aspnes</a:t>
            </a:r>
            <a:r>
              <a:rPr lang="en-US" sz="2000" dirty="0" smtClean="0">
                <a:solidFill>
                  <a:srgbClr val="8064A2"/>
                </a:solidFill>
              </a:rPr>
              <a:t>, </a:t>
            </a:r>
            <a:r>
              <a:rPr lang="en-US" sz="2000" dirty="0" err="1" smtClean="0">
                <a:solidFill>
                  <a:srgbClr val="8064A2"/>
                </a:solidFill>
              </a:rPr>
              <a:t>Attiya</a:t>
            </a:r>
            <a:r>
              <a:rPr lang="en-US" sz="2000" dirty="0" smtClean="0">
                <a:solidFill>
                  <a:srgbClr val="8064A2"/>
                </a:solidFill>
              </a:rPr>
              <a:t>, </a:t>
            </a:r>
            <a:r>
              <a:rPr lang="en-US" sz="2000" dirty="0" smtClean="0">
                <a:solidFill>
                  <a:srgbClr val="8064A2"/>
                </a:solidFill>
              </a:rPr>
              <a:t>and </a:t>
            </a:r>
            <a:br>
              <a:rPr lang="en-US" sz="2000" dirty="0" smtClean="0">
                <a:solidFill>
                  <a:srgbClr val="8064A2"/>
                </a:solidFill>
              </a:rPr>
            </a:br>
            <a:r>
              <a:rPr lang="en-US" sz="2000" dirty="0" smtClean="0">
                <a:solidFill>
                  <a:srgbClr val="8064A2"/>
                </a:solidFill>
              </a:rPr>
              <a:t>Censor-Hillel, JACM 2012</a:t>
            </a:r>
            <a:r>
              <a:rPr lang="en-US" sz="2400" dirty="0" smtClean="0">
                <a:solidFill>
                  <a:srgbClr val="8064A2"/>
                </a:solidFill>
              </a:rPr>
              <a:t>]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58" name="Rounded Rectangular Callout 157"/>
          <p:cNvSpPr/>
          <p:nvPr/>
        </p:nvSpPr>
        <p:spPr>
          <a:xfrm>
            <a:off x="7116014" y="1255320"/>
            <a:ext cx="1828800" cy="1066800"/>
          </a:xfrm>
          <a:prstGeom prst="wedgeRoundRectCallout">
            <a:avLst>
              <a:gd name="adj1" fmla="val -69582"/>
              <a:gd name="adj2" fmla="val 75552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/>
              </a:gs>
            </a:gsLst>
            <a:lin ang="5400000" scaled="0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Consecutive values differ by at most 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607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 Challenges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B823A53-70EC-4D9E-AFD3-D449993062A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9" name="Oval 18"/>
          <p:cNvSpPr>
            <a:spLocks noChangeAspect="1"/>
          </p:cNvSpPr>
          <p:nvPr/>
        </p:nvSpPr>
        <p:spPr>
          <a:xfrm>
            <a:off x="1447800" y="5638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3200400" y="5638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2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>
            <a:spLocks noChangeAspect="1"/>
          </p:cNvSpPr>
          <p:nvPr/>
        </p:nvSpPr>
        <p:spPr>
          <a:xfrm>
            <a:off x="5257800" y="5638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3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>
            <a:spLocks noChangeAspect="1"/>
          </p:cNvSpPr>
          <p:nvPr/>
        </p:nvSpPr>
        <p:spPr>
          <a:xfrm>
            <a:off x="7010400" y="5638800"/>
            <a:ext cx="685800" cy="685800"/>
          </a:xfrm>
          <a:prstGeom prst="ellipse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</a:t>
            </a:r>
            <a:r>
              <a:rPr lang="en-US" sz="2400" baseline="-25000" dirty="0" smtClean="0">
                <a:solidFill>
                  <a:schemeClr val="tx1"/>
                </a:solidFill>
              </a:rPr>
              <a:t>4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438400" y="4648200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+s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24" name="Straight Arrow Connector 23"/>
          <p:cNvCxnSpPr>
            <a:stCxn id="19" idx="0"/>
            <a:endCxn id="23" idx="2"/>
          </p:cNvCxnSpPr>
          <p:nvPr/>
        </p:nvCxnSpPr>
        <p:spPr>
          <a:xfrm rot="5400000" flipH="1" flipV="1">
            <a:off x="2114550" y="4857750"/>
            <a:ext cx="457200" cy="1104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0" idx="0"/>
            <a:endCxn id="23" idx="2"/>
          </p:cNvCxnSpPr>
          <p:nvPr/>
        </p:nvCxnSpPr>
        <p:spPr>
          <a:xfrm flipH="1" flipV="1">
            <a:off x="2895600" y="5181600"/>
            <a:ext cx="647700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5791200" y="4648200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+s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/>
          <p:cNvCxnSpPr>
            <a:stCxn id="21" idx="0"/>
            <a:endCxn id="26" idx="2"/>
          </p:cNvCxnSpPr>
          <p:nvPr/>
        </p:nvCxnSpPr>
        <p:spPr>
          <a:xfrm flipV="1">
            <a:off x="5600700" y="5181600"/>
            <a:ext cx="647700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2" idx="0"/>
            <a:endCxn id="26" idx="2"/>
          </p:cNvCxnSpPr>
          <p:nvPr/>
        </p:nvCxnSpPr>
        <p:spPr>
          <a:xfrm rot="16200000" flipV="1">
            <a:off x="6572250" y="4857750"/>
            <a:ext cx="457200" cy="1104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4038600" y="3505200"/>
            <a:ext cx="11430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en-US" baseline="-25000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+...+s</a:t>
            </a:r>
            <a:r>
              <a:rPr lang="en-US" baseline="-25000" dirty="0" smtClean="0">
                <a:solidFill>
                  <a:schemeClr val="tx1"/>
                </a:solidFill>
              </a:rPr>
              <a:t>4</a:t>
            </a:r>
            <a:endParaRPr lang="en-US" baseline="-25000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stCxn id="23" idx="0"/>
            <a:endCxn id="29" idx="2"/>
          </p:cNvCxnSpPr>
          <p:nvPr/>
        </p:nvCxnSpPr>
        <p:spPr>
          <a:xfrm rot="5400000" flipH="1" flipV="1">
            <a:off x="3448050" y="3486150"/>
            <a:ext cx="609600" cy="1714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6" idx="0"/>
            <a:endCxn id="29" idx="2"/>
          </p:cNvCxnSpPr>
          <p:nvPr/>
        </p:nvCxnSpPr>
        <p:spPr>
          <a:xfrm rot="16200000" flipV="1">
            <a:off x="5124450" y="3524250"/>
            <a:ext cx="609600" cy="16383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>
            <a:spLocks noChangeAspect="1"/>
          </p:cNvSpPr>
          <p:nvPr/>
        </p:nvSpPr>
        <p:spPr>
          <a:xfrm>
            <a:off x="1066800" y="6096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>
            <a:spLocks noChangeAspect="1"/>
          </p:cNvSpPr>
          <p:nvPr/>
        </p:nvSpPr>
        <p:spPr>
          <a:xfrm>
            <a:off x="7924800" y="6096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>
            <a:spLocks noChangeAspect="1"/>
          </p:cNvSpPr>
          <p:nvPr/>
        </p:nvSpPr>
        <p:spPr>
          <a:xfrm>
            <a:off x="4876800" y="6096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>
            <a:spLocks noChangeAspect="1"/>
          </p:cNvSpPr>
          <p:nvPr/>
        </p:nvSpPr>
        <p:spPr>
          <a:xfrm>
            <a:off x="4038600" y="6096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>
            <a:spLocks noChangeAspect="1"/>
          </p:cNvSpPr>
          <p:nvPr/>
        </p:nvSpPr>
        <p:spPr>
          <a:xfrm>
            <a:off x="1676400" y="48768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>
            <a:spLocks noChangeAspect="1"/>
          </p:cNvSpPr>
          <p:nvPr/>
        </p:nvSpPr>
        <p:spPr>
          <a:xfrm>
            <a:off x="1905000" y="48768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>
            <a:spLocks noChangeAspect="1"/>
          </p:cNvSpPr>
          <p:nvPr/>
        </p:nvSpPr>
        <p:spPr>
          <a:xfrm>
            <a:off x="7010400" y="48768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>
            <a:spLocks noChangeAspect="1"/>
          </p:cNvSpPr>
          <p:nvPr/>
        </p:nvSpPr>
        <p:spPr>
          <a:xfrm>
            <a:off x="7239000" y="48768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>
            <a:spLocks noChangeAspect="1"/>
          </p:cNvSpPr>
          <p:nvPr/>
        </p:nvSpPr>
        <p:spPr>
          <a:xfrm>
            <a:off x="5486400" y="3489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>
            <a:spLocks noChangeAspect="1"/>
          </p:cNvSpPr>
          <p:nvPr/>
        </p:nvSpPr>
        <p:spPr>
          <a:xfrm>
            <a:off x="5715000" y="3489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>
            <a:spLocks noChangeAspect="1"/>
          </p:cNvSpPr>
          <p:nvPr/>
        </p:nvSpPr>
        <p:spPr>
          <a:xfrm>
            <a:off x="5943600" y="3489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>
            <a:spLocks noChangeAspect="1"/>
          </p:cNvSpPr>
          <p:nvPr/>
        </p:nvSpPr>
        <p:spPr>
          <a:xfrm>
            <a:off x="6172200" y="3489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>
            <a:spLocks noChangeAspect="1"/>
          </p:cNvSpPr>
          <p:nvPr/>
        </p:nvSpPr>
        <p:spPr>
          <a:xfrm>
            <a:off x="1066800" y="5791200"/>
            <a:ext cx="228600" cy="2286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>
            <a:spLocks noChangeAspect="1"/>
          </p:cNvSpPr>
          <p:nvPr/>
        </p:nvSpPr>
        <p:spPr>
          <a:xfrm>
            <a:off x="4038600" y="5791200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>
            <a:spLocks noChangeAspect="1"/>
          </p:cNvSpPr>
          <p:nvPr/>
        </p:nvSpPr>
        <p:spPr>
          <a:xfrm>
            <a:off x="1676400" y="4572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>
            <a:spLocks noChangeAspect="1"/>
          </p:cNvSpPr>
          <p:nvPr/>
        </p:nvSpPr>
        <p:spPr>
          <a:xfrm>
            <a:off x="1905000" y="4572000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>
            <a:spLocks noChangeAspect="1"/>
          </p:cNvSpPr>
          <p:nvPr/>
        </p:nvSpPr>
        <p:spPr>
          <a:xfrm>
            <a:off x="5486400" y="3184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>
            <a:spLocks noChangeAspect="1"/>
          </p:cNvSpPr>
          <p:nvPr/>
        </p:nvSpPr>
        <p:spPr>
          <a:xfrm>
            <a:off x="5715000" y="3184368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>
            <a:spLocks noChangeAspect="1"/>
          </p:cNvSpPr>
          <p:nvPr/>
        </p:nvSpPr>
        <p:spPr>
          <a:xfrm>
            <a:off x="5943600" y="3184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>
            <a:spLocks noChangeAspect="1"/>
          </p:cNvSpPr>
          <p:nvPr/>
        </p:nvSpPr>
        <p:spPr>
          <a:xfrm>
            <a:off x="6172200" y="3184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>
            <a:spLocks noChangeAspect="1"/>
          </p:cNvSpPr>
          <p:nvPr/>
        </p:nvSpPr>
        <p:spPr>
          <a:xfrm>
            <a:off x="1676400" y="4267200"/>
            <a:ext cx="228600" cy="2286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>
            <a:spLocks noChangeAspect="1"/>
          </p:cNvSpPr>
          <p:nvPr/>
        </p:nvSpPr>
        <p:spPr>
          <a:xfrm>
            <a:off x="1905000" y="4267200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>
            <a:spLocks noChangeAspect="1"/>
          </p:cNvSpPr>
          <p:nvPr/>
        </p:nvSpPr>
        <p:spPr>
          <a:xfrm>
            <a:off x="5486400" y="28795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>
            <a:spLocks noChangeAspect="1"/>
          </p:cNvSpPr>
          <p:nvPr/>
        </p:nvSpPr>
        <p:spPr>
          <a:xfrm>
            <a:off x="5715000" y="2879568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>
            <a:spLocks noChangeAspect="1"/>
          </p:cNvSpPr>
          <p:nvPr/>
        </p:nvSpPr>
        <p:spPr>
          <a:xfrm>
            <a:off x="5943600" y="2879568"/>
            <a:ext cx="228600" cy="2286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>
            <a:spLocks noChangeAspect="1"/>
          </p:cNvSpPr>
          <p:nvPr/>
        </p:nvSpPr>
        <p:spPr>
          <a:xfrm>
            <a:off x="6172200" y="28795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>
            <a:spLocks noChangeAspect="1"/>
          </p:cNvSpPr>
          <p:nvPr/>
        </p:nvSpPr>
        <p:spPr>
          <a:xfrm>
            <a:off x="5486400" y="2574768"/>
            <a:ext cx="228600" cy="2286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>
            <a:spLocks noChangeAspect="1"/>
          </p:cNvSpPr>
          <p:nvPr/>
        </p:nvSpPr>
        <p:spPr>
          <a:xfrm>
            <a:off x="5715000" y="2574768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>
            <a:spLocks noChangeAspect="1"/>
          </p:cNvSpPr>
          <p:nvPr/>
        </p:nvSpPr>
        <p:spPr>
          <a:xfrm>
            <a:off x="5943600" y="2574768"/>
            <a:ext cx="228600" cy="2286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>
            <a:spLocks noChangeAspect="1"/>
          </p:cNvSpPr>
          <p:nvPr/>
        </p:nvSpPr>
        <p:spPr>
          <a:xfrm>
            <a:off x="6172200" y="25747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>
            <a:spLocks noChangeAspect="1"/>
          </p:cNvSpPr>
          <p:nvPr/>
        </p:nvSpPr>
        <p:spPr>
          <a:xfrm>
            <a:off x="7010400" y="4572000"/>
            <a:ext cx="228600" cy="2286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>
            <a:spLocks noChangeAspect="1"/>
          </p:cNvSpPr>
          <p:nvPr/>
        </p:nvSpPr>
        <p:spPr>
          <a:xfrm>
            <a:off x="7239000" y="4572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>
            <a:spLocks noChangeAspect="1"/>
          </p:cNvSpPr>
          <p:nvPr/>
        </p:nvSpPr>
        <p:spPr>
          <a:xfrm>
            <a:off x="7010400" y="4267200"/>
            <a:ext cx="228600" cy="2286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>
            <a:spLocks noChangeAspect="1"/>
          </p:cNvSpPr>
          <p:nvPr/>
        </p:nvSpPr>
        <p:spPr>
          <a:xfrm>
            <a:off x="7239000" y="4267200"/>
            <a:ext cx="228600" cy="228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>
            <a:spLocks noChangeAspect="1"/>
          </p:cNvSpPr>
          <p:nvPr/>
        </p:nvSpPr>
        <p:spPr>
          <a:xfrm>
            <a:off x="5486400" y="2269968"/>
            <a:ext cx="228600" cy="2286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>
            <a:spLocks noChangeAspect="1"/>
          </p:cNvSpPr>
          <p:nvPr/>
        </p:nvSpPr>
        <p:spPr>
          <a:xfrm>
            <a:off x="5715000" y="2269968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>
            <a:spLocks noChangeAspect="1"/>
          </p:cNvSpPr>
          <p:nvPr/>
        </p:nvSpPr>
        <p:spPr>
          <a:xfrm>
            <a:off x="5943600" y="2269968"/>
            <a:ext cx="228600" cy="2286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>
            <a:spLocks noChangeAspect="1"/>
          </p:cNvSpPr>
          <p:nvPr/>
        </p:nvSpPr>
        <p:spPr>
          <a:xfrm>
            <a:off x="6172200" y="2269968"/>
            <a:ext cx="228600" cy="228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>
            <a:spLocks noChangeAspect="1"/>
          </p:cNvSpPr>
          <p:nvPr/>
        </p:nvSpPr>
        <p:spPr>
          <a:xfrm>
            <a:off x="4876800" y="5791200"/>
            <a:ext cx="228600" cy="2286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>
            <a:spLocks noChangeAspect="1"/>
          </p:cNvSpPr>
          <p:nvPr/>
        </p:nvSpPr>
        <p:spPr>
          <a:xfrm>
            <a:off x="7924800" y="5791200"/>
            <a:ext cx="228600" cy="228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>
            <a:spLocks noChangeAspect="1"/>
          </p:cNvSpPr>
          <p:nvPr/>
        </p:nvSpPr>
        <p:spPr>
          <a:xfrm>
            <a:off x="1066800" y="5486400"/>
            <a:ext cx="2286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>
            <a:spLocks noChangeAspect="1"/>
          </p:cNvSpPr>
          <p:nvPr/>
        </p:nvSpPr>
        <p:spPr>
          <a:xfrm>
            <a:off x="5486400" y="1965168"/>
            <a:ext cx="2286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>
            <a:spLocks noChangeAspect="1"/>
          </p:cNvSpPr>
          <p:nvPr/>
        </p:nvSpPr>
        <p:spPr>
          <a:xfrm>
            <a:off x="5715000" y="1965168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>
            <a:spLocks noChangeAspect="1"/>
          </p:cNvSpPr>
          <p:nvPr/>
        </p:nvSpPr>
        <p:spPr>
          <a:xfrm>
            <a:off x="5943600" y="1965168"/>
            <a:ext cx="228600" cy="2286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>
            <a:spLocks noChangeAspect="1"/>
          </p:cNvSpPr>
          <p:nvPr/>
        </p:nvSpPr>
        <p:spPr>
          <a:xfrm>
            <a:off x="6172200" y="1965168"/>
            <a:ext cx="228600" cy="228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>
            <a:spLocks noChangeAspect="1"/>
          </p:cNvSpPr>
          <p:nvPr/>
        </p:nvSpPr>
        <p:spPr>
          <a:xfrm>
            <a:off x="1676400" y="3962400"/>
            <a:ext cx="2286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8" name="Rectangle 97"/>
          <p:cNvSpPr>
            <a:spLocks noChangeAspect="1"/>
          </p:cNvSpPr>
          <p:nvPr/>
        </p:nvSpPr>
        <p:spPr>
          <a:xfrm>
            <a:off x="1905000" y="3962400"/>
            <a:ext cx="2286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>
            <a:spLocks noChangeAspect="1"/>
          </p:cNvSpPr>
          <p:nvPr/>
        </p:nvSpPr>
        <p:spPr>
          <a:xfrm>
            <a:off x="990600" y="5410200"/>
            <a:ext cx="381000" cy="990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" name="Rectangle 103"/>
          <p:cNvSpPr>
            <a:spLocks noChangeAspect="1"/>
          </p:cNvSpPr>
          <p:nvPr/>
        </p:nvSpPr>
        <p:spPr>
          <a:xfrm>
            <a:off x="3962400" y="5410200"/>
            <a:ext cx="381000" cy="990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5" name="Rectangle 104"/>
          <p:cNvSpPr>
            <a:spLocks noChangeAspect="1"/>
          </p:cNvSpPr>
          <p:nvPr/>
        </p:nvSpPr>
        <p:spPr>
          <a:xfrm>
            <a:off x="4800600" y="5410200"/>
            <a:ext cx="381000" cy="990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6" name="Rectangle 105"/>
          <p:cNvSpPr>
            <a:spLocks noChangeAspect="1"/>
          </p:cNvSpPr>
          <p:nvPr/>
        </p:nvSpPr>
        <p:spPr>
          <a:xfrm>
            <a:off x="7848600" y="5410200"/>
            <a:ext cx="381000" cy="990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8" name="Rectangle 107"/>
          <p:cNvSpPr>
            <a:spLocks noChangeAspect="1"/>
          </p:cNvSpPr>
          <p:nvPr/>
        </p:nvSpPr>
        <p:spPr>
          <a:xfrm>
            <a:off x="1600200" y="3581400"/>
            <a:ext cx="609600" cy="160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9" name="Rectangle 108"/>
          <p:cNvSpPr>
            <a:spLocks noChangeAspect="1"/>
          </p:cNvSpPr>
          <p:nvPr/>
        </p:nvSpPr>
        <p:spPr>
          <a:xfrm>
            <a:off x="5361432" y="1584168"/>
            <a:ext cx="1143000" cy="22372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0" name="Rectangle 109"/>
          <p:cNvSpPr>
            <a:spLocks noChangeAspect="1"/>
          </p:cNvSpPr>
          <p:nvPr/>
        </p:nvSpPr>
        <p:spPr>
          <a:xfrm>
            <a:off x="6934200" y="3581400"/>
            <a:ext cx="609600" cy="160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>
            <a:spLocks noChangeAspect="1"/>
          </p:cNvSpPr>
          <p:nvPr/>
        </p:nvSpPr>
        <p:spPr>
          <a:xfrm>
            <a:off x="1066800" y="5791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>
            <a:spLocks noChangeAspect="1"/>
          </p:cNvSpPr>
          <p:nvPr/>
        </p:nvSpPr>
        <p:spPr>
          <a:xfrm>
            <a:off x="1066800" y="5486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1" name="Rectangle 110"/>
          <p:cNvSpPr>
            <a:spLocks noChangeAspect="1"/>
          </p:cNvSpPr>
          <p:nvPr/>
        </p:nvSpPr>
        <p:spPr>
          <a:xfrm>
            <a:off x="1676400" y="4572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2" name="Rectangle 111"/>
          <p:cNvSpPr>
            <a:spLocks noChangeAspect="1"/>
          </p:cNvSpPr>
          <p:nvPr/>
        </p:nvSpPr>
        <p:spPr>
          <a:xfrm>
            <a:off x="1905000" y="4572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3" name="Rectangle 112"/>
          <p:cNvSpPr>
            <a:spLocks noChangeAspect="1"/>
          </p:cNvSpPr>
          <p:nvPr/>
        </p:nvSpPr>
        <p:spPr>
          <a:xfrm>
            <a:off x="1676400" y="4267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4" name="Rectangle 113"/>
          <p:cNvSpPr>
            <a:spLocks noChangeAspect="1"/>
          </p:cNvSpPr>
          <p:nvPr/>
        </p:nvSpPr>
        <p:spPr>
          <a:xfrm>
            <a:off x="1905000" y="4267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5" name="Rectangle 114"/>
          <p:cNvSpPr>
            <a:spLocks noChangeAspect="1"/>
          </p:cNvSpPr>
          <p:nvPr/>
        </p:nvSpPr>
        <p:spPr>
          <a:xfrm>
            <a:off x="1676400" y="3962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6" name="Rectangle 115"/>
          <p:cNvSpPr>
            <a:spLocks noChangeAspect="1"/>
          </p:cNvSpPr>
          <p:nvPr/>
        </p:nvSpPr>
        <p:spPr>
          <a:xfrm>
            <a:off x="1905000" y="3962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7" name="Rectangle 116"/>
          <p:cNvSpPr>
            <a:spLocks noChangeAspect="1"/>
          </p:cNvSpPr>
          <p:nvPr/>
        </p:nvSpPr>
        <p:spPr>
          <a:xfrm>
            <a:off x="1676400" y="36576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8" name="Rectangle 117"/>
          <p:cNvSpPr>
            <a:spLocks noChangeAspect="1"/>
          </p:cNvSpPr>
          <p:nvPr/>
        </p:nvSpPr>
        <p:spPr>
          <a:xfrm>
            <a:off x="1905000" y="36576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9" name="Rectangle 118"/>
          <p:cNvSpPr>
            <a:spLocks noChangeAspect="1"/>
          </p:cNvSpPr>
          <p:nvPr/>
        </p:nvSpPr>
        <p:spPr>
          <a:xfrm>
            <a:off x="4038600" y="5791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0" name="Rectangle 119"/>
          <p:cNvSpPr>
            <a:spLocks noChangeAspect="1"/>
          </p:cNvSpPr>
          <p:nvPr/>
        </p:nvSpPr>
        <p:spPr>
          <a:xfrm>
            <a:off x="4038600" y="5486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1" name="Rectangle 120"/>
          <p:cNvSpPr>
            <a:spLocks noChangeAspect="1"/>
          </p:cNvSpPr>
          <p:nvPr/>
        </p:nvSpPr>
        <p:spPr>
          <a:xfrm>
            <a:off x="4876800" y="5791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2" name="Rectangle 121"/>
          <p:cNvSpPr>
            <a:spLocks noChangeAspect="1"/>
          </p:cNvSpPr>
          <p:nvPr/>
        </p:nvSpPr>
        <p:spPr>
          <a:xfrm>
            <a:off x="4876800" y="5486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3" name="Rectangle 122"/>
          <p:cNvSpPr>
            <a:spLocks noChangeAspect="1"/>
          </p:cNvSpPr>
          <p:nvPr/>
        </p:nvSpPr>
        <p:spPr>
          <a:xfrm>
            <a:off x="7924800" y="5791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4" name="Rectangle 123"/>
          <p:cNvSpPr>
            <a:spLocks noChangeAspect="1"/>
          </p:cNvSpPr>
          <p:nvPr/>
        </p:nvSpPr>
        <p:spPr>
          <a:xfrm>
            <a:off x="7924800" y="5486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5" name="Rectangle 124"/>
          <p:cNvSpPr>
            <a:spLocks noChangeAspect="1"/>
          </p:cNvSpPr>
          <p:nvPr/>
        </p:nvSpPr>
        <p:spPr>
          <a:xfrm>
            <a:off x="7010400" y="4572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6" name="Rectangle 125"/>
          <p:cNvSpPr>
            <a:spLocks noChangeAspect="1"/>
          </p:cNvSpPr>
          <p:nvPr/>
        </p:nvSpPr>
        <p:spPr>
          <a:xfrm>
            <a:off x="7239000" y="45720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7" name="Rectangle 126"/>
          <p:cNvSpPr>
            <a:spLocks noChangeAspect="1"/>
          </p:cNvSpPr>
          <p:nvPr/>
        </p:nvSpPr>
        <p:spPr>
          <a:xfrm>
            <a:off x="7010400" y="4267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8" name="Rectangle 127"/>
          <p:cNvSpPr>
            <a:spLocks noChangeAspect="1"/>
          </p:cNvSpPr>
          <p:nvPr/>
        </p:nvSpPr>
        <p:spPr>
          <a:xfrm>
            <a:off x="7239000" y="42672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9" name="Rectangle 128"/>
          <p:cNvSpPr>
            <a:spLocks noChangeAspect="1"/>
          </p:cNvSpPr>
          <p:nvPr/>
        </p:nvSpPr>
        <p:spPr>
          <a:xfrm>
            <a:off x="7010400" y="3962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0" name="Rectangle 129"/>
          <p:cNvSpPr>
            <a:spLocks noChangeAspect="1"/>
          </p:cNvSpPr>
          <p:nvPr/>
        </p:nvSpPr>
        <p:spPr>
          <a:xfrm>
            <a:off x="7239000" y="39624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1" name="Rectangle 130"/>
          <p:cNvSpPr>
            <a:spLocks noChangeAspect="1"/>
          </p:cNvSpPr>
          <p:nvPr/>
        </p:nvSpPr>
        <p:spPr>
          <a:xfrm>
            <a:off x="7010400" y="36576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2" name="Rectangle 131"/>
          <p:cNvSpPr>
            <a:spLocks noChangeAspect="1"/>
          </p:cNvSpPr>
          <p:nvPr/>
        </p:nvSpPr>
        <p:spPr>
          <a:xfrm>
            <a:off x="7239000" y="3657600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" name="Rectangle 132"/>
          <p:cNvSpPr>
            <a:spLocks noChangeAspect="1"/>
          </p:cNvSpPr>
          <p:nvPr/>
        </p:nvSpPr>
        <p:spPr>
          <a:xfrm>
            <a:off x="5486400" y="3184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4" name="Rectangle 133"/>
          <p:cNvSpPr>
            <a:spLocks noChangeAspect="1"/>
          </p:cNvSpPr>
          <p:nvPr/>
        </p:nvSpPr>
        <p:spPr>
          <a:xfrm>
            <a:off x="5715000" y="3184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5" name="Rectangle 134"/>
          <p:cNvSpPr>
            <a:spLocks noChangeAspect="1"/>
          </p:cNvSpPr>
          <p:nvPr/>
        </p:nvSpPr>
        <p:spPr>
          <a:xfrm>
            <a:off x="5943600" y="3184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6" name="Rectangle 135"/>
          <p:cNvSpPr>
            <a:spLocks noChangeAspect="1"/>
          </p:cNvSpPr>
          <p:nvPr/>
        </p:nvSpPr>
        <p:spPr>
          <a:xfrm>
            <a:off x="6172200" y="3184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7" name="Rectangle 136"/>
          <p:cNvSpPr>
            <a:spLocks noChangeAspect="1"/>
          </p:cNvSpPr>
          <p:nvPr/>
        </p:nvSpPr>
        <p:spPr>
          <a:xfrm>
            <a:off x="5486400" y="28795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8" name="Rectangle 137"/>
          <p:cNvSpPr>
            <a:spLocks noChangeAspect="1"/>
          </p:cNvSpPr>
          <p:nvPr/>
        </p:nvSpPr>
        <p:spPr>
          <a:xfrm>
            <a:off x="5715000" y="28795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9" name="Rectangle 138"/>
          <p:cNvSpPr>
            <a:spLocks noChangeAspect="1"/>
          </p:cNvSpPr>
          <p:nvPr/>
        </p:nvSpPr>
        <p:spPr>
          <a:xfrm>
            <a:off x="5943600" y="28795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0" name="Rectangle 139"/>
          <p:cNvSpPr>
            <a:spLocks noChangeAspect="1"/>
          </p:cNvSpPr>
          <p:nvPr/>
        </p:nvSpPr>
        <p:spPr>
          <a:xfrm>
            <a:off x="6172200" y="28795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1" name="Rectangle 140"/>
          <p:cNvSpPr>
            <a:spLocks noChangeAspect="1"/>
          </p:cNvSpPr>
          <p:nvPr/>
        </p:nvSpPr>
        <p:spPr>
          <a:xfrm>
            <a:off x="5486400" y="25747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2" name="Rectangle 141"/>
          <p:cNvSpPr>
            <a:spLocks noChangeAspect="1"/>
          </p:cNvSpPr>
          <p:nvPr/>
        </p:nvSpPr>
        <p:spPr>
          <a:xfrm>
            <a:off x="5715000" y="25747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3" name="Rectangle 142"/>
          <p:cNvSpPr>
            <a:spLocks noChangeAspect="1"/>
          </p:cNvSpPr>
          <p:nvPr/>
        </p:nvSpPr>
        <p:spPr>
          <a:xfrm>
            <a:off x="5943600" y="25747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4" name="Rectangle 143"/>
          <p:cNvSpPr>
            <a:spLocks noChangeAspect="1"/>
          </p:cNvSpPr>
          <p:nvPr/>
        </p:nvSpPr>
        <p:spPr>
          <a:xfrm>
            <a:off x="6172200" y="25747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5" name="Rectangle 144"/>
          <p:cNvSpPr>
            <a:spLocks noChangeAspect="1"/>
          </p:cNvSpPr>
          <p:nvPr/>
        </p:nvSpPr>
        <p:spPr>
          <a:xfrm>
            <a:off x="5486400" y="22699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6" name="Rectangle 145"/>
          <p:cNvSpPr>
            <a:spLocks noChangeAspect="1"/>
          </p:cNvSpPr>
          <p:nvPr/>
        </p:nvSpPr>
        <p:spPr>
          <a:xfrm>
            <a:off x="5715000" y="22699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7" name="Rectangle 146"/>
          <p:cNvSpPr>
            <a:spLocks noChangeAspect="1"/>
          </p:cNvSpPr>
          <p:nvPr/>
        </p:nvSpPr>
        <p:spPr>
          <a:xfrm>
            <a:off x="5943600" y="22699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8" name="Rectangle 147"/>
          <p:cNvSpPr>
            <a:spLocks noChangeAspect="1"/>
          </p:cNvSpPr>
          <p:nvPr/>
        </p:nvSpPr>
        <p:spPr>
          <a:xfrm>
            <a:off x="6172200" y="22699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9" name="Rectangle 148"/>
          <p:cNvSpPr>
            <a:spLocks noChangeAspect="1"/>
          </p:cNvSpPr>
          <p:nvPr/>
        </p:nvSpPr>
        <p:spPr>
          <a:xfrm>
            <a:off x="5486400" y="1965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0" name="Rectangle 149"/>
          <p:cNvSpPr>
            <a:spLocks noChangeAspect="1"/>
          </p:cNvSpPr>
          <p:nvPr/>
        </p:nvSpPr>
        <p:spPr>
          <a:xfrm>
            <a:off x="5715000" y="1965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1" name="Rectangle 150"/>
          <p:cNvSpPr>
            <a:spLocks noChangeAspect="1"/>
          </p:cNvSpPr>
          <p:nvPr/>
        </p:nvSpPr>
        <p:spPr>
          <a:xfrm>
            <a:off x="5943600" y="1965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2" name="Rectangle 151"/>
          <p:cNvSpPr>
            <a:spLocks noChangeAspect="1"/>
          </p:cNvSpPr>
          <p:nvPr/>
        </p:nvSpPr>
        <p:spPr>
          <a:xfrm>
            <a:off x="6172200" y="19651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3" name="Rectangle 152"/>
          <p:cNvSpPr>
            <a:spLocks noChangeAspect="1"/>
          </p:cNvSpPr>
          <p:nvPr/>
        </p:nvSpPr>
        <p:spPr>
          <a:xfrm>
            <a:off x="5486400" y="1660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4" name="Rectangle 153"/>
          <p:cNvSpPr>
            <a:spLocks noChangeAspect="1"/>
          </p:cNvSpPr>
          <p:nvPr/>
        </p:nvSpPr>
        <p:spPr>
          <a:xfrm>
            <a:off x="5715000" y="1660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5" name="Rectangle 154"/>
          <p:cNvSpPr>
            <a:spLocks noChangeAspect="1"/>
          </p:cNvSpPr>
          <p:nvPr/>
        </p:nvSpPr>
        <p:spPr>
          <a:xfrm>
            <a:off x="5943600" y="1660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6" name="Rectangle 155"/>
          <p:cNvSpPr>
            <a:spLocks noChangeAspect="1"/>
          </p:cNvSpPr>
          <p:nvPr/>
        </p:nvSpPr>
        <p:spPr>
          <a:xfrm>
            <a:off x="6172200" y="1660368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7" name="Rectangle 156"/>
          <p:cNvSpPr>
            <a:spLocks noChangeAspect="1"/>
          </p:cNvSpPr>
          <p:nvPr/>
        </p:nvSpPr>
        <p:spPr>
          <a:xfrm>
            <a:off x="4343400" y="3048000"/>
            <a:ext cx="381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0" name="Rounded Rectangular Callout 159"/>
          <p:cNvSpPr/>
          <p:nvPr/>
        </p:nvSpPr>
        <p:spPr>
          <a:xfrm>
            <a:off x="216575" y="1189792"/>
            <a:ext cx="4584025" cy="1794055"/>
          </a:xfrm>
          <a:prstGeom prst="wedgeRoundRectCallout">
            <a:avLst>
              <a:gd name="adj1" fmla="val 60276"/>
              <a:gd name="adj2" fmla="val 33605"/>
              <a:gd name="adj3" fmla="val 16667"/>
            </a:avLst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100000">
                <a:srgbClr val="FFFFFF">
                  <a:alpha val="30000"/>
                </a:srgbClr>
              </a:gs>
            </a:gsLst>
            <a:lin ang="5400000" scaled="0"/>
            <a:tileRect/>
          </a:gra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2. Guaranteeing consistent views. 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chemeClr val="tx1"/>
                </a:solidFill>
              </a:rPr>
              <a:t>M</a:t>
            </a:r>
            <a:r>
              <a:rPr lang="en-US" sz="2400" b="1" dirty="0" smtClean="0">
                <a:solidFill>
                  <a:schemeClr val="tx1"/>
                </a:solidFill>
              </a:rPr>
              <a:t>ax-array</a:t>
            </a:r>
            <a:r>
              <a:rPr lang="en-US" sz="2400" dirty="0" smtClean="0">
                <a:solidFill>
                  <a:schemeClr val="tx1"/>
                </a:solidFill>
              </a:rPr>
              <a:t>: returns comparable pairs of max-register values 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rgbClr val="8064A2"/>
                </a:solidFill>
              </a:rPr>
              <a:t>[</a:t>
            </a:r>
            <a:r>
              <a:rPr lang="en-US" sz="2000" dirty="0" err="1" smtClean="0">
                <a:solidFill>
                  <a:srgbClr val="8064A2"/>
                </a:solidFill>
              </a:rPr>
              <a:t>Aspnes</a:t>
            </a:r>
            <a:r>
              <a:rPr lang="en-US" sz="2000" dirty="0" smtClean="0">
                <a:solidFill>
                  <a:srgbClr val="8064A2"/>
                </a:solidFill>
              </a:rPr>
              <a:t>, </a:t>
            </a:r>
            <a:r>
              <a:rPr lang="en-US" sz="2000" dirty="0" err="1" smtClean="0">
                <a:solidFill>
                  <a:srgbClr val="8064A2"/>
                </a:solidFill>
              </a:rPr>
              <a:t>Attiya</a:t>
            </a:r>
            <a:r>
              <a:rPr lang="en-US" sz="2000" dirty="0" smtClean="0">
                <a:solidFill>
                  <a:srgbClr val="8064A2"/>
                </a:solidFill>
              </a:rPr>
              <a:t>, Censor-Hillel, and Ellen, PODC 2012</a:t>
            </a:r>
            <a:r>
              <a:rPr lang="en-US" sz="2400" dirty="0" smtClean="0">
                <a:solidFill>
                  <a:srgbClr val="8064A2"/>
                </a:solidFill>
              </a:rPr>
              <a:t>]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743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57200" y="4332709"/>
            <a:ext cx="7947526" cy="560137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57200" y="2941058"/>
            <a:ext cx="7947526" cy="1002631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57200" y="1600200"/>
            <a:ext cx="7947526" cy="963526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800" dirty="0" smtClean="0"/>
              <a:t>Randomized </a:t>
            </a:r>
            <a:r>
              <a:rPr lang="en-US" sz="2800" b="1" dirty="0" smtClean="0"/>
              <a:t>max-register </a:t>
            </a:r>
            <a:r>
              <a:rPr lang="en-US" sz="2800" dirty="0" smtClean="0"/>
              <a:t>in</a:t>
            </a:r>
            <a:r>
              <a:rPr lang="en-US" sz="2800" dirty="0"/>
              <a:t> 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O(</a:t>
            </a:r>
            <a:r>
              <a:rPr lang="en-US" sz="2800" b="1" dirty="0" err="1" smtClean="0">
                <a:solidFill>
                  <a:schemeClr val="accent3">
                    <a:lumMod val="75000"/>
                  </a:schemeClr>
                </a:solidFill>
              </a:rPr>
              <a:t>logn</a:t>
            </a: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)</a:t>
            </a:r>
            <a:r>
              <a:rPr lang="en-US" sz="2800" dirty="0" smtClean="0"/>
              <a:t> steps </a:t>
            </a:r>
            <a:br>
              <a:rPr lang="en-US" sz="2800" dirty="0" smtClean="0"/>
            </a:br>
            <a:r>
              <a:rPr lang="en-US" sz="2800" dirty="0" smtClean="0"/>
              <a:t>with high probability</a:t>
            </a:r>
          </a:p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smtClean="0"/>
              <a:t>Randomized </a:t>
            </a:r>
            <a:r>
              <a:rPr lang="en-US" sz="2800" b="1" dirty="0" smtClean="0"/>
              <a:t>2-component max-array</a:t>
            </a:r>
          </a:p>
          <a:p>
            <a:pPr marL="0" indent="0" algn="ctr">
              <a:buNone/>
            </a:pPr>
            <a:r>
              <a:rPr lang="en-US" sz="2800" b="1" dirty="0" smtClean="0">
                <a:solidFill>
                  <a:srgbClr val="77933C"/>
                </a:solidFill>
              </a:rPr>
              <a:t>O(log</a:t>
            </a:r>
            <a:r>
              <a:rPr lang="en-US" sz="2800" b="1" baseline="30000" dirty="0" smtClean="0">
                <a:solidFill>
                  <a:srgbClr val="77933C"/>
                </a:solidFill>
              </a:rPr>
              <a:t>2</a:t>
            </a:r>
            <a:r>
              <a:rPr lang="en-US" sz="2800" b="1" dirty="0" smtClean="0">
                <a:solidFill>
                  <a:srgbClr val="77933C"/>
                </a:solidFill>
              </a:rPr>
              <a:t>n) </a:t>
            </a:r>
            <a:r>
              <a:rPr lang="en-US" sz="2800" dirty="0" smtClean="0"/>
              <a:t>steps </a:t>
            </a:r>
            <a:r>
              <a:rPr lang="en-US" sz="2800" dirty="0" err="1" smtClean="0"/>
              <a:t>whp</a:t>
            </a:r>
            <a:endParaRPr lang="en-US" sz="2800" dirty="0" smtClean="0"/>
          </a:p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smtClean="0"/>
              <a:t>Randomized </a:t>
            </a:r>
            <a:r>
              <a:rPr lang="en-US" sz="2800" b="1" dirty="0" smtClean="0"/>
              <a:t>snapshot</a:t>
            </a:r>
            <a:r>
              <a:rPr lang="en-US" sz="2800" dirty="0" smtClean="0"/>
              <a:t> in </a:t>
            </a:r>
            <a:r>
              <a:rPr lang="en-US" sz="2800" b="1" dirty="0" smtClean="0">
                <a:solidFill>
                  <a:srgbClr val="77933C"/>
                </a:solidFill>
              </a:rPr>
              <a:t>O(log</a:t>
            </a:r>
            <a:r>
              <a:rPr lang="en-US" sz="2800" b="1" baseline="30000" dirty="0" smtClean="0">
                <a:solidFill>
                  <a:srgbClr val="77933C"/>
                </a:solidFill>
              </a:rPr>
              <a:t>3</a:t>
            </a:r>
            <a:r>
              <a:rPr lang="en-US" sz="2800" b="1" dirty="0" smtClean="0">
                <a:solidFill>
                  <a:srgbClr val="77933C"/>
                </a:solidFill>
              </a:rPr>
              <a:t>n)</a:t>
            </a:r>
            <a:r>
              <a:rPr lang="en-US" sz="2800" dirty="0" smtClean="0"/>
              <a:t> steps </a:t>
            </a:r>
            <a:r>
              <a:rPr lang="en-US" sz="2800" dirty="0" err="1" smtClean="0"/>
              <a:t>whp</a:t>
            </a:r>
            <a:endParaRPr lang="en-US" sz="2800" dirty="0" smtClean="0"/>
          </a:p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smtClean="0"/>
              <a:t>Main technique: randomized helping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0E5A-5C2B-A946-A8FC-6771FAEBBC6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045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Max-Register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122821" y="1573463"/>
            <a:ext cx="1195136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0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871535" y="2661651"/>
            <a:ext cx="1251285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0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317957" y="2622882"/>
            <a:ext cx="1192463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13341" y="4332701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value 0</a:t>
            </a:r>
          </a:p>
        </p:txBody>
      </p:sp>
      <p:cxnSp>
        <p:nvCxnSpPr>
          <p:cNvPr id="8" name="Straight Arrow Connector 7"/>
          <p:cNvCxnSpPr>
            <a:stCxn id="4" idx="2"/>
            <a:endCxn id="5" idx="0"/>
          </p:cNvCxnSpPr>
          <p:nvPr/>
        </p:nvCxnSpPr>
        <p:spPr>
          <a:xfrm flipH="1">
            <a:off x="3497178" y="2106863"/>
            <a:ext cx="1223211" cy="5547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4" idx="2"/>
            <a:endCxn id="6" idx="0"/>
          </p:cNvCxnSpPr>
          <p:nvPr/>
        </p:nvCxnSpPr>
        <p:spPr>
          <a:xfrm>
            <a:off x="4720389" y="2106863"/>
            <a:ext cx="1193800" cy="5160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2302063" y="4338053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value 1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446337" y="5051930"/>
            <a:ext cx="914400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value v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943599" y="5051930"/>
            <a:ext cx="1007979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value v’</a:t>
            </a:r>
          </a:p>
        </p:txBody>
      </p:sp>
      <p:cxnSp>
        <p:nvCxnSpPr>
          <p:cNvPr id="18" name="Straight Arrow Connector 17"/>
          <p:cNvCxnSpPr>
            <a:endCxn id="7" idx="0"/>
          </p:cNvCxnSpPr>
          <p:nvPr/>
        </p:nvCxnSpPr>
        <p:spPr>
          <a:xfrm flipH="1">
            <a:off x="1470541" y="3890207"/>
            <a:ext cx="614947" cy="4424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 rot="19238093">
            <a:off x="2810905" y="3181683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22" name="Straight Arrow Connector 21"/>
          <p:cNvCxnSpPr>
            <a:endCxn id="15" idx="0"/>
          </p:cNvCxnSpPr>
          <p:nvPr/>
        </p:nvCxnSpPr>
        <p:spPr>
          <a:xfrm>
            <a:off x="2457699" y="3890207"/>
            <a:ext cx="301564" cy="4478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16" idx="0"/>
          </p:cNvCxnSpPr>
          <p:nvPr/>
        </p:nvCxnSpPr>
        <p:spPr>
          <a:xfrm flipH="1">
            <a:off x="4903537" y="4572000"/>
            <a:ext cx="283410" cy="47993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 rot="2983080">
            <a:off x="3460749" y="3169918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31" name="Straight Arrow Connector 30"/>
          <p:cNvCxnSpPr>
            <a:endCxn id="17" idx="0"/>
          </p:cNvCxnSpPr>
          <p:nvPr/>
        </p:nvCxnSpPr>
        <p:spPr>
          <a:xfrm>
            <a:off x="6232358" y="4539914"/>
            <a:ext cx="215231" cy="512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481356" y="5068152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3919644" y="5725244"/>
            <a:ext cx="1621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write(</a:t>
            </a:r>
            <a:r>
              <a:rPr lang="en-US" sz="2400" b="1" i="1" dirty="0">
                <a:solidFill>
                  <a:srgbClr val="8064A2"/>
                </a:solidFill>
                <a:cs typeface="Courier New" pitchFamily="49" charset="0"/>
              </a:rPr>
              <a:t>v</a:t>
            </a:r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4136187" y="1574717"/>
            <a:ext cx="1181769" cy="53340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switch = 1</a:t>
            </a:r>
          </a:p>
        </p:txBody>
      </p:sp>
      <p:cxnSp>
        <p:nvCxnSpPr>
          <p:cNvPr id="38" name="Straight Arrow Connector 37"/>
          <p:cNvCxnSpPr>
            <a:stCxn id="6" idx="2"/>
          </p:cNvCxnSpPr>
          <p:nvPr/>
        </p:nvCxnSpPr>
        <p:spPr>
          <a:xfrm flipH="1">
            <a:off x="5481357" y="3156282"/>
            <a:ext cx="432832" cy="4619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5779941" y="1596620"/>
            <a:ext cx="923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read</a:t>
            </a:r>
            <a:endParaRPr lang="en-US" sz="2400" b="1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0E5A-5C2B-A946-A8FC-6771FAEBBC6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242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6" grpId="0"/>
      <p:bldP spid="36" grpId="1"/>
      <p:bldP spid="37" grpId="0" animBg="1"/>
      <p:bldP spid="6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23236</TotalTime>
  <Words>709</Words>
  <Application>Microsoft Macintosh PowerPoint</Application>
  <PresentationFormat>On-screen Show (4:3)</PresentationFormat>
  <Paragraphs>289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Atomic snapshots in O(log³ n) steps using randomized helping</vt:lpstr>
      <vt:lpstr>Snapshot Objects</vt:lpstr>
      <vt:lpstr>Model</vt:lpstr>
      <vt:lpstr>Snapshots - Step Complexity</vt:lpstr>
      <vt:lpstr>Tree structure, Updates help Scans</vt:lpstr>
      <vt:lpstr>Two Challenges</vt:lpstr>
      <vt:lpstr>Two Challenges</vt:lpstr>
      <vt:lpstr>Our Results</vt:lpstr>
      <vt:lpstr>Max-Register</vt:lpstr>
      <vt:lpstr>Max-Register</vt:lpstr>
      <vt:lpstr>Randomized Max-Register</vt:lpstr>
      <vt:lpstr>Randomized Max-Register</vt:lpstr>
      <vt:lpstr>Writing to the Max-Register</vt:lpstr>
      <vt:lpstr>Reading the Max-Register</vt:lpstr>
      <vt:lpstr>2-Component Max Array</vt:lpstr>
      <vt:lpstr>Max Array Implementation</vt:lpstr>
      <vt:lpstr>Randomized 2-Component Max Array</vt:lpstr>
      <vt:lpstr>Summary</vt:lpstr>
    </vt:vector>
  </TitlesOfParts>
  <Company>Technion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Atomic snapshots in O(log³ n) steps using randomized helping</dc:title>
  <dc:creator>Keren Censor-Hillel</dc:creator>
  <cp:lastModifiedBy>Keren Censor-Hillel</cp:lastModifiedBy>
  <cp:revision>106</cp:revision>
  <dcterms:created xsi:type="dcterms:W3CDTF">2013-09-28T08:32:14Z</dcterms:created>
  <dcterms:modified xsi:type="dcterms:W3CDTF">2013-10-16T08:45:55Z</dcterms:modified>
</cp:coreProperties>
</file>