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24"/>
  </p:notesMasterIdLst>
  <p:handoutMasterIdLst>
    <p:handoutMasterId r:id="rId25"/>
  </p:handoutMasterIdLst>
  <p:sldIdLst>
    <p:sldId id="256" r:id="rId2"/>
    <p:sldId id="284" r:id="rId3"/>
    <p:sldId id="257" r:id="rId4"/>
    <p:sldId id="270" r:id="rId5"/>
    <p:sldId id="278" r:id="rId6"/>
    <p:sldId id="265" r:id="rId7"/>
    <p:sldId id="266" r:id="rId8"/>
    <p:sldId id="262" r:id="rId9"/>
    <p:sldId id="285" r:id="rId10"/>
    <p:sldId id="272" r:id="rId11"/>
    <p:sldId id="273" r:id="rId12"/>
    <p:sldId id="275" r:id="rId13"/>
    <p:sldId id="281" r:id="rId14"/>
    <p:sldId id="267" r:id="rId15"/>
    <p:sldId id="283" r:id="rId16"/>
    <p:sldId id="277" r:id="rId17"/>
    <p:sldId id="279" r:id="rId18"/>
    <p:sldId id="282" r:id="rId19"/>
    <p:sldId id="274" r:id="rId20"/>
    <p:sldId id="268" r:id="rId21"/>
    <p:sldId id="276" r:id="rId22"/>
    <p:sldId id="280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8" d="100"/>
          <a:sy n="78" d="100"/>
        </p:scale>
        <p:origin x="-64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2160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EDD51E-ACEE-43C1-AC13-A138E67401D2}" type="datetimeFigureOut">
              <a:rPr lang="en-US" smtClean="0"/>
              <a:pPr/>
              <a:t>8/10/2009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53B418-A72C-49E8-807C-244252B537B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BD43F8-5800-47B4-A8B9-EA1C81895F2F}" type="datetimeFigureOut">
              <a:rPr lang="en-US" smtClean="0"/>
              <a:pPr/>
              <a:t>8/10/2009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628B88-4786-4072-BC56-5A47F2A92BA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628B88-4786-4072-BC56-5A47F2A92BA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628B88-4786-4072-BC56-5A47F2A92BA8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PODC 2009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B823A53-70EC-4D9E-AFD3-D449993062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hf sldNum="0"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PODC 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3A53-70EC-4D9E-AFD3-D449993062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r>
              <a:rPr lang="en-US" smtClean="0"/>
              <a:t>PODC 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1B823A53-70EC-4D9E-AFD3-D449993062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PODC 2009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823A53-70EC-4D9E-AFD3-D449993062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PODC 2009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B823A53-70EC-4D9E-AFD3-D449993062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r>
              <a:rPr lang="en-US" smtClean="0"/>
              <a:t>PODC 2009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B823A53-70EC-4D9E-AFD3-D449993062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r>
              <a:rPr lang="en-US" smtClean="0"/>
              <a:t>PODC 2009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B823A53-70EC-4D9E-AFD3-D449993062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PODC 2009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823A53-70EC-4D9E-AFD3-D449993062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PODC 2009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B823A53-70EC-4D9E-AFD3-D449993062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PODC 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823A53-70EC-4D9E-AFD3-D449993062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r>
              <a:rPr lang="en-US" smtClean="0"/>
              <a:t>PODC 2009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B823A53-70EC-4D9E-AFD3-D449993062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PODC 2009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B823A53-70EC-4D9E-AFD3-D449993062A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cap="none" dirty="0" smtClean="0"/>
              <a:t>Max Registers, Counters, and Monotone Circuits</a:t>
            </a:r>
            <a:br>
              <a:rPr lang="en-US" cap="none" dirty="0" smtClean="0"/>
            </a:br>
            <a:r>
              <a:rPr lang="en-US" cap="none" dirty="0" smtClean="0"/>
              <a:t/>
            </a:r>
            <a:br>
              <a:rPr lang="en-US" cap="none" dirty="0" smtClean="0"/>
            </a:br>
            <a:r>
              <a:rPr lang="en-US" sz="2700" cap="none" dirty="0" smtClean="0"/>
              <a:t>James </a:t>
            </a:r>
            <a:r>
              <a:rPr lang="en-US" sz="2700" cap="none" dirty="0" err="1" smtClean="0"/>
              <a:t>Aspnes</a:t>
            </a:r>
            <a:r>
              <a:rPr lang="en-US" sz="2700" cap="none" dirty="0" smtClean="0"/>
              <a:t>, Yale University</a:t>
            </a:r>
            <a:br>
              <a:rPr lang="en-US" sz="2700" cap="none" dirty="0" smtClean="0"/>
            </a:br>
            <a:r>
              <a:rPr lang="en-US" sz="2700" cap="none" dirty="0" err="1" smtClean="0"/>
              <a:t>Hagit</a:t>
            </a:r>
            <a:r>
              <a:rPr lang="en-US" sz="2700" cap="none" dirty="0" smtClean="0"/>
              <a:t> </a:t>
            </a:r>
            <a:r>
              <a:rPr lang="en-US" sz="2700" cap="none" dirty="0" err="1" smtClean="0"/>
              <a:t>Attiya</a:t>
            </a:r>
            <a:r>
              <a:rPr lang="en-US" sz="2700" cap="none" dirty="0" smtClean="0"/>
              <a:t>, </a:t>
            </a:r>
            <a:r>
              <a:rPr lang="en-US" sz="2700" cap="none" dirty="0" err="1" smtClean="0"/>
              <a:t>Technion</a:t>
            </a:r>
            <a:r>
              <a:rPr lang="en-US" sz="2700" cap="none" dirty="0" smtClean="0"/>
              <a:t/>
            </a:r>
            <a:br>
              <a:rPr lang="en-US" sz="2700" cap="none" dirty="0" smtClean="0"/>
            </a:br>
            <a:r>
              <a:rPr lang="en-US" sz="2700" cap="none" dirty="0" err="1" smtClean="0">
                <a:solidFill>
                  <a:srgbClr val="FFFF00"/>
                </a:solidFill>
              </a:rPr>
              <a:t>Keren</a:t>
            </a:r>
            <a:r>
              <a:rPr lang="en-US" sz="2700" cap="none" dirty="0" smtClean="0">
                <a:solidFill>
                  <a:srgbClr val="FFFF00"/>
                </a:solidFill>
              </a:rPr>
              <a:t> Censor, </a:t>
            </a:r>
            <a:r>
              <a:rPr lang="en-US" sz="2700" cap="none" dirty="0" err="1" smtClean="0">
                <a:solidFill>
                  <a:srgbClr val="FFFF00"/>
                </a:solidFill>
              </a:rPr>
              <a:t>Technion</a:t>
            </a:r>
            <a:r>
              <a:rPr lang="en-US" sz="2700" cap="none" dirty="0" smtClean="0"/>
              <a:t/>
            </a:r>
            <a:br>
              <a:rPr lang="en-US" sz="2700" cap="none" dirty="0" smtClean="0"/>
            </a:br>
            <a:r>
              <a:rPr lang="en-US" cap="none" dirty="0" smtClean="0"/>
              <a:t/>
            </a:r>
            <a:br>
              <a:rPr lang="en-US" cap="none" dirty="0" smtClean="0"/>
            </a:br>
            <a:endParaRPr lang="en-US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PODC 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Max register – recursive 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dirty="0" smtClean="0"/>
              <a:t>MaxReg</a:t>
            </a:r>
            <a:r>
              <a:rPr lang="en-US" sz="2800" baseline="-25000" dirty="0" smtClean="0"/>
              <a:t>0</a:t>
            </a:r>
            <a:r>
              <a:rPr lang="en-US" sz="2800" dirty="0" smtClean="0"/>
              <a:t>: Max register that supports only the value 0</a:t>
            </a:r>
          </a:p>
          <a:p>
            <a:pPr lvl="1"/>
            <a:r>
              <a:rPr lang="en-US" sz="2400" b="1" dirty="0" err="1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WriteMax</a:t>
            </a:r>
            <a:r>
              <a:rPr lang="en-US" sz="2400" dirty="0" smtClean="0"/>
              <a:t> is a no-op, and </a:t>
            </a:r>
            <a:r>
              <a:rPr lang="en-US" sz="2400" b="1" dirty="0" err="1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ReadMax</a:t>
            </a:r>
            <a:r>
              <a:rPr lang="en-US" sz="2400" dirty="0" smtClean="0"/>
              <a:t> returns 0</a:t>
            </a:r>
          </a:p>
          <a:p>
            <a:r>
              <a:rPr lang="en-US" sz="2800" dirty="0" smtClean="0"/>
              <a:t>MaxReg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supports values in {0,1}</a:t>
            </a:r>
          </a:p>
          <a:p>
            <a:pPr lvl="1"/>
            <a:r>
              <a:rPr lang="en-US" sz="2400" dirty="0" smtClean="0"/>
              <a:t>Built from two MaxReg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objects</a:t>
            </a:r>
          </a:p>
          <a:p>
            <a:pPr lvl="1"/>
            <a:r>
              <a:rPr lang="en-US" sz="2400" dirty="0" smtClean="0"/>
              <a:t>and one additional multi-writer register “switch”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PODC 2009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7370064" y="2093976"/>
            <a:ext cx="1447800" cy="457200"/>
          </a:xfrm>
          <a:prstGeom prst="round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MaxReg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1B823A53-70EC-4D9E-AFD3-D449993062A2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4572000" y="4038600"/>
            <a:ext cx="3962400" cy="21336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8" name="Rounded Rectangle 7"/>
          <p:cNvSpPr/>
          <p:nvPr/>
        </p:nvSpPr>
        <p:spPr>
          <a:xfrm>
            <a:off x="4876800" y="5410200"/>
            <a:ext cx="1447800" cy="457200"/>
          </a:xfrm>
          <a:prstGeom prst="round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MaxReg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sp>
        <p:nvSpPr>
          <p:cNvPr id="9" name="Rounded Rectangle 8"/>
          <p:cNvSpPr/>
          <p:nvPr/>
        </p:nvSpPr>
        <p:spPr>
          <a:xfrm>
            <a:off x="6781800" y="5410200"/>
            <a:ext cx="1447800" cy="457200"/>
          </a:xfrm>
          <a:prstGeom prst="round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MaxReg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sp>
        <p:nvSpPr>
          <p:cNvPr id="10" name="Rounded Rectangle 9"/>
          <p:cNvSpPr/>
          <p:nvPr/>
        </p:nvSpPr>
        <p:spPr>
          <a:xfrm>
            <a:off x="5867400" y="4343400"/>
            <a:ext cx="1447800" cy="457200"/>
          </a:xfrm>
          <a:prstGeom prst="round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switch</a:t>
            </a:r>
            <a:endParaRPr lang="en-US" baseline="-25000" dirty="0"/>
          </a:p>
        </p:txBody>
      </p:sp>
      <p:cxnSp>
        <p:nvCxnSpPr>
          <p:cNvPr id="11" name="Straight Arrow Connector 10"/>
          <p:cNvCxnSpPr>
            <a:stCxn id="10" idx="2"/>
            <a:endCxn id="8" idx="0"/>
          </p:cNvCxnSpPr>
          <p:nvPr/>
        </p:nvCxnSpPr>
        <p:spPr>
          <a:xfrm rot="5400000">
            <a:off x="5791200" y="4610100"/>
            <a:ext cx="609600" cy="990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10" idx="2"/>
            <a:endCxn id="9" idx="0"/>
          </p:cNvCxnSpPr>
          <p:nvPr/>
        </p:nvCxnSpPr>
        <p:spPr>
          <a:xfrm rot="16200000" flipH="1">
            <a:off x="6743700" y="4648200"/>
            <a:ext cx="609600" cy="914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50371" y="4191000"/>
            <a:ext cx="165942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WriteMax</a:t>
            </a:r>
            <a:endParaRPr lang="en-US" sz="2400" dirty="0"/>
          </a:p>
        </p:txBody>
      </p:sp>
      <p:sp>
        <p:nvSpPr>
          <p:cNvPr id="23" name="Cloud 22"/>
          <p:cNvSpPr/>
          <p:nvPr/>
        </p:nvSpPr>
        <p:spPr>
          <a:xfrm>
            <a:off x="2286000" y="4114800"/>
            <a:ext cx="762000" cy="609600"/>
          </a:xfrm>
          <a:prstGeom prst="cloud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0</a:t>
            </a:r>
            <a:endParaRPr lang="en-US" sz="2400" dirty="0"/>
          </a:p>
        </p:txBody>
      </p:sp>
      <p:sp>
        <p:nvSpPr>
          <p:cNvPr id="24" name="Cloud 23"/>
          <p:cNvSpPr/>
          <p:nvPr/>
        </p:nvSpPr>
        <p:spPr>
          <a:xfrm>
            <a:off x="2286000" y="4114800"/>
            <a:ext cx="762000" cy="609600"/>
          </a:xfrm>
          <a:prstGeom prst="cloud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25" name="Cloud 24"/>
          <p:cNvSpPr/>
          <p:nvPr/>
        </p:nvSpPr>
        <p:spPr>
          <a:xfrm>
            <a:off x="6858000" y="3962400"/>
            <a:ext cx="914400" cy="609600"/>
          </a:xfrm>
          <a:prstGeom prst="cloud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=1</a:t>
            </a:r>
            <a:endParaRPr lang="en-US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561478" y="4800600"/>
            <a:ext cx="1475084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ReadMax</a:t>
            </a:r>
            <a:endParaRPr lang="en-US" sz="2400" b="1" dirty="0">
              <a:solidFill>
                <a:schemeClr val="accent2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305720" y="4338935"/>
            <a:ext cx="6190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2"/>
                </a:solidFill>
              </a:rPr>
              <a:t>= ?</a:t>
            </a:r>
            <a:endParaRPr lang="en-US" sz="2400" b="1" dirty="0">
              <a:solidFill>
                <a:schemeClr val="accent2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52599" y="5334000"/>
            <a:ext cx="20939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switch=</a:t>
            </a:r>
            <a:r>
              <a:rPr lang="en-US" sz="2000" b="1" dirty="0" smtClean="0">
                <a:solidFill>
                  <a:schemeClr val="accent2"/>
                </a:solidFill>
              </a:rPr>
              <a:t>0</a:t>
            </a:r>
            <a:r>
              <a:rPr lang="en-US" sz="2000" dirty="0" smtClean="0"/>
              <a:t> : return </a:t>
            </a:r>
            <a:r>
              <a:rPr lang="en-US" sz="2000" b="1" dirty="0" smtClean="0">
                <a:solidFill>
                  <a:schemeClr val="accent2"/>
                </a:solidFill>
              </a:rPr>
              <a:t>0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52599" y="5867400"/>
            <a:ext cx="20939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switch=</a:t>
            </a:r>
            <a:r>
              <a:rPr lang="en-US" sz="2000" b="1" dirty="0" smtClean="0">
                <a:solidFill>
                  <a:schemeClr val="accent2"/>
                </a:solidFill>
              </a:rPr>
              <a:t>1</a:t>
            </a:r>
            <a:r>
              <a:rPr lang="en-US" sz="2000" dirty="0" smtClean="0"/>
              <a:t> : return </a:t>
            </a:r>
            <a:r>
              <a:rPr lang="en-US" sz="2000" b="1" dirty="0" smtClean="0">
                <a:solidFill>
                  <a:schemeClr val="accent2"/>
                </a:solidFill>
              </a:rPr>
              <a:t>1</a:t>
            </a:r>
            <a:endParaRPr lang="en-US" sz="2000" b="1" baseline="300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71138E-6 C 0.14566 -0.00093 0.29132 -0.00185 0.34271 0.01942 C 0.39409 0.0407 0.31371 0.10985 0.30798 0.12789 " pathEditMode="relative" rAng="0" ptsTypes="aaa">
                                      <p:cBhvr>
                                        <p:cTn id="3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" y="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71138E-6 C 0.06909 -0.00023 0.32465 -0.02128 0.41493 -0.00093 C 0.50521 0.01942 0.51493 0.09667 0.54132 0.12234 " pathEditMode="relative" rAng="0" ptsTypes="aaa">
                                      <p:cBhvr>
                                        <p:cTn id="4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1" y="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20" grpId="0" animBg="1"/>
      <p:bldP spid="23" grpId="0" animBg="1"/>
      <p:bldP spid="23" grpId="1" animBg="1"/>
      <p:bldP spid="23" grpId="2" animBg="1"/>
      <p:bldP spid="24" grpId="0" animBg="1"/>
      <p:bldP spid="24" grpId="1" animBg="1"/>
      <p:bldP spid="24" grpId="2" animBg="1"/>
      <p:bldP spid="25" grpId="0" animBg="1"/>
      <p:bldP spid="25" grpId="1" animBg="1"/>
      <p:bldP spid="27" grpId="0" animBg="1"/>
      <p:bldP spid="28" grpId="0"/>
      <p:bldP spid="29" grpId="0"/>
      <p:bldP spid="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4267200" y="3276600"/>
            <a:ext cx="4419600" cy="29718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Max register – recursive 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dirty="0" err="1" smtClean="0"/>
              <a:t>MaxReg</a:t>
            </a:r>
            <a:r>
              <a:rPr lang="en-US" sz="2800" baseline="-25000" dirty="0" err="1" smtClean="0"/>
              <a:t>k</a:t>
            </a:r>
            <a:r>
              <a:rPr lang="en-US" sz="2800" dirty="0" smtClean="0"/>
              <a:t> supports values in {0,…,2</a:t>
            </a:r>
            <a:r>
              <a:rPr lang="en-US" sz="2800" baseline="30000" dirty="0" smtClean="0"/>
              <a:t>k</a:t>
            </a:r>
            <a:r>
              <a:rPr lang="en-US" sz="2800" dirty="0" smtClean="0"/>
              <a:t>-1}</a:t>
            </a:r>
          </a:p>
          <a:p>
            <a:pPr lvl="1"/>
            <a:r>
              <a:rPr lang="en-US" sz="2400" dirty="0" smtClean="0"/>
              <a:t>Built from two MaxReg</a:t>
            </a:r>
            <a:r>
              <a:rPr lang="en-US" sz="2400" baseline="-25000" dirty="0" smtClean="0"/>
              <a:t>k-1</a:t>
            </a:r>
            <a:r>
              <a:rPr lang="en-US" sz="2400" dirty="0" smtClean="0"/>
              <a:t> objects with values in {0,…,2</a:t>
            </a:r>
            <a:r>
              <a:rPr lang="en-US" sz="2400" baseline="30000" dirty="0" smtClean="0"/>
              <a:t>k-1</a:t>
            </a:r>
            <a:r>
              <a:rPr lang="en-US" sz="2400" dirty="0" smtClean="0"/>
              <a:t>-1}</a:t>
            </a:r>
          </a:p>
          <a:p>
            <a:pPr lvl="1"/>
            <a:r>
              <a:rPr lang="en-US" sz="2400" dirty="0" smtClean="0"/>
              <a:t>and one additional multi-writer register “switch”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PODC 2009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4724400" y="5257800"/>
            <a:ext cx="1447800" cy="457200"/>
          </a:xfrm>
          <a:prstGeom prst="round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MaxReg</a:t>
            </a:r>
            <a:r>
              <a:rPr lang="en-US" baseline="-25000" dirty="0" smtClean="0"/>
              <a:t>k-1</a:t>
            </a:r>
            <a:endParaRPr lang="en-US" baseline="-25000" dirty="0"/>
          </a:p>
        </p:txBody>
      </p:sp>
      <p:sp>
        <p:nvSpPr>
          <p:cNvPr id="9" name="Rounded Rectangle 8"/>
          <p:cNvSpPr/>
          <p:nvPr/>
        </p:nvSpPr>
        <p:spPr>
          <a:xfrm>
            <a:off x="6629400" y="5257800"/>
            <a:ext cx="1447800" cy="457200"/>
          </a:xfrm>
          <a:prstGeom prst="round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MaxReg</a:t>
            </a:r>
            <a:r>
              <a:rPr lang="en-US" baseline="-25000" dirty="0" smtClean="0"/>
              <a:t>k-1</a:t>
            </a:r>
            <a:endParaRPr lang="en-US" baseline="-25000" dirty="0"/>
          </a:p>
        </p:txBody>
      </p:sp>
      <p:sp>
        <p:nvSpPr>
          <p:cNvPr id="11" name="TextBox 10"/>
          <p:cNvSpPr txBox="1"/>
          <p:nvPr/>
        </p:nvSpPr>
        <p:spPr>
          <a:xfrm>
            <a:off x="5943600" y="5754469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dirty="0" err="1" smtClean="0"/>
              <a:t>MaxReg</a:t>
            </a:r>
            <a:r>
              <a:rPr lang="en-US" baseline="-25000" dirty="0" err="1" smtClean="0"/>
              <a:t>k</a:t>
            </a:r>
            <a:endParaRPr lang="en-US" baseline="-25000" dirty="0" smtClean="0"/>
          </a:p>
          <a:p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5715000" y="3505200"/>
            <a:ext cx="1447800" cy="457200"/>
          </a:xfrm>
          <a:prstGeom prst="round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switch</a:t>
            </a:r>
            <a:endParaRPr lang="en-US" baseline="-25000" dirty="0"/>
          </a:p>
        </p:txBody>
      </p:sp>
      <p:cxnSp>
        <p:nvCxnSpPr>
          <p:cNvPr id="16" name="Straight Arrow Connector 15"/>
          <p:cNvCxnSpPr>
            <a:stCxn id="12" idx="2"/>
            <a:endCxn id="8" idx="0"/>
          </p:cNvCxnSpPr>
          <p:nvPr/>
        </p:nvCxnSpPr>
        <p:spPr>
          <a:xfrm rot="5400000">
            <a:off x="5295900" y="4114800"/>
            <a:ext cx="1295400" cy="990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2" idx="2"/>
            <a:endCxn id="9" idx="0"/>
          </p:cNvCxnSpPr>
          <p:nvPr/>
        </p:nvCxnSpPr>
        <p:spPr>
          <a:xfrm rot="16200000" flipH="1">
            <a:off x="6248400" y="4152900"/>
            <a:ext cx="1295400" cy="914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04800" y="3424535"/>
            <a:ext cx="165942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WriteMax</a:t>
            </a:r>
            <a:endParaRPr lang="en-US" sz="2400" b="1" dirty="0">
              <a:solidFill>
                <a:schemeClr val="accent2"/>
              </a:solidFill>
            </a:endParaRPr>
          </a:p>
        </p:txBody>
      </p:sp>
      <p:sp>
        <p:nvSpPr>
          <p:cNvPr id="21" name="Cloud 20"/>
          <p:cNvSpPr/>
          <p:nvPr/>
        </p:nvSpPr>
        <p:spPr>
          <a:xfrm>
            <a:off x="2124456" y="3352800"/>
            <a:ext cx="762000" cy="609600"/>
          </a:xfrm>
          <a:prstGeom prst="cloud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</a:t>
            </a:r>
            <a:endParaRPr lang="en-US" sz="2400" dirty="0"/>
          </a:p>
        </p:txBody>
      </p:sp>
      <p:sp>
        <p:nvSpPr>
          <p:cNvPr id="22" name="Cloud 21"/>
          <p:cNvSpPr/>
          <p:nvPr/>
        </p:nvSpPr>
        <p:spPr>
          <a:xfrm>
            <a:off x="2133600" y="3352800"/>
            <a:ext cx="762000" cy="609600"/>
          </a:xfrm>
          <a:prstGeom prst="cloud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</a:t>
            </a:r>
            <a:endParaRPr lang="en-US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4267200" y="3424535"/>
            <a:ext cx="11352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2"/>
                </a:solidFill>
              </a:rPr>
              <a:t>&lt; 2</a:t>
            </a:r>
            <a:r>
              <a:rPr lang="en-US" sz="2400" b="1" baseline="30000" dirty="0" smtClean="0">
                <a:solidFill>
                  <a:schemeClr val="accent2"/>
                </a:solidFill>
              </a:rPr>
              <a:t>k-1</a:t>
            </a:r>
            <a:r>
              <a:rPr lang="en-US" sz="2400" b="1" dirty="0" smtClean="0">
                <a:solidFill>
                  <a:schemeClr val="accent2"/>
                </a:solidFill>
              </a:rPr>
              <a:t> ?</a:t>
            </a:r>
            <a:endParaRPr lang="en-US" sz="2400" b="1" dirty="0">
              <a:solidFill>
                <a:schemeClr val="accent2"/>
              </a:solidFill>
            </a:endParaRPr>
          </a:p>
        </p:txBody>
      </p:sp>
      <p:sp>
        <p:nvSpPr>
          <p:cNvPr id="24" name="Cloud 23"/>
          <p:cNvSpPr/>
          <p:nvPr/>
        </p:nvSpPr>
        <p:spPr>
          <a:xfrm>
            <a:off x="5410200" y="3657600"/>
            <a:ext cx="762000" cy="609600"/>
          </a:xfrm>
          <a:prstGeom prst="cloud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</a:t>
            </a:r>
            <a:endParaRPr lang="en-US" sz="2400" dirty="0"/>
          </a:p>
        </p:txBody>
      </p:sp>
      <p:sp>
        <p:nvSpPr>
          <p:cNvPr id="25" name="Cloud 24"/>
          <p:cNvSpPr/>
          <p:nvPr/>
        </p:nvSpPr>
        <p:spPr>
          <a:xfrm>
            <a:off x="6705600" y="3657600"/>
            <a:ext cx="1447800" cy="609600"/>
          </a:xfrm>
          <a:prstGeom prst="cloud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t</a:t>
            </a:r>
            <a:r>
              <a:rPr lang="en-US" sz="2400" dirty="0" smtClean="0"/>
              <a:t>-2</a:t>
            </a:r>
            <a:r>
              <a:rPr lang="en-US" sz="2400" baseline="30000" dirty="0" smtClean="0"/>
              <a:t>k-1</a:t>
            </a:r>
            <a:endParaRPr lang="en-US" sz="2400" baseline="30000" dirty="0"/>
          </a:p>
        </p:txBody>
      </p:sp>
      <p:sp>
        <p:nvSpPr>
          <p:cNvPr id="26" name="TextBox 25"/>
          <p:cNvSpPr txBox="1"/>
          <p:nvPr/>
        </p:nvSpPr>
        <p:spPr>
          <a:xfrm>
            <a:off x="321771" y="4415135"/>
            <a:ext cx="1475084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ReadMax</a:t>
            </a:r>
            <a:endParaRPr lang="en-US" sz="2400" b="1" dirty="0">
              <a:solidFill>
                <a:schemeClr val="accent2"/>
              </a:solidFill>
            </a:endParaRPr>
          </a:p>
        </p:txBody>
      </p:sp>
      <p:sp>
        <p:nvSpPr>
          <p:cNvPr id="27" name="Cloud 26"/>
          <p:cNvSpPr/>
          <p:nvPr/>
        </p:nvSpPr>
        <p:spPr>
          <a:xfrm>
            <a:off x="6324600" y="3048000"/>
            <a:ext cx="914400" cy="609600"/>
          </a:xfrm>
          <a:prstGeom prst="cloud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=1</a:t>
            </a:r>
            <a:endParaRPr lang="en-US" sz="2000" dirty="0"/>
          </a:p>
        </p:txBody>
      </p:sp>
      <p:sp>
        <p:nvSpPr>
          <p:cNvPr id="28" name="TextBox 27"/>
          <p:cNvSpPr txBox="1"/>
          <p:nvPr/>
        </p:nvSpPr>
        <p:spPr>
          <a:xfrm>
            <a:off x="7218413" y="3505200"/>
            <a:ext cx="6190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2"/>
                </a:solidFill>
              </a:rPr>
              <a:t>= ?</a:t>
            </a:r>
            <a:endParaRPr lang="en-US" sz="2400" b="1" dirty="0">
              <a:solidFill>
                <a:schemeClr val="accent2"/>
              </a:solidFill>
            </a:endParaRPr>
          </a:p>
        </p:txBody>
      </p:sp>
      <p:sp>
        <p:nvSpPr>
          <p:cNvPr id="29" name="Cloud 28"/>
          <p:cNvSpPr/>
          <p:nvPr/>
        </p:nvSpPr>
        <p:spPr>
          <a:xfrm>
            <a:off x="4876800" y="4800600"/>
            <a:ext cx="762000" cy="609600"/>
          </a:xfrm>
          <a:prstGeom prst="cloud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</a:t>
            </a:r>
            <a:endParaRPr lang="en-US" sz="2400" dirty="0"/>
          </a:p>
        </p:txBody>
      </p:sp>
      <p:sp>
        <p:nvSpPr>
          <p:cNvPr id="31" name="Cloud 30"/>
          <p:cNvSpPr/>
          <p:nvPr/>
        </p:nvSpPr>
        <p:spPr>
          <a:xfrm>
            <a:off x="6934200" y="4800600"/>
            <a:ext cx="762000" cy="609600"/>
          </a:xfrm>
          <a:prstGeom prst="cloud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</a:t>
            </a:r>
            <a:endParaRPr lang="en-US" sz="2400" dirty="0"/>
          </a:p>
        </p:txBody>
      </p:sp>
      <p:sp>
        <p:nvSpPr>
          <p:cNvPr id="32" name="TextBox 31"/>
          <p:cNvSpPr txBox="1"/>
          <p:nvPr/>
        </p:nvSpPr>
        <p:spPr>
          <a:xfrm>
            <a:off x="304800" y="5029200"/>
            <a:ext cx="20378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switch=</a:t>
            </a:r>
            <a:r>
              <a:rPr lang="en-US" sz="2000" b="1" dirty="0" smtClean="0">
                <a:solidFill>
                  <a:schemeClr val="accent2"/>
                </a:solidFill>
              </a:rPr>
              <a:t>0</a:t>
            </a:r>
            <a:r>
              <a:rPr lang="en-US" sz="2000" dirty="0" smtClean="0"/>
              <a:t> : return </a:t>
            </a:r>
            <a:r>
              <a:rPr lang="en-US" sz="2400" b="1" dirty="0" smtClean="0">
                <a:solidFill>
                  <a:schemeClr val="accent2"/>
                </a:solidFill>
              </a:rPr>
              <a:t>t</a:t>
            </a:r>
            <a:endParaRPr lang="en-US" sz="2400" b="1" dirty="0">
              <a:solidFill>
                <a:schemeClr val="accent2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04800" y="5562600"/>
            <a:ext cx="25716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switch=</a:t>
            </a:r>
            <a:r>
              <a:rPr lang="en-US" sz="2000" b="1" dirty="0" smtClean="0">
                <a:solidFill>
                  <a:schemeClr val="accent2"/>
                </a:solidFill>
              </a:rPr>
              <a:t>1</a:t>
            </a:r>
            <a:r>
              <a:rPr lang="en-US" sz="2000" dirty="0" smtClean="0"/>
              <a:t> : return </a:t>
            </a:r>
            <a:r>
              <a:rPr lang="en-US" sz="2400" b="1" dirty="0" smtClean="0">
                <a:solidFill>
                  <a:schemeClr val="accent2"/>
                </a:solidFill>
              </a:rPr>
              <a:t>t</a:t>
            </a:r>
            <a:r>
              <a:rPr lang="en-US" sz="2000" b="1" dirty="0" smtClean="0">
                <a:solidFill>
                  <a:schemeClr val="accent2"/>
                </a:solidFill>
              </a:rPr>
              <a:t>+2</a:t>
            </a:r>
            <a:r>
              <a:rPr lang="en-US" sz="2000" b="1" baseline="30000" dirty="0" smtClean="0">
                <a:solidFill>
                  <a:schemeClr val="accent2"/>
                </a:solidFill>
              </a:rPr>
              <a:t>k-1</a:t>
            </a:r>
            <a:endParaRPr lang="en-US" sz="2000" b="1" baseline="30000" dirty="0">
              <a:solidFill>
                <a:schemeClr val="accent2"/>
              </a:solidFill>
            </a:endParaRPr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1B823A53-70EC-4D9E-AFD3-D449993062A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70028E-8 L 0.15833 3.70028E-8 " pathEditMode="relative" rAng="0" ptsTypes="AA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29325E-6 L -0.03333 0.17762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29325E-6 L -0.0125 0.16652 " pathEditMode="relative" rAng="0" ptsTypes="AA">
                                      <p:cBhvr>
                                        <p:cTn id="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" y="83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5 0.01111 L -0.25 0.02221 " pathEditMode="relative" rAng="0" ptsTypes="AA">
                                      <p:cBhvr>
                                        <p:cTn id="5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" y="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21832E-6 L -0.44167 0.0999 " pathEditMode="relative" rAng="0" ptsTypes="AA">
                                      <p:cBhvr>
                                        <p:cTn id="6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1" y="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2" grpId="1" animBg="1"/>
      <p:bldP spid="22" grpId="2" animBg="1"/>
      <p:bldP spid="23" grpId="0"/>
      <p:bldP spid="23" grpId="1"/>
      <p:bldP spid="24" grpId="0" animBg="1"/>
      <p:bldP spid="24" grpId="1" animBg="1"/>
      <p:bldP spid="24" grpId="2" animBg="1"/>
      <p:bldP spid="25" grpId="0" animBg="1"/>
      <p:bldP spid="25" grpId="1" animBg="1"/>
      <p:bldP spid="25" grpId="2" animBg="1"/>
      <p:bldP spid="26" grpId="0" animBg="1"/>
      <p:bldP spid="27" grpId="0" animBg="1"/>
      <p:bldP spid="27" grpId="2" animBg="1"/>
      <p:bldP spid="28" grpId="1"/>
      <p:bldP spid="29" grpId="0" animBg="1"/>
      <p:bldP spid="29" grpId="1" animBg="1"/>
      <p:bldP spid="31" grpId="0" animBg="1"/>
      <p:bldP spid="31" grpId="1" animBg="1"/>
      <p:bldP spid="32" grpId="0"/>
      <p:bldP spid="3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MaxReg</a:t>
            </a:r>
            <a:r>
              <a:rPr lang="en-US" baseline="-25000" dirty="0" err="1" smtClean="0"/>
              <a:t>k</a:t>
            </a:r>
            <a:r>
              <a:rPr lang="en-US" dirty="0" smtClean="0"/>
              <a:t> unfolded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PODC 2009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533400" y="1600200"/>
            <a:ext cx="8001000" cy="44958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8" name="Rounded Rectangle 7"/>
          <p:cNvSpPr/>
          <p:nvPr/>
        </p:nvSpPr>
        <p:spPr>
          <a:xfrm>
            <a:off x="3962400" y="1828800"/>
            <a:ext cx="1447800" cy="457200"/>
          </a:xfrm>
          <a:prstGeom prst="round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switch</a:t>
            </a:r>
            <a:endParaRPr lang="en-US" baseline="-25000" dirty="0"/>
          </a:p>
        </p:txBody>
      </p:sp>
      <p:cxnSp>
        <p:nvCxnSpPr>
          <p:cNvPr id="10" name="Straight Arrow Connector 9"/>
          <p:cNvCxnSpPr>
            <a:stCxn id="25" idx="2"/>
            <a:endCxn id="29" idx="0"/>
          </p:cNvCxnSpPr>
          <p:nvPr/>
        </p:nvCxnSpPr>
        <p:spPr>
          <a:xfrm rot="16200000" flipH="1">
            <a:off x="4914900" y="4876800"/>
            <a:ext cx="381000" cy="685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990600" y="5410200"/>
            <a:ext cx="1143000" cy="457200"/>
          </a:xfrm>
          <a:prstGeom prst="round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MaxReg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sp>
        <p:nvSpPr>
          <p:cNvPr id="21" name="TextBox 20"/>
          <p:cNvSpPr txBox="1"/>
          <p:nvPr/>
        </p:nvSpPr>
        <p:spPr>
          <a:xfrm>
            <a:off x="6324600" y="5498068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22" name="Rounded Rectangle 21"/>
          <p:cNvSpPr/>
          <p:nvPr/>
        </p:nvSpPr>
        <p:spPr>
          <a:xfrm>
            <a:off x="2743200" y="3657600"/>
            <a:ext cx="1447800" cy="457200"/>
          </a:xfrm>
          <a:prstGeom prst="round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switch</a:t>
            </a:r>
            <a:endParaRPr lang="en-US" baseline="-25000" dirty="0"/>
          </a:p>
        </p:txBody>
      </p:sp>
      <p:sp>
        <p:nvSpPr>
          <p:cNvPr id="24" name="Rounded Rectangle 23"/>
          <p:cNvSpPr/>
          <p:nvPr/>
        </p:nvSpPr>
        <p:spPr>
          <a:xfrm>
            <a:off x="1524000" y="4572000"/>
            <a:ext cx="1447800" cy="457200"/>
          </a:xfrm>
          <a:prstGeom prst="round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switch</a:t>
            </a:r>
            <a:endParaRPr lang="en-US" baseline="-25000" dirty="0"/>
          </a:p>
        </p:txBody>
      </p:sp>
      <p:sp>
        <p:nvSpPr>
          <p:cNvPr id="25" name="Rounded Rectangle 24"/>
          <p:cNvSpPr/>
          <p:nvPr/>
        </p:nvSpPr>
        <p:spPr>
          <a:xfrm>
            <a:off x="4038600" y="4572000"/>
            <a:ext cx="1447800" cy="457200"/>
          </a:xfrm>
          <a:prstGeom prst="round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switch</a:t>
            </a:r>
            <a:endParaRPr lang="en-US" baseline="-25000" dirty="0"/>
          </a:p>
        </p:txBody>
      </p:sp>
      <p:sp>
        <p:nvSpPr>
          <p:cNvPr id="26" name="Rounded Rectangle 25"/>
          <p:cNvSpPr/>
          <p:nvPr/>
        </p:nvSpPr>
        <p:spPr>
          <a:xfrm>
            <a:off x="3581400" y="5410200"/>
            <a:ext cx="1143000" cy="457200"/>
          </a:xfrm>
          <a:prstGeom prst="round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MaxReg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sp>
        <p:nvSpPr>
          <p:cNvPr id="27" name="Rounded Rectangle 26"/>
          <p:cNvSpPr/>
          <p:nvPr/>
        </p:nvSpPr>
        <p:spPr>
          <a:xfrm>
            <a:off x="2286000" y="5410200"/>
            <a:ext cx="1143000" cy="457200"/>
          </a:xfrm>
          <a:prstGeom prst="round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MaxReg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sp>
        <p:nvSpPr>
          <p:cNvPr id="28" name="Rounded Rectangle 27"/>
          <p:cNvSpPr/>
          <p:nvPr/>
        </p:nvSpPr>
        <p:spPr>
          <a:xfrm>
            <a:off x="7010400" y="5410200"/>
            <a:ext cx="1143000" cy="457200"/>
          </a:xfrm>
          <a:prstGeom prst="round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MaxReg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sp>
        <p:nvSpPr>
          <p:cNvPr id="29" name="Rounded Rectangle 28"/>
          <p:cNvSpPr/>
          <p:nvPr/>
        </p:nvSpPr>
        <p:spPr>
          <a:xfrm>
            <a:off x="4876800" y="5410200"/>
            <a:ext cx="1143000" cy="457200"/>
          </a:xfrm>
          <a:prstGeom prst="round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MaxReg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cxnSp>
        <p:nvCxnSpPr>
          <p:cNvPr id="33" name="Straight Arrow Connector 32"/>
          <p:cNvCxnSpPr>
            <a:stCxn id="22" idx="2"/>
            <a:endCxn id="25" idx="0"/>
          </p:cNvCxnSpPr>
          <p:nvPr/>
        </p:nvCxnSpPr>
        <p:spPr>
          <a:xfrm rot="16200000" flipH="1">
            <a:off x="3886200" y="3695700"/>
            <a:ext cx="457200" cy="1295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22" idx="2"/>
            <a:endCxn id="24" idx="0"/>
          </p:cNvCxnSpPr>
          <p:nvPr/>
        </p:nvCxnSpPr>
        <p:spPr>
          <a:xfrm rot="5400000">
            <a:off x="2628900" y="3733800"/>
            <a:ext cx="457200" cy="1219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4" idx="2"/>
            <a:endCxn id="20" idx="0"/>
          </p:cNvCxnSpPr>
          <p:nvPr/>
        </p:nvCxnSpPr>
        <p:spPr>
          <a:xfrm rot="5400000">
            <a:off x="1714500" y="4876800"/>
            <a:ext cx="381000" cy="685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24" idx="2"/>
            <a:endCxn id="27" idx="0"/>
          </p:cNvCxnSpPr>
          <p:nvPr/>
        </p:nvCxnSpPr>
        <p:spPr>
          <a:xfrm rot="16200000" flipH="1">
            <a:off x="2362200" y="4914900"/>
            <a:ext cx="381000" cy="609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25" idx="2"/>
            <a:endCxn id="26" idx="0"/>
          </p:cNvCxnSpPr>
          <p:nvPr/>
        </p:nvCxnSpPr>
        <p:spPr>
          <a:xfrm rot="5400000">
            <a:off x="4267200" y="4914900"/>
            <a:ext cx="381000" cy="609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endCxn id="28" idx="0"/>
          </p:cNvCxnSpPr>
          <p:nvPr/>
        </p:nvCxnSpPr>
        <p:spPr>
          <a:xfrm rot="16200000" flipH="1">
            <a:off x="7105650" y="4933950"/>
            <a:ext cx="533400" cy="4191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 rot="18733927">
            <a:off x="3478283" y="2912678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 rot="2847943">
            <a:off x="5687930" y="2912659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cxnSp>
        <p:nvCxnSpPr>
          <p:cNvPr id="53" name="Straight Arrow Connector 52"/>
          <p:cNvCxnSpPr/>
          <p:nvPr/>
        </p:nvCxnSpPr>
        <p:spPr>
          <a:xfrm rot="16200000" flipH="1">
            <a:off x="4876800" y="2133600"/>
            <a:ext cx="381000" cy="685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rot="5400000">
            <a:off x="4229100" y="2171700"/>
            <a:ext cx="381000" cy="609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Cloud 55"/>
          <p:cNvSpPr/>
          <p:nvPr/>
        </p:nvSpPr>
        <p:spPr>
          <a:xfrm>
            <a:off x="152400" y="2514600"/>
            <a:ext cx="7924800" cy="1828800"/>
          </a:xfrm>
          <a:prstGeom prst="cloud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chemeClr val="tx1"/>
                </a:solidFill>
              </a:rPr>
              <a:t>Complexity does not depend on </a:t>
            </a:r>
            <a:r>
              <a:rPr lang="en-US" sz="2800" b="1" i="1" dirty="0" smtClean="0">
                <a:solidFill>
                  <a:schemeClr val="accent2"/>
                </a:solidFill>
              </a:rPr>
              <a:t>n</a:t>
            </a:r>
            <a:r>
              <a:rPr lang="en-US" sz="2800" dirty="0" smtClean="0">
                <a:solidFill>
                  <a:schemeClr val="tx1"/>
                </a:solidFill>
              </a:rPr>
              <a:t>:</a:t>
            </a:r>
          </a:p>
          <a:p>
            <a:pPr lvl="1"/>
            <a:r>
              <a:rPr lang="en-US" sz="2800" b="1" dirty="0" err="1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WriteMax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and </a:t>
            </a:r>
            <a:r>
              <a:rPr lang="en-US" sz="2800" b="1" dirty="0" err="1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ReadMax</a:t>
            </a:r>
            <a:r>
              <a:rPr lang="en-US" sz="2800" dirty="0" smtClean="0"/>
              <a:t> </a:t>
            </a:r>
            <a:br>
              <a:rPr lang="en-US" sz="2800" dirty="0" smtClean="0"/>
            </a:br>
            <a:r>
              <a:rPr lang="en-US" sz="2800" dirty="0" smtClean="0">
                <a:solidFill>
                  <a:schemeClr val="tx1"/>
                </a:solidFill>
              </a:rPr>
              <a:t>in</a:t>
            </a: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chemeClr val="accent2"/>
                </a:solidFill>
              </a:rPr>
              <a:t>O(</a:t>
            </a:r>
            <a:r>
              <a:rPr lang="en-US" sz="2800" b="1" i="1" dirty="0" smtClean="0">
                <a:solidFill>
                  <a:schemeClr val="accent2"/>
                </a:solidFill>
              </a:rPr>
              <a:t>k</a:t>
            </a:r>
            <a:r>
              <a:rPr lang="en-US" sz="2800" b="1" dirty="0" smtClean="0">
                <a:solidFill>
                  <a:schemeClr val="accent2"/>
                </a:solidFill>
              </a:rPr>
              <a:t>)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steps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914400" y="1828800"/>
            <a:ext cx="13040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MaxReg</a:t>
            </a:r>
            <a:r>
              <a:rPr lang="en-US" sz="2400" baseline="-25000" dirty="0" err="1" smtClean="0"/>
              <a:t>k</a:t>
            </a:r>
            <a:endParaRPr lang="en-US" sz="2400" baseline="-25000" dirty="0"/>
          </a:p>
        </p:txBody>
      </p:sp>
      <p:sp>
        <p:nvSpPr>
          <p:cNvPr id="58" name="Slide Number Placeholder 57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1B823A53-70EC-4D9E-AFD3-D449993062A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/>
              <a:t>A </a:t>
            </a:r>
            <a:r>
              <a:rPr lang="en-US" dirty="0" smtClean="0"/>
              <a:t>tree-based counter</a:t>
            </a:r>
            <a:endParaRPr lang="en-US" dirty="0"/>
          </a:p>
        </p:txBody>
      </p:sp>
      <p:sp>
        <p:nvSpPr>
          <p:cNvPr id="4" name="Oval 3"/>
          <p:cNvSpPr>
            <a:spLocks noChangeAspect="1"/>
          </p:cNvSpPr>
          <p:nvPr/>
        </p:nvSpPr>
        <p:spPr>
          <a:xfrm>
            <a:off x="990600" y="5257800"/>
            <a:ext cx="685800" cy="685800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</a:t>
            </a:r>
            <a:r>
              <a:rPr lang="en-US" sz="2400" baseline="-25000" dirty="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7" name="Oval 6"/>
          <p:cNvSpPr>
            <a:spLocks noChangeAspect="1"/>
          </p:cNvSpPr>
          <p:nvPr/>
        </p:nvSpPr>
        <p:spPr>
          <a:xfrm>
            <a:off x="2286000" y="5257800"/>
            <a:ext cx="685800" cy="685800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</a:t>
            </a:r>
            <a:r>
              <a:rPr lang="en-US" sz="2400" baseline="-25000" dirty="0" smtClean="0">
                <a:solidFill>
                  <a:schemeClr val="tx1"/>
                </a:solidFill>
              </a:rPr>
              <a:t>2</a:t>
            </a:r>
            <a:endParaRPr lang="en-US" sz="2400" baseline="-25000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3581400" y="5257800"/>
            <a:ext cx="685800" cy="685800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</a:t>
            </a:r>
            <a:r>
              <a:rPr lang="en-US" sz="2400" baseline="-25000" dirty="0" smtClean="0">
                <a:solidFill>
                  <a:schemeClr val="tx1"/>
                </a:solidFill>
              </a:rPr>
              <a:t>3</a:t>
            </a:r>
            <a:endParaRPr lang="en-US" sz="2400" baseline="-25000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>
            <a:spLocks noChangeAspect="1"/>
          </p:cNvSpPr>
          <p:nvPr/>
        </p:nvSpPr>
        <p:spPr>
          <a:xfrm>
            <a:off x="7696200" y="5257800"/>
            <a:ext cx="685800" cy="685800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s</a:t>
            </a:r>
            <a:r>
              <a:rPr lang="en-US" sz="2400" baseline="-25000" dirty="0" err="1" smtClean="0">
                <a:solidFill>
                  <a:schemeClr val="tx1"/>
                </a:solidFill>
              </a:rPr>
              <a:t>n</a:t>
            </a:r>
            <a:endParaRPr lang="en-US" sz="2400" baseline="-25000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>
            <a:spLocks noChangeAspect="1"/>
          </p:cNvSpPr>
          <p:nvPr/>
        </p:nvSpPr>
        <p:spPr>
          <a:xfrm>
            <a:off x="4876800" y="5257800"/>
            <a:ext cx="685800" cy="685800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</a:t>
            </a:r>
            <a:r>
              <a:rPr lang="en-US" sz="2400" baseline="-25000" dirty="0" smtClean="0">
                <a:solidFill>
                  <a:schemeClr val="tx1"/>
                </a:solidFill>
              </a:rPr>
              <a:t>4</a:t>
            </a:r>
            <a:endParaRPr lang="en-US" sz="2400" baseline="-25000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00800" y="5486400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1524000" y="4267200"/>
            <a:ext cx="914400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</a:t>
            </a:r>
            <a:r>
              <a:rPr lang="en-US" baseline="-25000" dirty="0" smtClean="0">
                <a:solidFill>
                  <a:schemeClr val="tx1"/>
                </a:solidFill>
              </a:rPr>
              <a:t>1</a:t>
            </a:r>
            <a:r>
              <a:rPr lang="en-US" dirty="0" smtClean="0">
                <a:solidFill>
                  <a:schemeClr val="tx1"/>
                </a:solidFill>
              </a:rPr>
              <a:t>+s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</a:p>
        </p:txBody>
      </p:sp>
      <p:cxnSp>
        <p:nvCxnSpPr>
          <p:cNvPr id="15" name="Straight Arrow Connector 14"/>
          <p:cNvCxnSpPr>
            <a:stCxn id="4" idx="0"/>
            <a:endCxn id="13" idx="2"/>
          </p:cNvCxnSpPr>
          <p:nvPr/>
        </p:nvCxnSpPr>
        <p:spPr>
          <a:xfrm rot="5400000" flipH="1" flipV="1">
            <a:off x="1428750" y="4705350"/>
            <a:ext cx="457200" cy="6477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7" idx="0"/>
            <a:endCxn id="13" idx="2"/>
          </p:cNvCxnSpPr>
          <p:nvPr/>
        </p:nvCxnSpPr>
        <p:spPr>
          <a:xfrm rot="16200000" flipV="1">
            <a:off x="2076450" y="4705350"/>
            <a:ext cx="457200" cy="6477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4114800" y="4267200"/>
            <a:ext cx="914400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</a:t>
            </a:r>
            <a:r>
              <a:rPr lang="en-US" baseline="-25000" dirty="0" smtClean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+s</a:t>
            </a:r>
            <a:r>
              <a:rPr lang="en-US" baseline="-25000" dirty="0" smtClean="0">
                <a:solidFill>
                  <a:schemeClr val="tx1"/>
                </a:solidFill>
              </a:rPr>
              <a:t>4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cxnSp>
        <p:nvCxnSpPr>
          <p:cNvPr id="21" name="Straight Arrow Connector 20"/>
          <p:cNvCxnSpPr>
            <a:stCxn id="8" idx="0"/>
            <a:endCxn id="20" idx="2"/>
          </p:cNvCxnSpPr>
          <p:nvPr/>
        </p:nvCxnSpPr>
        <p:spPr>
          <a:xfrm rot="5400000" flipH="1" flipV="1">
            <a:off x="4019550" y="4705350"/>
            <a:ext cx="457200" cy="6477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0" idx="0"/>
            <a:endCxn id="20" idx="2"/>
          </p:cNvCxnSpPr>
          <p:nvPr/>
        </p:nvCxnSpPr>
        <p:spPr>
          <a:xfrm rot="16200000" flipV="1">
            <a:off x="4667250" y="4705350"/>
            <a:ext cx="457200" cy="6477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2743200" y="3124200"/>
            <a:ext cx="1143000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</a:t>
            </a:r>
            <a:r>
              <a:rPr lang="en-US" baseline="-25000" dirty="0" smtClean="0">
                <a:solidFill>
                  <a:schemeClr val="tx1"/>
                </a:solidFill>
              </a:rPr>
              <a:t>1</a:t>
            </a:r>
            <a:r>
              <a:rPr lang="en-US" dirty="0" smtClean="0">
                <a:solidFill>
                  <a:schemeClr val="tx1"/>
                </a:solidFill>
              </a:rPr>
              <a:t>+...+s</a:t>
            </a:r>
            <a:r>
              <a:rPr lang="en-US" baseline="-25000" dirty="0" smtClean="0">
                <a:solidFill>
                  <a:schemeClr val="tx1"/>
                </a:solidFill>
              </a:rPr>
              <a:t>4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cxnSp>
        <p:nvCxnSpPr>
          <p:cNvPr id="28" name="Straight Arrow Connector 27"/>
          <p:cNvCxnSpPr>
            <a:stCxn id="13" idx="0"/>
            <a:endCxn id="27" idx="2"/>
          </p:cNvCxnSpPr>
          <p:nvPr/>
        </p:nvCxnSpPr>
        <p:spPr>
          <a:xfrm rot="5400000" flipH="1" flipV="1">
            <a:off x="2343150" y="3295650"/>
            <a:ext cx="609600" cy="13335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20" idx="0"/>
            <a:endCxn id="27" idx="2"/>
          </p:cNvCxnSpPr>
          <p:nvPr/>
        </p:nvCxnSpPr>
        <p:spPr>
          <a:xfrm rot="16200000" flipV="1">
            <a:off x="3638550" y="3333750"/>
            <a:ext cx="609600" cy="12573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ounded Rectangle 33"/>
          <p:cNvSpPr/>
          <p:nvPr/>
        </p:nvSpPr>
        <p:spPr>
          <a:xfrm>
            <a:off x="4411905" y="1828800"/>
            <a:ext cx="914400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∑</a:t>
            </a:r>
            <a:r>
              <a:rPr lang="en-US" dirty="0" err="1" smtClean="0">
                <a:solidFill>
                  <a:schemeClr val="tx1"/>
                </a:solidFill>
              </a:rPr>
              <a:t>s</a:t>
            </a:r>
            <a:r>
              <a:rPr lang="en-US" baseline="-25000" dirty="0" err="1" smtClean="0">
                <a:solidFill>
                  <a:schemeClr val="tx1"/>
                </a:solidFill>
              </a:rPr>
              <a:t>i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cxnSp>
        <p:nvCxnSpPr>
          <p:cNvPr id="37" name="Straight Arrow Connector 36"/>
          <p:cNvCxnSpPr>
            <a:stCxn id="9" idx="0"/>
            <a:endCxn id="42" idx="2"/>
          </p:cNvCxnSpPr>
          <p:nvPr/>
        </p:nvCxnSpPr>
        <p:spPr>
          <a:xfrm rot="16200000" flipV="1">
            <a:off x="7448550" y="4667250"/>
            <a:ext cx="457200" cy="7239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 rot="19483038">
            <a:off x="3649905" y="2438400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 rot="2451487">
            <a:off x="5776304" y="2453110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2" name="Rounded Rectangle 41"/>
          <p:cNvSpPr/>
          <p:nvPr/>
        </p:nvSpPr>
        <p:spPr>
          <a:xfrm>
            <a:off x="6858000" y="4267200"/>
            <a:ext cx="914400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</a:t>
            </a:r>
            <a:r>
              <a:rPr lang="en-US" baseline="-25000" dirty="0" smtClean="0">
                <a:solidFill>
                  <a:schemeClr val="tx1"/>
                </a:solidFill>
              </a:rPr>
              <a:t>n-1</a:t>
            </a:r>
            <a:r>
              <a:rPr lang="en-US" dirty="0" smtClean="0">
                <a:solidFill>
                  <a:schemeClr val="tx1"/>
                </a:solidFill>
              </a:rPr>
              <a:t>+s</a:t>
            </a:r>
            <a:r>
              <a:rPr lang="en-US" baseline="-25000" dirty="0" smtClean="0">
                <a:solidFill>
                  <a:schemeClr val="tx1"/>
                </a:solidFill>
              </a:rPr>
              <a:t>n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820683" y="1752600"/>
            <a:ext cx="25525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ReadCounter</a:t>
            </a:r>
            <a:r>
              <a:rPr lang="en-US" sz="2400" dirty="0" smtClean="0"/>
              <a:t>:</a:t>
            </a:r>
            <a:br>
              <a:rPr lang="en-US" sz="2400" dirty="0" smtClean="0"/>
            </a:br>
            <a:r>
              <a:rPr lang="en-US" sz="2400" dirty="0" smtClean="0"/>
              <a:t>return value at root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152400" y="1752600"/>
            <a:ext cx="34644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Increment</a:t>
            </a:r>
            <a:r>
              <a:rPr lang="en-US" sz="2400" dirty="0" smtClean="0"/>
              <a:t>: recursively </a:t>
            </a:r>
          </a:p>
          <a:p>
            <a:r>
              <a:rPr lang="en-US" sz="2400" dirty="0" smtClean="0"/>
              <a:t>increment from leaf to root</a:t>
            </a:r>
            <a:endParaRPr lang="en-US" sz="2400" dirty="0"/>
          </a:p>
        </p:txBody>
      </p:sp>
      <p:sp>
        <p:nvSpPr>
          <p:cNvPr id="47" name="Date Placeholder 4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PODC 2009</a:t>
            </a:r>
            <a:endParaRPr lang="en-US" dirty="0"/>
          </a:p>
        </p:txBody>
      </p:sp>
      <p:sp>
        <p:nvSpPr>
          <p:cNvPr id="48" name="Slide Number Placeholder 47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1B823A53-70EC-4D9E-AFD3-D449993062A2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9" name="Cloud 48"/>
          <p:cNvSpPr/>
          <p:nvPr/>
        </p:nvSpPr>
        <p:spPr>
          <a:xfrm>
            <a:off x="152400" y="2514600"/>
            <a:ext cx="8839200" cy="2286000"/>
          </a:xfrm>
          <a:prstGeom prst="cloud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accent2"/>
                </a:solidFill>
              </a:rPr>
              <a:t>m</a:t>
            </a:r>
            <a:r>
              <a:rPr lang="en-US" sz="2800" dirty="0" smtClean="0">
                <a:solidFill>
                  <a:schemeClr val="tx1"/>
                </a:solidFill>
              </a:rPr>
              <a:t>-valued counter:</a:t>
            </a:r>
          </a:p>
          <a:p>
            <a:pPr algn="ctr"/>
            <a:r>
              <a:rPr lang="en-US" sz="2400" b="1" dirty="0" err="1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ReadCounter</a:t>
            </a:r>
            <a:r>
              <a:rPr lang="en-US" sz="2800" dirty="0" smtClean="0">
                <a:solidFill>
                  <a:schemeClr val="tx1"/>
                </a:solidFill>
              </a:rPr>
              <a:t>:</a:t>
            </a:r>
            <a:r>
              <a:rPr lang="en-US" sz="2800" b="1" dirty="0" smtClean="0">
                <a:solidFill>
                  <a:schemeClr val="accent2"/>
                </a:solidFill>
              </a:rPr>
              <a:t> O(log </a:t>
            </a:r>
            <a:r>
              <a:rPr lang="en-US" sz="2800" b="1" i="1" dirty="0" smtClean="0">
                <a:solidFill>
                  <a:schemeClr val="accent2"/>
                </a:solidFill>
              </a:rPr>
              <a:t>m</a:t>
            </a:r>
            <a:r>
              <a:rPr lang="en-US" sz="2800" b="1" dirty="0" smtClean="0">
                <a:solidFill>
                  <a:schemeClr val="accent2"/>
                </a:solidFill>
              </a:rPr>
              <a:t>)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steps</a:t>
            </a:r>
          </a:p>
          <a:p>
            <a:pPr algn="ctr"/>
            <a:r>
              <a:rPr lang="en-US" sz="2400" b="1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Increment</a:t>
            </a:r>
            <a:r>
              <a:rPr lang="en-US" sz="2800" dirty="0" smtClean="0">
                <a:solidFill>
                  <a:schemeClr val="tx1"/>
                </a:solidFill>
              </a:rPr>
              <a:t>: </a:t>
            </a:r>
            <a:r>
              <a:rPr lang="en-US" sz="2800" b="1" dirty="0" smtClean="0">
                <a:solidFill>
                  <a:schemeClr val="accent2"/>
                </a:solidFill>
              </a:rPr>
              <a:t>O(log </a:t>
            </a:r>
            <a:r>
              <a:rPr lang="en-US" sz="2800" b="1" i="1" dirty="0" smtClean="0">
                <a:solidFill>
                  <a:schemeClr val="accent2"/>
                </a:solidFill>
              </a:rPr>
              <a:t>n</a:t>
            </a:r>
            <a:r>
              <a:rPr lang="en-US" sz="2800" b="1" dirty="0" smtClean="0">
                <a:solidFill>
                  <a:schemeClr val="accent2"/>
                </a:solidFill>
              </a:rPr>
              <a:t> log </a:t>
            </a:r>
            <a:r>
              <a:rPr lang="en-US" sz="2800" b="1" i="1" dirty="0" smtClean="0">
                <a:solidFill>
                  <a:schemeClr val="accent2"/>
                </a:solidFill>
              </a:rPr>
              <a:t>m)</a:t>
            </a:r>
            <a:r>
              <a:rPr lang="en-US" sz="2800" b="1" dirty="0" smtClean="0">
                <a:solidFill>
                  <a:schemeClr val="accent2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steps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08848" cy="4495800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/>
              <a:t>Inductive </a:t>
            </a:r>
            <a:r>
              <a:rPr lang="en-US" sz="3200" dirty="0" err="1" smtClean="0"/>
              <a:t>linearizability</a:t>
            </a:r>
            <a:r>
              <a:rPr lang="en-US" sz="3200" dirty="0" smtClean="0"/>
              <a:t> proof</a:t>
            </a:r>
          </a:p>
          <a:p>
            <a:pPr>
              <a:buFont typeface="Wingdings" pitchFamily="2" charset="2"/>
              <a:buChar char=""/>
            </a:pPr>
            <a:r>
              <a:rPr lang="en-US" sz="3200" dirty="0" smtClean="0"/>
              <a:t>No contradiction with lower bound of JTT because of bounded size of max register and counter</a:t>
            </a:r>
          </a:p>
          <a:p>
            <a:r>
              <a:rPr lang="en-US" sz="3200" dirty="0" smtClean="0"/>
              <a:t>Extension to 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unbounded</a:t>
            </a:r>
            <a:r>
              <a:rPr lang="en-US" sz="3200" dirty="0" smtClean="0"/>
              <a:t> max </a:t>
            </a:r>
            <a:r>
              <a:rPr lang="en-US" sz="3200" smtClean="0"/>
              <a:t>registers (and counters) </a:t>
            </a:r>
            <a:r>
              <a:rPr lang="en-US" sz="3200" dirty="0" smtClean="0"/>
              <a:t>with complexity according to value written or read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Both</a:t>
            </a:r>
            <a:r>
              <a:rPr lang="en-US" b="1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WriteMax</a:t>
            </a:r>
            <a:r>
              <a:rPr lang="en-US" dirty="0" smtClean="0"/>
              <a:t> and </a:t>
            </a:r>
            <a:r>
              <a:rPr lang="en-US" b="1" dirty="0" err="1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ReadMax</a:t>
            </a:r>
            <a:r>
              <a:rPr lang="en-US" dirty="0" smtClean="0"/>
              <a:t> of value </a:t>
            </a:r>
            <a:r>
              <a:rPr lang="en-US" b="1" i="1" dirty="0" smtClean="0">
                <a:solidFill>
                  <a:schemeClr val="accent2"/>
                </a:solidFill>
              </a:rPr>
              <a:t>v</a:t>
            </a:r>
            <a:r>
              <a:rPr lang="en-US" dirty="0" smtClean="0"/>
              <a:t> take </a:t>
            </a:r>
            <a:r>
              <a:rPr lang="en-US" b="1" dirty="0" smtClean="0">
                <a:solidFill>
                  <a:schemeClr val="accent2"/>
                </a:solidFill>
              </a:rPr>
              <a:t>O(min(log </a:t>
            </a:r>
            <a:r>
              <a:rPr lang="en-US" b="1" i="1" dirty="0" smtClean="0">
                <a:solidFill>
                  <a:schemeClr val="accent2"/>
                </a:solidFill>
              </a:rPr>
              <a:t>v, n</a:t>
            </a:r>
            <a:r>
              <a:rPr lang="en-US" b="1" dirty="0" smtClean="0">
                <a:solidFill>
                  <a:schemeClr val="accent2"/>
                </a:solidFill>
              </a:rPr>
              <a:t>)) </a:t>
            </a:r>
            <a:r>
              <a:rPr lang="en-US" dirty="0" smtClean="0"/>
              <a:t>steps</a:t>
            </a:r>
          </a:p>
          <a:p>
            <a:pPr>
              <a:buNone/>
            </a:pPr>
            <a:endParaRPr lang="en-US" sz="3200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PODC 2009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1B823A53-70EC-4D9E-AFD3-D449993062A2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Lower bound of </a:t>
            </a:r>
            <a:r>
              <a:rPr lang="en-US" b="1" dirty="0" smtClean="0">
                <a:solidFill>
                  <a:schemeClr val="accent2"/>
                </a:solidFill>
              </a:rPr>
              <a:t>min(log </a:t>
            </a:r>
            <a:r>
              <a:rPr lang="en-US" b="1" i="1" dirty="0" smtClean="0">
                <a:solidFill>
                  <a:schemeClr val="accent2"/>
                </a:solidFill>
              </a:rPr>
              <a:t>m</a:t>
            </a:r>
            <a:r>
              <a:rPr lang="en-US" b="1" dirty="0" smtClean="0">
                <a:solidFill>
                  <a:schemeClr val="accent2"/>
                </a:solidFill>
              </a:rPr>
              <a:t>, </a:t>
            </a:r>
            <a:r>
              <a:rPr lang="en-US" b="1" i="1" dirty="0" smtClean="0">
                <a:solidFill>
                  <a:schemeClr val="accent2"/>
                </a:solidFill>
              </a:rPr>
              <a:t>n-1</a:t>
            </a:r>
            <a:r>
              <a:rPr lang="en-US" b="1" dirty="0" smtClean="0">
                <a:solidFill>
                  <a:schemeClr val="accent2"/>
                </a:solidFill>
              </a:rPr>
              <a:t>)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i="1" dirty="0" err="1" smtClean="0">
                <a:solidFill>
                  <a:schemeClr val="accent2"/>
                </a:solidFill>
              </a:rPr>
              <a:t>S</a:t>
            </a:r>
            <a:r>
              <a:rPr lang="en-US" b="1" i="1" baseline="-25000" dirty="0" err="1" smtClean="0">
                <a:solidFill>
                  <a:schemeClr val="accent2"/>
                </a:solidFill>
              </a:rPr>
              <a:t>m</a:t>
            </a:r>
            <a:r>
              <a:rPr lang="en-US" dirty="0" smtClean="0"/>
              <a:t> = {executions with </a:t>
            </a:r>
            <a:r>
              <a:rPr lang="en-US" b="1" dirty="0" err="1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WriteMax</a:t>
            </a:r>
            <a:r>
              <a:rPr lang="en-US" dirty="0" smtClean="0"/>
              <a:t> operations up to value </a:t>
            </a:r>
            <a:r>
              <a:rPr lang="en-US" b="1" i="1" dirty="0" smtClean="0">
                <a:solidFill>
                  <a:schemeClr val="accent2"/>
                </a:solidFill>
              </a:rPr>
              <a:t>m</a:t>
            </a:r>
            <a:r>
              <a:rPr lang="en-US" dirty="0" smtClean="0"/>
              <a:t> by p</a:t>
            </a:r>
            <a:r>
              <a:rPr lang="en-US" baseline="-25000" dirty="0" smtClean="0"/>
              <a:t>1</a:t>
            </a:r>
            <a:r>
              <a:rPr lang="en-US" dirty="0" smtClean="0"/>
              <a:t>…,p</a:t>
            </a:r>
            <a:r>
              <a:rPr lang="en-US" baseline="-25000" dirty="0" smtClean="0"/>
              <a:t>n-1</a:t>
            </a:r>
            <a:r>
              <a:rPr lang="en-US" dirty="0" smtClean="0"/>
              <a:t>, followed by one </a:t>
            </a:r>
            <a:r>
              <a:rPr lang="en-US" b="1" dirty="0" err="1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ReadMax</a:t>
            </a:r>
            <a:r>
              <a:rPr lang="en-US" dirty="0" smtClean="0"/>
              <a:t> operation by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n</a:t>
            </a:r>
            <a:r>
              <a:rPr lang="en-US" dirty="0" smtClean="0"/>
              <a:t>}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b="1" i="1" dirty="0" smtClean="0">
                <a:solidFill>
                  <a:schemeClr val="accent2"/>
                </a:solidFill>
              </a:rPr>
              <a:t>T(</a:t>
            </a:r>
            <a:r>
              <a:rPr lang="en-US" b="1" i="1" dirty="0" err="1" smtClean="0">
                <a:solidFill>
                  <a:schemeClr val="accent2"/>
                </a:solidFill>
              </a:rPr>
              <a:t>m,n</a:t>
            </a:r>
            <a:r>
              <a:rPr lang="en-US" b="1" i="1" dirty="0" smtClean="0">
                <a:solidFill>
                  <a:schemeClr val="accent2"/>
                </a:solidFill>
              </a:rPr>
              <a:t>) </a:t>
            </a:r>
            <a:r>
              <a:rPr lang="en-US" dirty="0" smtClean="0"/>
              <a:t>= worst case cost of </a:t>
            </a:r>
            <a:r>
              <a:rPr lang="en-US" b="1" dirty="0" err="1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ReadMax</a:t>
            </a:r>
            <a:r>
              <a:rPr lang="en-US" dirty="0" smtClean="0"/>
              <a:t> in </a:t>
            </a:r>
            <a:r>
              <a:rPr lang="en-US" b="1" i="1" dirty="0" err="1" smtClean="0">
                <a:solidFill>
                  <a:schemeClr val="accent2"/>
                </a:solidFill>
              </a:rPr>
              <a:t>S</a:t>
            </a:r>
            <a:r>
              <a:rPr lang="en-US" b="1" i="1" baseline="-25000" dirty="0" err="1" smtClean="0">
                <a:solidFill>
                  <a:schemeClr val="accent2"/>
                </a:solidFill>
              </a:rPr>
              <a:t>m</a:t>
            </a:r>
            <a:endParaRPr lang="en-US" b="1" i="1" baseline="-25000" dirty="0" smtClean="0">
              <a:solidFill>
                <a:schemeClr val="accent2"/>
              </a:solidFill>
            </a:endParaRP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PODC 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1B823A53-70EC-4D9E-AFD3-D449993062A2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62200" y="3200400"/>
            <a:ext cx="609600" cy="533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828800" y="3200400"/>
            <a:ext cx="533400" cy="533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90600" y="3200400"/>
            <a:ext cx="381000" cy="533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71600" y="3200400"/>
            <a:ext cx="457200" cy="5334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971800" y="3200400"/>
            <a:ext cx="609600" cy="533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581400" y="3200400"/>
            <a:ext cx="457200" cy="5334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Left Brace 11"/>
          <p:cNvSpPr/>
          <p:nvPr/>
        </p:nvSpPr>
        <p:spPr>
          <a:xfrm rot="16200000">
            <a:off x="4616835" y="3331631"/>
            <a:ext cx="231648" cy="912876"/>
          </a:xfrm>
          <a:prstGeom prst="leftBrace">
            <a:avLst>
              <a:gd name="adj1" fmla="val 59818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4114800" y="3200400"/>
            <a:ext cx="12282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p</a:t>
            </a:r>
            <a:r>
              <a:rPr lang="en-US" sz="2400" baseline="-25000" dirty="0" err="1" smtClean="0"/>
              <a:t>n</a:t>
            </a:r>
            <a:r>
              <a:rPr lang="en-US" sz="2400" dirty="0" smtClean="0"/>
              <a:t> reads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Lower bound of </a:t>
            </a:r>
            <a:r>
              <a:rPr lang="en-US" b="1" dirty="0" smtClean="0">
                <a:solidFill>
                  <a:schemeClr val="accent2"/>
                </a:solidFill>
              </a:rPr>
              <a:t>min(log </a:t>
            </a:r>
            <a:r>
              <a:rPr lang="en-US" b="1" i="1" dirty="0" smtClean="0">
                <a:solidFill>
                  <a:schemeClr val="accent2"/>
                </a:solidFill>
              </a:rPr>
              <a:t>m</a:t>
            </a:r>
            <a:r>
              <a:rPr lang="en-US" b="1" dirty="0" smtClean="0">
                <a:solidFill>
                  <a:schemeClr val="accent2"/>
                </a:solidFill>
              </a:rPr>
              <a:t>, </a:t>
            </a:r>
            <a:r>
              <a:rPr lang="en-US" b="1" i="1" dirty="0" smtClean="0">
                <a:solidFill>
                  <a:schemeClr val="accent2"/>
                </a:solidFill>
              </a:rPr>
              <a:t>n-1</a:t>
            </a:r>
            <a:r>
              <a:rPr lang="en-US" b="1" dirty="0" smtClean="0">
                <a:solidFill>
                  <a:schemeClr val="accent2"/>
                </a:solidFill>
              </a:rPr>
              <a:t>)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 process takes steps after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n</a:t>
            </a:r>
            <a:r>
              <a:rPr lang="en-US" dirty="0" smtClean="0"/>
              <a:t> so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n</a:t>
            </a:r>
            <a:r>
              <a:rPr lang="en-US" dirty="0" smtClean="0"/>
              <a:t> does not write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Reads a fixed register </a:t>
            </a:r>
            <a:r>
              <a:rPr lang="en-US" b="1" dirty="0" smtClean="0">
                <a:solidFill>
                  <a:schemeClr val="accent5"/>
                </a:solidFill>
              </a:rPr>
              <a:t>R</a:t>
            </a:r>
            <a:r>
              <a:rPr lang="en-US" dirty="0" smtClean="0"/>
              <a:t>. Did anyone write to </a:t>
            </a:r>
            <a:r>
              <a:rPr lang="en-US" b="1" dirty="0" smtClean="0">
                <a:solidFill>
                  <a:schemeClr val="accent5"/>
                </a:solidFill>
              </a:rPr>
              <a:t>R</a:t>
            </a:r>
            <a:r>
              <a:rPr lang="en-US" dirty="0" smtClean="0"/>
              <a:t>?</a:t>
            </a:r>
          </a:p>
          <a:p>
            <a:r>
              <a:rPr lang="en-US" b="1" i="1" dirty="0" smtClean="0">
                <a:solidFill>
                  <a:schemeClr val="accent2"/>
                </a:solidFill>
              </a:rPr>
              <a:t>k</a:t>
            </a:r>
            <a:r>
              <a:rPr lang="en-US" dirty="0" smtClean="0"/>
              <a:t> = minimal such that there is a write to </a:t>
            </a:r>
            <a:r>
              <a:rPr lang="en-US" b="1" dirty="0" smtClean="0">
                <a:solidFill>
                  <a:schemeClr val="accent5"/>
                </a:solidFill>
              </a:rPr>
              <a:t>R</a:t>
            </a:r>
            <a:r>
              <a:rPr lang="en-US" dirty="0" smtClean="0"/>
              <a:t> in </a:t>
            </a:r>
            <a:r>
              <a:rPr lang="en-US" b="1" i="1" dirty="0" err="1" smtClean="0">
                <a:solidFill>
                  <a:schemeClr val="accent2"/>
                </a:solidFill>
              </a:rPr>
              <a:t>S</a:t>
            </a:r>
            <a:r>
              <a:rPr lang="en-US" b="1" i="1" baseline="-25000" dirty="0" err="1" smtClean="0">
                <a:solidFill>
                  <a:schemeClr val="accent2"/>
                </a:solidFill>
              </a:rPr>
              <a:t>k</a:t>
            </a:r>
            <a:endParaRPr lang="en-US" i="1" dirty="0" smtClean="0"/>
          </a:p>
          <a:p>
            <a:r>
              <a:rPr lang="en-US" dirty="0" smtClean="0"/>
              <a:t>No one in </a:t>
            </a:r>
            <a:r>
              <a:rPr lang="en-US" b="1" i="1" dirty="0" smtClean="0">
                <a:solidFill>
                  <a:schemeClr val="accent2"/>
                </a:solidFill>
              </a:rPr>
              <a:t>S</a:t>
            </a:r>
            <a:r>
              <a:rPr lang="en-US" b="1" i="1" baseline="-25000" dirty="0" smtClean="0">
                <a:solidFill>
                  <a:schemeClr val="accent2"/>
                </a:solidFill>
              </a:rPr>
              <a:t>k-1</a:t>
            </a:r>
            <a:r>
              <a:rPr lang="en-US" dirty="0" smtClean="0"/>
              <a:t> writes to </a:t>
            </a:r>
            <a:r>
              <a:rPr lang="en-US" b="1" dirty="0" smtClean="0">
                <a:solidFill>
                  <a:schemeClr val="accent5"/>
                </a:solidFill>
              </a:rPr>
              <a:t>R</a:t>
            </a:r>
            <a:r>
              <a:rPr lang="en-US" dirty="0" smtClean="0"/>
              <a:t> so </a:t>
            </a:r>
            <a:r>
              <a:rPr lang="en-US" b="1" i="1" dirty="0" smtClean="0">
                <a:solidFill>
                  <a:schemeClr val="accent2"/>
                </a:solidFill>
              </a:rPr>
              <a:t>T(</a:t>
            </a:r>
            <a:r>
              <a:rPr lang="en-US" b="1" i="1" dirty="0" err="1" smtClean="0">
                <a:solidFill>
                  <a:schemeClr val="accent2"/>
                </a:solidFill>
              </a:rPr>
              <a:t>m,n</a:t>
            </a:r>
            <a:r>
              <a:rPr lang="en-US" b="1" i="1" dirty="0" smtClean="0">
                <a:solidFill>
                  <a:schemeClr val="accent2"/>
                </a:solidFill>
              </a:rPr>
              <a:t>)≥T(k-1,n)+1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PODC 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1B823A53-70EC-4D9E-AFD3-D449993062A2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62200" y="2337816"/>
            <a:ext cx="609600" cy="533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828800" y="2337816"/>
            <a:ext cx="533400" cy="533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90600" y="2337816"/>
            <a:ext cx="381000" cy="533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71600" y="2337816"/>
            <a:ext cx="457200" cy="5334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971800" y="2337816"/>
            <a:ext cx="609600" cy="533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581400" y="2337816"/>
            <a:ext cx="457200" cy="5334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Left Brace 11"/>
          <p:cNvSpPr/>
          <p:nvPr/>
        </p:nvSpPr>
        <p:spPr>
          <a:xfrm rot="16200000">
            <a:off x="4616835" y="2493431"/>
            <a:ext cx="231648" cy="912876"/>
          </a:xfrm>
          <a:prstGeom prst="leftBrace">
            <a:avLst>
              <a:gd name="adj1" fmla="val 59818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4114800" y="2337816"/>
            <a:ext cx="12282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p</a:t>
            </a:r>
            <a:r>
              <a:rPr lang="en-US" sz="2400" baseline="-25000" dirty="0" err="1" smtClean="0"/>
              <a:t>n</a:t>
            </a:r>
            <a:r>
              <a:rPr lang="en-US" sz="2400" dirty="0" smtClean="0"/>
              <a:t> reads</a:t>
            </a:r>
            <a:endParaRPr lang="en-US" sz="2400" dirty="0"/>
          </a:p>
        </p:txBody>
      </p:sp>
      <p:sp>
        <p:nvSpPr>
          <p:cNvPr id="14" name="Left Brace 13"/>
          <p:cNvSpPr/>
          <p:nvPr/>
        </p:nvSpPr>
        <p:spPr>
          <a:xfrm rot="16200000">
            <a:off x="4724399" y="2514599"/>
            <a:ext cx="304801" cy="1524000"/>
          </a:xfrm>
          <a:prstGeom prst="leftBrace">
            <a:avLst>
              <a:gd name="adj1" fmla="val 59818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343400" y="2814935"/>
            <a:ext cx="12282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p</a:t>
            </a:r>
            <a:r>
              <a:rPr lang="en-US" sz="2400" baseline="-25000" dirty="0" err="1" smtClean="0"/>
              <a:t>n</a:t>
            </a:r>
            <a:r>
              <a:rPr lang="en-US" sz="2400" dirty="0" smtClean="0"/>
              <a:t> reads</a:t>
            </a:r>
            <a:endParaRPr lang="en-US" sz="2400" dirty="0"/>
          </a:p>
        </p:txBody>
      </p:sp>
      <p:sp>
        <p:nvSpPr>
          <p:cNvPr id="17" name="Rectangle 16"/>
          <p:cNvSpPr/>
          <p:nvPr/>
        </p:nvSpPr>
        <p:spPr>
          <a:xfrm>
            <a:off x="5105400" y="4800600"/>
            <a:ext cx="2743200" cy="533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038600" y="2337816"/>
            <a:ext cx="5334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accent5"/>
                </a:solidFill>
              </a:rPr>
              <a:t>R</a:t>
            </a:r>
            <a:endParaRPr lang="en-US" sz="2800" b="1" dirty="0">
              <a:solidFill>
                <a:schemeClr val="accent5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572000" y="2337816"/>
            <a:ext cx="5334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dirty="0">
              <a:solidFill>
                <a:schemeClr val="accent5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105400" y="2337816"/>
            <a:ext cx="5334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dirty="0">
              <a:solidFill>
                <a:schemeClr val="accent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14" grpId="0" animBg="1"/>
      <p:bldP spid="15" grpId="0"/>
      <p:bldP spid="17" grpId="0" animBg="1"/>
      <p:bldP spid="18" grpId="0" animBg="1"/>
      <p:bldP spid="19" grpId="0" animBg="1"/>
      <p:bldP spid="2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Lower bound of </a:t>
            </a:r>
            <a:r>
              <a:rPr lang="en-US" b="1" dirty="0" smtClean="0">
                <a:solidFill>
                  <a:schemeClr val="accent2"/>
                </a:solidFill>
              </a:rPr>
              <a:t>min(log </a:t>
            </a:r>
            <a:r>
              <a:rPr lang="en-US" b="1" i="1" dirty="0" smtClean="0">
                <a:solidFill>
                  <a:schemeClr val="accent2"/>
                </a:solidFill>
              </a:rPr>
              <a:t>m</a:t>
            </a:r>
            <a:r>
              <a:rPr lang="en-US" b="1" dirty="0" smtClean="0">
                <a:solidFill>
                  <a:schemeClr val="accent2"/>
                </a:solidFill>
              </a:rPr>
              <a:t>, </a:t>
            </a:r>
            <a:r>
              <a:rPr lang="en-US" b="1" i="1" dirty="0" smtClean="0">
                <a:solidFill>
                  <a:schemeClr val="accent2"/>
                </a:solidFill>
              </a:rPr>
              <a:t>n-1</a:t>
            </a:r>
            <a:r>
              <a:rPr lang="en-US" b="1" dirty="0" smtClean="0">
                <a:solidFill>
                  <a:schemeClr val="accent2"/>
                </a:solidFill>
              </a:rPr>
              <a:t>)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In addition, consider a run in </a:t>
            </a:r>
            <a:r>
              <a:rPr lang="en-US" sz="2800" b="1" i="1" dirty="0" err="1" smtClean="0">
                <a:solidFill>
                  <a:schemeClr val="accent2"/>
                </a:solidFill>
              </a:rPr>
              <a:t>S</a:t>
            </a:r>
            <a:r>
              <a:rPr lang="en-US" sz="2800" b="1" i="1" baseline="-25000" dirty="0" err="1" smtClean="0">
                <a:solidFill>
                  <a:schemeClr val="accent2"/>
                </a:solidFill>
              </a:rPr>
              <a:t>k</a:t>
            </a:r>
            <a:r>
              <a:rPr lang="en-US" sz="2800" dirty="0" smtClean="0"/>
              <a:t> that writes to </a:t>
            </a:r>
            <a:r>
              <a:rPr lang="en-US" sz="2800" b="1" dirty="0" smtClean="0">
                <a:solidFill>
                  <a:schemeClr val="accent5"/>
                </a:solidFill>
              </a:rPr>
              <a:t>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PODC 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1B823A53-70EC-4D9E-AFD3-D449993062A2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04800" y="2514600"/>
            <a:ext cx="2133600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438400" y="2514600"/>
            <a:ext cx="609600" cy="533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048000" y="2514600"/>
            <a:ext cx="2133600" cy="533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828800" y="2145268"/>
            <a:ext cx="1601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write to </a:t>
            </a:r>
            <a:r>
              <a:rPr lang="en-US" b="1" dirty="0" smtClean="0">
                <a:solidFill>
                  <a:schemeClr val="accent5"/>
                </a:solidFill>
              </a:rPr>
              <a:t>R </a:t>
            </a:r>
            <a:r>
              <a:rPr lang="en-US" dirty="0" smtClean="0"/>
              <a:t>by p</a:t>
            </a:r>
            <a:r>
              <a:rPr lang="en-US" baseline="-25000" dirty="0" smtClean="0"/>
              <a:t>i</a:t>
            </a:r>
            <a:endParaRPr lang="en-US" baseline="-25000" dirty="0"/>
          </a:p>
        </p:txBody>
      </p:sp>
      <p:sp>
        <p:nvSpPr>
          <p:cNvPr id="11" name="Rectangle 10"/>
          <p:cNvSpPr/>
          <p:nvPr/>
        </p:nvSpPr>
        <p:spPr>
          <a:xfrm>
            <a:off x="304800" y="3490484"/>
            <a:ext cx="2133600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705600" y="3490484"/>
            <a:ext cx="609600" cy="533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438400" y="3490484"/>
            <a:ext cx="2133600" cy="533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Finish writes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except by p</a:t>
            </a:r>
            <a:r>
              <a:rPr lang="en-US" baseline="-25000" dirty="0" smtClean="0">
                <a:solidFill>
                  <a:schemeClr val="tx1"/>
                </a:solidFill>
              </a:rPr>
              <a:t>i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72000" y="3490484"/>
            <a:ext cx="2133600" cy="5334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Non-concurrent writes in {k,…,m}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94736" y="3124200"/>
            <a:ext cx="1601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write to </a:t>
            </a:r>
            <a:r>
              <a:rPr lang="en-US" b="1" dirty="0" smtClean="0">
                <a:solidFill>
                  <a:schemeClr val="accent5"/>
                </a:solidFill>
              </a:rPr>
              <a:t>R </a:t>
            </a:r>
            <a:r>
              <a:rPr lang="en-US" dirty="0" smtClean="0"/>
              <a:t>by p</a:t>
            </a:r>
            <a:r>
              <a:rPr lang="en-US" baseline="-25000" dirty="0" smtClean="0"/>
              <a:t>i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62000" y="4876800"/>
            <a:ext cx="37497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solidFill>
                  <a:schemeClr val="accent2"/>
                </a:solidFill>
              </a:rPr>
              <a:t>T(</a:t>
            </a:r>
            <a:r>
              <a:rPr lang="en-US" sz="2800" b="1" i="1" dirty="0" err="1" smtClean="0">
                <a:solidFill>
                  <a:schemeClr val="accent2"/>
                </a:solidFill>
              </a:rPr>
              <a:t>m,n</a:t>
            </a:r>
            <a:r>
              <a:rPr lang="en-US" sz="2800" b="1" i="1" dirty="0" smtClean="0">
                <a:solidFill>
                  <a:schemeClr val="accent2"/>
                </a:solidFill>
              </a:rPr>
              <a:t>)</a:t>
            </a:r>
            <a:r>
              <a:rPr lang="en-US" sz="2800" b="1" dirty="0" smtClean="0">
                <a:solidFill>
                  <a:schemeClr val="accent2"/>
                </a:solidFill>
              </a:rPr>
              <a:t> ≥ </a:t>
            </a:r>
            <a:r>
              <a:rPr lang="en-US" sz="2800" b="1" i="1" dirty="0" smtClean="0">
                <a:solidFill>
                  <a:schemeClr val="accent2"/>
                </a:solidFill>
              </a:rPr>
              <a:t>T(m-k+1,n-1)+1</a:t>
            </a:r>
            <a:endParaRPr lang="en-US" sz="2800" b="1" i="1" dirty="0">
              <a:solidFill>
                <a:schemeClr val="accent2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62000" y="4353580"/>
            <a:ext cx="579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p</a:t>
            </a:r>
            <a:r>
              <a:rPr lang="en-US" sz="2800" baseline="-25000" dirty="0" err="1" smtClean="0"/>
              <a:t>n</a:t>
            </a:r>
            <a:r>
              <a:rPr lang="en-US" sz="2800" dirty="0" smtClean="0"/>
              <a:t> returns maximal value from {k,…,m} </a:t>
            </a:r>
            <a:endParaRPr lang="en-US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5401179" y="2057400"/>
            <a:ext cx="12282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p</a:t>
            </a:r>
            <a:r>
              <a:rPr lang="en-US" sz="2400" baseline="-25000" dirty="0" err="1" smtClean="0"/>
              <a:t>n</a:t>
            </a:r>
            <a:r>
              <a:rPr lang="en-US" sz="2400" dirty="0" smtClean="0"/>
              <a:t> reads</a:t>
            </a:r>
            <a:endParaRPr lang="en-US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762000" y="5334000"/>
            <a:ext cx="706956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Solve recurrence: </a:t>
            </a:r>
            <a:br>
              <a:rPr lang="en-US" sz="2800" dirty="0" smtClean="0"/>
            </a:br>
            <a:r>
              <a:rPr lang="en-US" sz="2800" b="1" i="1" dirty="0" smtClean="0">
                <a:solidFill>
                  <a:schemeClr val="accent2"/>
                </a:solidFill>
              </a:rPr>
              <a:t>T(</a:t>
            </a:r>
            <a:r>
              <a:rPr lang="en-US" sz="2800" b="1" i="1" dirty="0" err="1" smtClean="0">
                <a:solidFill>
                  <a:schemeClr val="accent2"/>
                </a:solidFill>
              </a:rPr>
              <a:t>m,n</a:t>
            </a:r>
            <a:r>
              <a:rPr lang="en-US" sz="2800" b="1" i="1" dirty="0" smtClean="0">
                <a:solidFill>
                  <a:schemeClr val="accent2"/>
                </a:solidFill>
              </a:rPr>
              <a:t>) </a:t>
            </a:r>
            <a:r>
              <a:rPr lang="en-US" sz="2800" b="1" dirty="0" smtClean="0">
                <a:solidFill>
                  <a:schemeClr val="accent2"/>
                </a:solidFill>
              </a:rPr>
              <a:t>≥ 1+ min</a:t>
            </a:r>
            <a:r>
              <a:rPr lang="en-US" sz="2800" b="1" baseline="-25000" dirty="0" smtClean="0">
                <a:solidFill>
                  <a:schemeClr val="accent2"/>
                </a:solidFill>
              </a:rPr>
              <a:t>k</a:t>
            </a:r>
            <a:r>
              <a:rPr lang="en-US" sz="2800" b="1" dirty="0" smtClean="0">
                <a:solidFill>
                  <a:schemeClr val="accent2"/>
                </a:solidFill>
              </a:rPr>
              <a:t> {max(</a:t>
            </a:r>
            <a:r>
              <a:rPr lang="en-US" sz="2800" b="1" i="1" dirty="0" smtClean="0">
                <a:solidFill>
                  <a:schemeClr val="accent2"/>
                </a:solidFill>
              </a:rPr>
              <a:t>T(k-1,n),  T(m-k+1,n-1))</a:t>
            </a:r>
            <a:r>
              <a:rPr lang="en-US" sz="2800" b="1" dirty="0" smtClean="0">
                <a:solidFill>
                  <a:schemeClr val="accent2"/>
                </a:solidFill>
              </a:rPr>
              <a:t>}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62000" y="4876800"/>
            <a:ext cx="3733800" cy="533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4558169" y="4876800"/>
            <a:ext cx="4204228" cy="5386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, we had </a:t>
            </a:r>
            <a:r>
              <a:rPr lang="en-US" sz="2900" b="1" i="1" dirty="0" smtClean="0">
                <a:solidFill>
                  <a:srgbClr val="DD8047"/>
                </a:solidFill>
              </a:rPr>
              <a:t>T(</a:t>
            </a:r>
            <a:r>
              <a:rPr lang="en-US" sz="2900" b="1" i="1" dirty="0" err="1" smtClean="0">
                <a:solidFill>
                  <a:srgbClr val="DD8047"/>
                </a:solidFill>
              </a:rPr>
              <a:t>m,n</a:t>
            </a:r>
            <a:r>
              <a:rPr lang="en-US" sz="2900" b="1" i="1" dirty="0" smtClean="0">
                <a:solidFill>
                  <a:srgbClr val="DD8047"/>
                </a:solidFill>
              </a:rPr>
              <a:t>)≥T(k-1,n)+1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5943600" y="4876800"/>
            <a:ext cx="2743200" cy="533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5181600" y="2514600"/>
            <a:ext cx="5334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accent5"/>
                </a:solidFill>
              </a:rPr>
              <a:t>R</a:t>
            </a:r>
            <a:endParaRPr lang="en-US" sz="2800" b="1" dirty="0">
              <a:solidFill>
                <a:schemeClr val="accent5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715000" y="2514600"/>
            <a:ext cx="5334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dirty="0">
              <a:solidFill>
                <a:schemeClr val="accent5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248400" y="2514600"/>
            <a:ext cx="5334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dirty="0">
              <a:solidFill>
                <a:schemeClr val="accent5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315200" y="3490484"/>
            <a:ext cx="5334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accent5"/>
                </a:solidFill>
              </a:rPr>
              <a:t>R</a:t>
            </a:r>
            <a:endParaRPr lang="en-US" sz="2800" b="1" dirty="0">
              <a:solidFill>
                <a:schemeClr val="accent5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848600" y="3490484"/>
            <a:ext cx="5334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dirty="0">
              <a:solidFill>
                <a:schemeClr val="accent5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8382000" y="3490484"/>
            <a:ext cx="5334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dirty="0">
              <a:solidFill>
                <a:schemeClr val="accent5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467600" y="3906119"/>
            <a:ext cx="12282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p</a:t>
            </a:r>
            <a:r>
              <a:rPr lang="en-US" sz="2400" baseline="-25000" dirty="0" err="1" smtClean="0"/>
              <a:t>n</a:t>
            </a:r>
            <a:r>
              <a:rPr lang="en-US" sz="2400" dirty="0" smtClean="0"/>
              <a:t> reads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0" grpId="0"/>
      <p:bldP spid="11" grpId="0" animBg="1"/>
      <p:bldP spid="12" grpId="0" animBg="1"/>
      <p:bldP spid="13" grpId="0" animBg="1"/>
      <p:bldP spid="14" grpId="0" animBg="1"/>
      <p:bldP spid="15" grpId="0"/>
      <p:bldP spid="16" grpId="0"/>
      <p:bldP spid="17" grpId="0"/>
      <p:bldP spid="22" grpId="0"/>
      <p:bldP spid="23" grpId="0"/>
      <p:bldP spid="24" grpId="0" animBg="1"/>
      <p:bldP spid="25" grpId="0"/>
      <p:bldP spid="26" grpId="0" animBg="1"/>
      <p:bldP spid="28" grpId="0" animBg="1"/>
      <p:bldP spid="29" grpId="0" animBg="1"/>
      <p:bldP spid="30" grpId="0" animBg="1"/>
      <p:bldP spid="32" grpId="0" animBg="1"/>
      <p:bldP spid="33" grpId="0" animBg="1"/>
      <p:bldP spid="34" grpId="0" animBg="1"/>
      <p:bldP spid="3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8077200" cy="4495800"/>
          </a:xfrm>
          <a:ln>
            <a:noFill/>
          </a:ln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3200" dirty="0" smtClean="0"/>
              <a:t>Implementation of max registers with </a:t>
            </a:r>
            <a:r>
              <a:rPr lang="en-US" sz="3200" b="1" dirty="0" smtClean="0">
                <a:solidFill>
                  <a:schemeClr val="accent2"/>
                </a:solidFill>
              </a:rPr>
              <a:t>O(min(log </a:t>
            </a:r>
            <a:r>
              <a:rPr lang="en-US" sz="3200" b="1" i="1" dirty="0" smtClean="0">
                <a:solidFill>
                  <a:schemeClr val="accent2"/>
                </a:solidFill>
              </a:rPr>
              <a:t>v</a:t>
            </a:r>
            <a:r>
              <a:rPr lang="en-US" sz="3200" b="1" dirty="0" smtClean="0">
                <a:solidFill>
                  <a:schemeClr val="accent2"/>
                </a:solidFill>
              </a:rPr>
              <a:t>, </a:t>
            </a:r>
            <a:r>
              <a:rPr lang="en-US" sz="3200" b="1" i="1" dirty="0" smtClean="0">
                <a:solidFill>
                  <a:schemeClr val="accent2"/>
                </a:solidFill>
              </a:rPr>
              <a:t>n</a:t>
            </a:r>
            <a:r>
              <a:rPr lang="en-US" sz="3200" b="1" dirty="0" smtClean="0">
                <a:solidFill>
                  <a:schemeClr val="accent2"/>
                </a:solidFill>
              </a:rPr>
              <a:t>)) </a:t>
            </a:r>
            <a:r>
              <a:rPr lang="en-US" sz="3200" dirty="0" smtClean="0"/>
              <a:t>steps per operation writing or reading the value </a:t>
            </a:r>
            <a:r>
              <a:rPr lang="en-US" sz="3200" b="1" i="1" dirty="0" smtClean="0">
                <a:solidFill>
                  <a:schemeClr val="accent2"/>
                </a:solidFill>
              </a:rPr>
              <a:t>v</a:t>
            </a:r>
          </a:p>
          <a:p>
            <a:pPr>
              <a:lnSpc>
                <a:spcPct val="80000"/>
              </a:lnSpc>
            </a:pPr>
            <a:r>
              <a:rPr lang="en-US" sz="3200" dirty="0" smtClean="0"/>
              <a:t>Sub-linear implementation of counters</a:t>
            </a:r>
          </a:p>
          <a:p>
            <a:pPr>
              <a:lnSpc>
                <a:spcPct val="80000"/>
              </a:lnSpc>
            </a:pPr>
            <a:r>
              <a:rPr lang="en-US" sz="3200" dirty="0" smtClean="0"/>
              <a:t>Extension of counters to any monotone circuit with </a:t>
            </a:r>
            <a:r>
              <a:rPr lang="en-US" sz="3200" b="1" dirty="0" smtClean="0">
                <a:solidFill>
                  <a:schemeClr val="accent5"/>
                </a:solidFill>
              </a:rPr>
              <a:t>monotone consistency</a:t>
            </a:r>
            <a:r>
              <a:rPr lang="en-US" sz="3200" dirty="0" smtClean="0"/>
              <a:t> instead of </a:t>
            </a:r>
            <a:r>
              <a:rPr lang="en-US" sz="3200" dirty="0" err="1" smtClean="0"/>
              <a:t>linearizability</a:t>
            </a:r>
            <a:endParaRPr lang="en-US" sz="3200" dirty="0" smtClean="0"/>
          </a:p>
          <a:p>
            <a:pPr>
              <a:buNone/>
            </a:pPr>
            <a:endParaRPr lang="en-US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PODC 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1B823A53-70EC-4D9E-AFD3-D449993062A2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38200" y="5257800"/>
            <a:ext cx="7543800" cy="990600"/>
          </a:xfrm>
          <a:prstGeom prst="rect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458200" cy="4495800"/>
          </a:xfrm>
          <a:ln>
            <a:noFill/>
          </a:ln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3200" dirty="0" smtClean="0"/>
              <a:t>Lower bounds</a:t>
            </a:r>
          </a:p>
          <a:p>
            <a:pPr lvl="1">
              <a:lnSpc>
                <a:spcPct val="80000"/>
              </a:lnSpc>
            </a:pPr>
            <a:r>
              <a:rPr lang="en-US" sz="3200" dirty="0" smtClean="0"/>
              <a:t>An alternative proof for JTT</a:t>
            </a:r>
          </a:p>
          <a:p>
            <a:pPr lvl="1">
              <a:lnSpc>
                <a:spcPct val="80000"/>
              </a:lnSpc>
            </a:pPr>
            <a:r>
              <a:rPr lang="en-US" sz="3200" dirty="0" smtClean="0"/>
              <a:t>Tight lower bound for max registers</a:t>
            </a:r>
          </a:p>
          <a:p>
            <a:pPr lvl="1">
              <a:lnSpc>
                <a:spcPct val="80000"/>
              </a:lnSpc>
            </a:pPr>
            <a:r>
              <a:rPr lang="en-US" sz="3200" dirty="0" smtClean="0"/>
              <a:t>Same lower bound proof for counters</a:t>
            </a:r>
          </a:p>
          <a:p>
            <a:pPr lvl="2">
              <a:lnSpc>
                <a:spcPct val="80000"/>
              </a:lnSpc>
            </a:pPr>
            <a:r>
              <a:rPr lang="en-US" sz="2800" dirty="0" smtClean="0"/>
              <a:t>Further research: close gap between upper and lower bounds on counters</a:t>
            </a:r>
          </a:p>
          <a:p>
            <a:pPr lvl="1">
              <a:lnSpc>
                <a:spcPct val="80000"/>
              </a:lnSpc>
            </a:pPr>
            <a:r>
              <a:rPr lang="en-US" sz="3200" dirty="0" smtClean="0"/>
              <a:t>Randomized lower bound</a:t>
            </a:r>
          </a:p>
          <a:p>
            <a:pPr lvl="2">
              <a:lnSpc>
                <a:spcPct val="80000"/>
              </a:lnSpc>
            </a:pPr>
            <a:r>
              <a:rPr lang="en-US" sz="2800" dirty="0" smtClean="0"/>
              <a:t>Further research: randomized algorithm? </a:t>
            </a:r>
          </a:p>
          <a:p>
            <a:pPr>
              <a:lnSpc>
                <a:spcPct val="80000"/>
              </a:lnSpc>
            </a:pPr>
            <a:endParaRPr lang="en-US" sz="1600" dirty="0" smtClean="0"/>
          </a:p>
          <a:p>
            <a:pPr algn="ctr">
              <a:lnSpc>
                <a:spcPct val="80000"/>
              </a:lnSpc>
              <a:buNone/>
            </a:pPr>
            <a:r>
              <a:rPr lang="en-US" sz="2800" dirty="0" smtClean="0"/>
              <a:t>Take-home message: </a:t>
            </a:r>
            <a:br>
              <a:rPr lang="en-US" sz="2800" dirty="0" smtClean="0"/>
            </a:br>
            <a:r>
              <a:rPr lang="en-US" sz="2800" dirty="0" smtClean="0"/>
              <a:t>Lower bounds do not always have the final say</a:t>
            </a:r>
          </a:p>
          <a:p>
            <a:pPr>
              <a:buNone/>
            </a:pP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PODC 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1B823A53-70EC-4D9E-AFD3-D449993062A2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8610600" cy="44958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3200" dirty="0" smtClean="0"/>
              <a:t>Counting is critical for some programs in multiprocessing systems</a:t>
            </a:r>
          </a:p>
          <a:p>
            <a:pPr>
              <a:lnSpc>
                <a:spcPct val="80000"/>
              </a:lnSpc>
            </a:pPr>
            <a:endParaRPr lang="en-US" sz="3200" dirty="0" smtClean="0"/>
          </a:p>
          <a:p>
            <a:pPr>
              <a:lnSpc>
                <a:spcPct val="80000"/>
              </a:lnSpc>
            </a:pPr>
            <a:endParaRPr lang="en-US" sz="3200" dirty="0" smtClean="0"/>
          </a:p>
          <a:p>
            <a:pPr>
              <a:lnSpc>
                <a:spcPct val="80000"/>
              </a:lnSpc>
            </a:pPr>
            <a:endParaRPr lang="en-US" sz="3200" dirty="0" smtClean="0"/>
          </a:p>
          <a:p>
            <a:pPr>
              <a:lnSpc>
                <a:spcPct val="80000"/>
              </a:lnSpc>
            </a:pPr>
            <a:r>
              <a:rPr lang="en-US" sz="3200" dirty="0" smtClean="0"/>
              <a:t>Example: Algorithms for randomized consensus</a:t>
            </a:r>
          </a:p>
          <a:p>
            <a:pPr>
              <a:lnSpc>
                <a:spcPct val="80000"/>
              </a:lnSpc>
            </a:pPr>
            <a:endParaRPr lang="en-US" sz="3200" dirty="0" smtClean="0"/>
          </a:p>
          <a:p>
            <a:pPr>
              <a:lnSpc>
                <a:spcPct val="80000"/>
              </a:lnSpc>
            </a:pPr>
            <a:r>
              <a:rPr lang="en-US" sz="3200" dirty="0" smtClean="0"/>
              <a:t>Required: Counters with sub-linear (in the number of processes </a:t>
            </a:r>
            <a:r>
              <a:rPr lang="en-US" sz="3200" b="1" i="1" dirty="0" smtClean="0">
                <a:solidFill>
                  <a:schemeClr val="accent2"/>
                </a:solidFill>
              </a:rPr>
              <a:t>n</a:t>
            </a:r>
            <a:r>
              <a:rPr lang="en-US" sz="3200" dirty="0" smtClean="0"/>
              <a:t>) step complexity per operation 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PODC 2009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1B823A53-70EC-4D9E-AFD3-D449993062A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Folded Corner 6"/>
          <p:cNvSpPr/>
          <p:nvPr/>
        </p:nvSpPr>
        <p:spPr>
          <a:xfrm>
            <a:off x="7543800" y="1905000"/>
            <a:ext cx="914400" cy="914400"/>
          </a:xfrm>
          <a:prstGeom prst="foldedCorner">
            <a:avLst>
              <a:gd name="adj" fmla="val 32667"/>
            </a:avLst>
          </a:prstGeom>
          <a:solidFill>
            <a:schemeClr val="accent3">
              <a:alpha val="68000"/>
            </a:schemeClr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4200" y="2286000"/>
            <a:ext cx="808496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7761202" y="2035314"/>
            <a:ext cx="4683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0</a:t>
            </a:r>
            <a:endParaRPr lang="en-US" sz="40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2438401"/>
            <a:ext cx="783627" cy="1295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pic>
      <p:sp>
        <p:nvSpPr>
          <p:cNvPr id="10" name="TextBox 9"/>
          <p:cNvSpPr txBox="1"/>
          <p:nvPr/>
        </p:nvSpPr>
        <p:spPr>
          <a:xfrm>
            <a:off x="7772400" y="2035314"/>
            <a:ext cx="4683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1</a:t>
            </a:r>
            <a:endParaRPr lang="en-US" sz="4000" dirty="0"/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2438400"/>
            <a:ext cx="783627" cy="1295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pic>
      <p:sp>
        <p:nvSpPr>
          <p:cNvPr id="12" name="TextBox 11"/>
          <p:cNvSpPr txBox="1"/>
          <p:nvPr/>
        </p:nvSpPr>
        <p:spPr>
          <a:xfrm>
            <a:off x="7761202" y="2035314"/>
            <a:ext cx="4683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2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8" grpId="1"/>
      <p:bldP spid="10" grpId="0"/>
      <p:bldP spid="10" grpId="1"/>
      <p:bldP spid="1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6000" dirty="0" smtClean="0"/>
          </a:p>
          <a:p>
            <a:pPr algn="ctr">
              <a:buNone/>
            </a:pPr>
            <a:r>
              <a:rPr lang="en-US" sz="6000" dirty="0" smtClean="0"/>
              <a:t>Thank you</a:t>
            </a:r>
            <a:endParaRPr lang="en-US" sz="60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PODC 2009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1B823A53-70EC-4D9E-AFD3-D449993062A2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Unbalanced tree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PODC 2009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533400" y="1600200"/>
            <a:ext cx="8001000" cy="4724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20" name="Rounded Rectangle 19"/>
          <p:cNvSpPr/>
          <p:nvPr/>
        </p:nvSpPr>
        <p:spPr>
          <a:xfrm>
            <a:off x="823411" y="2340359"/>
            <a:ext cx="1143000" cy="457200"/>
          </a:xfrm>
          <a:prstGeom prst="round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MaxReg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sp>
        <p:nvSpPr>
          <p:cNvPr id="21" name="TextBox 20"/>
          <p:cNvSpPr txBox="1"/>
          <p:nvPr/>
        </p:nvSpPr>
        <p:spPr>
          <a:xfrm rot="2605356">
            <a:off x="7747756" y="4414514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22" name="Rounded Rectangle 21"/>
          <p:cNvSpPr/>
          <p:nvPr/>
        </p:nvSpPr>
        <p:spPr>
          <a:xfrm>
            <a:off x="3033211" y="1654559"/>
            <a:ext cx="1447800" cy="457200"/>
          </a:xfrm>
          <a:prstGeom prst="round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switch</a:t>
            </a:r>
            <a:endParaRPr lang="en-US" baseline="-25000" dirty="0"/>
          </a:p>
        </p:txBody>
      </p:sp>
      <p:sp>
        <p:nvSpPr>
          <p:cNvPr id="25" name="Rounded Rectangle 24"/>
          <p:cNvSpPr/>
          <p:nvPr/>
        </p:nvSpPr>
        <p:spPr>
          <a:xfrm>
            <a:off x="4328611" y="2340359"/>
            <a:ext cx="1447800" cy="457200"/>
          </a:xfrm>
          <a:prstGeom prst="round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switch</a:t>
            </a:r>
            <a:endParaRPr lang="en-US" baseline="-25000" dirty="0"/>
          </a:p>
        </p:txBody>
      </p:sp>
      <p:cxnSp>
        <p:nvCxnSpPr>
          <p:cNvPr id="33" name="Straight Arrow Connector 32"/>
          <p:cNvCxnSpPr>
            <a:stCxn id="22" idx="2"/>
            <a:endCxn id="25" idx="0"/>
          </p:cNvCxnSpPr>
          <p:nvPr/>
        </p:nvCxnSpPr>
        <p:spPr>
          <a:xfrm rot="16200000" flipH="1">
            <a:off x="4290511" y="1578359"/>
            <a:ext cx="228600" cy="1295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22" idx="2"/>
            <a:endCxn id="20" idx="0"/>
          </p:cNvCxnSpPr>
          <p:nvPr/>
        </p:nvCxnSpPr>
        <p:spPr>
          <a:xfrm rot="5400000">
            <a:off x="2461711" y="1044959"/>
            <a:ext cx="228600" cy="2362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ounded Rectangle 36"/>
          <p:cNvSpPr/>
          <p:nvPr/>
        </p:nvSpPr>
        <p:spPr>
          <a:xfrm>
            <a:off x="5624011" y="3102359"/>
            <a:ext cx="1447800" cy="457200"/>
          </a:xfrm>
          <a:prstGeom prst="round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switch</a:t>
            </a:r>
            <a:endParaRPr lang="en-US" baseline="-25000" dirty="0"/>
          </a:p>
        </p:txBody>
      </p:sp>
      <p:cxnSp>
        <p:nvCxnSpPr>
          <p:cNvPr id="40" name="Straight Arrow Connector 39"/>
          <p:cNvCxnSpPr>
            <a:stCxn id="37" idx="2"/>
          </p:cNvCxnSpPr>
          <p:nvPr/>
        </p:nvCxnSpPr>
        <p:spPr>
          <a:xfrm rot="16200000" flipH="1">
            <a:off x="6553935" y="3353534"/>
            <a:ext cx="860041" cy="127208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ounded Rectangle 61"/>
          <p:cNvSpPr/>
          <p:nvPr/>
        </p:nvSpPr>
        <p:spPr>
          <a:xfrm>
            <a:off x="2133600" y="3102359"/>
            <a:ext cx="1447800" cy="457200"/>
          </a:xfrm>
          <a:prstGeom prst="round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switch</a:t>
            </a:r>
            <a:endParaRPr lang="en-US" baseline="-25000" dirty="0"/>
          </a:p>
        </p:txBody>
      </p:sp>
      <p:sp>
        <p:nvSpPr>
          <p:cNvPr id="61" name="Rounded Rectangle 60"/>
          <p:cNvSpPr/>
          <p:nvPr/>
        </p:nvSpPr>
        <p:spPr>
          <a:xfrm>
            <a:off x="1676400" y="3733800"/>
            <a:ext cx="1143000" cy="457200"/>
          </a:xfrm>
          <a:prstGeom prst="round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MaxReg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cxnSp>
        <p:nvCxnSpPr>
          <p:cNvPr id="65" name="Straight Arrow Connector 64"/>
          <p:cNvCxnSpPr>
            <a:stCxn id="62" idx="2"/>
            <a:endCxn id="61" idx="0"/>
          </p:cNvCxnSpPr>
          <p:nvPr/>
        </p:nvCxnSpPr>
        <p:spPr>
          <a:xfrm rot="5400000">
            <a:off x="2465580" y="3341879"/>
            <a:ext cx="174241" cy="609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ounded Rectangle 66"/>
          <p:cNvSpPr/>
          <p:nvPr/>
        </p:nvSpPr>
        <p:spPr>
          <a:xfrm>
            <a:off x="2895600" y="3733800"/>
            <a:ext cx="1143000" cy="457200"/>
          </a:xfrm>
          <a:prstGeom prst="round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MaxReg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cxnSp>
        <p:nvCxnSpPr>
          <p:cNvPr id="10" name="Straight Arrow Connector 9"/>
          <p:cNvCxnSpPr>
            <a:stCxn id="25" idx="2"/>
            <a:endCxn id="37" idx="0"/>
          </p:cNvCxnSpPr>
          <p:nvPr/>
        </p:nvCxnSpPr>
        <p:spPr>
          <a:xfrm rot="16200000" flipH="1">
            <a:off x="5547811" y="2302259"/>
            <a:ext cx="304800" cy="1295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25" idx="2"/>
            <a:endCxn id="62" idx="0"/>
          </p:cNvCxnSpPr>
          <p:nvPr/>
        </p:nvCxnSpPr>
        <p:spPr>
          <a:xfrm rot="5400000">
            <a:off x="3802606" y="1852454"/>
            <a:ext cx="304800" cy="219501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Slide Number Placeholder 78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1B823A53-70EC-4D9E-AFD3-D449993062A2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80" name="TextBox 79"/>
          <p:cNvSpPr txBox="1"/>
          <p:nvPr/>
        </p:nvSpPr>
        <p:spPr>
          <a:xfrm>
            <a:off x="5715000" y="1752600"/>
            <a:ext cx="2425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5"/>
                </a:solidFill>
              </a:rPr>
              <a:t>Bentley and Yao [1976]</a:t>
            </a:r>
            <a:endParaRPr lang="en-US" b="1" dirty="0">
              <a:solidFill>
                <a:schemeClr val="accent5"/>
              </a:solidFill>
            </a:endParaRPr>
          </a:p>
        </p:txBody>
      </p:sp>
      <p:sp>
        <p:nvSpPr>
          <p:cNvPr id="86" name="Rounded Rectangle 85"/>
          <p:cNvSpPr/>
          <p:nvPr/>
        </p:nvSpPr>
        <p:spPr>
          <a:xfrm>
            <a:off x="4572000" y="4180079"/>
            <a:ext cx="1447800" cy="457200"/>
          </a:xfrm>
          <a:prstGeom prst="round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switch</a:t>
            </a:r>
            <a:endParaRPr lang="en-US" baseline="-25000" dirty="0"/>
          </a:p>
        </p:txBody>
      </p:sp>
      <p:sp>
        <p:nvSpPr>
          <p:cNvPr id="87" name="Rounded Rectangle 86"/>
          <p:cNvSpPr/>
          <p:nvPr/>
        </p:nvSpPr>
        <p:spPr>
          <a:xfrm>
            <a:off x="5486400" y="4800600"/>
            <a:ext cx="1447800" cy="457200"/>
          </a:xfrm>
          <a:prstGeom prst="round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switch</a:t>
            </a:r>
            <a:endParaRPr lang="en-US" baseline="-25000" dirty="0"/>
          </a:p>
        </p:txBody>
      </p:sp>
      <p:sp>
        <p:nvSpPr>
          <p:cNvPr id="88" name="Rounded Rectangle 87"/>
          <p:cNvSpPr/>
          <p:nvPr/>
        </p:nvSpPr>
        <p:spPr>
          <a:xfrm>
            <a:off x="3657600" y="4800600"/>
            <a:ext cx="1447800" cy="457200"/>
          </a:xfrm>
          <a:prstGeom prst="round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switch</a:t>
            </a:r>
            <a:endParaRPr lang="en-US" baseline="-25000" dirty="0"/>
          </a:p>
        </p:txBody>
      </p:sp>
      <p:sp>
        <p:nvSpPr>
          <p:cNvPr id="89" name="Rounded Rectangle 88"/>
          <p:cNvSpPr/>
          <p:nvPr/>
        </p:nvSpPr>
        <p:spPr>
          <a:xfrm>
            <a:off x="2895600" y="5486400"/>
            <a:ext cx="1143000" cy="457200"/>
          </a:xfrm>
          <a:prstGeom prst="round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MaxReg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cxnSp>
        <p:nvCxnSpPr>
          <p:cNvPr id="90" name="Straight Arrow Connector 89"/>
          <p:cNvCxnSpPr>
            <a:stCxn id="88" idx="2"/>
            <a:endCxn id="92" idx="0"/>
          </p:cNvCxnSpPr>
          <p:nvPr/>
        </p:nvCxnSpPr>
        <p:spPr>
          <a:xfrm rot="16200000" flipH="1">
            <a:off x="4419600" y="5219700"/>
            <a:ext cx="228600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stCxn id="88" idx="2"/>
            <a:endCxn id="89" idx="0"/>
          </p:cNvCxnSpPr>
          <p:nvPr/>
        </p:nvCxnSpPr>
        <p:spPr>
          <a:xfrm rot="5400000">
            <a:off x="3810000" y="4914900"/>
            <a:ext cx="228600" cy="914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ounded Rectangle 91"/>
          <p:cNvSpPr/>
          <p:nvPr/>
        </p:nvSpPr>
        <p:spPr>
          <a:xfrm>
            <a:off x="4114800" y="5486400"/>
            <a:ext cx="1143000" cy="457200"/>
          </a:xfrm>
          <a:prstGeom prst="round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MaxReg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cxnSp>
        <p:nvCxnSpPr>
          <p:cNvPr id="93" name="Straight Arrow Connector 92"/>
          <p:cNvCxnSpPr>
            <a:stCxn id="86" idx="2"/>
            <a:endCxn id="87" idx="0"/>
          </p:cNvCxnSpPr>
          <p:nvPr/>
        </p:nvCxnSpPr>
        <p:spPr>
          <a:xfrm rot="16200000" flipH="1">
            <a:off x="5671440" y="4261739"/>
            <a:ext cx="163321" cy="914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>
            <a:stCxn id="86" idx="2"/>
            <a:endCxn id="88" idx="0"/>
          </p:cNvCxnSpPr>
          <p:nvPr/>
        </p:nvCxnSpPr>
        <p:spPr>
          <a:xfrm rot="5400000">
            <a:off x="4757040" y="4261739"/>
            <a:ext cx="163321" cy="914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ounded Rectangle 95"/>
          <p:cNvSpPr/>
          <p:nvPr/>
        </p:nvSpPr>
        <p:spPr>
          <a:xfrm>
            <a:off x="5334000" y="5486400"/>
            <a:ext cx="1143000" cy="457200"/>
          </a:xfrm>
          <a:prstGeom prst="round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MaxReg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cxnSp>
        <p:nvCxnSpPr>
          <p:cNvPr id="98" name="Straight Arrow Connector 97"/>
          <p:cNvCxnSpPr>
            <a:stCxn id="87" idx="2"/>
            <a:endCxn id="96" idx="0"/>
          </p:cNvCxnSpPr>
          <p:nvPr/>
        </p:nvCxnSpPr>
        <p:spPr>
          <a:xfrm rot="5400000">
            <a:off x="5943600" y="5219700"/>
            <a:ext cx="228600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ounded Rectangle 98"/>
          <p:cNvSpPr/>
          <p:nvPr/>
        </p:nvSpPr>
        <p:spPr>
          <a:xfrm>
            <a:off x="6553200" y="5486400"/>
            <a:ext cx="1143000" cy="457200"/>
          </a:xfrm>
          <a:prstGeom prst="round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MaxReg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cxnSp>
        <p:nvCxnSpPr>
          <p:cNvPr id="43" name="Straight Arrow Connector 42"/>
          <p:cNvCxnSpPr>
            <a:stCxn id="37" idx="2"/>
            <a:endCxn id="86" idx="0"/>
          </p:cNvCxnSpPr>
          <p:nvPr/>
        </p:nvCxnSpPr>
        <p:spPr>
          <a:xfrm rot="5400000">
            <a:off x="5511646" y="3343814"/>
            <a:ext cx="620520" cy="105201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62" idx="2"/>
            <a:endCxn id="67" idx="0"/>
          </p:cNvCxnSpPr>
          <p:nvPr/>
        </p:nvCxnSpPr>
        <p:spPr>
          <a:xfrm rot="16200000" flipH="1">
            <a:off x="3075180" y="3341879"/>
            <a:ext cx="174241" cy="609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>
            <a:stCxn id="87" idx="2"/>
            <a:endCxn id="99" idx="0"/>
          </p:cNvCxnSpPr>
          <p:nvPr/>
        </p:nvCxnSpPr>
        <p:spPr>
          <a:xfrm rot="16200000" flipH="1">
            <a:off x="6553200" y="4914900"/>
            <a:ext cx="228600" cy="914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Cloud Callout 103"/>
          <p:cNvSpPr/>
          <p:nvPr/>
        </p:nvSpPr>
        <p:spPr>
          <a:xfrm>
            <a:off x="76200" y="4419600"/>
            <a:ext cx="3124200" cy="1143000"/>
          </a:xfrm>
          <a:prstGeom prst="cloudCallout">
            <a:avLst>
              <a:gd name="adj1" fmla="val 31459"/>
              <a:gd name="adj2" fmla="val 70784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Leaf </a:t>
            </a:r>
            <a:r>
              <a:rPr lang="en-US" sz="2400" b="1" i="1" dirty="0" err="1" smtClean="0">
                <a:solidFill>
                  <a:schemeClr val="accent2"/>
                </a:solidFill>
              </a:rPr>
              <a:t>i</a:t>
            </a:r>
            <a:r>
              <a:rPr lang="en-US" sz="2400" dirty="0" smtClean="0">
                <a:solidFill>
                  <a:schemeClr val="tx1"/>
                </a:solidFill>
              </a:rPr>
              <a:t> is at depth </a:t>
            </a:r>
            <a:r>
              <a:rPr lang="en-US" sz="2400" b="1" dirty="0" smtClean="0">
                <a:solidFill>
                  <a:schemeClr val="accent2"/>
                </a:solidFill>
              </a:rPr>
              <a:t>O(log </a:t>
            </a:r>
            <a:r>
              <a:rPr lang="en-US" sz="2400" b="1" i="1" dirty="0" err="1" smtClean="0">
                <a:solidFill>
                  <a:schemeClr val="accent2"/>
                </a:solidFill>
              </a:rPr>
              <a:t>i</a:t>
            </a:r>
            <a:r>
              <a:rPr lang="en-US" sz="2400" b="1" dirty="0" smtClean="0">
                <a:solidFill>
                  <a:schemeClr val="accent2"/>
                </a:solidFill>
              </a:rPr>
              <a:t>)</a:t>
            </a:r>
            <a:endParaRPr lang="en-US" sz="24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Unbounded max register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PODC 2009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533400" y="1600200"/>
            <a:ext cx="8305800" cy="4724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sp>
        <p:nvSpPr>
          <p:cNvPr id="20" name="Rounded Rectangle 19"/>
          <p:cNvSpPr/>
          <p:nvPr/>
        </p:nvSpPr>
        <p:spPr>
          <a:xfrm>
            <a:off x="1676400" y="2590800"/>
            <a:ext cx="1143000" cy="457200"/>
          </a:xfrm>
          <a:prstGeom prst="round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MaxReg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sp>
        <p:nvSpPr>
          <p:cNvPr id="21" name="TextBox 20"/>
          <p:cNvSpPr txBox="1"/>
          <p:nvPr/>
        </p:nvSpPr>
        <p:spPr>
          <a:xfrm rot="3071913">
            <a:off x="6528556" y="4566914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22" name="Rounded Rectangle 21"/>
          <p:cNvSpPr/>
          <p:nvPr/>
        </p:nvSpPr>
        <p:spPr>
          <a:xfrm>
            <a:off x="2819400" y="1752600"/>
            <a:ext cx="1447800" cy="457200"/>
          </a:xfrm>
          <a:prstGeom prst="round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switch</a:t>
            </a:r>
            <a:endParaRPr lang="en-US" baseline="-25000" dirty="0"/>
          </a:p>
        </p:txBody>
      </p:sp>
      <p:sp>
        <p:nvSpPr>
          <p:cNvPr id="25" name="Rounded Rectangle 24"/>
          <p:cNvSpPr/>
          <p:nvPr/>
        </p:nvSpPr>
        <p:spPr>
          <a:xfrm>
            <a:off x="4114800" y="2590800"/>
            <a:ext cx="1447800" cy="457200"/>
          </a:xfrm>
          <a:prstGeom prst="round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switch</a:t>
            </a:r>
            <a:endParaRPr lang="en-US" baseline="-25000" dirty="0"/>
          </a:p>
        </p:txBody>
      </p:sp>
      <p:sp>
        <p:nvSpPr>
          <p:cNvPr id="28" name="Rounded Rectangle 27"/>
          <p:cNvSpPr/>
          <p:nvPr/>
        </p:nvSpPr>
        <p:spPr>
          <a:xfrm>
            <a:off x="6096000" y="5334000"/>
            <a:ext cx="2286000" cy="685800"/>
          </a:xfrm>
          <a:prstGeom prst="roundRect">
            <a:avLst/>
          </a:prstGeom>
          <a:solidFill>
            <a:schemeClr val="accent6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Snapshot-based counter</a:t>
            </a:r>
            <a:endParaRPr lang="en-US" sz="2400" baseline="-25000" dirty="0"/>
          </a:p>
        </p:txBody>
      </p:sp>
      <p:cxnSp>
        <p:nvCxnSpPr>
          <p:cNvPr id="33" name="Straight Arrow Connector 32"/>
          <p:cNvCxnSpPr>
            <a:stCxn id="22" idx="2"/>
            <a:endCxn id="25" idx="0"/>
          </p:cNvCxnSpPr>
          <p:nvPr/>
        </p:nvCxnSpPr>
        <p:spPr>
          <a:xfrm rot="16200000" flipH="1">
            <a:off x="4000500" y="1752600"/>
            <a:ext cx="381000" cy="1295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22" idx="2"/>
            <a:endCxn id="20" idx="0"/>
          </p:cNvCxnSpPr>
          <p:nvPr/>
        </p:nvCxnSpPr>
        <p:spPr>
          <a:xfrm rot="5400000">
            <a:off x="2705100" y="1752600"/>
            <a:ext cx="381000" cy="1295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ounded Rectangle 36"/>
          <p:cNvSpPr/>
          <p:nvPr/>
        </p:nvSpPr>
        <p:spPr>
          <a:xfrm>
            <a:off x="5257800" y="3429000"/>
            <a:ext cx="1447800" cy="457200"/>
          </a:xfrm>
          <a:prstGeom prst="round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switch</a:t>
            </a:r>
            <a:endParaRPr lang="en-US" baseline="-25000" dirty="0"/>
          </a:p>
        </p:txBody>
      </p:sp>
      <p:cxnSp>
        <p:nvCxnSpPr>
          <p:cNvPr id="48" name="Straight Arrow Connector 47"/>
          <p:cNvCxnSpPr>
            <a:endCxn id="28" idx="0"/>
          </p:cNvCxnSpPr>
          <p:nvPr/>
        </p:nvCxnSpPr>
        <p:spPr>
          <a:xfrm rot="16200000" flipH="1">
            <a:off x="6934200" y="5029200"/>
            <a:ext cx="304800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37" idx="2"/>
          </p:cNvCxnSpPr>
          <p:nvPr/>
        </p:nvCxnSpPr>
        <p:spPr>
          <a:xfrm rot="16200000" flipH="1">
            <a:off x="5962650" y="3905250"/>
            <a:ext cx="457200" cy="4191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37" idx="2"/>
            <a:endCxn id="73" idx="0"/>
          </p:cNvCxnSpPr>
          <p:nvPr/>
        </p:nvCxnSpPr>
        <p:spPr>
          <a:xfrm rot="5400000">
            <a:off x="5427726" y="3865626"/>
            <a:ext cx="533400" cy="5745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ounded Rectangle 61"/>
          <p:cNvSpPr/>
          <p:nvPr/>
        </p:nvSpPr>
        <p:spPr>
          <a:xfrm>
            <a:off x="3124200" y="3429000"/>
            <a:ext cx="1447800" cy="457200"/>
          </a:xfrm>
          <a:prstGeom prst="round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switch</a:t>
            </a:r>
            <a:endParaRPr lang="en-US" baseline="-25000" dirty="0"/>
          </a:p>
        </p:txBody>
      </p:sp>
      <p:sp>
        <p:nvSpPr>
          <p:cNvPr id="61" name="Rounded Rectangle 60"/>
          <p:cNvSpPr/>
          <p:nvPr/>
        </p:nvSpPr>
        <p:spPr>
          <a:xfrm>
            <a:off x="2362200" y="4343400"/>
            <a:ext cx="1143000" cy="457200"/>
          </a:xfrm>
          <a:prstGeom prst="round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MaxReg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cxnSp>
        <p:nvCxnSpPr>
          <p:cNvPr id="64" name="Straight Arrow Connector 63"/>
          <p:cNvCxnSpPr>
            <a:stCxn id="62" idx="2"/>
            <a:endCxn id="67" idx="0"/>
          </p:cNvCxnSpPr>
          <p:nvPr/>
        </p:nvCxnSpPr>
        <p:spPr>
          <a:xfrm rot="16200000" flipH="1">
            <a:off x="3771900" y="3962400"/>
            <a:ext cx="457200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62" idx="2"/>
            <a:endCxn id="61" idx="0"/>
          </p:cNvCxnSpPr>
          <p:nvPr/>
        </p:nvCxnSpPr>
        <p:spPr>
          <a:xfrm rot="5400000">
            <a:off x="3162300" y="3657600"/>
            <a:ext cx="457200" cy="914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ounded Rectangle 66"/>
          <p:cNvSpPr/>
          <p:nvPr/>
        </p:nvSpPr>
        <p:spPr>
          <a:xfrm>
            <a:off x="3581400" y="4343400"/>
            <a:ext cx="1143000" cy="457200"/>
          </a:xfrm>
          <a:prstGeom prst="round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MaxReg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cxnSp>
        <p:nvCxnSpPr>
          <p:cNvPr id="10" name="Straight Arrow Connector 9"/>
          <p:cNvCxnSpPr>
            <a:stCxn id="25" idx="2"/>
            <a:endCxn id="37" idx="0"/>
          </p:cNvCxnSpPr>
          <p:nvPr/>
        </p:nvCxnSpPr>
        <p:spPr>
          <a:xfrm rot="16200000" flipH="1">
            <a:off x="5219700" y="2667000"/>
            <a:ext cx="381000" cy="1143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25" idx="2"/>
            <a:endCxn id="62" idx="0"/>
          </p:cNvCxnSpPr>
          <p:nvPr/>
        </p:nvCxnSpPr>
        <p:spPr>
          <a:xfrm rot="5400000">
            <a:off x="4152900" y="2743200"/>
            <a:ext cx="381000" cy="990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Isosceles Triangle 72"/>
          <p:cNvSpPr/>
          <p:nvPr/>
        </p:nvSpPr>
        <p:spPr>
          <a:xfrm>
            <a:off x="4876800" y="4419600"/>
            <a:ext cx="1060704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77"/>
          <p:cNvGrpSpPr/>
          <p:nvPr/>
        </p:nvGrpSpPr>
        <p:grpSpPr>
          <a:xfrm>
            <a:off x="381000" y="2743200"/>
            <a:ext cx="7848600" cy="1981200"/>
            <a:chOff x="381000" y="2743200"/>
            <a:chExt cx="8534400" cy="1981200"/>
          </a:xfrm>
        </p:grpSpPr>
        <p:sp>
          <p:nvSpPr>
            <p:cNvPr id="76" name="Cloud 75"/>
            <p:cNvSpPr/>
            <p:nvPr/>
          </p:nvSpPr>
          <p:spPr>
            <a:xfrm>
              <a:off x="381000" y="2743200"/>
              <a:ext cx="8534400" cy="1981200"/>
            </a:xfrm>
            <a:prstGeom prst="cloud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2">
                <a:lnSpc>
                  <a:spcPct val="80000"/>
                </a:lnSpc>
              </a:pPr>
              <a:endParaRPr lang="en-US" sz="2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381000" y="3262360"/>
              <a:ext cx="6714723" cy="11572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2">
                <a:lnSpc>
                  <a:spcPct val="80000"/>
                </a:lnSpc>
              </a:pPr>
              <a:r>
                <a:rPr lang="en-US" sz="3200" b="1" dirty="0" err="1" smtClean="0">
                  <a:solidFill>
                    <a:schemeClr val="accent4"/>
                  </a:solidFill>
                  <a:latin typeface="Courier New" pitchFamily="49" charset="0"/>
                  <a:cs typeface="Courier New" pitchFamily="49" charset="0"/>
                </a:rPr>
                <a:t>WriteMax</a:t>
              </a:r>
              <a:r>
                <a:rPr lang="en-US" sz="3200" b="1" dirty="0" smtClean="0">
                  <a:solidFill>
                    <a:schemeClr val="accent4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3200" dirty="0" smtClean="0">
                  <a:cs typeface="Courier New" pitchFamily="49" charset="0"/>
                </a:rPr>
                <a:t>and</a:t>
              </a:r>
              <a:r>
                <a:rPr lang="en-US" sz="3200" b="1" dirty="0" smtClean="0">
                  <a:solidFill>
                    <a:schemeClr val="accent4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3200" b="1" dirty="0" err="1" smtClean="0">
                  <a:solidFill>
                    <a:schemeClr val="accent4"/>
                  </a:solidFill>
                  <a:latin typeface="Courier New" pitchFamily="49" charset="0"/>
                  <a:cs typeface="Courier New" pitchFamily="49" charset="0"/>
                </a:rPr>
                <a:t>ReadMax</a:t>
              </a:r>
              <a:r>
                <a:rPr lang="en-US" sz="3200" dirty="0" smtClean="0"/>
                <a:t> of </a:t>
              </a:r>
              <a:r>
                <a:rPr lang="en-US" sz="3200" b="1" i="1" dirty="0" smtClean="0">
                  <a:solidFill>
                    <a:schemeClr val="accent2"/>
                  </a:solidFill>
                </a:rPr>
                <a:t>v</a:t>
              </a:r>
              <a:br>
                <a:rPr lang="en-US" sz="3200" b="1" i="1" dirty="0" smtClean="0">
                  <a:solidFill>
                    <a:schemeClr val="accent2"/>
                  </a:solidFill>
                </a:rPr>
              </a:br>
              <a:r>
                <a:rPr lang="en-US" sz="3200" dirty="0" smtClean="0"/>
                <a:t>in </a:t>
              </a:r>
              <a:r>
                <a:rPr lang="en-US" sz="3200" b="1" dirty="0" smtClean="0">
                  <a:solidFill>
                    <a:schemeClr val="accent2"/>
                  </a:solidFill>
                </a:rPr>
                <a:t>O(min(log </a:t>
              </a:r>
              <a:r>
                <a:rPr lang="en-US" sz="3200" b="1" i="1" dirty="0" smtClean="0">
                  <a:solidFill>
                    <a:schemeClr val="accent2"/>
                  </a:solidFill>
                </a:rPr>
                <a:t>v</a:t>
              </a:r>
              <a:r>
                <a:rPr lang="en-US" sz="3200" b="1" dirty="0" smtClean="0">
                  <a:solidFill>
                    <a:schemeClr val="accent2"/>
                  </a:solidFill>
                </a:rPr>
                <a:t>, </a:t>
              </a:r>
              <a:r>
                <a:rPr lang="en-US" sz="3200" b="1" i="1" dirty="0" smtClean="0">
                  <a:solidFill>
                    <a:schemeClr val="accent2"/>
                  </a:solidFill>
                </a:rPr>
                <a:t>n</a:t>
              </a:r>
              <a:r>
                <a:rPr lang="en-US" sz="3200" b="1" dirty="0" smtClean="0">
                  <a:solidFill>
                    <a:schemeClr val="accent2"/>
                  </a:solidFill>
                </a:rPr>
                <a:t>)) </a:t>
              </a:r>
              <a:r>
                <a:rPr lang="en-US" sz="3200" dirty="0" smtClean="0"/>
                <a:t>steps</a:t>
              </a:r>
            </a:p>
            <a:p>
              <a:endParaRPr lang="en-US" dirty="0"/>
            </a:p>
          </p:txBody>
        </p:sp>
      </p:grpSp>
      <p:sp>
        <p:nvSpPr>
          <p:cNvPr id="79" name="Slide Number Placeholder 78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1B823A53-70EC-4D9E-AFD3-D449993062A2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502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dirty="0" smtClean="0"/>
              <a:t> </a:t>
            </a:r>
          </a:p>
          <a:p>
            <a:pPr>
              <a:buNone/>
            </a:pPr>
            <a:endParaRPr lang="en-US" sz="32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sz="3200" dirty="0" smtClean="0">
                <a:solidFill>
                  <a:schemeClr val="tx2"/>
                </a:solidFill>
              </a:rPr>
              <a:t>Model:</a:t>
            </a:r>
          </a:p>
          <a:p>
            <a:r>
              <a:rPr lang="en-US" sz="2800" dirty="0" smtClean="0"/>
              <a:t>System of </a:t>
            </a:r>
            <a:r>
              <a:rPr lang="en-US" sz="2800" b="1" i="1" dirty="0" smtClean="0">
                <a:solidFill>
                  <a:schemeClr val="accent2"/>
                </a:solidFill>
              </a:rPr>
              <a:t>n</a:t>
            </a:r>
            <a:r>
              <a:rPr lang="en-US" sz="2800" dirty="0" smtClean="0"/>
              <a:t> processes</a:t>
            </a:r>
          </a:p>
          <a:p>
            <a:r>
              <a:rPr lang="en-US" sz="2800" dirty="0" smtClean="0"/>
              <a:t>Asynchronous system: no timing assumptions</a:t>
            </a:r>
          </a:p>
          <a:p>
            <a:r>
              <a:rPr lang="en-US" sz="2800" dirty="0" smtClean="0"/>
              <a:t>Implement using shared Read/Write registers</a:t>
            </a:r>
          </a:p>
          <a:p>
            <a:r>
              <a:rPr lang="en-US" sz="2800" dirty="0" smtClean="0"/>
              <a:t>Crash failures: require wait-free implementations</a:t>
            </a:r>
          </a:p>
          <a:p>
            <a:pPr>
              <a:buNone/>
            </a:pPr>
            <a:endParaRPr lang="en-US" sz="1800" dirty="0" smtClean="0"/>
          </a:p>
          <a:p>
            <a:pPr>
              <a:lnSpc>
                <a:spcPct val="80000"/>
              </a:lnSpc>
              <a:buNone/>
            </a:pPr>
            <a:r>
              <a:rPr lang="en-US" sz="2800" dirty="0" smtClean="0"/>
              <a:t>Can be implemented using snapshots in linear time (in </a:t>
            </a:r>
            <a:r>
              <a:rPr lang="en-US" sz="2800" b="1" i="1" dirty="0" smtClean="0">
                <a:solidFill>
                  <a:schemeClr val="accent2"/>
                </a:solidFill>
              </a:rPr>
              <a:t>n</a:t>
            </a:r>
            <a:r>
              <a:rPr lang="en-US" sz="2800" dirty="0" smtClean="0"/>
              <a:t>)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PODC 2009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1B823A53-70EC-4D9E-AFD3-D449993062A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6477000" y="1676400"/>
            <a:ext cx="2133600" cy="22098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Counter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267200" y="2209800"/>
            <a:ext cx="22098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495800" y="1824335"/>
            <a:ext cx="18437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increment</a:t>
            </a:r>
            <a:endParaRPr lang="en-US" sz="2400" b="1" dirty="0">
              <a:solidFill>
                <a:schemeClr val="accent4"/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4267200" y="2510135"/>
            <a:ext cx="2209800" cy="4465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237843" y="2129135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2"/>
                </a:solidFill>
                <a:cs typeface="Courier New" pitchFamily="49" charset="0"/>
              </a:rPr>
              <a:t>ok</a:t>
            </a:r>
            <a:endParaRPr lang="en-US" sz="2400" b="1" dirty="0">
              <a:solidFill>
                <a:schemeClr val="accent2"/>
              </a:solidFill>
              <a:cs typeface="Courier New" pitchFamily="49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4267200" y="3201988"/>
            <a:ext cx="2209800" cy="287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267200" y="2819400"/>
            <a:ext cx="2212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readCounter</a:t>
            </a:r>
            <a:endParaRPr lang="en-US" sz="2400" b="1" dirty="0">
              <a:solidFill>
                <a:schemeClr val="accent4"/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4267200" y="3505200"/>
            <a:ext cx="2209800" cy="15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382858" y="3124200"/>
            <a:ext cx="332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chemeClr val="accent2"/>
                </a:solidFill>
                <a:cs typeface="Courier New" pitchFamily="49" charset="0"/>
              </a:rPr>
              <a:t>v</a:t>
            </a:r>
            <a:endParaRPr lang="en-US" sz="2400" b="1" i="1" dirty="0">
              <a:solidFill>
                <a:schemeClr val="accent2"/>
              </a:solidFill>
              <a:cs typeface="Courier New" pitchFamily="49" charset="0"/>
            </a:endParaRPr>
          </a:p>
        </p:txBody>
      </p:sp>
      <p:sp>
        <p:nvSpPr>
          <p:cNvPr id="26" name="Cloud Callout 25"/>
          <p:cNvSpPr/>
          <p:nvPr/>
        </p:nvSpPr>
        <p:spPr>
          <a:xfrm>
            <a:off x="2057400" y="1752600"/>
            <a:ext cx="1905000" cy="917448"/>
          </a:xfrm>
          <a:prstGeom prst="cloudCallout">
            <a:avLst>
              <a:gd name="adj1" fmla="val 67831"/>
              <a:gd name="adj2" fmla="val -16671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+1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8610600" cy="44958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3200" dirty="0" smtClean="0"/>
              <a:t>Lower bound of </a:t>
            </a:r>
            <a:r>
              <a:rPr lang="el-GR" sz="3200" b="1" dirty="0" smtClean="0">
                <a:solidFill>
                  <a:schemeClr val="accent2"/>
                </a:solidFill>
              </a:rPr>
              <a:t>Ω</a:t>
            </a:r>
            <a:r>
              <a:rPr lang="en-US" sz="3200" b="1" dirty="0" smtClean="0">
                <a:solidFill>
                  <a:schemeClr val="accent2"/>
                </a:solidFill>
              </a:rPr>
              <a:t>(</a:t>
            </a:r>
            <a:r>
              <a:rPr lang="en-US" sz="3200" b="1" i="1" dirty="0" smtClean="0">
                <a:solidFill>
                  <a:schemeClr val="accent2"/>
                </a:solidFill>
              </a:rPr>
              <a:t>n</a:t>
            </a:r>
            <a:r>
              <a:rPr lang="en-US" sz="3200" b="1" dirty="0" smtClean="0">
                <a:solidFill>
                  <a:schemeClr val="accent2"/>
                </a:solidFill>
              </a:rPr>
              <a:t>)</a:t>
            </a:r>
            <a:r>
              <a:rPr lang="en-US" sz="3200" dirty="0" smtClean="0"/>
              <a:t> for time complexity by </a:t>
            </a:r>
            <a:r>
              <a:rPr lang="en-US" sz="2800" b="1" dirty="0" err="1" smtClean="0">
                <a:solidFill>
                  <a:schemeClr val="accent5"/>
                </a:solidFill>
              </a:rPr>
              <a:t>Jayanti</a:t>
            </a:r>
            <a:r>
              <a:rPr lang="en-US" sz="2800" b="1" dirty="0" smtClean="0">
                <a:solidFill>
                  <a:schemeClr val="accent5"/>
                </a:solidFill>
              </a:rPr>
              <a:t>, Tan, and </a:t>
            </a:r>
            <a:r>
              <a:rPr lang="en-US" sz="2800" b="1" dirty="0" err="1" smtClean="0">
                <a:solidFill>
                  <a:schemeClr val="accent5"/>
                </a:solidFill>
              </a:rPr>
              <a:t>Toueg</a:t>
            </a:r>
            <a:r>
              <a:rPr lang="en-US" sz="2800" b="1" dirty="0" smtClean="0">
                <a:solidFill>
                  <a:schemeClr val="accent5"/>
                </a:solidFill>
              </a:rPr>
              <a:t> [PODC 1996] </a:t>
            </a:r>
            <a:br>
              <a:rPr lang="en-US" sz="2800" b="1" dirty="0" smtClean="0">
                <a:solidFill>
                  <a:schemeClr val="accent5"/>
                </a:solidFill>
              </a:rPr>
            </a:br>
            <a:r>
              <a:rPr lang="en-US" sz="3200" dirty="0" smtClean="0"/>
              <a:t>and similar lower bounds </a:t>
            </a:r>
            <a:r>
              <a:rPr lang="en-US" sz="3200" smtClean="0"/>
              <a:t>by </a:t>
            </a:r>
            <a:r>
              <a:rPr lang="en-US" sz="2800" b="1" smtClean="0">
                <a:solidFill>
                  <a:schemeClr val="accent5"/>
                </a:solidFill>
              </a:rPr>
              <a:t>Ellen, </a:t>
            </a:r>
            <a:r>
              <a:rPr lang="en-US" sz="2800" b="1" dirty="0" err="1" smtClean="0">
                <a:solidFill>
                  <a:schemeClr val="accent5"/>
                </a:solidFill>
              </a:rPr>
              <a:t>Hendler</a:t>
            </a:r>
            <a:r>
              <a:rPr lang="en-US" sz="2800" b="1" dirty="0" smtClean="0">
                <a:solidFill>
                  <a:schemeClr val="accent5"/>
                </a:solidFill>
              </a:rPr>
              <a:t>, and </a:t>
            </a:r>
            <a:r>
              <a:rPr lang="en-US" sz="2800" b="1" dirty="0" err="1" smtClean="0">
                <a:solidFill>
                  <a:schemeClr val="accent5"/>
                </a:solidFill>
              </a:rPr>
              <a:t>Shavit</a:t>
            </a:r>
            <a:r>
              <a:rPr lang="en-US" sz="2800" b="1" dirty="0" smtClean="0">
                <a:solidFill>
                  <a:schemeClr val="accent5"/>
                </a:solidFill>
              </a:rPr>
              <a:t> [FOCS 2005]</a:t>
            </a:r>
          </a:p>
          <a:p>
            <a:pPr>
              <a:lnSpc>
                <a:spcPct val="80000"/>
              </a:lnSpc>
            </a:pPr>
            <a:endParaRPr lang="en-US" sz="3200" dirty="0" smtClean="0"/>
          </a:p>
          <a:p>
            <a:pPr>
              <a:lnSpc>
                <a:spcPct val="80000"/>
              </a:lnSpc>
            </a:pPr>
            <a:r>
              <a:rPr lang="en-US" sz="3200" dirty="0" smtClean="0"/>
              <a:t>Motivated work on approximate counting</a:t>
            </a:r>
            <a:br>
              <a:rPr lang="en-US" sz="3200" dirty="0" smtClean="0"/>
            </a:br>
            <a:r>
              <a:rPr lang="en-US" sz="2800" b="1" dirty="0" smtClean="0">
                <a:solidFill>
                  <a:schemeClr val="accent5"/>
                </a:solidFill>
              </a:rPr>
              <a:t>[</a:t>
            </a:r>
            <a:r>
              <a:rPr lang="en-US" sz="2800" b="1" dirty="0" err="1" smtClean="0">
                <a:solidFill>
                  <a:schemeClr val="accent5"/>
                </a:solidFill>
              </a:rPr>
              <a:t>Aspnes</a:t>
            </a:r>
            <a:r>
              <a:rPr lang="en-US" sz="2800" b="1" dirty="0" smtClean="0">
                <a:solidFill>
                  <a:schemeClr val="accent5"/>
                </a:solidFill>
              </a:rPr>
              <a:t> and C, SODA 2009]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PODC 2009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1B823A53-70EC-4D9E-AFD3-D449993062A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Exact counting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600200"/>
            <a:ext cx="8686800" cy="44958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3200" dirty="0" smtClean="0"/>
              <a:t>Give up on sub-linear exact counting?</a:t>
            </a:r>
          </a:p>
          <a:p>
            <a:pPr>
              <a:lnSpc>
                <a:spcPct val="80000"/>
              </a:lnSpc>
            </a:pPr>
            <a:r>
              <a:rPr lang="en-US" sz="3200" dirty="0" smtClean="0"/>
              <a:t>Or inspect lower bound more carefully:</a:t>
            </a:r>
          </a:p>
          <a:p>
            <a:pPr lvl="1">
              <a:lnSpc>
                <a:spcPct val="80000"/>
              </a:lnSpc>
            </a:pPr>
            <a:r>
              <a:rPr lang="en-US" sz="2800" dirty="0" smtClean="0"/>
              <a:t>Based on executions with many increments</a:t>
            </a:r>
          </a:p>
          <a:p>
            <a:pPr lvl="1">
              <a:lnSpc>
                <a:spcPct val="80000"/>
              </a:lnSpc>
              <a:buNone/>
            </a:pPr>
            <a:endParaRPr lang="en-US" sz="2800" dirty="0" smtClean="0"/>
          </a:p>
          <a:p>
            <a:pPr lvl="1">
              <a:lnSpc>
                <a:spcPct val="80000"/>
              </a:lnSpc>
              <a:buNone/>
            </a:pPr>
            <a:endParaRPr lang="en-US" sz="2800" dirty="0" smtClean="0"/>
          </a:p>
          <a:p>
            <a:pPr lvl="1">
              <a:lnSpc>
                <a:spcPct val="80000"/>
              </a:lnSpc>
            </a:pPr>
            <a:r>
              <a:rPr lang="en-US" sz="2800" dirty="0" smtClean="0"/>
              <a:t>But some applications use a small number of increments</a:t>
            </a:r>
          </a:p>
          <a:p>
            <a:pPr lvl="1">
              <a:lnSpc>
                <a:spcPct val="80000"/>
              </a:lnSpc>
            </a:pPr>
            <a:endParaRPr lang="en-US" sz="2800" dirty="0" smtClean="0"/>
          </a:p>
          <a:p>
            <a:pPr lvl="1">
              <a:lnSpc>
                <a:spcPct val="80000"/>
              </a:lnSpc>
            </a:pPr>
            <a:endParaRPr lang="en-US" sz="2800" dirty="0" smtClean="0"/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en-US" sz="3100" dirty="0" smtClean="0"/>
              <a:t>We show an implementation of a </a:t>
            </a:r>
            <a:r>
              <a:rPr lang="en-US" sz="3100" b="1" dirty="0" smtClean="0">
                <a:solidFill>
                  <a:schemeClr val="accent5"/>
                </a:solidFill>
              </a:rPr>
              <a:t>bounded</a:t>
            </a:r>
            <a:r>
              <a:rPr lang="en-US" sz="3100" dirty="0" smtClean="0"/>
              <a:t> counter where each operation takes sub-linear time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PODC 2009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1B823A53-70EC-4D9E-AFD3-D449993062A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905000" y="3124200"/>
            <a:ext cx="609600" cy="533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371600" y="3124200"/>
            <a:ext cx="533400" cy="533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33400" y="3124200"/>
            <a:ext cx="381000" cy="533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14400" y="3124200"/>
            <a:ext cx="457200" cy="5334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886200" y="3124200"/>
            <a:ext cx="304800" cy="533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581400" y="3124200"/>
            <a:ext cx="304800" cy="533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514600" y="3124200"/>
            <a:ext cx="609600" cy="533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124200" y="3124200"/>
            <a:ext cx="457200" cy="5334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324600" y="3124200"/>
            <a:ext cx="2362200" cy="533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long operation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905000" y="4419600"/>
            <a:ext cx="609600" cy="533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371600" y="4419600"/>
            <a:ext cx="533400" cy="533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33400" y="4419600"/>
            <a:ext cx="381000" cy="533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914400" y="4419600"/>
            <a:ext cx="457200" cy="5334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514600" y="4419600"/>
            <a:ext cx="609600" cy="533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124200" y="4419600"/>
            <a:ext cx="457200" cy="5334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191000" y="3124200"/>
            <a:ext cx="304800" cy="5334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800600" y="3124200"/>
            <a:ext cx="304800" cy="533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495800" y="3124200"/>
            <a:ext cx="304800" cy="533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5105400" y="3124200"/>
            <a:ext cx="304800" cy="5334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715000" y="3124200"/>
            <a:ext cx="304800" cy="533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5410200" y="3124200"/>
            <a:ext cx="304800" cy="533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6019800" y="3124200"/>
            <a:ext cx="304800" cy="5334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5" grpId="0" animBg="1"/>
      <p:bldP spid="26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/>
              <a:t>A </a:t>
            </a:r>
            <a:r>
              <a:rPr lang="en-US" dirty="0" smtClean="0"/>
              <a:t>tree-based counter</a:t>
            </a:r>
            <a:endParaRPr lang="en-US" dirty="0"/>
          </a:p>
        </p:txBody>
      </p:sp>
      <p:sp>
        <p:nvSpPr>
          <p:cNvPr id="4" name="Oval 3"/>
          <p:cNvSpPr>
            <a:spLocks noChangeAspect="1"/>
          </p:cNvSpPr>
          <p:nvPr/>
        </p:nvSpPr>
        <p:spPr>
          <a:xfrm>
            <a:off x="990600" y="5257800"/>
            <a:ext cx="685800" cy="685800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</a:t>
            </a:r>
            <a:r>
              <a:rPr lang="en-US" sz="2400" baseline="-25000" dirty="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7" name="Oval 6"/>
          <p:cNvSpPr>
            <a:spLocks noChangeAspect="1"/>
          </p:cNvSpPr>
          <p:nvPr/>
        </p:nvSpPr>
        <p:spPr>
          <a:xfrm>
            <a:off x="2286000" y="5257800"/>
            <a:ext cx="685800" cy="685800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</a:t>
            </a:r>
            <a:r>
              <a:rPr lang="en-US" sz="2400" baseline="-25000" dirty="0" smtClean="0">
                <a:solidFill>
                  <a:schemeClr val="tx1"/>
                </a:solidFill>
              </a:rPr>
              <a:t>2</a:t>
            </a:r>
            <a:endParaRPr lang="en-US" sz="2400" baseline="-25000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3581400" y="5257800"/>
            <a:ext cx="685800" cy="685800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</a:t>
            </a:r>
            <a:r>
              <a:rPr lang="en-US" sz="2400" baseline="-25000" dirty="0" smtClean="0">
                <a:solidFill>
                  <a:schemeClr val="tx1"/>
                </a:solidFill>
              </a:rPr>
              <a:t>3</a:t>
            </a:r>
            <a:endParaRPr lang="en-US" sz="2400" baseline="-25000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>
            <a:spLocks noChangeAspect="1"/>
          </p:cNvSpPr>
          <p:nvPr/>
        </p:nvSpPr>
        <p:spPr>
          <a:xfrm>
            <a:off x="7696200" y="5257800"/>
            <a:ext cx="685800" cy="685800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s</a:t>
            </a:r>
            <a:r>
              <a:rPr lang="en-US" sz="2400" baseline="-25000" dirty="0" err="1" smtClean="0">
                <a:solidFill>
                  <a:schemeClr val="tx1"/>
                </a:solidFill>
              </a:rPr>
              <a:t>n</a:t>
            </a:r>
            <a:endParaRPr lang="en-US" sz="2400" baseline="-25000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>
            <a:spLocks noChangeAspect="1"/>
          </p:cNvSpPr>
          <p:nvPr/>
        </p:nvSpPr>
        <p:spPr>
          <a:xfrm>
            <a:off x="4876800" y="5257800"/>
            <a:ext cx="685800" cy="685800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</a:t>
            </a:r>
            <a:r>
              <a:rPr lang="en-US" sz="2400" baseline="-25000" dirty="0" smtClean="0">
                <a:solidFill>
                  <a:schemeClr val="tx1"/>
                </a:solidFill>
              </a:rPr>
              <a:t>4</a:t>
            </a:r>
            <a:endParaRPr lang="en-US" sz="2400" baseline="-25000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00800" y="5486400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1524000" y="4267200"/>
            <a:ext cx="914400" cy="533400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r>
              <a:rPr lang="en-US" baseline="-25000" dirty="0" smtClean="0"/>
              <a:t>1</a:t>
            </a:r>
            <a:r>
              <a:rPr lang="en-US" dirty="0" smtClean="0"/>
              <a:t>+s</a:t>
            </a:r>
            <a:r>
              <a:rPr lang="en-US" baseline="-25000" dirty="0" smtClean="0"/>
              <a:t>2</a:t>
            </a:r>
          </a:p>
        </p:txBody>
      </p:sp>
      <p:cxnSp>
        <p:nvCxnSpPr>
          <p:cNvPr id="15" name="Straight Arrow Connector 14"/>
          <p:cNvCxnSpPr>
            <a:stCxn id="4" idx="0"/>
            <a:endCxn id="13" idx="2"/>
          </p:cNvCxnSpPr>
          <p:nvPr/>
        </p:nvCxnSpPr>
        <p:spPr>
          <a:xfrm rot="5400000" flipH="1" flipV="1">
            <a:off x="1428750" y="4705350"/>
            <a:ext cx="457200" cy="6477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7" idx="0"/>
            <a:endCxn id="13" idx="2"/>
          </p:cNvCxnSpPr>
          <p:nvPr/>
        </p:nvCxnSpPr>
        <p:spPr>
          <a:xfrm rot="16200000" flipV="1">
            <a:off x="2076450" y="4705350"/>
            <a:ext cx="457200" cy="6477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4114800" y="4267200"/>
            <a:ext cx="914400" cy="533400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r>
              <a:rPr lang="en-US" baseline="-25000" dirty="0" smtClean="0"/>
              <a:t>3</a:t>
            </a:r>
            <a:r>
              <a:rPr lang="en-US" dirty="0" smtClean="0"/>
              <a:t>+s</a:t>
            </a:r>
            <a:r>
              <a:rPr lang="en-US" baseline="-25000" dirty="0" smtClean="0"/>
              <a:t>4</a:t>
            </a:r>
            <a:endParaRPr lang="en-US" baseline="-25000" dirty="0"/>
          </a:p>
        </p:txBody>
      </p:sp>
      <p:cxnSp>
        <p:nvCxnSpPr>
          <p:cNvPr id="21" name="Straight Arrow Connector 20"/>
          <p:cNvCxnSpPr>
            <a:stCxn id="8" idx="0"/>
            <a:endCxn id="20" idx="2"/>
          </p:cNvCxnSpPr>
          <p:nvPr/>
        </p:nvCxnSpPr>
        <p:spPr>
          <a:xfrm rot="5400000" flipH="1" flipV="1">
            <a:off x="4019550" y="4705350"/>
            <a:ext cx="457200" cy="6477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0" idx="0"/>
            <a:endCxn id="20" idx="2"/>
          </p:cNvCxnSpPr>
          <p:nvPr/>
        </p:nvCxnSpPr>
        <p:spPr>
          <a:xfrm rot="16200000" flipV="1">
            <a:off x="4667250" y="4705350"/>
            <a:ext cx="457200" cy="6477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2743200" y="3124200"/>
            <a:ext cx="1143000" cy="533400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r>
              <a:rPr lang="en-US" baseline="-25000" dirty="0" smtClean="0"/>
              <a:t>1</a:t>
            </a:r>
            <a:r>
              <a:rPr lang="en-US" dirty="0" smtClean="0"/>
              <a:t>+...+s</a:t>
            </a:r>
            <a:r>
              <a:rPr lang="en-US" baseline="-25000" dirty="0" smtClean="0"/>
              <a:t>4</a:t>
            </a:r>
            <a:endParaRPr lang="en-US" baseline="-25000" dirty="0"/>
          </a:p>
        </p:txBody>
      </p:sp>
      <p:cxnSp>
        <p:nvCxnSpPr>
          <p:cNvPr id="28" name="Straight Arrow Connector 27"/>
          <p:cNvCxnSpPr>
            <a:stCxn id="13" idx="0"/>
            <a:endCxn id="27" idx="2"/>
          </p:cNvCxnSpPr>
          <p:nvPr/>
        </p:nvCxnSpPr>
        <p:spPr>
          <a:xfrm rot="5400000" flipH="1" flipV="1">
            <a:off x="2343150" y="3295650"/>
            <a:ext cx="609600" cy="13335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20" idx="0"/>
            <a:endCxn id="27" idx="2"/>
          </p:cNvCxnSpPr>
          <p:nvPr/>
        </p:nvCxnSpPr>
        <p:spPr>
          <a:xfrm rot="16200000" flipV="1">
            <a:off x="3638550" y="3333750"/>
            <a:ext cx="609600" cy="12573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ounded Rectangle 33"/>
          <p:cNvSpPr/>
          <p:nvPr/>
        </p:nvSpPr>
        <p:spPr>
          <a:xfrm>
            <a:off x="4411905" y="1828800"/>
            <a:ext cx="914400" cy="533400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∑</a:t>
            </a:r>
            <a:r>
              <a:rPr lang="en-US" dirty="0" err="1" smtClean="0"/>
              <a:t>s</a:t>
            </a:r>
            <a:r>
              <a:rPr lang="en-US" baseline="-25000" dirty="0" err="1" smtClean="0"/>
              <a:t>i</a:t>
            </a:r>
            <a:endParaRPr lang="en-US" baseline="-25000" dirty="0"/>
          </a:p>
        </p:txBody>
      </p:sp>
      <p:cxnSp>
        <p:nvCxnSpPr>
          <p:cNvPr id="37" name="Straight Arrow Connector 36"/>
          <p:cNvCxnSpPr>
            <a:stCxn id="9" idx="0"/>
            <a:endCxn id="42" idx="2"/>
          </p:cNvCxnSpPr>
          <p:nvPr/>
        </p:nvCxnSpPr>
        <p:spPr>
          <a:xfrm rot="16200000" flipV="1">
            <a:off x="7448550" y="4667250"/>
            <a:ext cx="457200" cy="7239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 rot="19483038">
            <a:off x="3649905" y="2438400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 rot="2451487">
            <a:off x="5776304" y="2453110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2" name="Rounded Rectangle 41"/>
          <p:cNvSpPr/>
          <p:nvPr/>
        </p:nvSpPr>
        <p:spPr>
          <a:xfrm>
            <a:off x="6858000" y="4267200"/>
            <a:ext cx="914400" cy="533400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r>
              <a:rPr lang="en-US" baseline="-25000" dirty="0" smtClean="0"/>
              <a:t>n-1</a:t>
            </a:r>
            <a:r>
              <a:rPr lang="en-US" dirty="0" smtClean="0"/>
              <a:t>+s</a:t>
            </a:r>
            <a:r>
              <a:rPr lang="en-US" baseline="-25000" dirty="0" smtClean="0"/>
              <a:t>n</a:t>
            </a:r>
            <a:endParaRPr lang="en-US" baseline="-25000" dirty="0"/>
          </a:p>
        </p:txBody>
      </p:sp>
      <p:sp>
        <p:nvSpPr>
          <p:cNvPr id="23" name="TextBox 22"/>
          <p:cNvSpPr txBox="1"/>
          <p:nvPr/>
        </p:nvSpPr>
        <p:spPr>
          <a:xfrm>
            <a:off x="6125483" y="1752600"/>
            <a:ext cx="263751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ReadCounter</a:t>
            </a:r>
            <a:r>
              <a:rPr lang="en-US" sz="2400" dirty="0" smtClean="0"/>
              <a:t>:</a:t>
            </a:r>
            <a:br>
              <a:rPr lang="en-US" sz="2400" dirty="0" smtClean="0"/>
            </a:br>
            <a:r>
              <a:rPr lang="en-US" sz="2400" dirty="0" smtClean="0"/>
              <a:t> return value at root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152400" y="1752600"/>
            <a:ext cx="34644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Increment</a:t>
            </a:r>
            <a:r>
              <a:rPr lang="en-US" sz="2400" dirty="0" smtClean="0"/>
              <a:t>: recursively </a:t>
            </a:r>
          </a:p>
          <a:p>
            <a:r>
              <a:rPr lang="en-US" sz="2400" dirty="0" smtClean="0"/>
              <a:t>increment from leaf to root</a:t>
            </a:r>
            <a:endParaRPr lang="en-US" sz="2400" dirty="0"/>
          </a:p>
        </p:txBody>
      </p:sp>
      <p:sp>
        <p:nvSpPr>
          <p:cNvPr id="35" name="Cloud 34"/>
          <p:cNvSpPr/>
          <p:nvPr/>
        </p:nvSpPr>
        <p:spPr>
          <a:xfrm>
            <a:off x="2133600" y="2514600"/>
            <a:ext cx="762000" cy="609600"/>
          </a:xfrm>
          <a:prstGeom prst="cloud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+1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228600" y="2586335"/>
            <a:ext cx="184858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p</a:t>
            </a:r>
            <a:r>
              <a:rPr lang="en-US" sz="2400" baseline="-25000" dirty="0" smtClean="0"/>
              <a:t>1 </a:t>
            </a:r>
            <a:r>
              <a:rPr lang="en-US" sz="2400" dirty="0" smtClean="0"/>
              <a:t>increments</a:t>
            </a:r>
            <a:endParaRPr lang="en-US" sz="2400" dirty="0"/>
          </a:p>
        </p:txBody>
      </p:sp>
      <p:sp>
        <p:nvSpPr>
          <p:cNvPr id="40" name="Cloud 39"/>
          <p:cNvSpPr/>
          <p:nvPr/>
        </p:nvSpPr>
        <p:spPr>
          <a:xfrm>
            <a:off x="1295400" y="5029200"/>
            <a:ext cx="1447800" cy="609600"/>
          </a:xfrm>
          <a:prstGeom prst="cloud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update</a:t>
            </a:r>
            <a:endParaRPr lang="en-US" dirty="0"/>
          </a:p>
        </p:txBody>
      </p:sp>
      <p:sp>
        <p:nvSpPr>
          <p:cNvPr id="43" name="Cloud 42"/>
          <p:cNvSpPr/>
          <p:nvPr/>
        </p:nvSpPr>
        <p:spPr>
          <a:xfrm>
            <a:off x="2209800" y="3886200"/>
            <a:ext cx="2209800" cy="609600"/>
          </a:xfrm>
          <a:prstGeom prst="cloud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update</a:t>
            </a:r>
            <a:endParaRPr lang="en-US" dirty="0"/>
          </a:p>
        </p:txBody>
      </p:sp>
      <p:sp>
        <p:nvSpPr>
          <p:cNvPr id="44" name="Cloud 43"/>
          <p:cNvSpPr/>
          <p:nvPr/>
        </p:nvSpPr>
        <p:spPr>
          <a:xfrm>
            <a:off x="4038600" y="2590800"/>
            <a:ext cx="1752600" cy="609600"/>
          </a:xfrm>
          <a:prstGeom prst="cloud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update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6629400" y="2586335"/>
            <a:ext cx="119936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p</a:t>
            </a:r>
            <a:r>
              <a:rPr lang="en-US" sz="2400" baseline="-25000" dirty="0" err="1" smtClean="0"/>
              <a:t>k</a:t>
            </a:r>
            <a:r>
              <a:rPr lang="en-US" sz="2400" baseline="-25000" dirty="0" smtClean="0"/>
              <a:t> </a:t>
            </a:r>
            <a:r>
              <a:rPr lang="en-US" sz="2400" dirty="0" smtClean="0"/>
              <a:t>reads</a:t>
            </a:r>
            <a:endParaRPr lang="en-US" sz="2400" dirty="0"/>
          </a:p>
        </p:txBody>
      </p:sp>
      <p:sp>
        <p:nvSpPr>
          <p:cNvPr id="47" name="Date Placeholder 4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PODC 2009</a:t>
            </a:r>
            <a:endParaRPr lang="en-US" dirty="0"/>
          </a:p>
        </p:txBody>
      </p:sp>
      <p:sp>
        <p:nvSpPr>
          <p:cNvPr id="48" name="Slide Number Placeholder 47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1B823A53-70EC-4D9E-AFD3-D449993062A2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9" name="Cloud 48"/>
          <p:cNvSpPr/>
          <p:nvPr/>
        </p:nvSpPr>
        <p:spPr>
          <a:xfrm>
            <a:off x="533400" y="2971800"/>
            <a:ext cx="7848600" cy="1828800"/>
          </a:xfrm>
          <a:prstGeom prst="cloud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accent2"/>
                </a:solidFill>
              </a:rPr>
              <a:t>O(log </a:t>
            </a:r>
            <a:r>
              <a:rPr lang="en-US" sz="2800" b="1" i="1" dirty="0" smtClean="0">
                <a:solidFill>
                  <a:schemeClr val="accent2"/>
                </a:solidFill>
              </a:rPr>
              <a:t>n</a:t>
            </a:r>
            <a:r>
              <a:rPr lang="en-US" sz="2800" b="1" dirty="0" smtClean="0">
                <a:solidFill>
                  <a:schemeClr val="accent2"/>
                </a:solidFill>
              </a:rPr>
              <a:t>)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steps to increment</a:t>
            </a:r>
          </a:p>
          <a:p>
            <a:pPr algn="ctr"/>
            <a:r>
              <a:rPr lang="en-US" sz="2800" dirty="0" smtClean="0"/>
              <a:t> </a:t>
            </a:r>
            <a:r>
              <a:rPr lang="en-US" sz="2800" b="1" dirty="0" smtClean="0">
                <a:solidFill>
                  <a:schemeClr val="accent2"/>
                </a:solidFill>
              </a:rPr>
              <a:t>O(1)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steps to read counter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11111E-6 L -0.13333 0.35556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" y="178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mph" presetSubtype="2" autoRev="1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-0.00416 -0.17778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-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mph" presetSubtype="2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mph" presetSubtype="2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-0.00416 -0.17778 " pathEditMode="relative" rAng="0" ptsTypes="AA">
                                      <p:cBhvr>
                                        <p:cTn id="5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-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-0.00416 -0.17778 " pathEditMode="relative" rAng="0" ptsTypes="AA">
                                      <p:cBhvr>
                                        <p:cTn id="6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-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mph" presetSubtype="2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5" grpId="0"/>
      <p:bldP spid="35" grpId="0" animBg="1"/>
      <p:bldP spid="35" grpId="1" animBg="1"/>
      <p:bldP spid="36" grpId="0" animBg="1"/>
      <p:bldP spid="40" grpId="0" animBg="1"/>
      <p:bldP spid="40" grpId="1" animBg="1"/>
      <p:bldP spid="40" grpId="2" animBg="1"/>
      <p:bldP spid="43" grpId="0" animBg="1"/>
      <p:bldP spid="43" grpId="1" animBg="1"/>
      <p:bldP spid="43" grpId="2" animBg="1"/>
      <p:bldP spid="44" grpId="0" animBg="1"/>
      <p:bldP spid="44" grpId="1" animBg="1"/>
      <p:bldP spid="44" grpId="2" animBg="1"/>
      <p:bldP spid="45" grpId="0" animBg="1"/>
      <p:bldP spid="4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/>
              <a:t>Seems nice, but…</a:t>
            </a:r>
            <a:endParaRPr lang="en-US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648" y="1600200"/>
            <a:ext cx="7997952" cy="4572000"/>
          </a:xfrm>
        </p:spPr>
        <p:txBody>
          <a:bodyPr>
            <a:normAutofit/>
          </a:bodyPr>
          <a:lstStyle/>
          <a:p>
            <a:pPr algn="l" rtl="0">
              <a:lnSpc>
                <a:spcPct val="90000"/>
              </a:lnSpc>
            </a:pPr>
            <a:r>
              <a:rPr lang="en-US" sz="2800" dirty="0"/>
              <a:t>If each node is a multi-writer register, then even for </a:t>
            </a:r>
            <a:r>
              <a:rPr lang="en-US" sz="2800" dirty="0" smtClean="0"/>
              <a:t>2 processes and 2 increments this </a:t>
            </a:r>
            <a:r>
              <a:rPr lang="en-US" sz="2800" dirty="0"/>
              <a:t>does not </a:t>
            </a:r>
            <a:r>
              <a:rPr lang="en-US" sz="2800" dirty="0" smtClean="0"/>
              <a:t>work</a:t>
            </a:r>
            <a:endParaRPr lang="en-US" sz="2800" dirty="0"/>
          </a:p>
        </p:txBody>
      </p:sp>
      <p:sp>
        <p:nvSpPr>
          <p:cNvPr id="4" name="Oval 3"/>
          <p:cNvSpPr>
            <a:spLocks noChangeAspect="1"/>
          </p:cNvSpPr>
          <p:nvPr/>
        </p:nvSpPr>
        <p:spPr>
          <a:xfrm>
            <a:off x="1866900" y="4953000"/>
            <a:ext cx="685800" cy="685800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</a:t>
            </a:r>
            <a:r>
              <a:rPr lang="en-US" sz="2400" baseline="-25000" dirty="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" name="Oval 4"/>
          <p:cNvSpPr>
            <a:spLocks noChangeAspect="1"/>
          </p:cNvSpPr>
          <p:nvPr/>
        </p:nvSpPr>
        <p:spPr>
          <a:xfrm>
            <a:off x="3162300" y="4953000"/>
            <a:ext cx="685800" cy="685800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</a:t>
            </a:r>
            <a:r>
              <a:rPr lang="en-US" sz="2400" baseline="-25000" dirty="0" smtClean="0">
                <a:solidFill>
                  <a:schemeClr val="tx1"/>
                </a:solidFill>
              </a:rPr>
              <a:t>2</a:t>
            </a:r>
            <a:endParaRPr lang="en-US" sz="2400" baseline="-25000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400300" y="3962400"/>
            <a:ext cx="914400" cy="533400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r>
              <a:rPr lang="en-US" baseline="-25000" dirty="0" smtClean="0"/>
              <a:t>1</a:t>
            </a:r>
            <a:r>
              <a:rPr lang="en-US" dirty="0" smtClean="0"/>
              <a:t>+s</a:t>
            </a:r>
            <a:r>
              <a:rPr lang="en-US" baseline="-25000" dirty="0" smtClean="0"/>
              <a:t>2</a:t>
            </a:r>
          </a:p>
        </p:txBody>
      </p:sp>
      <p:cxnSp>
        <p:nvCxnSpPr>
          <p:cNvPr id="7" name="Straight Arrow Connector 6"/>
          <p:cNvCxnSpPr>
            <a:stCxn id="4" idx="0"/>
            <a:endCxn id="6" idx="2"/>
          </p:cNvCxnSpPr>
          <p:nvPr/>
        </p:nvCxnSpPr>
        <p:spPr>
          <a:xfrm rot="5400000" flipH="1" flipV="1">
            <a:off x="2305050" y="4400550"/>
            <a:ext cx="457200" cy="6477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5" idx="0"/>
            <a:endCxn id="6" idx="2"/>
          </p:cNvCxnSpPr>
          <p:nvPr/>
        </p:nvCxnSpPr>
        <p:spPr>
          <a:xfrm rot="16200000" flipV="1">
            <a:off x="2952750" y="4400550"/>
            <a:ext cx="457200" cy="6477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loud 9"/>
          <p:cNvSpPr/>
          <p:nvPr/>
        </p:nvSpPr>
        <p:spPr>
          <a:xfrm>
            <a:off x="3009900" y="2590800"/>
            <a:ext cx="762000" cy="609600"/>
          </a:xfrm>
          <a:prstGeom prst="cloud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+1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104900" y="2662535"/>
            <a:ext cx="184858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p</a:t>
            </a:r>
            <a:r>
              <a:rPr lang="en-US" sz="2400" baseline="-25000" dirty="0" smtClean="0"/>
              <a:t>1 </a:t>
            </a:r>
            <a:r>
              <a:rPr lang="en-US" sz="2400" dirty="0" smtClean="0"/>
              <a:t>increments</a:t>
            </a:r>
            <a:endParaRPr lang="en-US" sz="2400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PODC 2009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104900" y="3195935"/>
            <a:ext cx="184858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p</a:t>
            </a:r>
            <a:r>
              <a:rPr lang="en-US" sz="2400" baseline="-25000" dirty="0" smtClean="0"/>
              <a:t>2 </a:t>
            </a:r>
            <a:r>
              <a:rPr lang="en-US" sz="2400" dirty="0" smtClean="0"/>
              <a:t>increments</a:t>
            </a:r>
            <a:endParaRPr lang="en-US" sz="2400" dirty="0"/>
          </a:p>
        </p:txBody>
      </p:sp>
      <p:sp>
        <p:nvSpPr>
          <p:cNvPr id="22" name="Cloud 21"/>
          <p:cNvSpPr/>
          <p:nvPr/>
        </p:nvSpPr>
        <p:spPr>
          <a:xfrm>
            <a:off x="2999232" y="2590800"/>
            <a:ext cx="762000" cy="609600"/>
          </a:xfrm>
          <a:prstGeom prst="cloud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+1</a:t>
            </a:r>
            <a:endParaRPr lang="en-US" dirty="0"/>
          </a:p>
        </p:txBody>
      </p:sp>
      <p:sp>
        <p:nvSpPr>
          <p:cNvPr id="20" name="Cloud 19"/>
          <p:cNvSpPr/>
          <p:nvPr/>
        </p:nvSpPr>
        <p:spPr>
          <a:xfrm>
            <a:off x="2996184" y="3124200"/>
            <a:ext cx="762000" cy="609600"/>
          </a:xfrm>
          <a:prstGeom prst="cloud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+1</a:t>
            </a:r>
            <a:endParaRPr lang="en-US" dirty="0"/>
          </a:p>
        </p:txBody>
      </p:sp>
      <p:sp>
        <p:nvSpPr>
          <p:cNvPr id="23" name="Cloud 22"/>
          <p:cNvSpPr/>
          <p:nvPr/>
        </p:nvSpPr>
        <p:spPr>
          <a:xfrm>
            <a:off x="2971800" y="3124200"/>
            <a:ext cx="762000" cy="609600"/>
          </a:xfrm>
          <a:prstGeom prst="cloud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+1</a:t>
            </a:r>
            <a:endParaRPr lang="en-US" dirty="0"/>
          </a:p>
        </p:txBody>
      </p:sp>
      <p:sp>
        <p:nvSpPr>
          <p:cNvPr id="12" name="Cloud 11"/>
          <p:cNvSpPr/>
          <p:nvPr/>
        </p:nvSpPr>
        <p:spPr>
          <a:xfrm>
            <a:off x="914400" y="4648200"/>
            <a:ext cx="1600200" cy="609600"/>
          </a:xfrm>
          <a:prstGeom prst="cloud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update 1</a:t>
            </a:r>
            <a:endParaRPr lang="en-US" dirty="0"/>
          </a:p>
        </p:txBody>
      </p:sp>
      <p:sp>
        <p:nvSpPr>
          <p:cNvPr id="19" name="Cloud 18"/>
          <p:cNvSpPr/>
          <p:nvPr/>
        </p:nvSpPr>
        <p:spPr>
          <a:xfrm>
            <a:off x="3124200" y="4648200"/>
            <a:ext cx="2133600" cy="609600"/>
          </a:xfrm>
          <a:prstGeom prst="cloud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update 2</a:t>
            </a:r>
            <a:endParaRPr lang="en-US" dirty="0"/>
          </a:p>
        </p:txBody>
      </p:sp>
      <p:sp>
        <p:nvSpPr>
          <p:cNvPr id="16" name="Cloud Callout 15"/>
          <p:cNvSpPr/>
          <p:nvPr/>
        </p:nvSpPr>
        <p:spPr>
          <a:xfrm>
            <a:off x="5410200" y="2667000"/>
            <a:ext cx="3581400" cy="1752600"/>
          </a:xfrm>
          <a:prstGeom prst="cloudCallout">
            <a:avLst>
              <a:gd name="adj1" fmla="val -61003"/>
              <a:gd name="adj2" fmla="val 28413"/>
            </a:avLst>
          </a:prstGeom>
          <a:solidFill>
            <a:schemeClr val="accent4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Counter is incorrect</a:t>
            </a:r>
          </a:p>
          <a:p>
            <a:pPr algn="ctr"/>
            <a:endParaRPr lang="en-US" dirty="0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1B823A53-70EC-4D9E-AFD3-D449993062A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63737E-6 L -0.12916 0.29972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" y="15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"/>
                                            </p:cond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autoRev="1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53469E-6 L 0.01406 0.23311 " pathEditMode="relative" rAng="0" ptsTypes="AA">
                                      <p:cBhvr>
                                        <p:cTn id="4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" y="117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1"/>
                                            </p:cond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11656E-6 L -0.15 -0.14431 " pathEditMode="relative" rAng="0" ptsTypes="AA">
                                      <p:cBhvr>
                                        <p:cTn id="4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" y="-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-4.11656E-6 L 0.12917 -0.15541 " pathEditMode="relative" rAng="0" ptsTypes="AA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-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  <p:bldP spid="17" grpId="0" animBg="1"/>
      <p:bldP spid="22" grpId="0" animBg="1"/>
      <p:bldP spid="20" grpId="0" animBg="1"/>
      <p:bldP spid="20" grpId="1" animBg="1"/>
      <p:bldP spid="23" grpId="0" animBg="1"/>
      <p:bldP spid="12" grpId="0" animBg="1"/>
      <p:bldP spid="12" grpId="1" animBg="1"/>
      <p:bldP spid="19" grpId="0" animBg="1"/>
      <p:bldP spid="19" grpId="1" animBg="1"/>
      <p:bldP spid="19" grpId="2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/>
              <a:t>Max </a:t>
            </a:r>
            <a:r>
              <a:rPr lang="en-US" dirty="0" smtClean="0"/>
              <a:t>register</a:t>
            </a:r>
            <a:endParaRPr lang="en-US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648" y="1600200"/>
            <a:ext cx="8153400" cy="4953000"/>
          </a:xfrm>
        </p:spPr>
        <p:txBody>
          <a:bodyPr>
            <a:normAutofit/>
          </a:bodyPr>
          <a:lstStyle/>
          <a:p>
            <a:pPr algn="l" rtl="0"/>
            <a:r>
              <a:rPr lang="en-US" sz="3200" dirty="0" smtClean="0"/>
              <a:t>Replace multi-writer registers with Max Registers</a:t>
            </a:r>
          </a:p>
          <a:p>
            <a:pPr algn="l" rtl="0"/>
            <a:endParaRPr lang="en-US" sz="3200" dirty="0" smtClean="0"/>
          </a:p>
          <a:p>
            <a:pPr algn="l" rtl="0"/>
            <a:endParaRPr lang="en-US" sz="3200" dirty="0" smtClean="0"/>
          </a:p>
          <a:p>
            <a:pPr algn="l" rtl="0"/>
            <a:endParaRPr lang="en-US" sz="3200" dirty="0" smtClean="0"/>
          </a:p>
          <a:p>
            <a:pPr algn="l" rtl="0"/>
            <a:endParaRPr lang="en-US" sz="3200" dirty="0" smtClean="0"/>
          </a:p>
          <a:p>
            <a:pPr algn="l" rtl="0"/>
            <a:r>
              <a:rPr lang="en-US" sz="3200" dirty="0" smtClean="0"/>
              <a:t>In this case the tree-based counter works</a:t>
            </a:r>
          </a:p>
          <a:p>
            <a:pPr lvl="1"/>
            <a:r>
              <a:rPr lang="en-US" dirty="0" smtClean="0"/>
              <a:t>If max registers are </a:t>
            </a:r>
            <a:r>
              <a:rPr lang="en-US" dirty="0" err="1" smtClean="0"/>
              <a:t>linearizable</a:t>
            </a:r>
            <a:r>
              <a:rPr lang="en-US" dirty="0" smtClean="0"/>
              <a:t> then so is counter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PODC 2009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1B823A53-70EC-4D9E-AFD3-D449993062A2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6096000" y="2590800"/>
            <a:ext cx="2133600" cy="22098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Max Register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962400" y="3124200"/>
            <a:ext cx="21336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962400" y="2667000"/>
            <a:ext cx="2212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WriteMax</a:t>
            </a:r>
            <a:r>
              <a:rPr lang="en-US" sz="2400" b="1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i="1" dirty="0" smtClean="0">
                <a:solidFill>
                  <a:schemeClr val="accent2"/>
                </a:solidFill>
                <a:cs typeface="Courier New" pitchFamily="49" charset="0"/>
              </a:rPr>
              <a:t>v</a:t>
            </a:r>
            <a:r>
              <a:rPr lang="en-US" sz="2400" b="1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)</a:t>
            </a:r>
            <a:endParaRPr lang="en-US" sz="2400" b="1" dirty="0">
              <a:solidFill>
                <a:schemeClr val="accent4"/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3962400" y="3424535"/>
            <a:ext cx="2133600" cy="4465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856843" y="3043535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2"/>
                </a:solidFill>
                <a:cs typeface="Courier New" pitchFamily="49" charset="0"/>
              </a:rPr>
              <a:t>ok</a:t>
            </a:r>
            <a:endParaRPr lang="en-US" sz="2400" b="1" dirty="0">
              <a:solidFill>
                <a:schemeClr val="accent2"/>
              </a:solidFill>
              <a:cs typeface="Courier New" pitchFamily="49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4038600" y="4188123"/>
            <a:ext cx="2057400" cy="287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267200" y="3733800"/>
            <a:ext cx="1475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ReadMax</a:t>
            </a:r>
            <a:endParaRPr lang="en-US" sz="2400" b="1" dirty="0">
              <a:solidFill>
                <a:schemeClr val="accent4"/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4038600" y="4494212"/>
            <a:ext cx="2057400" cy="15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953000" y="4110335"/>
            <a:ext cx="332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chemeClr val="accent2"/>
                </a:solidFill>
                <a:cs typeface="Courier New" pitchFamily="49" charset="0"/>
              </a:rPr>
              <a:t>v</a:t>
            </a:r>
            <a:endParaRPr lang="en-US" sz="2400" b="1" i="1" dirty="0">
              <a:solidFill>
                <a:schemeClr val="accent2"/>
              </a:solidFill>
              <a:cs typeface="Courier New" pitchFamily="49" charset="0"/>
            </a:endParaRPr>
          </a:p>
        </p:txBody>
      </p:sp>
      <p:sp>
        <p:nvSpPr>
          <p:cNvPr id="21" name="Cloud Callout 20"/>
          <p:cNvSpPr/>
          <p:nvPr/>
        </p:nvSpPr>
        <p:spPr>
          <a:xfrm>
            <a:off x="304800" y="2895600"/>
            <a:ext cx="3352800" cy="1527048"/>
          </a:xfrm>
          <a:prstGeom prst="cloudCallout">
            <a:avLst>
              <a:gd name="adj1" fmla="val 60151"/>
              <a:gd name="adj2" fmla="val 41801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Maximal value previously written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/>
              <a:t>A </a:t>
            </a:r>
            <a:r>
              <a:rPr lang="en-US" dirty="0" smtClean="0"/>
              <a:t>tree-based counter</a:t>
            </a:r>
            <a:endParaRPr lang="en-US" dirty="0"/>
          </a:p>
        </p:txBody>
      </p:sp>
      <p:sp>
        <p:nvSpPr>
          <p:cNvPr id="4" name="Oval 3"/>
          <p:cNvSpPr>
            <a:spLocks noChangeAspect="1"/>
          </p:cNvSpPr>
          <p:nvPr/>
        </p:nvSpPr>
        <p:spPr>
          <a:xfrm>
            <a:off x="990600" y="5257800"/>
            <a:ext cx="685800" cy="685800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</a:t>
            </a:r>
            <a:r>
              <a:rPr lang="en-US" sz="2400" baseline="-25000" dirty="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7" name="Oval 6"/>
          <p:cNvSpPr>
            <a:spLocks noChangeAspect="1"/>
          </p:cNvSpPr>
          <p:nvPr/>
        </p:nvSpPr>
        <p:spPr>
          <a:xfrm>
            <a:off x="2286000" y="5257800"/>
            <a:ext cx="685800" cy="685800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</a:t>
            </a:r>
            <a:r>
              <a:rPr lang="en-US" sz="2400" baseline="-25000" dirty="0" smtClean="0">
                <a:solidFill>
                  <a:schemeClr val="tx1"/>
                </a:solidFill>
              </a:rPr>
              <a:t>2</a:t>
            </a:r>
            <a:endParaRPr lang="en-US" sz="2400" baseline="-25000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3581400" y="5257800"/>
            <a:ext cx="685800" cy="685800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</a:t>
            </a:r>
            <a:r>
              <a:rPr lang="en-US" sz="2400" baseline="-25000" dirty="0" smtClean="0">
                <a:solidFill>
                  <a:schemeClr val="tx1"/>
                </a:solidFill>
              </a:rPr>
              <a:t>3</a:t>
            </a:r>
            <a:endParaRPr lang="en-US" sz="2400" baseline="-25000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>
            <a:spLocks noChangeAspect="1"/>
          </p:cNvSpPr>
          <p:nvPr/>
        </p:nvSpPr>
        <p:spPr>
          <a:xfrm>
            <a:off x="7696200" y="5257800"/>
            <a:ext cx="685800" cy="685800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s</a:t>
            </a:r>
            <a:r>
              <a:rPr lang="en-US" sz="2400" baseline="-25000" dirty="0" err="1" smtClean="0">
                <a:solidFill>
                  <a:schemeClr val="tx1"/>
                </a:solidFill>
              </a:rPr>
              <a:t>n</a:t>
            </a:r>
            <a:endParaRPr lang="en-US" sz="2400" baseline="-25000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>
            <a:spLocks noChangeAspect="1"/>
          </p:cNvSpPr>
          <p:nvPr/>
        </p:nvSpPr>
        <p:spPr>
          <a:xfrm>
            <a:off x="4876800" y="5257800"/>
            <a:ext cx="685800" cy="685800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</a:t>
            </a:r>
            <a:r>
              <a:rPr lang="en-US" sz="2400" baseline="-25000" dirty="0" smtClean="0">
                <a:solidFill>
                  <a:schemeClr val="tx1"/>
                </a:solidFill>
              </a:rPr>
              <a:t>4</a:t>
            </a:r>
            <a:endParaRPr lang="en-US" sz="2400" baseline="-25000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00800" y="5486400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1524000" y="4267200"/>
            <a:ext cx="914400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</a:t>
            </a:r>
            <a:r>
              <a:rPr lang="en-US" baseline="-25000" dirty="0" smtClean="0">
                <a:solidFill>
                  <a:schemeClr val="tx1"/>
                </a:solidFill>
              </a:rPr>
              <a:t>1</a:t>
            </a:r>
            <a:r>
              <a:rPr lang="en-US" dirty="0" smtClean="0">
                <a:solidFill>
                  <a:schemeClr val="tx1"/>
                </a:solidFill>
              </a:rPr>
              <a:t>+s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</a:p>
        </p:txBody>
      </p:sp>
      <p:cxnSp>
        <p:nvCxnSpPr>
          <p:cNvPr id="15" name="Straight Arrow Connector 14"/>
          <p:cNvCxnSpPr>
            <a:stCxn id="4" idx="0"/>
            <a:endCxn id="13" idx="2"/>
          </p:cNvCxnSpPr>
          <p:nvPr/>
        </p:nvCxnSpPr>
        <p:spPr>
          <a:xfrm rot="5400000" flipH="1" flipV="1">
            <a:off x="1428750" y="4705350"/>
            <a:ext cx="457200" cy="6477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7" idx="0"/>
            <a:endCxn id="13" idx="2"/>
          </p:cNvCxnSpPr>
          <p:nvPr/>
        </p:nvCxnSpPr>
        <p:spPr>
          <a:xfrm rot="16200000" flipV="1">
            <a:off x="2076450" y="4705350"/>
            <a:ext cx="457200" cy="6477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4114800" y="4267200"/>
            <a:ext cx="914400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</a:t>
            </a:r>
            <a:r>
              <a:rPr lang="en-US" baseline="-25000" dirty="0" smtClean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+s</a:t>
            </a:r>
            <a:r>
              <a:rPr lang="en-US" baseline="-25000" dirty="0" smtClean="0">
                <a:solidFill>
                  <a:schemeClr val="tx1"/>
                </a:solidFill>
              </a:rPr>
              <a:t>4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cxnSp>
        <p:nvCxnSpPr>
          <p:cNvPr id="21" name="Straight Arrow Connector 20"/>
          <p:cNvCxnSpPr>
            <a:stCxn id="8" idx="0"/>
            <a:endCxn id="20" idx="2"/>
          </p:cNvCxnSpPr>
          <p:nvPr/>
        </p:nvCxnSpPr>
        <p:spPr>
          <a:xfrm rot="5400000" flipH="1" flipV="1">
            <a:off x="4019550" y="4705350"/>
            <a:ext cx="457200" cy="6477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0" idx="0"/>
            <a:endCxn id="20" idx="2"/>
          </p:cNvCxnSpPr>
          <p:nvPr/>
        </p:nvCxnSpPr>
        <p:spPr>
          <a:xfrm rot="16200000" flipV="1">
            <a:off x="4667250" y="4705350"/>
            <a:ext cx="457200" cy="6477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2743200" y="3124200"/>
            <a:ext cx="1143000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</a:t>
            </a:r>
            <a:r>
              <a:rPr lang="en-US" baseline="-25000" dirty="0" smtClean="0">
                <a:solidFill>
                  <a:schemeClr val="tx1"/>
                </a:solidFill>
              </a:rPr>
              <a:t>1</a:t>
            </a:r>
            <a:r>
              <a:rPr lang="en-US" dirty="0" smtClean="0">
                <a:solidFill>
                  <a:schemeClr val="tx1"/>
                </a:solidFill>
              </a:rPr>
              <a:t>+...+s</a:t>
            </a:r>
            <a:r>
              <a:rPr lang="en-US" baseline="-25000" dirty="0" smtClean="0">
                <a:solidFill>
                  <a:schemeClr val="tx1"/>
                </a:solidFill>
              </a:rPr>
              <a:t>4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cxnSp>
        <p:nvCxnSpPr>
          <p:cNvPr id="28" name="Straight Arrow Connector 27"/>
          <p:cNvCxnSpPr>
            <a:stCxn id="13" idx="0"/>
            <a:endCxn id="27" idx="2"/>
          </p:cNvCxnSpPr>
          <p:nvPr/>
        </p:nvCxnSpPr>
        <p:spPr>
          <a:xfrm rot="5400000" flipH="1" flipV="1">
            <a:off x="2343150" y="3295650"/>
            <a:ext cx="609600" cy="13335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20" idx="0"/>
            <a:endCxn id="27" idx="2"/>
          </p:cNvCxnSpPr>
          <p:nvPr/>
        </p:nvCxnSpPr>
        <p:spPr>
          <a:xfrm rot="16200000" flipV="1">
            <a:off x="3638550" y="3333750"/>
            <a:ext cx="609600" cy="12573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ounded Rectangle 33"/>
          <p:cNvSpPr/>
          <p:nvPr/>
        </p:nvSpPr>
        <p:spPr>
          <a:xfrm>
            <a:off x="4411905" y="1828800"/>
            <a:ext cx="914400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∑</a:t>
            </a:r>
            <a:r>
              <a:rPr lang="en-US" dirty="0" err="1" smtClean="0">
                <a:solidFill>
                  <a:schemeClr val="tx1"/>
                </a:solidFill>
              </a:rPr>
              <a:t>s</a:t>
            </a:r>
            <a:r>
              <a:rPr lang="en-US" baseline="-25000" dirty="0" err="1" smtClean="0">
                <a:solidFill>
                  <a:schemeClr val="tx1"/>
                </a:solidFill>
              </a:rPr>
              <a:t>i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cxnSp>
        <p:nvCxnSpPr>
          <p:cNvPr id="37" name="Straight Arrow Connector 36"/>
          <p:cNvCxnSpPr>
            <a:stCxn id="9" idx="0"/>
            <a:endCxn id="42" idx="2"/>
          </p:cNvCxnSpPr>
          <p:nvPr/>
        </p:nvCxnSpPr>
        <p:spPr>
          <a:xfrm rot="16200000" flipV="1">
            <a:off x="7448550" y="4667250"/>
            <a:ext cx="457200" cy="7239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 rot="19483038">
            <a:off x="3649905" y="2438400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 rot="2451487">
            <a:off x="5776304" y="2453110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2" name="Rounded Rectangle 41"/>
          <p:cNvSpPr/>
          <p:nvPr/>
        </p:nvSpPr>
        <p:spPr>
          <a:xfrm>
            <a:off x="6858000" y="4267200"/>
            <a:ext cx="914400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</a:t>
            </a:r>
            <a:r>
              <a:rPr lang="en-US" baseline="-25000" dirty="0" smtClean="0">
                <a:solidFill>
                  <a:schemeClr val="tx1"/>
                </a:solidFill>
              </a:rPr>
              <a:t>n-1</a:t>
            </a:r>
            <a:r>
              <a:rPr lang="en-US" dirty="0" smtClean="0">
                <a:solidFill>
                  <a:schemeClr val="tx1"/>
                </a:solidFill>
              </a:rPr>
              <a:t>+s</a:t>
            </a:r>
            <a:r>
              <a:rPr lang="en-US" baseline="-25000" dirty="0" smtClean="0">
                <a:solidFill>
                  <a:schemeClr val="tx1"/>
                </a:solidFill>
              </a:rPr>
              <a:t>n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820683" y="1752600"/>
            <a:ext cx="25525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ReadCounter</a:t>
            </a:r>
            <a:r>
              <a:rPr lang="en-US" sz="2400" dirty="0" smtClean="0"/>
              <a:t>:</a:t>
            </a:r>
            <a:br>
              <a:rPr lang="en-US" sz="2400" dirty="0" smtClean="0"/>
            </a:br>
            <a:r>
              <a:rPr lang="en-US" sz="2400" dirty="0" smtClean="0"/>
              <a:t>return value at root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152400" y="1752600"/>
            <a:ext cx="34644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Increment</a:t>
            </a:r>
            <a:r>
              <a:rPr lang="en-US" sz="2400" dirty="0" smtClean="0"/>
              <a:t>: recursively </a:t>
            </a:r>
          </a:p>
          <a:p>
            <a:r>
              <a:rPr lang="en-US" sz="2400" dirty="0" smtClean="0"/>
              <a:t>increment from leaf to root</a:t>
            </a:r>
            <a:endParaRPr lang="en-US" sz="2400" dirty="0"/>
          </a:p>
        </p:txBody>
      </p:sp>
      <p:sp>
        <p:nvSpPr>
          <p:cNvPr id="47" name="Date Placeholder 4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PODC 2009</a:t>
            </a:r>
            <a:endParaRPr lang="en-US" dirty="0"/>
          </a:p>
        </p:txBody>
      </p:sp>
      <p:sp>
        <p:nvSpPr>
          <p:cNvPr id="48" name="Slide Number Placeholder 47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1B823A53-70EC-4D9E-AFD3-D449993062A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7111</TotalTime>
  <Words>947</Words>
  <Application>Microsoft Office PowerPoint</Application>
  <PresentationFormat>On-screen Show (4:3)</PresentationFormat>
  <Paragraphs>314</Paragraphs>
  <Slides>22</Slides>
  <Notes>2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Median</vt:lpstr>
      <vt:lpstr>Max Registers, Counters, and Monotone Circuits  James Aspnes, Yale University Hagit Attiya, Technion Keren Censor, Technion  </vt:lpstr>
      <vt:lpstr>Counting</vt:lpstr>
      <vt:lpstr>Counter</vt:lpstr>
      <vt:lpstr>Related work</vt:lpstr>
      <vt:lpstr>Exact counting</vt:lpstr>
      <vt:lpstr>A tree-based counter</vt:lpstr>
      <vt:lpstr>Seems nice, but…</vt:lpstr>
      <vt:lpstr>Max register</vt:lpstr>
      <vt:lpstr>A tree-based counter</vt:lpstr>
      <vt:lpstr>Max register – recursive construction</vt:lpstr>
      <vt:lpstr>Max register – recursive construction</vt:lpstr>
      <vt:lpstr>MaxRegk unfolded</vt:lpstr>
      <vt:lpstr>A tree-based counter</vt:lpstr>
      <vt:lpstr>Analysis</vt:lpstr>
      <vt:lpstr>Lower bound of min(log m, n-1) </vt:lpstr>
      <vt:lpstr>Lower bound of min(log m, n-1) </vt:lpstr>
      <vt:lpstr>Lower bound of min(log m, n-1) </vt:lpstr>
      <vt:lpstr>Summary</vt:lpstr>
      <vt:lpstr>Summary</vt:lpstr>
      <vt:lpstr>Slide 20</vt:lpstr>
      <vt:lpstr>Unbalanced tree</vt:lpstr>
      <vt:lpstr>Unbounded max register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Max Registers, Counters, and Monotone Circuits  James Aspnes, Yale University Hagit Attiya, Technion Keren Censor, Technion  </dc:title>
  <dc:creator> </dc:creator>
  <cp:lastModifiedBy> </cp:lastModifiedBy>
  <cp:revision>179</cp:revision>
  <dcterms:created xsi:type="dcterms:W3CDTF">2009-07-23T11:48:55Z</dcterms:created>
  <dcterms:modified xsi:type="dcterms:W3CDTF">2009-08-10T03:06:23Z</dcterms:modified>
</cp:coreProperties>
</file>