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8" r:id="rId3"/>
    <p:sldId id="261" r:id="rId4"/>
    <p:sldId id="266" r:id="rId5"/>
    <p:sldId id="289" r:id="rId6"/>
    <p:sldId id="290" r:id="rId7"/>
    <p:sldId id="291" r:id="rId8"/>
    <p:sldId id="292" r:id="rId9"/>
    <p:sldId id="282" r:id="rId10"/>
    <p:sldId id="283" r:id="rId11"/>
    <p:sldId id="273" r:id="rId12"/>
    <p:sldId id="274" r:id="rId13"/>
    <p:sldId id="284" r:id="rId14"/>
    <p:sldId id="293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50141-65C5-4D75-B9C5-0E4E53DC85CF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1E3A9-D158-4CAE-9F43-199368460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Faster than Optimal Snapshots (for a While)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dirty="0"/>
              <a:t>James </a:t>
            </a:r>
            <a:r>
              <a:rPr lang="en-US" b="1" dirty="0" smtClean="0"/>
              <a:t>Aspnes, Yale University</a:t>
            </a:r>
            <a:endParaRPr lang="en-US" b="1" dirty="0"/>
          </a:p>
          <a:p>
            <a:pPr algn="l"/>
            <a:r>
              <a:rPr lang="en-US" b="1" dirty="0" smtClean="0"/>
              <a:t>Hagit Attiya, </a:t>
            </a:r>
            <a:r>
              <a:rPr lang="en-US" b="1" dirty="0" err="1" smtClean="0"/>
              <a:t>Technion</a:t>
            </a:r>
            <a:endParaRPr lang="en-US" b="1" dirty="0"/>
          </a:p>
          <a:p>
            <a:pPr algn="l"/>
            <a:r>
              <a:rPr lang="en-US" b="1" dirty="0" smtClean="0"/>
              <a:t>Keren Censor-Hillel, MIT</a:t>
            </a:r>
            <a:endParaRPr lang="en-US" b="1" dirty="0"/>
          </a:p>
          <a:p>
            <a:pPr algn="l"/>
            <a:r>
              <a:rPr lang="en-US" b="1" dirty="0" smtClean="0"/>
              <a:t>Faith Ellen, University of Toronto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2-component max array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9530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Read </a:t>
            </a:r>
            <a:r>
              <a:rPr lang="en-US" dirty="0" smtClean="0"/>
              <a:t>max registers again to see if they change</a:t>
            </a:r>
          </a:p>
          <a:p>
            <a:pPr lvl="1"/>
            <a:r>
              <a:rPr lang="en-US" dirty="0" smtClean="0"/>
              <a:t>Might change many times</a:t>
            </a:r>
          </a:p>
          <a:p>
            <a:pPr lvl="1"/>
            <a:r>
              <a:rPr lang="en-US" dirty="0" smtClean="0"/>
              <a:t>What if they were only binary?</a:t>
            </a:r>
          </a:p>
          <a:p>
            <a:pPr lvl="2">
              <a:buNone/>
            </a:pPr>
            <a:r>
              <a:rPr lang="en-US" dirty="0" smtClean="0"/>
              <a:t>(0,0) and (1,1) are comparable with any pair</a:t>
            </a:r>
          </a:p>
          <a:p>
            <a:pPr lvl="2">
              <a:buNone/>
            </a:pPr>
            <a:r>
              <a:rPr lang="en-US" dirty="0" smtClean="0"/>
              <a:t>If you see (0,1) or (1,0) read again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05200" y="4948535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1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4948535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2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719935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5096470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481935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100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3633" y="471547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33633" y="5092005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3633" y="5477470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100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267200" y="3276600"/>
            <a:ext cx="4419600" cy="2971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dirty="0" smtClean="0"/>
              <a:t>Max register – recursive </a:t>
            </a:r>
            <a:r>
              <a:rPr lang="en-US" dirty="0" smtClean="0"/>
              <a:t>construction</a:t>
            </a:r>
            <a:br>
              <a:rPr lang="en-US" dirty="0" smtClean="0"/>
            </a:br>
            <a:r>
              <a:rPr lang="en-US" sz="2000" dirty="0" smtClean="0">
                <a:solidFill>
                  <a:srgbClr val="8064A2"/>
                </a:solidFill>
                <a:ea typeface="+mn-ea"/>
                <a:cs typeface="+mn-cs"/>
              </a:rPr>
              <a:t>[Aspnes, Attiya, and Censor-Hillel, JACM 2012</a:t>
            </a:r>
            <a:r>
              <a:rPr lang="en-US" sz="2000" dirty="0" smtClean="0">
                <a:solidFill>
                  <a:srgbClr val="8064A2"/>
                </a:solidFill>
                <a:ea typeface="+mn-ea"/>
                <a:cs typeface="+mn-cs"/>
              </a:rPr>
              <a:t>]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MaxReg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 supports values in {0,…,k-1}</a:t>
            </a:r>
          </a:p>
          <a:p>
            <a:pPr lvl="1"/>
            <a:r>
              <a:rPr lang="en-US" sz="2400" dirty="0" smtClean="0"/>
              <a:t>Built from two </a:t>
            </a:r>
            <a:r>
              <a:rPr lang="en-US" sz="2400" dirty="0" err="1" smtClean="0"/>
              <a:t>MaxReg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 objects with values in {0,…,k/2-1}</a:t>
            </a:r>
          </a:p>
          <a:p>
            <a:pPr lvl="1"/>
            <a:r>
              <a:rPr lang="en-US" sz="2400" dirty="0" smtClean="0"/>
              <a:t>and one additional multi-writer register “switch”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52578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6629400" y="52578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754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/>
              <a:t>MaxReg</a:t>
            </a:r>
            <a:r>
              <a:rPr lang="en-US" baseline="-25000" dirty="0" smtClean="0"/>
              <a:t>k</a:t>
            </a:r>
          </a:p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715000" y="35052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12" idx="2"/>
            <a:endCxn id="8" idx="0"/>
          </p:cNvCxnSpPr>
          <p:nvPr/>
        </p:nvCxnSpPr>
        <p:spPr>
          <a:xfrm rot="5400000">
            <a:off x="5295900" y="4114800"/>
            <a:ext cx="1295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9" idx="0"/>
          </p:cNvCxnSpPr>
          <p:nvPr/>
        </p:nvCxnSpPr>
        <p:spPr>
          <a:xfrm rot="16200000" flipH="1">
            <a:off x="6248400" y="41529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3424535"/>
            <a:ext cx="16594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124456" y="3352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2" name="Cloud 21"/>
          <p:cNvSpPr/>
          <p:nvPr/>
        </p:nvSpPr>
        <p:spPr>
          <a:xfrm>
            <a:off x="2133600" y="3352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3424535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&lt; k/2 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5410200" y="3657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5" name="Cloud 24"/>
          <p:cNvSpPr/>
          <p:nvPr/>
        </p:nvSpPr>
        <p:spPr>
          <a:xfrm>
            <a:off x="6705600" y="3657600"/>
            <a:ext cx="14478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400" dirty="0" smtClean="0"/>
              <a:t>-k/2</a:t>
            </a:r>
            <a:endParaRPr lang="en-US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21771" y="4415135"/>
            <a:ext cx="14750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7" name="Cloud 26"/>
          <p:cNvSpPr/>
          <p:nvPr/>
        </p:nvSpPr>
        <p:spPr>
          <a:xfrm>
            <a:off x="6324600" y="3048000"/>
            <a:ext cx="9144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8413" y="35052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= 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4876800" y="4800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Cloud 30"/>
          <p:cNvSpPr/>
          <p:nvPr/>
        </p:nvSpPr>
        <p:spPr>
          <a:xfrm>
            <a:off x="6934200" y="4800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5029200"/>
            <a:ext cx="203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r>
              <a:rPr lang="en-US" sz="2000" dirty="0" smtClean="0"/>
              <a:t> : return </a:t>
            </a: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5562600"/>
            <a:ext cx="2643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: return </a:t>
            </a:r>
            <a:r>
              <a:rPr lang="en-US" sz="2400" b="1" dirty="0" err="1" smtClean="0">
                <a:solidFill>
                  <a:schemeClr val="accent2"/>
                </a:solidFill>
              </a:rPr>
              <a:t>t</a:t>
            </a:r>
            <a:r>
              <a:rPr lang="en-US" sz="2000" b="1" dirty="0" err="1" smtClean="0">
                <a:solidFill>
                  <a:schemeClr val="accent2"/>
                </a:solidFill>
              </a:rPr>
              <a:t>+k</a:t>
            </a:r>
            <a:r>
              <a:rPr lang="en-US" sz="2000" b="1" dirty="0" smtClean="0">
                <a:solidFill>
                  <a:schemeClr val="accent2"/>
                </a:solidFill>
              </a:rPr>
              <a:t>/2</a:t>
            </a:r>
            <a:endParaRPr lang="en-US" sz="2000" b="1" baseline="30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028E-8 L 0.15833 3.70028E-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325E-6 L -0.03333 0.1776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9325E-6 L -0.0125 0.1665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8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1111 L -0.25 0.02221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1832E-6 L -0.44167 0.0999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2" grpId="1" animBg="1"/>
      <p:bldP spid="22" grpId="2" animBg="1"/>
      <p:bldP spid="23" grpId="0"/>
      <p:bldP spid="23" grpId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7" grpId="0" animBg="1"/>
      <p:bldP spid="27" grpId="1" animBg="1"/>
      <p:bldP spid="28" grpId="0"/>
      <p:bldP spid="29" grpId="0" animBg="1"/>
      <p:bldP spid="29" grpId="1" animBg="1"/>
      <p:bldP spid="31" grpId="0" animBg="1"/>
      <p:bldP spid="31" grpId="1" animBg="1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unfolded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8001000" cy="4495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18288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25" idx="2"/>
            <a:endCxn id="29" idx="0"/>
          </p:cNvCxnSpPr>
          <p:nvPr/>
        </p:nvCxnSpPr>
        <p:spPr>
          <a:xfrm rot="16200000" flipH="1">
            <a:off x="49149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06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498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743200" y="3657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4" name="Rounded Rectangle 23"/>
          <p:cNvSpPr/>
          <p:nvPr/>
        </p:nvSpPr>
        <p:spPr>
          <a:xfrm>
            <a:off x="15240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5" name="Rounded Rectangle 24"/>
          <p:cNvSpPr/>
          <p:nvPr/>
        </p:nvSpPr>
        <p:spPr>
          <a:xfrm>
            <a:off x="40386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81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Rounded Rectangle 26"/>
          <p:cNvSpPr/>
          <p:nvPr/>
        </p:nvSpPr>
        <p:spPr>
          <a:xfrm>
            <a:off x="22860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Rounded Rectangle 27"/>
          <p:cNvSpPr/>
          <p:nvPr/>
        </p:nvSpPr>
        <p:spPr>
          <a:xfrm>
            <a:off x="7010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9" name="Rounded Rectangle 28"/>
          <p:cNvSpPr/>
          <p:nvPr/>
        </p:nvSpPr>
        <p:spPr>
          <a:xfrm>
            <a:off x="48768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2" idx="2"/>
            <a:endCxn id="25" idx="0"/>
          </p:cNvCxnSpPr>
          <p:nvPr/>
        </p:nvCxnSpPr>
        <p:spPr>
          <a:xfrm rot="16200000" flipH="1">
            <a:off x="3886200" y="3695700"/>
            <a:ext cx="4572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2"/>
            <a:endCxn id="24" idx="0"/>
          </p:cNvCxnSpPr>
          <p:nvPr/>
        </p:nvCxnSpPr>
        <p:spPr>
          <a:xfrm rot="5400000">
            <a:off x="2628900" y="3733800"/>
            <a:ext cx="4572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20" idx="0"/>
          </p:cNvCxnSpPr>
          <p:nvPr/>
        </p:nvCxnSpPr>
        <p:spPr>
          <a:xfrm rot="5400000">
            <a:off x="17145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4" idx="2"/>
            <a:endCxn id="27" idx="0"/>
          </p:cNvCxnSpPr>
          <p:nvPr/>
        </p:nvCxnSpPr>
        <p:spPr>
          <a:xfrm rot="16200000" flipH="1">
            <a:off x="2362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26" idx="0"/>
          </p:cNvCxnSpPr>
          <p:nvPr/>
        </p:nvCxnSpPr>
        <p:spPr>
          <a:xfrm rot="5400000">
            <a:off x="4267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8" idx="0"/>
          </p:cNvCxnSpPr>
          <p:nvPr/>
        </p:nvCxnSpPr>
        <p:spPr>
          <a:xfrm rot="16200000" flipH="1">
            <a:off x="7105650" y="493395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8733927">
            <a:off x="3478283" y="29126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2847943">
            <a:off x="5687930" y="29126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4876800" y="21336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229100" y="21717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14400" y="1828800"/>
            <a:ext cx="130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MaxReg</a:t>
            </a:r>
            <a:r>
              <a:rPr lang="en-US" sz="2400" baseline="-25000" dirty="0" smtClean="0"/>
              <a:t>k</a:t>
            </a:r>
            <a:endParaRPr lang="en-US" sz="2400" baseline="-25000" dirty="0"/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1371600" y="59436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2667000" y="59436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3962400" y="59436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>
            <a:off x="7391400" y="59436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25" idx="2"/>
            <a:endCxn id="26" idx="0"/>
          </p:cNvCxnSpPr>
          <p:nvPr/>
        </p:nvCxnSpPr>
        <p:spPr>
          <a:xfrm flipH="1">
            <a:off x="4152900" y="5029200"/>
            <a:ext cx="609600" cy="3810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0"/>
            <a:endCxn id="22" idx="2"/>
          </p:cNvCxnSpPr>
          <p:nvPr/>
        </p:nvCxnSpPr>
        <p:spPr>
          <a:xfrm flipH="1" flipV="1">
            <a:off x="3467100" y="4114800"/>
            <a:ext cx="1295400" cy="4572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8" idx="2"/>
          </p:cNvCxnSpPr>
          <p:nvPr/>
        </p:nvCxnSpPr>
        <p:spPr>
          <a:xfrm flipV="1">
            <a:off x="4114800" y="2286000"/>
            <a:ext cx="571500" cy="3810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4" idx="0"/>
            <a:endCxn id="22" idx="2"/>
          </p:cNvCxnSpPr>
          <p:nvPr/>
        </p:nvCxnSpPr>
        <p:spPr>
          <a:xfrm flipV="1">
            <a:off x="2247900" y="4114800"/>
            <a:ext cx="1219200" cy="4572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0" idx="0"/>
            <a:endCxn id="24" idx="2"/>
          </p:cNvCxnSpPr>
          <p:nvPr/>
        </p:nvCxnSpPr>
        <p:spPr>
          <a:xfrm flipV="1">
            <a:off x="1562100" y="5029200"/>
            <a:ext cx="685800" cy="3810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Cloud 55"/>
          <p:cNvSpPr/>
          <p:nvPr/>
        </p:nvSpPr>
        <p:spPr>
          <a:xfrm>
            <a:off x="457200" y="2590800"/>
            <a:ext cx="7924800" cy="18288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Complexity does not depend on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8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in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O(</a:t>
            </a:r>
            <a:r>
              <a:rPr lang="en-US" sz="2800" b="1" dirty="0" err="1" smtClean="0">
                <a:solidFill>
                  <a:schemeClr val="accent2"/>
                </a:solidFill>
              </a:rPr>
              <a:t>log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k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04800" y="1905000"/>
            <a:ext cx="0" cy="419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0" y="4343400"/>
            <a:ext cx="93647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O(</a:t>
            </a:r>
            <a:r>
              <a:rPr lang="en-US" b="1" dirty="0" err="1" smtClean="0">
                <a:solidFill>
                  <a:schemeClr val="accent2"/>
                </a:solidFill>
              </a:rPr>
              <a:t>log</a:t>
            </a:r>
            <a:r>
              <a:rPr lang="en-US" b="1" i="1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2-component max array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3657600" y="2209800"/>
            <a:ext cx="4419600" cy="2971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4" name="Rounded Rectangle 43"/>
          <p:cNvSpPr/>
          <p:nvPr/>
        </p:nvSpPr>
        <p:spPr>
          <a:xfrm>
            <a:off x="4114800" y="41910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46" name="Rounded Rectangle 45"/>
          <p:cNvSpPr/>
          <p:nvPr/>
        </p:nvSpPr>
        <p:spPr>
          <a:xfrm>
            <a:off x="6019800" y="41910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0" y="46876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/>
              <a:t>MaxReg</a:t>
            </a:r>
            <a:r>
              <a:rPr lang="en-US" baseline="-25000" dirty="0" smtClean="0"/>
              <a:t>k</a:t>
            </a:r>
          </a:p>
          <a:p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105400" y="24384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50" name="Straight Arrow Connector 49"/>
          <p:cNvCxnSpPr>
            <a:stCxn id="49" idx="2"/>
            <a:endCxn id="44" idx="0"/>
          </p:cNvCxnSpPr>
          <p:nvPr/>
        </p:nvCxnSpPr>
        <p:spPr>
          <a:xfrm rot="5400000">
            <a:off x="4686300" y="3048000"/>
            <a:ext cx="1295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2"/>
            <a:endCxn id="46" idx="0"/>
          </p:cNvCxnSpPr>
          <p:nvPr/>
        </p:nvCxnSpPr>
        <p:spPr>
          <a:xfrm rot="16200000" flipH="1">
            <a:off x="5638800" y="30861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6629400" y="2438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  <a:latin typeface="Euclid Extra" pitchFamily="18" charset="2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14800" y="4724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477000" y="4724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0792" y="1828800"/>
            <a:ext cx="11063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51899" y="2438400"/>
            <a:ext cx="922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" y="3513356"/>
            <a:ext cx="1219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r>
              <a:rPr lang="en-US" sz="2000" dirty="0" smtClean="0"/>
              <a:t> :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600" y="4680824"/>
            <a:ext cx="1290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: </a:t>
            </a:r>
            <a:endParaRPr lang="en-US" sz="2000" b="1" baseline="30000" dirty="0">
              <a:solidFill>
                <a:schemeClr val="accent2"/>
              </a:solidFill>
            </a:endParaRPr>
          </a:p>
        </p:txBody>
      </p:sp>
      <p:sp>
        <p:nvSpPr>
          <p:cNvPr id="74" name="Cloud 73"/>
          <p:cNvSpPr/>
          <p:nvPr/>
        </p:nvSpPr>
        <p:spPr>
          <a:xfrm>
            <a:off x="1676400" y="1828800"/>
            <a:ext cx="914400" cy="6858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v,1</a:t>
            </a:r>
            <a:endParaRPr lang="en-US" sz="2400" dirty="0"/>
          </a:p>
        </p:txBody>
      </p:sp>
      <p:sp>
        <p:nvSpPr>
          <p:cNvPr id="75" name="Cloud 74"/>
          <p:cNvSpPr/>
          <p:nvPr/>
        </p:nvSpPr>
        <p:spPr>
          <a:xfrm>
            <a:off x="1600200" y="1752600"/>
            <a:ext cx="9144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v,2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228600" y="3124200"/>
            <a:ext cx="28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x=</a:t>
            </a:r>
            <a:r>
              <a:rPr lang="en-US" sz="2000" dirty="0" err="1" smtClean="0"/>
              <a:t>ReadMax</a:t>
            </a:r>
            <a:r>
              <a:rPr lang="en-US" sz="2000" dirty="0" smtClean="0"/>
              <a:t> component </a:t>
            </a:r>
            <a:r>
              <a:rPr lang="en-US" sz="2000" dirty="0" smtClean="0"/>
              <a:t>2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0547" y="3902512"/>
            <a:ext cx="319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WriteMax</a:t>
            </a:r>
            <a:r>
              <a:rPr lang="en-US" sz="2000" dirty="0" smtClean="0"/>
              <a:t>(x,2) </a:t>
            </a:r>
            <a:r>
              <a:rPr lang="en-US" sz="2000" dirty="0" smtClean="0"/>
              <a:t>to left </a:t>
            </a:r>
            <a:r>
              <a:rPr lang="en-US" sz="2000" dirty="0" err="1" smtClean="0"/>
              <a:t>subtree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0547" y="4291668"/>
            <a:ext cx="2952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(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sz="2000" dirty="0" smtClean="0"/>
              <a:t>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0547" y="5069980"/>
            <a:ext cx="28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x=</a:t>
            </a:r>
            <a:r>
              <a:rPr lang="en-US" sz="2000" dirty="0" err="1" smtClean="0"/>
              <a:t>ReadMax</a:t>
            </a:r>
            <a:r>
              <a:rPr lang="en-US" sz="2000" dirty="0" smtClean="0"/>
              <a:t> component </a:t>
            </a:r>
            <a:r>
              <a:rPr lang="en-US" sz="2000" dirty="0" smtClean="0"/>
              <a:t>2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0547" y="5459136"/>
            <a:ext cx="3357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WriteMax</a:t>
            </a:r>
            <a:r>
              <a:rPr lang="en-US" sz="2000" dirty="0" smtClean="0"/>
              <a:t>(x,2) </a:t>
            </a:r>
            <a:r>
              <a:rPr lang="en-US" sz="2000" dirty="0" smtClean="0"/>
              <a:t>to right </a:t>
            </a:r>
            <a:r>
              <a:rPr lang="en-US" sz="2000" dirty="0" err="1" smtClean="0"/>
              <a:t>subtree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0547" y="5848290"/>
            <a:ext cx="396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(k/2,0)+(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sz="2000" dirty="0" smtClean="0"/>
              <a:t>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6781800" y="2971800"/>
            <a:ext cx="914400" cy="6858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0" name="Cloud 29"/>
          <p:cNvSpPr/>
          <p:nvPr/>
        </p:nvSpPr>
        <p:spPr>
          <a:xfrm>
            <a:off x="6934200" y="3124200"/>
            <a:ext cx="914400" cy="6858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476920" y="19812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= ?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86 C 0.05157 0.01434 0.26528 0.01665 0.30938 0.06198 C 0.35348 0.10731 0.27361 0.2322 0.26407 0.27683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486 C 0.04601 -0.0104 0.18316 -0.0925 0.27639 -0.08649 C 0.36962 -0.08048 0.50017 0.0148 0.55903 0.0414 " pathEditMode="relative" rAng="0" ptsTypes="aaa">
                                      <p:cBhvr>
                                        <p:cTn id="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485 C -0.0533 -0.00532 -0.24393 -0.05551 -0.31962 -0.05666 C -0.39532 -0.05782 -0.42622 -0.01295 -0.45434 -0.00162 " pathEditMode="relative" rAng="0" ptsTypes="aaa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85 C -0.04809 0.00694 -0.21597 -0.02498 -0.28836 0.01711 C -0.36076 0.0592 -0.40451 0.20698 -0.43507 0.25694 " pathEditMode="relative" rAng="0" ptsTypes="aaa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71" grpId="0" animBg="1"/>
      <p:bldP spid="72" grpId="0"/>
      <p:bldP spid="73" grpId="0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/>
      <p:bldP spid="77" grpId="0"/>
      <p:bldP spid="78" grpId="0"/>
      <p:bldP spid="79" grpId="0"/>
      <p:bldP spid="80" grpId="0"/>
      <p:bldP spid="81" grpId="0"/>
      <p:bldP spid="29" grpId="0" animBg="1"/>
      <p:bldP spid="29" grpId="1" animBg="1"/>
      <p:bldP spid="29" grpId="2" animBg="1"/>
      <p:bldP spid="30" grpId="0" animBg="1"/>
      <p:bldP spid="30" grpId="1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2-component max array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3657600" y="2209800"/>
            <a:ext cx="4419600" cy="2971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4" name="Rounded Rectangle 43"/>
          <p:cNvSpPr/>
          <p:nvPr/>
        </p:nvSpPr>
        <p:spPr>
          <a:xfrm>
            <a:off x="4114800" y="41910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46" name="Rounded Rectangle 45"/>
          <p:cNvSpPr/>
          <p:nvPr/>
        </p:nvSpPr>
        <p:spPr>
          <a:xfrm>
            <a:off x="6019800" y="41910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0" y="46876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/>
              <a:t>MaxReg</a:t>
            </a:r>
            <a:r>
              <a:rPr lang="en-US" baseline="-25000" dirty="0" smtClean="0"/>
              <a:t>k</a:t>
            </a:r>
          </a:p>
          <a:p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105400" y="24384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50" name="Straight Arrow Connector 49"/>
          <p:cNvCxnSpPr>
            <a:stCxn id="49" idx="2"/>
            <a:endCxn id="44" idx="0"/>
          </p:cNvCxnSpPr>
          <p:nvPr/>
        </p:nvCxnSpPr>
        <p:spPr>
          <a:xfrm rot="5400000">
            <a:off x="4686300" y="3048000"/>
            <a:ext cx="1295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2"/>
            <a:endCxn id="46" idx="0"/>
          </p:cNvCxnSpPr>
          <p:nvPr/>
        </p:nvCxnSpPr>
        <p:spPr>
          <a:xfrm rot="16200000" flipH="1">
            <a:off x="5638800" y="30861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6629400" y="2438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  <a:latin typeface="Euclid Extra" pitchFamily="18" charset="2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14800" y="4724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477000" y="47244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0792" y="1828800"/>
            <a:ext cx="11063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51899" y="2438400"/>
            <a:ext cx="922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" y="3513356"/>
            <a:ext cx="1219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r>
              <a:rPr lang="en-US" sz="2000" dirty="0" smtClean="0"/>
              <a:t> :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600" y="4680824"/>
            <a:ext cx="1290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: </a:t>
            </a:r>
            <a:endParaRPr lang="en-US" sz="2000" b="1" baseline="30000" dirty="0">
              <a:solidFill>
                <a:schemeClr val="accent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3124200"/>
            <a:ext cx="28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x=</a:t>
            </a:r>
            <a:r>
              <a:rPr lang="en-US" sz="2000" dirty="0" err="1" smtClean="0"/>
              <a:t>ReadMax</a:t>
            </a:r>
            <a:r>
              <a:rPr lang="en-US" sz="2000" dirty="0" smtClean="0"/>
              <a:t> component </a:t>
            </a:r>
            <a:r>
              <a:rPr lang="en-US" sz="2000" dirty="0" smtClean="0"/>
              <a:t>2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0547" y="3902512"/>
            <a:ext cx="319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WriteMax</a:t>
            </a:r>
            <a:r>
              <a:rPr lang="en-US" sz="2000" dirty="0" smtClean="0"/>
              <a:t>(x,2) </a:t>
            </a:r>
            <a:r>
              <a:rPr lang="en-US" sz="2000" dirty="0" smtClean="0"/>
              <a:t>to left </a:t>
            </a:r>
            <a:r>
              <a:rPr lang="en-US" sz="2000" dirty="0" err="1" smtClean="0"/>
              <a:t>subtree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0547" y="4291668"/>
            <a:ext cx="2952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(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sz="2000" dirty="0" smtClean="0"/>
              <a:t>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0547" y="5069980"/>
            <a:ext cx="28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x=</a:t>
            </a:r>
            <a:r>
              <a:rPr lang="en-US" sz="2000" dirty="0" err="1" smtClean="0"/>
              <a:t>ReadMax</a:t>
            </a:r>
            <a:r>
              <a:rPr lang="en-US" sz="2000" dirty="0" smtClean="0"/>
              <a:t> component </a:t>
            </a:r>
            <a:r>
              <a:rPr lang="en-US" sz="2000" dirty="0" smtClean="0"/>
              <a:t>2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0547" y="5459136"/>
            <a:ext cx="3357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WriteMax</a:t>
            </a:r>
            <a:r>
              <a:rPr lang="en-US" sz="2000" dirty="0" smtClean="0"/>
              <a:t>(x,2) </a:t>
            </a:r>
            <a:r>
              <a:rPr lang="en-US" sz="2000" dirty="0" smtClean="0"/>
              <a:t>to right </a:t>
            </a:r>
            <a:r>
              <a:rPr lang="en-US" sz="2000" dirty="0" err="1" smtClean="0"/>
              <a:t>subtree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0547" y="5848290"/>
            <a:ext cx="396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(k/2,0)+(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sz="2000" dirty="0" smtClean="0"/>
              <a:t>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)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762000" y="304801"/>
            <a:ext cx="8077200" cy="2133599"/>
            <a:chOff x="381000" y="2897071"/>
            <a:chExt cx="8224058" cy="1827329"/>
          </a:xfrm>
        </p:grpSpPr>
        <p:sp>
          <p:nvSpPr>
            <p:cNvPr id="83" name="Cloud 82"/>
            <p:cNvSpPr/>
            <p:nvPr/>
          </p:nvSpPr>
          <p:spPr>
            <a:xfrm>
              <a:off x="381000" y="2897071"/>
              <a:ext cx="8224058" cy="1827329"/>
            </a:xfrm>
            <a:prstGeom prst="cloud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>
                <a:lnSpc>
                  <a:spcPct val="80000"/>
                </a:lnSpc>
              </a:pP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1688" y="3242825"/>
              <a:ext cx="7432686" cy="109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>
                <a:lnSpc>
                  <a:spcPct val="80000"/>
                </a:lnSpc>
              </a:pPr>
              <a:r>
                <a:rPr lang="en-US" sz="2400" b="1" dirty="0" smtClean="0">
                  <a:cs typeface="Courier New" pitchFamily="49" charset="0"/>
                </a:rPr>
                <a:t>Key idea</a:t>
              </a:r>
              <a:r>
                <a:rPr lang="en-US" sz="2400" dirty="0" smtClean="0">
                  <a:cs typeface="Courier New" pitchFamily="49" charset="0"/>
                </a:rPr>
                <a:t>: </a:t>
              </a:r>
              <a:r>
                <a:rPr lang="en-US" sz="2400" dirty="0" smtClean="0">
                  <a:cs typeface="Courier New" pitchFamily="49" charset="0"/>
                </a:rPr>
                <a:t/>
              </a:r>
              <a:br>
                <a:rPr lang="en-US" sz="2400" dirty="0" smtClean="0">
                  <a:cs typeface="Courier New" pitchFamily="49" charset="0"/>
                </a:rPr>
              </a:br>
              <a:r>
                <a:rPr lang="en-US" sz="2400" dirty="0" smtClean="0">
                  <a:cs typeface="Courier New" pitchFamily="49" charset="0"/>
                </a:rPr>
                <a:t>a </a:t>
              </a:r>
              <a:r>
                <a:rPr lang="en-US" sz="2400" dirty="0" smtClean="0">
                  <a:cs typeface="Courier New" pitchFamily="49" charset="0"/>
                </a:rPr>
                <a:t>reader </a:t>
              </a:r>
              <a:r>
                <a:rPr lang="en-US" sz="2400" dirty="0" smtClean="0">
                  <a:cs typeface="Courier New" pitchFamily="49" charset="0"/>
                </a:rPr>
                <a:t>going </a:t>
              </a:r>
              <a:r>
                <a:rPr lang="en-US" sz="2400" dirty="0" smtClean="0">
                  <a:cs typeface="Courier New" pitchFamily="49" charset="0"/>
                </a:rPr>
                <a:t>right at the switch </a:t>
              </a:r>
              <a:r>
                <a:rPr lang="en-US" sz="2400" dirty="0" smtClean="0">
                  <a:cs typeface="Courier New" pitchFamily="49" charset="0"/>
                </a:rPr>
                <a:t>always sees a value for component 2 that is at least as </a:t>
              </a:r>
              <a:br>
                <a:rPr lang="en-US" sz="2400" dirty="0" smtClean="0">
                  <a:cs typeface="Courier New" pitchFamily="49" charset="0"/>
                </a:rPr>
              </a:br>
              <a:r>
                <a:rPr lang="en-US" sz="2400" dirty="0" smtClean="0">
                  <a:cs typeface="Courier New" pitchFamily="49" charset="0"/>
                </a:rPr>
                <a:t>large as any value that a reader going left sees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2-component max array unfolded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8001000" cy="4495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18288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25" idx="2"/>
            <a:endCxn id="29" idx="0"/>
          </p:cNvCxnSpPr>
          <p:nvPr/>
        </p:nvCxnSpPr>
        <p:spPr>
          <a:xfrm rot="16200000" flipH="1">
            <a:off x="49149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06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498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743200" y="3657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4" name="Rounded Rectangle 23"/>
          <p:cNvSpPr/>
          <p:nvPr/>
        </p:nvSpPr>
        <p:spPr>
          <a:xfrm>
            <a:off x="15240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5" name="Rounded Rectangle 24"/>
          <p:cNvSpPr/>
          <p:nvPr/>
        </p:nvSpPr>
        <p:spPr>
          <a:xfrm>
            <a:off x="40386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81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Rounded Rectangle 26"/>
          <p:cNvSpPr/>
          <p:nvPr/>
        </p:nvSpPr>
        <p:spPr>
          <a:xfrm>
            <a:off x="22860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Rounded Rectangle 27"/>
          <p:cNvSpPr/>
          <p:nvPr/>
        </p:nvSpPr>
        <p:spPr>
          <a:xfrm>
            <a:off x="7010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9" name="Rounded Rectangle 28"/>
          <p:cNvSpPr/>
          <p:nvPr/>
        </p:nvSpPr>
        <p:spPr>
          <a:xfrm>
            <a:off x="48768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2" idx="2"/>
            <a:endCxn id="25" idx="0"/>
          </p:cNvCxnSpPr>
          <p:nvPr/>
        </p:nvCxnSpPr>
        <p:spPr>
          <a:xfrm rot="16200000" flipH="1">
            <a:off x="3886200" y="3695700"/>
            <a:ext cx="4572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2"/>
            <a:endCxn id="24" idx="0"/>
          </p:cNvCxnSpPr>
          <p:nvPr/>
        </p:nvCxnSpPr>
        <p:spPr>
          <a:xfrm rot="5400000">
            <a:off x="2628900" y="3733800"/>
            <a:ext cx="4572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20" idx="0"/>
          </p:cNvCxnSpPr>
          <p:nvPr/>
        </p:nvCxnSpPr>
        <p:spPr>
          <a:xfrm rot="5400000">
            <a:off x="17145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4" idx="2"/>
            <a:endCxn id="27" idx="0"/>
          </p:cNvCxnSpPr>
          <p:nvPr/>
        </p:nvCxnSpPr>
        <p:spPr>
          <a:xfrm rot="16200000" flipH="1">
            <a:off x="2362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26" idx="0"/>
          </p:cNvCxnSpPr>
          <p:nvPr/>
        </p:nvCxnSpPr>
        <p:spPr>
          <a:xfrm rot="5400000">
            <a:off x="4267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8" idx="0"/>
          </p:cNvCxnSpPr>
          <p:nvPr/>
        </p:nvCxnSpPr>
        <p:spPr>
          <a:xfrm rot="16200000" flipH="1">
            <a:off x="7105650" y="493395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8733927">
            <a:off x="3478283" y="29126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2847943">
            <a:off x="5687930" y="29126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4876800" y="21336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229100" y="21717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14400" y="1828800"/>
            <a:ext cx="130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MaxReg</a:t>
            </a:r>
            <a:r>
              <a:rPr lang="en-US" sz="2400" baseline="-25000" dirty="0" smtClean="0"/>
              <a:t>k</a:t>
            </a:r>
            <a:endParaRPr lang="en-US" sz="2400" baseline="-25000" dirty="0"/>
          </a:p>
        </p:txBody>
      </p:sp>
      <p:sp>
        <p:nvSpPr>
          <p:cNvPr id="30" name="Rounded Rectangle 29"/>
          <p:cNvSpPr/>
          <p:nvPr/>
        </p:nvSpPr>
        <p:spPr>
          <a:xfrm>
            <a:off x="5449824" y="1816608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484376" y="36576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65176" y="4572000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526024" y="45476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78408" y="59192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273808" y="59192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69208" y="59192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64608" y="59192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98208" y="5919216"/>
            <a:ext cx="12192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MaxReg</a:t>
            </a:r>
            <a:r>
              <a:rPr lang="en-US" baseline="-25000" dirty="0" err="1" smtClean="0">
                <a:solidFill>
                  <a:schemeClr val="tx1"/>
                </a:solidFill>
                <a:latin typeface="Euclid Extra" pitchFamily="18" charset="2"/>
              </a:rPr>
              <a:t>l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43" name="Cloud 42"/>
          <p:cNvSpPr/>
          <p:nvPr/>
        </p:nvSpPr>
        <p:spPr>
          <a:xfrm>
            <a:off x="4495800" y="2590800"/>
            <a:ext cx="4572000" cy="16002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Complexity is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O(</a:t>
            </a:r>
            <a:r>
              <a:rPr lang="en-US" sz="2800" b="1" dirty="0" err="1" smtClean="0">
                <a:solidFill>
                  <a:schemeClr val="accent2"/>
                </a:solidFill>
              </a:rPr>
              <a:t>log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k</a:t>
            </a:r>
            <a:r>
              <a:rPr lang="en-US" sz="2800" b="1" i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log</a:t>
            </a:r>
            <a:r>
              <a:rPr lang="en-US" sz="2800" b="1" dirty="0" err="1" smtClean="0">
                <a:solidFill>
                  <a:schemeClr val="accent2"/>
                </a:solidFill>
                <a:latin typeface="Euclid Extra" pitchFamily="18" charset="2"/>
              </a:rPr>
              <a:t>l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For </a:t>
            </a:r>
            <a:r>
              <a:rPr lang="en-US" sz="2800" b="1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-limited </a:t>
            </a:r>
            <a:r>
              <a:rPr lang="en-US" sz="2800" dirty="0" smtClean="0"/>
              <a:t>use snapshot we get </a:t>
            </a:r>
            <a:r>
              <a:rPr lang="en-US" sz="2800" b="1" dirty="0" smtClean="0">
                <a:solidFill>
                  <a:schemeClr val="accent2"/>
                </a:solidFill>
              </a:rPr>
              <a:t>O(log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b </a:t>
            </a:r>
            <a:r>
              <a:rPr lang="en-US" sz="2800" b="1" dirty="0" err="1" smtClean="0">
                <a:solidFill>
                  <a:schemeClr val="accent2"/>
                </a:solidFill>
              </a:rPr>
              <a:t>logn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/>
              <a:t>steps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This is </a:t>
            </a:r>
            <a:r>
              <a:rPr lang="en-US" sz="2400" b="1" dirty="0" smtClean="0">
                <a:solidFill>
                  <a:schemeClr val="accent2"/>
                </a:solidFill>
              </a:rPr>
              <a:t>O(log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sz="2400" b="1" dirty="0" smtClean="0">
                <a:solidFill>
                  <a:schemeClr val="accent2"/>
                </a:solidFill>
              </a:rPr>
              <a:t>(n</a:t>
            </a:r>
            <a:r>
              <a:rPr lang="en-US" sz="2400" b="1" dirty="0" smtClean="0">
                <a:solidFill>
                  <a:schemeClr val="accent2"/>
                </a:solidFill>
              </a:rPr>
              <a:t>)) </a:t>
            </a:r>
            <a:r>
              <a:rPr lang="en-US" sz="2400" dirty="0" smtClean="0"/>
              <a:t>steps </a:t>
            </a:r>
            <a:r>
              <a:rPr lang="en-US" sz="2400" dirty="0" smtClean="0"/>
              <a:t>for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many updates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Paper also shows: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Multi-writer </a:t>
            </a:r>
            <a:r>
              <a:rPr lang="en-US" sz="2400" dirty="0" smtClean="0"/>
              <a:t>snapshot implementation: every process can update each location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c-component max arrays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Open problems: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Snapshot implementations using single-writer registers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Lower bounds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Randomized implementations and lower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2057400" y="2133600"/>
            <a:ext cx="5105400" cy="1600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Objects</a:t>
            </a: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554224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505200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056376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48064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24384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3389376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59436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2667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1" idx="0"/>
            <a:endCxn id="28" idx="2"/>
          </p:cNvCxnSpPr>
          <p:nvPr/>
        </p:nvCxnSpPr>
        <p:spPr>
          <a:xfrm flipH="1" flipV="1">
            <a:off x="2895600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49" idx="2"/>
          </p:cNvCxnSpPr>
          <p:nvPr/>
        </p:nvCxnSpPr>
        <p:spPr>
          <a:xfrm flipV="1">
            <a:off x="3150108" y="3733800"/>
            <a:ext cx="1459992" cy="93878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3810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ight Brace 41"/>
          <p:cNvSpPr/>
          <p:nvPr/>
        </p:nvSpPr>
        <p:spPr>
          <a:xfrm rot="5400000">
            <a:off x="4495800" y="1219200"/>
            <a:ext cx="304800" cy="4572000"/>
          </a:xfrm>
          <a:prstGeom prst="rightBrace">
            <a:avLst>
              <a:gd name="adj1" fmla="val 124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267200" y="3810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scan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9" name="Straight Arrow Connector 18"/>
          <p:cNvCxnSpPr>
            <a:stCxn id="22" idx="0"/>
            <a:endCxn id="29" idx="2"/>
          </p:cNvCxnSpPr>
          <p:nvPr/>
        </p:nvCxnSpPr>
        <p:spPr>
          <a:xfrm flipH="1" flipV="1">
            <a:off x="3846576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30" idx="2"/>
          </p:cNvCxnSpPr>
          <p:nvPr/>
        </p:nvCxnSpPr>
        <p:spPr>
          <a:xfrm flipV="1">
            <a:off x="6399276" y="3352800"/>
            <a:ext cx="1524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spect="1"/>
          </p:cNvSpPr>
          <p:nvPr/>
        </p:nvSpPr>
        <p:spPr>
          <a:xfrm>
            <a:off x="838200" y="4267200"/>
            <a:ext cx="1676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your location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924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System of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processes, </a:t>
            </a:r>
            <a:r>
              <a:rPr lang="en-US" sz="2800" b="1" i="1" dirty="0" smtClean="0">
                <a:solidFill>
                  <a:schemeClr val="accent2"/>
                </a:solidFill>
              </a:rPr>
              <a:t>m </a:t>
            </a:r>
            <a:r>
              <a:rPr lang="en-US" sz="2800" b="1" dirty="0" smtClean="0"/>
              <a:t>multi-writer</a:t>
            </a:r>
            <a:r>
              <a:rPr lang="en-US" sz="2800" dirty="0" smtClean="0"/>
              <a:t> registers</a:t>
            </a:r>
          </a:p>
          <a:p>
            <a:pPr>
              <a:buNone/>
            </a:pPr>
            <a:r>
              <a:rPr lang="en-US" sz="2800" b="1" dirty="0" smtClean="0"/>
              <a:t>Asynchronous</a:t>
            </a:r>
            <a:r>
              <a:rPr lang="en-US" sz="2800" dirty="0" smtClean="0"/>
              <a:t> schedule controlled by an adversary</a:t>
            </a:r>
          </a:p>
          <a:p>
            <a:pPr>
              <a:buNone/>
            </a:pPr>
            <a:r>
              <a:rPr lang="en-US" sz="2800" b="1" dirty="0" smtClean="0"/>
              <a:t>Crash failures </a:t>
            </a:r>
            <a:r>
              <a:rPr lang="en-US" sz="2800" dirty="0" smtClean="0"/>
              <a:t>– require </a:t>
            </a:r>
            <a:r>
              <a:rPr lang="en-US" sz="2800" b="1" dirty="0" smtClean="0"/>
              <a:t>wait-free</a:t>
            </a:r>
            <a:r>
              <a:rPr lang="en-US" sz="2800" dirty="0" smtClean="0"/>
              <a:t> implementations</a:t>
            </a:r>
          </a:p>
          <a:p>
            <a:pPr>
              <a:buNone/>
            </a:pPr>
            <a:r>
              <a:rPr lang="en-US" sz="2800" b="1" dirty="0" smtClean="0"/>
              <a:t>Linearizable </a:t>
            </a:r>
            <a:r>
              <a:rPr lang="en-US" sz="2800" dirty="0" smtClean="0"/>
              <a:t>implementations</a:t>
            </a:r>
            <a:endParaRPr lang="en-US" b="1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4384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8862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37719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019800" y="5334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95600" y="37719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37719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dirty="0" smtClean="0"/>
              <a:t>R</a:t>
            </a:r>
            <a:r>
              <a:rPr lang="en-US" sz="2400" baseline="-25000" dirty="0" smtClean="0"/>
              <a:t>m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38539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54922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0"/>
            <a:endCxn id="13" idx="2"/>
          </p:cNvCxnSpPr>
          <p:nvPr/>
        </p:nvCxnSpPr>
        <p:spPr>
          <a:xfrm flipV="1">
            <a:off x="2781300" y="4305300"/>
            <a:ext cx="5715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35224" y="4343400"/>
            <a:ext cx="569976" cy="102717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25953" y="464449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464449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endParaRPr lang="en-US" sz="2400" b="1" i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>
            <a:stCxn id="12" idx="0"/>
          </p:cNvCxnSpPr>
          <p:nvPr/>
        </p:nvCxnSpPr>
        <p:spPr>
          <a:xfrm flipV="1">
            <a:off x="6362700" y="4306824"/>
            <a:ext cx="515139" cy="1027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522720" y="4346448"/>
            <a:ext cx="499872" cy="10363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200" y="4644497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1639" y="464449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Courier New" pitchFamily="49" charset="0"/>
              </a:rPr>
              <a:t>ok</a:t>
            </a:r>
            <a:endParaRPr lang="en-US" sz="2400" b="1" dirty="0">
              <a:solidFill>
                <a:schemeClr val="accent2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Snapshots - Step Complexity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8486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Using multi-writer registers: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can be done in </a:t>
            </a:r>
            <a:r>
              <a:rPr lang="en-US" sz="2400" b="1" dirty="0" smtClean="0">
                <a:solidFill>
                  <a:schemeClr val="accent2"/>
                </a:solidFill>
              </a:rPr>
              <a:t>O(n)</a:t>
            </a:r>
            <a:r>
              <a:rPr lang="en-US" sz="2400" dirty="0" smtClean="0"/>
              <a:t> steps </a:t>
            </a:r>
            <a:r>
              <a:rPr lang="en-US" sz="2000" dirty="0" smtClean="0">
                <a:solidFill>
                  <a:schemeClr val="accent4"/>
                </a:solidFill>
              </a:rPr>
              <a:t>[Inoue and Chen, </a:t>
            </a:r>
            <a:r>
              <a:rPr lang="en-US" sz="2000" dirty="0" smtClean="0">
                <a:solidFill>
                  <a:schemeClr val="accent4"/>
                </a:solidFill>
              </a:rPr>
              <a:t>WDAG 1994</a:t>
            </a:r>
            <a:r>
              <a:rPr lang="en-US" sz="2000" dirty="0" smtClean="0">
                <a:solidFill>
                  <a:schemeClr val="accent4"/>
                </a:solidFill>
              </a:rPr>
              <a:t>]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and requires </a:t>
            </a:r>
            <a:r>
              <a:rPr lang="el-GR" sz="2400" b="1" dirty="0" smtClean="0">
                <a:solidFill>
                  <a:schemeClr val="accent2"/>
                </a:solidFill>
              </a:rPr>
              <a:t>Ω</a:t>
            </a:r>
            <a:r>
              <a:rPr lang="en-US" sz="2400" b="1" dirty="0" smtClean="0">
                <a:solidFill>
                  <a:schemeClr val="accent2"/>
                </a:solidFill>
              </a:rPr>
              <a:t>(n)</a:t>
            </a:r>
            <a:r>
              <a:rPr lang="en-US" sz="2400" dirty="0" smtClean="0"/>
              <a:t> steps </a:t>
            </a:r>
            <a:r>
              <a:rPr lang="en-US" sz="2000" dirty="0" smtClean="0">
                <a:solidFill>
                  <a:schemeClr val="accent4"/>
                </a:solidFill>
              </a:rPr>
              <a:t>[Jayanti, Tan, and </a:t>
            </a:r>
            <a:r>
              <a:rPr lang="en-US" sz="2000" dirty="0" err="1" smtClean="0">
                <a:solidFill>
                  <a:schemeClr val="accent4"/>
                </a:solidFill>
              </a:rPr>
              <a:t>Toueg</a:t>
            </a:r>
            <a:r>
              <a:rPr lang="en-US" sz="2000" dirty="0" smtClean="0">
                <a:solidFill>
                  <a:schemeClr val="accent4"/>
                </a:solidFill>
              </a:rPr>
              <a:t>,  </a:t>
            </a:r>
            <a:r>
              <a:rPr lang="en-US" sz="2000" dirty="0" smtClean="0">
                <a:solidFill>
                  <a:schemeClr val="accent4"/>
                </a:solidFill>
              </a:rPr>
              <a:t>SICOMP 1996</a:t>
            </a:r>
            <a:r>
              <a:rPr lang="en-US" sz="2000" dirty="0" smtClean="0">
                <a:solidFill>
                  <a:schemeClr val="accent4"/>
                </a:solidFill>
              </a:rPr>
              <a:t>]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Goal</a:t>
            </a:r>
            <a:r>
              <a:rPr lang="en-US" sz="2400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 smtClean="0"/>
              <a:t>faster snapshot implementation </a:t>
            </a:r>
            <a:r>
              <a:rPr lang="en-US" sz="2400" dirty="0" smtClean="0"/>
              <a:t>(</a:t>
            </a:r>
            <a:r>
              <a:rPr lang="en-US" sz="2400" dirty="0" smtClean="0"/>
              <a:t>sub-linear)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This talk: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snapshot </a:t>
            </a:r>
            <a:r>
              <a:rPr lang="en-US" sz="2400" dirty="0" smtClean="0"/>
              <a:t>implementation </a:t>
            </a:r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chemeClr val="accent2"/>
                </a:solidFill>
              </a:rPr>
              <a:t>O(log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sz="2400" b="1" dirty="0" smtClean="0">
                <a:solidFill>
                  <a:schemeClr val="accent2"/>
                </a:solidFill>
              </a:rPr>
              <a:t>(n))</a:t>
            </a:r>
            <a:r>
              <a:rPr lang="en-US" sz="2400" dirty="0" smtClean="0"/>
              <a:t> </a:t>
            </a:r>
            <a:r>
              <a:rPr lang="en-US" sz="2400" dirty="0" smtClean="0"/>
              <a:t>steps per operation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for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</a:t>
            </a:r>
            <a:r>
              <a:rPr lang="en-US" sz="2400" dirty="0" smtClean="0"/>
              <a:t>many update operations</a:t>
            </a:r>
            <a:br>
              <a:rPr lang="en-US" sz="2400" dirty="0" smtClean="0"/>
            </a:br>
            <a:r>
              <a:rPr lang="en-US" sz="2400" dirty="0" smtClean="0"/>
              <a:t>(limited-use snapshot object)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pic>
        <p:nvPicPr>
          <p:cNvPr id="1027" name="Picture 3" descr="C:\Documents and Settings\ckeren.LAP55\Local Settings\Temporary Internet Files\Content.IE5\KGPSS2CY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971800"/>
            <a:ext cx="628327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ounded Rectangular Callout 98"/>
          <p:cNvSpPr/>
          <p:nvPr/>
        </p:nvSpPr>
        <p:spPr>
          <a:xfrm>
            <a:off x="6934200" y="1981200"/>
            <a:ext cx="1828800" cy="1066800"/>
          </a:xfrm>
          <a:prstGeom prst="wedgeRoundRectCallout">
            <a:avLst>
              <a:gd name="adj1" fmla="val -58775"/>
              <a:gd name="adj2" fmla="val 79572"/>
              <a:gd name="adj3" fmla="val 16667"/>
            </a:avLst>
          </a:prstGeom>
          <a:solidFill>
            <a:schemeClr val="accent4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of </a:t>
            </a:r>
            <a:r>
              <a:rPr lang="en-US" dirty="0" smtClean="0">
                <a:solidFill>
                  <a:schemeClr val="tx1"/>
                </a:solidFill>
              </a:rPr>
              <a:t>views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ular Callout 102"/>
          <p:cNvSpPr/>
          <p:nvPr/>
        </p:nvSpPr>
        <p:spPr>
          <a:xfrm>
            <a:off x="2057400" y="2362200"/>
            <a:ext cx="1828800" cy="1066800"/>
          </a:xfrm>
          <a:prstGeom prst="wedgeRoundRectCallout">
            <a:avLst>
              <a:gd name="adj1" fmla="val 53225"/>
              <a:gd name="adj2" fmla="val 69286"/>
              <a:gd name="adj3" fmla="val 16667"/>
            </a:avLst>
          </a:prstGeom>
          <a:solidFill>
            <a:schemeClr val="accent4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Pointer to array 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905000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9" name="Curved Connector 158"/>
          <p:cNvCxnSpPr>
            <a:stCxn id="157" idx="0"/>
          </p:cNvCxnSpPr>
          <p:nvPr/>
        </p:nvCxnSpPr>
        <p:spPr>
          <a:xfrm rot="5400000" flipH="1" flipV="1">
            <a:off x="4620006" y="2315718"/>
            <a:ext cx="646176" cy="8183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Title 1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structure, Updates help </a:t>
            </a:r>
            <a:r>
              <a:rPr lang="en-US" dirty="0" smtClean="0"/>
              <a:t>Scans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3" grpId="0" animBg="1"/>
      <p:bldP spid="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Polylogarithmic snapshots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905000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9" name="Curved Connector 158"/>
          <p:cNvCxnSpPr>
            <a:stCxn id="157" idx="0"/>
          </p:cNvCxnSpPr>
          <p:nvPr/>
        </p:nvCxnSpPr>
        <p:spPr>
          <a:xfrm rot="5400000" flipH="1" flipV="1">
            <a:off x="4620006" y="2315718"/>
            <a:ext cx="646176" cy="8183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ounded Rectangular Callout 159"/>
          <p:cNvSpPr/>
          <p:nvPr/>
        </p:nvSpPr>
        <p:spPr>
          <a:xfrm>
            <a:off x="457200" y="1676400"/>
            <a:ext cx="3581400" cy="1447800"/>
          </a:xfrm>
          <a:prstGeom prst="wedgeRoundRectCallout">
            <a:avLst>
              <a:gd name="adj1" fmla="val 53225"/>
              <a:gd name="adj2" fmla="val 69286"/>
              <a:gd name="adj3" fmla="val 16667"/>
            </a:avLst>
          </a:prstGeom>
          <a:solidFill>
            <a:schemeClr val="accent4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Need to </a:t>
            </a:r>
            <a:r>
              <a:rPr lang="en-US" sz="2400" dirty="0" smtClean="0">
                <a:solidFill>
                  <a:schemeClr val="tx1"/>
                </a:solidFill>
              </a:rPr>
              <a:t>cope with </a:t>
            </a:r>
            <a:r>
              <a:rPr lang="en-US" sz="2400" dirty="0" smtClean="0">
                <a:solidFill>
                  <a:schemeClr val="tx1"/>
                </a:solidFill>
              </a:rPr>
              <a:t>slow operations: use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max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register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1" name="Cloud 160"/>
          <p:cNvSpPr/>
          <p:nvPr/>
        </p:nvSpPr>
        <p:spPr>
          <a:xfrm>
            <a:off x="1066800" y="152400"/>
            <a:ext cx="7848600" cy="22098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Max register: returns largest value previously written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8064A2"/>
                </a:solidFill>
              </a:rPr>
              <a:t>[Aspnes, Attiya, and Censor-Hillel, JACM 2012]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Polylogarithmic snapshots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44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20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2578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7010400" y="5638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" name="Straight Arrow Connector 23"/>
          <p:cNvCxnSpPr>
            <a:stCxn id="19" idx="0"/>
            <a:endCxn id="23" idx="2"/>
          </p:cNvCxnSpPr>
          <p:nvPr/>
        </p:nvCxnSpPr>
        <p:spPr>
          <a:xfrm rot="5400000" flipH="1" flipV="1">
            <a:off x="21145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0"/>
            <a:endCxn id="23" idx="2"/>
          </p:cNvCxnSpPr>
          <p:nvPr/>
        </p:nvCxnSpPr>
        <p:spPr>
          <a:xfrm flipH="1" flipV="1">
            <a:off x="28956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91200" y="4648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1" idx="0"/>
            <a:endCxn id="26" idx="2"/>
          </p:cNvCxnSpPr>
          <p:nvPr/>
        </p:nvCxnSpPr>
        <p:spPr>
          <a:xfrm flipV="1">
            <a:off x="5600700" y="5181600"/>
            <a:ext cx="6477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0"/>
            <a:endCxn id="26" idx="2"/>
          </p:cNvCxnSpPr>
          <p:nvPr/>
        </p:nvCxnSpPr>
        <p:spPr>
          <a:xfrm rot="16200000" flipV="1">
            <a:off x="6572250" y="4857750"/>
            <a:ext cx="4572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38600" y="3505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0"/>
            <a:endCxn id="29" idx="2"/>
          </p:cNvCxnSpPr>
          <p:nvPr/>
        </p:nvCxnSpPr>
        <p:spPr>
          <a:xfrm rot="5400000" flipH="1" flipV="1">
            <a:off x="3448050" y="3486150"/>
            <a:ext cx="609600" cy="171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9" idx="2"/>
          </p:cNvCxnSpPr>
          <p:nvPr/>
        </p:nvCxnSpPr>
        <p:spPr>
          <a:xfrm rot="16200000" flipV="1">
            <a:off x="5124450" y="3524250"/>
            <a:ext cx="6096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spect="1"/>
          </p:cNvSpPr>
          <p:nvPr/>
        </p:nvSpPr>
        <p:spPr>
          <a:xfrm>
            <a:off x="106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924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48768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4038600" y="609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1676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05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70104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7239000" y="4876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>
          <a:xfrm>
            <a:off x="54864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57150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59436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172200" y="3810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>
            <a:spLocks noChangeAspect="1"/>
          </p:cNvSpPr>
          <p:nvPr/>
        </p:nvSpPr>
        <p:spPr>
          <a:xfrm>
            <a:off x="99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39624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>
            <a:spLocks noChangeAspect="1"/>
          </p:cNvSpPr>
          <p:nvPr/>
        </p:nvSpPr>
        <p:spPr>
          <a:xfrm>
            <a:off x="4800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>
            <a:spLocks noChangeAspect="1"/>
          </p:cNvSpPr>
          <p:nvPr/>
        </p:nvSpPr>
        <p:spPr>
          <a:xfrm>
            <a:off x="7848600" y="54102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>
          <a:xfrm>
            <a:off x="1600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>
          <a:xfrm>
            <a:off x="5361432" y="1905000"/>
            <a:ext cx="1143000" cy="2237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>
          <a:xfrm>
            <a:off x="6934200" y="3581400"/>
            <a:ext cx="6096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>
            <a:spLocks noChangeAspect="1"/>
          </p:cNvSpPr>
          <p:nvPr/>
        </p:nvSpPr>
        <p:spPr>
          <a:xfrm>
            <a:off x="106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>
            <a:spLocks noChangeAspect="1"/>
          </p:cNvSpPr>
          <p:nvPr/>
        </p:nvSpPr>
        <p:spPr>
          <a:xfrm>
            <a:off x="106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>
          <a:xfrm>
            <a:off x="1676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>
          <a:xfrm>
            <a:off x="1905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>
          <a:xfrm>
            <a:off x="1676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>
          <a:xfrm>
            <a:off x="1676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>
          <a:xfrm>
            <a:off x="1905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>
          <a:xfrm>
            <a:off x="1676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>
            <a:spLocks noChangeAspect="1"/>
          </p:cNvSpPr>
          <p:nvPr/>
        </p:nvSpPr>
        <p:spPr>
          <a:xfrm>
            <a:off x="1905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>
            <a:spLocks noChangeAspect="1"/>
          </p:cNvSpPr>
          <p:nvPr/>
        </p:nvSpPr>
        <p:spPr>
          <a:xfrm>
            <a:off x="40386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>
            <a:spLocks noChangeAspect="1"/>
          </p:cNvSpPr>
          <p:nvPr/>
        </p:nvSpPr>
        <p:spPr>
          <a:xfrm>
            <a:off x="40386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>
            <a:spLocks noChangeAspect="1"/>
          </p:cNvSpPr>
          <p:nvPr/>
        </p:nvSpPr>
        <p:spPr>
          <a:xfrm>
            <a:off x="4876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>
            <a:spLocks noChangeAspect="1"/>
          </p:cNvSpPr>
          <p:nvPr/>
        </p:nvSpPr>
        <p:spPr>
          <a:xfrm>
            <a:off x="4876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>
          <a:xfrm>
            <a:off x="7924800" y="579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7924800" y="5486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>
          <a:xfrm>
            <a:off x="70104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>
            <a:spLocks noChangeAspect="1"/>
          </p:cNvSpPr>
          <p:nvPr/>
        </p:nvSpPr>
        <p:spPr>
          <a:xfrm>
            <a:off x="7239000" y="4572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>
            <a:spLocks noChangeAspect="1"/>
          </p:cNvSpPr>
          <p:nvPr/>
        </p:nvSpPr>
        <p:spPr>
          <a:xfrm>
            <a:off x="70104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>
          <a:xfrm>
            <a:off x="7239000" y="4267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>
          <a:xfrm>
            <a:off x="70104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>
            <a:spLocks noChangeAspect="1"/>
          </p:cNvSpPr>
          <p:nvPr/>
        </p:nvSpPr>
        <p:spPr>
          <a:xfrm>
            <a:off x="7239000" y="3962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>
            <a:spLocks noChangeAspect="1"/>
          </p:cNvSpPr>
          <p:nvPr/>
        </p:nvSpPr>
        <p:spPr>
          <a:xfrm>
            <a:off x="70104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>
            <a:spLocks noChangeAspect="1"/>
          </p:cNvSpPr>
          <p:nvPr/>
        </p:nvSpPr>
        <p:spPr>
          <a:xfrm>
            <a:off x="7239000" y="3657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>
            <a:spLocks noChangeAspect="1"/>
          </p:cNvSpPr>
          <p:nvPr/>
        </p:nvSpPr>
        <p:spPr>
          <a:xfrm>
            <a:off x="54864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>
            <a:spLocks noChangeAspect="1"/>
          </p:cNvSpPr>
          <p:nvPr/>
        </p:nvSpPr>
        <p:spPr>
          <a:xfrm>
            <a:off x="57150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>
            <a:spLocks noChangeAspect="1"/>
          </p:cNvSpPr>
          <p:nvPr/>
        </p:nvSpPr>
        <p:spPr>
          <a:xfrm>
            <a:off x="59436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>
          <a:xfrm>
            <a:off x="6172200" y="3505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>
            <a:spLocks noChangeAspect="1"/>
          </p:cNvSpPr>
          <p:nvPr/>
        </p:nvSpPr>
        <p:spPr>
          <a:xfrm>
            <a:off x="54864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>
          <a:xfrm>
            <a:off x="57150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>
          <a:xfrm>
            <a:off x="59436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>
          <a:xfrm>
            <a:off x="6172200" y="32004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54864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>
          <a:xfrm>
            <a:off x="57150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59436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>
          <a:xfrm>
            <a:off x="6172200" y="28956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>
            <a:spLocks noChangeAspect="1"/>
          </p:cNvSpPr>
          <p:nvPr/>
        </p:nvSpPr>
        <p:spPr>
          <a:xfrm>
            <a:off x="54864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>
          <a:xfrm>
            <a:off x="57150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>
          <a:xfrm>
            <a:off x="59436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6172200" y="25908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>
            <a:spLocks noChangeAspect="1"/>
          </p:cNvSpPr>
          <p:nvPr/>
        </p:nvSpPr>
        <p:spPr>
          <a:xfrm>
            <a:off x="54864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>
            <a:spLocks noChangeAspect="1"/>
          </p:cNvSpPr>
          <p:nvPr/>
        </p:nvSpPr>
        <p:spPr>
          <a:xfrm>
            <a:off x="57150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>
            <a:spLocks noChangeAspect="1"/>
          </p:cNvSpPr>
          <p:nvPr/>
        </p:nvSpPr>
        <p:spPr>
          <a:xfrm>
            <a:off x="59436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>
            <a:spLocks noChangeAspect="1"/>
          </p:cNvSpPr>
          <p:nvPr/>
        </p:nvSpPr>
        <p:spPr>
          <a:xfrm>
            <a:off x="6172200" y="22860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54864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>
            <a:spLocks noChangeAspect="1"/>
          </p:cNvSpPr>
          <p:nvPr/>
        </p:nvSpPr>
        <p:spPr>
          <a:xfrm>
            <a:off x="57150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>
          <a:xfrm>
            <a:off x="59436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>
          <a:xfrm>
            <a:off x="6172200" y="1981200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>
            <a:spLocks noChangeAspect="1"/>
          </p:cNvSpPr>
          <p:nvPr/>
        </p:nvSpPr>
        <p:spPr>
          <a:xfrm>
            <a:off x="4343400" y="3048000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9" name="Curved Connector 158"/>
          <p:cNvCxnSpPr>
            <a:stCxn id="157" idx="0"/>
          </p:cNvCxnSpPr>
          <p:nvPr/>
        </p:nvCxnSpPr>
        <p:spPr>
          <a:xfrm rot="5400000" flipH="1" flipV="1">
            <a:off x="4620006" y="2315718"/>
            <a:ext cx="646176" cy="8183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Rounded Rectangular Callout 157"/>
          <p:cNvSpPr/>
          <p:nvPr/>
        </p:nvSpPr>
        <p:spPr>
          <a:xfrm>
            <a:off x="762000" y="1524000"/>
            <a:ext cx="3276600" cy="1600200"/>
          </a:xfrm>
          <a:prstGeom prst="wedgeRoundRectCallout">
            <a:avLst>
              <a:gd name="adj1" fmla="val 14930"/>
              <a:gd name="adj2" fmla="val 49918"/>
              <a:gd name="adj3" fmla="val 16667"/>
            </a:avLst>
          </a:prstGeom>
          <a:solidFill>
            <a:schemeClr val="accent4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guarantee that a view location always holds the same view, d</a:t>
            </a:r>
            <a:r>
              <a:rPr lang="en-US" dirty="0" smtClean="0">
                <a:solidFill>
                  <a:schemeClr val="tx1"/>
                </a:solidFill>
              </a:rPr>
              <a:t>ifferent processes need </a:t>
            </a:r>
            <a:r>
              <a:rPr lang="en-US" dirty="0" smtClean="0">
                <a:solidFill>
                  <a:schemeClr val="tx1"/>
                </a:solidFill>
              </a:rPr>
              <a:t>to sum up two max registers in a comparable way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2438400" y="2133600"/>
            <a:ext cx="4114800" cy="1600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2-component max array</a:t>
            </a: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554224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505200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751576" y="46482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3000" y="48064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32766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4800600" y="2438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2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1" idx="0"/>
            <a:endCxn id="28" idx="2"/>
          </p:cNvCxnSpPr>
          <p:nvPr/>
        </p:nvCxnSpPr>
        <p:spPr>
          <a:xfrm flipV="1">
            <a:off x="2897124" y="3352800"/>
            <a:ext cx="836676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0"/>
            <a:endCxn id="49" idx="2"/>
          </p:cNvCxnSpPr>
          <p:nvPr/>
        </p:nvCxnSpPr>
        <p:spPr>
          <a:xfrm flipV="1">
            <a:off x="2897124" y="3733800"/>
            <a:ext cx="1598676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38200" y="3810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v,1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ight Brace 41"/>
          <p:cNvSpPr/>
          <p:nvPr/>
        </p:nvSpPr>
        <p:spPr>
          <a:xfrm rot="5400000">
            <a:off x="4229100" y="1866900"/>
            <a:ext cx="304800" cy="3276600"/>
          </a:xfrm>
          <a:prstGeom prst="rightBrace">
            <a:avLst>
              <a:gd name="adj1" fmla="val 124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33800" y="4114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scan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9" name="Straight Arrow Connector 18"/>
          <p:cNvCxnSpPr>
            <a:stCxn id="21" idx="0"/>
            <a:endCxn id="29" idx="2"/>
          </p:cNvCxnSpPr>
          <p:nvPr/>
        </p:nvCxnSpPr>
        <p:spPr>
          <a:xfrm flipV="1">
            <a:off x="2897124" y="3352800"/>
            <a:ext cx="2360676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62400" y="3886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v,2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2" grpId="0" animBg="1"/>
      <p:bldP spid="44" grpId="0"/>
      <p:bldP spid="40" grpId="0"/>
      <p:bldP spid="40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2-component max array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823A53-70EC-4D9E-AFD3-D449993062A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9530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Simply </a:t>
            </a:r>
            <a:r>
              <a:rPr lang="en-US" sz="3200" dirty="0" smtClean="0"/>
              <a:t>reading one max register and then the other does not work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3505200" y="3357265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1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72000" y="3357265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 2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" y="3128665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" y="3505200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" y="3890665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100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33633" y="312420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33633" y="3500735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33633" y="3886200"/>
            <a:ext cx="247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6. p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read 100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1490" y="47244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returns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(0,100)</a:t>
            </a:r>
            <a:endParaRPr lang="en-US" sz="20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1490" y="50862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returns</a:t>
            </a: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(100,0)</a:t>
            </a:r>
            <a:endParaRPr lang="en-US" sz="20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40" grpId="0"/>
      <p:bldP spid="41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624</Words>
  <Application>Microsoft Office PowerPoint</Application>
  <PresentationFormat>On-screen Show (4:3)</PresentationFormat>
  <Paragraphs>255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Faster than Optimal Snapshots (for a While)</vt:lpstr>
      <vt:lpstr>Snapshot Objects</vt:lpstr>
      <vt:lpstr>Model</vt:lpstr>
      <vt:lpstr>Snapshots - Step Complexity</vt:lpstr>
      <vt:lpstr>Tree structure, Updates help Scans</vt:lpstr>
      <vt:lpstr>Polylogarithmic snapshots</vt:lpstr>
      <vt:lpstr>Polylogarithmic snapshots</vt:lpstr>
      <vt:lpstr>2-component max array</vt:lpstr>
      <vt:lpstr>2-component max array</vt:lpstr>
      <vt:lpstr>2-component max array</vt:lpstr>
      <vt:lpstr>Max register – recursive construction [Aspnes, Attiya, and Censor-Hillel, JACM 2012]</vt:lpstr>
      <vt:lpstr>MaxRegk unfolded</vt:lpstr>
      <vt:lpstr>A 2-component max array</vt:lpstr>
      <vt:lpstr>A 2-component max array</vt:lpstr>
      <vt:lpstr>A 2-component max array unfolded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 than Optimal Snapshots (for a While)</dc:title>
  <dc:creator>Keren Censor</dc:creator>
  <cp:lastModifiedBy> </cp:lastModifiedBy>
  <cp:revision>50</cp:revision>
  <dcterms:created xsi:type="dcterms:W3CDTF">2006-08-16T00:00:00Z</dcterms:created>
  <dcterms:modified xsi:type="dcterms:W3CDTF">2012-07-18T15:46:44Z</dcterms:modified>
</cp:coreProperties>
</file>