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73" r:id="rId3"/>
    <p:sldMasterId id="2147483677" r:id="rId4"/>
    <p:sldMasterId id="2147483679" r:id="rId5"/>
    <p:sldMasterId id="2147483690" r:id="rId6"/>
    <p:sldMasterId id="2147483692" r:id="rId7"/>
    <p:sldMasterId id="2147483694" r:id="rId8"/>
    <p:sldMasterId id="2147483696" r:id="rId9"/>
  </p:sldMasterIdLst>
  <p:notesMasterIdLst>
    <p:notesMasterId r:id="rId32"/>
  </p:notesMasterIdLst>
  <p:sldIdLst>
    <p:sldId id="495" r:id="rId10"/>
    <p:sldId id="529" r:id="rId11"/>
    <p:sldId id="494" r:id="rId12"/>
    <p:sldId id="525" r:id="rId13"/>
    <p:sldId id="520" r:id="rId14"/>
    <p:sldId id="521" r:id="rId15"/>
    <p:sldId id="528" r:id="rId16"/>
    <p:sldId id="526" r:id="rId17"/>
    <p:sldId id="481" r:id="rId18"/>
    <p:sldId id="489" r:id="rId19"/>
    <p:sldId id="484" r:id="rId20"/>
    <p:sldId id="482" r:id="rId21"/>
    <p:sldId id="483" r:id="rId22"/>
    <p:sldId id="527" r:id="rId23"/>
    <p:sldId id="530" r:id="rId24"/>
    <p:sldId id="496" r:id="rId25"/>
    <p:sldId id="497" r:id="rId26"/>
    <p:sldId id="498" r:id="rId27"/>
    <p:sldId id="499" r:id="rId28"/>
    <p:sldId id="531" r:id="rId29"/>
    <p:sldId id="500" r:id="rId30"/>
    <p:sldId id="5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DEAC9"/>
    <a:srgbClr val="373737"/>
    <a:srgbClr val="000006"/>
    <a:srgbClr val="1668B7"/>
    <a:srgbClr val="FF0000"/>
    <a:srgbClr val="2C69B1"/>
    <a:srgbClr val="000004"/>
    <a:srgbClr val="49B1FF"/>
    <a:srgbClr val="958A7E"/>
    <a:srgbClr val="F9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autoAdjust="0"/>
    <p:restoredTop sz="92067" autoAdjust="0"/>
  </p:normalViewPr>
  <p:slideViewPr>
    <p:cSldViewPr snapToGrid="0" snapToObjects="1">
      <p:cViewPr>
        <p:scale>
          <a:sx n="100" d="100"/>
          <a:sy n="100" d="100"/>
        </p:scale>
        <p:origin x="133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59373-0CB0-1E4A-B754-3F4A5E73FD13}" type="datetimeFigureOut">
              <a:rPr lang="en-US" smtClean="0"/>
              <a:pPr/>
              <a:t>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9A733-62CB-5048-BEFC-2EA5D9704499}" type="slidenum">
              <a:rPr lang="en-US" smtClean="0"/>
              <a:pPr/>
              <a:t>‹#›</a:t>
            </a:fld>
            <a:endParaRPr lang="en-US"/>
          </a:p>
        </p:txBody>
      </p:sp>
    </p:spTree>
    <p:extLst>
      <p:ext uri="{BB962C8B-B14F-4D97-AF65-F5344CB8AC3E}">
        <p14:creationId xmlns:p14="http://schemas.microsoft.com/office/powerpoint/2010/main" val="2313951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2</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6150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219E3D2-D1DC-B744-BD29-9AB36EACD7FF}" type="slidenum">
              <a:rPr lang="en-US">
                <a:solidFill>
                  <a:prstClr val="black"/>
                </a:solidFill>
              </a:rPr>
              <a:pPr/>
              <a:t>11</a:t>
            </a:fld>
            <a:endParaRPr lang="en-US">
              <a:solidFill>
                <a:prstClr val="black"/>
              </a:solidFill>
            </a:endParaRPr>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8599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C28EA17-34DB-1A49-BF0B-60FFF032D28B}" type="slidenum">
              <a:rPr lang="en-US">
                <a:solidFill>
                  <a:prstClr val="black"/>
                </a:solidFill>
              </a:rPr>
              <a:pPr/>
              <a:t>12</a:t>
            </a:fld>
            <a:endParaRPr lang="en-US">
              <a:solidFill>
                <a:prstClr val="black"/>
              </a:solidFill>
            </a:endParaRPr>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36744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04A0A65-947C-924D-B3E7-8354E1E32588}" type="slidenum">
              <a:rPr lang="en-US">
                <a:solidFill>
                  <a:prstClr val="black"/>
                </a:solidFill>
              </a:rPr>
              <a:pPr/>
              <a:t>13</a:t>
            </a:fld>
            <a:endParaRPr lang="en-US">
              <a:solidFill>
                <a:prstClr val="black"/>
              </a:solidFill>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3558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01733F-7D22-5944-AB11-6E6D8B0B526B}" type="slidenum">
              <a:rPr lang="en-US">
                <a:solidFill>
                  <a:prstClr val="black"/>
                </a:solidFill>
              </a:rPr>
              <a:pPr/>
              <a:t>14</a:t>
            </a:fld>
            <a:endParaRPr lang="en-US">
              <a:solidFill>
                <a:prstClr val="black"/>
              </a:solidFill>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8639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15</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9868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16</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2781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17</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3646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18</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1706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19</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7892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20</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103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01733F-7D22-5944-AB11-6E6D8B0B526B}" type="slidenum">
              <a:rPr lang="en-US">
                <a:solidFill>
                  <a:prstClr val="black"/>
                </a:solidFill>
              </a:rPr>
              <a:pPr/>
              <a:t>3</a:t>
            </a:fld>
            <a:endParaRPr lang="en-US">
              <a:solidFill>
                <a:prstClr val="black"/>
              </a:solidFill>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99515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21</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84122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latin typeface="Calibri"/>
              </a:rPr>
              <a:pPr/>
              <a:t>22</a:t>
            </a:fld>
            <a:endParaRPr lang="en-US">
              <a:solidFill>
                <a:prstClr val="black"/>
              </a:solidFill>
              <a:latin typeface="Calibri"/>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1613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01733F-7D22-5944-AB11-6E6D8B0B526B}" type="slidenum">
              <a:rPr lang="en-US">
                <a:solidFill>
                  <a:prstClr val="black"/>
                </a:solidFill>
              </a:rPr>
              <a:pPr/>
              <a:t>4</a:t>
            </a:fld>
            <a:endParaRPr lang="en-US">
              <a:solidFill>
                <a:prstClr val="black"/>
              </a:solidFill>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82906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5</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3940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6</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6551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7686B90-89C3-2E4A-BA9E-2BC5DB4F05A6}" type="slidenum">
              <a:rPr lang="en-US">
                <a:solidFill>
                  <a:prstClr val="black"/>
                </a:solidFill>
              </a:rPr>
              <a:pPr/>
              <a:t>7</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225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01733F-7D22-5944-AB11-6E6D8B0B526B}" type="slidenum">
              <a:rPr lang="en-US">
                <a:solidFill>
                  <a:prstClr val="black"/>
                </a:solidFill>
              </a:rPr>
              <a:pPr/>
              <a:t>8</a:t>
            </a:fld>
            <a:endParaRPr lang="en-US">
              <a:solidFill>
                <a:prstClr val="black"/>
              </a:solidFill>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84530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6607BD-0CAD-C04B-8B7F-296E0E52DF74}" type="slidenum">
              <a:rPr lang="en-US">
                <a:solidFill>
                  <a:prstClr val="black"/>
                </a:solidFill>
              </a:rPr>
              <a:pPr/>
              <a:t>9</a:t>
            </a:fld>
            <a:endParaRPr lang="en-US">
              <a:solidFill>
                <a:prstClr val="black"/>
              </a:solidFill>
            </a:endParaRPr>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43218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6607BD-0CAD-C04B-8B7F-296E0E52DF74}" type="slidenum">
              <a:rPr lang="en-US">
                <a:solidFill>
                  <a:prstClr val="black"/>
                </a:solidFill>
              </a:rPr>
              <a:pPr/>
              <a:t>10</a:t>
            </a:fld>
            <a:endParaRPr lang="en-US">
              <a:solidFill>
                <a:prstClr val="black"/>
              </a:solidFill>
            </a:endParaRPr>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78985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76F09F7-957B-CE42-9728-7C85264717A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5FE0E13-8093-D449-BAF9-30AB3E81CBD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prstClr val="black">
                    <a:tint val="75000"/>
                  </a:prstClr>
                </a:solidFill>
              </a:rPr>
              <a:pPr/>
              <a:t>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D858B4DF-1B5E-3D4C-92A1-73482ED58F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145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prstClr val="black">
                    <a:tint val="75000"/>
                  </a:prstClr>
                </a:solidFill>
              </a:rPr>
              <a:pPr/>
              <a:t>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D858B4DF-1B5E-3D4C-92A1-73482ED58F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145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D858B4DF-1B5E-3D4C-92A1-73482ED58F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145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D858B4DF-1B5E-3D4C-92A1-73482ED58F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145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2A743-720F-B641-B047-2B1E29B867C4}"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2A743-720F-B641-B047-2B1E29B867C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2A743-720F-B641-B047-2B1E29B867C4}"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2A743-720F-B641-B047-2B1E29B867C4}"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2A743-720F-B641-B047-2B1E29B867C4}"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pPr/>
              <a:t>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11114"/>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110" charset="0"/>
              </a:defRPr>
            </a:lvl1pPr>
          </a:lstStyle>
          <a:p>
            <a:pPr defTabSz="914400" fontAlgn="base">
              <a:spcBef>
                <a:spcPct val="0"/>
              </a:spcBef>
              <a:spcAft>
                <a:spcPct val="0"/>
              </a:spcAft>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110" charset="0"/>
              </a:defRPr>
            </a:lvl1pPr>
          </a:lstStyle>
          <a:p>
            <a:pPr defTabSz="914400" fontAlgn="base">
              <a:spcBef>
                <a:spcPct val="0"/>
              </a:spcBef>
              <a:spcAft>
                <a:spcPct val="0"/>
              </a:spcAft>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110" charset="0"/>
              </a:defRPr>
            </a:lvl1pPr>
          </a:lstStyle>
          <a:p>
            <a:pPr defTabSz="914400" fontAlgn="base">
              <a:spcBef>
                <a:spcPct val="0"/>
              </a:spcBef>
              <a:spcAft>
                <a:spcPct val="0"/>
              </a:spcAft>
            </a:pPr>
            <a:fld id="{C65133DE-A606-2044-82F5-64DCF2E6B85B}" type="slidenum">
              <a:rPr lang="en-US">
                <a:solidFill>
                  <a:srgbClr val="FFFFFF"/>
                </a:solidFill>
              </a:rPr>
              <a:pPr defTabSz="914400" fontAlgn="base">
                <a:spcBef>
                  <a:spcPct val="0"/>
                </a:spcBef>
                <a:spcAft>
                  <a:spcPct val="0"/>
                </a:spcAft>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110"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110"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110"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110"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11114"/>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110" charset="0"/>
              </a:defRPr>
            </a:lvl1pPr>
          </a:lstStyle>
          <a:p>
            <a:pPr defTabSz="914400" fontAlgn="base">
              <a:spcBef>
                <a:spcPct val="0"/>
              </a:spcBef>
              <a:spcAft>
                <a:spcPct val="0"/>
              </a:spcAft>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110" charset="0"/>
              </a:defRPr>
            </a:lvl1pPr>
          </a:lstStyle>
          <a:p>
            <a:pPr defTabSz="914400" fontAlgn="base">
              <a:spcBef>
                <a:spcPct val="0"/>
              </a:spcBef>
              <a:spcAft>
                <a:spcPct val="0"/>
              </a:spcAft>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110" charset="0"/>
              </a:defRPr>
            </a:lvl1pPr>
          </a:lstStyle>
          <a:p>
            <a:pPr defTabSz="914400" fontAlgn="base">
              <a:spcBef>
                <a:spcPct val="0"/>
              </a:spcBef>
              <a:spcAft>
                <a:spcPct val="0"/>
              </a:spcAft>
            </a:pPr>
            <a:fld id="{D6B6FA1A-B731-EE42-904D-021CC29865A4}" type="slidenum">
              <a:rPr lang="en-US">
                <a:solidFill>
                  <a:srgbClr val="FFFFFF"/>
                </a:solidFill>
              </a:rPr>
              <a:pPr defTabSz="914400" fontAlgn="base">
                <a:spcBef>
                  <a:spcPct val="0"/>
                </a:spcBef>
                <a:spcAft>
                  <a:spcPct val="0"/>
                </a:spcAft>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110"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110"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110"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110"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solidFill>
                  <a:prstClr val="black">
                    <a:tint val="75000"/>
                  </a:prstClr>
                </a:solidFill>
              </a:rPr>
              <a:pPr/>
              <a:t>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latin typeface="Tahoma"/>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defRPr/>
            </a:pPr>
            <a:fld id="{F1BC0A6F-100D-F341-8220-2627D0128DD1}"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434565"/>
      </p:ext>
    </p:extLst>
  </p:cSld>
  <p:clrMap bg1="dk2" tx1="lt1" bg2="dk1" tx2="lt2" accent1="accent1" accent2="accent2" accent3="accent3" accent4="accent4" accent5="accent5" accent6="accent6" hlink="hlink" folHlink="folHlink"/>
  <p:sldLayoutIdLst>
    <p:sldLayoutId id="2147483680"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31"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31"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1"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31"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31"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solidFill>
                  <a:prstClr val="black">
                    <a:tint val="75000"/>
                  </a:prstClr>
                </a:solidFill>
              </a:rPr>
              <a:pPr/>
              <a:t>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defRPr/>
            </a:pPr>
            <a:fld id="{F1BC0A6F-100D-F341-8220-2627D0128DD1}"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434565"/>
      </p:ext>
    </p:extLst>
  </p:cSld>
  <p:clrMap bg1="dk2" tx1="lt1" bg2="dk1" tx2="lt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31"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31"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1"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31"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31"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defRPr/>
            </a:pPr>
            <a:fld id="{F1BC0A6F-100D-F341-8220-2627D0128DD1}"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434565"/>
      </p:ext>
    </p:extLst>
  </p:cSld>
  <p:clrMap bg1="dk2" tx1="lt1" bg2="dk1" tx2="lt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31"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31"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1"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31"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31"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defRPr/>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defRPr/>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defRPr/>
            </a:pPr>
            <a:fld id="{F1BC0A6F-100D-F341-8220-2627D0128DD1}"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434565"/>
      </p:ext>
    </p:extLst>
  </p:cSld>
  <p:clrMap bg1="dk2" tx1="lt1" bg2="dk1" tx2="lt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pitchFamily="31"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pitchFamily="31"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1"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pitchFamily="31"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pitchFamily="31"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6.xml"/><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emf"/><Relationship Id="rId9" Type="http://schemas.openxmlformats.org/officeDocument/2006/relationships/image" Target="../media/image36.emf"/><Relationship Id="rId10" Type="http://schemas.openxmlformats.org/officeDocument/2006/relationships/image" Target="../media/image37.emf"/><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4.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4.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 Id="rId11" Type="http://schemas.openxmlformats.org/officeDocument/2006/relationships/image" Target="../media/image9.emf"/><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8377" y="2266834"/>
            <a:ext cx="7903639" cy="584775"/>
          </a:xfrm>
          <a:prstGeom prst="rect">
            <a:avLst/>
          </a:prstGeom>
          <a:noFill/>
        </p:spPr>
        <p:txBody>
          <a:bodyPr wrap="none" rtlCol="0">
            <a:spAutoFit/>
          </a:bodyPr>
          <a:lstStyle/>
          <a:p>
            <a:r>
              <a:rPr lang="en-US" sz="3200" b="1" dirty="0" smtClean="0">
                <a:solidFill>
                  <a:srgbClr val="63BEFF"/>
                </a:solidFill>
                <a:latin typeface="Times New Roman"/>
                <a:cs typeface="Times New Roman"/>
              </a:rPr>
              <a:t>Comp/Math 553: Algorithmic Game Theory</a:t>
            </a:r>
            <a:endParaRPr lang="en-US" sz="3200" b="1" dirty="0" smtClean="0">
              <a:solidFill>
                <a:srgbClr val="63BEFF"/>
              </a:solidFill>
              <a:latin typeface="Times New Roman"/>
              <a:cs typeface="Times New Roman"/>
            </a:endParaRPr>
          </a:p>
        </p:txBody>
      </p:sp>
      <p:sp>
        <p:nvSpPr>
          <p:cNvPr id="7" name="TextBox 6"/>
          <p:cNvSpPr txBox="1"/>
          <p:nvPr/>
        </p:nvSpPr>
        <p:spPr>
          <a:xfrm>
            <a:off x="3568700" y="3378460"/>
            <a:ext cx="1188146" cy="400110"/>
          </a:xfrm>
          <a:prstGeom prst="rect">
            <a:avLst/>
          </a:prstGeom>
          <a:noFill/>
        </p:spPr>
        <p:txBody>
          <a:bodyPr wrap="none" rtlCol="0">
            <a:spAutoFit/>
          </a:bodyPr>
          <a:lstStyle/>
          <a:p>
            <a:r>
              <a:rPr lang="en-US" sz="2000" b="1" dirty="0" smtClean="0">
                <a:solidFill>
                  <a:srgbClr val="FFFFFF"/>
                </a:solidFill>
                <a:latin typeface="Times New Roman"/>
                <a:cs typeface="Times New Roman"/>
              </a:rPr>
              <a:t>Fall 2016</a:t>
            </a:r>
            <a:endParaRPr lang="en-US" sz="2000" b="1" dirty="0">
              <a:solidFill>
                <a:srgbClr val="FFFFFF"/>
              </a:solidFill>
              <a:latin typeface="Times New Roman"/>
              <a:cs typeface="Times New Roman"/>
            </a:endParaRPr>
          </a:p>
        </p:txBody>
      </p:sp>
      <p:sp>
        <p:nvSpPr>
          <p:cNvPr id="8" name="TextBox 7"/>
          <p:cNvSpPr txBox="1"/>
          <p:nvPr/>
        </p:nvSpPr>
        <p:spPr>
          <a:xfrm>
            <a:off x="3403805" y="4657276"/>
            <a:ext cx="1538563" cy="523220"/>
          </a:xfrm>
          <a:prstGeom prst="rect">
            <a:avLst/>
          </a:prstGeom>
          <a:noFill/>
        </p:spPr>
        <p:txBody>
          <a:bodyPr wrap="none" rtlCol="0">
            <a:spAutoFit/>
          </a:bodyPr>
          <a:lstStyle/>
          <a:p>
            <a:r>
              <a:rPr lang="en-US" sz="2800" b="1" i="1" smtClean="0">
                <a:solidFill>
                  <a:srgbClr val="FFFFFF"/>
                </a:solidFill>
                <a:latin typeface="Times New Roman"/>
                <a:cs typeface="Times New Roman"/>
              </a:rPr>
              <a:t>Yang Cai</a:t>
            </a:r>
            <a:endParaRPr lang="en-US" sz="2800" b="1" i="1" dirty="0">
              <a:solidFill>
                <a:srgbClr val="FFFFFF"/>
              </a:solidFill>
              <a:latin typeface="Times New Roman"/>
              <a:cs typeface="Times New Roman"/>
            </a:endParaRPr>
          </a:p>
        </p:txBody>
      </p:sp>
      <p:sp>
        <p:nvSpPr>
          <p:cNvPr id="2" name="TextBox 1"/>
          <p:cNvSpPr txBox="1"/>
          <p:nvPr/>
        </p:nvSpPr>
        <p:spPr>
          <a:xfrm>
            <a:off x="3416300" y="2895600"/>
            <a:ext cx="1821268" cy="523220"/>
          </a:xfrm>
          <a:prstGeom prst="rect">
            <a:avLst/>
          </a:prstGeom>
          <a:noFill/>
        </p:spPr>
        <p:txBody>
          <a:bodyPr wrap="none" rtlCol="0">
            <a:spAutoFit/>
          </a:bodyPr>
          <a:lstStyle/>
          <a:p>
            <a:r>
              <a:rPr lang="en-US" sz="2800" b="1" smtClean="0">
                <a:solidFill>
                  <a:srgbClr val="FF6600"/>
                </a:solidFill>
                <a:latin typeface="Times New Roman"/>
                <a:cs typeface="Times New Roman"/>
              </a:rPr>
              <a:t>Lecture </a:t>
            </a:r>
            <a:r>
              <a:rPr lang="en-US" sz="2800" b="1" smtClean="0">
                <a:solidFill>
                  <a:srgbClr val="FF6600"/>
                </a:solidFill>
                <a:latin typeface="Times New Roman"/>
                <a:cs typeface="Times New Roman"/>
              </a:rPr>
              <a:t>05</a:t>
            </a:r>
            <a:endParaRPr lang="en-US" sz="2800" b="1" dirty="0">
              <a:solidFill>
                <a:srgbClr val="FF6600"/>
              </a:solidFill>
              <a:latin typeface="Times New Roman"/>
              <a:cs typeface="Times New Roman"/>
            </a:endParaRPr>
          </a:p>
        </p:txBody>
      </p:sp>
    </p:spTree>
    <p:extLst>
      <p:ext uri="{BB962C8B-B14F-4D97-AF65-F5344CB8AC3E}">
        <p14:creationId xmlns:p14="http://schemas.microsoft.com/office/powerpoint/2010/main" val="2843679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6"/>
        </a:solidFill>
        <a:effectLst/>
      </p:bgPr>
    </p:bg>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a:xfrm>
            <a:off x="301625" y="76200"/>
            <a:ext cx="8540750" cy="1143000"/>
          </a:xfrm>
        </p:spPr>
        <p:txBody>
          <a:bodyPr/>
          <a:lstStyle/>
          <a:p>
            <a:pPr eaLnBrk="1" hangingPunct="1"/>
            <a:r>
              <a:rPr lang="en-US" sz="3600" dirty="0" smtClean="0">
                <a:effectLst/>
                <a:latin typeface="Times New Roman"/>
                <a:ea typeface="ＭＳ Ｐゴシック" pitchFamily="-110" charset="-128"/>
                <a:cs typeface="Times New Roman"/>
              </a:rPr>
              <a:t>Existence of a Symmetric Equilibrium</a:t>
            </a:r>
          </a:p>
        </p:txBody>
      </p:sp>
      <p:sp>
        <p:nvSpPr>
          <p:cNvPr id="373800" name="Rectangle 40"/>
          <p:cNvSpPr>
            <a:spLocks noChangeArrowheads="1"/>
          </p:cNvSpPr>
          <p:nvPr/>
        </p:nvSpPr>
        <p:spPr bwMode="auto">
          <a:xfrm>
            <a:off x="304800" y="1358900"/>
            <a:ext cx="3380590" cy="430887"/>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200" b="1" dirty="0" smtClean="0">
                <a:solidFill>
                  <a:srgbClr val="49B1FF"/>
                </a:solidFill>
                <a:latin typeface="Times" pitchFamily="-110" charset="0"/>
              </a:rPr>
              <a:t>Recall Nash’s function:</a:t>
            </a:r>
            <a:endParaRPr lang="en-US" sz="2200" dirty="0" smtClean="0">
              <a:solidFill>
                <a:srgbClr val="49B1FF"/>
              </a:solidFill>
              <a:latin typeface="Times" pitchFamily="-110" charset="0"/>
            </a:endParaRPr>
          </a:p>
        </p:txBody>
      </p:sp>
      <p:pic>
        <p:nvPicPr>
          <p:cNvPr id="18" name="Picture 17" descr="latex-image-1.pdf"/>
          <p:cNvPicPr>
            <a:picLocks noChangeAspect="1"/>
          </p:cNvPicPr>
          <p:nvPr/>
        </p:nvPicPr>
        <p:blipFill>
          <a:blip r:embed="rId3"/>
          <a:stretch>
            <a:fillRect/>
          </a:stretch>
        </p:blipFill>
        <p:spPr>
          <a:xfrm>
            <a:off x="1993900" y="3003550"/>
            <a:ext cx="5638800" cy="1193800"/>
          </a:xfrm>
          <a:prstGeom prst="rect">
            <a:avLst/>
          </a:prstGeom>
        </p:spPr>
      </p:pic>
      <p:grpSp>
        <p:nvGrpSpPr>
          <p:cNvPr id="19" name="Group 12"/>
          <p:cNvGrpSpPr/>
          <p:nvPr/>
        </p:nvGrpSpPr>
        <p:grpSpPr>
          <a:xfrm>
            <a:off x="2057400" y="2155825"/>
            <a:ext cx="1447800" cy="1047750"/>
            <a:chOff x="3937000" y="1955800"/>
            <a:chExt cx="1447800" cy="1047750"/>
          </a:xfrm>
        </p:grpSpPr>
        <p:pic>
          <p:nvPicPr>
            <p:cNvPr id="20" name="Picture 19" descr="latex-image-1.pdf"/>
            <p:cNvPicPr>
              <a:picLocks noChangeAspect="1"/>
            </p:cNvPicPr>
            <p:nvPr/>
          </p:nvPicPr>
          <p:blipFill>
            <a:blip r:embed="rId4"/>
            <a:stretch>
              <a:fillRect/>
            </a:stretch>
          </p:blipFill>
          <p:spPr>
            <a:xfrm>
              <a:off x="3937000" y="2279650"/>
              <a:ext cx="1447800" cy="723900"/>
            </a:xfrm>
            <a:prstGeom prst="rect">
              <a:avLst/>
            </a:prstGeom>
          </p:spPr>
        </p:pic>
        <p:pic>
          <p:nvPicPr>
            <p:cNvPr id="21" name="Picture 20" descr="latex-image-1.pdf"/>
            <p:cNvPicPr>
              <a:picLocks noChangeAspect="1"/>
            </p:cNvPicPr>
            <p:nvPr/>
          </p:nvPicPr>
          <p:blipFill>
            <a:blip r:embed="rId5"/>
            <a:stretch>
              <a:fillRect/>
            </a:stretch>
          </p:blipFill>
          <p:spPr>
            <a:xfrm>
              <a:off x="4337050" y="1955800"/>
              <a:ext cx="698500" cy="812800"/>
            </a:xfrm>
            <a:prstGeom prst="rect">
              <a:avLst/>
            </a:prstGeom>
          </p:spPr>
        </p:pic>
      </p:grpSp>
      <p:pic>
        <p:nvPicPr>
          <p:cNvPr id="29" name="Picture 28" descr="latex-image-1.pdf"/>
          <p:cNvPicPr>
            <a:picLocks noChangeAspect="1"/>
          </p:cNvPicPr>
          <p:nvPr/>
        </p:nvPicPr>
        <p:blipFill>
          <a:blip r:embed="rId6"/>
          <a:stretch>
            <a:fillRect/>
          </a:stretch>
        </p:blipFill>
        <p:spPr>
          <a:xfrm>
            <a:off x="965200" y="1781770"/>
            <a:ext cx="2717800" cy="787400"/>
          </a:xfrm>
          <a:prstGeom prst="rect">
            <a:avLst/>
          </a:prstGeom>
        </p:spPr>
      </p:pic>
      <p:sp>
        <p:nvSpPr>
          <p:cNvPr id="34" name="TextBox 33"/>
          <p:cNvSpPr txBox="1"/>
          <p:nvPr/>
        </p:nvSpPr>
        <p:spPr>
          <a:xfrm>
            <a:off x="715422" y="4826000"/>
            <a:ext cx="3345086" cy="369332"/>
          </a:xfrm>
          <a:prstGeom prst="rect">
            <a:avLst/>
          </a:prstGeom>
          <a:noFill/>
        </p:spPr>
        <p:txBody>
          <a:bodyPr wrap="none" rtlCol="0">
            <a:spAutoFit/>
          </a:bodyPr>
          <a:lstStyle/>
          <a:p>
            <a:r>
              <a:rPr lang="en-US" dirty="0" smtClean="0">
                <a:latin typeface="Times New Roman"/>
                <a:cs typeface="Times New Roman"/>
              </a:rPr>
              <a:t>restrict Nash’s function on the set:</a:t>
            </a:r>
            <a:endParaRPr lang="en-US" dirty="0">
              <a:latin typeface="Times New Roman"/>
              <a:cs typeface="Times New Roman"/>
            </a:endParaRPr>
          </a:p>
        </p:txBody>
      </p:sp>
      <p:sp>
        <p:nvSpPr>
          <p:cNvPr id="35" name="Rectangle 40"/>
          <p:cNvSpPr>
            <a:spLocks noChangeArrowheads="1"/>
          </p:cNvSpPr>
          <p:nvPr/>
        </p:nvSpPr>
        <p:spPr bwMode="auto">
          <a:xfrm>
            <a:off x="304800" y="4135795"/>
            <a:ext cx="3380590" cy="430887"/>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200" b="1" dirty="0" smtClean="0">
                <a:solidFill>
                  <a:srgbClr val="49B1FF"/>
                </a:solidFill>
                <a:latin typeface="Times" pitchFamily="-110" charset="0"/>
              </a:rPr>
              <a:t>Thought </a:t>
            </a:r>
            <a:r>
              <a:rPr lang="en-US" sz="2200" b="1" dirty="0" smtClean="0">
                <a:solidFill>
                  <a:srgbClr val="49B1FF"/>
                </a:solidFill>
                <a:latin typeface="Times" pitchFamily="-110" charset="0"/>
              </a:rPr>
              <a:t>Experiment:</a:t>
            </a:r>
            <a:endParaRPr lang="en-US" sz="2200" dirty="0" smtClean="0">
              <a:solidFill>
                <a:srgbClr val="49B1FF"/>
              </a:solidFill>
              <a:latin typeface="Times" pitchFamily="-110" charset="0"/>
            </a:endParaRPr>
          </a:p>
        </p:txBody>
      </p:sp>
      <p:pic>
        <p:nvPicPr>
          <p:cNvPr id="37" name="Picture 36" descr="latex-image-1.pdf"/>
          <p:cNvPicPr>
            <a:picLocks noChangeAspect="1"/>
          </p:cNvPicPr>
          <p:nvPr/>
        </p:nvPicPr>
        <p:blipFill>
          <a:blip r:embed="rId7"/>
          <a:stretch>
            <a:fillRect/>
          </a:stretch>
        </p:blipFill>
        <p:spPr>
          <a:xfrm>
            <a:off x="3886200" y="4635500"/>
            <a:ext cx="4191000" cy="812800"/>
          </a:xfrm>
          <a:prstGeom prst="rect">
            <a:avLst/>
          </a:prstGeom>
        </p:spPr>
      </p:pic>
      <p:grpSp>
        <p:nvGrpSpPr>
          <p:cNvPr id="22" name="Group 21"/>
          <p:cNvGrpSpPr/>
          <p:nvPr/>
        </p:nvGrpSpPr>
        <p:grpSpPr>
          <a:xfrm>
            <a:off x="715422" y="5347732"/>
            <a:ext cx="8428579" cy="646331"/>
            <a:chOff x="715422" y="5347732"/>
            <a:chExt cx="8428579" cy="646331"/>
          </a:xfrm>
        </p:grpSpPr>
        <p:sp>
          <p:nvSpPr>
            <p:cNvPr id="38" name="TextBox 37"/>
            <p:cNvSpPr txBox="1"/>
            <p:nvPr/>
          </p:nvSpPr>
          <p:spPr>
            <a:xfrm>
              <a:off x="715422" y="5347732"/>
              <a:ext cx="2141544" cy="369332"/>
            </a:xfrm>
            <a:prstGeom prst="rect">
              <a:avLst/>
            </a:prstGeom>
            <a:noFill/>
          </p:spPr>
          <p:txBody>
            <a:bodyPr wrap="none" rtlCol="0">
              <a:spAutoFit/>
            </a:bodyPr>
            <a:lstStyle/>
            <a:p>
              <a:r>
                <a:rPr lang="en-US" i="1" dirty="0" smtClean="0">
                  <a:latin typeface="Times New Roman"/>
                  <a:cs typeface="Times New Roman"/>
                </a:rPr>
                <a:t>crucial observation:</a:t>
              </a:r>
              <a:endParaRPr lang="en-US" i="1" dirty="0">
                <a:latin typeface="Times New Roman"/>
                <a:cs typeface="Times New Roman"/>
              </a:endParaRPr>
            </a:p>
          </p:txBody>
        </p:sp>
        <p:sp>
          <p:nvSpPr>
            <p:cNvPr id="39" name="TextBox 38"/>
            <p:cNvSpPr txBox="1"/>
            <p:nvPr/>
          </p:nvSpPr>
          <p:spPr>
            <a:xfrm>
              <a:off x="2802463" y="5347732"/>
              <a:ext cx="6341538" cy="646331"/>
            </a:xfrm>
            <a:prstGeom prst="rect">
              <a:avLst/>
            </a:prstGeom>
            <a:noFill/>
          </p:spPr>
          <p:txBody>
            <a:bodyPr wrap="square" rtlCol="0">
              <a:spAutoFit/>
            </a:bodyPr>
            <a:lstStyle/>
            <a:p>
              <a:r>
                <a:rPr lang="en-US" dirty="0" smtClean="0">
                  <a:latin typeface="Times New Roman"/>
                  <a:cs typeface="Times New Roman"/>
                </a:rPr>
                <a:t>Nash’s function maps points of the above set to itself as every player will perform the same update</a:t>
              </a:r>
              <a:endParaRPr lang="en-US" dirty="0">
                <a:latin typeface="Times New Roman"/>
                <a:cs typeface="Times New Roman"/>
              </a:endParaRPr>
            </a:p>
          </p:txBody>
        </p:sp>
      </p:grpSp>
      <p:sp>
        <p:nvSpPr>
          <p:cNvPr id="40" name="Rectangle 39"/>
          <p:cNvSpPr/>
          <p:nvPr/>
        </p:nvSpPr>
        <p:spPr bwMode="auto">
          <a:xfrm>
            <a:off x="7785100" y="6172200"/>
            <a:ext cx="258237"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6"/>
        </a:solidFill>
        <a:effectLst/>
      </p:bgPr>
    </p:bg>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sz="3600" dirty="0" smtClean="0">
                <a:effectLst/>
                <a:latin typeface="Times" pitchFamily="-110" charset="0"/>
                <a:ea typeface="ＭＳ Ｐゴシック" pitchFamily="-110" charset="-128"/>
                <a:cs typeface="ＭＳ Ｐゴシック" pitchFamily="-110" charset="-128"/>
              </a:rPr>
              <a:t>Algorithms for </a:t>
            </a:r>
            <a:r>
              <a:rPr lang="en-US" sz="3600" i="1" dirty="0" err="1" smtClean="0">
                <a:effectLst/>
                <a:latin typeface="Times" pitchFamily="-110" charset="0"/>
                <a:ea typeface="ＭＳ Ｐゴシック" pitchFamily="-110" charset="-128"/>
                <a:cs typeface="ＭＳ Ｐゴシック" pitchFamily="-110" charset="-128"/>
              </a:rPr>
              <a:t>n</a:t>
            </a:r>
            <a:r>
              <a:rPr lang="en-US" sz="3600" dirty="0" smtClean="0">
                <a:effectLst/>
                <a:latin typeface="Times" pitchFamily="-110" charset="0"/>
                <a:ea typeface="ＭＳ Ｐゴシック" pitchFamily="-110" charset="-128"/>
                <a:cs typeface="ＭＳ Ｐゴシック" pitchFamily="-110" charset="-128"/>
              </a:rPr>
              <a:t>-player symmetric games</a:t>
            </a:r>
            <a:endParaRPr lang="en-US" sz="3600" dirty="0" smtClean="0">
              <a:effectLst/>
              <a:ea typeface="ＭＳ Ｐゴシック" pitchFamily="-110" charset="-128"/>
              <a:cs typeface="ＭＳ Ｐゴシック" pitchFamily="-110" charset="-128"/>
            </a:endParaRPr>
          </a:p>
        </p:txBody>
      </p:sp>
      <p:sp>
        <p:nvSpPr>
          <p:cNvPr id="65539" name="TextBox 58"/>
          <p:cNvSpPr txBox="1">
            <a:spLocks noChangeArrowheads="1"/>
          </p:cNvSpPr>
          <p:nvPr/>
        </p:nvSpPr>
        <p:spPr bwMode="auto">
          <a:xfrm>
            <a:off x="152400" y="1447800"/>
            <a:ext cx="8382000" cy="1785104"/>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A symmetric equilibrium</a:t>
            </a:r>
            <a:br>
              <a:rPr lang="en-US" sz="2200" dirty="0" smtClean="0">
                <a:solidFill>
                  <a:srgbClr val="FFFFFF"/>
                </a:solidFill>
                <a:latin typeface="Times New Roman" pitchFamily="-110" charset="0"/>
                <a:ea typeface="Times New Roman" pitchFamily="-110" charset="0"/>
                <a:cs typeface="Times New Roman" pitchFamily="-110" charset="0"/>
              </a:rPr>
            </a:br>
            <a:r>
              <a:rPr lang="en-US" sz="2200" dirty="0" smtClean="0">
                <a:solidFill>
                  <a:srgbClr val="FFFFFF"/>
                </a:solidFill>
                <a:latin typeface="Times New Roman" pitchFamily="-110" charset="0"/>
                <a:ea typeface="Times New Roman" pitchFamily="-110" charset="0"/>
                <a:cs typeface="Times New Roman" pitchFamily="-110" charset="0"/>
              </a:rPr>
              <a:t> </a:t>
            </a:r>
            <a:br>
              <a:rPr lang="en-US" sz="2200" dirty="0" smtClean="0">
                <a:solidFill>
                  <a:srgbClr val="FFFFFF"/>
                </a:solidFill>
                <a:latin typeface="Times New Roman" pitchFamily="-110" charset="0"/>
                <a:ea typeface="Times New Roman" pitchFamily="-110" charset="0"/>
                <a:cs typeface="Times New Roman" pitchFamily="-110" charset="0"/>
              </a:rPr>
            </a:br>
            <a:r>
              <a:rPr lang="en-US" sz="2200" dirty="0" smtClean="0">
                <a:solidFill>
                  <a:srgbClr val="FFFFFF"/>
                </a:solidFill>
                <a:latin typeface="Times New Roman" pitchFamily="-110" charset="0"/>
                <a:ea typeface="Times New Roman" pitchFamily="-110" charset="0"/>
                <a:cs typeface="Times New Roman" pitchFamily="-110" charset="0"/>
              </a:rPr>
              <a:t>		</a:t>
            </a:r>
            <a:r>
              <a:rPr lang="en-US" sz="2200" i="1" dirty="0" err="1" smtClean="0">
                <a:solidFill>
                  <a:srgbClr val="FFFFFF"/>
                </a:solidFill>
                <a:latin typeface="Times New Roman" pitchFamily="-110" charset="0"/>
                <a:ea typeface="Times New Roman" pitchFamily="-110" charset="0"/>
                <a:cs typeface="Times New Roman" pitchFamily="-110" charset="0"/>
              </a:rPr>
              <a:t>x</a:t>
            </a:r>
            <a:r>
              <a:rPr lang="en-US" sz="2200" dirty="0" smtClean="0">
                <a:solidFill>
                  <a:srgbClr val="FFFFFF"/>
                </a:solidFill>
                <a:latin typeface="Times New Roman" pitchFamily="-110" charset="0"/>
                <a:ea typeface="Times New Roman" pitchFamily="-110" charset="0"/>
                <a:cs typeface="Times New Roman" pitchFamily="-110" charset="0"/>
              </a:rPr>
              <a:t> = (</a:t>
            </a:r>
            <a:r>
              <a:rPr lang="en-US" sz="2200" i="1" dirty="0" smtClean="0">
                <a:solidFill>
                  <a:srgbClr val="FFFFFF"/>
                </a:solidFill>
                <a:latin typeface="Times New Roman" pitchFamily="-110" charset="0"/>
                <a:ea typeface="Times New Roman" pitchFamily="-110" charset="0"/>
                <a:cs typeface="Times New Roman" pitchFamily="-110" charset="0"/>
              </a:rPr>
              <a:t>x</a:t>
            </a:r>
            <a:r>
              <a:rPr lang="en-US" sz="2200" baseline="-25000" dirty="0" smtClean="0">
                <a:solidFill>
                  <a:srgbClr val="FFFFFF"/>
                </a:solidFill>
                <a:latin typeface="Times New Roman" pitchFamily="-110" charset="0"/>
                <a:ea typeface="Times New Roman" pitchFamily="-110" charset="0"/>
                <a:cs typeface="Times New Roman" pitchFamily="-110" charset="0"/>
              </a:rPr>
              <a:t>1</a:t>
            </a:r>
            <a:r>
              <a:rPr lang="en-US" sz="2200" dirty="0" smtClean="0">
                <a:solidFill>
                  <a:srgbClr val="FFFFFF"/>
                </a:solidFill>
                <a:latin typeface="Times New Roman" pitchFamily="-110" charset="0"/>
                <a:ea typeface="Times New Roman" pitchFamily="-110" charset="0"/>
                <a:cs typeface="Times New Roman" pitchFamily="-110" charset="0"/>
              </a:rPr>
              <a:t>, </a:t>
            </a:r>
            <a:r>
              <a:rPr lang="en-US" sz="2200" i="1" dirty="0" smtClean="0">
                <a:solidFill>
                  <a:srgbClr val="FFFFFF"/>
                </a:solidFill>
                <a:latin typeface="Times New Roman" pitchFamily="-110" charset="0"/>
                <a:ea typeface="Times New Roman" pitchFamily="-110" charset="0"/>
                <a:cs typeface="Times New Roman" pitchFamily="-110" charset="0"/>
              </a:rPr>
              <a:t>x</a:t>
            </a:r>
            <a:r>
              <a:rPr lang="en-US" sz="2200" baseline="-25000" dirty="0" smtClean="0">
                <a:solidFill>
                  <a:srgbClr val="FFFFFF"/>
                </a:solidFill>
                <a:latin typeface="Times New Roman" pitchFamily="-110" charset="0"/>
                <a:ea typeface="Times New Roman" pitchFamily="-110" charset="0"/>
                <a:cs typeface="Times New Roman" pitchFamily="-110" charset="0"/>
              </a:rPr>
              <a:t>2</a:t>
            </a:r>
            <a:r>
              <a:rPr lang="en-US" sz="2200" dirty="0" smtClean="0">
                <a:solidFill>
                  <a:srgbClr val="FFFFFF"/>
                </a:solidFill>
                <a:latin typeface="Times New Roman" pitchFamily="-110" charset="0"/>
                <a:ea typeface="Times New Roman" pitchFamily="-110" charset="0"/>
                <a:cs typeface="Times New Roman" pitchFamily="-110" charset="0"/>
              </a:rPr>
              <a:t>, …, </a:t>
            </a:r>
            <a:r>
              <a:rPr lang="en-US" sz="2200" i="1" dirty="0" err="1" smtClean="0">
                <a:solidFill>
                  <a:srgbClr val="FFFFFF"/>
                </a:solidFill>
                <a:latin typeface="Times New Roman" pitchFamily="-110" charset="0"/>
                <a:ea typeface="Times New Roman" pitchFamily="-110" charset="0"/>
                <a:cs typeface="Times New Roman" pitchFamily="-110" charset="0"/>
              </a:rPr>
              <a:t>x</a:t>
            </a:r>
            <a:r>
              <a:rPr lang="en-US" sz="2200" i="1" baseline="-25000" dirty="0" err="1" smtClean="0">
                <a:solidFill>
                  <a:srgbClr val="FFFFFF"/>
                </a:solidFill>
                <a:latin typeface="Times New Roman" pitchFamily="-110" charset="0"/>
                <a:ea typeface="Times New Roman" pitchFamily="-110" charset="0"/>
                <a:cs typeface="Times New Roman" pitchFamily="-110" charset="0"/>
              </a:rPr>
              <a:t>k</a:t>
            </a:r>
            <a:r>
              <a:rPr lang="en-US" sz="2200" dirty="0" smtClean="0">
                <a:solidFill>
                  <a:srgbClr val="FFFFFF"/>
                </a:solidFill>
                <a:latin typeface="Times New Roman" pitchFamily="-110" charset="0"/>
                <a:ea typeface="Times New Roman" pitchFamily="-110" charset="0"/>
                <a:cs typeface="Times New Roman" pitchFamily="-110" charset="0"/>
              </a:rPr>
              <a:t>) </a:t>
            </a:r>
          </a:p>
          <a:p>
            <a:pPr defTabSz="914400" eaLnBrk="0" fontAlgn="base" hangingPunct="0">
              <a:spcBef>
                <a:spcPct val="0"/>
              </a:spcBef>
              <a:spcAft>
                <a:spcPct val="0"/>
              </a:spcAft>
            </a:pPr>
            <a:endParaRPr lang="en-US" sz="2200" dirty="0" smtClean="0">
              <a:solidFill>
                <a:srgbClr val="FFFFFF"/>
              </a:solidFill>
              <a:latin typeface="Times New Roman" pitchFamily="-110" charset="0"/>
              <a:ea typeface="Times New Roman" pitchFamily="-110" charset="0"/>
              <a:cs typeface="Times New Roman" pitchFamily="-110" charset="0"/>
            </a:endParaRPr>
          </a:p>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can be found as follows [Papadimitriou-</a:t>
            </a:r>
            <a:r>
              <a:rPr lang="en-US" sz="2200" dirty="0" err="1" smtClean="0">
                <a:solidFill>
                  <a:srgbClr val="FFFFFF"/>
                </a:solidFill>
                <a:latin typeface="Times New Roman" pitchFamily="-110" charset="0"/>
                <a:ea typeface="Times New Roman" pitchFamily="-110" charset="0"/>
                <a:cs typeface="Times New Roman" pitchFamily="-110" charset="0"/>
              </a:rPr>
              <a:t>Roughgarden</a:t>
            </a:r>
            <a:r>
              <a:rPr lang="en-US" sz="2200" dirty="0" smtClean="0">
                <a:solidFill>
                  <a:srgbClr val="FFFFFF"/>
                </a:solidFill>
                <a:latin typeface="Times New Roman" pitchFamily="-110" charset="0"/>
                <a:ea typeface="Times New Roman" pitchFamily="-110" charset="0"/>
                <a:cs typeface="Times New Roman" pitchFamily="-110" charset="0"/>
              </a:rPr>
              <a:t> ’04]:</a:t>
            </a:r>
          </a:p>
        </p:txBody>
      </p:sp>
      <p:sp>
        <p:nvSpPr>
          <p:cNvPr id="23556" name="TextBox 58"/>
          <p:cNvSpPr txBox="1">
            <a:spLocks noChangeArrowheads="1"/>
          </p:cNvSpPr>
          <p:nvPr/>
        </p:nvSpPr>
        <p:spPr bwMode="auto">
          <a:xfrm>
            <a:off x="609600" y="3652838"/>
            <a:ext cx="6354763" cy="43180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 guess the support of </a:t>
            </a:r>
            <a:r>
              <a:rPr lang="en-US" sz="2200" i="1" dirty="0" err="1" smtClean="0">
                <a:solidFill>
                  <a:srgbClr val="FFFFFF"/>
                </a:solidFill>
                <a:latin typeface="Times New Roman" pitchFamily="-110" charset="0"/>
                <a:ea typeface="Times New Roman" pitchFamily="-110" charset="0"/>
                <a:cs typeface="Times New Roman" pitchFamily="-110" charset="0"/>
              </a:rPr>
              <a:t>x</a:t>
            </a:r>
            <a:r>
              <a:rPr lang="en-US" sz="2200" i="1" dirty="0" smtClean="0">
                <a:solidFill>
                  <a:srgbClr val="FFFFFF"/>
                </a:solidFill>
                <a:latin typeface="Times New Roman" pitchFamily="-110" charset="0"/>
                <a:ea typeface="Times New Roman" pitchFamily="-110" charset="0"/>
                <a:cs typeface="Times New Roman" pitchFamily="-110" charset="0"/>
              </a:rPr>
              <a:t> </a:t>
            </a:r>
            <a:r>
              <a:rPr lang="en-US" sz="2200" dirty="0" smtClean="0">
                <a:solidFill>
                  <a:srgbClr val="FFFFFF"/>
                </a:solidFill>
                <a:latin typeface="Times New Roman" pitchFamily="-110" charset="0"/>
                <a:ea typeface="Times New Roman" pitchFamily="-110" charset="0"/>
                <a:cs typeface="Times New Roman" pitchFamily="-110" charset="0"/>
              </a:rPr>
              <a:t>: 2</a:t>
            </a:r>
            <a:r>
              <a:rPr lang="en-US" sz="2200" i="1" baseline="30000" dirty="0" smtClean="0">
                <a:solidFill>
                  <a:srgbClr val="FFFFFF"/>
                </a:solidFill>
                <a:latin typeface="Times New Roman" pitchFamily="-110" charset="0"/>
                <a:ea typeface="Times New Roman" pitchFamily="-110" charset="0"/>
                <a:cs typeface="Times New Roman" pitchFamily="-110" charset="0"/>
              </a:rPr>
              <a:t>k</a:t>
            </a:r>
            <a:r>
              <a:rPr lang="en-US" sz="2200" baseline="-25000" dirty="0" smtClean="0">
                <a:solidFill>
                  <a:srgbClr val="FFFFFF"/>
                </a:solidFill>
                <a:latin typeface="Times New Roman" pitchFamily="-110" charset="0"/>
                <a:ea typeface="Times New Roman" pitchFamily="-110" charset="0"/>
                <a:cs typeface="Times New Roman" pitchFamily="-110" charset="0"/>
              </a:rPr>
              <a:t>  </a:t>
            </a:r>
            <a:r>
              <a:rPr lang="en-US" sz="2200" dirty="0" smtClean="0">
                <a:solidFill>
                  <a:srgbClr val="FFFFFF"/>
                </a:solidFill>
                <a:latin typeface="Times New Roman" pitchFamily="-110" charset="0"/>
                <a:ea typeface="Times New Roman" pitchFamily="-110" charset="0"/>
                <a:cs typeface="Times New Roman" pitchFamily="-110" charset="0"/>
              </a:rPr>
              <a:t>possibilities</a:t>
            </a:r>
          </a:p>
        </p:txBody>
      </p:sp>
      <p:sp>
        <p:nvSpPr>
          <p:cNvPr id="23557" name="TextBox 58"/>
          <p:cNvSpPr txBox="1">
            <a:spLocks noChangeArrowheads="1"/>
          </p:cNvSpPr>
          <p:nvPr/>
        </p:nvSpPr>
        <p:spPr bwMode="auto">
          <a:xfrm>
            <a:off x="609600" y="4259263"/>
            <a:ext cx="5943600" cy="110807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 write down a set of polynomial equations and inequalities corresponding to the equilibrium conditions, for the guessed support</a:t>
            </a:r>
          </a:p>
        </p:txBody>
      </p:sp>
      <p:sp>
        <p:nvSpPr>
          <p:cNvPr id="23558" name="TextBox 58"/>
          <p:cNvSpPr txBox="1">
            <a:spLocks noChangeArrowheads="1"/>
          </p:cNvSpPr>
          <p:nvPr/>
        </p:nvSpPr>
        <p:spPr bwMode="auto">
          <a:xfrm>
            <a:off x="609600" y="5402263"/>
            <a:ext cx="6096000" cy="769937"/>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 polynomial equations and inequalities of degree </a:t>
            </a:r>
            <a:r>
              <a:rPr lang="en-US" sz="2200" i="1" dirty="0" err="1" smtClean="0">
                <a:solidFill>
                  <a:srgbClr val="FFFFFF"/>
                </a:solidFill>
                <a:latin typeface="Times New Roman" pitchFamily="-110" charset="0"/>
                <a:ea typeface="Times New Roman" pitchFamily="-110" charset="0"/>
                <a:cs typeface="Times New Roman" pitchFamily="-110" charset="0"/>
              </a:rPr>
              <a:t>n</a:t>
            </a:r>
            <a:r>
              <a:rPr lang="en-US" sz="2200" i="1" dirty="0" smtClean="0">
                <a:solidFill>
                  <a:srgbClr val="FFFFFF"/>
                </a:solidFill>
                <a:latin typeface="Times New Roman" pitchFamily="-110" charset="0"/>
                <a:ea typeface="Times New Roman" pitchFamily="-110" charset="0"/>
                <a:cs typeface="Times New Roman" pitchFamily="-110" charset="0"/>
              </a:rPr>
              <a:t> </a:t>
            </a:r>
            <a:r>
              <a:rPr lang="en-US" sz="2200" dirty="0" smtClean="0">
                <a:solidFill>
                  <a:srgbClr val="FFFFFF"/>
                </a:solidFill>
                <a:latin typeface="Times New Roman" pitchFamily="-110" charset="0"/>
                <a:ea typeface="Times New Roman" pitchFamily="-110" charset="0"/>
                <a:cs typeface="Times New Roman" pitchFamily="-110" charset="0"/>
              </a:rPr>
              <a:t>in </a:t>
            </a:r>
            <a:r>
              <a:rPr lang="en-US" sz="2200" i="1" dirty="0" err="1" smtClean="0">
                <a:solidFill>
                  <a:srgbClr val="FFFFFF"/>
                </a:solidFill>
                <a:latin typeface="Times New Roman" pitchFamily="-110" charset="0"/>
                <a:ea typeface="Times New Roman" pitchFamily="-110" charset="0"/>
                <a:cs typeface="Times New Roman" pitchFamily="-110" charset="0"/>
              </a:rPr>
              <a:t>k</a:t>
            </a:r>
            <a:r>
              <a:rPr lang="en-US" sz="2200" i="1" dirty="0" smtClean="0">
                <a:solidFill>
                  <a:srgbClr val="FFFFFF"/>
                </a:solidFill>
                <a:latin typeface="Times New Roman" pitchFamily="-110" charset="0"/>
                <a:ea typeface="Times New Roman" pitchFamily="-110" charset="0"/>
                <a:cs typeface="Times New Roman" pitchFamily="-110" charset="0"/>
              </a:rPr>
              <a:t> </a:t>
            </a:r>
            <a:r>
              <a:rPr lang="en-US" sz="2200" dirty="0" smtClean="0">
                <a:solidFill>
                  <a:srgbClr val="FFFFFF"/>
                </a:solidFill>
                <a:latin typeface="Times New Roman" pitchFamily="-110" charset="0"/>
                <a:ea typeface="Times New Roman" pitchFamily="-110" charset="0"/>
                <a:cs typeface="Times New Roman" pitchFamily="-110" charset="0"/>
              </a:rPr>
              <a:t>variables (</a:t>
            </a:r>
            <a:r>
              <a:rPr lang="en-US" sz="2200" dirty="0" err="1" smtClean="0">
                <a:solidFill>
                  <a:srgbClr val="FFFFFF"/>
                </a:solidFill>
                <a:latin typeface="Times New Roman" pitchFamily="-110" charset="0"/>
                <a:ea typeface="Times New Roman" pitchFamily="-110" charset="0"/>
                <a:cs typeface="Times New Roman" pitchFamily="-110" charset="0"/>
              </a:rPr>
              <a:t>cf</a:t>
            </a:r>
            <a:r>
              <a:rPr lang="en-US" sz="2200" dirty="0" smtClean="0">
                <a:solidFill>
                  <a:srgbClr val="FFFFFF"/>
                </a:solidFill>
                <a:latin typeface="Times New Roman" pitchFamily="-110" charset="0"/>
                <a:ea typeface="Times New Roman" pitchFamily="-110" charset="0"/>
                <a:cs typeface="Times New Roman" pitchFamily="-110" charset="0"/>
              </a:rPr>
              <a:t> </a:t>
            </a:r>
            <a:r>
              <a:rPr lang="en-US" sz="2200" i="1" dirty="0" err="1" smtClean="0">
                <a:solidFill>
                  <a:srgbClr val="FFFFFF"/>
                </a:solidFill>
                <a:latin typeface="Times New Roman" pitchFamily="-110" charset="0"/>
                <a:ea typeface="Times New Roman" pitchFamily="-110" charset="0"/>
                <a:cs typeface="Times New Roman" pitchFamily="-110" charset="0"/>
              </a:rPr>
              <a:t>kn</a:t>
            </a:r>
            <a:r>
              <a:rPr lang="en-US" sz="2200" dirty="0" smtClean="0">
                <a:solidFill>
                  <a:srgbClr val="FFFFFF"/>
                </a:solidFill>
                <a:latin typeface="Times New Roman" pitchFamily="-110" charset="0"/>
                <a:ea typeface="Times New Roman" pitchFamily="-110" charset="0"/>
                <a:cs typeface="Times New Roman" pitchFamily="-110" charset="0"/>
              </a:rPr>
              <a:t> for general games)</a:t>
            </a:r>
          </a:p>
        </p:txBody>
      </p:sp>
      <p:sp>
        <p:nvSpPr>
          <p:cNvPr id="7" name="Right Brace 6"/>
          <p:cNvSpPr>
            <a:spLocks/>
          </p:cNvSpPr>
          <p:nvPr/>
        </p:nvSpPr>
        <p:spPr bwMode="auto">
          <a:xfrm>
            <a:off x="6705600" y="3657600"/>
            <a:ext cx="228600" cy="2667000"/>
          </a:xfrm>
          <a:prstGeom prst="rightBrace">
            <a:avLst>
              <a:gd name="adj1" fmla="val 8318"/>
              <a:gd name="adj2" fmla="val 50000"/>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FFFFFF"/>
              </a:solidFill>
            </a:endParaRPr>
          </a:p>
        </p:txBody>
      </p:sp>
      <p:sp>
        <p:nvSpPr>
          <p:cNvPr id="9" name="Rectangle 8"/>
          <p:cNvSpPr>
            <a:spLocks noChangeArrowheads="1"/>
          </p:cNvSpPr>
          <p:nvPr/>
        </p:nvSpPr>
        <p:spPr bwMode="auto">
          <a:xfrm>
            <a:off x="7010400" y="3708400"/>
            <a:ext cx="1981200" cy="1785104"/>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can be solved approximately in time polynomial in </a:t>
            </a:r>
          </a:p>
          <a:p>
            <a:pPr defTabSz="914400" eaLnBrk="0" fontAlgn="base" hangingPunct="0">
              <a:spcBef>
                <a:spcPct val="0"/>
              </a:spcBef>
              <a:spcAft>
                <a:spcPct val="0"/>
              </a:spcAft>
            </a:pPr>
            <a:r>
              <a:rPr lang="en-US" sz="2200" dirty="0" smtClean="0">
                <a:solidFill>
                  <a:srgbClr val="FFFFFF"/>
                </a:solidFill>
                <a:latin typeface="Times New Roman" pitchFamily="-110" charset="0"/>
                <a:ea typeface="Times New Roman" pitchFamily="-110" charset="0"/>
                <a:cs typeface="Times New Roman" pitchFamily="-110" charset="0"/>
              </a:rPr>
              <a:t>      </a:t>
            </a:r>
            <a:r>
              <a:rPr lang="en-US" sz="2200" i="1" dirty="0" err="1" smtClean="0">
                <a:solidFill>
                  <a:srgbClr val="FFFFFF"/>
                </a:solidFill>
                <a:latin typeface="Times New Roman" pitchFamily="-110" charset="0"/>
                <a:ea typeface="Times New Roman" pitchFamily="-110" charset="0"/>
                <a:cs typeface="Times New Roman" pitchFamily="-110" charset="0"/>
              </a:rPr>
              <a:t>n</a:t>
            </a:r>
            <a:r>
              <a:rPr lang="en-US" sz="2200" i="1" baseline="30000" dirty="0" err="1" smtClean="0">
                <a:solidFill>
                  <a:srgbClr val="FFFFFF"/>
                </a:solidFill>
                <a:latin typeface="Times New Roman" pitchFamily="-110" charset="0"/>
                <a:ea typeface="Times New Roman" pitchFamily="-110" charset="0"/>
                <a:cs typeface="Times New Roman" pitchFamily="-110" charset="0"/>
              </a:rPr>
              <a:t>k</a:t>
            </a:r>
            <a:r>
              <a:rPr lang="en-US" sz="2200" i="1" baseline="30000" dirty="0" smtClean="0">
                <a:solidFill>
                  <a:srgbClr val="FFFFFF"/>
                </a:solidFill>
                <a:latin typeface="Times New Roman" pitchFamily="-110" charset="0"/>
                <a:ea typeface="Times New Roman" pitchFamily="-110" charset="0"/>
                <a:cs typeface="Times New Roman" pitchFamily="-110" charset="0"/>
              </a:rPr>
              <a:t>  </a:t>
            </a:r>
            <a:r>
              <a:rPr lang="en-US" sz="2200" dirty="0" smtClean="0">
                <a:solidFill>
                  <a:srgbClr val="FFFFFF"/>
                </a:solidFill>
                <a:latin typeface="Times New Roman" pitchFamily="-110" charset="0"/>
                <a:ea typeface="Times New Roman" pitchFamily="-110" charset="0"/>
                <a:cs typeface="Times New Roman" pitchFamily="-110" charset="0"/>
              </a:rPr>
              <a:t>log(1/ε)</a:t>
            </a:r>
            <a:endParaRPr lang="en-US" sz="2200" dirty="0" smtClean="0">
              <a:solidFill>
                <a:srgbClr val="FFFFFF"/>
              </a:solidFill>
            </a:endParaRPr>
          </a:p>
        </p:txBody>
      </p:sp>
      <p:grpSp>
        <p:nvGrpSpPr>
          <p:cNvPr id="18" name="Group 17"/>
          <p:cNvGrpSpPr/>
          <p:nvPr/>
        </p:nvGrpSpPr>
        <p:grpSpPr>
          <a:xfrm>
            <a:off x="5613401" y="2133600"/>
            <a:ext cx="3228974" cy="1519238"/>
            <a:chOff x="5613401" y="2133600"/>
            <a:chExt cx="3228974" cy="1519238"/>
          </a:xfrm>
        </p:grpSpPr>
        <p:cxnSp>
          <p:nvCxnSpPr>
            <p:cNvPr id="14" name="Straight Connector 13"/>
            <p:cNvCxnSpPr/>
            <p:nvPr/>
          </p:nvCxnSpPr>
          <p:spPr bwMode="auto">
            <a:xfrm rot="16200000" flipV="1">
              <a:off x="7132748" y="3025884"/>
              <a:ext cx="872907" cy="381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5613401" y="2133600"/>
              <a:ext cx="3228974" cy="646331"/>
            </a:xfrm>
            <a:prstGeom prst="rect">
              <a:avLst/>
            </a:prstGeom>
            <a:noFill/>
          </p:spPr>
          <p:txBody>
            <a:bodyPr wrap="square" rtlCol="0">
              <a:spAutoFit/>
            </a:bodyPr>
            <a:lstStyle/>
            <a:p>
              <a:r>
                <a:rPr lang="en-US" i="1" dirty="0" smtClean="0">
                  <a:latin typeface="Times New Roman"/>
                  <a:cs typeface="Times New Roman"/>
                </a:rPr>
                <a:t>using tools from the existential theory of the </a:t>
              </a:r>
              <a:r>
                <a:rPr lang="en-US" i="1" dirty="0" err="1" smtClean="0">
                  <a:latin typeface="Times New Roman"/>
                  <a:cs typeface="Times New Roman"/>
                </a:rPr>
                <a:t>reals</a:t>
              </a:r>
              <a:endParaRPr lang="en-US" i="1" dirty="0">
                <a:latin typeface="Times New Roman"/>
                <a:cs typeface="Times New Roman"/>
              </a:endParaRPr>
            </a:p>
          </p:txBody>
        </p:sp>
      </p:grpSp>
      <p:grpSp>
        <p:nvGrpSpPr>
          <p:cNvPr id="20" name="Group 19"/>
          <p:cNvGrpSpPr/>
          <p:nvPr/>
        </p:nvGrpSpPr>
        <p:grpSpPr>
          <a:xfrm>
            <a:off x="6883400" y="5548313"/>
            <a:ext cx="2324099" cy="1337151"/>
            <a:chOff x="6819900" y="5154613"/>
            <a:chExt cx="2324099" cy="1337151"/>
          </a:xfrm>
        </p:grpSpPr>
        <p:sp>
          <p:nvSpPr>
            <p:cNvPr id="13" name="TextBox 12"/>
            <p:cNvSpPr txBox="1"/>
            <p:nvPr/>
          </p:nvSpPr>
          <p:spPr>
            <a:xfrm>
              <a:off x="6819900" y="5568434"/>
              <a:ext cx="2324099" cy="923330"/>
            </a:xfrm>
            <a:prstGeom prst="rect">
              <a:avLst/>
            </a:prstGeom>
            <a:noFill/>
          </p:spPr>
          <p:txBody>
            <a:bodyPr wrap="square" rtlCol="0">
              <a:spAutoFit/>
            </a:bodyPr>
            <a:lstStyle/>
            <a:p>
              <a:r>
                <a:rPr lang="en-US" dirty="0" smtClean="0">
                  <a:latin typeface="Times New Roman"/>
                  <a:cs typeface="Times New Roman"/>
                </a:rPr>
                <a:t>polynomial in the size of the input for </a:t>
              </a:r>
              <a:r>
                <a:rPr lang="en-US" i="1" dirty="0" err="1" smtClean="0">
                  <a:latin typeface="Times New Roman"/>
                  <a:cs typeface="Times New Roman"/>
                </a:rPr>
                <a:t>k</a:t>
              </a:r>
              <a:r>
                <a:rPr lang="en-US" dirty="0" smtClean="0">
                  <a:latin typeface="Times New Roman"/>
                  <a:cs typeface="Times New Roman"/>
                </a:rPr>
                <a:t> up to about </a:t>
              </a:r>
              <a:r>
                <a:rPr lang="en-US" i="1" dirty="0" err="1" smtClean="0">
                  <a:latin typeface="Times New Roman"/>
                  <a:cs typeface="Times New Roman"/>
                </a:rPr>
                <a:t>n</a:t>
              </a:r>
              <a:r>
                <a:rPr lang="en-US" i="1" dirty="0" smtClean="0">
                  <a:latin typeface="Times New Roman"/>
                  <a:cs typeface="Times New Roman"/>
                </a:rPr>
                <a:t> </a:t>
              </a:r>
              <a:r>
                <a:rPr lang="en-US" dirty="0" smtClean="0">
                  <a:latin typeface="Times New Roman"/>
                  <a:cs typeface="Times New Roman"/>
                </a:rPr>
                <a:t>(</a:t>
              </a:r>
              <a:r>
                <a:rPr lang="en-US" i="1" dirty="0" smtClean="0">
                  <a:latin typeface="Times New Roman"/>
                  <a:cs typeface="Times New Roman"/>
                </a:rPr>
                <a:t>n</a:t>
              </a:r>
              <a:r>
                <a:rPr lang="en-US" baseline="30000" dirty="0" smtClean="0">
                  <a:latin typeface="Times New Roman"/>
                  <a:cs typeface="Times New Roman"/>
                </a:rPr>
                <a:t>1-</a:t>
              </a:r>
              <a:r>
                <a:rPr lang="el-GR" i="1" baseline="30000" dirty="0" smtClean="0">
                  <a:latin typeface="Times New Roman"/>
                  <a:cs typeface="Times New Roman"/>
                </a:rPr>
                <a:t>δ</a:t>
              </a:r>
              <a:r>
                <a:rPr lang="el-GR" i="1" dirty="0" smtClean="0">
                  <a:latin typeface="Times New Roman"/>
                  <a:cs typeface="Times New Roman"/>
                </a:rPr>
                <a:t> </a:t>
              </a:r>
              <a:r>
                <a:rPr lang="en-US" dirty="0" smtClean="0">
                  <a:latin typeface="Times New Roman"/>
                  <a:cs typeface="Times New Roman"/>
                </a:rPr>
                <a:t>for all </a:t>
              </a:r>
              <a:r>
                <a:rPr lang="el-GR" i="1" dirty="0" smtClean="0">
                  <a:latin typeface="Times New Roman"/>
                  <a:cs typeface="Times New Roman"/>
                </a:rPr>
                <a:t>δ </a:t>
              </a:r>
              <a:r>
                <a:rPr lang="el-GR" dirty="0" smtClean="0">
                  <a:latin typeface="Times New Roman"/>
                  <a:cs typeface="Times New Roman"/>
                </a:rPr>
                <a:t>)</a:t>
              </a:r>
              <a:endParaRPr lang="en-US" dirty="0">
                <a:latin typeface="Times New Roman"/>
                <a:cs typeface="Times New Roman"/>
              </a:endParaRPr>
            </a:p>
          </p:txBody>
        </p:sp>
        <p:sp>
          <p:nvSpPr>
            <p:cNvPr id="19" name="Down Arrow 18"/>
            <p:cNvSpPr/>
            <p:nvPr/>
          </p:nvSpPr>
          <p:spPr bwMode="auto">
            <a:xfrm>
              <a:off x="7858766" y="5154613"/>
              <a:ext cx="287017" cy="41382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fade">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6"/>
        </a:solidFill>
        <a:effectLst/>
      </p:bgPr>
    </p:bg>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sz="3600" dirty="0" err="1" smtClean="0">
                <a:effectLst/>
                <a:latin typeface="Times" pitchFamily="-110" charset="0"/>
                <a:ea typeface="ＭＳ Ｐゴシック" pitchFamily="-110" charset="-128"/>
                <a:cs typeface="ＭＳ Ｐゴシック" pitchFamily="-110" charset="-128"/>
              </a:rPr>
              <a:t>Symmetrization</a:t>
            </a:r>
            <a:endParaRPr lang="en-US" sz="3600" dirty="0" smtClean="0">
              <a:effectLst/>
              <a:ea typeface="ＭＳ Ｐゴシック" pitchFamily="-110" charset="-128"/>
              <a:cs typeface="ＭＳ Ｐゴシック" pitchFamily="-110" charset="-128"/>
            </a:endParaRPr>
          </a:p>
        </p:txBody>
      </p:sp>
      <p:sp>
        <p:nvSpPr>
          <p:cNvPr id="19459" name="Rectangle 19"/>
          <p:cNvSpPr>
            <a:spLocks noChangeArrowheads="1"/>
          </p:cNvSpPr>
          <p:nvPr/>
        </p:nvSpPr>
        <p:spPr bwMode="auto">
          <a:xfrm>
            <a:off x="862013" y="2286000"/>
            <a:ext cx="1168400" cy="1169988"/>
          </a:xfrm>
          <a:prstGeom prst="rect">
            <a:avLst/>
          </a:prstGeom>
          <a:solidFill>
            <a:schemeClr val="accent1"/>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FFFFFF"/>
              </a:solidFill>
            </a:endParaRPr>
          </a:p>
        </p:txBody>
      </p:sp>
      <p:sp>
        <p:nvSpPr>
          <p:cNvPr id="19460" name="TextBox 22"/>
          <p:cNvSpPr txBox="1">
            <a:spLocks noChangeArrowheads="1"/>
          </p:cNvSpPr>
          <p:nvPr/>
        </p:nvSpPr>
        <p:spPr bwMode="auto">
          <a:xfrm>
            <a:off x="1014413" y="2600325"/>
            <a:ext cx="9144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i="1" dirty="0" smtClean="0">
                <a:solidFill>
                  <a:srgbClr val="FFFFFF"/>
                </a:solidFill>
                <a:latin typeface="Times New Roman"/>
                <a:cs typeface="Times New Roman"/>
              </a:rPr>
              <a:t>R</a:t>
            </a:r>
            <a:r>
              <a:rPr lang="en-US" sz="2400" dirty="0" smtClean="0">
                <a:solidFill>
                  <a:srgbClr val="FFFFFF"/>
                </a:solidFill>
                <a:latin typeface="Times New Roman"/>
                <a:cs typeface="Times New Roman"/>
              </a:rPr>
              <a:t> , </a:t>
            </a:r>
            <a:r>
              <a:rPr lang="en-US" sz="2400" i="1" dirty="0" smtClean="0">
                <a:solidFill>
                  <a:srgbClr val="FFFFFF"/>
                </a:solidFill>
                <a:latin typeface="Times New Roman"/>
                <a:cs typeface="Times New Roman"/>
              </a:rPr>
              <a:t>C</a:t>
            </a:r>
          </a:p>
        </p:txBody>
      </p:sp>
      <p:sp>
        <p:nvSpPr>
          <p:cNvPr id="19461" name="Rectangle 25"/>
          <p:cNvSpPr>
            <a:spLocks noChangeArrowheads="1"/>
          </p:cNvSpPr>
          <p:nvPr/>
        </p:nvSpPr>
        <p:spPr bwMode="auto">
          <a:xfrm>
            <a:off x="4191000" y="1649413"/>
            <a:ext cx="2335213" cy="2339975"/>
          </a:xfrm>
          <a:prstGeom prst="rect">
            <a:avLst/>
          </a:prstGeom>
          <a:solidFill>
            <a:schemeClr val="accent1"/>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FFFFFF"/>
              </a:solidFill>
            </a:endParaRPr>
          </a:p>
        </p:txBody>
      </p:sp>
      <p:cxnSp>
        <p:nvCxnSpPr>
          <p:cNvPr id="19462" name="Straight Connector 35"/>
          <p:cNvCxnSpPr>
            <a:cxnSpLocks noChangeShapeType="1"/>
            <a:stCxn id="19461" idx="0"/>
            <a:endCxn id="19461" idx="2"/>
          </p:cNvCxnSpPr>
          <p:nvPr/>
        </p:nvCxnSpPr>
        <p:spPr bwMode="auto">
          <a:xfrm rot="16200000" flipH="1">
            <a:off x="4187826" y="2819400"/>
            <a:ext cx="2341562" cy="1587"/>
          </a:xfrm>
          <a:prstGeom prst="line">
            <a:avLst/>
          </a:prstGeom>
          <a:noFill/>
          <a:ln w="9525">
            <a:solidFill>
              <a:schemeClr val="tx1"/>
            </a:solidFill>
            <a:prstDash val="dash"/>
            <a:round/>
            <a:headEnd/>
            <a:tailEnd/>
          </a:ln>
        </p:spPr>
      </p:cxnSp>
      <p:cxnSp>
        <p:nvCxnSpPr>
          <p:cNvPr id="19463" name="Straight Connector 36"/>
          <p:cNvCxnSpPr>
            <a:cxnSpLocks noChangeShapeType="1"/>
            <a:stCxn id="19461" idx="1"/>
            <a:endCxn id="19461" idx="3"/>
          </p:cNvCxnSpPr>
          <p:nvPr/>
        </p:nvCxnSpPr>
        <p:spPr bwMode="auto">
          <a:xfrm rot="10800000" flipH="1">
            <a:off x="4191000" y="2819400"/>
            <a:ext cx="2335213" cy="1588"/>
          </a:xfrm>
          <a:prstGeom prst="line">
            <a:avLst/>
          </a:prstGeom>
          <a:noFill/>
          <a:ln w="9525">
            <a:solidFill>
              <a:schemeClr val="tx1"/>
            </a:solidFill>
            <a:prstDash val="dash"/>
            <a:round/>
            <a:headEnd/>
            <a:tailEnd/>
          </a:ln>
        </p:spPr>
      </p:cxnSp>
      <p:sp>
        <p:nvSpPr>
          <p:cNvPr id="19464" name="Right Arrow 39"/>
          <p:cNvSpPr>
            <a:spLocks noChangeArrowheads="1"/>
          </p:cNvSpPr>
          <p:nvPr/>
        </p:nvSpPr>
        <p:spPr bwMode="auto">
          <a:xfrm>
            <a:off x="2538413" y="2667000"/>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9465" name="Rectangle 40"/>
          <p:cNvSpPr>
            <a:spLocks noChangeArrowheads="1"/>
          </p:cNvSpPr>
          <p:nvPr/>
        </p:nvSpPr>
        <p:spPr bwMode="auto">
          <a:xfrm>
            <a:off x="4343400" y="3046413"/>
            <a:ext cx="1022235"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i="1" dirty="0" smtClean="0">
                <a:solidFill>
                  <a:srgbClr val="FFFFFF"/>
                </a:solidFill>
                <a:latin typeface="Times New Roman"/>
                <a:cs typeface="Times New Roman"/>
              </a:rPr>
              <a:t>C</a:t>
            </a:r>
            <a:r>
              <a:rPr lang="en-US" sz="2400" baseline="30000" dirty="0" smtClean="0">
                <a:solidFill>
                  <a:srgbClr val="FFFFFF"/>
                </a:solidFill>
                <a:latin typeface="Times New Roman"/>
                <a:cs typeface="Times New Roman"/>
              </a:rPr>
              <a:t>T</a:t>
            </a:r>
            <a:r>
              <a:rPr lang="en-US" sz="2400" dirty="0" smtClean="0">
                <a:solidFill>
                  <a:srgbClr val="FFFFFF"/>
                </a:solidFill>
                <a:latin typeface="Times New Roman"/>
                <a:cs typeface="Times New Roman"/>
              </a:rPr>
              <a:t>, </a:t>
            </a:r>
            <a:r>
              <a:rPr lang="en-US" sz="2400" i="1" dirty="0" smtClean="0">
                <a:solidFill>
                  <a:srgbClr val="FFFFFF"/>
                </a:solidFill>
                <a:latin typeface="Times New Roman"/>
                <a:cs typeface="Times New Roman"/>
              </a:rPr>
              <a:t>R</a:t>
            </a:r>
            <a:r>
              <a:rPr lang="en-US" sz="2400" baseline="30000" dirty="0" smtClean="0">
                <a:solidFill>
                  <a:srgbClr val="FFFFFF"/>
                </a:solidFill>
                <a:latin typeface="Times New Roman"/>
                <a:cs typeface="Times New Roman"/>
              </a:rPr>
              <a:t>T</a:t>
            </a:r>
            <a:endParaRPr lang="en-US" sz="2400" dirty="0" smtClean="0">
              <a:solidFill>
                <a:srgbClr val="FFFFFF"/>
              </a:solidFill>
              <a:latin typeface="Times New Roman"/>
              <a:cs typeface="Times New Roman"/>
            </a:endParaRPr>
          </a:p>
        </p:txBody>
      </p:sp>
      <p:sp>
        <p:nvSpPr>
          <p:cNvPr id="19466" name="Rectangle 41"/>
          <p:cNvSpPr>
            <a:spLocks noChangeArrowheads="1"/>
          </p:cNvSpPr>
          <p:nvPr/>
        </p:nvSpPr>
        <p:spPr bwMode="auto">
          <a:xfrm>
            <a:off x="5534025" y="2052638"/>
            <a:ext cx="758541"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i="1" dirty="0" smtClean="0">
                <a:solidFill>
                  <a:srgbClr val="FFFFFF"/>
                </a:solidFill>
                <a:latin typeface="Times New Roman"/>
                <a:cs typeface="Times New Roman"/>
              </a:rPr>
              <a:t>R</a:t>
            </a:r>
            <a:r>
              <a:rPr lang="en-US" sz="2400" dirty="0" smtClean="0">
                <a:solidFill>
                  <a:srgbClr val="FFFFFF"/>
                </a:solidFill>
                <a:latin typeface="Times New Roman"/>
                <a:cs typeface="Times New Roman"/>
              </a:rPr>
              <a:t>, </a:t>
            </a:r>
            <a:r>
              <a:rPr lang="en-US" sz="2400" i="1" dirty="0" smtClean="0">
                <a:solidFill>
                  <a:srgbClr val="FFFFFF"/>
                </a:solidFill>
                <a:latin typeface="Times New Roman"/>
                <a:cs typeface="Times New Roman"/>
              </a:rPr>
              <a:t>C</a:t>
            </a:r>
            <a:endParaRPr lang="en-US" sz="2400" dirty="0" smtClean="0">
              <a:solidFill>
                <a:srgbClr val="FFFFFF"/>
              </a:solidFill>
              <a:latin typeface="Times New Roman"/>
              <a:cs typeface="Times New Roman"/>
            </a:endParaRPr>
          </a:p>
        </p:txBody>
      </p:sp>
      <p:sp>
        <p:nvSpPr>
          <p:cNvPr id="19467" name="Rectangle 42"/>
          <p:cNvSpPr>
            <a:spLocks noChangeArrowheads="1"/>
          </p:cNvSpPr>
          <p:nvPr/>
        </p:nvSpPr>
        <p:spPr bwMode="auto">
          <a:xfrm>
            <a:off x="66675" y="2605088"/>
            <a:ext cx="947738" cy="400110"/>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i="1" dirty="0" err="1" smtClean="0">
                <a:solidFill>
                  <a:srgbClr val="FFFFFF"/>
                </a:solidFill>
                <a:latin typeface="Times New Roman" pitchFamily="-110" charset="0"/>
                <a:ea typeface="Times New Roman" pitchFamily="-110" charset="0"/>
                <a:cs typeface="Times New Roman" pitchFamily="-110" charset="0"/>
              </a:rPr>
              <a:t>x</a:t>
            </a:r>
            <a:r>
              <a:rPr lang="en-US" sz="2000" i="1" dirty="0" smtClean="0">
                <a:solidFill>
                  <a:srgbClr val="FFFFFF"/>
                </a:solidFill>
                <a:latin typeface="Times New Roman" pitchFamily="-110" charset="0"/>
                <a:ea typeface="Times New Roman" pitchFamily="-110" charset="0"/>
                <a:cs typeface="Times New Roman" pitchFamily="-110" charset="0"/>
              </a:rPr>
              <a:t> / |x|</a:t>
            </a:r>
            <a:r>
              <a:rPr lang="en-US" sz="2000" baseline="-25000" dirty="0" smtClean="0">
                <a:solidFill>
                  <a:srgbClr val="FFFFFF"/>
                </a:solidFill>
                <a:latin typeface="Times New Roman" pitchFamily="-110" charset="0"/>
                <a:ea typeface="Times New Roman" pitchFamily="-110" charset="0"/>
                <a:cs typeface="Times New Roman" pitchFamily="-110" charset="0"/>
              </a:rPr>
              <a:t>1</a:t>
            </a:r>
            <a:endParaRPr lang="en-US" sz="2000" dirty="0" smtClean="0">
              <a:solidFill>
                <a:srgbClr val="FFFFFF"/>
              </a:solidFill>
              <a:latin typeface="Times New Roman" pitchFamily="-110" charset="0"/>
              <a:ea typeface="Times New Roman" pitchFamily="-110" charset="0"/>
              <a:cs typeface="Times New Roman" pitchFamily="-110" charset="0"/>
            </a:endParaRPr>
          </a:p>
        </p:txBody>
      </p:sp>
      <p:sp>
        <p:nvSpPr>
          <p:cNvPr id="19468" name="Rectangle 43"/>
          <p:cNvSpPr>
            <a:spLocks noChangeArrowheads="1"/>
          </p:cNvSpPr>
          <p:nvPr/>
        </p:nvSpPr>
        <p:spPr bwMode="auto">
          <a:xfrm>
            <a:off x="1014413" y="1779588"/>
            <a:ext cx="1016000" cy="400110"/>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i="1" dirty="0" err="1" smtClean="0">
                <a:solidFill>
                  <a:srgbClr val="FFFFFF"/>
                </a:solidFill>
                <a:latin typeface="Times New Roman" pitchFamily="-110" charset="0"/>
                <a:ea typeface="Times New Roman" pitchFamily="-110" charset="0"/>
                <a:cs typeface="Times New Roman" pitchFamily="-110" charset="0"/>
              </a:rPr>
              <a:t>y</a:t>
            </a:r>
            <a:r>
              <a:rPr lang="en-US" sz="2000" i="1" dirty="0" smtClean="0">
                <a:solidFill>
                  <a:srgbClr val="FFFFFF"/>
                </a:solidFill>
                <a:latin typeface="Times New Roman" pitchFamily="-110" charset="0"/>
                <a:ea typeface="Times New Roman" pitchFamily="-110" charset="0"/>
                <a:cs typeface="Times New Roman" pitchFamily="-110" charset="0"/>
              </a:rPr>
              <a:t> / |y|</a:t>
            </a:r>
            <a:r>
              <a:rPr lang="en-US" sz="2000" baseline="-25000" dirty="0" smtClean="0">
                <a:solidFill>
                  <a:srgbClr val="FFFFFF"/>
                </a:solidFill>
                <a:latin typeface="Times New Roman" pitchFamily="-110" charset="0"/>
                <a:ea typeface="Times New Roman" pitchFamily="-110" charset="0"/>
                <a:cs typeface="Times New Roman" pitchFamily="-110" charset="0"/>
              </a:rPr>
              <a:t>1</a:t>
            </a:r>
            <a:endParaRPr lang="en-US" sz="2000" dirty="0" smtClean="0">
              <a:solidFill>
                <a:srgbClr val="FFFFFF"/>
              </a:solidFill>
              <a:latin typeface="Times New Roman" pitchFamily="-110" charset="0"/>
              <a:ea typeface="Times New Roman" pitchFamily="-110" charset="0"/>
              <a:cs typeface="Times New Roman" pitchFamily="-110" charset="0"/>
            </a:endParaRPr>
          </a:p>
        </p:txBody>
      </p:sp>
      <p:sp>
        <p:nvSpPr>
          <p:cNvPr id="19469" name="Rectangle 44"/>
          <p:cNvSpPr>
            <a:spLocks noChangeArrowheads="1"/>
          </p:cNvSpPr>
          <p:nvPr/>
        </p:nvSpPr>
        <p:spPr bwMode="auto">
          <a:xfrm>
            <a:off x="3681413" y="1981200"/>
            <a:ext cx="3810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i="1" dirty="0" err="1" smtClean="0">
                <a:solidFill>
                  <a:srgbClr val="FFFFFF"/>
                </a:solidFill>
                <a:latin typeface="Times New Roman" pitchFamily="-110" charset="0"/>
                <a:ea typeface="Times New Roman" pitchFamily="-110" charset="0"/>
                <a:cs typeface="Times New Roman" pitchFamily="-110" charset="0"/>
              </a:rPr>
              <a:t>x</a:t>
            </a:r>
            <a:endParaRPr lang="en-US" sz="2400" dirty="0" smtClean="0">
              <a:solidFill>
                <a:srgbClr val="FFFFFF"/>
              </a:solidFill>
              <a:latin typeface="Times New Roman" pitchFamily="-110" charset="0"/>
              <a:ea typeface="Times New Roman" pitchFamily="-110" charset="0"/>
              <a:cs typeface="Times New Roman" pitchFamily="-110" charset="0"/>
            </a:endParaRPr>
          </a:p>
        </p:txBody>
      </p:sp>
      <p:sp>
        <p:nvSpPr>
          <p:cNvPr id="19470" name="Rectangle 45"/>
          <p:cNvSpPr>
            <a:spLocks noChangeArrowheads="1"/>
          </p:cNvSpPr>
          <p:nvPr/>
        </p:nvSpPr>
        <p:spPr bwMode="auto">
          <a:xfrm>
            <a:off x="3681413" y="3124200"/>
            <a:ext cx="3810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i="1" dirty="0" err="1" smtClean="0">
                <a:solidFill>
                  <a:srgbClr val="FFFFFF"/>
                </a:solidFill>
                <a:latin typeface="Times New Roman" pitchFamily="-110" charset="0"/>
                <a:ea typeface="Times New Roman" pitchFamily="-110" charset="0"/>
                <a:cs typeface="Times New Roman" pitchFamily="-110" charset="0"/>
              </a:rPr>
              <a:t>y</a:t>
            </a:r>
            <a:endParaRPr lang="en-US" sz="2400" dirty="0" smtClean="0">
              <a:solidFill>
                <a:srgbClr val="FFFFFF"/>
              </a:solidFill>
              <a:latin typeface="Times New Roman" pitchFamily="-110" charset="0"/>
              <a:ea typeface="Times New Roman" pitchFamily="-110" charset="0"/>
              <a:cs typeface="Times New Roman" pitchFamily="-110" charset="0"/>
            </a:endParaRPr>
          </a:p>
        </p:txBody>
      </p:sp>
      <p:cxnSp>
        <p:nvCxnSpPr>
          <p:cNvPr id="19471" name="Straight Connector 46"/>
          <p:cNvCxnSpPr>
            <a:cxnSpLocks noChangeShapeType="1"/>
          </p:cNvCxnSpPr>
          <p:nvPr/>
        </p:nvCxnSpPr>
        <p:spPr bwMode="auto">
          <a:xfrm flipV="1">
            <a:off x="3733800" y="2817813"/>
            <a:ext cx="252413" cy="1587"/>
          </a:xfrm>
          <a:prstGeom prst="line">
            <a:avLst/>
          </a:prstGeom>
          <a:noFill/>
          <a:ln w="9525">
            <a:solidFill>
              <a:schemeClr val="tx1"/>
            </a:solidFill>
            <a:prstDash val="dash"/>
            <a:round/>
            <a:headEnd/>
            <a:tailEnd/>
          </a:ln>
        </p:spPr>
      </p:cxnSp>
      <p:sp>
        <p:nvSpPr>
          <p:cNvPr id="19472" name="Rectangle 48"/>
          <p:cNvSpPr>
            <a:spLocks noChangeArrowheads="1"/>
          </p:cNvSpPr>
          <p:nvPr/>
        </p:nvSpPr>
        <p:spPr bwMode="auto">
          <a:xfrm>
            <a:off x="4595813" y="1143000"/>
            <a:ext cx="3810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i="1" smtClean="0">
                <a:solidFill>
                  <a:srgbClr val="FFFFFF"/>
                </a:solidFill>
                <a:latin typeface="Times New Roman" pitchFamily="-110" charset="0"/>
                <a:ea typeface="Times New Roman" pitchFamily="-110" charset="0"/>
                <a:cs typeface="Times New Roman" pitchFamily="-110" charset="0"/>
              </a:rPr>
              <a:t>x</a:t>
            </a:r>
            <a:endParaRPr lang="en-US" sz="2400" smtClean="0">
              <a:solidFill>
                <a:srgbClr val="FFFFFF"/>
              </a:solidFill>
              <a:latin typeface="Times New Roman" pitchFamily="-110" charset="0"/>
              <a:ea typeface="Times New Roman" pitchFamily="-110" charset="0"/>
              <a:cs typeface="Times New Roman" pitchFamily="-110" charset="0"/>
            </a:endParaRPr>
          </a:p>
        </p:txBody>
      </p:sp>
      <p:sp>
        <p:nvSpPr>
          <p:cNvPr id="19473" name="Rectangle 49"/>
          <p:cNvSpPr>
            <a:spLocks noChangeArrowheads="1"/>
          </p:cNvSpPr>
          <p:nvPr/>
        </p:nvSpPr>
        <p:spPr bwMode="auto">
          <a:xfrm>
            <a:off x="5815013" y="1143000"/>
            <a:ext cx="3810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i="1" smtClean="0">
                <a:solidFill>
                  <a:srgbClr val="FFFFFF"/>
                </a:solidFill>
                <a:latin typeface="Times New Roman" pitchFamily="-110" charset="0"/>
                <a:ea typeface="Times New Roman" pitchFamily="-110" charset="0"/>
                <a:cs typeface="Times New Roman" pitchFamily="-110" charset="0"/>
              </a:rPr>
              <a:t>y</a:t>
            </a:r>
            <a:endParaRPr lang="en-US" sz="2400" smtClean="0">
              <a:solidFill>
                <a:srgbClr val="FFFFFF"/>
              </a:solidFill>
              <a:latin typeface="Times New Roman" pitchFamily="-110" charset="0"/>
              <a:ea typeface="Times New Roman" pitchFamily="-110" charset="0"/>
              <a:cs typeface="Times New Roman" pitchFamily="-110" charset="0"/>
            </a:endParaRPr>
          </a:p>
        </p:txBody>
      </p:sp>
      <p:cxnSp>
        <p:nvCxnSpPr>
          <p:cNvPr id="19474" name="Straight Connector 50"/>
          <p:cNvCxnSpPr>
            <a:cxnSpLocks noChangeShapeType="1"/>
          </p:cNvCxnSpPr>
          <p:nvPr/>
        </p:nvCxnSpPr>
        <p:spPr bwMode="auto">
          <a:xfrm rot="16200000" flipH="1">
            <a:off x="5268913" y="1423988"/>
            <a:ext cx="179387" cy="1587"/>
          </a:xfrm>
          <a:prstGeom prst="line">
            <a:avLst/>
          </a:prstGeom>
          <a:noFill/>
          <a:ln w="9525">
            <a:solidFill>
              <a:schemeClr val="tx1"/>
            </a:solidFill>
            <a:prstDash val="dash"/>
            <a:round/>
            <a:headEnd/>
            <a:tailEnd/>
          </a:ln>
        </p:spPr>
      </p:cxnSp>
      <p:sp>
        <p:nvSpPr>
          <p:cNvPr id="19475" name="TextBox 53"/>
          <p:cNvSpPr txBox="1">
            <a:spLocks noChangeArrowheads="1"/>
          </p:cNvSpPr>
          <p:nvPr/>
        </p:nvSpPr>
        <p:spPr bwMode="auto">
          <a:xfrm>
            <a:off x="3986213" y="4343400"/>
            <a:ext cx="3100387"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smtClean="0">
                <a:solidFill>
                  <a:srgbClr val="FFFFFF"/>
                </a:solidFill>
                <a:latin typeface="Times New Roman" pitchFamily="-110" charset="0"/>
                <a:ea typeface="Times New Roman" pitchFamily="-110" charset="0"/>
                <a:cs typeface="Times New Roman" pitchFamily="-110" charset="0"/>
              </a:rPr>
              <a:t>Symmetric Equilibrium</a:t>
            </a:r>
          </a:p>
        </p:txBody>
      </p:sp>
      <p:sp>
        <p:nvSpPr>
          <p:cNvPr id="19476" name="Right Arrow 54"/>
          <p:cNvSpPr>
            <a:spLocks noChangeArrowheads="1"/>
          </p:cNvSpPr>
          <p:nvPr/>
        </p:nvSpPr>
        <p:spPr bwMode="auto">
          <a:xfrm rot="10800000">
            <a:off x="2538413" y="4419600"/>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9477" name="TextBox 55"/>
          <p:cNvSpPr txBox="1">
            <a:spLocks noChangeArrowheads="1"/>
          </p:cNvSpPr>
          <p:nvPr/>
        </p:nvSpPr>
        <p:spPr bwMode="auto">
          <a:xfrm>
            <a:off x="557213" y="4338638"/>
            <a:ext cx="1673225" cy="46196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smtClean="0">
                <a:solidFill>
                  <a:srgbClr val="FFFFFF"/>
                </a:solidFill>
                <a:latin typeface="Times New Roman" pitchFamily="-110" charset="0"/>
                <a:ea typeface="Times New Roman" pitchFamily="-110" charset="0"/>
                <a:cs typeface="Times New Roman" pitchFamily="-110" charset="0"/>
              </a:rPr>
              <a:t>Equilibrium</a:t>
            </a:r>
          </a:p>
        </p:txBody>
      </p:sp>
      <p:sp>
        <p:nvSpPr>
          <p:cNvPr id="19478" name="Rectangle 56"/>
          <p:cNvSpPr>
            <a:spLocks noChangeArrowheads="1"/>
          </p:cNvSpPr>
          <p:nvPr/>
        </p:nvSpPr>
        <p:spPr bwMode="auto">
          <a:xfrm>
            <a:off x="4430713" y="2047875"/>
            <a:ext cx="646331"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dirty="0" smtClean="0">
                <a:solidFill>
                  <a:srgbClr val="FFFFFF"/>
                </a:solidFill>
                <a:latin typeface="Times New Roman"/>
                <a:cs typeface="Times New Roman"/>
              </a:rPr>
              <a:t>0, 0</a:t>
            </a:r>
          </a:p>
        </p:txBody>
      </p:sp>
      <p:sp>
        <p:nvSpPr>
          <p:cNvPr id="19479" name="Rectangle 57"/>
          <p:cNvSpPr>
            <a:spLocks noChangeArrowheads="1"/>
          </p:cNvSpPr>
          <p:nvPr/>
        </p:nvSpPr>
        <p:spPr bwMode="auto">
          <a:xfrm>
            <a:off x="5562600" y="3043238"/>
            <a:ext cx="646331"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smtClean="0">
                <a:solidFill>
                  <a:srgbClr val="FFFFFF"/>
                </a:solidFill>
                <a:latin typeface="Times New Roman"/>
                <a:cs typeface="Times New Roman"/>
              </a:rPr>
              <a:t>0, 0</a:t>
            </a:r>
          </a:p>
        </p:txBody>
      </p:sp>
      <p:sp>
        <p:nvSpPr>
          <p:cNvPr id="19480" name="TextBox 58"/>
          <p:cNvSpPr txBox="1">
            <a:spLocks noChangeArrowheads="1"/>
          </p:cNvSpPr>
          <p:nvPr/>
        </p:nvSpPr>
        <p:spPr bwMode="auto">
          <a:xfrm>
            <a:off x="3981450" y="5697538"/>
            <a:ext cx="2290763" cy="46196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smtClean="0">
                <a:solidFill>
                  <a:srgbClr val="FFFFFF"/>
                </a:solidFill>
                <a:latin typeface="Times New Roman" pitchFamily="-110" charset="0"/>
                <a:ea typeface="Times New Roman" pitchFamily="-110" charset="0"/>
                <a:cs typeface="Times New Roman" pitchFamily="-110" charset="0"/>
              </a:rPr>
              <a:t>Any Equilibrium</a:t>
            </a:r>
          </a:p>
        </p:txBody>
      </p:sp>
      <p:sp>
        <p:nvSpPr>
          <p:cNvPr id="19481" name="Right Arrow 59"/>
          <p:cNvSpPr>
            <a:spLocks noChangeArrowheads="1"/>
          </p:cNvSpPr>
          <p:nvPr/>
        </p:nvSpPr>
        <p:spPr bwMode="auto">
          <a:xfrm rot="10800000">
            <a:off x="2533650" y="5773738"/>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9482" name="TextBox 60"/>
          <p:cNvSpPr txBox="1">
            <a:spLocks noChangeArrowheads="1"/>
          </p:cNvSpPr>
          <p:nvPr/>
        </p:nvSpPr>
        <p:spPr bwMode="auto">
          <a:xfrm>
            <a:off x="552450" y="5692775"/>
            <a:ext cx="1671638"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dirty="0" smtClean="0">
                <a:solidFill>
                  <a:srgbClr val="FFFFFF"/>
                </a:solidFill>
                <a:latin typeface="Times New Roman" pitchFamily="-110" charset="0"/>
                <a:ea typeface="Times New Roman" pitchFamily="-110" charset="0"/>
                <a:cs typeface="Times New Roman" pitchFamily="-110" charset="0"/>
              </a:rPr>
              <a:t>Equilibrium</a:t>
            </a:r>
          </a:p>
        </p:txBody>
      </p:sp>
      <p:sp>
        <p:nvSpPr>
          <p:cNvPr id="19483" name="TextBox 61"/>
          <p:cNvSpPr txBox="1">
            <a:spLocks noChangeArrowheads="1"/>
          </p:cNvSpPr>
          <p:nvPr/>
        </p:nvSpPr>
        <p:spPr bwMode="auto">
          <a:xfrm>
            <a:off x="66675" y="5100638"/>
            <a:ext cx="2764850"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i="1" dirty="0" smtClean="0">
                <a:solidFill>
                  <a:srgbClr val="FFFFFF"/>
                </a:solidFill>
                <a:latin typeface="Times New Roman" pitchFamily="-110" charset="0"/>
                <a:ea typeface="Times New Roman" pitchFamily="-110" charset="0"/>
                <a:cs typeface="Times New Roman" pitchFamily="-110" charset="0"/>
              </a:rPr>
              <a:t>In fact we show that</a:t>
            </a:r>
          </a:p>
        </p:txBody>
      </p:sp>
      <p:sp>
        <p:nvSpPr>
          <p:cNvPr id="61468" name="Rectangle 27"/>
          <p:cNvSpPr>
            <a:spLocks noChangeArrowheads="1"/>
          </p:cNvSpPr>
          <p:nvPr/>
        </p:nvSpPr>
        <p:spPr bwMode="auto">
          <a:xfrm>
            <a:off x="6553200" y="381000"/>
            <a:ext cx="2133600" cy="8302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smtClean="0">
                <a:solidFill>
                  <a:srgbClr val="FFFFCC"/>
                </a:solidFill>
                <a:latin typeface="Times New Roman" pitchFamily="-110" charset="0"/>
                <a:ea typeface="Times New Roman" pitchFamily="-110" charset="0"/>
                <a:cs typeface="Times New Roman" pitchFamily="-110" charset="0"/>
              </a:rPr>
              <a:t>[</a:t>
            </a:r>
            <a:r>
              <a:rPr lang="en-US" sz="2400" i="1" smtClean="0">
                <a:solidFill>
                  <a:srgbClr val="FFFFCC"/>
                </a:solidFill>
                <a:latin typeface="Times New Roman" pitchFamily="-110" charset="0"/>
                <a:ea typeface="Times New Roman" pitchFamily="-110" charset="0"/>
                <a:cs typeface="Times New Roman" pitchFamily="-110" charset="0"/>
              </a:rPr>
              <a:t>Gale-Kuhn-Tucker 1950</a:t>
            </a:r>
            <a:r>
              <a:rPr lang="en-US" sz="2400" smtClean="0">
                <a:solidFill>
                  <a:srgbClr val="FFFFCC"/>
                </a:solidFill>
                <a:latin typeface="Times New Roman" pitchFamily="-110" charset="0"/>
                <a:ea typeface="Times New Roman" pitchFamily="-110" charset="0"/>
                <a:cs typeface="Times New Roman" pitchFamily="-110" charset="0"/>
              </a:rPr>
              <a:t>]</a:t>
            </a:r>
            <a:endParaRPr lang="en-US" sz="2400" smtClean="0">
              <a:solidFill>
                <a:srgbClr val="FFFFCC"/>
              </a:solidFill>
            </a:endParaRPr>
          </a:p>
        </p:txBody>
      </p:sp>
      <p:sp>
        <p:nvSpPr>
          <p:cNvPr id="29" name="TextBox 28"/>
          <p:cNvSpPr txBox="1"/>
          <p:nvPr/>
        </p:nvSpPr>
        <p:spPr>
          <a:xfrm>
            <a:off x="6819900" y="1817687"/>
            <a:ext cx="2400300" cy="646331"/>
          </a:xfrm>
          <a:prstGeom prst="rect">
            <a:avLst/>
          </a:prstGeom>
          <a:noFill/>
        </p:spPr>
        <p:txBody>
          <a:bodyPr wrap="square" rtlCol="0">
            <a:spAutoFit/>
          </a:bodyPr>
          <a:lstStyle/>
          <a:p>
            <a:r>
              <a:rPr lang="en-US" dirty="0" err="1" smtClean="0">
                <a:latin typeface="Times New Roman"/>
                <a:cs typeface="Times New Roman"/>
              </a:rPr>
              <a:t>w.l.o.g</a:t>
            </a:r>
            <a:r>
              <a:rPr lang="en-US" dirty="0" smtClean="0">
                <a:latin typeface="Times New Roman"/>
                <a:cs typeface="Times New Roman"/>
              </a:rPr>
              <a:t>. suppose that R, C have positive entries</a:t>
            </a:r>
            <a:endParaRPr lang="en-US" dirty="0">
              <a:latin typeface="Times New Roman"/>
              <a:cs typeface="Times New Roman"/>
            </a:endParaRPr>
          </a:p>
        </p:txBody>
      </p:sp>
      <p:sp>
        <p:nvSpPr>
          <p:cNvPr id="30" name="TextBox 29"/>
          <p:cNvSpPr txBox="1"/>
          <p:nvPr/>
        </p:nvSpPr>
        <p:spPr>
          <a:xfrm>
            <a:off x="276225" y="6350000"/>
            <a:ext cx="2293116" cy="400110"/>
          </a:xfrm>
          <a:prstGeom prst="rect">
            <a:avLst/>
          </a:prstGeom>
          <a:noFill/>
        </p:spPr>
        <p:txBody>
          <a:bodyPr wrap="none" rtlCol="0">
            <a:spAutoFit/>
          </a:bodyPr>
          <a:lstStyle/>
          <a:p>
            <a:r>
              <a:rPr lang="en-US" sz="2000" dirty="0" smtClean="0">
                <a:latin typeface="Times New Roman"/>
                <a:cs typeface="Times New Roman"/>
              </a:rPr>
              <a:t>Proof: On the board.</a:t>
            </a:r>
            <a:endParaRPr lang="en-US" sz="20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10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fade">
                                      <p:cBhvr>
                                        <p:cTn id="31" dur="2000"/>
                                        <p:tgtEl>
                                          <p:spTgt spid="194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466"/>
                                        </p:tgtEl>
                                        <p:attrNameLst>
                                          <p:attrName>style.visibility</p:attrName>
                                        </p:attrNameLst>
                                      </p:cBhvr>
                                      <p:to>
                                        <p:strVal val="visible"/>
                                      </p:to>
                                    </p:set>
                                    <p:animEffect transition="in" filter="fade">
                                      <p:cBhvr>
                                        <p:cTn id="34" dur="2000"/>
                                        <p:tgtEl>
                                          <p:spTgt spid="194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479"/>
                                        </p:tgtEl>
                                        <p:attrNameLst>
                                          <p:attrName>style.visibility</p:attrName>
                                        </p:attrNameLst>
                                      </p:cBhvr>
                                      <p:to>
                                        <p:strVal val="visible"/>
                                      </p:to>
                                    </p:set>
                                    <p:animEffect transition="in" filter="fade">
                                      <p:cBhvr>
                                        <p:cTn id="37" dur="2000"/>
                                        <p:tgtEl>
                                          <p:spTgt spid="194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478"/>
                                        </p:tgtEl>
                                        <p:attrNameLst>
                                          <p:attrName>style.visibility</p:attrName>
                                        </p:attrNameLst>
                                      </p:cBhvr>
                                      <p:to>
                                        <p:strVal val="visible"/>
                                      </p:to>
                                    </p:set>
                                    <p:animEffect transition="in" filter="fade">
                                      <p:cBhvr>
                                        <p:cTn id="40" dur="2000"/>
                                        <p:tgtEl>
                                          <p:spTgt spid="1947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47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947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47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947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46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47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947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477"/>
                                        </p:tgtEl>
                                        <p:attrNameLst>
                                          <p:attrName>style.visibility</p:attrName>
                                        </p:attrNameLst>
                                      </p:cBhvr>
                                      <p:to>
                                        <p:strVal val="visible"/>
                                      </p:to>
                                    </p:set>
                                    <p:animEffect transition="in" filter="fade">
                                      <p:cBhvr>
                                        <p:cTn id="62" dur="2000"/>
                                        <p:tgtEl>
                                          <p:spTgt spid="1947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468"/>
                                        </p:tgtEl>
                                        <p:attrNameLst>
                                          <p:attrName>style.visibility</p:attrName>
                                        </p:attrNameLst>
                                      </p:cBhvr>
                                      <p:to>
                                        <p:strVal val="visible"/>
                                      </p:to>
                                    </p:set>
                                    <p:animEffect transition="in" filter="fade">
                                      <p:cBhvr>
                                        <p:cTn id="65" dur="2000"/>
                                        <p:tgtEl>
                                          <p:spTgt spid="194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467"/>
                                        </p:tgtEl>
                                        <p:attrNameLst>
                                          <p:attrName>style.visibility</p:attrName>
                                        </p:attrNameLst>
                                      </p:cBhvr>
                                      <p:to>
                                        <p:strVal val="visible"/>
                                      </p:to>
                                    </p:set>
                                    <p:animEffect transition="in" filter="fade">
                                      <p:cBhvr>
                                        <p:cTn id="68" dur="2000"/>
                                        <p:tgtEl>
                                          <p:spTgt spid="194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476"/>
                                        </p:tgtEl>
                                        <p:attrNameLst>
                                          <p:attrName>style.visibility</p:attrName>
                                        </p:attrNameLst>
                                      </p:cBhvr>
                                      <p:to>
                                        <p:strVal val="visible"/>
                                      </p:to>
                                    </p:set>
                                    <p:animEffect transition="in" filter="fade">
                                      <p:cBhvr>
                                        <p:cTn id="71" dur="2000"/>
                                        <p:tgtEl>
                                          <p:spTgt spid="194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483"/>
                                        </p:tgtEl>
                                        <p:attrNameLst>
                                          <p:attrName>style.visibility</p:attrName>
                                        </p:attrNameLst>
                                      </p:cBhvr>
                                      <p:to>
                                        <p:strVal val="visible"/>
                                      </p:to>
                                    </p:set>
                                    <p:animEffect transition="in" filter="fade">
                                      <p:cBhvr>
                                        <p:cTn id="76" dur="2000"/>
                                        <p:tgtEl>
                                          <p:spTgt spid="194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480"/>
                                        </p:tgtEl>
                                        <p:attrNameLst>
                                          <p:attrName>style.visibility</p:attrName>
                                        </p:attrNameLst>
                                      </p:cBhvr>
                                      <p:to>
                                        <p:strVal val="visible"/>
                                      </p:to>
                                    </p:set>
                                    <p:animEffect transition="in" filter="fade">
                                      <p:cBhvr>
                                        <p:cTn id="79" dur="2000"/>
                                        <p:tgtEl>
                                          <p:spTgt spid="194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481"/>
                                        </p:tgtEl>
                                        <p:attrNameLst>
                                          <p:attrName>style.visibility</p:attrName>
                                        </p:attrNameLst>
                                      </p:cBhvr>
                                      <p:to>
                                        <p:strVal val="visible"/>
                                      </p:to>
                                    </p:set>
                                    <p:animEffect transition="in" filter="fade">
                                      <p:cBhvr>
                                        <p:cTn id="82" dur="2000"/>
                                        <p:tgtEl>
                                          <p:spTgt spid="194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482"/>
                                        </p:tgtEl>
                                        <p:attrNameLst>
                                          <p:attrName>style.visibility</p:attrName>
                                        </p:attrNameLst>
                                      </p:cBhvr>
                                      <p:to>
                                        <p:strVal val="visible"/>
                                      </p:to>
                                    </p:set>
                                    <p:animEffect transition="in" filter="fade">
                                      <p:cBhvr>
                                        <p:cTn id="85" dur="2000"/>
                                        <p:tgtEl>
                                          <p:spTgt spid="1948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p:bldP spid="19461" grpId="0" animBg="1"/>
      <p:bldP spid="19464" grpId="0" animBg="1"/>
      <p:bldP spid="19465" grpId="0"/>
      <p:bldP spid="19466" grpId="0"/>
      <p:bldP spid="19467" grpId="0"/>
      <p:bldP spid="19468" grpId="0"/>
      <p:bldP spid="19469" grpId="0"/>
      <p:bldP spid="19470" grpId="0"/>
      <p:bldP spid="19472" grpId="0"/>
      <p:bldP spid="19473" grpId="0"/>
      <p:bldP spid="19475" grpId="0"/>
      <p:bldP spid="19476" grpId="0" animBg="1"/>
      <p:bldP spid="19477" grpId="0"/>
      <p:bldP spid="19478" grpId="0"/>
      <p:bldP spid="19479" grpId="0"/>
      <p:bldP spid="19480" grpId="0"/>
      <p:bldP spid="19481" grpId="0" animBg="1"/>
      <p:bldP spid="19482" grpId="0"/>
      <p:bldP spid="19483"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6"/>
        </a:solidFill>
        <a:effectLst/>
      </p:bgPr>
    </p:bg>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sz="3600" dirty="0" err="1" smtClean="0">
                <a:effectLst/>
                <a:latin typeface="Times" pitchFamily="-110" charset="0"/>
                <a:ea typeface="ＭＳ Ｐゴシック" pitchFamily="-110" charset="-128"/>
                <a:cs typeface="ＭＳ Ｐゴシック" pitchFamily="-110" charset="-128"/>
              </a:rPr>
              <a:t>Symmetrization</a:t>
            </a:r>
            <a:endParaRPr lang="en-US" sz="3600" dirty="0" smtClean="0">
              <a:effectLst/>
              <a:ea typeface="ＭＳ Ｐゴシック" pitchFamily="-110" charset="-128"/>
              <a:cs typeface="ＭＳ Ｐゴシック" pitchFamily="-110" charset="-128"/>
            </a:endParaRPr>
          </a:p>
        </p:txBody>
      </p:sp>
      <p:grpSp>
        <p:nvGrpSpPr>
          <p:cNvPr id="2" name="Group 27"/>
          <p:cNvGrpSpPr>
            <a:grpSpLocks/>
          </p:cNvGrpSpPr>
          <p:nvPr/>
        </p:nvGrpSpPr>
        <p:grpSpPr bwMode="auto">
          <a:xfrm>
            <a:off x="66675" y="1371600"/>
            <a:ext cx="4716463" cy="3267075"/>
            <a:chOff x="66675" y="1143000"/>
            <a:chExt cx="7881830" cy="4977631"/>
          </a:xfrm>
        </p:grpSpPr>
        <p:sp>
          <p:nvSpPr>
            <p:cNvPr id="63495" name="Rectangle 19"/>
            <p:cNvSpPr>
              <a:spLocks noChangeArrowheads="1"/>
            </p:cNvSpPr>
            <p:nvPr/>
          </p:nvSpPr>
          <p:spPr bwMode="auto">
            <a:xfrm>
              <a:off x="862013" y="2286000"/>
              <a:ext cx="1168400" cy="1169988"/>
            </a:xfrm>
            <a:prstGeom prst="rect">
              <a:avLst/>
            </a:prstGeom>
            <a:solidFill>
              <a:schemeClr val="accent1"/>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FFFFFF"/>
                </a:solidFill>
              </a:endParaRPr>
            </a:p>
          </p:txBody>
        </p:sp>
        <p:sp>
          <p:nvSpPr>
            <p:cNvPr id="63496" name="TextBox 22"/>
            <p:cNvSpPr txBox="1">
              <a:spLocks noChangeArrowheads="1"/>
            </p:cNvSpPr>
            <p:nvPr/>
          </p:nvSpPr>
          <p:spPr bwMode="auto">
            <a:xfrm>
              <a:off x="846667" y="2600326"/>
              <a:ext cx="1233054" cy="562792"/>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dirty="0" smtClean="0">
                  <a:solidFill>
                    <a:srgbClr val="FFFFFF"/>
                  </a:solidFill>
                  <a:latin typeface="Times New Roman"/>
                  <a:cs typeface="Times New Roman"/>
                </a:rPr>
                <a:t>R</a:t>
              </a:r>
              <a:r>
                <a:rPr lang="en-US" dirty="0" smtClean="0">
                  <a:solidFill>
                    <a:srgbClr val="FFFFFF"/>
                  </a:solidFill>
                  <a:latin typeface="Times New Roman"/>
                  <a:cs typeface="Times New Roman"/>
                </a:rPr>
                <a:t> , </a:t>
              </a:r>
              <a:r>
                <a:rPr lang="en-US" i="1" dirty="0" smtClean="0">
                  <a:solidFill>
                    <a:srgbClr val="FFFFFF"/>
                  </a:solidFill>
                  <a:latin typeface="Times New Roman"/>
                  <a:cs typeface="Times New Roman"/>
                </a:rPr>
                <a:t>C</a:t>
              </a:r>
            </a:p>
          </p:txBody>
        </p:sp>
        <p:sp>
          <p:nvSpPr>
            <p:cNvPr id="63497" name="Rectangle 25"/>
            <p:cNvSpPr>
              <a:spLocks noChangeArrowheads="1"/>
            </p:cNvSpPr>
            <p:nvPr/>
          </p:nvSpPr>
          <p:spPr bwMode="auto">
            <a:xfrm>
              <a:off x="4191000" y="1649413"/>
              <a:ext cx="2335213" cy="2339975"/>
            </a:xfrm>
            <a:prstGeom prst="rect">
              <a:avLst/>
            </a:prstGeom>
            <a:solidFill>
              <a:schemeClr val="accent1"/>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FFFFFF"/>
                </a:solidFill>
              </a:endParaRPr>
            </a:p>
          </p:txBody>
        </p:sp>
        <p:cxnSp>
          <p:nvCxnSpPr>
            <p:cNvPr id="63498" name="Straight Connector 35"/>
            <p:cNvCxnSpPr>
              <a:cxnSpLocks noChangeShapeType="1"/>
              <a:stCxn id="63497" idx="0"/>
              <a:endCxn id="63497" idx="2"/>
            </p:cNvCxnSpPr>
            <p:nvPr/>
          </p:nvCxnSpPr>
          <p:spPr bwMode="auto">
            <a:xfrm rot="16200000" flipH="1">
              <a:off x="4187826" y="2819400"/>
              <a:ext cx="2341562" cy="1587"/>
            </a:xfrm>
            <a:prstGeom prst="line">
              <a:avLst/>
            </a:prstGeom>
            <a:noFill/>
            <a:ln w="9525">
              <a:solidFill>
                <a:schemeClr val="tx1"/>
              </a:solidFill>
              <a:prstDash val="dash"/>
              <a:round/>
              <a:headEnd/>
              <a:tailEnd/>
            </a:ln>
          </p:spPr>
        </p:cxnSp>
        <p:cxnSp>
          <p:nvCxnSpPr>
            <p:cNvPr id="63499" name="Straight Connector 36"/>
            <p:cNvCxnSpPr>
              <a:cxnSpLocks noChangeShapeType="1"/>
              <a:stCxn id="63497" idx="1"/>
              <a:endCxn id="63497" idx="3"/>
            </p:cNvCxnSpPr>
            <p:nvPr/>
          </p:nvCxnSpPr>
          <p:spPr bwMode="auto">
            <a:xfrm rot="10800000" flipH="1">
              <a:off x="4191000" y="2819400"/>
              <a:ext cx="2335213" cy="1588"/>
            </a:xfrm>
            <a:prstGeom prst="line">
              <a:avLst/>
            </a:prstGeom>
            <a:noFill/>
            <a:ln w="9525">
              <a:solidFill>
                <a:schemeClr val="tx1"/>
              </a:solidFill>
              <a:prstDash val="dash"/>
              <a:round/>
              <a:headEnd/>
              <a:tailEnd/>
            </a:ln>
          </p:spPr>
        </p:cxnSp>
        <p:sp>
          <p:nvSpPr>
            <p:cNvPr id="63500" name="Right Arrow 39"/>
            <p:cNvSpPr>
              <a:spLocks noChangeArrowheads="1"/>
            </p:cNvSpPr>
            <p:nvPr/>
          </p:nvSpPr>
          <p:spPr bwMode="auto">
            <a:xfrm>
              <a:off x="2538413" y="2667000"/>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63501" name="Rectangle 40"/>
            <p:cNvSpPr>
              <a:spLocks noChangeArrowheads="1"/>
            </p:cNvSpPr>
            <p:nvPr/>
          </p:nvSpPr>
          <p:spPr bwMode="auto">
            <a:xfrm>
              <a:off x="4284820" y="3046413"/>
              <a:ext cx="1243394" cy="56270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a:cs typeface="Times New Roman"/>
                </a:rPr>
                <a:t>R</a:t>
              </a:r>
              <a:r>
                <a:rPr lang="en-US" baseline="30000" smtClean="0">
                  <a:solidFill>
                    <a:srgbClr val="FFFFFF"/>
                  </a:solidFill>
                  <a:latin typeface="Times New Roman"/>
                  <a:cs typeface="Times New Roman"/>
                </a:rPr>
                <a:t>T</a:t>
              </a:r>
              <a:r>
                <a:rPr lang="en-US" smtClean="0">
                  <a:solidFill>
                    <a:srgbClr val="FFFFFF"/>
                  </a:solidFill>
                  <a:latin typeface="Times New Roman"/>
                  <a:cs typeface="Times New Roman"/>
                </a:rPr>
                <a:t>,C</a:t>
              </a:r>
              <a:r>
                <a:rPr lang="en-US" baseline="30000" smtClean="0">
                  <a:solidFill>
                    <a:srgbClr val="FFFFFF"/>
                  </a:solidFill>
                  <a:latin typeface="Times New Roman"/>
                  <a:cs typeface="Times New Roman"/>
                </a:rPr>
                <a:t>T</a:t>
              </a:r>
              <a:endParaRPr lang="en-US" smtClean="0">
                <a:solidFill>
                  <a:srgbClr val="FFFFFF"/>
                </a:solidFill>
                <a:latin typeface="Times New Roman"/>
                <a:cs typeface="Times New Roman"/>
              </a:endParaRPr>
            </a:p>
          </p:txBody>
        </p:sp>
        <p:sp>
          <p:nvSpPr>
            <p:cNvPr id="63502" name="Rectangle 41"/>
            <p:cNvSpPr>
              <a:spLocks noChangeArrowheads="1"/>
            </p:cNvSpPr>
            <p:nvPr/>
          </p:nvSpPr>
          <p:spPr bwMode="auto">
            <a:xfrm>
              <a:off x="5430882" y="1981200"/>
              <a:ext cx="1058674" cy="56270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a:cs typeface="Times New Roman"/>
                </a:rPr>
                <a:t>C, R</a:t>
              </a:r>
              <a:endParaRPr lang="en-US" smtClean="0">
                <a:solidFill>
                  <a:srgbClr val="FFFFFF"/>
                </a:solidFill>
                <a:latin typeface="Times New Roman"/>
                <a:cs typeface="Times New Roman"/>
              </a:endParaRPr>
            </a:p>
          </p:txBody>
        </p:sp>
        <p:sp>
          <p:nvSpPr>
            <p:cNvPr id="63503" name="Rectangle 42"/>
            <p:cNvSpPr>
              <a:spLocks noChangeArrowheads="1"/>
            </p:cNvSpPr>
            <p:nvPr/>
          </p:nvSpPr>
          <p:spPr bwMode="auto">
            <a:xfrm>
              <a:off x="481013" y="2541587"/>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x</a:t>
              </a:r>
              <a:endParaRPr lang="en-US" smtClean="0">
                <a:solidFill>
                  <a:srgbClr val="FFFFFF"/>
                </a:solidFill>
                <a:latin typeface="Times New Roman" pitchFamily="-110" charset="0"/>
                <a:ea typeface="Times New Roman" pitchFamily="-110" charset="0"/>
                <a:cs typeface="Times New Roman" pitchFamily="-110" charset="0"/>
              </a:endParaRPr>
            </a:p>
          </p:txBody>
        </p:sp>
        <p:sp>
          <p:nvSpPr>
            <p:cNvPr id="63504" name="Rectangle 43"/>
            <p:cNvSpPr>
              <a:spLocks noChangeArrowheads="1"/>
            </p:cNvSpPr>
            <p:nvPr/>
          </p:nvSpPr>
          <p:spPr bwMode="auto">
            <a:xfrm>
              <a:off x="1319212" y="1779588"/>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y</a:t>
              </a:r>
              <a:endParaRPr lang="en-US" smtClean="0">
                <a:solidFill>
                  <a:srgbClr val="FFFFFF"/>
                </a:solidFill>
                <a:latin typeface="Times New Roman" pitchFamily="-110" charset="0"/>
                <a:ea typeface="Times New Roman" pitchFamily="-110" charset="0"/>
                <a:cs typeface="Times New Roman" pitchFamily="-110" charset="0"/>
              </a:endParaRPr>
            </a:p>
          </p:txBody>
        </p:sp>
        <p:sp>
          <p:nvSpPr>
            <p:cNvPr id="63505" name="Rectangle 44"/>
            <p:cNvSpPr>
              <a:spLocks noChangeArrowheads="1"/>
            </p:cNvSpPr>
            <p:nvPr/>
          </p:nvSpPr>
          <p:spPr bwMode="auto">
            <a:xfrm>
              <a:off x="3681412" y="1981200"/>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x</a:t>
              </a:r>
              <a:endParaRPr lang="en-US" smtClean="0">
                <a:solidFill>
                  <a:srgbClr val="FFFFFF"/>
                </a:solidFill>
                <a:latin typeface="Times New Roman" pitchFamily="-110" charset="0"/>
                <a:ea typeface="Times New Roman" pitchFamily="-110" charset="0"/>
                <a:cs typeface="Times New Roman" pitchFamily="-110" charset="0"/>
              </a:endParaRPr>
            </a:p>
          </p:txBody>
        </p:sp>
        <p:sp>
          <p:nvSpPr>
            <p:cNvPr id="63506" name="Rectangle 45"/>
            <p:cNvSpPr>
              <a:spLocks noChangeArrowheads="1"/>
            </p:cNvSpPr>
            <p:nvPr/>
          </p:nvSpPr>
          <p:spPr bwMode="auto">
            <a:xfrm>
              <a:off x="3681412" y="3124201"/>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y</a:t>
              </a:r>
              <a:endParaRPr lang="en-US" smtClean="0">
                <a:solidFill>
                  <a:srgbClr val="FFFFFF"/>
                </a:solidFill>
                <a:latin typeface="Times New Roman" pitchFamily="-110" charset="0"/>
                <a:ea typeface="Times New Roman" pitchFamily="-110" charset="0"/>
                <a:cs typeface="Times New Roman" pitchFamily="-110" charset="0"/>
              </a:endParaRPr>
            </a:p>
          </p:txBody>
        </p:sp>
        <p:cxnSp>
          <p:nvCxnSpPr>
            <p:cNvPr id="63507" name="Straight Connector 46"/>
            <p:cNvCxnSpPr>
              <a:cxnSpLocks noChangeShapeType="1"/>
            </p:cNvCxnSpPr>
            <p:nvPr/>
          </p:nvCxnSpPr>
          <p:spPr bwMode="auto">
            <a:xfrm flipV="1">
              <a:off x="3733800" y="2817813"/>
              <a:ext cx="252413" cy="1587"/>
            </a:xfrm>
            <a:prstGeom prst="line">
              <a:avLst/>
            </a:prstGeom>
            <a:noFill/>
            <a:ln w="9525">
              <a:solidFill>
                <a:schemeClr val="tx1"/>
              </a:solidFill>
              <a:prstDash val="dash"/>
              <a:round/>
              <a:headEnd/>
              <a:tailEnd/>
            </a:ln>
          </p:spPr>
        </p:cxnSp>
        <p:sp>
          <p:nvSpPr>
            <p:cNvPr id="63508" name="Rectangle 48"/>
            <p:cNvSpPr>
              <a:spLocks noChangeArrowheads="1"/>
            </p:cNvSpPr>
            <p:nvPr/>
          </p:nvSpPr>
          <p:spPr bwMode="auto">
            <a:xfrm>
              <a:off x="4595812" y="1143000"/>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x</a:t>
              </a:r>
              <a:endParaRPr lang="en-US" smtClean="0">
                <a:solidFill>
                  <a:srgbClr val="FFFFFF"/>
                </a:solidFill>
                <a:latin typeface="Times New Roman" pitchFamily="-110" charset="0"/>
                <a:ea typeface="Times New Roman" pitchFamily="-110" charset="0"/>
                <a:cs typeface="Times New Roman" pitchFamily="-110" charset="0"/>
              </a:endParaRPr>
            </a:p>
          </p:txBody>
        </p:sp>
        <p:sp>
          <p:nvSpPr>
            <p:cNvPr id="63509" name="Rectangle 49"/>
            <p:cNvSpPr>
              <a:spLocks noChangeArrowheads="1"/>
            </p:cNvSpPr>
            <p:nvPr/>
          </p:nvSpPr>
          <p:spPr bwMode="auto">
            <a:xfrm>
              <a:off x="5815012" y="1143000"/>
              <a:ext cx="381001" cy="98488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y</a:t>
              </a:r>
              <a:endParaRPr lang="en-US" smtClean="0">
                <a:solidFill>
                  <a:srgbClr val="FFFFFF"/>
                </a:solidFill>
                <a:latin typeface="Times New Roman" pitchFamily="-110" charset="0"/>
                <a:ea typeface="Times New Roman" pitchFamily="-110" charset="0"/>
                <a:cs typeface="Times New Roman" pitchFamily="-110" charset="0"/>
              </a:endParaRPr>
            </a:p>
          </p:txBody>
        </p:sp>
        <p:cxnSp>
          <p:nvCxnSpPr>
            <p:cNvPr id="63510" name="Straight Connector 50"/>
            <p:cNvCxnSpPr>
              <a:cxnSpLocks noChangeShapeType="1"/>
            </p:cNvCxnSpPr>
            <p:nvPr/>
          </p:nvCxnSpPr>
          <p:spPr bwMode="auto">
            <a:xfrm rot="16200000" flipH="1">
              <a:off x="5268913" y="1423988"/>
              <a:ext cx="179387" cy="1587"/>
            </a:xfrm>
            <a:prstGeom prst="line">
              <a:avLst/>
            </a:prstGeom>
            <a:noFill/>
            <a:ln w="9525">
              <a:solidFill>
                <a:schemeClr val="tx1"/>
              </a:solidFill>
              <a:prstDash val="dash"/>
              <a:round/>
              <a:headEnd/>
              <a:tailEnd/>
            </a:ln>
          </p:spPr>
        </p:cxnSp>
        <p:sp>
          <p:nvSpPr>
            <p:cNvPr id="63511" name="TextBox 53"/>
            <p:cNvSpPr txBox="1">
              <a:spLocks noChangeArrowheads="1"/>
            </p:cNvSpPr>
            <p:nvPr/>
          </p:nvSpPr>
          <p:spPr bwMode="auto">
            <a:xfrm>
              <a:off x="3986213" y="4343401"/>
              <a:ext cx="3962292" cy="56279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mtClean="0">
                  <a:solidFill>
                    <a:srgbClr val="FFFFFF"/>
                  </a:solidFill>
                  <a:latin typeface="Times New Roman" pitchFamily="-110" charset="0"/>
                  <a:ea typeface="Times New Roman" pitchFamily="-110" charset="0"/>
                  <a:cs typeface="Times New Roman" pitchFamily="-110" charset="0"/>
                </a:rPr>
                <a:t>Symmetric Equilibrium</a:t>
              </a:r>
            </a:p>
          </p:txBody>
        </p:sp>
        <p:sp>
          <p:nvSpPr>
            <p:cNvPr id="63512" name="Right Arrow 54"/>
            <p:cNvSpPr>
              <a:spLocks noChangeArrowheads="1"/>
            </p:cNvSpPr>
            <p:nvPr/>
          </p:nvSpPr>
          <p:spPr bwMode="auto">
            <a:xfrm rot="10800000">
              <a:off x="2861823" y="4511753"/>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63513" name="TextBox 55"/>
            <p:cNvSpPr txBox="1">
              <a:spLocks noChangeArrowheads="1"/>
            </p:cNvSpPr>
            <p:nvPr/>
          </p:nvSpPr>
          <p:spPr bwMode="auto">
            <a:xfrm>
              <a:off x="557213" y="4338637"/>
              <a:ext cx="2173157" cy="56279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mtClean="0">
                  <a:solidFill>
                    <a:srgbClr val="FFFFFF"/>
                  </a:solidFill>
                  <a:latin typeface="Times New Roman" pitchFamily="-110" charset="0"/>
                  <a:ea typeface="Times New Roman" pitchFamily="-110" charset="0"/>
                  <a:cs typeface="Times New Roman" pitchFamily="-110" charset="0"/>
                </a:rPr>
                <a:t>Equilibrium</a:t>
              </a:r>
            </a:p>
          </p:txBody>
        </p:sp>
        <p:sp>
          <p:nvSpPr>
            <p:cNvPr id="63514" name="Rectangle 56"/>
            <p:cNvSpPr>
              <a:spLocks noChangeArrowheads="1"/>
            </p:cNvSpPr>
            <p:nvPr/>
          </p:nvSpPr>
          <p:spPr bwMode="auto">
            <a:xfrm>
              <a:off x="4412160" y="1981200"/>
              <a:ext cx="790789" cy="56270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dirty="0" smtClean="0">
                  <a:solidFill>
                    <a:srgbClr val="FFFFFF"/>
                  </a:solidFill>
                  <a:latin typeface="Times New Roman"/>
                  <a:cs typeface="Times New Roman"/>
                </a:rPr>
                <a:t>0,0</a:t>
              </a:r>
            </a:p>
          </p:txBody>
        </p:sp>
        <p:sp>
          <p:nvSpPr>
            <p:cNvPr id="63515" name="Rectangle 57"/>
            <p:cNvSpPr>
              <a:spLocks noChangeArrowheads="1"/>
            </p:cNvSpPr>
            <p:nvPr/>
          </p:nvSpPr>
          <p:spPr bwMode="auto">
            <a:xfrm>
              <a:off x="5558222" y="3043238"/>
              <a:ext cx="790789" cy="56270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mtClean="0">
                  <a:solidFill>
                    <a:srgbClr val="FFFFFF"/>
                  </a:solidFill>
                  <a:latin typeface="Times New Roman"/>
                  <a:cs typeface="Times New Roman"/>
                </a:rPr>
                <a:t>0,0</a:t>
              </a:r>
            </a:p>
          </p:txBody>
        </p:sp>
        <p:sp>
          <p:nvSpPr>
            <p:cNvPr id="63516" name="TextBox 58"/>
            <p:cNvSpPr txBox="1">
              <a:spLocks noChangeArrowheads="1"/>
            </p:cNvSpPr>
            <p:nvPr/>
          </p:nvSpPr>
          <p:spPr bwMode="auto">
            <a:xfrm>
              <a:off x="3981450" y="5557839"/>
              <a:ext cx="2933830" cy="56279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mtClean="0">
                  <a:solidFill>
                    <a:srgbClr val="FFFFFF"/>
                  </a:solidFill>
                  <a:latin typeface="Times New Roman" pitchFamily="-110" charset="0"/>
                  <a:ea typeface="Times New Roman" pitchFamily="-110" charset="0"/>
                  <a:cs typeface="Times New Roman" pitchFamily="-110" charset="0"/>
                </a:rPr>
                <a:t>Any Equilibrium</a:t>
              </a:r>
            </a:p>
          </p:txBody>
        </p:sp>
        <p:sp>
          <p:nvSpPr>
            <p:cNvPr id="63517" name="Right Arrow 59"/>
            <p:cNvSpPr>
              <a:spLocks noChangeArrowheads="1"/>
            </p:cNvSpPr>
            <p:nvPr/>
          </p:nvSpPr>
          <p:spPr bwMode="auto">
            <a:xfrm rot="10800000">
              <a:off x="2796421" y="5726191"/>
              <a:ext cx="914400" cy="304800"/>
            </a:xfrm>
            <a:prstGeom prst="rightArrow">
              <a:avLst>
                <a:gd name="adj1" fmla="val 50000"/>
                <a:gd name="adj2" fmla="val 50000"/>
              </a:avLst>
            </a:prstGeom>
            <a:solidFill>
              <a:schemeClr val="tx2">
                <a:alpha val="38823"/>
              </a:schemeClr>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63518" name="TextBox 60"/>
            <p:cNvSpPr txBox="1">
              <a:spLocks noChangeArrowheads="1"/>
            </p:cNvSpPr>
            <p:nvPr/>
          </p:nvSpPr>
          <p:spPr bwMode="auto">
            <a:xfrm>
              <a:off x="552450" y="5553075"/>
              <a:ext cx="2173157" cy="56279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mtClean="0">
                  <a:solidFill>
                    <a:srgbClr val="FFFFFF"/>
                  </a:solidFill>
                  <a:latin typeface="Times New Roman" pitchFamily="-110" charset="0"/>
                  <a:ea typeface="Times New Roman" pitchFamily="-110" charset="0"/>
                  <a:cs typeface="Times New Roman" pitchFamily="-110" charset="0"/>
                </a:rPr>
                <a:t>Equilibrium</a:t>
              </a:r>
            </a:p>
          </p:txBody>
        </p:sp>
        <p:sp>
          <p:nvSpPr>
            <p:cNvPr id="63519" name="TextBox 61"/>
            <p:cNvSpPr txBox="1">
              <a:spLocks noChangeArrowheads="1"/>
            </p:cNvSpPr>
            <p:nvPr/>
          </p:nvSpPr>
          <p:spPr bwMode="auto">
            <a:xfrm>
              <a:off x="66675" y="5100638"/>
              <a:ext cx="2075256" cy="56279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i="1" smtClean="0">
                  <a:solidFill>
                    <a:srgbClr val="FFFFFF"/>
                  </a:solidFill>
                  <a:latin typeface="Times New Roman" pitchFamily="-110" charset="0"/>
                  <a:ea typeface="Times New Roman" pitchFamily="-110" charset="0"/>
                  <a:cs typeface="Times New Roman" pitchFamily="-110" charset="0"/>
                </a:rPr>
                <a:t>In fact </a:t>
              </a:r>
              <a:r>
                <a:rPr lang="en-US" smtClean="0">
                  <a:solidFill>
                    <a:srgbClr val="FFFFFF"/>
                  </a:solidFill>
                  <a:latin typeface="Times New Roman" pitchFamily="-110" charset="0"/>
                  <a:ea typeface="Times New Roman" pitchFamily="-110" charset="0"/>
                  <a:cs typeface="Times New Roman" pitchFamily="-110" charset="0"/>
                </a:rPr>
                <a:t>[…]</a:t>
              </a:r>
            </a:p>
          </p:txBody>
        </p:sp>
      </p:grpSp>
      <p:sp>
        <p:nvSpPr>
          <p:cNvPr id="21508" name="TextBox 58"/>
          <p:cNvSpPr txBox="1">
            <a:spLocks noChangeArrowheads="1"/>
          </p:cNvSpPr>
          <p:nvPr/>
        </p:nvSpPr>
        <p:spPr bwMode="auto">
          <a:xfrm>
            <a:off x="5410200" y="2743200"/>
            <a:ext cx="3733800" cy="144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200" i="1" dirty="0" smtClean="0">
                <a:solidFill>
                  <a:srgbClr val="FFFFFF"/>
                </a:solidFill>
                <a:latin typeface="Times New Roman" pitchFamily="-110" charset="0"/>
                <a:ea typeface="Times New Roman" pitchFamily="-110" charset="0"/>
                <a:cs typeface="Times New Roman" pitchFamily="-110" charset="0"/>
              </a:rPr>
              <a:t>Hence, essentially as hard to solve symmetric 2-player games as it is to solve general 2-player games</a:t>
            </a:r>
          </a:p>
        </p:txBody>
      </p:sp>
      <p:sp>
        <p:nvSpPr>
          <p:cNvPr id="21509" name="TextBox 58"/>
          <p:cNvSpPr txBox="1">
            <a:spLocks noChangeArrowheads="1"/>
          </p:cNvSpPr>
          <p:nvPr/>
        </p:nvSpPr>
        <p:spPr bwMode="auto">
          <a:xfrm>
            <a:off x="304800" y="5105400"/>
            <a:ext cx="8839200" cy="46166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b="1" i="1" dirty="0" smtClean="0">
                <a:solidFill>
                  <a:srgbClr val="FFFFFF"/>
                </a:solidFill>
                <a:latin typeface="Times New Roman" pitchFamily="-110" charset="0"/>
                <a:ea typeface="Times New Roman" pitchFamily="-110" charset="0"/>
                <a:cs typeface="Times New Roman" pitchFamily="-110" charset="0"/>
              </a:rPr>
              <a:t>Open:</a:t>
            </a:r>
            <a:r>
              <a:rPr lang="en-US" sz="2400" dirty="0" smtClean="0">
                <a:solidFill>
                  <a:srgbClr val="FFFFFF"/>
                </a:solidFill>
                <a:latin typeface="Times New Roman" pitchFamily="-110" charset="0"/>
                <a:ea typeface="Times New Roman" pitchFamily="-110" charset="0"/>
                <a:cs typeface="Times New Roman" pitchFamily="-110" charset="0"/>
              </a:rPr>
              <a:t> - Reduction from 3-player games to symmetric 3-player 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rot="16200000" flipV="1">
            <a:off x="4081462" y="3052140"/>
            <a:ext cx="1250318" cy="5079"/>
          </a:xfrm>
          <a:prstGeom prst="straightConnector1">
            <a:avLst/>
          </a:prstGeom>
          <a:solidFill>
            <a:schemeClr val="accent1"/>
          </a:solidFill>
          <a:ln w="9525" cap="flat" cmpd="sng" algn="ctr">
            <a:solidFill>
              <a:schemeClr val="tx1"/>
            </a:solidFill>
            <a:prstDash val="lgDash"/>
            <a:round/>
            <a:headEnd type="stealth" w="med" len="med"/>
            <a:tailEnd type="stealth"/>
          </a:ln>
          <a:effectLst/>
        </p:spPr>
      </p:cxnSp>
      <p:sp>
        <p:nvSpPr>
          <p:cNvPr id="16" name="TextBox 15"/>
          <p:cNvSpPr txBox="1"/>
          <p:nvPr/>
        </p:nvSpPr>
        <p:spPr>
          <a:xfrm>
            <a:off x="787400" y="1285557"/>
            <a:ext cx="4486742" cy="492443"/>
          </a:xfrm>
          <a:prstGeom prst="rect">
            <a:avLst/>
          </a:prstGeom>
          <a:noFill/>
        </p:spPr>
        <p:txBody>
          <a:bodyPr wrap="none" rtlCol="0">
            <a:spAutoFit/>
          </a:bodyPr>
          <a:lstStyle/>
          <a:p>
            <a:r>
              <a:rPr lang="en-US" sz="2600" dirty="0" smtClean="0">
                <a:solidFill>
                  <a:srgbClr val="49B1FF"/>
                </a:solidFill>
                <a:latin typeface="Times New Roman"/>
                <a:cs typeface="Times New Roman"/>
              </a:rPr>
              <a:t>Algorithms for Nash </a:t>
            </a:r>
            <a:r>
              <a:rPr lang="en-US" sz="2600" dirty="0" err="1" smtClean="0">
                <a:solidFill>
                  <a:srgbClr val="49B1FF"/>
                </a:solidFill>
                <a:latin typeface="Times New Roman"/>
                <a:cs typeface="Times New Roman"/>
              </a:rPr>
              <a:t>Equilibria</a:t>
            </a:r>
            <a:endParaRPr lang="en-US" sz="2600" dirty="0">
              <a:solidFill>
                <a:srgbClr val="49B1FF"/>
              </a:solidFill>
              <a:latin typeface="Times New Roman"/>
              <a:cs typeface="Times New Roman"/>
            </a:endParaRPr>
          </a:p>
        </p:txBody>
      </p:sp>
      <p:grpSp>
        <p:nvGrpSpPr>
          <p:cNvPr id="2" name="Group 19"/>
          <p:cNvGrpSpPr/>
          <p:nvPr/>
        </p:nvGrpSpPr>
        <p:grpSpPr>
          <a:xfrm>
            <a:off x="1549401" y="2809828"/>
            <a:ext cx="3755043" cy="753799"/>
            <a:chOff x="1549401" y="3787728"/>
            <a:chExt cx="3755043" cy="753799"/>
          </a:xfrm>
        </p:grpSpPr>
        <p:sp>
          <p:nvSpPr>
            <p:cNvPr id="12" name="TextBox 11"/>
            <p:cNvSpPr txBox="1"/>
            <p:nvPr/>
          </p:nvSpPr>
          <p:spPr>
            <a:xfrm>
              <a:off x="1885845" y="4141417"/>
              <a:ext cx="3418599" cy="400110"/>
            </a:xfrm>
            <a:prstGeom prst="rect">
              <a:avLst/>
            </a:prstGeom>
            <a:noFill/>
          </p:spPr>
          <p:txBody>
            <a:bodyPr wrap="none" rtlCol="0">
              <a:spAutoFit/>
            </a:bodyPr>
            <a:lstStyle/>
            <a:p>
              <a:r>
                <a:rPr lang="en-US" sz="2000" dirty="0" smtClean="0">
                  <a:solidFill>
                    <a:srgbClr val="FFFFFF"/>
                  </a:solidFill>
                  <a:latin typeface="Times New Roman"/>
                  <a:cs typeface="Times New Roman"/>
                </a:rPr>
                <a:t>The Lemke-</a:t>
              </a:r>
              <a:r>
                <a:rPr lang="en-US" sz="2000" dirty="0" err="1" smtClean="0">
                  <a:solidFill>
                    <a:srgbClr val="FFFFFF"/>
                  </a:solidFill>
                  <a:latin typeface="Times New Roman"/>
                  <a:cs typeface="Times New Roman"/>
                </a:rPr>
                <a:t>Howson</a:t>
              </a:r>
              <a:r>
                <a:rPr lang="en-US" sz="2000" dirty="0" smtClean="0">
                  <a:solidFill>
                    <a:srgbClr val="FFFFFF"/>
                  </a:solidFill>
                  <a:latin typeface="Times New Roman"/>
                  <a:cs typeface="Times New Roman"/>
                </a:rPr>
                <a:t> Algorithm</a:t>
              </a:r>
              <a:endParaRPr lang="en-US" sz="2000" dirty="0">
                <a:solidFill>
                  <a:srgbClr val="FFFFFF"/>
                </a:solidFill>
                <a:latin typeface="Times New Roman"/>
                <a:cs typeface="Times New Roman"/>
              </a:endParaRPr>
            </a:p>
          </p:txBody>
        </p:sp>
        <p:cxnSp>
          <p:nvCxnSpPr>
            <p:cNvPr id="13" name="Elbow Connector 12"/>
            <p:cNvCxnSpPr/>
            <p:nvPr/>
          </p:nvCxnSpPr>
          <p:spPr>
            <a:xfrm rot="16200000" flipH="1">
              <a:off x="1399385" y="3937744"/>
              <a:ext cx="592131" cy="292100"/>
            </a:xfrm>
            <a:prstGeom prst="bentConnector3">
              <a:avLst>
                <a:gd name="adj1" fmla="val 101475"/>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14"/>
          <p:cNvGrpSpPr/>
          <p:nvPr/>
        </p:nvGrpSpPr>
        <p:grpSpPr>
          <a:xfrm>
            <a:off x="1549401" y="1816099"/>
            <a:ext cx="3896296" cy="719099"/>
            <a:chOff x="1549401" y="2171699"/>
            <a:chExt cx="3896296" cy="719099"/>
          </a:xfrm>
        </p:grpSpPr>
        <p:sp>
          <p:nvSpPr>
            <p:cNvPr id="24" name="TextBox 23"/>
            <p:cNvSpPr txBox="1"/>
            <p:nvPr/>
          </p:nvSpPr>
          <p:spPr>
            <a:xfrm>
              <a:off x="1841500" y="2490688"/>
              <a:ext cx="3604197" cy="400110"/>
            </a:xfrm>
            <a:prstGeom prst="rect">
              <a:avLst/>
            </a:prstGeom>
            <a:noFill/>
          </p:spPr>
          <p:txBody>
            <a:bodyPr wrap="none" rtlCol="0">
              <a:spAutoFit/>
            </a:bodyPr>
            <a:lstStyle/>
            <a:p>
              <a:r>
                <a:rPr lang="en-US" sz="2000" dirty="0" smtClean="0">
                  <a:solidFill>
                    <a:schemeClr val="accent5"/>
                  </a:solidFill>
                  <a:latin typeface="Times New Roman"/>
                  <a:cs typeface="Times New Roman"/>
                </a:rPr>
                <a:t>Support Enumeration Algorithms</a:t>
              </a:r>
              <a:endParaRPr lang="en-US" sz="2000" dirty="0">
                <a:solidFill>
                  <a:schemeClr val="accent5"/>
                </a:solidFill>
                <a:latin typeface="Times New Roman"/>
                <a:cs typeface="Times New Roman"/>
              </a:endParaRPr>
            </a:p>
          </p:txBody>
        </p:sp>
        <p:cxnSp>
          <p:nvCxnSpPr>
            <p:cNvPr id="27" name="Elbow Connector 26"/>
            <p:cNvCxnSpPr/>
            <p:nvPr/>
          </p:nvCxnSpPr>
          <p:spPr>
            <a:xfrm rot="16200000" flipH="1">
              <a:off x="1416735" y="2304365"/>
              <a:ext cx="557431" cy="292100"/>
            </a:xfrm>
            <a:prstGeom prst="bentConnector3">
              <a:avLst>
                <a:gd name="adj1" fmla="val 100123"/>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18"/>
          <p:cNvGrpSpPr/>
          <p:nvPr/>
        </p:nvGrpSpPr>
        <p:grpSpPr>
          <a:xfrm>
            <a:off x="1549401" y="2303740"/>
            <a:ext cx="3726490" cy="753799"/>
            <a:chOff x="1549401" y="3281640"/>
            <a:chExt cx="3726490" cy="753799"/>
          </a:xfrm>
        </p:grpSpPr>
        <p:sp>
          <p:nvSpPr>
            <p:cNvPr id="26" name="TextBox 25"/>
            <p:cNvSpPr txBox="1"/>
            <p:nvPr/>
          </p:nvSpPr>
          <p:spPr>
            <a:xfrm>
              <a:off x="1885845" y="3635329"/>
              <a:ext cx="3390046" cy="400110"/>
            </a:xfrm>
            <a:prstGeom prst="rect">
              <a:avLst/>
            </a:prstGeom>
            <a:noFill/>
          </p:spPr>
          <p:txBody>
            <a:bodyPr wrap="none" rtlCol="0">
              <a:spAutoFit/>
            </a:bodyPr>
            <a:lstStyle/>
            <a:p>
              <a:r>
                <a:rPr lang="en-US" sz="2000" dirty="0" smtClean="0">
                  <a:solidFill>
                    <a:schemeClr val="accent5"/>
                  </a:solidFill>
                  <a:latin typeface="Times New Roman"/>
                  <a:cs typeface="Times New Roman"/>
                </a:rPr>
                <a:t>Parenthesis: Symmetric Games</a:t>
              </a:r>
            </a:p>
          </p:txBody>
        </p:sp>
        <p:cxnSp>
          <p:nvCxnSpPr>
            <p:cNvPr id="29" name="Elbow Connector 28"/>
            <p:cNvCxnSpPr/>
            <p:nvPr/>
          </p:nvCxnSpPr>
          <p:spPr>
            <a:xfrm rot="16200000" flipH="1">
              <a:off x="1399385" y="3431656"/>
              <a:ext cx="592131" cy="292100"/>
            </a:xfrm>
            <a:prstGeom prst="bentConnector3">
              <a:avLst>
                <a:gd name="adj1" fmla="val 101475"/>
              </a:avLst>
            </a:prstGeom>
            <a:ln>
              <a:solidFill>
                <a:srgbClr val="5F5F5F"/>
              </a:solidFill>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203200" y="-165100"/>
            <a:ext cx="7772400" cy="1143000"/>
          </a:xfrm>
        </p:spPr>
        <p:txBody>
          <a:bodyPr/>
          <a:lstStyle/>
          <a:p>
            <a:pPr eaLnBrk="1" hangingPunct="1"/>
            <a:r>
              <a:rPr lang="en-US" sz="3600" dirty="0" err="1" smtClean="0">
                <a:effectLst/>
                <a:latin typeface="Times New Roman" charset="0"/>
                <a:ea typeface="ＭＳ Ｐゴシック" charset="-128"/>
                <a:cs typeface="ＭＳ Ｐゴシック" charset="-128"/>
              </a:rPr>
              <a:t>Polytopes</a:t>
            </a:r>
            <a:r>
              <a:rPr lang="en-US" sz="3600" dirty="0" smtClean="0">
                <a:effectLst/>
                <a:latin typeface="Times New Roman" charset="0"/>
                <a:ea typeface="ＭＳ Ｐゴシック" charset="-128"/>
                <a:cs typeface="ＭＳ Ｐゴシック" charset="-128"/>
              </a:rPr>
              <a:t> 101</a:t>
            </a:r>
            <a:endParaRPr lang="en-US" sz="3600" dirty="0">
              <a:effectLst/>
              <a:latin typeface="Times New Roman" charset="0"/>
              <a:ea typeface="ＭＳ Ｐゴシック" charset="-128"/>
              <a:cs typeface="ＭＳ Ｐゴシック" charset="-128"/>
            </a:endParaRPr>
          </a:p>
        </p:txBody>
      </p:sp>
      <p:sp>
        <p:nvSpPr>
          <p:cNvPr id="89" name="TextBox 88"/>
          <p:cNvSpPr txBox="1"/>
          <p:nvPr/>
        </p:nvSpPr>
        <p:spPr>
          <a:xfrm>
            <a:off x="361217" y="977900"/>
            <a:ext cx="8401783" cy="5940088"/>
          </a:xfrm>
          <a:prstGeom prst="rect">
            <a:avLst/>
          </a:prstGeom>
          <a:noFill/>
        </p:spPr>
        <p:txBody>
          <a:bodyPr wrap="square" rtlCol="0">
            <a:spAutoFit/>
          </a:bodyPr>
          <a:lstStyle/>
          <a:p>
            <a:r>
              <a:rPr lang="en-US" sz="2000" dirty="0" smtClean="0">
                <a:solidFill>
                  <a:srgbClr val="49B1FF"/>
                </a:solidFill>
                <a:latin typeface="Times New Roman"/>
                <a:cs typeface="Times New Roman"/>
              </a:rPr>
              <a:t>Convex </a:t>
            </a:r>
            <a:r>
              <a:rPr lang="en-US" sz="2000" dirty="0" err="1" smtClean="0">
                <a:solidFill>
                  <a:srgbClr val="49B1FF"/>
                </a:solidFill>
                <a:latin typeface="Times New Roman"/>
                <a:cs typeface="Times New Roman"/>
              </a:rPr>
              <a:t>Polytope</a:t>
            </a:r>
            <a:r>
              <a:rPr lang="en-US" sz="2000" dirty="0" smtClean="0">
                <a:solidFill>
                  <a:srgbClr val="49B1FF"/>
                </a:solidFill>
                <a:latin typeface="Times New Roman"/>
                <a:cs typeface="Times New Roman"/>
              </a:rPr>
              <a:t> in </a:t>
            </a:r>
            <a:r>
              <a:rPr lang="en-US" sz="2000" b="1" dirty="0" err="1" smtClean="0">
                <a:solidFill>
                  <a:srgbClr val="49B1FF"/>
                </a:solidFill>
                <a:latin typeface="Times New Roman"/>
                <a:cs typeface="Times New Roman"/>
              </a:rPr>
              <a:t>R</a:t>
            </a:r>
            <a:r>
              <a:rPr lang="en-US" sz="2000" i="1" baseline="30000" dirty="0" err="1" smtClean="0">
                <a:solidFill>
                  <a:srgbClr val="49B1FF"/>
                </a:solidFill>
                <a:latin typeface="Times New Roman"/>
                <a:cs typeface="Times New Roman"/>
              </a:rPr>
              <a:t>n</a:t>
            </a:r>
            <a:r>
              <a:rPr lang="en-US" sz="2000" dirty="0" smtClean="0">
                <a:solidFill>
                  <a:srgbClr val="49B1FF"/>
                </a:solidFill>
                <a:latin typeface="Times New Roman"/>
                <a:cs typeface="Times New Roman"/>
              </a:rPr>
              <a:t>:</a:t>
            </a:r>
            <a:r>
              <a:rPr lang="en-US" sz="2000" dirty="0" smtClean="0">
                <a:solidFill>
                  <a:srgbClr val="FFFFFF"/>
                </a:solidFill>
                <a:latin typeface="Times New Roman"/>
                <a:cs typeface="Times New Roman"/>
              </a:rPr>
              <a:t> The intersection of </a:t>
            </a:r>
            <a:r>
              <a:rPr lang="en-US" sz="2000" i="1" dirty="0" err="1" smtClean="0">
                <a:solidFill>
                  <a:srgbClr val="FFFFFF"/>
                </a:solidFill>
                <a:latin typeface="Times New Roman"/>
                <a:cs typeface="Times New Roman"/>
              </a:rPr>
              <a:t>n</a:t>
            </a:r>
            <a:r>
              <a:rPr lang="en-US" sz="2000" dirty="0" smtClean="0">
                <a:solidFill>
                  <a:srgbClr val="FFFFFF"/>
                </a:solidFill>
                <a:latin typeface="Times New Roman"/>
                <a:cs typeface="Times New Roman"/>
              </a:rPr>
              <a:t>-dimensional </a:t>
            </a:r>
            <a:r>
              <a:rPr lang="en-US" sz="2000" dirty="0" err="1" smtClean="0">
                <a:solidFill>
                  <a:srgbClr val="FFFFFF"/>
                </a:solidFill>
                <a:latin typeface="Times New Roman"/>
                <a:cs typeface="Times New Roman"/>
              </a:rPr>
              <a:t>hyperplanes</a:t>
            </a:r>
            <a:r>
              <a:rPr lang="en-US" sz="2000" dirty="0" smtClean="0">
                <a:solidFill>
                  <a:srgbClr val="FFFFFF"/>
                </a:solidFill>
                <a:latin typeface="Times New Roman"/>
                <a:cs typeface="Times New Roman"/>
              </a:rPr>
              <a:t> (or half-spaces) of the form </a:t>
            </a:r>
            <a:r>
              <a:rPr lang="en-US" sz="2000" b="1" i="1" dirty="0" err="1" smtClean="0">
                <a:solidFill>
                  <a:srgbClr val="FFFFFF"/>
                </a:solidFill>
                <a:latin typeface="Times New Roman"/>
                <a:cs typeface="Times New Roman"/>
              </a:rPr>
              <a:t>a</a:t>
            </a:r>
            <a:r>
              <a:rPr lang="en-US" sz="2000" baseline="30000" dirty="0" err="1" smtClean="0">
                <a:solidFill>
                  <a:srgbClr val="FFFFFF"/>
                </a:solidFill>
                <a:latin typeface="Times New Roman"/>
                <a:cs typeface="Times New Roman"/>
              </a:rPr>
              <a:t>T</a:t>
            </a:r>
            <a:r>
              <a:rPr lang="en-US" sz="2000" baseline="30000" dirty="0" smtClean="0">
                <a:solidFill>
                  <a:srgbClr val="FFFFFF"/>
                </a:solidFill>
                <a:latin typeface="Times New Roman"/>
                <a:cs typeface="Times New Roman"/>
              </a:rPr>
              <a:t> </a:t>
            </a:r>
            <a:r>
              <a:rPr lang="en-US" sz="2000" b="1" dirty="0" err="1" smtClean="0">
                <a:latin typeface="Times New Roman"/>
                <a:cs typeface="Times New Roman"/>
                <a:sym typeface="Symbol"/>
              </a:rPr>
              <a:t></a:t>
            </a:r>
            <a:r>
              <a:rPr lang="en-US" sz="2000" b="1" dirty="0" smtClean="0">
                <a:latin typeface="Times New Roman"/>
                <a:cs typeface="Times New Roman"/>
                <a:sym typeface="Symbol"/>
              </a:rPr>
              <a:t> </a:t>
            </a:r>
            <a:r>
              <a:rPr lang="en-US" sz="2000" b="1" i="1" dirty="0" err="1" smtClean="0">
                <a:latin typeface="Times New Roman"/>
                <a:cs typeface="Times New Roman"/>
                <a:sym typeface="Symbol"/>
              </a:rPr>
              <a:t>x</a:t>
            </a:r>
            <a:r>
              <a:rPr lang="en-US" sz="2000" b="1" dirty="0" smtClean="0">
                <a:latin typeface="Times New Roman"/>
                <a:cs typeface="Times New Roman"/>
                <a:sym typeface="Symbol"/>
              </a:rPr>
              <a:t> ≥ </a:t>
            </a:r>
            <a:r>
              <a:rPr lang="en-US" sz="2000" i="1" dirty="0" err="1" smtClean="0">
                <a:latin typeface="Times New Roman"/>
                <a:cs typeface="Times New Roman"/>
                <a:sym typeface="Symbol"/>
              </a:rPr>
              <a:t>c</a:t>
            </a:r>
            <a:r>
              <a:rPr lang="en-US" sz="2000" dirty="0" smtClean="0">
                <a:latin typeface="Times New Roman"/>
                <a:cs typeface="Times New Roman"/>
                <a:sym typeface="Symbol"/>
              </a:rPr>
              <a:t>, where </a:t>
            </a:r>
            <a:r>
              <a:rPr lang="en-US" sz="2000" i="1" dirty="0" smtClean="0">
                <a:latin typeface="Times New Roman"/>
                <a:cs typeface="Times New Roman"/>
                <a:sym typeface="Symbol"/>
              </a:rPr>
              <a:t>a</a:t>
            </a:r>
            <a:r>
              <a:rPr lang="en-US" sz="2000" dirty="0" smtClean="0">
                <a:latin typeface="Times New Roman"/>
                <a:cs typeface="Times New Roman"/>
                <a:sym typeface="Symbol"/>
              </a:rPr>
              <a:t> is a vector in </a:t>
            </a:r>
            <a:r>
              <a:rPr lang="en-US" sz="2000" b="1" dirty="0" err="1" smtClean="0">
                <a:solidFill>
                  <a:srgbClr val="FFFFFF"/>
                </a:solidFill>
                <a:latin typeface="Times New Roman"/>
                <a:cs typeface="Times New Roman"/>
              </a:rPr>
              <a:t>R</a:t>
            </a:r>
            <a:r>
              <a:rPr lang="en-US" sz="2000" i="1" baseline="30000" dirty="0" err="1" smtClean="0">
                <a:solidFill>
                  <a:srgbClr val="FFFFFF"/>
                </a:solidFill>
                <a:latin typeface="Times New Roman"/>
                <a:cs typeface="Times New Roman"/>
              </a:rPr>
              <a:t>n</a:t>
            </a:r>
            <a:r>
              <a:rPr lang="en-US" sz="2000" dirty="0" smtClean="0">
                <a:latin typeface="Times New Roman"/>
                <a:cs typeface="Times New Roman"/>
              </a:rPr>
              <a:t>  and </a:t>
            </a:r>
            <a:r>
              <a:rPr lang="en-US" sz="2000" i="1" dirty="0" err="1" smtClean="0">
                <a:latin typeface="Times New Roman"/>
                <a:cs typeface="Times New Roman"/>
              </a:rPr>
              <a:t>c</a:t>
            </a:r>
            <a:r>
              <a:rPr lang="en-US" sz="2000" dirty="0" smtClean="0">
                <a:latin typeface="Times New Roman"/>
                <a:cs typeface="Times New Roman"/>
              </a:rPr>
              <a:t> a scalar.</a:t>
            </a:r>
          </a:p>
          <a:p>
            <a:endParaRPr lang="en-US" sz="2000" dirty="0" smtClean="0">
              <a:solidFill>
                <a:srgbClr val="FFFFFF"/>
              </a:solidFill>
              <a:latin typeface="Times New Roman"/>
              <a:cs typeface="Times New Roman"/>
            </a:endParaRPr>
          </a:p>
          <a:p>
            <a:r>
              <a:rPr lang="en-US" sz="2000" dirty="0" smtClean="0">
                <a:solidFill>
                  <a:srgbClr val="FFFFFF"/>
                </a:solidFill>
                <a:latin typeface="Times New Roman"/>
                <a:cs typeface="Times New Roman"/>
              </a:rPr>
              <a:t>Often described compactly in matrix form:  </a:t>
            </a:r>
            <a:r>
              <a:rPr lang="en-US" sz="2000" b="1" dirty="0" smtClean="0">
                <a:solidFill>
                  <a:srgbClr val="FFFFFF"/>
                </a:solidFill>
                <a:latin typeface="Times New Roman"/>
                <a:cs typeface="Times New Roman"/>
              </a:rPr>
              <a:t>A</a:t>
            </a:r>
            <a:r>
              <a:rPr lang="en-US" sz="2000" b="1" dirty="0" smtClean="0">
                <a:latin typeface="Times New Roman"/>
                <a:cs typeface="Times New Roman"/>
                <a:sym typeface="Symbol"/>
              </a:rPr>
              <a:t> </a:t>
            </a:r>
            <a:r>
              <a:rPr lang="en-US" sz="2000" b="1" i="1" dirty="0" err="1" smtClean="0">
                <a:latin typeface="Times New Roman"/>
                <a:cs typeface="Times New Roman"/>
                <a:sym typeface="Symbol"/>
              </a:rPr>
              <a:t>x</a:t>
            </a:r>
            <a:r>
              <a:rPr lang="en-US" sz="2000" b="1" dirty="0" smtClean="0">
                <a:latin typeface="Times New Roman"/>
                <a:cs typeface="Times New Roman"/>
                <a:sym typeface="Symbol"/>
              </a:rPr>
              <a:t> ≥ </a:t>
            </a:r>
            <a:r>
              <a:rPr lang="en-US" sz="2000" b="1" i="1" dirty="0" err="1" smtClean="0">
                <a:latin typeface="Times New Roman"/>
                <a:cs typeface="Times New Roman"/>
                <a:sym typeface="Symbol"/>
              </a:rPr>
              <a:t>b</a:t>
            </a:r>
            <a:r>
              <a:rPr lang="en-US" sz="2000" dirty="0" smtClean="0">
                <a:latin typeface="Times New Roman"/>
                <a:cs typeface="Times New Roman"/>
                <a:sym typeface="Symbol"/>
              </a:rPr>
              <a:t>, where </a:t>
            </a:r>
            <a:r>
              <a:rPr lang="en-US" sz="2000" b="1" i="1" dirty="0" smtClean="0">
                <a:latin typeface="Times New Roman"/>
                <a:cs typeface="Times New Roman"/>
                <a:sym typeface="Symbol"/>
              </a:rPr>
              <a:t>A</a:t>
            </a:r>
            <a:r>
              <a:rPr lang="en-US" sz="2000" dirty="0" smtClean="0">
                <a:latin typeface="Times New Roman"/>
                <a:cs typeface="Times New Roman"/>
                <a:sym typeface="Symbol"/>
              </a:rPr>
              <a:t> is an </a:t>
            </a:r>
            <a:r>
              <a:rPr lang="en-US" sz="2000" dirty="0" err="1" smtClean="0">
                <a:latin typeface="Times New Roman"/>
                <a:cs typeface="Times New Roman"/>
                <a:sym typeface="Symbol"/>
              </a:rPr>
              <a:t>m</a:t>
            </a:r>
            <a:r>
              <a:rPr lang="en-US" sz="2000" dirty="0" smtClean="0">
                <a:latin typeface="Times New Roman"/>
                <a:cs typeface="Times New Roman"/>
                <a:sym typeface="Symbol"/>
              </a:rPr>
              <a:t> </a:t>
            </a:r>
            <a:r>
              <a:rPr lang="en-US" sz="2000" dirty="0" err="1" smtClean="0">
                <a:latin typeface="Times New Roman"/>
                <a:cs typeface="Times New Roman"/>
                <a:sym typeface="Symbol"/>
              </a:rPr>
              <a:t></a:t>
            </a:r>
            <a:r>
              <a:rPr lang="en-US" sz="2000" dirty="0" smtClean="0">
                <a:latin typeface="Times New Roman"/>
                <a:cs typeface="Times New Roman"/>
              </a:rPr>
              <a:t> </a:t>
            </a:r>
            <a:r>
              <a:rPr lang="en-US" sz="2000" dirty="0" err="1" smtClean="0">
                <a:latin typeface="Times New Roman"/>
                <a:cs typeface="Times New Roman"/>
              </a:rPr>
              <a:t>n</a:t>
            </a:r>
            <a:r>
              <a:rPr lang="en-US" sz="2000" dirty="0" smtClean="0">
                <a:latin typeface="Times New Roman"/>
                <a:cs typeface="Times New Roman"/>
              </a:rPr>
              <a:t> matrix and </a:t>
            </a:r>
            <a:r>
              <a:rPr lang="en-US" sz="2000" b="1" i="1" dirty="0" err="1" smtClean="0">
                <a:latin typeface="Times New Roman"/>
                <a:cs typeface="Times New Roman"/>
              </a:rPr>
              <a:t>b</a:t>
            </a:r>
            <a:r>
              <a:rPr lang="en-US" sz="2000" dirty="0" smtClean="0">
                <a:latin typeface="Times New Roman"/>
                <a:cs typeface="Times New Roman"/>
              </a:rPr>
              <a:t> is a vector </a:t>
            </a:r>
            <a:r>
              <a:rPr lang="en-US" sz="2000" dirty="0" smtClean="0">
                <a:latin typeface="Times New Roman"/>
                <a:cs typeface="Times New Roman"/>
                <a:sym typeface="Symbol"/>
              </a:rPr>
              <a:t>in </a:t>
            </a:r>
            <a:r>
              <a:rPr lang="en-US" sz="2000" b="1" dirty="0" err="1" smtClean="0">
                <a:solidFill>
                  <a:srgbClr val="FFFFFF"/>
                </a:solidFill>
                <a:latin typeface="Times New Roman"/>
                <a:cs typeface="Times New Roman"/>
              </a:rPr>
              <a:t>R</a:t>
            </a:r>
            <a:r>
              <a:rPr lang="en-US" sz="2000" i="1" baseline="30000" dirty="0" err="1" smtClean="0">
                <a:solidFill>
                  <a:srgbClr val="FFFFFF"/>
                </a:solidFill>
                <a:latin typeface="Times New Roman"/>
                <a:cs typeface="Times New Roman"/>
              </a:rPr>
              <a:t>n</a:t>
            </a:r>
            <a:r>
              <a:rPr lang="en-US" sz="2000" dirty="0" smtClean="0">
                <a:latin typeface="Times New Roman"/>
                <a:cs typeface="Times New Roman"/>
              </a:rPr>
              <a:t>. </a:t>
            </a:r>
          </a:p>
          <a:p>
            <a:endParaRPr lang="en-US" sz="2000" dirty="0" smtClean="0">
              <a:latin typeface="Times New Roman"/>
              <a:cs typeface="Times New Roman"/>
            </a:endParaRPr>
          </a:p>
          <a:p>
            <a:r>
              <a:rPr lang="en-US" sz="2000" dirty="0" smtClean="0">
                <a:latin typeface="Times New Roman"/>
                <a:cs typeface="Times New Roman"/>
              </a:rPr>
              <a:t>This inequality specifies the </a:t>
            </a:r>
            <a:r>
              <a:rPr lang="en-US" sz="2000" dirty="0" err="1" smtClean="0">
                <a:latin typeface="Times New Roman"/>
                <a:cs typeface="Times New Roman"/>
              </a:rPr>
              <a:t>polytope</a:t>
            </a:r>
            <a:r>
              <a:rPr lang="en-US" sz="2000" dirty="0" smtClean="0">
                <a:latin typeface="Times New Roman"/>
                <a:cs typeface="Times New Roman"/>
              </a:rPr>
              <a:t> that is the intersection of half-spaces:</a:t>
            </a:r>
          </a:p>
          <a:p>
            <a:endParaRPr lang="en-US" sz="2000" dirty="0" smtClean="0">
              <a:latin typeface="Times New Roman"/>
              <a:cs typeface="Times New Roman"/>
            </a:endParaRPr>
          </a:p>
          <a:p>
            <a:r>
              <a:rPr lang="en-US" sz="2000" b="1" i="1" dirty="0" smtClean="0">
                <a:solidFill>
                  <a:srgbClr val="FFFFFF"/>
                </a:solidFill>
                <a:latin typeface="Times New Roman"/>
                <a:cs typeface="Times New Roman"/>
              </a:rPr>
              <a:t>						</a:t>
            </a:r>
            <a:r>
              <a:rPr lang="en-US" sz="2000" b="1" i="1" dirty="0" err="1" smtClean="0">
                <a:solidFill>
                  <a:srgbClr val="FFFFFF"/>
                </a:solidFill>
                <a:latin typeface="Times New Roman"/>
                <a:cs typeface="Times New Roman"/>
              </a:rPr>
              <a:t>A</a:t>
            </a:r>
            <a:r>
              <a:rPr lang="en-US" sz="2000" i="1" baseline="-25000" dirty="0" err="1" smtClean="0">
                <a:solidFill>
                  <a:srgbClr val="FFFFFF"/>
                </a:solidFill>
                <a:latin typeface="Times New Roman"/>
                <a:cs typeface="Times New Roman"/>
              </a:rPr>
              <a:t>i</a:t>
            </a:r>
            <a:r>
              <a:rPr lang="en-US" sz="2000" baseline="30000" dirty="0" err="1" smtClean="0">
                <a:solidFill>
                  <a:srgbClr val="FFFFFF"/>
                </a:solidFill>
                <a:latin typeface="Times New Roman"/>
                <a:cs typeface="Times New Roman"/>
              </a:rPr>
              <a:t>T</a:t>
            </a:r>
            <a:r>
              <a:rPr lang="en-US" sz="2000" baseline="30000" dirty="0" smtClean="0">
                <a:solidFill>
                  <a:srgbClr val="FFFFFF"/>
                </a:solidFill>
                <a:latin typeface="Times New Roman"/>
                <a:cs typeface="Times New Roman"/>
              </a:rPr>
              <a:t> </a:t>
            </a:r>
            <a:r>
              <a:rPr lang="en-US" sz="2000" b="1" dirty="0" err="1" smtClean="0">
                <a:latin typeface="Times New Roman"/>
                <a:cs typeface="Times New Roman"/>
                <a:sym typeface="Symbol"/>
              </a:rPr>
              <a:t></a:t>
            </a:r>
            <a:r>
              <a:rPr lang="en-US" sz="2000" b="1" dirty="0" smtClean="0">
                <a:latin typeface="Times New Roman"/>
                <a:cs typeface="Times New Roman"/>
                <a:sym typeface="Symbol"/>
              </a:rPr>
              <a:t> </a:t>
            </a:r>
            <a:r>
              <a:rPr lang="en-US" sz="2000" b="1" i="1" dirty="0" err="1" smtClean="0">
                <a:latin typeface="Times New Roman"/>
                <a:cs typeface="Times New Roman"/>
                <a:sym typeface="Symbol"/>
              </a:rPr>
              <a:t>x</a:t>
            </a:r>
            <a:r>
              <a:rPr lang="en-US" sz="2000" b="1" dirty="0" smtClean="0">
                <a:latin typeface="Times New Roman"/>
                <a:cs typeface="Times New Roman"/>
                <a:sym typeface="Symbol"/>
              </a:rPr>
              <a:t> ≥ </a:t>
            </a:r>
            <a:r>
              <a:rPr lang="en-US" sz="2000" b="1" i="1" dirty="0" smtClean="0">
                <a:latin typeface="Times New Roman"/>
                <a:cs typeface="Times New Roman"/>
                <a:sym typeface="Symbol"/>
              </a:rPr>
              <a:t>b</a:t>
            </a:r>
            <a:r>
              <a:rPr lang="en-US" sz="2000" i="1" baseline="-25000" dirty="0" smtClean="0">
                <a:latin typeface="Times New Roman"/>
                <a:cs typeface="Times New Roman"/>
                <a:sym typeface="Symbol"/>
              </a:rPr>
              <a:t>i</a:t>
            </a:r>
            <a:r>
              <a:rPr lang="en-US" sz="2000" b="1" i="1" baseline="-25000" dirty="0" smtClean="0">
                <a:latin typeface="Times New Roman"/>
                <a:cs typeface="Times New Roman"/>
                <a:sym typeface="Symbol"/>
              </a:rPr>
              <a:t> </a:t>
            </a:r>
            <a:r>
              <a:rPr lang="en-US" sz="2000" dirty="0" smtClean="0">
                <a:latin typeface="Times New Roman"/>
                <a:cs typeface="Times New Roman"/>
                <a:sym typeface="Symbol"/>
              </a:rPr>
              <a:t>, </a:t>
            </a:r>
            <a:r>
              <a:rPr lang="en-US" sz="2000" i="1" dirty="0" err="1" smtClean="0">
                <a:latin typeface="Times New Roman"/>
                <a:cs typeface="Times New Roman"/>
                <a:sym typeface="Symbol"/>
              </a:rPr>
              <a:t>i</a:t>
            </a:r>
            <a:r>
              <a:rPr lang="en-US" sz="2000" dirty="0" smtClean="0">
                <a:latin typeface="Times New Roman"/>
                <a:cs typeface="Times New Roman"/>
                <a:sym typeface="Symbol"/>
              </a:rPr>
              <a:t>=1,…,</a:t>
            </a:r>
            <a:r>
              <a:rPr lang="en-US" sz="2000" i="1" dirty="0" err="1" smtClean="0">
                <a:latin typeface="Times New Roman"/>
                <a:cs typeface="Times New Roman"/>
                <a:sym typeface="Symbol"/>
              </a:rPr>
              <a:t>m</a:t>
            </a:r>
            <a:r>
              <a:rPr lang="en-US" sz="2000" i="1" dirty="0" smtClean="0">
                <a:latin typeface="Times New Roman"/>
                <a:cs typeface="Times New Roman"/>
                <a:sym typeface="Symbol"/>
              </a:rPr>
              <a:t>     </a:t>
            </a:r>
            <a:r>
              <a:rPr lang="en-US" sz="2000" dirty="0" smtClean="0">
                <a:latin typeface="Times New Roman"/>
                <a:cs typeface="Times New Roman"/>
                <a:sym typeface="Symbol"/>
              </a:rPr>
              <a:t>(*)</a:t>
            </a:r>
          </a:p>
          <a:p>
            <a:endParaRPr lang="en-US" sz="2000" i="1" dirty="0" smtClean="0">
              <a:latin typeface="Times New Roman"/>
              <a:cs typeface="Times New Roman"/>
              <a:sym typeface="Symbol"/>
            </a:endParaRPr>
          </a:p>
          <a:p>
            <a:r>
              <a:rPr lang="en-US" sz="2000" dirty="0" smtClean="0">
                <a:solidFill>
                  <a:srgbClr val="49B1FF"/>
                </a:solidFill>
                <a:latin typeface="Times New Roman"/>
                <a:cs typeface="Times New Roman"/>
              </a:rPr>
              <a:t>Extreme-point of a Convex </a:t>
            </a:r>
            <a:r>
              <a:rPr lang="en-US" sz="2000" dirty="0" err="1" smtClean="0">
                <a:solidFill>
                  <a:srgbClr val="49B1FF"/>
                </a:solidFill>
                <a:latin typeface="Times New Roman"/>
                <a:cs typeface="Times New Roman"/>
              </a:rPr>
              <a:t>Polytope</a:t>
            </a:r>
            <a:r>
              <a:rPr lang="en-US" sz="2000" dirty="0" smtClean="0">
                <a:solidFill>
                  <a:srgbClr val="49B1FF"/>
                </a:solidFill>
                <a:latin typeface="Times New Roman"/>
                <a:cs typeface="Times New Roman"/>
              </a:rPr>
              <a:t>:</a:t>
            </a:r>
            <a:r>
              <a:rPr lang="en-US" sz="2000" dirty="0" smtClean="0">
                <a:latin typeface="Times New Roman"/>
                <a:cs typeface="Times New Roman"/>
              </a:rPr>
              <a:t> A point</a:t>
            </a:r>
            <a:r>
              <a:rPr lang="en-US" sz="2000" dirty="0" smtClean="0">
                <a:solidFill>
                  <a:srgbClr val="FFFFFF"/>
                </a:solidFill>
                <a:latin typeface="Times New Roman"/>
                <a:cs typeface="Times New Roman"/>
              </a:rPr>
              <a:t> </a:t>
            </a:r>
            <a:r>
              <a:rPr lang="en-US" sz="2000" i="1" dirty="0" err="1" smtClean="0">
                <a:solidFill>
                  <a:srgbClr val="FFFFFF"/>
                </a:solidFill>
                <a:latin typeface="Times New Roman"/>
                <a:cs typeface="Times New Roman"/>
              </a:rPr>
              <a:t>x</a:t>
            </a:r>
            <a:r>
              <a:rPr lang="en-US" sz="2000" dirty="0" smtClean="0">
                <a:solidFill>
                  <a:srgbClr val="FFFFFF"/>
                </a:solidFill>
                <a:latin typeface="Times New Roman"/>
                <a:cs typeface="Times New Roman"/>
              </a:rPr>
              <a:t> such that </a:t>
            </a:r>
            <a:r>
              <a:rPr lang="en-US" sz="2000" dirty="0" smtClean="0">
                <a:latin typeface="Times New Roman"/>
                <a:cs typeface="Times New Roman"/>
                <a:sym typeface="Symbol"/>
              </a:rPr>
              <a:t>(*) is satisfied with at least </a:t>
            </a:r>
            <a:r>
              <a:rPr lang="en-US" sz="2000" i="1" dirty="0" err="1" smtClean="0">
                <a:latin typeface="Times New Roman"/>
                <a:cs typeface="Times New Roman"/>
                <a:sym typeface="Symbol"/>
              </a:rPr>
              <a:t>n</a:t>
            </a:r>
            <a:r>
              <a:rPr lang="en-US" sz="2000" dirty="0" smtClean="0">
                <a:latin typeface="Times New Roman"/>
                <a:cs typeface="Times New Roman"/>
                <a:sym typeface="Symbol"/>
              </a:rPr>
              <a:t> (linearly-independent</a:t>
            </a:r>
            <a:r>
              <a:rPr lang="en-US" sz="2000" baseline="30000" dirty="0" smtClean="0">
                <a:latin typeface="Times New Roman"/>
                <a:cs typeface="Times New Roman"/>
                <a:sym typeface="Symbol"/>
              </a:rPr>
              <a:t>1</a:t>
            </a:r>
            <a:r>
              <a:rPr lang="en-US" sz="2000" dirty="0" smtClean="0">
                <a:latin typeface="Times New Roman"/>
                <a:cs typeface="Times New Roman"/>
                <a:sym typeface="Symbol"/>
              </a:rPr>
              <a:t>) inequalities tight.</a:t>
            </a:r>
            <a:endParaRPr lang="en-US" sz="2000" dirty="0" smtClean="0">
              <a:latin typeface="Times New Roman"/>
              <a:cs typeface="Times New Roman"/>
            </a:endParaRPr>
          </a:p>
          <a:p>
            <a:endParaRPr lang="en-US" sz="2000" dirty="0" smtClean="0">
              <a:solidFill>
                <a:srgbClr val="FFFFFF"/>
              </a:solidFill>
              <a:latin typeface="Times New Roman"/>
              <a:cs typeface="Times New Roman"/>
            </a:endParaRPr>
          </a:p>
          <a:p>
            <a:r>
              <a:rPr lang="en-US" sz="2000" dirty="0" smtClean="0">
                <a:solidFill>
                  <a:srgbClr val="49B1FF"/>
                </a:solidFill>
                <a:latin typeface="Times New Roman"/>
                <a:cs typeface="Times New Roman"/>
              </a:rPr>
              <a:t>Edge of a Convex </a:t>
            </a:r>
            <a:r>
              <a:rPr lang="en-US" sz="2000" dirty="0" err="1" smtClean="0">
                <a:solidFill>
                  <a:srgbClr val="49B1FF"/>
                </a:solidFill>
                <a:latin typeface="Times New Roman"/>
                <a:cs typeface="Times New Roman"/>
              </a:rPr>
              <a:t>Polytope</a:t>
            </a:r>
            <a:r>
              <a:rPr lang="en-US" sz="2000" dirty="0" smtClean="0">
                <a:solidFill>
                  <a:srgbClr val="49B1FF"/>
                </a:solidFill>
                <a:latin typeface="Times New Roman"/>
                <a:cs typeface="Times New Roman"/>
              </a:rPr>
              <a:t>:</a:t>
            </a:r>
            <a:r>
              <a:rPr lang="en-US" sz="2000" dirty="0" smtClean="0">
                <a:solidFill>
                  <a:srgbClr val="FFFFFF"/>
                </a:solidFill>
                <a:latin typeface="Times New Roman"/>
                <a:cs typeface="Times New Roman"/>
              </a:rPr>
              <a:t> Subset of the </a:t>
            </a:r>
            <a:r>
              <a:rPr lang="en-US" sz="2000" dirty="0" err="1" smtClean="0">
                <a:solidFill>
                  <a:srgbClr val="FFFFFF"/>
                </a:solidFill>
                <a:latin typeface="Times New Roman"/>
                <a:cs typeface="Times New Roman"/>
              </a:rPr>
              <a:t>polytope</a:t>
            </a:r>
            <a:r>
              <a:rPr lang="en-US" sz="2000" dirty="0" smtClean="0">
                <a:solidFill>
                  <a:srgbClr val="FFFFFF"/>
                </a:solidFill>
                <a:latin typeface="Times New Roman"/>
                <a:cs typeface="Times New Roman"/>
              </a:rPr>
              <a:t> where </a:t>
            </a:r>
            <a:r>
              <a:rPr lang="en-US" sz="2000" i="1" dirty="0" smtClean="0">
                <a:solidFill>
                  <a:srgbClr val="FFFFFF"/>
                </a:solidFill>
                <a:latin typeface="Times New Roman"/>
                <a:cs typeface="Times New Roman"/>
              </a:rPr>
              <a:t>n</a:t>
            </a:r>
            <a:r>
              <a:rPr lang="en-US" sz="2000" dirty="0" smtClean="0">
                <a:solidFill>
                  <a:srgbClr val="FFFFFF"/>
                </a:solidFill>
                <a:latin typeface="Times New Roman"/>
                <a:cs typeface="Times New Roman"/>
              </a:rPr>
              <a:t>-1 (linearly independent) inequalities are tight.</a:t>
            </a:r>
          </a:p>
          <a:p>
            <a:endParaRPr lang="en-US" sz="2000" dirty="0" smtClean="0">
              <a:solidFill>
                <a:srgbClr val="FFFFFF"/>
              </a:solidFill>
              <a:latin typeface="Times New Roman"/>
              <a:cs typeface="Times New Roman"/>
            </a:endParaRPr>
          </a:p>
          <a:p>
            <a:r>
              <a:rPr lang="en-US" sz="2000" baseline="30000" dirty="0" smtClean="0">
                <a:solidFill>
                  <a:srgbClr val="FFFFFF"/>
                </a:solidFill>
                <a:latin typeface="Times New Roman"/>
                <a:cs typeface="Times New Roman"/>
              </a:rPr>
              <a:t>1 </a:t>
            </a:r>
            <a:r>
              <a:rPr lang="en-US" sz="2000" dirty="0" smtClean="0">
                <a:solidFill>
                  <a:srgbClr val="FFFFFF"/>
                </a:solidFill>
                <a:latin typeface="Times New Roman"/>
                <a:cs typeface="Times New Roman"/>
              </a:rPr>
              <a:t>a collection of inequalities </a:t>
            </a:r>
            <a:r>
              <a:rPr lang="en-US" sz="2000" b="1" i="1" dirty="0" err="1" smtClean="0">
                <a:solidFill>
                  <a:srgbClr val="FFFFFF"/>
                </a:solidFill>
                <a:latin typeface="Times New Roman"/>
                <a:cs typeface="Times New Roman"/>
              </a:rPr>
              <a:t>B</a:t>
            </a:r>
            <a:r>
              <a:rPr lang="en-US" sz="2000" i="1" baseline="-25000" dirty="0" err="1" smtClean="0">
                <a:solidFill>
                  <a:srgbClr val="FFFFFF"/>
                </a:solidFill>
                <a:latin typeface="Times New Roman"/>
                <a:cs typeface="Times New Roman"/>
              </a:rPr>
              <a:t>i</a:t>
            </a:r>
            <a:r>
              <a:rPr lang="en-US" sz="2000" baseline="30000" dirty="0" err="1" smtClean="0">
                <a:solidFill>
                  <a:srgbClr val="FFFFFF"/>
                </a:solidFill>
                <a:latin typeface="Times New Roman"/>
                <a:cs typeface="Times New Roman"/>
              </a:rPr>
              <a:t>T</a:t>
            </a:r>
            <a:r>
              <a:rPr lang="en-US" sz="2000" baseline="30000" dirty="0" smtClean="0">
                <a:solidFill>
                  <a:srgbClr val="FFFFFF"/>
                </a:solidFill>
                <a:latin typeface="Times New Roman"/>
                <a:cs typeface="Times New Roman"/>
              </a:rPr>
              <a:t> </a:t>
            </a:r>
            <a:r>
              <a:rPr lang="en-US" sz="2000" b="1" dirty="0" err="1" smtClean="0">
                <a:latin typeface="Times New Roman"/>
                <a:cs typeface="Times New Roman"/>
                <a:sym typeface="Symbol"/>
              </a:rPr>
              <a:t></a:t>
            </a:r>
            <a:r>
              <a:rPr lang="en-US" sz="2000" b="1" dirty="0" smtClean="0">
                <a:latin typeface="Times New Roman"/>
                <a:cs typeface="Times New Roman"/>
                <a:sym typeface="Symbol"/>
              </a:rPr>
              <a:t> </a:t>
            </a:r>
            <a:r>
              <a:rPr lang="en-US" sz="2000" b="1" i="1" dirty="0" err="1" smtClean="0">
                <a:latin typeface="Times New Roman"/>
                <a:cs typeface="Times New Roman"/>
                <a:sym typeface="Symbol"/>
              </a:rPr>
              <a:t>x</a:t>
            </a:r>
            <a:r>
              <a:rPr lang="en-US" sz="2000" b="1" dirty="0" smtClean="0">
                <a:latin typeface="Times New Roman"/>
                <a:cs typeface="Times New Roman"/>
                <a:sym typeface="Symbol"/>
              </a:rPr>
              <a:t> ≥ </a:t>
            </a:r>
            <a:r>
              <a:rPr lang="en-US" sz="2000" b="1" i="1" dirty="0" err="1" smtClean="0">
                <a:latin typeface="Times New Roman"/>
                <a:cs typeface="Times New Roman"/>
                <a:sym typeface="Symbol"/>
              </a:rPr>
              <a:t>d</a:t>
            </a:r>
            <a:r>
              <a:rPr lang="en-US" sz="2000" i="1" baseline="-25000" dirty="0" err="1" smtClean="0">
                <a:latin typeface="Times New Roman"/>
                <a:cs typeface="Times New Roman"/>
                <a:sym typeface="Symbol"/>
              </a:rPr>
              <a:t>i</a:t>
            </a:r>
            <a:r>
              <a:rPr lang="en-US" sz="2000" b="1" i="1" baseline="-25000" dirty="0" smtClean="0">
                <a:latin typeface="Times New Roman"/>
                <a:cs typeface="Times New Roman"/>
                <a:sym typeface="Symbol"/>
              </a:rPr>
              <a:t> </a:t>
            </a:r>
            <a:r>
              <a:rPr lang="en-US" sz="2000" dirty="0" smtClean="0">
                <a:latin typeface="Times New Roman"/>
                <a:cs typeface="Times New Roman"/>
                <a:sym typeface="Symbol"/>
              </a:rPr>
              <a:t>, </a:t>
            </a:r>
            <a:r>
              <a:rPr lang="en-US" sz="2000" i="1" dirty="0" err="1" smtClean="0">
                <a:latin typeface="Times New Roman"/>
                <a:cs typeface="Times New Roman"/>
                <a:sym typeface="Symbol"/>
              </a:rPr>
              <a:t>i</a:t>
            </a:r>
            <a:r>
              <a:rPr lang="en-US" sz="2000" i="1" dirty="0" smtClean="0">
                <a:latin typeface="Times New Roman"/>
                <a:cs typeface="Times New Roman"/>
                <a:sym typeface="Symbol"/>
              </a:rPr>
              <a:t> </a:t>
            </a:r>
            <a:r>
              <a:rPr lang="en-US" sz="2000" dirty="0" smtClean="0">
                <a:latin typeface="Times New Roman"/>
                <a:cs typeface="Times New Roman"/>
                <a:sym typeface="Symbol"/>
              </a:rPr>
              <a:t>= 1, …, </a:t>
            </a:r>
            <a:r>
              <a:rPr lang="en-US" sz="2000" i="1" dirty="0" err="1" smtClean="0">
                <a:latin typeface="Times New Roman"/>
                <a:cs typeface="Times New Roman"/>
                <a:sym typeface="Symbol"/>
              </a:rPr>
              <a:t>k</a:t>
            </a:r>
            <a:r>
              <a:rPr lang="en-US" sz="2000" i="1" dirty="0" smtClean="0">
                <a:latin typeface="Times New Roman"/>
                <a:cs typeface="Times New Roman"/>
                <a:sym typeface="Symbol"/>
              </a:rPr>
              <a:t> </a:t>
            </a:r>
            <a:r>
              <a:rPr lang="en-US" sz="2000" dirty="0" smtClean="0">
                <a:solidFill>
                  <a:srgbClr val="FFFFFF"/>
                </a:solidFill>
                <a:latin typeface="Times New Roman"/>
                <a:cs typeface="Times New Roman"/>
              </a:rPr>
              <a:t>are called </a:t>
            </a:r>
            <a:r>
              <a:rPr lang="en-US" sz="2000" dirty="0" smtClean="0">
                <a:solidFill>
                  <a:srgbClr val="49B1FF"/>
                </a:solidFill>
                <a:latin typeface="Times New Roman"/>
                <a:cs typeface="Times New Roman"/>
              </a:rPr>
              <a:t>linearly independent</a:t>
            </a:r>
            <a:r>
              <a:rPr lang="en-US" sz="2000" dirty="0" smtClean="0">
                <a:solidFill>
                  <a:srgbClr val="FFFFFF"/>
                </a:solidFill>
                <a:latin typeface="Times New Roman"/>
                <a:cs typeface="Times New Roman"/>
              </a:rPr>
              <a:t> if the vectors </a:t>
            </a:r>
            <a:r>
              <a:rPr lang="en-US" sz="2000" b="1" i="1" dirty="0" smtClean="0">
                <a:solidFill>
                  <a:srgbClr val="FFFFFF"/>
                </a:solidFill>
                <a:latin typeface="Times New Roman"/>
                <a:cs typeface="Times New Roman"/>
              </a:rPr>
              <a:t>B</a:t>
            </a:r>
            <a:r>
              <a:rPr lang="en-US" sz="2000" baseline="-25000" dirty="0" smtClean="0">
                <a:solidFill>
                  <a:srgbClr val="FFFFFF"/>
                </a:solidFill>
                <a:latin typeface="Times New Roman"/>
                <a:cs typeface="Times New Roman"/>
              </a:rPr>
              <a:t>1</a:t>
            </a:r>
            <a:r>
              <a:rPr lang="en-US" sz="2000" dirty="0" smtClean="0">
                <a:solidFill>
                  <a:srgbClr val="FFFFFF"/>
                </a:solidFill>
                <a:latin typeface="Times New Roman"/>
                <a:cs typeface="Times New Roman"/>
              </a:rPr>
              <a:t>,…, </a:t>
            </a:r>
            <a:r>
              <a:rPr lang="en-US" sz="2000" b="1" i="1" dirty="0" err="1" smtClean="0">
                <a:solidFill>
                  <a:srgbClr val="FFFFFF"/>
                </a:solidFill>
                <a:latin typeface="Times New Roman"/>
                <a:cs typeface="Times New Roman"/>
              </a:rPr>
              <a:t>B</a:t>
            </a:r>
            <a:r>
              <a:rPr lang="en-US" sz="2000" b="1" i="1" baseline="-25000" dirty="0" err="1" smtClean="0">
                <a:solidFill>
                  <a:srgbClr val="FFFFFF"/>
                </a:solidFill>
                <a:latin typeface="Times New Roman"/>
                <a:cs typeface="Times New Roman"/>
              </a:rPr>
              <a:t>k</a:t>
            </a:r>
            <a:r>
              <a:rPr lang="en-US" sz="2000" b="1" i="1" dirty="0" smtClean="0">
                <a:solidFill>
                  <a:srgbClr val="FFFFFF"/>
                </a:solidFill>
                <a:latin typeface="Times New Roman"/>
                <a:cs typeface="Times New Roman"/>
              </a:rPr>
              <a:t> </a:t>
            </a:r>
            <a:r>
              <a:rPr lang="en-US" sz="2000" dirty="0" smtClean="0">
                <a:solidFill>
                  <a:srgbClr val="FFFFFF"/>
                </a:solidFill>
                <a:latin typeface="Times New Roman"/>
                <a:cs typeface="Times New Roman"/>
              </a:rPr>
              <a:t>are linearly independent vectors of  </a:t>
            </a:r>
            <a:r>
              <a:rPr lang="en-US" sz="2000" b="1" dirty="0" err="1" smtClean="0">
                <a:latin typeface="Times New Roman"/>
                <a:cs typeface="Times New Roman"/>
              </a:rPr>
              <a:t>R</a:t>
            </a:r>
            <a:r>
              <a:rPr lang="en-US" sz="2000" i="1" baseline="30000" dirty="0" err="1" smtClean="0">
                <a:latin typeface="Times New Roman"/>
                <a:cs typeface="Times New Roman"/>
              </a:rPr>
              <a:t>n</a:t>
            </a:r>
            <a:endParaRPr lang="en-US" sz="2000" baseline="30000" dirty="0" smtClean="0">
              <a:latin typeface="Times New Roman"/>
              <a:cs typeface="Times New Roman"/>
            </a:endParaRPr>
          </a:p>
          <a:p>
            <a:endParaRPr lang="en-US" sz="2000" dirty="0">
              <a:solidFill>
                <a:srgbClr val="FFFFFF"/>
              </a:solidFill>
              <a:latin typeface="Times New Roman"/>
              <a:cs typeface="Times New Roman"/>
            </a:endParaRPr>
          </a:p>
        </p:txBody>
      </p:sp>
    </p:spTree>
    <p:extLst>
      <p:ext uri="{BB962C8B-B14F-4D97-AF65-F5344CB8AC3E}">
        <p14:creationId xmlns:p14="http://schemas.microsoft.com/office/powerpoint/2010/main" val="24787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203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The 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Algorithm (1964)</a:t>
            </a:r>
            <a:endParaRPr lang="en-US" sz="3600" dirty="0">
              <a:effectLst/>
              <a:latin typeface="Times New Roman" charset="0"/>
              <a:ea typeface="ＭＳ Ｐゴシック" charset="-128"/>
              <a:cs typeface="ＭＳ Ｐゴシック" charset="-128"/>
            </a:endParaRPr>
          </a:p>
        </p:txBody>
      </p:sp>
      <p:sp>
        <p:nvSpPr>
          <p:cNvPr id="89" name="TextBox 88"/>
          <p:cNvSpPr txBox="1"/>
          <p:nvPr/>
        </p:nvSpPr>
        <p:spPr>
          <a:xfrm>
            <a:off x="361217" y="977900"/>
            <a:ext cx="5889728" cy="400110"/>
          </a:xfrm>
          <a:prstGeom prst="rect">
            <a:avLst/>
          </a:prstGeom>
          <a:noFill/>
        </p:spPr>
        <p:txBody>
          <a:bodyPr wrap="none" rtlCol="0">
            <a:spAutoFit/>
          </a:bodyPr>
          <a:lstStyle/>
          <a:p>
            <a:r>
              <a:rPr lang="en-US" sz="2000" dirty="0" smtClean="0">
                <a:solidFill>
                  <a:srgbClr val="49B1FF"/>
                </a:solidFill>
                <a:latin typeface="Times New Roman"/>
                <a:cs typeface="Times New Roman"/>
              </a:rPr>
              <a:t>Problem:</a:t>
            </a:r>
            <a:r>
              <a:rPr lang="en-US" sz="2000" dirty="0" smtClean="0">
                <a:solidFill>
                  <a:srgbClr val="FFFFFF"/>
                </a:solidFill>
                <a:latin typeface="Times New Roman"/>
                <a:cs typeface="Times New Roman"/>
              </a:rPr>
              <a:t> Find an exact equilibrium of a 2-player game.</a:t>
            </a:r>
            <a:endParaRPr lang="en-US" sz="2000" dirty="0">
              <a:solidFill>
                <a:srgbClr val="FFFFFF"/>
              </a:solidFill>
              <a:latin typeface="Tahoma"/>
            </a:endParaRPr>
          </a:p>
        </p:txBody>
      </p:sp>
      <p:sp>
        <p:nvSpPr>
          <p:cNvPr id="7" name="TextBox 6"/>
          <p:cNvSpPr txBox="1"/>
          <p:nvPr/>
        </p:nvSpPr>
        <p:spPr>
          <a:xfrm>
            <a:off x="361217" y="1528465"/>
            <a:ext cx="6449167" cy="400110"/>
          </a:xfrm>
          <a:prstGeom prst="rect">
            <a:avLst/>
          </a:prstGeom>
          <a:noFill/>
        </p:spPr>
        <p:txBody>
          <a:bodyPr wrap="none" rtlCol="0">
            <a:spAutoFit/>
          </a:bodyPr>
          <a:lstStyle/>
          <a:p>
            <a:r>
              <a:rPr lang="en-US" sz="2000" i="1" dirty="0" smtClean="0">
                <a:solidFill>
                  <a:srgbClr val="FFFFFF"/>
                </a:solidFill>
                <a:latin typeface="Times New Roman"/>
                <a:cs typeface="Times New Roman"/>
              </a:rPr>
              <a:t>Since there exists a rational equilibrium this task is feasible.</a:t>
            </a:r>
            <a:endParaRPr lang="en-US" sz="2000" i="1" dirty="0">
              <a:solidFill>
                <a:srgbClr val="FFFFFF"/>
              </a:solidFill>
              <a:latin typeface="Tahoma"/>
            </a:endParaRPr>
          </a:p>
        </p:txBody>
      </p:sp>
      <p:sp>
        <p:nvSpPr>
          <p:cNvPr id="9" name="TextBox 8"/>
          <p:cNvSpPr txBox="1"/>
          <p:nvPr/>
        </p:nvSpPr>
        <p:spPr>
          <a:xfrm>
            <a:off x="412017" y="3393658"/>
            <a:ext cx="7975110" cy="707886"/>
          </a:xfrm>
          <a:prstGeom prst="rect">
            <a:avLst/>
          </a:prstGeom>
          <a:noFill/>
        </p:spPr>
        <p:txBody>
          <a:bodyPr wrap="square" rtlCol="0">
            <a:spAutoFit/>
          </a:bodyPr>
          <a:lstStyle/>
          <a:p>
            <a:r>
              <a:rPr lang="en-US" sz="2000" dirty="0" smtClean="0">
                <a:solidFill>
                  <a:srgbClr val="49B1FF"/>
                </a:solidFill>
                <a:latin typeface="Times New Roman"/>
                <a:cs typeface="Times New Roman"/>
              </a:rPr>
              <a:t>Idea of LH:</a:t>
            </a:r>
            <a:r>
              <a:rPr lang="en-US" sz="2000" dirty="0" smtClean="0">
                <a:solidFill>
                  <a:srgbClr val="FFFFFF"/>
                </a:solidFill>
                <a:latin typeface="Times New Roman"/>
                <a:cs typeface="Times New Roman"/>
              </a:rPr>
              <a:t> Perform pivoting steps between the corners of a </a:t>
            </a:r>
            <a:r>
              <a:rPr lang="en-US" sz="2000" dirty="0" err="1" smtClean="0">
                <a:solidFill>
                  <a:srgbClr val="FFFFFF"/>
                </a:solidFill>
                <a:latin typeface="Times New Roman"/>
                <a:cs typeface="Times New Roman"/>
              </a:rPr>
              <a:t>polytope</a:t>
            </a:r>
            <a:r>
              <a:rPr lang="en-US" sz="2000" dirty="0" smtClean="0">
                <a:solidFill>
                  <a:srgbClr val="FFFFFF"/>
                </a:solidFill>
                <a:latin typeface="Times New Roman"/>
                <a:cs typeface="Times New Roman"/>
              </a:rPr>
              <a:t> related to the game until a Nash equilibrium is found.</a:t>
            </a:r>
            <a:endParaRPr lang="en-US" sz="2000" dirty="0">
              <a:solidFill>
                <a:srgbClr val="FFFFFF"/>
              </a:solidFill>
              <a:latin typeface="Tahoma"/>
            </a:endParaRPr>
          </a:p>
        </p:txBody>
      </p:sp>
      <p:sp>
        <p:nvSpPr>
          <p:cNvPr id="10" name="TextBox 9"/>
          <p:cNvSpPr txBox="1"/>
          <p:nvPr/>
        </p:nvSpPr>
        <p:spPr>
          <a:xfrm>
            <a:off x="412017" y="2307748"/>
            <a:ext cx="7975110" cy="400110"/>
          </a:xfrm>
          <a:prstGeom prst="rect">
            <a:avLst/>
          </a:prstGeom>
          <a:noFill/>
        </p:spPr>
        <p:txBody>
          <a:bodyPr wrap="square" rtlCol="0">
            <a:spAutoFit/>
          </a:bodyPr>
          <a:lstStyle/>
          <a:p>
            <a:r>
              <a:rPr lang="en-US" sz="2000" dirty="0" smtClean="0">
                <a:solidFill>
                  <a:srgbClr val="49B1FF"/>
                </a:solidFill>
                <a:latin typeface="Times New Roman"/>
                <a:cs typeface="Times New Roman"/>
              </a:rPr>
              <a:t>Assumption (</a:t>
            </a:r>
            <a:r>
              <a:rPr lang="en-US" sz="2000" dirty="0" err="1" smtClean="0">
                <a:solidFill>
                  <a:srgbClr val="49B1FF"/>
                </a:solidFill>
                <a:latin typeface="Times New Roman"/>
                <a:cs typeface="Times New Roman"/>
              </a:rPr>
              <a:t>w.l.o.g</a:t>
            </a:r>
            <a:r>
              <a:rPr lang="en-US" sz="2000" dirty="0" smtClean="0">
                <a:solidFill>
                  <a:srgbClr val="49B1FF"/>
                </a:solidFill>
                <a:latin typeface="Times New Roman"/>
                <a:cs typeface="Times New Roman"/>
              </a:rPr>
              <a:t>.): </a:t>
            </a:r>
            <a:r>
              <a:rPr lang="en-US" sz="2000" dirty="0" smtClean="0">
                <a:solidFill>
                  <a:srgbClr val="FFFFFF"/>
                </a:solidFill>
                <a:latin typeface="Times New Roman"/>
                <a:cs typeface="Times New Roman"/>
              </a:rPr>
              <a:t>The game given in the input is a </a:t>
            </a:r>
            <a:r>
              <a:rPr lang="en-US" sz="2000" dirty="0" smtClean="0">
                <a:solidFill>
                  <a:srgbClr val="49B1FF"/>
                </a:solidFill>
                <a:latin typeface="Times New Roman"/>
                <a:cs typeface="Times New Roman"/>
              </a:rPr>
              <a:t>symmetric game</a:t>
            </a:r>
            <a:r>
              <a:rPr lang="en-US" sz="2000" dirty="0" smtClean="0">
                <a:solidFill>
                  <a:srgbClr val="FFFFFF"/>
                </a:solidFill>
                <a:latin typeface="Times New Roman"/>
                <a:cs typeface="Times New Roman"/>
              </a:rPr>
              <a:t>, i.e.</a:t>
            </a:r>
            <a:endParaRPr lang="en-US" sz="2000" dirty="0">
              <a:solidFill>
                <a:srgbClr val="FFFFFF"/>
              </a:solidFill>
              <a:latin typeface="Tahoma"/>
            </a:endParaRPr>
          </a:p>
        </p:txBody>
      </p:sp>
      <p:pic>
        <p:nvPicPr>
          <p:cNvPr id="12" name="Picture 11" descr="latex-image-1.pdf"/>
          <p:cNvPicPr>
            <a:picLocks noChangeAspect="1"/>
          </p:cNvPicPr>
          <p:nvPr/>
        </p:nvPicPr>
        <p:blipFill>
          <a:blip r:embed="rId3"/>
          <a:stretch>
            <a:fillRect/>
          </a:stretch>
        </p:blipFill>
        <p:spPr>
          <a:xfrm>
            <a:off x="2844800" y="2514600"/>
            <a:ext cx="3073400" cy="838200"/>
          </a:xfrm>
          <a:prstGeom prst="rect">
            <a:avLst/>
          </a:prstGeom>
        </p:spPr>
      </p:pic>
      <p:grpSp>
        <p:nvGrpSpPr>
          <p:cNvPr id="15" name="Group 14"/>
          <p:cNvGrpSpPr/>
          <p:nvPr/>
        </p:nvGrpSpPr>
        <p:grpSpPr>
          <a:xfrm>
            <a:off x="1198102" y="4038600"/>
            <a:ext cx="4237498" cy="762000"/>
            <a:chOff x="1350502" y="4483100"/>
            <a:chExt cx="4237498" cy="762000"/>
          </a:xfrm>
        </p:grpSpPr>
        <p:sp>
          <p:nvSpPr>
            <p:cNvPr id="14" name="Rectangle 13"/>
            <p:cNvSpPr/>
            <p:nvPr/>
          </p:nvSpPr>
          <p:spPr>
            <a:xfrm>
              <a:off x="1350502" y="4659868"/>
              <a:ext cx="2069422" cy="369332"/>
            </a:xfrm>
            <a:prstGeom prst="rect">
              <a:avLst/>
            </a:prstGeom>
          </p:spPr>
          <p:txBody>
            <a:bodyPr wrap="none">
              <a:spAutoFit/>
            </a:bodyPr>
            <a:lstStyle/>
            <a:p>
              <a:r>
                <a:rPr lang="en-US" dirty="0" err="1" smtClean="0">
                  <a:solidFill>
                    <a:srgbClr val="49B1FF"/>
                  </a:solidFill>
                  <a:latin typeface="Times New Roman"/>
                  <a:cs typeface="Times New Roman"/>
                </a:rPr>
                <a:t>Polytope</a:t>
              </a:r>
              <a:r>
                <a:rPr lang="en-US" dirty="0" smtClean="0">
                  <a:solidFill>
                    <a:srgbClr val="49B1FF"/>
                  </a:solidFill>
                  <a:latin typeface="Times New Roman"/>
                  <a:cs typeface="Times New Roman"/>
                </a:rPr>
                <a:t> of Interest:</a:t>
              </a:r>
              <a:endParaRPr lang="en-US" dirty="0">
                <a:solidFill>
                  <a:srgbClr val="FFFFFF"/>
                </a:solidFill>
                <a:latin typeface="Tahoma"/>
              </a:endParaRPr>
            </a:p>
          </p:txBody>
        </p:sp>
        <p:pic>
          <p:nvPicPr>
            <p:cNvPr id="16" name="Picture 15" descr="latex-image-1.pdf"/>
            <p:cNvPicPr>
              <a:picLocks noChangeAspect="1"/>
            </p:cNvPicPr>
            <p:nvPr/>
          </p:nvPicPr>
          <p:blipFill>
            <a:blip r:embed="rId4"/>
            <a:stretch>
              <a:fillRect/>
            </a:stretch>
          </p:blipFill>
          <p:spPr>
            <a:xfrm>
              <a:off x="3302000" y="4483100"/>
              <a:ext cx="2286000" cy="762000"/>
            </a:xfrm>
            <a:prstGeom prst="rect">
              <a:avLst/>
            </a:prstGeom>
          </p:spPr>
        </p:pic>
      </p:grpSp>
      <p:grpSp>
        <p:nvGrpSpPr>
          <p:cNvPr id="18" name="Group 17"/>
          <p:cNvGrpSpPr/>
          <p:nvPr/>
        </p:nvGrpSpPr>
        <p:grpSpPr>
          <a:xfrm>
            <a:off x="1198102" y="4800600"/>
            <a:ext cx="6977962" cy="646331"/>
            <a:chOff x="1350502" y="5245100"/>
            <a:chExt cx="6977962" cy="646331"/>
          </a:xfrm>
        </p:grpSpPr>
        <p:sp>
          <p:nvSpPr>
            <p:cNvPr id="17" name="Rectangle 16"/>
            <p:cNvSpPr/>
            <p:nvPr/>
          </p:nvSpPr>
          <p:spPr>
            <a:xfrm>
              <a:off x="1350502" y="5245100"/>
              <a:ext cx="2369008" cy="369332"/>
            </a:xfrm>
            <a:prstGeom prst="rect">
              <a:avLst/>
            </a:prstGeom>
          </p:spPr>
          <p:txBody>
            <a:bodyPr wrap="none">
              <a:spAutoFit/>
            </a:bodyPr>
            <a:lstStyle/>
            <a:p>
              <a:r>
                <a:rPr lang="en-US" dirty="0" smtClean="0">
                  <a:solidFill>
                    <a:srgbClr val="49B1FF"/>
                  </a:solidFill>
                  <a:latin typeface="Times New Roman"/>
                  <a:cs typeface="Times New Roman"/>
                </a:rPr>
                <a:t>Assumption 2 (</a:t>
              </a:r>
              <a:r>
                <a:rPr lang="en-US" dirty="0" err="1" smtClean="0">
                  <a:solidFill>
                    <a:srgbClr val="49B1FF"/>
                  </a:solidFill>
                  <a:latin typeface="Times New Roman"/>
                  <a:cs typeface="Times New Roman"/>
                </a:rPr>
                <a:t>w.l.o.g</a:t>
              </a:r>
              <a:r>
                <a:rPr lang="en-US" dirty="0" smtClean="0">
                  <a:solidFill>
                    <a:srgbClr val="49B1FF"/>
                  </a:solidFill>
                  <a:latin typeface="Times New Roman"/>
                  <a:cs typeface="Times New Roman"/>
                </a:rPr>
                <a:t>):</a:t>
              </a:r>
              <a:endParaRPr lang="en-US" dirty="0">
                <a:solidFill>
                  <a:srgbClr val="FFFFFF"/>
                </a:solidFill>
                <a:latin typeface="Tahoma"/>
              </a:endParaRPr>
            </a:p>
          </p:txBody>
        </p:sp>
        <p:sp>
          <p:nvSpPr>
            <p:cNvPr id="20" name="Rectangle 19"/>
            <p:cNvSpPr/>
            <p:nvPr/>
          </p:nvSpPr>
          <p:spPr>
            <a:xfrm>
              <a:off x="3719510" y="5245100"/>
              <a:ext cx="4608954" cy="646331"/>
            </a:xfrm>
            <a:prstGeom prst="rect">
              <a:avLst/>
            </a:prstGeom>
          </p:spPr>
          <p:txBody>
            <a:bodyPr wrap="square">
              <a:spAutoFit/>
            </a:bodyPr>
            <a:lstStyle/>
            <a:p>
              <a:r>
                <a:rPr lang="en-US" dirty="0" smtClean="0">
                  <a:solidFill>
                    <a:srgbClr val="FFFFFF"/>
                  </a:solidFill>
                  <a:latin typeface="Times New Roman"/>
                  <a:cs typeface="Times New Roman"/>
                </a:rPr>
                <a:t>At every corner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exactly </a:t>
              </a:r>
              <a:r>
                <a:rPr lang="en-US" i="1" dirty="0" err="1" smtClean="0">
                  <a:solidFill>
                    <a:srgbClr val="FFFFFF"/>
                  </a:solidFill>
                  <a:latin typeface="Times New Roman"/>
                  <a:cs typeface="Times New Roman"/>
                </a:rPr>
                <a:t>n</a:t>
              </a:r>
              <a:r>
                <a:rPr lang="en-US" dirty="0" smtClean="0">
                  <a:solidFill>
                    <a:srgbClr val="FFFFFF"/>
                  </a:solidFill>
                  <a:latin typeface="Times New Roman"/>
                  <a:cs typeface="Times New Roman"/>
                </a:rPr>
                <a:t> out of the 2</a:t>
              </a:r>
              <a:r>
                <a:rPr lang="en-US" i="1" dirty="0" smtClean="0">
                  <a:solidFill>
                    <a:srgbClr val="FFFFFF"/>
                  </a:solidFill>
                  <a:latin typeface="Times New Roman"/>
                  <a:cs typeface="Times New Roman"/>
                </a:rPr>
                <a:t>n</a:t>
              </a:r>
              <a:r>
                <a:rPr lang="en-US" dirty="0" smtClean="0">
                  <a:solidFill>
                    <a:srgbClr val="FFFFFF"/>
                  </a:solidFill>
                  <a:latin typeface="Times New Roman"/>
                  <a:cs typeface="Times New Roman"/>
                </a:rPr>
                <a:t> inequalities are tight.</a:t>
              </a:r>
              <a:endParaRPr lang="en-US" dirty="0">
                <a:solidFill>
                  <a:srgbClr val="FFFFFF"/>
                </a:solidFill>
                <a:latin typeface="Tahoma"/>
              </a:endParaRPr>
            </a:p>
          </p:txBody>
        </p:sp>
      </p:grpSp>
      <p:sp>
        <p:nvSpPr>
          <p:cNvPr id="21" name="Rectangle 20"/>
          <p:cNvSpPr/>
          <p:nvPr/>
        </p:nvSpPr>
        <p:spPr>
          <a:xfrm>
            <a:off x="1287002" y="5510431"/>
            <a:ext cx="7475998" cy="877163"/>
          </a:xfrm>
          <a:prstGeom prst="rect">
            <a:avLst/>
          </a:prstGeom>
        </p:spPr>
        <p:txBody>
          <a:bodyPr wrap="square">
            <a:spAutoFit/>
          </a:bodyPr>
          <a:lstStyle/>
          <a:p>
            <a:r>
              <a:rPr lang="en-US" sz="1700" i="1" dirty="0" smtClean="0">
                <a:solidFill>
                  <a:srgbClr val="FFFFFF"/>
                </a:solidFill>
                <a:latin typeface="Times New Roman"/>
                <a:cs typeface="Times New Roman"/>
              </a:rPr>
              <a:t>(perturb original payoff entries with exponentially small noise to achieve this; </a:t>
            </a:r>
            <a:r>
              <a:rPr lang="en-US" sz="1700" i="1" dirty="0" err="1" smtClean="0">
                <a:solidFill>
                  <a:srgbClr val="FFFFFF"/>
                </a:solidFill>
                <a:latin typeface="Times New Roman"/>
                <a:cs typeface="Times New Roman"/>
              </a:rPr>
              <a:t>equilibria</a:t>
            </a:r>
            <a:r>
              <a:rPr lang="en-US" sz="1700" i="1" dirty="0" smtClean="0">
                <a:solidFill>
                  <a:srgbClr val="FFFFFF"/>
                </a:solidFill>
                <a:latin typeface="Times New Roman"/>
                <a:cs typeface="Times New Roman"/>
              </a:rPr>
              <a:t> of the new game are approximate eq. of original game of very high accuracy, and these can be converted to exact </a:t>
            </a:r>
            <a:r>
              <a:rPr lang="en-US" sz="1700" i="1" dirty="0" err="1" smtClean="0">
                <a:solidFill>
                  <a:srgbClr val="FFFFFF"/>
                </a:solidFill>
                <a:latin typeface="Times New Roman"/>
                <a:cs typeface="Times New Roman"/>
              </a:rPr>
              <a:t>equilibria</a:t>
            </a:r>
            <a:r>
              <a:rPr lang="en-US" sz="1700" i="1" dirty="0" smtClean="0">
                <a:solidFill>
                  <a:srgbClr val="FFFFFF"/>
                </a:solidFill>
                <a:latin typeface="Times New Roman"/>
                <a:cs typeface="Times New Roman"/>
              </a:rPr>
              <a:t> (exercise) )</a:t>
            </a:r>
            <a:endParaRPr lang="en-US" sz="1700" i="1" dirty="0">
              <a:solidFill>
                <a:srgbClr val="FFFFFF"/>
              </a:solidFill>
              <a:latin typeface="Tahoma"/>
            </a:endParaRPr>
          </a:p>
        </p:txBody>
      </p:sp>
    </p:spTree>
    <p:extLst>
      <p:ext uri="{BB962C8B-B14F-4D97-AF65-F5344CB8AC3E}">
        <p14:creationId xmlns:p14="http://schemas.microsoft.com/office/powerpoint/2010/main" val="24787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7" grpId="0"/>
      <p:bldP spid="9" grpId="0"/>
      <p:bldP spid="1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The 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Algorithm</a:t>
            </a:r>
            <a:endParaRPr lang="en-US" sz="3600" dirty="0">
              <a:effectLst/>
              <a:latin typeface="Times New Roman" charset="0"/>
              <a:ea typeface="ＭＳ Ｐゴシック" charset="-128"/>
              <a:cs typeface="ＭＳ Ｐゴシック" charset="-128"/>
            </a:endParaRPr>
          </a:p>
        </p:txBody>
      </p:sp>
      <p:sp>
        <p:nvSpPr>
          <p:cNvPr id="17" name="Rectangle 16"/>
          <p:cNvSpPr/>
          <p:nvPr/>
        </p:nvSpPr>
        <p:spPr>
          <a:xfrm>
            <a:off x="361217" y="2806700"/>
            <a:ext cx="8782783" cy="646331"/>
          </a:xfrm>
          <a:prstGeom prst="rect">
            <a:avLst/>
          </a:prstGeom>
        </p:spPr>
        <p:txBody>
          <a:bodyPr wrap="square">
            <a:spAutoFit/>
          </a:bodyPr>
          <a:lstStyle/>
          <a:p>
            <a:r>
              <a:rPr lang="en-US" dirty="0" smtClean="0">
                <a:solidFill>
                  <a:srgbClr val="FFFFFF"/>
                </a:solidFill>
                <a:latin typeface="Times New Roman"/>
                <a:cs typeface="Times New Roman"/>
              </a:rPr>
              <a:t>At corner </a:t>
            </a:r>
            <a:r>
              <a:rPr lang="en-US" dirty="0" smtClean="0">
                <a:solidFill>
                  <a:srgbClr val="49B1FF"/>
                </a:solidFill>
                <a:latin typeface="Times New Roman"/>
                <a:cs typeface="Times New Roman"/>
              </a:rPr>
              <a:t>(0,0,…,0)</a:t>
            </a:r>
            <a:r>
              <a:rPr lang="en-US" dirty="0" smtClean="0">
                <a:solidFill>
                  <a:srgbClr val="FFFFFF"/>
                </a:solidFill>
                <a:latin typeface="Times New Roman"/>
                <a:cs typeface="Times New Roman"/>
              </a:rPr>
              <a:t> all pure strategies are present. Call any corner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where this happens a </a:t>
            </a:r>
            <a:r>
              <a:rPr lang="en-US" dirty="0" smtClean="0">
                <a:solidFill>
                  <a:srgbClr val="49B1FF"/>
                </a:solidFill>
                <a:latin typeface="Times New Roman"/>
                <a:cs typeface="Times New Roman"/>
              </a:rPr>
              <a:t>democracy.</a:t>
            </a:r>
            <a:endParaRPr lang="en-US" dirty="0">
              <a:solidFill>
                <a:srgbClr val="FFFFFF"/>
              </a:solidFill>
              <a:latin typeface="Tahoma"/>
            </a:endParaRPr>
          </a:p>
        </p:txBody>
      </p:sp>
      <p:grpSp>
        <p:nvGrpSpPr>
          <p:cNvPr id="19" name="Group 18"/>
          <p:cNvGrpSpPr/>
          <p:nvPr/>
        </p:nvGrpSpPr>
        <p:grpSpPr>
          <a:xfrm>
            <a:off x="361217" y="3276600"/>
            <a:ext cx="8782783" cy="1066800"/>
            <a:chOff x="361217" y="3276600"/>
            <a:chExt cx="8782783" cy="1066800"/>
          </a:xfrm>
        </p:grpSpPr>
        <p:sp>
          <p:nvSpPr>
            <p:cNvPr id="16" name="Rectangle 15"/>
            <p:cNvSpPr/>
            <p:nvPr/>
          </p:nvSpPr>
          <p:spPr>
            <a:xfrm>
              <a:off x="361217" y="3605431"/>
              <a:ext cx="8782783" cy="369332"/>
            </a:xfrm>
            <a:prstGeom prst="rect">
              <a:avLst/>
            </a:prstGeom>
          </p:spPr>
          <p:txBody>
            <a:bodyPr wrap="square">
              <a:spAutoFit/>
            </a:bodyPr>
            <a:lstStyle/>
            <a:p>
              <a:r>
                <a:rPr lang="en-US" b="1" dirty="0" smtClean="0">
                  <a:solidFill>
                    <a:srgbClr val="FFFFFF"/>
                  </a:solidFill>
                  <a:latin typeface="Times New Roman"/>
                  <a:cs typeface="Times New Roman"/>
                </a:rPr>
                <a:t>Lemma: </a:t>
              </a:r>
              <a:r>
                <a:rPr lang="en-US" dirty="0" smtClean="0">
                  <a:solidFill>
                    <a:srgbClr val="FFFFFF"/>
                  </a:solidFill>
                  <a:latin typeface="Times New Roman"/>
                  <a:cs typeface="Times New Roman"/>
                </a:rPr>
                <a:t>If a vertex </a:t>
              </a:r>
              <a:r>
                <a:rPr lang="en-US" i="1" dirty="0" smtClean="0">
                  <a:solidFill>
                    <a:srgbClr val="FFFFFF"/>
                  </a:solidFill>
                  <a:latin typeface="Times New Roman"/>
                  <a:cs typeface="Times New Roman"/>
                </a:rPr>
                <a:t>z</a:t>
              </a:r>
              <a:r>
                <a:rPr lang="en-US" dirty="0" smtClean="0">
                  <a:solidFill>
                    <a:srgbClr val="FFFFFF"/>
                  </a:solidFill>
                  <a:latin typeface="Times New Roman"/>
                  <a:cs typeface="Times New Roman"/>
                </a:rPr>
                <a:t>≠0</a:t>
              </a:r>
              <a:r>
                <a:rPr lang="en-US" i="1" dirty="0" smtClean="0">
                  <a:solidFill>
                    <a:srgbClr val="FFFFFF"/>
                  </a:solidFill>
                  <a:latin typeface="Times New Roman"/>
                  <a:cs typeface="Times New Roman"/>
                </a:rPr>
                <a:t> </a:t>
              </a:r>
              <a:r>
                <a:rPr lang="en-US" dirty="0" smtClean="0">
                  <a:solidFill>
                    <a:srgbClr val="FFFFFF"/>
                  </a:solidFill>
                  <a:latin typeface="Times New Roman"/>
                  <a:cs typeface="Times New Roman"/>
                </a:rPr>
                <a:t>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is a democracy, then                          is a Nash eq.</a:t>
              </a:r>
              <a:endParaRPr lang="en-US" dirty="0">
                <a:solidFill>
                  <a:srgbClr val="FFFFFF"/>
                </a:solidFill>
                <a:latin typeface="Tahoma"/>
              </a:endParaRPr>
            </a:p>
          </p:txBody>
        </p:sp>
        <p:pic>
          <p:nvPicPr>
            <p:cNvPr id="21" name="Picture 20" descr="latex-image-1.pdf"/>
            <p:cNvPicPr>
              <a:picLocks noChangeAspect="1"/>
            </p:cNvPicPr>
            <p:nvPr/>
          </p:nvPicPr>
          <p:blipFill>
            <a:blip r:embed="rId3"/>
            <a:stretch>
              <a:fillRect/>
            </a:stretch>
          </p:blipFill>
          <p:spPr>
            <a:xfrm>
              <a:off x="6057900" y="3276600"/>
              <a:ext cx="1422400" cy="1066800"/>
            </a:xfrm>
            <a:prstGeom prst="rect">
              <a:avLst/>
            </a:prstGeom>
          </p:spPr>
        </p:pic>
      </p:grpSp>
      <p:sp>
        <p:nvSpPr>
          <p:cNvPr id="23" name="Rectangle 22"/>
          <p:cNvSpPr/>
          <p:nvPr/>
        </p:nvSpPr>
        <p:spPr>
          <a:xfrm>
            <a:off x="386617" y="4254500"/>
            <a:ext cx="808522" cy="369332"/>
          </a:xfrm>
          <a:prstGeom prst="rect">
            <a:avLst/>
          </a:prstGeom>
        </p:spPr>
        <p:txBody>
          <a:bodyPr wrap="none">
            <a:spAutoFit/>
          </a:bodyPr>
          <a:lstStyle/>
          <a:p>
            <a:r>
              <a:rPr lang="en-US" b="1" dirty="0" smtClean="0">
                <a:solidFill>
                  <a:srgbClr val="FFFFFF"/>
                </a:solidFill>
                <a:latin typeface="Times New Roman"/>
                <a:cs typeface="Times New Roman"/>
              </a:rPr>
              <a:t>Proof:</a:t>
            </a:r>
            <a:endParaRPr lang="en-US" dirty="0">
              <a:solidFill>
                <a:srgbClr val="FFFFFF"/>
              </a:solidFill>
              <a:latin typeface="Tahoma"/>
            </a:endParaRPr>
          </a:p>
        </p:txBody>
      </p:sp>
      <p:sp>
        <p:nvSpPr>
          <p:cNvPr id="30" name="Rectangle 29"/>
          <p:cNvSpPr/>
          <p:nvPr/>
        </p:nvSpPr>
        <p:spPr>
          <a:xfrm>
            <a:off x="808022" y="5143500"/>
            <a:ext cx="838278" cy="369332"/>
          </a:xfrm>
          <a:prstGeom prst="rect">
            <a:avLst/>
          </a:prstGeom>
        </p:spPr>
        <p:txBody>
          <a:bodyPr wrap="none">
            <a:spAutoFit/>
          </a:bodyPr>
          <a:lstStyle/>
          <a:p>
            <a:r>
              <a:rPr lang="en-US" dirty="0" smtClean="0">
                <a:solidFill>
                  <a:srgbClr val="FFFFFF"/>
                </a:solidFill>
                <a:latin typeface="Times New Roman"/>
                <a:cs typeface="Times New Roman"/>
              </a:rPr>
              <a:t>Hence:</a:t>
            </a:r>
            <a:endParaRPr lang="en-US" dirty="0">
              <a:solidFill>
                <a:srgbClr val="FFFFFF"/>
              </a:solidFill>
              <a:latin typeface="Tahoma"/>
            </a:endParaRPr>
          </a:p>
        </p:txBody>
      </p:sp>
      <p:pic>
        <p:nvPicPr>
          <p:cNvPr id="32" name="Picture 31" descr="latex-image-1.pdf"/>
          <p:cNvPicPr>
            <a:picLocks noChangeAspect="1"/>
          </p:cNvPicPr>
          <p:nvPr/>
        </p:nvPicPr>
        <p:blipFill>
          <a:blip r:embed="rId4"/>
          <a:stretch>
            <a:fillRect/>
          </a:stretch>
        </p:blipFill>
        <p:spPr>
          <a:xfrm>
            <a:off x="1397000" y="4965700"/>
            <a:ext cx="3911600" cy="787400"/>
          </a:xfrm>
          <a:prstGeom prst="rect">
            <a:avLst/>
          </a:prstGeom>
        </p:spPr>
      </p:pic>
      <p:pic>
        <p:nvPicPr>
          <p:cNvPr id="33" name="Picture 32" descr="latex-image-1.pdf"/>
          <p:cNvPicPr>
            <a:picLocks noChangeAspect="1"/>
          </p:cNvPicPr>
          <p:nvPr/>
        </p:nvPicPr>
        <p:blipFill>
          <a:blip r:embed="rId5"/>
          <a:stretch>
            <a:fillRect/>
          </a:stretch>
        </p:blipFill>
        <p:spPr>
          <a:xfrm>
            <a:off x="1384300" y="4419600"/>
            <a:ext cx="2997200" cy="762000"/>
          </a:xfrm>
          <a:prstGeom prst="rect">
            <a:avLst/>
          </a:prstGeom>
        </p:spPr>
      </p:pic>
      <p:pic>
        <p:nvPicPr>
          <p:cNvPr id="34" name="Picture 33" descr="latex-image-1.pdf"/>
          <p:cNvPicPr>
            <a:picLocks noChangeAspect="1"/>
          </p:cNvPicPr>
          <p:nvPr/>
        </p:nvPicPr>
        <p:blipFill>
          <a:blip r:embed="rId6"/>
          <a:stretch>
            <a:fillRect/>
          </a:stretch>
        </p:blipFill>
        <p:spPr>
          <a:xfrm>
            <a:off x="812800" y="5410200"/>
            <a:ext cx="5867400" cy="1117600"/>
          </a:xfrm>
          <a:prstGeom prst="rect">
            <a:avLst/>
          </a:prstGeom>
        </p:spPr>
      </p:pic>
      <p:sp>
        <p:nvSpPr>
          <p:cNvPr id="35" name="Rectangle 34"/>
          <p:cNvSpPr/>
          <p:nvPr/>
        </p:nvSpPr>
        <p:spPr bwMode="auto">
          <a:xfrm>
            <a:off x="7785100" y="6172200"/>
            <a:ext cx="258237"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112" charset="0"/>
            </a:endParaRPr>
          </a:p>
        </p:txBody>
      </p:sp>
      <p:grpSp>
        <p:nvGrpSpPr>
          <p:cNvPr id="18" name="Group 17"/>
          <p:cNvGrpSpPr/>
          <p:nvPr/>
        </p:nvGrpSpPr>
        <p:grpSpPr>
          <a:xfrm>
            <a:off x="361217" y="977900"/>
            <a:ext cx="8389083" cy="1549400"/>
            <a:chOff x="361217" y="977900"/>
            <a:chExt cx="8389083" cy="1549400"/>
          </a:xfrm>
        </p:grpSpPr>
        <p:sp>
          <p:nvSpPr>
            <p:cNvPr id="89" name="TextBox 88"/>
            <p:cNvSpPr txBox="1"/>
            <p:nvPr/>
          </p:nvSpPr>
          <p:spPr>
            <a:xfrm>
              <a:off x="361217" y="977900"/>
              <a:ext cx="8389083"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Def: Pure strategy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is </a:t>
              </a:r>
              <a:r>
                <a:rPr lang="en-US" sz="2000" dirty="0" smtClean="0">
                  <a:solidFill>
                    <a:srgbClr val="49B1FF"/>
                  </a:solidFill>
                  <a:latin typeface="Times New Roman"/>
                  <a:cs typeface="Times New Roman"/>
                </a:rPr>
                <a:t>represented </a:t>
              </a:r>
              <a:r>
                <a:rPr lang="en-US" sz="2000" dirty="0" smtClean="0">
                  <a:solidFill>
                    <a:srgbClr val="FFFFFF"/>
                  </a:solidFill>
                  <a:latin typeface="Times New Roman"/>
                  <a:cs typeface="Times New Roman"/>
                </a:rPr>
                <a:t>at a corner </a:t>
              </a:r>
              <a:r>
                <a:rPr lang="en-US" sz="2000" i="1" dirty="0" err="1" smtClean="0">
                  <a:solidFill>
                    <a:srgbClr val="FFFFFF"/>
                  </a:solidFill>
                  <a:latin typeface="Times New Roman"/>
                  <a:cs typeface="Times New Roman"/>
                </a:rPr>
                <a:t>z</a:t>
              </a:r>
              <a:r>
                <a:rPr lang="en-US" sz="2000" dirty="0" smtClean="0">
                  <a:solidFill>
                    <a:srgbClr val="FFFFFF"/>
                  </a:solidFill>
                  <a:latin typeface="Times New Roman"/>
                  <a:cs typeface="Times New Roman"/>
                </a:rPr>
                <a:t> of the </a:t>
              </a:r>
              <a:r>
                <a:rPr lang="en-US" sz="2000" dirty="0" err="1" smtClean="0">
                  <a:solidFill>
                    <a:srgbClr val="FFFFFF"/>
                  </a:solidFill>
                  <a:latin typeface="Times New Roman"/>
                  <a:cs typeface="Times New Roman"/>
                </a:rPr>
                <a:t>polytope</a:t>
              </a:r>
              <a:r>
                <a:rPr lang="en-US" sz="2000" dirty="0" smtClean="0">
                  <a:solidFill>
                    <a:srgbClr val="FFFFFF"/>
                  </a:solidFill>
                  <a:latin typeface="Times New Roman"/>
                  <a:cs typeface="Times New Roman"/>
                </a:rPr>
                <a:t> if at least one of the following is tight: </a:t>
              </a:r>
              <a:endParaRPr lang="en-US" sz="2000" dirty="0">
                <a:solidFill>
                  <a:srgbClr val="FFFFFF"/>
                </a:solidFill>
                <a:latin typeface="Tahoma"/>
              </a:endParaRPr>
            </a:p>
          </p:txBody>
        </p:sp>
        <p:pic>
          <p:nvPicPr>
            <p:cNvPr id="15" name="Picture 14" descr="latex-image-1.pdf"/>
            <p:cNvPicPr>
              <a:picLocks noChangeAspect="1"/>
            </p:cNvPicPr>
            <p:nvPr/>
          </p:nvPicPr>
          <p:blipFill>
            <a:blip r:embed="rId7"/>
            <a:stretch>
              <a:fillRect/>
            </a:stretch>
          </p:blipFill>
          <p:spPr>
            <a:xfrm>
              <a:off x="2654300" y="1346200"/>
              <a:ext cx="1193800" cy="762000"/>
            </a:xfrm>
            <a:prstGeom prst="rect">
              <a:avLst/>
            </a:prstGeom>
          </p:spPr>
        </p:pic>
        <p:pic>
          <p:nvPicPr>
            <p:cNvPr id="36" name="Picture 35" descr="latex-image-1.pdf"/>
            <p:cNvPicPr>
              <a:picLocks noChangeAspect="1"/>
            </p:cNvPicPr>
            <p:nvPr/>
          </p:nvPicPr>
          <p:blipFill>
            <a:blip r:embed="rId8"/>
            <a:stretch>
              <a:fillRect/>
            </a:stretch>
          </p:blipFill>
          <p:spPr>
            <a:xfrm>
              <a:off x="2438400" y="1765300"/>
              <a:ext cx="1397000" cy="762000"/>
            </a:xfrm>
            <a:prstGeom prst="rect">
              <a:avLst/>
            </a:prstGeom>
          </p:spPr>
        </p:pic>
      </p:grpSp>
      <p:sp>
        <p:nvSpPr>
          <p:cNvPr id="20" name="TextBox 19"/>
          <p:cNvSpPr txBox="1"/>
          <p:nvPr/>
        </p:nvSpPr>
        <p:spPr>
          <a:xfrm>
            <a:off x="1195139" y="4254500"/>
            <a:ext cx="4934426" cy="369332"/>
          </a:xfrm>
          <a:prstGeom prst="rect">
            <a:avLst/>
          </a:prstGeom>
          <a:noFill/>
        </p:spPr>
        <p:txBody>
          <a:bodyPr wrap="none" rtlCol="0">
            <a:spAutoFit/>
          </a:bodyPr>
          <a:lstStyle/>
          <a:p>
            <a:r>
              <a:rPr lang="en-US" dirty="0" smtClean="0">
                <a:solidFill>
                  <a:srgbClr val="FFFFFF"/>
                </a:solidFill>
                <a:latin typeface="Times New Roman"/>
                <a:cs typeface="Times New Roman"/>
              </a:rPr>
              <a:t>At a democracy we have the following implication:</a:t>
            </a:r>
            <a:endParaRPr lang="en-US" dirty="0">
              <a:solidFill>
                <a:srgbClr val="FFFFFF"/>
              </a:solidFill>
              <a:latin typeface="Times New Roman"/>
              <a:cs typeface="Times New Roman"/>
            </a:endParaRPr>
          </a:p>
        </p:txBody>
      </p:sp>
    </p:spTree>
    <p:extLst>
      <p:ext uri="{BB962C8B-B14F-4D97-AF65-F5344CB8AC3E}">
        <p14:creationId xmlns:p14="http://schemas.microsoft.com/office/powerpoint/2010/main" val="25159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dissolv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30" grpId="0"/>
      <p:bldP spid="35"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The 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Algorithm</a:t>
            </a:r>
            <a:endParaRPr lang="en-US" sz="3600" dirty="0">
              <a:effectLst/>
              <a:latin typeface="Times New Roman" charset="0"/>
              <a:ea typeface="ＭＳ Ｐゴシック" charset="-128"/>
              <a:cs typeface="ＭＳ Ｐゴシック" charset="-128"/>
            </a:endParaRPr>
          </a:p>
        </p:txBody>
      </p:sp>
      <p:sp>
        <p:nvSpPr>
          <p:cNvPr id="17" name="Rectangle 16"/>
          <p:cNvSpPr/>
          <p:nvPr/>
        </p:nvSpPr>
        <p:spPr>
          <a:xfrm>
            <a:off x="361217" y="1155700"/>
            <a:ext cx="2851186" cy="369332"/>
          </a:xfrm>
          <a:prstGeom prst="rect">
            <a:avLst/>
          </a:prstGeom>
        </p:spPr>
        <p:txBody>
          <a:bodyPr wrap="none">
            <a:spAutoFit/>
          </a:bodyPr>
          <a:lstStyle/>
          <a:p>
            <a:r>
              <a:rPr lang="en-US" dirty="0" smtClean="0">
                <a:solidFill>
                  <a:srgbClr val="FFFFFF"/>
                </a:solidFill>
                <a:latin typeface="Times New Roman"/>
                <a:cs typeface="Times New Roman"/>
              </a:rPr>
              <a:t>Start at the corner </a:t>
            </a:r>
            <a:r>
              <a:rPr lang="en-US" dirty="0" smtClean="0">
                <a:solidFill>
                  <a:srgbClr val="49B1FF"/>
                </a:solidFill>
                <a:latin typeface="Times New Roman"/>
                <a:cs typeface="Times New Roman"/>
              </a:rPr>
              <a:t>(0,0,…,0)</a:t>
            </a:r>
            <a:r>
              <a:rPr lang="en-US" dirty="0" smtClean="0">
                <a:solidFill>
                  <a:srgbClr val="FFFFFF"/>
                </a:solidFill>
                <a:latin typeface="Times New Roman"/>
                <a:cs typeface="Times New Roman"/>
              </a:rPr>
              <a:t>.</a:t>
            </a:r>
            <a:endParaRPr lang="en-US" dirty="0">
              <a:solidFill>
                <a:srgbClr val="FFFFFF"/>
              </a:solidFill>
              <a:latin typeface="Tahoma"/>
            </a:endParaRPr>
          </a:p>
        </p:txBody>
      </p:sp>
      <p:grpSp>
        <p:nvGrpSpPr>
          <p:cNvPr id="23" name="Group 22"/>
          <p:cNvGrpSpPr/>
          <p:nvPr/>
        </p:nvGrpSpPr>
        <p:grpSpPr>
          <a:xfrm>
            <a:off x="320380" y="1613932"/>
            <a:ext cx="9141120" cy="863600"/>
            <a:chOff x="361217" y="3328432"/>
            <a:chExt cx="8661059" cy="863600"/>
          </a:xfrm>
        </p:grpSpPr>
        <p:sp>
          <p:nvSpPr>
            <p:cNvPr id="19" name="Rectangle 18"/>
            <p:cNvSpPr/>
            <p:nvPr/>
          </p:nvSpPr>
          <p:spPr>
            <a:xfrm>
              <a:off x="361217" y="3328432"/>
              <a:ext cx="8661059" cy="646331"/>
            </a:xfrm>
            <a:prstGeom prst="rect">
              <a:avLst/>
            </a:prstGeom>
          </p:spPr>
          <p:txBody>
            <a:bodyPr wrap="square">
              <a:spAutoFit/>
            </a:bodyPr>
            <a:lstStyle/>
            <a:p>
              <a:r>
                <a:rPr lang="en-US" dirty="0" smtClean="0">
                  <a:solidFill>
                    <a:srgbClr val="FFFFFF"/>
                  </a:solidFill>
                  <a:latin typeface="Times New Roman"/>
                  <a:cs typeface="Times New Roman"/>
                </a:rPr>
                <a:t>By non-degeneracy there are exactly </a:t>
              </a:r>
              <a:r>
                <a:rPr lang="en-US" i="1" dirty="0" err="1" smtClean="0">
                  <a:solidFill>
                    <a:srgbClr val="FFFFFF"/>
                  </a:solidFill>
                  <a:latin typeface="Times New Roman"/>
                  <a:cs typeface="Times New Roman"/>
                </a:rPr>
                <a:t>n</a:t>
              </a:r>
              <a:r>
                <a:rPr lang="en-US" dirty="0" smtClean="0">
                  <a:solidFill>
                    <a:srgbClr val="FFFFFF"/>
                  </a:solidFill>
                  <a:latin typeface="Times New Roman"/>
                  <a:cs typeface="Times New Roman"/>
                </a:rPr>
                <a:t> edges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adjacent to the (0,0,…,0) corner. Each of these edges corresponds to un-tightening one of the                inequalities.</a:t>
              </a:r>
              <a:endParaRPr lang="en-US" dirty="0">
                <a:solidFill>
                  <a:srgbClr val="FFFFFF"/>
                </a:solidFill>
                <a:latin typeface="Tahoma"/>
              </a:endParaRPr>
            </a:p>
          </p:txBody>
        </p:sp>
        <p:pic>
          <p:nvPicPr>
            <p:cNvPr id="22" name="Picture 21" descr="latex-image-1.pdf"/>
            <p:cNvPicPr>
              <a:picLocks noChangeAspect="1"/>
            </p:cNvPicPr>
            <p:nvPr/>
          </p:nvPicPr>
          <p:blipFill>
            <a:blip r:embed="rId3"/>
            <a:stretch>
              <a:fillRect/>
            </a:stretch>
          </p:blipFill>
          <p:spPr>
            <a:xfrm>
              <a:off x="5464891" y="3430032"/>
              <a:ext cx="1193800" cy="762000"/>
            </a:xfrm>
            <a:prstGeom prst="rect">
              <a:avLst/>
            </a:prstGeom>
          </p:spPr>
        </p:pic>
      </p:grpSp>
      <p:grpSp>
        <p:nvGrpSpPr>
          <p:cNvPr id="27" name="Group 26"/>
          <p:cNvGrpSpPr/>
          <p:nvPr/>
        </p:nvGrpSpPr>
        <p:grpSpPr>
          <a:xfrm>
            <a:off x="320380" y="2260263"/>
            <a:ext cx="8988720" cy="835462"/>
            <a:chOff x="361217" y="3925332"/>
            <a:chExt cx="8988720" cy="835462"/>
          </a:xfrm>
        </p:grpSpPr>
        <p:sp>
          <p:nvSpPr>
            <p:cNvPr id="25" name="Rectangle 24"/>
            <p:cNvSpPr/>
            <p:nvPr/>
          </p:nvSpPr>
          <p:spPr>
            <a:xfrm>
              <a:off x="361217" y="4114463"/>
              <a:ext cx="8988720" cy="646331"/>
            </a:xfrm>
            <a:prstGeom prst="rect">
              <a:avLst/>
            </a:prstGeom>
          </p:spPr>
          <p:txBody>
            <a:bodyPr wrap="square">
              <a:spAutoFit/>
            </a:bodyPr>
            <a:lstStyle/>
            <a:p>
              <a:r>
                <a:rPr lang="en-US" dirty="0" smtClean="0">
                  <a:solidFill>
                    <a:srgbClr val="FFFFFF"/>
                  </a:solidFill>
                  <a:latin typeface="Times New Roman"/>
                  <a:cs typeface="Times New Roman"/>
                </a:rPr>
                <a:t>Select an arbitrary pure strategy, say pure strategy </a:t>
              </a:r>
              <a:r>
                <a:rPr lang="en-US" i="1" dirty="0" err="1" smtClean="0">
                  <a:solidFill>
                    <a:srgbClr val="FFFFFF"/>
                  </a:solidFill>
                  <a:latin typeface="Times New Roman"/>
                  <a:cs typeface="Times New Roman"/>
                </a:rPr>
                <a:t>n</a:t>
              </a:r>
              <a:r>
                <a:rPr lang="en-US" dirty="0" smtClean="0">
                  <a:solidFill>
                    <a:srgbClr val="FFFFFF"/>
                  </a:solidFill>
                  <a:latin typeface="Times New Roman"/>
                  <a:cs typeface="Times New Roman"/>
                </a:rPr>
                <a:t>, and un-tighten               . This corresponds to an edge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adjacent to 0. Jump to the other endpoint of this edge.</a:t>
              </a:r>
              <a:endParaRPr lang="en-US" dirty="0">
                <a:solidFill>
                  <a:srgbClr val="FFFFFF"/>
                </a:solidFill>
                <a:latin typeface="Tahoma"/>
              </a:endParaRPr>
            </a:p>
          </p:txBody>
        </p:sp>
        <p:pic>
          <p:nvPicPr>
            <p:cNvPr id="26" name="Picture 25" descr="latex-image-1.pdf"/>
            <p:cNvPicPr>
              <a:picLocks noChangeAspect="1"/>
            </p:cNvPicPr>
            <p:nvPr/>
          </p:nvPicPr>
          <p:blipFill>
            <a:blip r:embed="rId4"/>
            <a:stretch>
              <a:fillRect/>
            </a:stretch>
          </p:blipFill>
          <p:spPr>
            <a:xfrm>
              <a:off x="6477000" y="3925332"/>
              <a:ext cx="1244600" cy="762000"/>
            </a:xfrm>
            <a:prstGeom prst="rect">
              <a:avLst/>
            </a:prstGeom>
          </p:spPr>
        </p:pic>
      </p:grpSp>
      <p:sp>
        <p:nvSpPr>
          <p:cNvPr id="29" name="Rectangle 28"/>
          <p:cNvSpPr/>
          <p:nvPr/>
        </p:nvSpPr>
        <p:spPr>
          <a:xfrm>
            <a:off x="320380" y="3160236"/>
            <a:ext cx="8823620" cy="369332"/>
          </a:xfrm>
          <a:prstGeom prst="rect">
            <a:avLst/>
          </a:prstGeom>
        </p:spPr>
        <p:txBody>
          <a:bodyPr wrap="square">
            <a:spAutoFit/>
          </a:bodyPr>
          <a:lstStyle/>
          <a:p>
            <a:r>
              <a:rPr lang="en-US" dirty="0" smtClean="0">
                <a:solidFill>
                  <a:srgbClr val="FFFFFF"/>
                </a:solidFill>
                <a:latin typeface="Times New Roman"/>
                <a:cs typeface="Times New Roman"/>
              </a:rPr>
              <a:t>If the obtained vertex </a:t>
            </a:r>
            <a:r>
              <a:rPr lang="en-US" i="1" dirty="0" err="1" smtClean="0">
                <a:solidFill>
                  <a:srgbClr val="FFFFFF"/>
                </a:solidFill>
                <a:latin typeface="Times New Roman"/>
                <a:cs typeface="Times New Roman"/>
              </a:rPr>
              <a:t>z</a:t>
            </a:r>
            <a:r>
              <a:rPr lang="en-US" dirty="0" smtClean="0">
                <a:solidFill>
                  <a:srgbClr val="FFFFFF"/>
                </a:solidFill>
                <a:latin typeface="Times New Roman"/>
                <a:cs typeface="Times New Roman"/>
              </a:rPr>
              <a:t> is a democracy, then a Nash equilibrium  has been found because </a:t>
            </a:r>
            <a:r>
              <a:rPr lang="en-US" i="1" dirty="0" smtClean="0">
                <a:solidFill>
                  <a:srgbClr val="FFFFFF"/>
                </a:solidFill>
                <a:latin typeface="Times New Roman"/>
                <a:cs typeface="Times New Roman"/>
              </a:rPr>
              <a:t>z</a:t>
            </a:r>
            <a:r>
              <a:rPr lang="en-US" dirty="0" smtClean="0">
                <a:solidFill>
                  <a:srgbClr val="FFFFFF"/>
                </a:solidFill>
                <a:latin typeface="Times New Roman"/>
                <a:cs typeface="Times New Roman"/>
              </a:rPr>
              <a:t>≠0.</a:t>
            </a:r>
            <a:endParaRPr lang="en-US" dirty="0">
              <a:solidFill>
                <a:srgbClr val="FFFFFF"/>
              </a:solidFill>
              <a:latin typeface="Tahoma"/>
            </a:endParaRPr>
          </a:p>
        </p:txBody>
      </p:sp>
      <p:sp>
        <p:nvSpPr>
          <p:cNvPr id="31" name="Rectangle 30"/>
          <p:cNvSpPr/>
          <p:nvPr/>
        </p:nvSpPr>
        <p:spPr>
          <a:xfrm>
            <a:off x="320380" y="3796268"/>
            <a:ext cx="8071440" cy="369332"/>
          </a:xfrm>
          <a:prstGeom prst="rect">
            <a:avLst/>
          </a:prstGeom>
        </p:spPr>
        <p:txBody>
          <a:bodyPr wrap="square">
            <a:spAutoFit/>
          </a:bodyPr>
          <a:lstStyle/>
          <a:p>
            <a:r>
              <a:rPr lang="en-US" dirty="0" smtClean="0">
                <a:solidFill>
                  <a:srgbClr val="FFFFFF"/>
                </a:solidFill>
                <a:latin typeface="Times New Roman"/>
                <a:cs typeface="Times New Roman"/>
              </a:rPr>
              <a:t>Otherwise, one of the strategies 1,…, </a:t>
            </a:r>
            <a:r>
              <a:rPr lang="en-US" i="1" dirty="0" smtClean="0">
                <a:solidFill>
                  <a:srgbClr val="FFFFFF"/>
                </a:solidFill>
                <a:latin typeface="Times New Roman"/>
                <a:cs typeface="Times New Roman"/>
              </a:rPr>
              <a:t>n</a:t>
            </a:r>
            <a:r>
              <a:rPr lang="en-US" dirty="0" smtClean="0">
                <a:solidFill>
                  <a:srgbClr val="FFFFFF"/>
                </a:solidFill>
                <a:latin typeface="Times New Roman"/>
                <a:cs typeface="Times New Roman"/>
              </a:rPr>
              <a:t>-1, say strategy </a:t>
            </a:r>
            <a:r>
              <a:rPr lang="en-US" dirty="0" err="1" smtClean="0">
                <a:solidFill>
                  <a:srgbClr val="FFFFFF"/>
                </a:solidFill>
                <a:latin typeface="Times New Roman"/>
                <a:cs typeface="Times New Roman"/>
              </a:rPr>
              <a:t>j</a:t>
            </a:r>
            <a:r>
              <a:rPr lang="en-US" dirty="0" smtClean="0">
                <a:solidFill>
                  <a:srgbClr val="FFFFFF"/>
                </a:solidFill>
                <a:latin typeface="Times New Roman"/>
                <a:cs typeface="Times New Roman"/>
              </a:rPr>
              <a:t>, is represented twice, by both </a:t>
            </a:r>
            <a:endParaRPr lang="en-US" dirty="0">
              <a:solidFill>
                <a:srgbClr val="FFFFFF"/>
              </a:solidFill>
              <a:latin typeface="Tahoma"/>
            </a:endParaRPr>
          </a:p>
        </p:txBody>
      </p:sp>
      <p:pic>
        <p:nvPicPr>
          <p:cNvPr id="32" name="Picture 31" descr="latex-image-1.pdf"/>
          <p:cNvPicPr>
            <a:picLocks noChangeAspect="1"/>
          </p:cNvPicPr>
          <p:nvPr/>
        </p:nvPicPr>
        <p:blipFill>
          <a:blip r:embed="rId5"/>
          <a:stretch>
            <a:fillRect/>
          </a:stretch>
        </p:blipFill>
        <p:spPr>
          <a:xfrm>
            <a:off x="3108763" y="4050268"/>
            <a:ext cx="1219200" cy="787400"/>
          </a:xfrm>
          <a:prstGeom prst="rect">
            <a:avLst/>
          </a:prstGeom>
        </p:spPr>
      </p:pic>
      <p:grpSp>
        <p:nvGrpSpPr>
          <p:cNvPr id="24" name="Group 23"/>
          <p:cNvGrpSpPr/>
          <p:nvPr/>
        </p:nvGrpSpPr>
        <p:grpSpPr>
          <a:xfrm>
            <a:off x="4229100" y="4197350"/>
            <a:ext cx="2854345" cy="484717"/>
            <a:chOff x="4229100" y="4197350"/>
            <a:chExt cx="2854345" cy="484717"/>
          </a:xfrm>
        </p:grpSpPr>
        <p:sp>
          <p:nvSpPr>
            <p:cNvPr id="34" name="Freeform 33"/>
            <p:cNvSpPr/>
            <p:nvPr/>
          </p:nvSpPr>
          <p:spPr bwMode="auto">
            <a:xfrm>
              <a:off x="4229100" y="4311650"/>
              <a:ext cx="1079500" cy="370417"/>
            </a:xfrm>
            <a:custGeom>
              <a:avLst/>
              <a:gdLst>
                <a:gd name="connsiteX0" fmla="*/ 0 w 1079500"/>
                <a:gd name="connsiteY0" fmla="*/ 95250 h 370417"/>
                <a:gd name="connsiteX1" fmla="*/ 546100 w 1079500"/>
                <a:gd name="connsiteY1" fmla="*/ 44450 h 370417"/>
                <a:gd name="connsiteX2" fmla="*/ 800100 w 1079500"/>
                <a:gd name="connsiteY2" fmla="*/ 361950 h 370417"/>
                <a:gd name="connsiteX3" fmla="*/ 1079500 w 1079500"/>
                <a:gd name="connsiteY3" fmla="*/ 95250 h 370417"/>
              </a:gdLst>
              <a:ahLst/>
              <a:cxnLst>
                <a:cxn ang="0">
                  <a:pos x="connsiteX0" y="connsiteY0"/>
                </a:cxn>
                <a:cxn ang="0">
                  <a:pos x="connsiteX1" y="connsiteY1"/>
                </a:cxn>
                <a:cxn ang="0">
                  <a:pos x="connsiteX2" y="connsiteY2"/>
                </a:cxn>
                <a:cxn ang="0">
                  <a:pos x="connsiteX3" y="connsiteY3"/>
                </a:cxn>
              </a:cxnLst>
              <a:rect l="l" t="t" r="r" b="b"/>
              <a:pathLst>
                <a:path w="1079500" h="370417">
                  <a:moveTo>
                    <a:pt x="0" y="95250"/>
                  </a:moveTo>
                  <a:cubicBezTo>
                    <a:pt x="206375" y="47625"/>
                    <a:pt x="412750" y="0"/>
                    <a:pt x="546100" y="44450"/>
                  </a:cubicBezTo>
                  <a:cubicBezTo>
                    <a:pt x="679450" y="88900"/>
                    <a:pt x="711200" y="353483"/>
                    <a:pt x="800100" y="361950"/>
                  </a:cubicBezTo>
                  <a:cubicBezTo>
                    <a:pt x="889000" y="370417"/>
                    <a:pt x="984250" y="232833"/>
                    <a:pt x="1079500" y="95250"/>
                  </a:cubicBezTo>
                </a:path>
              </a:pathLst>
            </a:custGeom>
            <a:noFill/>
            <a:ln w="9525"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112" charset="0"/>
              </a:endParaRPr>
            </a:p>
          </p:txBody>
        </p:sp>
        <p:sp>
          <p:nvSpPr>
            <p:cNvPr id="35" name="TextBox 34"/>
            <p:cNvSpPr txBox="1"/>
            <p:nvPr/>
          </p:nvSpPr>
          <p:spPr>
            <a:xfrm>
              <a:off x="5308600" y="4197350"/>
              <a:ext cx="1774845" cy="369332"/>
            </a:xfrm>
            <a:prstGeom prst="rect">
              <a:avLst/>
            </a:prstGeom>
            <a:noFill/>
          </p:spPr>
          <p:txBody>
            <a:bodyPr wrap="none" rtlCol="0">
              <a:spAutoFit/>
            </a:bodyPr>
            <a:lstStyle/>
            <a:p>
              <a:r>
                <a:rPr lang="en-US" dirty="0" smtClean="0">
                  <a:solidFill>
                    <a:srgbClr val="FFFFFF"/>
                  </a:solidFill>
                  <a:latin typeface="Times New Roman"/>
                  <a:cs typeface="Times New Roman"/>
                </a:rPr>
                <a:t>was already tight</a:t>
              </a:r>
              <a:endParaRPr lang="en-US" dirty="0">
                <a:solidFill>
                  <a:srgbClr val="FFFFFF"/>
                </a:solidFill>
                <a:latin typeface="Times New Roman"/>
                <a:cs typeface="Times New Roman"/>
              </a:endParaRPr>
            </a:p>
          </p:txBody>
        </p:sp>
      </p:grpSp>
      <p:grpSp>
        <p:nvGrpSpPr>
          <p:cNvPr id="28" name="Group 27"/>
          <p:cNvGrpSpPr/>
          <p:nvPr/>
        </p:nvGrpSpPr>
        <p:grpSpPr>
          <a:xfrm>
            <a:off x="4229100" y="4604782"/>
            <a:ext cx="2854345" cy="484717"/>
            <a:chOff x="4229100" y="4604782"/>
            <a:chExt cx="2854345" cy="484717"/>
          </a:xfrm>
        </p:grpSpPr>
        <p:sp>
          <p:nvSpPr>
            <p:cNvPr id="36" name="Freeform 35"/>
            <p:cNvSpPr/>
            <p:nvPr/>
          </p:nvSpPr>
          <p:spPr bwMode="auto">
            <a:xfrm>
              <a:off x="4229100" y="4719082"/>
              <a:ext cx="1079500" cy="370417"/>
            </a:xfrm>
            <a:custGeom>
              <a:avLst/>
              <a:gdLst>
                <a:gd name="connsiteX0" fmla="*/ 0 w 1079500"/>
                <a:gd name="connsiteY0" fmla="*/ 95250 h 370417"/>
                <a:gd name="connsiteX1" fmla="*/ 546100 w 1079500"/>
                <a:gd name="connsiteY1" fmla="*/ 44450 h 370417"/>
                <a:gd name="connsiteX2" fmla="*/ 800100 w 1079500"/>
                <a:gd name="connsiteY2" fmla="*/ 361950 h 370417"/>
                <a:gd name="connsiteX3" fmla="*/ 1079500 w 1079500"/>
                <a:gd name="connsiteY3" fmla="*/ 95250 h 370417"/>
              </a:gdLst>
              <a:ahLst/>
              <a:cxnLst>
                <a:cxn ang="0">
                  <a:pos x="connsiteX0" y="connsiteY0"/>
                </a:cxn>
                <a:cxn ang="0">
                  <a:pos x="connsiteX1" y="connsiteY1"/>
                </a:cxn>
                <a:cxn ang="0">
                  <a:pos x="connsiteX2" y="connsiteY2"/>
                </a:cxn>
                <a:cxn ang="0">
                  <a:pos x="connsiteX3" y="connsiteY3"/>
                </a:cxn>
              </a:cxnLst>
              <a:rect l="l" t="t" r="r" b="b"/>
              <a:pathLst>
                <a:path w="1079500" h="370417">
                  <a:moveTo>
                    <a:pt x="0" y="95250"/>
                  </a:moveTo>
                  <a:cubicBezTo>
                    <a:pt x="206375" y="47625"/>
                    <a:pt x="412750" y="0"/>
                    <a:pt x="546100" y="44450"/>
                  </a:cubicBezTo>
                  <a:cubicBezTo>
                    <a:pt x="679450" y="88900"/>
                    <a:pt x="711200" y="353483"/>
                    <a:pt x="800100" y="361950"/>
                  </a:cubicBezTo>
                  <a:cubicBezTo>
                    <a:pt x="889000" y="370417"/>
                    <a:pt x="984250" y="232833"/>
                    <a:pt x="1079500" y="95250"/>
                  </a:cubicBezTo>
                </a:path>
              </a:pathLst>
            </a:custGeom>
            <a:noFill/>
            <a:ln w="9525"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112" charset="0"/>
              </a:endParaRPr>
            </a:p>
          </p:txBody>
        </p:sp>
        <p:sp>
          <p:nvSpPr>
            <p:cNvPr id="37" name="TextBox 36"/>
            <p:cNvSpPr txBox="1"/>
            <p:nvPr/>
          </p:nvSpPr>
          <p:spPr>
            <a:xfrm>
              <a:off x="5308600" y="4604782"/>
              <a:ext cx="1774845" cy="369332"/>
            </a:xfrm>
            <a:prstGeom prst="rect">
              <a:avLst/>
            </a:prstGeom>
            <a:noFill/>
          </p:spPr>
          <p:txBody>
            <a:bodyPr wrap="none" rtlCol="0">
              <a:spAutoFit/>
            </a:bodyPr>
            <a:lstStyle/>
            <a:p>
              <a:r>
                <a:rPr lang="en-US" dirty="0" smtClean="0">
                  <a:solidFill>
                    <a:srgbClr val="FFFFFF"/>
                  </a:solidFill>
                  <a:latin typeface="Times New Roman"/>
                  <a:cs typeface="Times New Roman"/>
                </a:rPr>
                <a:t>just became tight</a:t>
              </a:r>
              <a:endParaRPr lang="en-US" dirty="0">
                <a:solidFill>
                  <a:srgbClr val="FFFFFF"/>
                </a:solidFill>
                <a:latin typeface="Times New Roman"/>
                <a:cs typeface="Times New Roman"/>
              </a:endParaRPr>
            </a:p>
          </p:txBody>
        </p:sp>
      </p:grpSp>
      <p:sp>
        <p:nvSpPr>
          <p:cNvPr id="38" name="TextBox 37"/>
          <p:cNvSpPr txBox="1"/>
          <p:nvPr/>
        </p:nvSpPr>
        <p:spPr>
          <a:xfrm>
            <a:off x="361217" y="5232400"/>
            <a:ext cx="1146543" cy="369332"/>
          </a:xfrm>
          <a:prstGeom prst="rect">
            <a:avLst/>
          </a:prstGeom>
          <a:noFill/>
        </p:spPr>
        <p:txBody>
          <a:bodyPr wrap="none" rtlCol="0">
            <a:spAutoFit/>
          </a:bodyPr>
          <a:lstStyle/>
          <a:p>
            <a:r>
              <a:rPr lang="en-US" b="1" dirty="0" smtClean="0">
                <a:solidFill>
                  <a:srgbClr val="49B1FF"/>
                </a:solidFill>
                <a:latin typeface="Times New Roman"/>
                <a:cs typeface="Times New Roman"/>
              </a:rPr>
              <a:t>Question:</a:t>
            </a:r>
            <a:endParaRPr lang="en-US" b="1" dirty="0">
              <a:solidFill>
                <a:srgbClr val="49B1FF"/>
              </a:solidFill>
              <a:latin typeface="Times New Roman"/>
              <a:cs typeface="Times New Roman"/>
            </a:endParaRPr>
          </a:p>
        </p:txBody>
      </p:sp>
      <p:pic>
        <p:nvPicPr>
          <p:cNvPr id="39" name="Picture 38" descr="latex-image-1.pdf"/>
          <p:cNvPicPr>
            <a:picLocks noChangeAspect="1"/>
          </p:cNvPicPr>
          <p:nvPr/>
        </p:nvPicPr>
        <p:blipFill>
          <a:blip r:embed="rId6"/>
          <a:stretch>
            <a:fillRect/>
          </a:stretch>
        </p:blipFill>
        <p:spPr>
          <a:xfrm>
            <a:off x="3022600" y="4457700"/>
            <a:ext cx="1397000" cy="787400"/>
          </a:xfrm>
          <a:prstGeom prst="rect">
            <a:avLst/>
          </a:prstGeom>
        </p:spPr>
      </p:pic>
      <p:grpSp>
        <p:nvGrpSpPr>
          <p:cNvPr id="33" name="Group 32"/>
          <p:cNvGrpSpPr/>
          <p:nvPr/>
        </p:nvGrpSpPr>
        <p:grpSpPr>
          <a:xfrm>
            <a:off x="1622256" y="5067300"/>
            <a:ext cx="6808587" cy="787400"/>
            <a:chOff x="1622256" y="5067300"/>
            <a:chExt cx="6808587" cy="787400"/>
          </a:xfrm>
        </p:grpSpPr>
        <p:sp>
          <p:nvSpPr>
            <p:cNvPr id="40" name="Rectangle 39"/>
            <p:cNvSpPr/>
            <p:nvPr/>
          </p:nvSpPr>
          <p:spPr>
            <a:xfrm>
              <a:off x="1622256" y="5245100"/>
              <a:ext cx="6808587" cy="369332"/>
            </a:xfrm>
            <a:prstGeom prst="rect">
              <a:avLst/>
            </a:prstGeom>
          </p:spPr>
          <p:txBody>
            <a:bodyPr wrap="none">
              <a:spAutoFit/>
            </a:bodyPr>
            <a:lstStyle/>
            <a:p>
              <a:r>
                <a:rPr lang="en-US" dirty="0" smtClean="0">
                  <a:solidFill>
                    <a:srgbClr val="FFFFFF"/>
                  </a:solidFill>
                  <a:latin typeface="Times New Roman"/>
                  <a:cs typeface="Times New Roman"/>
                </a:rPr>
                <a:t>I will </a:t>
              </a:r>
              <a:r>
                <a:rPr lang="en-US" dirty="0" err="1" smtClean="0">
                  <a:solidFill>
                    <a:srgbClr val="FFFFFF"/>
                  </a:solidFill>
                  <a:latin typeface="Times New Roman"/>
                  <a:cs typeface="Times New Roman"/>
                </a:rPr>
                <a:t>untighten</a:t>
              </a:r>
              <a:r>
                <a:rPr lang="en-US" dirty="0" smtClean="0">
                  <a:solidFill>
                    <a:srgbClr val="FFFFFF"/>
                  </a:solidFill>
                  <a:latin typeface="Times New Roman"/>
                  <a:cs typeface="Times New Roman"/>
                </a:rPr>
                <a:t> one of the above. What happens if I require                  ?</a:t>
              </a:r>
              <a:endParaRPr lang="en-US" dirty="0">
                <a:solidFill>
                  <a:srgbClr val="FFFFFF"/>
                </a:solidFill>
                <a:latin typeface="Tahoma"/>
              </a:endParaRPr>
            </a:p>
          </p:txBody>
        </p:sp>
        <p:pic>
          <p:nvPicPr>
            <p:cNvPr id="41" name="Picture 40" descr="latex-image-1.pdf"/>
            <p:cNvPicPr>
              <a:picLocks noChangeAspect="1"/>
            </p:cNvPicPr>
            <p:nvPr/>
          </p:nvPicPr>
          <p:blipFill>
            <a:blip r:embed="rId7"/>
            <a:stretch>
              <a:fillRect/>
            </a:stretch>
          </p:blipFill>
          <p:spPr>
            <a:xfrm>
              <a:off x="6985000" y="5067300"/>
              <a:ext cx="1397000" cy="787400"/>
            </a:xfrm>
            <a:prstGeom prst="rect">
              <a:avLst/>
            </a:prstGeom>
          </p:spPr>
        </p:pic>
      </p:grpSp>
      <p:sp>
        <p:nvSpPr>
          <p:cNvPr id="42" name="Rectangle 41"/>
          <p:cNvSpPr/>
          <p:nvPr/>
        </p:nvSpPr>
        <p:spPr>
          <a:xfrm>
            <a:off x="1666908" y="5586968"/>
            <a:ext cx="6763935" cy="646331"/>
          </a:xfrm>
          <a:prstGeom prst="rect">
            <a:avLst/>
          </a:prstGeom>
        </p:spPr>
        <p:txBody>
          <a:bodyPr wrap="square">
            <a:spAutoFit/>
          </a:bodyPr>
          <a:lstStyle/>
          <a:p>
            <a:r>
              <a:rPr lang="en-US" dirty="0" smtClean="0">
                <a:solidFill>
                  <a:srgbClr val="FFFFFF"/>
                </a:solidFill>
                <a:latin typeface="Times New Roman"/>
                <a:cs typeface="Times New Roman"/>
              </a:rPr>
              <a:t>A: I am going to return to (0,0,…,0), since I would be walking on the edge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that brought me here.</a:t>
            </a:r>
            <a:endParaRPr lang="en-US" dirty="0">
              <a:solidFill>
                <a:srgbClr val="FFFFFF"/>
              </a:solidFill>
              <a:latin typeface="Tahoma"/>
            </a:endParaRPr>
          </a:p>
        </p:txBody>
      </p:sp>
      <p:grpSp>
        <p:nvGrpSpPr>
          <p:cNvPr id="45" name="Group 44"/>
          <p:cNvGrpSpPr/>
          <p:nvPr/>
        </p:nvGrpSpPr>
        <p:grpSpPr>
          <a:xfrm>
            <a:off x="1666908" y="6032500"/>
            <a:ext cx="5203792" cy="787400"/>
            <a:chOff x="1666908" y="6032500"/>
            <a:chExt cx="5203792" cy="787400"/>
          </a:xfrm>
        </p:grpSpPr>
        <p:sp>
          <p:nvSpPr>
            <p:cNvPr id="43" name="Rectangle 42"/>
            <p:cNvSpPr/>
            <p:nvPr/>
          </p:nvSpPr>
          <p:spPr>
            <a:xfrm>
              <a:off x="1666908" y="6233299"/>
              <a:ext cx="5191520" cy="369332"/>
            </a:xfrm>
            <a:prstGeom prst="rect">
              <a:avLst/>
            </a:prstGeom>
          </p:spPr>
          <p:txBody>
            <a:bodyPr wrap="none">
              <a:spAutoFit/>
            </a:bodyPr>
            <a:lstStyle/>
            <a:p>
              <a:r>
                <a:rPr lang="en-US" dirty="0" smtClean="0">
                  <a:solidFill>
                    <a:srgbClr val="FFFFFF"/>
                  </a:solidFill>
                  <a:latin typeface="Times New Roman"/>
                  <a:cs typeface="Times New Roman"/>
                </a:rPr>
                <a:t>So let me </a:t>
              </a:r>
              <a:r>
                <a:rPr lang="en-US" dirty="0" err="1" smtClean="0">
                  <a:solidFill>
                    <a:srgbClr val="FFFFFF"/>
                  </a:solidFill>
                  <a:latin typeface="Times New Roman"/>
                  <a:cs typeface="Times New Roman"/>
                </a:rPr>
                <a:t>untighten</a:t>
              </a:r>
              <a:r>
                <a:rPr lang="en-US" dirty="0" smtClean="0">
                  <a:solidFill>
                    <a:srgbClr val="FFFFFF"/>
                  </a:solidFill>
                  <a:latin typeface="Times New Roman"/>
                  <a:cs typeface="Times New Roman"/>
                </a:rPr>
                <a:t> the other one, requiring                .</a:t>
              </a:r>
              <a:endParaRPr lang="en-US" dirty="0">
                <a:solidFill>
                  <a:srgbClr val="FFFFFF"/>
                </a:solidFill>
                <a:latin typeface="Tahoma"/>
              </a:endParaRPr>
            </a:p>
          </p:txBody>
        </p:sp>
        <p:pic>
          <p:nvPicPr>
            <p:cNvPr id="44" name="Picture 43" descr="latex-image-1.pdf"/>
            <p:cNvPicPr>
              <a:picLocks noChangeAspect="1"/>
            </p:cNvPicPr>
            <p:nvPr/>
          </p:nvPicPr>
          <p:blipFill>
            <a:blip r:embed="rId8"/>
            <a:stretch>
              <a:fillRect/>
            </a:stretch>
          </p:blipFill>
          <p:spPr>
            <a:xfrm>
              <a:off x="5651500" y="6032500"/>
              <a:ext cx="1219200" cy="787400"/>
            </a:xfrm>
            <a:prstGeom prst="rect">
              <a:avLst/>
            </a:prstGeom>
          </p:spPr>
        </p:pic>
      </p:grpSp>
    </p:spTree>
    <p:extLst>
      <p:ext uri="{BB962C8B-B14F-4D97-AF65-F5344CB8AC3E}">
        <p14:creationId xmlns:p14="http://schemas.microsoft.com/office/powerpoint/2010/main" val="2517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1" grpId="0"/>
      <p:bldP spid="38"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The 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Algorithm</a:t>
            </a:r>
            <a:endParaRPr lang="en-US" sz="3600" dirty="0">
              <a:effectLst/>
              <a:latin typeface="Times New Roman" charset="0"/>
              <a:ea typeface="ＭＳ Ｐゴシック" charset="-128"/>
              <a:cs typeface="ＭＳ Ｐゴシック" charset="-128"/>
            </a:endParaRPr>
          </a:p>
        </p:txBody>
      </p:sp>
      <p:sp>
        <p:nvSpPr>
          <p:cNvPr id="24" name="Rectangle 23"/>
          <p:cNvSpPr/>
          <p:nvPr/>
        </p:nvSpPr>
        <p:spPr>
          <a:xfrm>
            <a:off x="320380" y="977900"/>
            <a:ext cx="8071440" cy="369332"/>
          </a:xfrm>
          <a:prstGeom prst="rect">
            <a:avLst/>
          </a:prstGeom>
        </p:spPr>
        <p:txBody>
          <a:bodyPr wrap="square">
            <a:spAutoFit/>
          </a:bodyPr>
          <a:lstStyle/>
          <a:p>
            <a:r>
              <a:rPr lang="en-US" dirty="0" smtClean="0">
                <a:solidFill>
                  <a:srgbClr val="FFFFFF"/>
                </a:solidFill>
                <a:latin typeface="Times New Roman"/>
                <a:cs typeface="Times New Roman"/>
              </a:rPr>
              <a:t>If the obtained vertex is a democracy, then a Nash equilibrium  has been found.</a:t>
            </a:r>
            <a:endParaRPr lang="en-US" dirty="0">
              <a:solidFill>
                <a:srgbClr val="FFFFFF"/>
              </a:solidFill>
              <a:latin typeface="Tahoma"/>
            </a:endParaRPr>
          </a:p>
        </p:txBody>
      </p:sp>
      <p:sp>
        <p:nvSpPr>
          <p:cNvPr id="27" name="Rectangle 26"/>
          <p:cNvSpPr/>
          <p:nvPr/>
        </p:nvSpPr>
        <p:spPr>
          <a:xfrm>
            <a:off x="320380" y="1499632"/>
            <a:ext cx="8071440" cy="923330"/>
          </a:xfrm>
          <a:prstGeom prst="rect">
            <a:avLst/>
          </a:prstGeom>
        </p:spPr>
        <p:txBody>
          <a:bodyPr wrap="square">
            <a:spAutoFit/>
          </a:bodyPr>
          <a:lstStyle/>
          <a:p>
            <a:r>
              <a:rPr lang="en-US" dirty="0" smtClean="0">
                <a:solidFill>
                  <a:srgbClr val="FFFFFF"/>
                </a:solidFill>
                <a:latin typeface="Times New Roman"/>
                <a:cs typeface="Times New Roman"/>
              </a:rPr>
              <a:t>Otherwise, one of the strategies 1,…, </a:t>
            </a:r>
            <a:r>
              <a:rPr lang="en-US" i="1" dirty="0" smtClean="0">
                <a:solidFill>
                  <a:srgbClr val="FFFFFF"/>
                </a:solidFill>
                <a:latin typeface="Times New Roman"/>
                <a:cs typeface="Times New Roman"/>
              </a:rPr>
              <a:t>n</a:t>
            </a:r>
            <a:r>
              <a:rPr lang="en-US" dirty="0" smtClean="0">
                <a:solidFill>
                  <a:srgbClr val="FFFFFF"/>
                </a:solidFill>
                <a:latin typeface="Times New Roman"/>
                <a:cs typeface="Times New Roman"/>
              </a:rPr>
              <a:t>-1, is represented twice.  This strategy is doubly represented because one of its inequalities was tight before the step, and the other one became tight after the step was taken. To proceed, un-tighten the former.</a:t>
            </a:r>
            <a:endParaRPr lang="en-US" dirty="0">
              <a:solidFill>
                <a:srgbClr val="FFFFFF"/>
              </a:solidFill>
              <a:latin typeface="Tahoma"/>
            </a:endParaRPr>
          </a:p>
        </p:txBody>
      </p:sp>
      <p:sp>
        <p:nvSpPr>
          <p:cNvPr id="28" name="Rectangle 27"/>
          <p:cNvSpPr/>
          <p:nvPr/>
        </p:nvSpPr>
        <p:spPr>
          <a:xfrm>
            <a:off x="320380" y="2575362"/>
            <a:ext cx="8071440" cy="2585323"/>
          </a:xfrm>
          <a:prstGeom prst="rect">
            <a:avLst/>
          </a:prstGeom>
        </p:spPr>
        <p:txBody>
          <a:bodyPr wrap="square">
            <a:spAutoFit/>
          </a:bodyPr>
          <a:lstStyle/>
          <a:p>
            <a:r>
              <a:rPr lang="en-US" dirty="0" smtClean="0">
                <a:solidFill>
                  <a:srgbClr val="FFFFFF"/>
                </a:solidFill>
                <a:latin typeface="Times New Roman"/>
                <a:cs typeface="Times New Roman"/>
              </a:rPr>
              <a:t>This defines a directed walk on the vertices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starting at the democracy (0,0,…,0), and with every intermediate vertex having all of 1,…, </a:t>
            </a:r>
            <a:r>
              <a:rPr lang="en-US" i="1" dirty="0" smtClean="0">
                <a:solidFill>
                  <a:srgbClr val="FFFFFF"/>
                </a:solidFill>
                <a:latin typeface="Times New Roman"/>
                <a:cs typeface="Times New Roman"/>
              </a:rPr>
              <a:t>n</a:t>
            </a:r>
            <a:r>
              <a:rPr lang="en-US" dirty="0" smtClean="0">
                <a:solidFill>
                  <a:srgbClr val="FFFFFF"/>
                </a:solidFill>
                <a:latin typeface="Times New Roman"/>
                <a:cs typeface="Times New Roman"/>
              </a:rPr>
              <a:t>-1 represented, and exactly one of them represented twice. </a:t>
            </a: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The walk proceeds by un-tightening one of the two inequalities of the doubly represented strategy, namely the one that does not bring it back to where it came from.</a:t>
            </a: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The walk can keep going unless a democracy is encountered.</a:t>
            </a:r>
          </a:p>
        </p:txBody>
      </p:sp>
      <p:sp>
        <p:nvSpPr>
          <p:cNvPr id="6" name="Rectangle 5"/>
          <p:cNvSpPr/>
          <p:nvPr/>
        </p:nvSpPr>
        <p:spPr>
          <a:xfrm>
            <a:off x="320380" y="5363191"/>
            <a:ext cx="8071440" cy="923330"/>
          </a:xfrm>
          <a:prstGeom prst="rect">
            <a:avLst/>
          </a:prstGeom>
        </p:spPr>
        <p:txBody>
          <a:bodyPr wrap="square">
            <a:spAutoFit/>
          </a:bodyPr>
          <a:lstStyle/>
          <a:p>
            <a:r>
              <a:rPr lang="en-US" b="1" dirty="0" smtClean="0">
                <a:solidFill>
                  <a:srgbClr val="49B1FF"/>
                </a:solidFill>
                <a:latin typeface="Times New Roman"/>
                <a:cs typeface="Times New Roman"/>
              </a:rPr>
              <a:t>Claim:</a:t>
            </a:r>
            <a:r>
              <a:rPr lang="en-US" dirty="0" smtClean="0">
                <a:solidFill>
                  <a:srgbClr val="FFFFFF"/>
                </a:solidFill>
                <a:latin typeface="Times New Roman"/>
                <a:cs typeface="Times New Roman"/>
              </a:rPr>
              <a:t> The walk will settle on a democracy ≠ 0.</a:t>
            </a:r>
          </a:p>
          <a:p>
            <a:endParaRPr lang="en-US" dirty="0" smtClean="0">
              <a:solidFill>
                <a:srgbClr val="FFFFFF"/>
              </a:solidFill>
              <a:latin typeface="Times New Roman"/>
              <a:cs typeface="Times New Roman"/>
            </a:endParaRPr>
          </a:p>
          <a:p>
            <a:r>
              <a:rPr lang="en-US" b="1" dirty="0" smtClean="0">
                <a:solidFill>
                  <a:srgbClr val="49B1FF"/>
                </a:solidFill>
                <a:latin typeface="Times New Roman"/>
                <a:cs typeface="Times New Roman"/>
              </a:rPr>
              <a:t>Proof:</a:t>
            </a:r>
            <a:r>
              <a:rPr lang="en-US" dirty="0" smtClean="0">
                <a:solidFill>
                  <a:srgbClr val="FFFFFF"/>
                </a:solidFill>
                <a:latin typeface="Times New Roman"/>
                <a:cs typeface="Times New Roman"/>
              </a:rPr>
              <a:t> Next slide. </a:t>
            </a:r>
          </a:p>
        </p:txBody>
      </p:sp>
    </p:spTree>
    <p:extLst>
      <p:ext uri="{BB962C8B-B14F-4D97-AF65-F5344CB8AC3E}">
        <p14:creationId xmlns:p14="http://schemas.microsoft.com/office/powerpoint/2010/main" val="39550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584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Overview so far</a:t>
            </a:r>
            <a:endParaRPr lang="en-US" sz="3600" dirty="0">
              <a:effectLst/>
              <a:latin typeface="Times New Roman" charset="0"/>
              <a:ea typeface="ＭＳ Ｐゴシック" charset="-128"/>
              <a:cs typeface="ＭＳ Ｐゴシック" charset="-128"/>
            </a:endParaRPr>
          </a:p>
        </p:txBody>
      </p:sp>
      <p:sp>
        <p:nvSpPr>
          <p:cNvPr id="83" name="TextBox 82"/>
          <p:cNvSpPr txBox="1"/>
          <p:nvPr/>
        </p:nvSpPr>
        <p:spPr>
          <a:xfrm>
            <a:off x="266700" y="787400"/>
            <a:ext cx="8712200" cy="4524315"/>
          </a:xfrm>
          <a:prstGeom prst="rect">
            <a:avLst/>
          </a:prstGeom>
          <a:noFill/>
        </p:spPr>
        <p:txBody>
          <a:bodyPr wrap="square" rtlCol="0">
            <a:spAutoFit/>
          </a:bodyPr>
          <a:lstStyle/>
          <a:p>
            <a:r>
              <a:rPr lang="en-US" sz="2400" dirty="0" smtClean="0">
                <a:solidFill>
                  <a:srgbClr val="FFFFFF"/>
                </a:solidFill>
                <a:latin typeface="Times New Roman"/>
                <a:cs typeface="Times New Roman"/>
              </a:rPr>
              <a:t>Recap:</a:t>
            </a:r>
          </a:p>
          <a:p>
            <a:pPr lvl="1">
              <a:buFont typeface="Wingdings" charset="2"/>
              <a:buChar char="Ø"/>
            </a:pPr>
            <a:r>
              <a:rPr lang="en-US" sz="2200" dirty="0" smtClean="0">
                <a:solidFill>
                  <a:srgbClr val="FFFFFF"/>
                </a:solidFill>
                <a:latin typeface="Times New Roman"/>
                <a:cs typeface="Times New Roman"/>
              </a:rPr>
              <a:t> Games, </a:t>
            </a:r>
            <a:r>
              <a:rPr lang="en-US" sz="2200" dirty="0" smtClean="0">
                <a:solidFill>
                  <a:srgbClr val="FFFFFF"/>
                </a:solidFill>
                <a:latin typeface="Times New Roman"/>
                <a:cs typeface="Times New Roman"/>
              </a:rPr>
              <a:t>rationality, </a:t>
            </a:r>
            <a:r>
              <a:rPr lang="en-US" sz="2200" dirty="0" smtClean="0">
                <a:solidFill>
                  <a:srgbClr val="FFFFFF"/>
                </a:solidFill>
                <a:latin typeface="Times New Roman"/>
                <a:cs typeface="Times New Roman"/>
              </a:rPr>
              <a:t>solution concepts</a:t>
            </a:r>
          </a:p>
          <a:p>
            <a:pPr lvl="1"/>
            <a:endParaRPr lang="en-US" sz="2200" i="1" dirty="0" smtClean="0">
              <a:solidFill>
                <a:srgbClr val="FFFFFF"/>
              </a:solidFill>
              <a:latin typeface="Times New Roman"/>
              <a:cs typeface="Times New Roman"/>
            </a:endParaRPr>
          </a:p>
          <a:p>
            <a:pPr lvl="1">
              <a:buFont typeface="Wingdings" charset="2"/>
              <a:buChar char="Ø"/>
            </a:pPr>
            <a:r>
              <a:rPr lang="en-US" sz="2200" dirty="0" smtClean="0">
                <a:solidFill>
                  <a:srgbClr val="FFFFFF"/>
                </a:solidFill>
                <a:latin typeface="Times New Roman"/>
                <a:cs typeface="Times New Roman"/>
              </a:rPr>
              <a:t> Existence Theorems for Nash equilibrium: </a:t>
            </a:r>
          </a:p>
          <a:p>
            <a:pPr lvl="2">
              <a:buFont typeface="Arial"/>
              <a:buChar char="•"/>
            </a:pPr>
            <a:r>
              <a:rPr lang="en-US" sz="2200" dirty="0" smtClean="0">
                <a:solidFill>
                  <a:srgbClr val="FFFFFF"/>
                </a:solidFill>
                <a:latin typeface="Times New Roman"/>
                <a:cs typeface="Times New Roman"/>
              </a:rPr>
              <a:t> Nash’s theorem for general games (via </a:t>
            </a:r>
            <a:r>
              <a:rPr lang="en-US" sz="2200" dirty="0" err="1" smtClean="0">
                <a:solidFill>
                  <a:srgbClr val="FFFFFF"/>
                </a:solidFill>
                <a:latin typeface="Times New Roman"/>
                <a:cs typeface="Times New Roman"/>
              </a:rPr>
              <a:t>Brouwer</a:t>
            </a:r>
            <a:r>
              <a:rPr lang="en-US" sz="2200" dirty="0" smtClean="0">
                <a:solidFill>
                  <a:srgbClr val="FFFFFF"/>
                </a:solidFill>
                <a:latin typeface="Times New Roman"/>
                <a:cs typeface="Times New Roman"/>
              </a:rPr>
              <a:t>)</a:t>
            </a:r>
          </a:p>
          <a:p>
            <a:pPr lvl="2">
              <a:buFont typeface="Arial"/>
              <a:buChar char="•"/>
            </a:pPr>
            <a:r>
              <a:rPr lang="en-US" sz="2200" dirty="0" smtClean="0">
                <a:solidFill>
                  <a:srgbClr val="FFFFFF"/>
                </a:solidFill>
                <a:latin typeface="Times New Roman"/>
                <a:cs typeface="Times New Roman"/>
              </a:rPr>
              <a:t> von Neumann’s theorem for 2-player ZS games (via LP duality)</a:t>
            </a:r>
          </a:p>
          <a:p>
            <a:pPr lvl="2">
              <a:buFont typeface="Arial"/>
              <a:buChar char="•"/>
            </a:pPr>
            <a:endParaRPr lang="en-US" sz="2200" dirty="0" smtClean="0">
              <a:solidFill>
                <a:srgbClr val="FFFFFF"/>
              </a:solidFill>
              <a:latin typeface="Times New Roman"/>
              <a:cs typeface="Times New Roman"/>
            </a:endParaRPr>
          </a:p>
          <a:p>
            <a:r>
              <a:rPr lang="en-US" sz="2200" dirty="0" smtClean="0">
                <a:solidFill>
                  <a:srgbClr val="FFFFFF"/>
                </a:solidFill>
                <a:latin typeface="Times New Roman"/>
                <a:cs typeface="Times New Roman"/>
              </a:rPr>
              <a:t>This lecture: </a:t>
            </a:r>
          </a:p>
          <a:p>
            <a:pPr lvl="1">
              <a:buFont typeface="Wingdings" charset="2"/>
              <a:buChar char="Ø"/>
            </a:pPr>
            <a:r>
              <a:rPr lang="en-US" sz="2200" dirty="0" smtClean="0">
                <a:solidFill>
                  <a:srgbClr val="FFFFFF"/>
                </a:solidFill>
                <a:latin typeface="Times New Roman"/>
                <a:cs typeface="Times New Roman"/>
              </a:rPr>
              <a:t> algorithms for Nash equilibrium beyond two player zero-sum games (which can be solved using linear programming)</a:t>
            </a:r>
          </a:p>
          <a:p>
            <a:pPr lvl="1"/>
            <a:endParaRPr lang="en-US" sz="2200" dirty="0" smtClean="0">
              <a:solidFill>
                <a:srgbClr val="FFFFFF"/>
              </a:solidFill>
              <a:latin typeface="Times New Roman"/>
              <a:cs typeface="Times New Roman"/>
            </a:endParaRPr>
          </a:p>
          <a:p>
            <a:r>
              <a:rPr lang="en-US" sz="2200" dirty="0" smtClean="0">
                <a:solidFill>
                  <a:srgbClr val="FFFFFF"/>
                </a:solidFill>
                <a:latin typeface="Times New Roman"/>
                <a:cs typeface="Times New Roman"/>
              </a:rPr>
              <a:t>Overarching goal: </a:t>
            </a:r>
            <a:r>
              <a:rPr lang="en-US" sz="2200" i="1" dirty="0" smtClean="0">
                <a:solidFill>
                  <a:srgbClr val="FFFFFF"/>
                </a:solidFill>
                <a:latin typeface="Times New Roman"/>
                <a:cs typeface="Times New Roman"/>
              </a:rPr>
              <a:t>How complex computationally is it to find the Nash equilibrium of the game, for the game theorist and the players themselves? </a:t>
            </a:r>
          </a:p>
        </p:txBody>
      </p:sp>
    </p:spTree>
    <p:extLst>
      <p:ext uri="{BB962C8B-B14F-4D97-AF65-F5344CB8AC3E}">
        <p14:creationId xmlns:p14="http://schemas.microsoft.com/office/powerpoint/2010/main" val="735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Proof that 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Terminates</a:t>
            </a:r>
            <a:endParaRPr lang="en-US" sz="3600" dirty="0">
              <a:effectLst/>
              <a:latin typeface="Times New Roman" charset="0"/>
              <a:ea typeface="ＭＳ Ｐゴシック" charset="-128"/>
              <a:cs typeface="ＭＳ Ｐゴシック" charset="-128"/>
            </a:endParaRPr>
          </a:p>
        </p:txBody>
      </p:sp>
      <p:sp>
        <p:nvSpPr>
          <p:cNvPr id="6" name="Rectangle 5"/>
          <p:cNvSpPr/>
          <p:nvPr/>
        </p:nvSpPr>
        <p:spPr>
          <a:xfrm>
            <a:off x="320380" y="671690"/>
            <a:ext cx="8595020" cy="6463309"/>
          </a:xfrm>
          <a:prstGeom prst="rect">
            <a:avLst/>
          </a:prstGeom>
        </p:spPr>
        <p:txBody>
          <a:bodyPr wrap="square">
            <a:spAutoFit/>
          </a:bodyPr>
          <a:lstStyle/>
          <a:p>
            <a:r>
              <a:rPr lang="en-US" b="1" dirty="0" smtClean="0">
                <a:solidFill>
                  <a:srgbClr val="49B1FF"/>
                </a:solidFill>
                <a:latin typeface="Times New Roman"/>
                <a:cs typeface="Times New Roman"/>
              </a:rPr>
              <a:t>Claim:</a:t>
            </a:r>
            <a:r>
              <a:rPr lang="en-US" dirty="0" smtClean="0">
                <a:solidFill>
                  <a:srgbClr val="FFFFFF"/>
                </a:solidFill>
                <a:latin typeface="Times New Roman"/>
                <a:cs typeface="Times New Roman"/>
              </a:rPr>
              <a:t> The walk will settle on a democracy ≠ 0.</a:t>
            </a:r>
          </a:p>
          <a:p>
            <a:endParaRPr lang="en-US" dirty="0" smtClean="0">
              <a:solidFill>
                <a:srgbClr val="FFFFFF"/>
              </a:solidFill>
              <a:latin typeface="Times New Roman"/>
              <a:cs typeface="Times New Roman"/>
            </a:endParaRPr>
          </a:p>
          <a:p>
            <a:r>
              <a:rPr lang="en-US" b="1" dirty="0" smtClean="0">
                <a:solidFill>
                  <a:srgbClr val="49B1FF"/>
                </a:solidFill>
                <a:latin typeface="Times New Roman"/>
                <a:cs typeface="Times New Roman"/>
              </a:rPr>
              <a:t>Proof:</a:t>
            </a:r>
            <a:r>
              <a:rPr lang="en-US" dirty="0" smtClean="0">
                <a:solidFill>
                  <a:srgbClr val="FFFFFF"/>
                </a:solidFill>
                <a:latin typeface="Times New Roman"/>
                <a:cs typeface="Times New Roman"/>
              </a:rPr>
              <a:t> Consider the vertices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that are either democracies or have only 1,…, </a:t>
            </a:r>
            <a:r>
              <a:rPr lang="en-US" i="1" dirty="0" smtClean="0">
                <a:solidFill>
                  <a:srgbClr val="FFFFFF"/>
                </a:solidFill>
                <a:latin typeface="Times New Roman"/>
                <a:cs typeface="Times New Roman"/>
              </a:rPr>
              <a:t>n</a:t>
            </a:r>
            <a:r>
              <a:rPr lang="en-US" dirty="0" smtClean="0">
                <a:solidFill>
                  <a:srgbClr val="FFFFFF"/>
                </a:solidFill>
                <a:latin typeface="Times New Roman"/>
                <a:cs typeface="Times New Roman"/>
              </a:rPr>
              <a:t>-1 represented (and exactly one of them represented twice).</a:t>
            </a: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Define a graph whose nodes are the aforementioned vertices, and whose edges are defined as follows:</a:t>
            </a:r>
          </a:p>
          <a:p>
            <a:endParaRPr lang="en-US" dirty="0" smtClean="0">
              <a:solidFill>
                <a:srgbClr val="FFFFFF"/>
              </a:solidFill>
              <a:latin typeface="Times New Roman"/>
              <a:cs typeface="Times New Roman"/>
            </a:endParaRPr>
          </a:p>
          <a:p>
            <a:pPr>
              <a:buFontTx/>
              <a:buChar char="-"/>
            </a:pPr>
            <a:r>
              <a:rPr lang="en-US" dirty="0" smtClean="0">
                <a:solidFill>
                  <a:srgbClr val="FFFFFF"/>
                </a:solidFill>
                <a:latin typeface="Times New Roman"/>
                <a:cs typeface="Times New Roman"/>
              </a:rPr>
              <a:t>a vertex where </a:t>
            </a:r>
            <a:r>
              <a:rPr lang="en-US" i="1" dirty="0" err="1" smtClean="0">
                <a:solidFill>
                  <a:srgbClr val="FFFFFF"/>
                </a:solidFill>
                <a:latin typeface="Times New Roman"/>
                <a:cs typeface="Times New Roman"/>
              </a:rPr>
              <a:t>n</a:t>
            </a:r>
            <a:r>
              <a:rPr lang="en-US" dirty="0" smtClean="0">
                <a:solidFill>
                  <a:srgbClr val="FFFFFF"/>
                </a:solidFill>
                <a:latin typeface="Times New Roman"/>
                <a:cs typeface="Times New Roman"/>
              </a:rPr>
              <a:t> is not represented and where </a:t>
            </a:r>
            <a:r>
              <a:rPr lang="en-US" i="1" dirty="0" err="1" smtClean="0">
                <a:solidFill>
                  <a:srgbClr val="FFFFFF"/>
                </a:solidFill>
                <a:latin typeface="Times New Roman"/>
                <a:cs typeface="Times New Roman"/>
              </a:rPr>
              <a:t>j</a:t>
            </a:r>
            <a:r>
              <a:rPr lang="en-US" dirty="0" smtClean="0">
                <a:solidFill>
                  <a:srgbClr val="FFFFFF"/>
                </a:solidFill>
                <a:latin typeface="Times New Roman"/>
                <a:cs typeface="Times New Roman"/>
              </a:rPr>
              <a:t> is represented twice has two neighbors corresponding to the vertices reached when un-tightening either </a:t>
            </a:r>
            <a:r>
              <a:rPr lang="en-US" i="1" dirty="0" err="1" smtClean="0">
                <a:solidFill>
                  <a:srgbClr val="FFFFFF"/>
                </a:solidFill>
                <a:latin typeface="Times New Roman"/>
                <a:cs typeface="Times New Roman"/>
              </a:rPr>
              <a:t>z</a:t>
            </a:r>
            <a:r>
              <a:rPr lang="en-US" i="1" baseline="-25000" dirty="0" err="1" smtClean="0">
                <a:solidFill>
                  <a:srgbClr val="FFFFFF"/>
                </a:solidFill>
                <a:latin typeface="Times New Roman"/>
                <a:cs typeface="Times New Roman"/>
              </a:rPr>
              <a:t>j</a:t>
            </a:r>
            <a:r>
              <a:rPr lang="en-US" i="1" baseline="-25000" dirty="0" smtClean="0">
                <a:solidFill>
                  <a:srgbClr val="FFFFFF"/>
                </a:solidFill>
                <a:latin typeface="Times New Roman"/>
                <a:cs typeface="Times New Roman"/>
              </a:rPr>
              <a:t> </a:t>
            </a:r>
            <a:r>
              <a:rPr lang="en-US" dirty="0" smtClean="0">
                <a:solidFill>
                  <a:srgbClr val="FFFFFF"/>
                </a:solidFill>
                <a:latin typeface="Times New Roman"/>
                <a:cs typeface="Times New Roman"/>
              </a:rPr>
              <a:t>≥ 0 or </a:t>
            </a:r>
            <a:r>
              <a:rPr lang="en-US" i="1" dirty="0" err="1" smtClean="0">
                <a:solidFill>
                  <a:srgbClr val="FFFFFF"/>
                </a:solidFill>
                <a:latin typeface="Times New Roman"/>
                <a:cs typeface="Times New Roman"/>
              </a:rPr>
              <a:t>R</a:t>
            </a:r>
            <a:r>
              <a:rPr lang="en-US" i="1" baseline="-25000" dirty="0" err="1" smtClean="0">
                <a:solidFill>
                  <a:srgbClr val="FFFFFF"/>
                </a:solidFill>
                <a:latin typeface="Times New Roman"/>
                <a:cs typeface="Times New Roman"/>
              </a:rPr>
              <a:t>j</a:t>
            </a:r>
            <a:r>
              <a:rPr lang="en-US" i="1" baseline="-25000" dirty="0" smtClean="0">
                <a:solidFill>
                  <a:srgbClr val="FFFFFF"/>
                </a:solidFill>
                <a:latin typeface="Times New Roman"/>
                <a:cs typeface="Times New Roman"/>
              </a:rPr>
              <a:t> </a:t>
            </a:r>
            <a:r>
              <a:rPr lang="en-US" i="1" dirty="0" err="1" smtClean="0">
                <a:solidFill>
                  <a:srgbClr val="FFFFFF"/>
                </a:solidFill>
                <a:latin typeface="Times New Roman"/>
                <a:cs typeface="Times New Roman"/>
              </a:rPr>
              <a:t>z</a:t>
            </a:r>
            <a:r>
              <a:rPr lang="en-US" i="1" dirty="0" smtClean="0">
                <a:solidFill>
                  <a:srgbClr val="FFFFFF"/>
                </a:solidFill>
                <a:latin typeface="Times New Roman"/>
                <a:cs typeface="Times New Roman"/>
              </a:rPr>
              <a:t> </a:t>
            </a:r>
            <a:r>
              <a:rPr lang="en-US" dirty="0" smtClean="0">
                <a:solidFill>
                  <a:srgbClr val="FFFFFF"/>
                </a:solidFill>
                <a:latin typeface="Times New Roman"/>
                <a:cs typeface="Times New Roman"/>
              </a:rPr>
              <a:t>≤1</a:t>
            </a:r>
          </a:p>
          <a:p>
            <a:pPr>
              <a:buFontTx/>
              <a:buChar char="-"/>
            </a:pPr>
            <a:endParaRPr lang="en-US" i="1" dirty="0" smtClean="0">
              <a:solidFill>
                <a:srgbClr val="FFFFFF"/>
              </a:solidFill>
              <a:latin typeface="Times New Roman"/>
              <a:cs typeface="Times New Roman"/>
            </a:endParaRPr>
          </a:p>
          <a:p>
            <a:pPr>
              <a:buFontTx/>
              <a:buChar char="-"/>
            </a:pPr>
            <a:r>
              <a:rPr lang="en-US" i="1" dirty="0" smtClean="0">
                <a:solidFill>
                  <a:srgbClr val="FFFFFF"/>
                </a:solidFill>
                <a:latin typeface="Times New Roman"/>
                <a:cs typeface="Times New Roman"/>
              </a:rPr>
              <a:t> </a:t>
            </a:r>
            <a:r>
              <a:rPr lang="en-US" dirty="0" smtClean="0">
                <a:solidFill>
                  <a:srgbClr val="FFFFFF"/>
                </a:solidFill>
                <a:latin typeface="Times New Roman"/>
                <a:cs typeface="Times New Roman"/>
              </a:rPr>
              <a:t>a vertex that is a democracy has one neighbor corresponding to un-tightening  whichever of</a:t>
            </a:r>
            <a:r>
              <a:rPr lang="en-US" i="1" dirty="0" smtClean="0">
                <a:solidFill>
                  <a:srgbClr val="FFFFFF"/>
                </a:solidFill>
                <a:latin typeface="Times New Roman"/>
                <a:cs typeface="Times New Roman"/>
              </a:rPr>
              <a:t> </a:t>
            </a:r>
            <a:r>
              <a:rPr lang="en-US" i="1" dirty="0" err="1" smtClean="0">
                <a:solidFill>
                  <a:srgbClr val="FFFFFF"/>
                </a:solidFill>
                <a:latin typeface="Times New Roman"/>
                <a:cs typeface="Times New Roman"/>
              </a:rPr>
              <a:t>z</a:t>
            </a:r>
            <a:r>
              <a:rPr lang="en-US" i="1" baseline="-25000" dirty="0" err="1" smtClean="0">
                <a:solidFill>
                  <a:srgbClr val="FFFFFF"/>
                </a:solidFill>
                <a:latin typeface="Times New Roman"/>
                <a:cs typeface="Times New Roman"/>
              </a:rPr>
              <a:t>n</a:t>
            </a:r>
            <a:r>
              <a:rPr lang="en-US" dirty="0" smtClean="0">
                <a:solidFill>
                  <a:srgbClr val="FFFFFF"/>
                </a:solidFill>
                <a:latin typeface="Times New Roman"/>
                <a:cs typeface="Times New Roman"/>
              </a:rPr>
              <a:t>≥ 0 or </a:t>
            </a:r>
            <a:r>
              <a:rPr lang="en-US" i="1" dirty="0" err="1" smtClean="0">
                <a:solidFill>
                  <a:srgbClr val="FFFFFF"/>
                </a:solidFill>
                <a:latin typeface="Times New Roman"/>
                <a:cs typeface="Times New Roman"/>
              </a:rPr>
              <a:t>R</a:t>
            </a:r>
            <a:r>
              <a:rPr lang="en-US" i="1" baseline="-25000" dirty="0" err="1" smtClean="0">
                <a:solidFill>
                  <a:srgbClr val="FFFFFF"/>
                </a:solidFill>
                <a:latin typeface="Times New Roman"/>
                <a:cs typeface="Times New Roman"/>
              </a:rPr>
              <a:t>n</a:t>
            </a:r>
            <a:r>
              <a:rPr lang="en-US" i="1" baseline="-25000" dirty="0" smtClean="0">
                <a:solidFill>
                  <a:srgbClr val="FFFFFF"/>
                </a:solidFill>
                <a:latin typeface="Times New Roman"/>
                <a:cs typeface="Times New Roman"/>
              </a:rPr>
              <a:t> </a:t>
            </a:r>
            <a:r>
              <a:rPr lang="en-US" i="1" dirty="0" err="1" smtClean="0">
                <a:solidFill>
                  <a:srgbClr val="FFFFFF"/>
                </a:solidFill>
                <a:latin typeface="Times New Roman"/>
                <a:cs typeface="Times New Roman"/>
              </a:rPr>
              <a:t>z</a:t>
            </a:r>
            <a:r>
              <a:rPr lang="en-US" i="1" dirty="0" smtClean="0">
                <a:solidFill>
                  <a:srgbClr val="FFFFFF"/>
                </a:solidFill>
                <a:latin typeface="Times New Roman"/>
                <a:cs typeface="Times New Roman"/>
              </a:rPr>
              <a:t> </a:t>
            </a:r>
            <a:r>
              <a:rPr lang="en-US" dirty="0" smtClean="0">
                <a:solidFill>
                  <a:srgbClr val="FFFFFF"/>
                </a:solidFill>
                <a:latin typeface="Times New Roman"/>
                <a:cs typeface="Times New Roman"/>
              </a:rPr>
              <a:t>≤1 is tight</a:t>
            </a:r>
            <a:endParaRPr lang="en-US" i="1" dirty="0" smtClean="0">
              <a:solidFill>
                <a:srgbClr val="FFFFFF"/>
              </a:solidFill>
              <a:latin typeface="Times New Roman"/>
              <a:cs typeface="Times New Roman"/>
            </a:endParaRP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Clearly every node in this graph has degree ≤ 2, hence it comprises paths and cycles. In fact, nodes with degree 1 are democracies and only democracies have degree 1.</a:t>
            </a: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(0,0,…,0) has degree 1 so it is sitting on a path of this graph, whose other endpoint is another democracy ≠0</a:t>
            </a:r>
          </a:p>
          <a:p>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Lemke-</a:t>
            </a:r>
            <a:r>
              <a:rPr lang="en-US" dirty="0" err="1" smtClean="0">
                <a:solidFill>
                  <a:srgbClr val="FFFFFF"/>
                </a:solidFill>
                <a:latin typeface="Times New Roman"/>
                <a:cs typeface="Times New Roman"/>
              </a:rPr>
              <a:t>Howson</a:t>
            </a:r>
            <a:r>
              <a:rPr lang="en-US" dirty="0" smtClean="0">
                <a:solidFill>
                  <a:srgbClr val="FFFFFF"/>
                </a:solidFill>
                <a:latin typeface="Times New Roman"/>
                <a:cs typeface="Times New Roman"/>
              </a:rPr>
              <a:t> visits the vertices on the path where (0,0,…,0) sits, by the definition of the graph and the definition of the algorithm.</a:t>
            </a:r>
          </a:p>
          <a:p>
            <a:endParaRPr lang="en-US" dirty="0" smtClean="0">
              <a:solidFill>
                <a:srgbClr val="FFFFFF"/>
              </a:solidFill>
              <a:latin typeface="Times New Roman"/>
              <a:cs typeface="Times New Roman"/>
            </a:endParaRPr>
          </a:p>
        </p:txBody>
      </p:sp>
      <p:sp>
        <p:nvSpPr>
          <p:cNvPr id="11" name="Rectangle 10"/>
          <p:cNvSpPr/>
          <p:nvPr/>
        </p:nvSpPr>
        <p:spPr bwMode="auto">
          <a:xfrm>
            <a:off x="4368800" y="6604000"/>
            <a:ext cx="258237"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112" charset="0"/>
            </a:endParaRPr>
          </a:p>
        </p:txBody>
      </p:sp>
    </p:spTree>
    <p:extLst>
      <p:ext uri="{BB962C8B-B14F-4D97-AF65-F5344CB8AC3E}">
        <p14:creationId xmlns:p14="http://schemas.microsoft.com/office/powerpoint/2010/main" val="39550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Lemke-</a:t>
            </a:r>
            <a:r>
              <a:rPr lang="en-US" sz="3600" dirty="0" err="1" smtClean="0">
                <a:effectLst/>
                <a:latin typeface="Times New Roman" charset="0"/>
                <a:ea typeface="ＭＳ Ｐゴシック" charset="-128"/>
                <a:cs typeface="ＭＳ Ｐゴシック" charset="-128"/>
              </a:rPr>
              <a:t>Howson</a:t>
            </a:r>
            <a:r>
              <a:rPr lang="en-US" sz="3600" dirty="0" smtClean="0">
                <a:effectLst/>
                <a:latin typeface="Times New Roman" charset="0"/>
                <a:ea typeface="ＭＳ Ｐゴシック" charset="-128"/>
                <a:cs typeface="ＭＳ Ｐゴシック" charset="-128"/>
              </a:rPr>
              <a:t> Example</a:t>
            </a:r>
            <a:endParaRPr lang="en-US" sz="3600" dirty="0">
              <a:effectLst/>
              <a:latin typeface="Times New Roman" charset="0"/>
              <a:ea typeface="ＭＳ Ｐゴシック" charset="-128"/>
              <a:cs typeface="ＭＳ Ｐゴシック" charset="-128"/>
            </a:endParaRPr>
          </a:p>
        </p:txBody>
      </p:sp>
      <p:grpSp>
        <p:nvGrpSpPr>
          <p:cNvPr id="78" name="Group 77"/>
          <p:cNvGrpSpPr/>
          <p:nvPr/>
        </p:nvGrpSpPr>
        <p:grpSpPr>
          <a:xfrm>
            <a:off x="495300" y="984766"/>
            <a:ext cx="2959100" cy="1333500"/>
            <a:chOff x="495300" y="984766"/>
            <a:chExt cx="2959100" cy="1333500"/>
          </a:xfrm>
        </p:grpSpPr>
        <p:pic>
          <p:nvPicPr>
            <p:cNvPr id="6" name="Picture 5" descr="latex-image-1.pdf"/>
            <p:cNvPicPr>
              <a:picLocks noChangeAspect="1"/>
            </p:cNvPicPr>
            <p:nvPr/>
          </p:nvPicPr>
          <p:blipFill>
            <a:blip r:embed="rId3"/>
            <a:stretch>
              <a:fillRect/>
            </a:stretch>
          </p:blipFill>
          <p:spPr>
            <a:xfrm>
              <a:off x="495300" y="1264166"/>
              <a:ext cx="1066800" cy="762000"/>
            </a:xfrm>
            <a:prstGeom prst="rect">
              <a:avLst/>
            </a:prstGeom>
          </p:spPr>
        </p:pic>
        <p:sp>
          <p:nvSpPr>
            <p:cNvPr id="7" name="Double Bracket 6"/>
            <p:cNvSpPr/>
            <p:nvPr/>
          </p:nvSpPr>
          <p:spPr bwMode="auto">
            <a:xfrm>
              <a:off x="1625600" y="984766"/>
              <a:ext cx="1828800" cy="1333500"/>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Tahoma" pitchFamily="-112" charset="0"/>
              </a:endParaRPr>
            </a:p>
          </p:txBody>
        </p:sp>
        <p:sp>
          <p:nvSpPr>
            <p:cNvPr id="8" name="TextBox 7"/>
            <p:cNvSpPr txBox="1"/>
            <p:nvPr/>
          </p:nvSpPr>
          <p:spPr>
            <a:xfrm>
              <a:off x="1721188" y="1805464"/>
              <a:ext cx="1716861" cy="369332"/>
            </a:xfrm>
            <a:prstGeom prst="rect">
              <a:avLst/>
            </a:prstGeom>
            <a:noFill/>
          </p:spPr>
          <p:txBody>
            <a:bodyPr wrap="none" rtlCol="0">
              <a:spAutoFit/>
            </a:bodyPr>
            <a:lstStyle/>
            <a:p>
              <a:r>
                <a:rPr lang="en-US" dirty="0" smtClean="0">
                  <a:solidFill>
                    <a:srgbClr val="FFFFFF"/>
                  </a:solidFill>
                  <a:latin typeface="Tahoma"/>
                </a:rPr>
                <a:t>3        0        0</a:t>
              </a:r>
              <a:endParaRPr lang="en-US" dirty="0">
                <a:solidFill>
                  <a:srgbClr val="FFFFFF"/>
                </a:solidFill>
                <a:latin typeface="Tahoma"/>
              </a:endParaRPr>
            </a:p>
          </p:txBody>
        </p:sp>
        <p:sp>
          <p:nvSpPr>
            <p:cNvPr id="9" name="TextBox 8"/>
            <p:cNvSpPr txBox="1"/>
            <p:nvPr/>
          </p:nvSpPr>
          <p:spPr>
            <a:xfrm>
              <a:off x="1721188" y="1436132"/>
              <a:ext cx="1723549" cy="369332"/>
            </a:xfrm>
            <a:prstGeom prst="rect">
              <a:avLst/>
            </a:prstGeom>
            <a:noFill/>
          </p:spPr>
          <p:txBody>
            <a:bodyPr wrap="none" rtlCol="0">
              <a:spAutoFit/>
            </a:bodyPr>
            <a:lstStyle/>
            <a:p>
              <a:r>
                <a:rPr lang="en-US" dirty="0" smtClean="0">
                  <a:solidFill>
                    <a:srgbClr val="FFFFFF"/>
                  </a:solidFill>
                  <a:latin typeface="Tahoma"/>
                </a:rPr>
                <a:t>2        2        2</a:t>
              </a:r>
              <a:endParaRPr lang="en-US" dirty="0">
                <a:solidFill>
                  <a:srgbClr val="FFFFFF"/>
                </a:solidFill>
                <a:latin typeface="Tahoma"/>
              </a:endParaRPr>
            </a:p>
          </p:txBody>
        </p:sp>
        <p:sp>
          <p:nvSpPr>
            <p:cNvPr id="10" name="TextBox 9"/>
            <p:cNvSpPr txBox="1"/>
            <p:nvPr/>
          </p:nvSpPr>
          <p:spPr>
            <a:xfrm>
              <a:off x="1713318" y="1079500"/>
              <a:ext cx="1716861" cy="369332"/>
            </a:xfrm>
            <a:prstGeom prst="rect">
              <a:avLst/>
            </a:prstGeom>
            <a:noFill/>
          </p:spPr>
          <p:txBody>
            <a:bodyPr wrap="none" rtlCol="0">
              <a:spAutoFit/>
            </a:bodyPr>
            <a:lstStyle/>
            <a:p>
              <a:r>
                <a:rPr lang="en-US" dirty="0" smtClean="0">
                  <a:solidFill>
                    <a:srgbClr val="FFFFFF"/>
                  </a:solidFill>
                  <a:latin typeface="Tahoma"/>
                </a:rPr>
                <a:t>0        3        0</a:t>
              </a:r>
              <a:endParaRPr lang="en-US" dirty="0">
                <a:solidFill>
                  <a:srgbClr val="FFFFFF"/>
                </a:solidFill>
                <a:latin typeface="Tahoma"/>
              </a:endParaRPr>
            </a:p>
          </p:txBody>
        </p:sp>
      </p:grpSp>
      <p:pic>
        <p:nvPicPr>
          <p:cNvPr id="18" name="Picture 17" descr="latex-image-1.pdf"/>
          <p:cNvPicPr>
            <a:picLocks noChangeAspect="1"/>
          </p:cNvPicPr>
          <p:nvPr/>
        </p:nvPicPr>
        <p:blipFill>
          <a:blip r:embed="rId4"/>
          <a:stretch>
            <a:fillRect/>
          </a:stretch>
        </p:blipFill>
        <p:spPr>
          <a:xfrm>
            <a:off x="6591300" y="5638800"/>
            <a:ext cx="787400" cy="736600"/>
          </a:xfrm>
          <a:prstGeom prst="rect">
            <a:avLst/>
          </a:prstGeom>
        </p:spPr>
      </p:pic>
      <p:grpSp>
        <p:nvGrpSpPr>
          <p:cNvPr id="79" name="Group 78"/>
          <p:cNvGrpSpPr/>
          <p:nvPr/>
        </p:nvGrpSpPr>
        <p:grpSpPr>
          <a:xfrm>
            <a:off x="1822449" y="1448832"/>
            <a:ext cx="5492751" cy="5040868"/>
            <a:chOff x="1822449" y="1448832"/>
            <a:chExt cx="5492751" cy="5040868"/>
          </a:xfrm>
        </p:grpSpPr>
        <p:cxnSp>
          <p:nvCxnSpPr>
            <p:cNvPr id="12" name="Straight Arrow Connector 11"/>
            <p:cNvCxnSpPr/>
            <p:nvPr/>
          </p:nvCxnSpPr>
          <p:spPr bwMode="auto">
            <a:xfrm>
              <a:off x="4432300" y="4883149"/>
              <a:ext cx="2882900" cy="1003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flipV="1">
              <a:off x="2216150" y="4889499"/>
              <a:ext cx="2235200" cy="1003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V="1">
              <a:off x="2907506" y="3353594"/>
              <a:ext cx="3061494" cy="119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7" name="Picture 16" descr="latex-image-1.pdf"/>
            <p:cNvPicPr>
              <a:picLocks noChangeAspect="1"/>
            </p:cNvPicPr>
            <p:nvPr/>
          </p:nvPicPr>
          <p:blipFill>
            <a:blip r:embed="rId5"/>
            <a:stretch>
              <a:fillRect/>
            </a:stretch>
          </p:blipFill>
          <p:spPr>
            <a:xfrm>
              <a:off x="1822449" y="5753100"/>
              <a:ext cx="787400" cy="736600"/>
            </a:xfrm>
            <a:prstGeom prst="rect">
              <a:avLst/>
            </a:prstGeom>
          </p:spPr>
        </p:pic>
        <p:pic>
          <p:nvPicPr>
            <p:cNvPr id="19" name="Picture 18" descr="latex-image-1.pdf"/>
            <p:cNvPicPr>
              <a:picLocks noChangeAspect="1"/>
            </p:cNvPicPr>
            <p:nvPr/>
          </p:nvPicPr>
          <p:blipFill>
            <a:blip r:embed="rId6"/>
            <a:stretch>
              <a:fillRect/>
            </a:stretch>
          </p:blipFill>
          <p:spPr>
            <a:xfrm>
              <a:off x="3835400" y="1448832"/>
              <a:ext cx="787400" cy="736600"/>
            </a:xfrm>
            <a:prstGeom prst="rect">
              <a:avLst/>
            </a:prstGeom>
          </p:spPr>
        </p:pic>
        <p:cxnSp>
          <p:nvCxnSpPr>
            <p:cNvPr id="22" name="Straight Arrow Connector 21"/>
            <p:cNvCxnSpPr/>
            <p:nvPr/>
          </p:nvCxnSpPr>
          <p:spPr bwMode="auto">
            <a:xfrm>
              <a:off x="4292600" y="5751512"/>
              <a:ext cx="787400" cy="1588"/>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25" name="Straight Arrow Connector 24"/>
            <p:cNvCxnSpPr>
              <a:cxnSpLocks noChangeAspect="1"/>
            </p:cNvCxnSpPr>
            <p:nvPr/>
          </p:nvCxnSpPr>
          <p:spPr bwMode="auto">
            <a:xfrm>
              <a:off x="3352802" y="5397502"/>
              <a:ext cx="947793" cy="357251"/>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26" name="Straight Arrow Connector 25"/>
            <p:cNvCxnSpPr/>
            <p:nvPr/>
          </p:nvCxnSpPr>
          <p:spPr bwMode="auto">
            <a:xfrm rot="10800000" flipV="1">
              <a:off x="5061744" y="5391149"/>
              <a:ext cx="837406" cy="36195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2" name="Straight Arrow Connector 31"/>
            <p:cNvCxnSpPr/>
            <p:nvPr/>
          </p:nvCxnSpPr>
          <p:spPr bwMode="auto">
            <a:xfrm rot="5400000" flipH="1" flipV="1">
              <a:off x="2767012" y="4799806"/>
              <a:ext cx="1169194" cy="2382"/>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6" name="Straight Arrow Connector 35"/>
            <p:cNvCxnSpPr/>
            <p:nvPr/>
          </p:nvCxnSpPr>
          <p:spPr bwMode="auto">
            <a:xfrm rot="5400000" flipH="1" flipV="1">
              <a:off x="5294312" y="4811712"/>
              <a:ext cx="1169194" cy="2382"/>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8" name="Straight Arrow Connector 37"/>
            <p:cNvCxnSpPr/>
            <p:nvPr/>
          </p:nvCxnSpPr>
          <p:spPr bwMode="auto">
            <a:xfrm rot="16200000" flipH="1">
              <a:off x="3060303" y="4520803"/>
              <a:ext cx="1524794" cy="9398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40" name="Straight Connector 39"/>
            <p:cNvCxnSpPr/>
            <p:nvPr/>
          </p:nvCxnSpPr>
          <p:spPr bwMode="auto">
            <a:xfrm rot="5400000">
              <a:off x="4705353" y="4584697"/>
              <a:ext cx="1531143" cy="8183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flipH="1" flipV="1">
              <a:off x="2882225" y="2666325"/>
              <a:ext cx="2018268" cy="10818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16200000" flipV="1">
              <a:off x="4145875" y="2496463"/>
              <a:ext cx="2030174" cy="14335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50" name="Picture 49" descr="latex-image-1.pdf"/>
          <p:cNvPicPr>
            <a:picLocks noChangeAspect="1"/>
          </p:cNvPicPr>
          <p:nvPr/>
        </p:nvPicPr>
        <p:blipFill>
          <a:blip r:embed="rId7"/>
          <a:stretch>
            <a:fillRect/>
          </a:stretch>
        </p:blipFill>
        <p:spPr>
          <a:xfrm>
            <a:off x="4279900" y="4368800"/>
            <a:ext cx="889000" cy="711200"/>
          </a:xfrm>
          <a:prstGeom prst="rect">
            <a:avLst/>
          </a:prstGeom>
        </p:spPr>
      </p:pic>
      <p:pic>
        <p:nvPicPr>
          <p:cNvPr id="53" name="Picture 52" descr="latex-image-1.pdf"/>
          <p:cNvPicPr>
            <a:picLocks noChangeAspect="1"/>
          </p:cNvPicPr>
          <p:nvPr/>
        </p:nvPicPr>
        <p:blipFill>
          <a:blip r:embed="rId8"/>
          <a:stretch>
            <a:fillRect/>
          </a:stretch>
        </p:blipFill>
        <p:spPr>
          <a:xfrm>
            <a:off x="4381500" y="1841500"/>
            <a:ext cx="863600" cy="762000"/>
          </a:xfrm>
          <a:prstGeom prst="rect">
            <a:avLst/>
          </a:prstGeom>
        </p:spPr>
      </p:pic>
      <p:pic>
        <p:nvPicPr>
          <p:cNvPr id="56" name="Picture 55" descr="latex-image-1.pdf"/>
          <p:cNvPicPr>
            <a:picLocks noChangeAspect="1"/>
          </p:cNvPicPr>
          <p:nvPr/>
        </p:nvPicPr>
        <p:blipFill>
          <a:blip r:embed="rId9"/>
          <a:stretch>
            <a:fillRect/>
          </a:stretch>
        </p:blipFill>
        <p:spPr>
          <a:xfrm>
            <a:off x="5715000" y="3759200"/>
            <a:ext cx="889000" cy="762000"/>
          </a:xfrm>
          <a:prstGeom prst="rect">
            <a:avLst/>
          </a:prstGeom>
        </p:spPr>
      </p:pic>
      <p:pic>
        <p:nvPicPr>
          <p:cNvPr id="57" name="Picture 56" descr="latex-image-1.pdf"/>
          <p:cNvPicPr>
            <a:picLocks noChangeAspect="1"/>
          </p:cNvPicPr>
          <p:nvPr/>
        </p:nvPicPr>
        <p:blipFill>
          <a:blip r:embed="rId10"/>
          <a:stretch>
            <a:fillRect/>
          </a:stretch>
        </p:blipFill>
        <p:spPr>
          <a:xfrm>
            <a:off x="4559300" y="5588000"/>
            <a:ext cx="889000" cy="711200"/>
          </a:xfrm>
          <a:prstGeom prst="rect">
            <a:avLst/>
          </a:prstGeom>
        </p:spPr>
      </p:pic>
      <p:cxnSp>
        <p:nvCxnSpPr>
          <p:cNvPr id="59" name="Straight Arrow Connector 58"/>
          <p:cNvCxnSpPr>
            <a:cxnSpLocks noChangeAspect="1"/>
          </p:cNvCxnSpPr>
          <p:nvPr/>
        </p:nvCxnSpPr>
        <p:spPr bwMode="auto">
          <a:xfrm rot="16200000" flipV="1">
            <a:off x="3088564" y="3533265"/>
            <a:ext cx="2699971" cy="12503"/>
          </a:xfrm>
          <a:prstGeom prst="straightConnector1">
            <a:avLst/>
          </a:prstGeom>
          <a:solidFill>
            <a:schemeClr val="accent1"/>
          </a:solidFill>
          <a:ln w="9525" cap="flat" cmpd="sng" algn="ctr">
            <a:solidFill>
              <a:srgbClr val="FF6600"/>
            </a:solidFill>
            <a:prstDash val="solid"/>
            <a:round/>
            <a:headEnd type="none" w="med" len="med"/>
            <a:tailEnd type="arrow"/>
          </a:ln>
          <a:effectLst/>
        </p:spPr>
      </p:cxnSp>
      <p:cxnSp>
        <p:nvCxnSpPr>
          <p:cNvPr id="69" name="Straight Connector 68"/>
          <p:cNvCxnSpPr/>
          <p:nvPr/>
        </p:nvCxnSpPr>
        <p:spPr bwMode="auto">
          <a:xfrm rot="16200000" flipV="1">
            <a:off x="4135557" y="2481512"/>
            <a:ext cx="2030174" cy="1433512"/>
          </a:xfrm>
          <a:prstGeom prst="line">
            <a:avLst/>
          </a:prstGeom>
          <a:solidFill>
            <a:schemeClr val="accent1"/>
          </a:solidFill>
          <a:ln w="9525" cap="flat" cmpd="sng" algn="ctr">
            <a:solidFill>
              <a:srgbClr val="FF6600"/>
            </a:solidFill>
            <a:prstDash val="solid"/>
            <a:round/>
            <a:headEnd type="stealth" w="med" len="med"/>
            <a:tailEnd type="none" w="med" len="med"/>
          </a:ln>
          <a:effectLst/>
        </p:spPr>
      </p:cxnSp>
      <p:cxnSp>
        <p:nvCxnSpPr>
          <p:cNvPr id="70" name="Straight Connector 69"/>
          <p:cNvCxnSpPr/>
          <p:nvPr/>
        </p:nvCxnSpPr>
        <p:spPr bwMode="auto">
          <a:xfrm rot="5400000">
            <a:off x="4699003" y="4597397"/>
            <a:ext cx="1531143" cy="818362"/>
          </a:xfrm>
          <a:prstGeom prst="line">
            <a:avLst/>
          </a:prstGeom>
          <a:solidFill>
            <a:schemeClr val="accent1"/>
          </a:solidFill>
          <a:ln w="9525" cap="flat" cmpd="sng" algn="ctr">
            <a:solidFill>
              <a:srgbClr val="FF6600"/>
            </a:solidFill>
            <a:prstDash val="solid"/>
            <a:round/>
            <a:headEnd type="none" w="med" len="med"/>
            <a:tailEnd type="stealth" w="med" len="med"/>
          </a:ln>
          <a:effectLst/>
        </p:spPr>
      </p:cxnSp>
    </p:spTree>
    <p:extLst>
      <p:ext uri="{BB962C8B-B14F-4D97-AF65-F5344CB8AC3E}">
        <p14:creationId xmlns:p14="http://schemas.microsoft.com/office/powerpoint/2010/main" val="10977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2000"/>
                                        <p:tgtEl>
                                          <p:spTgt spid="79"/>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Post Mortem	</a:t>
            </a:r>
            <a:endParaRPr lang="en-US" sz="3600" dirty="0">
              <a:effectLst/>
              <a:latin typeface="Times New Roman" charset="0"/>
              <a:ea typeface="ＭＳ Ｐゴシック" charset="-128"/>
              <a:cs typeface="ＭＳ Ｐゴシック" charset="-128"/>
            </a:endParaRPr>
          </a:p>
        </p:txBody>
      </p:sp>
      <p:sp>
        <p:nvSpPr>
          <p:cNvPr id="34" name="TextBox 33"/>
          <p:cNvSpPr txBox="1"/>
          <p:nvPr/>
        </p:nvSpPr>
        <p:spPr>
          <a:xfrm>
            <a:off x="241299" y="1168400"/>
            <a:ext cx="8558691"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The Lemke-</a:t>
            </a:r>
            <a:r>
              <a:rPr lang="en-US" sz="2200" dirty="0" err="1" smtClean="0">
                <a:solidFill>
                  <a:srgbClr val="FFFFFF"/>
                </a:solidFill>
                <a:latin typeface="Times New Roman"/>
                <a:cs typeface="Times New Roman"/>
              </a:rPr>
              <a:t>Howson</a:t>
            </a:r>
            <a:r>
              <a:rPr lang="en-US" sz="2200" dirty="0" smtClean="0">
                <a:solidFill>
                  <a:srgbClr val="FFFFFF"/>
                </a:solidFill>
                <a:latin typeface="Times New Roman"/>
                <a:cs typeface="Times New Roman"/>
              </a:rPr>
              <a:t> algorithm:</a:t>
            </a:r>
            <a:endParaRPr lang="en-US" sz="2200" dirty="0">
              <a:solidFill>
                <a:srgbClr val="FFFFFF"/>
              </a:solidFill>
              <a:latin typeface="Times New Roman"/>
              <a:cs typeface="Times New Roman"/>
            </a:endParaRPr>
          </a:p>
        </p:txBody>
      </p:sp>
      <p:sp>
        <p:nvSpPr>
          <p:cNvPr id="35" name="Rectangle 34"/>
          <p:cNvSpPr/>
          <p:nvPr/>
        </p:nvSpPr>
        <p:spPr>
          <a:xfrm>
            <a:off x="533400" y="1714500"/>
            <a:ext cx="8506418" cy="369332"/>
          </a:xfrm>
          <a:prstGeom prst="rect">
            <a:avLst/>
          </a:prstGeom>
        </p:spPr>
        <p:txBody>
          <a:bodyPr wrap="square">
            <a:spAutoFit/>
          </a:bodyPr>
          <a:lstStyle/>
          <a:p>
            <a:r>
              <a:rPr lang="en-US" dirty="0" smtClean="0">
                <a:solidFill>
                  <a:srgbClr val="FFFFFF"/>
                </a:solidFill>
                <a:latin typeface="Times New Roman"/>
                <a:cs typeface="Times New Roman"/>
              </a:rPr>
              <a:t>- provides an alternative proof that a Nash equilibrium exists in 2-player games;</a:t>
            </a:r>
            <a:endParaRPr lang="en-US" dirty="0">
              <a:solidFill>
                <a:srgbClr val="FFFFFF"/>
              </a:solidFill>
              <a:latin typeface="Times New Roman"/>
              <a:cs typeface="Times New Roman"/>
            </a:endParaRPr>
          </a:p>
        </p:txBody>
      </p:sp>
      <p:sp>
        <p:nvSpPr>
          <p:cNvPr id="37" name="Rectangle 36"/>
          <p:cNvSpPr/>
          <p:nvPr/>
        </p:nvSpPr>
        <p:spPr>
          <a:xfrm>
            <a:off x="533399" y="2132230"/>
            <a:ext cx="8792547" cy="369332"/>
          </a:xfrm>
          <a:prstGeom prst="rect">
            <a:avLst/>
          </a:prstGeom>
        </p:spPr>
        <p:txBody>
          <a:bodyPr wrap="square">
            <a:spAutoFit/>
          </a:bodyPr>
          <a:lstStyle/>
          <a:p>
            <a:r>
              <a:rPr lang="en-US" dirty="0" smtClean="0">
                <a:solidFill>
                  <a:srgbClr val="FFFFFF"/>
                </a:solidFill>
                <a:latin typeface="Times New Roman"/>
                <a:cs typeface="Times New Roman"/>
              </a:rPr>
              <a:t>- moreover, it shows that there always exists a rational equilibrium in 2-player games;</a:t>
            </a:r>
            <a:endParaRPr lang="en-US" dirty="0">
              <a:solidFill>
                <a:srgbClr val="FFFFFF"/>
              </a:solidFill>
              <a:latin typeface="Times New Roman"/>
              <a:cs typeface="Times New Roman"/>
            </a:endParaRPr>
          </a:p>
        </p:txBody>
      </p:sp>
      <p:sp>
        <p:nvSpPr>
          <p:cNvPr id="39" name="Rectangle 38"/>
          <p:cNvSpPr/>
          <p:nvPr/>
        </p:nvSpPr>
        <p:spPr>
          <a:xfrm>
            <a:off x="533400" y="2551330"/>
            <a:ext cx="8610600" cy="1200329"/>
          </a:xfrm>
          <a:prstGeom prst="rect">
            <a:avLst/>
          </a:prstGeom>
        </p:spPr>
        <p:txBody>
          <a:bodyPr wrap="square">
            <a:spAutoFit/>
          </a:bodyPr>
          <a:lstStyle/>
          <a:p>
            <a:pPr>
              <a:buFontTx/>
              <a:buChar char="-"/>
            </a:pPr>
            <a:r>
              <a:rPr lang="en-US" dirty="0" smtClean="0">
                <a:solidFill>
                  <a:srgbClr val="FFFFFF"/>
                </a:solidFill>
                <a:latin typeface="Times New Roman"/>
                <a:cs typeface="Times New Roman"/>
              </a:rPr>
              <a:t> it works by virtue of a </a:t>
            </a:r>
            <a:r>
              <a:rPr lang="en-US" b="1" i="1" dirty="0" smtClean="0">
                <a:solidFill>
                  <a:srgbClr val="FFFFFF"/>
                </a:solidFill>
                <a:latin typeface="Times New Roman"/>
                <a:cs typeface="Times New Roman"/>
              </a:rPr>
              <a:t>parity argument</a:t>
            </a:r>
            <a:r>
              <a:rPr lang="en-US" dirty="0" smtClean="0">
                <a:solidFill>
                  <a:srgbClr val="FFFFFF"/>
                </a:solidFill>
                <a:latin typeface="Times New Roman"/>
                <a:cs typeface="Times New Roman"/>
              </a:rPr>
              <a:t>: it identifies a directed path on the vertices of the </a:t>
            </a:r>
            <a:r>
              <a:rPr lang="en-US" dirty="0" err="1" smtClean="0">
                <a:solidFill>
                  <a:srgbClr val="FFFFFF"/>
                </a:solidFill>
                <a:latin typeface="Times New Roman"/>
                <a:cs typeface="Times New Roman"/>
              </a:rPr>
              <a:t>polytope</a:t>
            </a:r>
            <a:r>
              <a:rPr lang="en-US" dirty="0" smtClean="0">
                <a:solidFill>
                  <a:srgbClr val="FFFFFF"/>
                </a:solidFill>
                <a:latin typeface="Times New Roman"/>
                <a:cs typeface="Times New Roman"/>
              </a:rPr>
              <a:t>; since that path has a source, it must also have a sink.</a:t>
            </a:r>
          </a:p>
          <a:p>
            <a:pPr>
              <a:buFontTx/>
              <a:buChar char="-"/>
            </a:pPr>
            <a:endParaRPr lang="en-US" dirty="0" smtClean="0">
              <a:solidFill>
                <a:srgbClr val="FFFFFF"/>
              </a:solidFill>
              <a:latin typeface="Times New Roman"/>
              <a:cs typeface="Times New Roman"/>
            </a:endParaRPr>
          </a:p>
          <a:p>
            <a:pPr>
              <a:buFontTx/>
              <a:buChar char="-"/>
            </a:pPr>
            <a:r>
              <a:rPr lang="en-US" dirty="0" smtClean="0">
                <a:solidFill>
                  <a:srgbClr val="FFFFFF"/>
                </a:solidFill>
                <a:latin typeface="Times New Roman"/>
                <a:cs typeface="Times New Roman"/>
              </a:rPr>
              <a:t> worst-case running time: exponential in the number of strategies </a:t>
            </a:r>
            <a:r>
              <a:rPr lang="en-US" dirty="0" smtClean="0">
                <a:solidFill>
                  <a:srgbClr val="FF6600"/>
                </a:solidFill>
                <a:latin typeface="Times New Roman"/>
                <a:cs typeface="Times New Roman"/>
              </a:rPr>
              <a:t>[</a:t>
            </a:r>
            <a:r>
              <a:rPr lang="en-US" dirty="0" err="1" smtClean="0">
                <a:solidFill>
                  <a:srgbClr val="FF6600"/>
                </a:solidFill>
                <a:latin typeface="Times New Roman"/>
                <a:cs typeface="Times New Roman"/>
              </a:rPr>
              <a:t>Savani</a:t>
            </a:r>
            <a:r>
              <a:rPr lang="en-US" dirty="0" smtClean="0">
                <a:solidFill>
                  <a:srgbClr val="FF6600"/>
                </a:solidFill>
                <a:latin typeface="Times New Roman"/>
                <a:cs typeface="Times New Roman"/>
              </a:rPr>
              <a:t>-von Stengel’04]</a:t>
            </a:r>
            <a:r>
              <a:rPr lang="en-US" dirty="0" smtClean="0">
                <a:solidFill>
                  <a:srgbClr val="FFFFFF"/>
                </a:solidFill>
                <a:latin typeface="Times New Roman"/>
                <a:cs typeface="Times New Roman"/>
              </a:rPr>
              <a:t>.</a:t>
            </a:r>
            <a:endParaRPr lang="en-US" i="1" baseline="30000" dirty="0">
              <a:solidFill>
                <a:srgbClr val="FFFFFF"/>
              </a:solidFill>
              <a:latin typeface="Times New Roman"/>
              <a:cs typeface="Times New Roman"/>
            </a:endParaRPr>
          </a:p>
        </p:txBody>
      </p:sp>
      <p:sp>
        <p:nvSpPr>
          <p:cNvPr id="41" name="Rectangle 40"/>
          <p:cNvSpPr/>
          <p:nvPr/>
        </p:nvSpPr>
        <p:spPr>
          <a:xfrm>
            <a:off x="533400" y="3979902"/>
            <a:ext cx="8506418" cy="646331"/>
          </a:xfrm>
          <a:prstGeom prst="rect">
            <a:avLst/>
          </a:prstGeom>
        </p:spPr>
        <p:txBody>
          <a:bodyPr wrap="square">
            <a:spAutoFit/>
          </a:bodyPr>
          <a:lstStyle/>
          <a:p>
            <a:pPr>
              <a:buFontTx/>
              <a:buChar char="-"/>
            </a:pPr>
            <a:r>
              <a:rPr lang="en-US" dirty="0" smtClean="0">
                <a:solidFill>
                  <a:srgbClr val="FFFFFF"/>
                </a:solidFill>
                <a:latin typeface="Times New Roman"/>
                <a:cs typeface="Times New Roman"/>
              </a:rPr>
              <a:t> there are analogs of the Lemke-</a:t>
            </a:r>
            <a:r>
              <a:rPr lang="en-US" dirty="0" err="1" smtClean="0">
                <a:solidFill>
                  <a:srgbClr val="FFFFFF"/>
                </a:solidFill>
                <a:latin typeface="Times New Roman"/>
                <a:cs typeface="Times New Roman"/>
              </a:rPr>
              <a:t>Howson</a:t>
            </a:r>
            <a:r>
              <a:rPr lang="en-US" dirty="0" smtClean="0">
                <a:solidFill>
                  <a:srgbClr val="FFFFFF"/>
                </a:solidFill>
                <a:latin typeface="Times New Roman"/>
                <a:cs typeface="Times New Roman"/>
              </a:rPr>
              <a:t> algorithm for multi-player games working with manifolds instead of </a:t>
            </a:r>
            <a:r>
              <a:rPr lang="en-US" dirty="0" err="1" smtClean="0">
                <a:solidFill>
                  <a:srgbClr val="FFFFFF"/>
                </a:solidFill>
                <a:latin typeface="Times New Roman"/>
                <a:cs typeface="Times New Roman"/>
              </a:rPr>
              <a:t>polytopes</a:t>
            </a:r>
            <a:r>
              <a:rPr lang="en-US" dirty="0" smtClean="0">
                <a:solidFill>
                  <a:srgbClr val="FFFFFF"/>
                </a:solidFill>
                <a:latin typeface="Times New Roman"/>
                <a:cs typeface="Times New Roman"/>
              </a:rPr>
              <a:t> ( [</a:t>
            </a:r>
            <a:r>
              <a:rPr lang="en-US" dirty="0" err="1" smtClean="0">
                <a:solidFill>
                  <a:srgbClr val="FFFFFF"/>
                </a:solidFill>
                <a:latin typeface="Times New Roman"/>
                <a:cs typeface="Times New Roman"/>
              </a:rPr>
              <a:t>Rosenmuller</a:t>
            </a:r>
            <a:r>
              <a:rPr lang="en-US" dirty="0" smtClean="0">
                <a:solidFill>
                  <a:srgbClr val="FFFFFF"/>
                </a:solidFill>
                <a:latin typeface="Times New Roman"/>
                <a:cs typeface="Times New Roman"/>
              </a:rPr>
              <a:t> ’71] and [Wilson ’71])</a:t>
            </a:r>
            <a:endParaRPr lang="en-US" dirty="0">
              <a:solidFill>
                <a:srgbClr val="FFFFFF"/>
              </a:solidFill>
              <a:latin typeface="Times New Roman"/>
              <a:cs typeface="Times New Roman"/>
            </a:endParaRPr>
          </a:p>
        </p:txBody>
      </p:sp>
    </p:spTree>
    <p:extLst>
      <p:ext uri="{BB962C8B-B14F-4D97-AF65-F5344CB8AC3E}">
        <p14:creationId xmlns:p14="http://schemas.microsoft.com/office/powerpoint/2010/main" val="2255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rot="16200000" flipV="1">
            <a:off x="4081462" y="3052140"/>
            <a:ext cx="1250318" cy="5079"/>
          </a:xfrm>
          <a:prstGeom prst="straightConnector1">
            <a:avLst/>
          </a:prstGeom>
          <a:solidFill>
            <a:schemeClr val="accent1"/>
          </a:solidFill>
          <a:ln w="9525" cap="flat" cmpd="sng" algn="ctr">
            <a:solidFill>
              <a:schemeClr val="tx1"/>
            </a:solidFill>
            <a:prstDash val="lgDash"/>
            <a:round/>
            <a:headEnd type="stealth" w="med" len="med"/>
            <a:tailEnd type="stealth"/>
          </a:ln>
          <a:effectLst/>
        </p:spPr>
      </p:cxnSp>
      <p:sp>
        <p:nvSpPr>
          <p:cNvPr id="16" name="TextBox 15"/>
          <p:cNvSpPr txBox="1"/>
          <p:nvPr/>
        </p:nvSpPr>
        <p:spPr>
          <a:xfrm>
            <a:off x="787400" y="1285557"/>
            <a:ext cx="4486742" cy="492443"/>
          </a:xfrm>
          <a:prstGeom prst="rect">
            <a:avLst/>
          </a:prstGeom>
          <a:noFill/>
        </p:spPr>
        <p:txBody>
          <a:bodyPr wrap="none" rtlCol="0">
            <a:spAutoFit/>
          </a:bodyPr>
          <a:lstStyle/>
          <a:p>
            <a:r>
              <a:rPr lang="en-US" sz="2600" dirty="0" smtClean="0">
                <a:solidFill>
                  <a:srgbClr val="49B1FF"/>
                </a:solidFill>
                <a:latin typeface="Times New Roman"/>
                <a:cs typeface="Times New Roman"/>
              </a:rPr>
              <a:t>Algorithms for Nash </a:t>
            </a:r>
            <a:r>
              <a:rPr lang="en-US" sz="2600" dirty="0" err="1" smtClean="0">
                <a:solidFill>
                  <a:srgbClr val="49B1FF"/>
                </a:solidFill>
                <a:latin typeface="Times New Roman"/>
                <a:cs typeface="Times New Roman"/>
              </a:rPr>
              <a:t>Equilibria</a:t>
            </a:r>
            <a:endParaRPr lang="en-US" sz="2600" dirty="0">
              <a:solidFill>
                <a:srgbClr val="49B1FF"/>
              </a:solidFill>
              <a:latin typeface="Times New Roman"/>
              <a:cs typeface="Times New Roman"/>
            </a:endParaRPr>
          </a:p>
        </p:txBody>
      </p:sp>
      <p:grpSp>
        <p:nvGrpSpPr>
          <p:cNvPr id="15" name="Group 14"/>
          <p:cNvGrpSpPr/>
          <p:nvPr/>
        </p:nvGrpSpPr>
        <p:grpSpPr>
          <a:xfrm>
            <a:off x="1549401" y="1816099"/>
            <a:ext cx="3896296" cy="719099"/>
            <a:chOff x="1549401" y="2171699"/>
            <a:chExt cx="3896296" cy="719099"/>
          </a:xfrm>
        </p:grpSpPr>
        <p:sp>
          <p:nvSpPr>
            <p:cNvPr id="24" name="TextBox 23"/>
            <p:cNvSpPr txBox="1"/>
            <p:nvPr/>
          </p:nvSpPr>
          <p:spPr>
            <a:xfrm>
              <a:off x="1841500" y="2490688"/>
              <a:ext cx="3604197" cy="400110"/>
            </a:xfrm>
            <a:prstGeom prst="rect">
              <a:avLst/>
            </a:prstGeom>
            <a:noFill/>
          </p:spPr>
          <p:txBody>
            <a:bodyPr wrap="none" rtlCol="0">
              <a:spAutoFit/>
            </a:bodyPr>
            <a:lstStyle/>
            <a:p>
              <a:r>
                <a:rPr lang="en-US" sz="2000" dirty="0" smtClean="0">
                  <a:solidFill>
                    <a:schemeClr val="bg1"/>
                  </a:solidFill>
                  <a:latin typeface="Times New Roman"/>
                  <a:cs typeface="Times New Roman"/>
                </a:rPr>
                <a:t>Support Enumeration Algorithms</a:t>
              </a:r>
              <a:endParaRPr lang="en-US" sz="2000" dirty="0">
                <a:solidFill>
                  <a:schemeClr val="bg1"/>
                </a:solidFill>
                <a:latin typeface="Times New Roman"/>
                <a:cs typeface="Times New Roman"/>
              </a:endParaRPr>
            </a:p>
          </p:txBody>
        </p:sp>
        <p:cxnSp>
          <p:nvCxnSpPr>
            <p:cNvPr id="27" name="Elbow Connector 26"/>
            <p:cNvCxnSpPr/>
            <p:nvPr/>
          </p:nvCxnSpPr>
          <p:spPr>
            <a:xfrm rot="16200000" flipH="1">
              <a:off x="1416735" y="2304365"/>
              <a:ext cx="557431" cy="292100"/>
            </a:xfrm>
            <a:prstGeom prst="bentConnector3">
              <a:avLst>
                <a:gd name="adj1" fmla="val 10012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549401" y="2303740"/>
            <a:ext cx="4018662" cy="753799"/>
            <a:chOff x="1549401" y="3281640"/>
            <a:chExt cx="4018662" cy="753799"/>
          </a:xfrm>
        </p:grpSpPr>
        <p:sp>
          <p:nvSpPr>
            <p:cNvPr id="26" name="TextBox 25"/>
            <p:cNvSpPr txBox="1"/>
            <p:nvPr/>
          </p:nvSpPr>
          <p:spPr>
            <a:xfrm>
              <a:off x="1885845" y="3635329"/>
              <a:ext cx="3682218" cy="400110"/>
            </a:xfrm>
            <a:prstGeom prst="rect">
              <a:avLst/>
            </a:prstGeom>
            <a:noFill/>
          </p:spPr>
          <p:txBody>
            <a:bodyPr wrap="none" rtlCol="0">
              <a:spAutoFit/>
            </a:bodyPr>
            <a:lstStyle/>
            <a:p>
              <a:r>
                <a:rPr lang="en-US" sz="2000" dirty="0" smtClean="0">
                  <a:solidFill>
                    <a:schemeClr val="bg1"/>
                  </a:solidFill>
                  <a:latin typeface="Times New Roman"/>
                  <a:cs typeface="Times New Roman"/>
                </a:rPr>
                <a:t>Algorithms for Symmetric Games</a:t>
              </a:r>
            </a:p>
          </p:txBody>
        </p:sp>
        <p:cxnSp>
          <p:nvCxnSpPr>
            <p:cNvPr id="29" name="Elbow Connector 28"/>
            <p:cNvCxnSpPr/>
            <p:nvPr/>
          </p:nvCxnSpPr>
          <p:spPr>
            <a:xfrm rot="16200000" flipH="1">
              <a:off x="1399385" y="3431656"/>
              <a:ext cx="592131" cy="292100"/>
            </a:xfrm>
            <a:prstGeom prst="bentConnector3">
              <a:avLst>
                <a:gd name="adj1" fmla="val 101475"/>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549401" y="2809828"/>
            <a:ext cx="3755043" cy="753799"/>
            <a:chOff x="1549401" y="3787728"/>
            <a:chExt cx="3755043" cy="753799"/>
          </a:xfrm>
        </p:grpSpPr>
        <p:sp>
          <p:nvSpPr>
            <p:cNvPr id="12" name="TextBox 11"/>
            <p:cNvSpPr txBox="1"/>
            <p:nvPr/>
          </p:nvSpPr>
          <p:spPr>
            <a:xfrm>
              <a:off x="1885845" y="4141417"/>
              <a:ext cx="3418599" cy="400110"/>
            </a:xfrm>
            <a:prstGeom prst="rect">
              <a:avLst/>
            </a:prstGeom>
            <a:noFill/>
          </p:spPr>
          <p:txBody>
            <a:bodyPr wrap="none" rtlCol="0">
              <a:spAutoFit/>
            </a:bodyPr>
            <a:lstStyle/>
            <a:p>
              <a:r>
                <a:rPr lang="en-US" sz="2000" dirty="0" smtClean="0">
                  <a:solidFill>
                    <a:prstClr val="white"/>
                  </a:solidFill>
                  <a:latin typeface="Times New Roman"/>
                  <a:cs typeface="Times New Roman"/>
                </a:rPr>
                <a:t>The Lemke-</a:t>
              </a:r>
              <a:r>
                <a:rPr lang="en-US" sz="2000" dirty="0" err="1" smtClean="0">
                  <a:solidFill>
                    <a:prstClr val="white"/>
                  </a:solidFill>
                  <a:latin typeface="Times New Roman"/>
                  <a:cs typeface="Times New Roman"/>
                </a:rPr>
                <a:t>Howson</a:t>
              </a:r>
              <a:r>
                <a:rPr lang="en-US" sz="2000" dirty="0" smtClean="0">
                  <a:solidFill>
                    <a:prstClr val="white"/>
                  </a:solidFill>
                  <a:latin typeface="Times New Roman"/>
                  <a:cs typeface="Times New Roman"/>
                </a:rPr>
                <a:t> Algorithm</a:t>
              </a:r>
              <a:endParaRPr lang="en-US" sz="2000" dirty="0">
                <a:solidFill>
                  <a:prstClr val="white"/>
                </a:solidFill>
                <a:latin typeface="Times New Roman"/>
                <a:cs typeface="Times New Roman"/>
              </a:endParaRPr>
            </a:p>
          </p:txBody>
        </p:sp>
        <p:cxnSp>
          <p:nvCxnSpPr>
            <p:cNvPr id="13" name="Elbow Connector 12"/>
            <p:cNvCxnSpPr/>
            <p:nvPr/>
          </p:nvCxnSpPr>
          <p:spPr>
            <a:xfrm rot="16200000" flipH="1">
              <a:off x="1399385" y="3937744"/>
              <a:ext cx="592131" cy="292100"/>
            </a:xfrm>
            <a:prstGeom prst="bentConnector3">
              <a:avLst>
                <a:gd name="adj1" fmla="val 101475"/>
              </a:avLst>
            </a:prstGeom>
            <a:ln>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rot="16200000" flipV="1">
            <a:off x="4081462" y="3052140"/>
            <a:ext cx="1250318" cy="5079"/>
          </a:xfrm>
          <a:prstGeom prst="straightConnector1">
            <a:avLst/>
          </a:prstGeom>
          <a:solidFill>
            <a:schemeClr val="accent1"/>
          </a:solidFill>
          <a:ln w="9525" cap="flat" cmpd="sng" algn="ctr">
            <a:solidFill>
              <a:schemeClr val="tx1"/>
            </a:solidFill>
            <a:prstDash val="lgDash"/>
            <a:round/>
            <a:headEnd type="stealth" w="med" len="med"/>
            <a:tailEnd type="stealth"/>
          </a:ln>
          <a:effectLst/>
        </p:spPr>
      </p:cxnSp>
      <p:sp>
        <p:nvSpPr>
          <p:cNvPr id="16" name="TextBox 15"/>
          <p:cNvSpPr txBox="1"/>
          <p:nvPr/>
        </p:nvSpPr>
        <p:spPr>
          <a:xfrm>
            <a:off x="787400" y="1285557"/>
            <a:ext cx="4486742" cy="492443"/>
          </a:xfrm>
          <a:prstGeom prst="rect">
            <a:avLst/>
          </a:prstGeom>
          <a:noFill/>
        </p:spPr>
        <p:txBody>
          <a:bodyPr wrap="none" rtlCol="0">
            <a:spAutoFit/>
          </a:bodyPr>
          <a:lstStyle/>
          <a:p>
            <a:r>
              <a:rPr lang="en-US" sz="2600" dirty="0" smtClean="0">
                <a:solidFill>
                  <a:srgbClr val="49B1FF"/>
                </a:solidFill>
                <a:latin typeface="Times New Roman"/>
                <a:cs typeface="Times New Roman"/>
              </a:rPr>
              <a:t>Algorithms for Nash </a:t>
            </a:r>
            <a:r>
              <a:rPr lang="en-US" sz="2600" dirty="0" err="1" smtClean="0">
                <a:solidFill>
                  <a:srgbClr val="49B1FF"/>
                </a:solidFill>
                <a:latin typeface="Times New Roman"/>
                <a:cs typeface="Times New Roman"/>
              </a:rPr>
              <a:t>Equilibria</a:t>
            </a:r>
            <a:endParaRPr lang="en-US" sz="2600" dirty="0">
              <a:solidFill>
                <a:srgbClr val="49B1FF"/>
              </a:solidFill>
              <a:latin typeface="Times New Roman"/>
              <a:cs typeface="Times New Roman"/>
            </a:endParaRPr>
          </a:p>
        </p:txBody>
      </p:sp>
      <p:grpSp>
        <p:nvGrpSpPr>
          <p:cNvPr id="3" name="Group 18"/>
          <p:cNvGrpSpPr/>
          <p:nvPr/>
        </p:nvGrpSpPr>
        <p:grpSpPr>
          <a:xfrm>
            <a:off x="1549401" y="2303740"/>
            <a:ext cx="4018662" cy="753799"/>
            <a:chOff x="1549401" y="3281640"/>
            <a:chExt cx="4018662" cy="753799"/>
          </a:xfrm>
        </p:grpSpPr>
        <p:sp>
          <p:nvSpPr>
            <p:cNvPr id="26" name="TextBox 25"/>
            <p:cNvSpPr txBox="1"/>
            <p:nvPr/>
          </p:nvSpPr>
          <p:spPr>
            <a:xfrm>
              <a:off x="1885845" y="3635329"/>
              <a:ext cx="3682218" cy="400110"/>
            </a:xfrm>
            <a:prstGeom prst="rect">
              <a:avLst/>
            </a:prstGeom>
            <a:noFill/>
          </p:spPr>
          <p:txBody>
            <a:bodyPr wrap="none" rtlCol="0">
              <a:spAutoFit/>
            </a:bodyPr>
            <a:lstStyle/>
            <a:p>
              <a:r>
                <a:rPr lang="en-US" sz="2000" dirty="0" smtClean="0">
                  <a:solidFill>
                    <a:schemeClr val="accent4"/>
                  </a:solidFill>
                  <a:latin typeface="Times New Roman"/>
                  <a:cs typeface="Times New Roman"/>
                </a:rPr>
                <a:t>Algorithms for Symmetric Games</a:t>
              </a:r>
            </a:p>
          </p:txBody>
        </p:sp>
        <p:cxnSp>
          <p:nvCxnSpPr>
            <p:cNvPr id="29" name="Elbow Connector 28"/>
            <p:cNvCxnSpPr/>
            <p:nvPr/>
          </p:nvCxnSpPr>
          <p:spPr>
            <a:xfrm rot="16200000" flipH="1">
              <a:off x="1399385" y="3431656"/>
              <a:ext cx="592131" cy="292100"/>
            </a:xfrm>
            <a:prstGeom prst="bentConnector3">
              <a:avLst>
                <a:gd name="adj1" fmla="val 101475"/>
              </a:avLst>
            </a:prstGeom>
            <a:ln>
              <a:solidFill>
                <a:srgbClr val="5F5F5F"/>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19"/>
          <p:cNvGrpSpPr/>
          <p:nvPr/>
        </p:nvGrpSpPr>
        <p:grpSpPr>
          <a:xfrm>
            <a:off x="1549401" y="2809828"/>
            <a:ext cx="3755043" cy="753799"/>
            <a:chOff x="1549401" y="3787728"/>
            <a:chExt cx="3755043" cy="753799"/>
          </a:xfrm>
        </p:grpSpPr>
        <p:sp>
          <p:nvSpPr>
            <p:cNvPr id="12" name="TextBox 11"/>
            <p:cNvSpPr txBox="1"/>
            <p:nvPr/>
          </p:nvSpPr>
          <p:spPr>
            <a:xfrm>
              <a:off x="1885845" y="4141417"/>
              <a:ext cx="3418599" cy="400110"/>
            </a:xfrm>
            <a:prstGeom prst="rect">
              <a:avLst/>
            </a:prstGeom>
            <a:noFill/>
          </p:spPr>
          <p:txBody>
            <a:bodyPr wrap="none" rtlCol="0">
              <a:spAutoFit/>
            </a:bodyPr>
            <a:lstStyle/>
            <a:p>
              <a:r>
                <a:rPr lang="en-US" sz="2000" dirty="0" smtClean="0">
                  <a:solidFill>
                    <a:schemeClr val="accent4"/>
                  </a:solidFill>
                  <a:latin typeface="Times New Roman"/>
                  <a:cs typeface="Times New Roman"/>
                </a:rPr>
                <a:t>The Lemke-</a:t>
              </a:r>
              <a:r>
                <a:rPr lang="en-US" sz="2000" dirty="0" err="1" smtClean="0">
                  <a:solidFill>
                    <a:schemeClr val="accent4"/>
                  </a:solidFill>
                  <a:latin typeface="Times New Roman"/>
                  <a:cs typeface="Times New Roman"/>
                </a:rPr>
                <a:t>Howson</a:t>
              </a:r>
              <a:r>
                <a:rPr lang="en-US" sz="2000" dirty="0" smtClean="0">
                  <a:solidFill>
                    <a:schemeClr val="accent4"/>
                  </a:solidFill>
                  <a:latin typeface="Times New Roman"/>
                  <a:cs typeface="Times New Roman"/>
                </a:rPr>
                <a:t> Algorithm</a:t>
              </a:r>
              <a:endParaRPr lang="en-US" sz="2000" dirty="0">
                <a:solidFill>
                  <a:schemeClr val="accent4"/>
                </a:solidFill>
                <a:latin typeface="Times New Roman"/>
                <a:cs typeface="Times New Roman"/>
              </a:endParaRPr>
            </a:p>
          </p:txBody>
        </p:sp>
        <p:cxnSp>
          <p:nvCxnSpPr>
            <p:cNvPr id="13" name="Elbow Connector 12"/>
            <p:cNvCxnSpPr/>
            <p:nvPr/>
          </p:nvCxnSpPr>
          <p:spPr>
            <a:xfrm rot="16200000" flipH="1">
              <a:off x="1399385" y="3937744"/>
              <a:ext cx="592131" cy="292100"/>
            </a:xfrm>
            <a:prstGeom prst="bentConnector3">
              <a:avLst>
                <a:gd name="adj1" fmla="val 101475"/>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grpSp>
      <p:grpSp>
        <p:nvGrpSpPr>
          <p:cNvPr id="2" name="Group 14"/>
          <p:cNvGrpSpPr/>
          <p:nvPr/>
        </p:nvGrpSpPr>
        <p:grpSpPr>
          <a:xfrm>
            <a:off x="1549401" y="1816099"/>
            <a:ext cx="3896296" cy="719099"/>
            <a:chOff x="1549401" y="2171699"/>
            <a:chExt cx="3896296" cy="719099"/>
          </a:xfrm>
        </p:grpSpPr>
        <p:sp>
          <p:nvSpPr>
            <p:cNvPr id="24" name="TextBox 23"/>
            <p:cNvSpPr txBox="1"/>
            <p:nvPr/>
          </p:nvSpPr>
          <p:spPr>
            <a:xfrm>
              <a:off x="1841500" y="2490688"/>
              <a:ext cx="3604197" cy="400110"/>
            </a:xfrm>
            <a:prstGeom prst="rect">
              <a:avLst/>
            </a:prstGeom>
            <a:noFill/>
          </p:spPr>
          <p:txBody>
            <a:bodyPr wrap="none" rtlCol="0">
              <a:spAutoFit/>
            </a:bodyPr>
            <a:lstStyle/>
            <a:p>
              <a:r>
                <a:rPr lang="en-US" sz="2000" dirty="0" smtClean="0">
                  <a:solidFill>
                    <a:schemeClr val="bg1"/>
                  </a:solidFill>
                  <a:latin typeface="Times New Roman"/>
                  <a:cs typeface="Times New Roman"/>
                </a:rPr>
                <a:t>Support Enumeration Algorithms</a:t>
              </a:r>
              <a:endParaRPr lang="en-US" sz="2000" dirty="0">
                <a:solidFill>
                  <a:schemeClr val="bg1"/>
                </a:solidFill>
                <a:latin typeface="Times New Roman"/>
                <a:cs typeface="Times New Roman"/>
              </a:endParaRPr>
            </a:p>
          </p:txBody>
        </p:sp>
        <p:cxnSp>
          <p:nvCxnSpPr>
            <p:cNvPr id="27" name="Elbow Connector 26"/>
            <p:cNvCxnSpPr/>
            <p:nvPr/>
          </p:nvCxnSpPr>
          <p:spPr>
            <a:xfrm rot="16200000" flipH="1">
              <a:off x="1416735" y="2304365"/>
              <a:ext cx="557431" cy="292100"/>
            </a:xfrm>
            <a:prstGeom prst="bentConnector3">
              <a:avLst>
                <a:gd name="adj1" fmla="val 100123"/>
              </a:avLst>
            </a:prstGeom>
            <a:ln>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Support Enumeration Algorithms</a:t>
            </a:r>
            <a:endParaRPr lang="en-US" sz="3600" dirty="0">
              <a:effectLst/>
              <a:latin typeface="Times New Roman" charset="0"/>
              <a:ea typeface="ＭＳ Ｐゴシック" charset="-128"/>
              <a:cs typeface="ＭＳ Ｐゴシック" charset="-128"/>
            </a:endParaRPr>
          </a:p>
        </p:txBody>
      </p:sp>
      <p:sp>
        <p:nvSpPr>
          <p:cNvPr id="83" name="TextBox 82"/>
          <p:cNvSpPr txBox="1"/>
          <p:nvPr/>
        </p:nvSpPr>
        <p:spPr>
          <a:xfrm>
            <a:off x="304800" y="1092200"/>
            <a:ext cx="8663724"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How better would my life be if I knew the support of the Nash equilibrium?</a:t>
            </a:r>
            <a:endParaRPr lang="en-US" sz="2200" i="1" dirty="0">
              <a:solidFill>
                <a:srgbClr val="FFFFFF"/>
              </a:solidFill>
            </a:endParaRPr>
          </a:p>
        </p:txBody>
      </p:sp>
      <p:sp>
        <p:nvSpPr>
          <p:cNvPr id="18" name="TextBox 17"/>
          <p:cNvSpPr txBox="1"/>
          <p:nvPr/>
        </p:nvSpPr>
        <p:spPr>
          <a:xfrm>
            <a:off x="508000" y="1665813"/>
            <a:ext cx="3204323" cy="400110"/>
          </a:xfrm>
          <a:prstGeom prst="rect">
            <a:avLst/>
          </a:prstGeom>
          <a:noFill/>
        </p:spPr>
        <p:txBody>
          <a:bodyPr wrap="none" rtlCol="0">
            <a:spAutoFit/>
          </a:bodyPr>
          <a:lstStyle/>
          <a:p>
            <a:r>
              <a:rPr lang="en-US" sz="2000" dirty="0" smtClean="0">
                <a:solidFill>
                  <a:srgbClr val="49B1FF"/>
                </a:solidFill>
                <a:latin typeface="Times New Roman"/>
                <a:cs typeface="Times New Roman"/>
              </a:rPr>
              <a:t> … and the game is 2-player?</a:t>
            </a:r>
            <a:endParaRPr lang="en-US" sz="2000" dirty="0">
              <a:solidFill>
                <a:srgbClr val="49B1FF"/>
              </a:solidFill>
              <a:latin typeface="Times New Roman"/>
              <a:cs typeface="Times New Roman"/>
            </a:endParaRPr>
          </a:p>
        </p:txBody>
      </p:sp>
      <p:sp>
        <p:nvSpPr>
          <p:cNvPr id="32" name="TextBox 31"/>
          <p:cNvSpPr txBox="1"/>
          <p:nvPr/>
        </p:nvSpPr>
        <p:spPr>
          <a:xfrm>
            <a:off x="389777" y="3636377"/>
            <a:ext cx="7110340" cy="400110"/>
          </a:xfrm>
          <a:prstGeom prst="rect">
            <a:avLst/>
          </a:prstGeom>
          <a:noFill/>
        </p:spPr>
        <p:txBody>
          <a:bodyPr wrap="none" rtlCol="0">
            <a:spAutoFit/>
          </a:bodyPr>
          <a:lstStyle/>
          <a:p>
            <a:r>
              <a:rPr lang="en-US" sz="2000" b="1" dirty="0" smtClean="0">
                <a:solidFill>
                  <a:srgbClr val="49B1FF"/>
                </a:solidFill>
                <a:latin typeface="Times New Roman"/>
                <a:cs typeface="Times New Roman"/>
              </a:rPr>
              <a:t>Claim:</a:t>
            </a:r>
            <a:r>
              <a:rPr lang="en-US" sz="2000" dirty="0" smtClean="0">
                <a:solidFill>
                  <a:srgbClr val="49B1FF"/>
                </a:solidFill>
                <a:latin typeface="Times New Roman"/>
                <a:cs typeface="Times New Roman"/>
              </a:rPr>
              <a:t> </a:t>
            </a:r>
            <a:r>
              <a:rPr lang="en-US" sz="2000" dirty="0" smtClean="0">
                <a:solidFill>
                  <a:srgbClr val="FFFFFF"/>
                </a:solidFill>
                <a:latin typeface="Times New Roman"/>
                <a:ea typeface="Wingdings"/>
                <a:cs typeface="Times New Roman"/>
              </a:rPr>
              <a:t>Can find Nash equilibrium (</a:t>
            </a:r>
            <a:r>
              <a:rPr lang="en-US" sz="2000" dirty="0" err="1" smtClean="0">
                <a:solidFill>
                  <a:srgbClr val="FFFFFF"/>
                </a:solidFill>
                <a:latin typeface="Times New Roman"/>
                <a:ea typeface="Wingdings"/>
                <a:cs typeface="Times New Roman"/>
              </a:rPr>
              <a:t>x</a:t>
            </a:r>
            <a:r>
              <a:rPr lang="en-US" sz="2000" dirty="0" smtClean="0">
                <a:solidFill>
                  <a:srgbClr val="FFFFFF"/>
                </a:solidFill>
                <a:latin typeface="Times New Roman"/>
                <a:ea typeface="Wingdings"/>
                <a:cs typeface="Times New Roman"/>
              </a:rPr>
              <a:t>, </a:t>
            </a:r>
            <a:r>
              <a:rPr lang="en-US" sz="2000" dirty="0" err="1" smtClean="0">
                <a:solidFill>
                  <a:srgbClr val="FFFFFF"/>
                </a:solidFill>
                <a:latin typeface="Times New Roman"/>
                <a:ea typeface="Wingdings"/>
                <a:cs typeface="Times New Roman"/>
              </a:rPr>
              <a:t>y</a:t>
            </a:r>
            <a:r>
              <a:rPr lang="en-US" sz="2000" dirty="0" smtClean="0">
                <a:solidFill>
                  <a:srgbClr val="FFFFFF"/>
                </a:solidFill>
                <a:latin typeface="Times New Roman"/>
                <a:ea typeface="Wingdings"/>
                <a:cs typeface="Times New Roman"/>
              </a:rPr>
              <a:t>) using linear programming.</a:t>
            </a:r>
            <a:endParaRPr lang="en-US" sz="2000" dirty="0">
              <a:solidFill>
                <a:srgbClr val="FFFFFF"/>
              </a:solidFill>
              <a:latin typeface="Times New Roman"/>
              <a:cs typeface="Times New Roman"/>
            </a:endParaRPr>
          </a:p>
        </p:txBody>
      </p:sp>
      <p:grpSp>
        <p:nvGrpSpPr>
          <p:cNvPr id="2" name="Group 34"/>
          <p:cNvGrpSpPr/>
          <p:nvPr/>
        </p:nvGrpSpPr>
        <p:grpSpPr>
          <a:xfrm>
            <a:off x="330200" y="2495034"/>
            <a:ext cx="7377395" cy="1015663"/>
            <a:chOff x="1016000" y="3244334"/>
            <a:chExt cx="7377395" cy="1015663"/>
          </a:xfrm>
        </p:grpSpPr>
        <p:sp>
          <p:nvSpPr>
            <p:cNvPr id="26" name="Rectangle 25"/>
            <p:cNvSpPr/>
            <p:nvPr/>
          </p:nvSpPr>
          <p:spPr>
            <a:xfrm>
              <a:off x="1016000" y="3244334"/>
              <a:ext cx="7377395" cy="1015663"/>
            </a:xfrm>
            <a:prstGeom prst="rect">
              <a:avLst/>
            </a:prstGeom>
          </p:spPr>
          <p:txBody>
            <a:bodyPr wrap="square">
              <a:spAutoFit/>
            </a:bodyPr>
            <a:lstStyle/>
            <a:p>
              <a:r>
                <a:rPr lang="en-US" sz="2000" b="1" dirty="0" smtClean="0">
                  <a:solidFill>
                    <a:srgbClr val="49B1FF"/>
                  </a:solidFill>
                  <a:latin typeface="Times New Roman"/>
                  <a:cs typeface="Times New Roman"/>
                </a:rPr>
                <a:t>Setting:</a:t>
              </a:r>
              <a:r>
                <a:rPr lang="en-US" sz="2000" dirty="0" smtClean="0">
                  <a:solidFill>
                    <a:srgbClr val="FFFFFF"/>
                  </a:solidFill>
                  <a:latin typeface="Times New Roman"/>
                  <a:cs typeface="Times New Roman"/>
                </a:rPr>
                <a:t> Let  (</a:t>
              </a:r>
              <a:r>
                <a:rPr lang="en-US" sz="2000" i="1" dirty="0" smtClean="0">
                  <a:solidFill>
                    <a:srgbClr val="FFFFFF"/>
                  </a:solidFill>
                  <a:latin typeface="Times New Roman"/>
                  <a:cs typeface="Times New Roman"/>
                </a:rPr>
                <a:t>R</a:t>
              </a:r>
              <a:r>
                <a:rPr lang="en-US" sz="2000" dirty="0" smtClean="0">
                  <a:solidFill>
                    <a:srgbClr val="FFFFFF"/>
                  </a:solidFill>
                  <a:latin typeface="Times New Roman"/>
                  <a:cs typeface="Times New Roman"/>
                </a:rPr>
                <a:t>, </a:t>
              </a:r>
              <a:r>
                <a:rPr lang="en-US" sz="2000" i="1" dirty="0" smtClean="0">
                  <a:solidFill>
                    <a:srgbClr val="FFFFFF"/>
                  </a:solidFill>
                  <a:latin typeface="Times New Roman"/>
                  <a:cs typeface="Times New Roman"/>
                </a:rPr>
                <a:t>C</a:t>
              </a:r>
              <a:r>
                <a:rPr lang="en-US" sz="2000" dirty="0" smtClean="0">
                  <a:solidFill>
                    <a:srgbClr val="FFFFFF"/>
                  </a:solidFill>
                  <a:latin typeface="Times New Roman"/>
                  <a:cs typeface="Times New Roman"/>
                </a:rPr>
                <a:t>) be an </a:t>
              </a:r>
              <a:r>
                <a:rPr lang="en-US" sz="2000" i="1" dirty="0" smtClean="0">
                  <a:solidFill>
                    <a:srgbClr val="FFFFFF"/>
                  </a:solidFill>
                  <a:latin typeface="Times New Roman"/>
                  <a:cs typeface="Times New Roman"/>
                </a:rPr>
                <a:t>m</a:t>
              </a:r>
              <a:r>
                <a:rPr lang="en-US" sz="2000" dirty="0" smtClean="0">
                  <a:solidFill>
                    <a:srgbClr val="FFFFFF"/>
                  </a:solidFill>
                  <a:latin typeface="Times New Roman"/>
                  <a:cs typeface="Times New Roman"/>
                </a:rPr>
                <a:t> by </a:t>
              </a:r>
              <a:r>
                <a:rPr lang="en-US" sz="2000" i="1" dirty="0" smtClean="0">
                  <a:solidFill>
                    <a:srgbClr val="FFFFFF"/>
                  </a:solidFill>
                  <a:latin typeface="Times New Roman"/>
                  <a:cs typeface="Times New Roman"/>
                </a:rPr>
                <a:t>n</a:t>
              </a:r>
              <a:r>
                <a:rPr lang="en-US" sz="2000" dirty="0" smtClean="0">
                  <a:solidFill>
                    <a:srgbClr val="FFFFFF"/>
                  </a:solidFill>
                  <a:latin typeface="Times New Roman"/>
                  <a:cs typeface="Times New Roman"/>
                </a:rPr>
                <a:t> game, and suppose a friend revealed to us the supports        and        respectively of the Row and Column players’ mixed strategies at some equilibrium of the game.</a:t>
              </a:r>
              <a:endParaRPr lang="en-US" sz="2000" dirty="0">
                <a:solidFill>
                  <a:srgbClr val="FFFFFF"/>
                </a:solidFill>
              </a:endParaRPr>
            </a:p>
          </p:txBody>
        </p:sp>
        <p:pic>
          <p:nvPicPr>
            <p:cNvPr id="33" name="Picture 32" descr="latex-image-1.pdf"/>
            <p:cNvPicPr>
              <a:picLocks noChangeAspect="1"/>
            </p:cNvPicPr>
            <p:nvPr/>
          </p:nvPicPr>
          <p:blipFill>
            <a:blip r:embed="rId3"/>
            <a:stretch>
              <a:fillRect/>
            </a:stretch>
          </p:blipFill>
          <p:spPr>
            <a:xfrm>
              <a:off x="1727200" y="3409097"/>
              <a:ext cx="1854200" cy="762000"/>
            </a:xfrm>
            <a:prstGeom prst="rect">
              <a:avLst/>
            </a:prstGeom>
          </p:spPr>
        </p:pic>
        <p:pic>
          <p:nvPicPr>
            <p:cNvPr id="34" name="Picture 33" descr="latex-image-1.pdf"/>
            <p:cNvPicPr>
              <a:picLocks noChangeAspect="1"/>
            </p:cNvPicPr>
            <p:nvPr/>
          </p:nvPicPr>
          <p:blipFill>
            <a:blip r:embed="rId4"/>
            <a:stretch>
              <a:fillRect/>
            </a:stretch>
          </p:blipFill>
          <p:spPr>
            <a:xfrm>
              <a:off x="2590800" y="3409097"/>
              <a:ext cx="1854200" cy="762000"/>
            </a:xfrm>
            <a:prstGeom prst="rect">
              <a:avLst/>
            </a:prstGeom>
          </p:spPr>
        </p:pic>
      </p:grpSp>
      <p:grpSp>
        <p:nvGrpSpPr>
          <p:cNvPr id="3" name="Group 44"/>
          <p:cNvGrpSpPr/>
          <p:nvPr/>
        </p:nvGrpSpPr>
        <p:grpSpPr>
          <a:xfrm>
            <a:off x="1727200" y="4014232"/>
            <a:ext cx="5981700" cy="2831068"/>
            <a:chOff x="2082800" y="4268232"/>
            <a:chExt cx="5981700" cy="2831068"/>
          </a:xfrm>
        </p:grpSpPr>
        <p:grpSp>
          <p:nvGrpSpPr>
            <p:cNvPr id="4" name="Group 40"/>
            <p:cNvGrpSpPr/>
            <p:nvPr/>
          </p:nvGrpSpPr>
          <p:grpSpPr>
            <a:xfrm>
              <a:off x="2082800" y="4268232"/>
              <a:ext cx="5981700" cy="2831068"/>
              <a:chOff x="2082800" y="4268232"/>
              <a:chExt cx="5981700" cy="2831068"/>
            </a:xfrm>
          </p:grpSpPr>
          <p:grpSp>
            <p:nvGrpSpPr>
              <p:cNvPr id="5" name="Group 38"/>
              <p:cNvGrpSpPr/>
              <p:nvPr/>
            </p:nvGrpSpPr>
            <p:grpSpPr>
              <a:xfrm>
                <a:off x="2082800" y="4268232"/>
                <a:ext cx="5905500" cy="2665968"/>
                <a:chOff x="2082800" y="4280932"/>
                <a:chExt cx="5905500" cy="2665968"/>
              </a:xfrm>
            </p:grpSpPr>
            <p:grpSp>
              <p:nvGrpSpPr>
                <p:cNvPr id="6" name="Group 30"/>
                <p:cNvGrpSpPr/>
                <p:nvPr/>
              </p:nvGrpSpPr>
              <p:grpSpPr>
                <a:xfrm>
                  <a:off x="2082800" y="4280932"/>
                  <a:ext cx="5676900" cy="2184400"/>
                  <a:chOff x="1219200" y="4483100"/>
                  <a:chExt cx="5676900" cy="2184400"/>
                </a:xfrm>
              </p:grpSpPr>
              <p:pic>
                <p:nvPicPr>
                  <p:cNvPr id="24" name="Picture 23" descr="latex-image-1.pdf"/>
                  <p:cNvPicPr>
                    <a:picLocks noChangeAspect="1"/>
                  </p:cNvPicPr>
                  <p:nvPr/>
                </p:nvPicPr>
                <p:blipFill>
                  <a:blip r:embed="rId5"/>
                  <a:stretch>
                    <a:fillRect/>
                  </a:stretch>
                </p:blipFill>
                <p:spPr>
                  <a:xfrm>
                    <a:off x="1231900" y="5384800"/>
                    <a:ext cx="5664200" cy="838200"/>
                  </a:xfrm>
                  <a:prstGeom prst="rect">
                    <a:avLst/>
                  </a:prstGeom>
                </p:spPr>
              </p:pic>
              <p:pic>
                <p:nvPicPr>
                  <p:cNvPr id="25" name="Picture 24" descr="latex-image-1.pdf"/>
                  <p:cNvPicPr>
                    <a:picLocks noChangeAspect="1"/>
                  </p:cNvPicPr>
                  <p:nvPr/>
                </p:nvPicPr>
                <p:blipFill>
                  <a:blip r:embed="rId6"/>
                  <a:stretch>
                    <a:fillRect/>
                  </a:stretch>
                </p:blipFill>
                <p:spPr>
                  <a:xfrm>
                    <a:off x="1219200" y="4927600"/>
                    <a:ext cx="5486400" cy="863600"/>
                  </a:xfrm>
                  <a:prstGeom prst="rect">
                    <a:avLst/>
                  </a:prstGeom>
                </p:spPr>
              </p:pic>
              <p:pic>
                <p:nvPicPr>
                  <p:cNvPr id="28" name="Picture 27" descr="latex-image-1.pdf"/>
                  <p:cNvPicPr>
                    <a:picLocks noChangeAspect="1"/>
                  </p:cNvPicPr>
                  <p:nvPr/>
                </p:nvPicPr>
                <p:blipFill>
                  <a:blip r:embed="rId7"/>
                  <a:stretch>
                    <a:fillRect/>
                  </a:stretch>
                </p:blipFill>
                <p:spPr>
                  <a:xfrm>
                    <a:off x="1231900" y="4483100"/>
                    <a:ext cx="2336800" cy="711200"/>
                  </a:xfrm>
                  <a:prstGeom prst="rect">
                    <a:avLst/>
                  </a:prstGeom>
                </p:spPr>
              </p:pic>
              <p:pic>
                <p:nvPicPr>
                  <p:cNvPr id="29" name="Picture 28" descr="latex-image-1.pdf"/>
                  <p:cNvPicPr>
                    <a:picLocks noChangeAspect="1"/>
                  </p:cNvPicPr>
                  <p:nvPr/>
                </p:nvPicPr>
                <p:blipFill>
                  <a:blip r:embed="rId8"/>
                  <a:stretch>
                    <a:fillRect/>
                  </a:stretch>
                </p:blipFill>
                <p:spPr>
                  <a:xfrm>
                    <a:off x="1625600" y="5905500"/>
                    <a:ext cx="3937000" cy="762000"/>
                  </a:xfrm>
                  <a:prstGeom prst="rect">
                    <a:avLst/>
                  </a:prstGeom>
                </p:spPr>
              </p:pic>
              <p:sp>
                <p:nvSpPr>
                  <p:cNvPr id="30" name="Rectangle 29"/>
                  <p:cNvSpPr/>
                  <p:nvPr/>
                </p:nvSpPr>
                <p:spPr>
                  <a:xfrm>
                    <a:off x="1955800" y="5130800"/>
                    <a:ext cx="454046" cy="369332"/>
                  </a:xfrm>
                  <a:prstGeom prst="rect">
                    <a:avLst/>
                  </a:prstGeom>
                </p:spPr>
                <p:txBody>
                  <a:bodyPr wrap="none">
                    <a:spAutoFit/>
                  </a:bodyPr>
                  <a:lstStyle/>
                  <a:p>
                    <a:r>
                      <a:rPr lang="en-US" dirty="0" err="1" smtClean="0">
                        <a:solidFill>
                          <a:srgbClr val="FFFFFF"/>
                        </a:solidFill>
                        <a:latin typeface="Times New Roman"/>
                        <a:cs typeface="Times New Roman"/>
                      </a:rPr>
                      <a:t>s.t</a:t>
                    </a:r>
                    <a:r>
                      <a:rPr lang="en-US" dirty="0" smtClean="0">
                        <a:solidFill>
                          <a:srgbClr val="FFFFFF"/>
                        </a:solidFill>
                        <a:latin typeface="Times New Roman"/>
                        <a:cs typeface="Times New Roman"/>
                      </a:rPr>
                      <a:t>.</a:t>
                    </a:r>
                    <a:endParaRPr lang="en-US" dirty="0">
                      <a:solidFill>
                        <a:srgbClr val="FFFFFF"/>
                      </a:solidFill>
                    </a:endParaRPr>
                  </a:p>
                </p:txBody>
              </p:sp>
            </p:grpSp>
            <p:pic>
              <p:nvPicPr>
                <p:cNvPr id="36" name="Picture 35" descr="latex-image-1.pdf"/>
                <p:cNvPicPr>
                  <a:picLocks noChangeAspect="1"/>
                </p:cNvPicPr>
                <p:nvPr/>
              </p:nvPicPr>
              <p:blipFill>
                <a:blip r:embed="rId9"/>
                <a:stretch>
                  <a:fillRect/>
                </a:stretch>
              </p:blipFill>
              <p:spPr>
                <a:xfrm>
                  <a:off x="2108200" y="6184900"/>
                  <a:ext cx="3276600" cy="762000"/>
                </a:xfrm>
                <a:prstGeom prst="rect">
                  <a:avLst/>
                </a:prstGeom>
              </p:spPr>
            </p:pic>
            <p:pic>
              <p:nvPicPr>
                <p:cNvPr id="37" name="Picture 36" descr="latex-image-1.pdf"/>
                <p:cNvPicPr>
                  <a:picLocks noChangeAspect="1"/>
                </p:cNvPicPr>
                <p:nvPr/>
              </p:nvPicPr>
              <p:blipFill>
                <a:blip r:embed="rId10"/>
                <a:stretch>
                  <a:fillRect/>
                </a:stretch>
              </p:blipFill>
              <p:spPr>
                <a:xfrm>
                  <a:off x="4660900" y="6159500"/>
                  <a:ext cx="3327400" cy="787400"/>
                </a:xfrm>
                <a:prstGeom prst="rect">
                  <a:avLst/>
                </a:prstGeom>
              </p:spPr>
            </p:pic>
            <p:sp>
              <p:nvSpPr>
                <p:cNvPr id="38" name="Rectangle 37"/>
                <p:cNvSpPr/>
                <p:nvPr/>
              </p:nvSpPr>
              <p:spPr>
                <a:xfrm>
                  <a:off x="5264592" y="6356866"/>
                  <a:ext cx="518091" cy="369332"/>
                </a:xfrm>
                <a:prstGeom prst="rect">
                  <a:avLst/>
                </a:prstGeom>
              </p:spPr>
              <p:txBody>
                <a:bodyPr wrap="none">
                  <a:spAutoFit/>
                </a:bodyPr>
                <a:lstStyle/>
                <a:p>
                  <a:r>
                    <a:rPr lang="en-US" dirty="0" smtClean="0">
                      <a:solidFill>
                        <a:srgbClr val="FFFFFF"/>
                      </a:solidFill>
                      <a:latin typeface="Times New Roman"/>
                      <a:ea typeface="Wingdings"/>
                      <a:cs typeface="Times New Roman"/>
                    </a:rPr>
                    <a:t>and</a:t>
                  </a:r>
                  <a:endParaRPr lang="en-US" dirty="0">
                    <a:solidFill>
                      <a:srgbClr val="FFFFFF"/>
                    </a:solidFill>
                  </a:endParaRPr>
                </a:p>
              </p:txBody>
            </p:sp>
          </p:grpSp>
          <p:sp>
            <p:nvSpPr>
              <p:cNvPr id="40" name="Rectangle 39"/>
              <p:cNvSpPr/>
              <p:nvPr/>
            </p:nvSpPr>
            <p:spPr bwMode="auto">
              <a:xfrm>
                <a:off x="2400300" y="4392087"/>
                <a:ext cx="5664200" cy="27072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cxnSp>
          <p:nvCxnSpPr>
            <p:cNvPr id="27" name="Straight Connector 26"/>
            <p:cNvCxnSpPr>
              <a:cxnSpLocks noChangeAspect="1"/>
            </p:cNvCxnSpPr>
            <p:nvPr/>
          </p:nvCxnSpPr>
          <p:spPr bwMode="auto">
            <a:xfrm rot="6060000" flipH="1" flipV="1">
              <a:off x="4574185" y="6556111"/>
              <a:ext cx="199139" cy="13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cxnSpLocks noChangeAspect="1"/>
            </p:cNvCxnSpPr>
            <p:nvPr/>
          </p:nvCxnSpPr>
          <p:spPr bwMode="auto">
            <a:xfrm rot="6060000" flipH="1" flipV="1">
              <a:off x="7164204" y="6525467"/>
              <a:ext cx="199139" cy="137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31" name="Picture 30" descr="latex-image-1.pdf"/>
          <p:cNvPicPr>
            <a:picLocks noChangeAspect="1"/>
          </p:cNvPicPr>
          <p:nvPr/>
        </p:nvPicPr>
        <p:blipFill>
          <a:blip r:embed="rId11"/>
          <a:stretch>
            <a:fillRect/>
          </a:stretch>
        </p:blipFill>
        <p:spPr>
          <a:xfrm>
            <a:off x="2908300" y="6388100"/>
            <a:ext cx="3632200" cy="431800"/>
          </a:xfrm>
          <a:prstGeom prst="rect">
            <a:avLst/>
          </a:prstGeom>
        </p:spPr>
      </p:pic>
    </p:spTree>
    <p:extLst>
      <p:ext uri="{BB962C8B-B14F-4D97-AF65-F5344CB8AC3E}">
        <p14:creationId xmlns:p14="http://schemas.microsoft.com/office/powerpoint/2010/main" val="735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1000"/>
                                        <p:tgtEl>
                                          <p:spTgt spid="3"/>
                                        </p:tgtEl>
                                      </p:cBhvr>
                                    </p:animEffec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762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Support Enumeration Algorithms</a:t>
            </a:r>
            <a:endParaRPr lang="en-US" sz="3600" dirty="0">
              <a:effectLst/>
              <a:latin typeface="Times New Roman" charset="0"/>
              <a:ea typeface="ＭＳ Ｐゴシック" charset="-128"/>
              <a:cs typeface="ＭＳ Ｐゴシック" charset="-128"/>
            </a:endParaRPr>
          </a:p>
        </p:txBody>
      </p:sp>
      <p:sp>
        <p:nvSpPr>
          <p:cNvPr id="83" name="TextBox 82"/>
          <p:cNvSpPr txBox="1"/>
          <p:nvPr/>
        </p:nvSpPr>
        <p:spPr>
          <a:xfrm>
            <a:off x="304800" y="1092200"/>
            <a:ext cx="8663724"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How better would my life be if I knew the support of the Nash equilibrium?</a:t>
            </a:r>
            <a:endParaRPr lang="en-US" sz="2200" i="1" dirty="0">
              <a:solidFill>
                <a:srgbClr val="FFFFFF"/>
              </a:solidFill>
            </a:endParaRPr>
          </a:p>
        </p:txBody>
      </p:sp>
      <p:sp>
        <p:nvSpPr>
          <p:cNvPr id="18" name="TextBox 17"/>
          <p:cNvSpPr txBox="1"/>
          <p:nvPr/>
        </p:nvSpPr>
        <p:spPr>
          <a:xfrm>
            <a:off x="508000" y="1665813"/>
            <a:ext cx="3204323" cy="400110"/>
          </a:xfrm>
          <a:prstGeom prst="rect">
            <a:avLst/>
          </a:prstGeom>
          <a:noFill/>
        </p:spPr>
        <p:txBody>
          <a:bodyPr wrap="none" rtlCol="0">
            <a:spAutoFit/>
          </a:bodyPr>
          <a:lstStyle/>
          <a:p>
            <a:r>
              <a:rPr lang="en-US" sz="2000" dirty="0" smtClean="0">
                <a:solidFill>
                  <a:srgbClr val="49B1FF"/>
                </a:solidFill>
                <a:latin typeface="Times New Roman"/>
                <a:cs typeface="Times New Roman"/>
              </a:rPr>
              <a:t> … and the game is 2-player?</a:t>
            </a:r>
            <a:endParaRPr lang="en-US" sz="2000" dirty="0">
              <a:solidFill>
                <a:srgbClr val="49B1FF"/>
              </a:solidFill>
              <a:latin typeface="Times New Roman"/>
              <a:cs typeface="Times New Roman"/>
            </a:endParaRPr>
          </a:p>
        </p:txBody>
      </p:sp>
      <p:grpSp>
        <p:nvGrpSpPr>
          <p:cNvPr id="3" name="Group 45"/>
          <p:cNvGrpSpPr/>
          <p:nvPr/>
        </p:nvGrpSpPr>
        <p:grpSpPr>
          <a:xfrm>
            <a:off x="1422401" y="2635310"/>
            <a:ext cx="3251200" cy="1433155"/>
            <a:chOff x="685801" y="3371910"/>
            <a:chExt cx="3251200" cy="1433155"/>
          </a:xfrm>
        </p:grpSpPr>
        <p:cxnSp>
          <p:nvCxnSpPr>
            <p:cNvPr id="41" name="Straight Arrow Connector 40"/>
            <p:cNvCxnSpPr/>
            <p:nvPr/>
          </p:nvCxnSpPr>
          <p:spPr bwMode="auto">
            <a:xfrm rot="5400000">
              <a:off x="2193955" y="3451255"/>
              <a:ext cx="793690" cy="63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2" name="TextBox 41"/>
            <p:cNvSpPr txBox="1"/>
            <p:nvPr/>
          </p:nvSpPr>
          <p:spPr>
            <a:xfrm>
              <a:off x="685801" y="4158734"/>
              <a:ext cx="3251200" cy="646331"/>
            </a:xfrm>
            <a:prstGeom prst="rect">
              <a:avLst/>
            </a:prstGeom>
            <a:noFill/>
          </p:spPr>
          <p:txBody>
            <a:bodyPr wrap="square" rtlCol="0">
              <a:spAutoFit/>
            </a:bodyPr>
            <a:lstStyle/>
            <a:p>
              <a:r>
                <a:rPr lang="en-US" dirty="0" smtClean="0">
                  <a:solidFill>
                    <a:srgbClr val="FFFFFF"/>
                  </a:solidFill>
                  <a:latin typeface="Times New Roman"/>
                  <a:cs typeface="Times New Roman"/>
                </a:rPr>
                <a:t>for guessing the support of each player’s strategy at a Nash </a:t>
              </a:r>
              <a:r>
                <a:rPr lang="en-US" dirty="0" err="1" smtClean="0">
                  <a:solidFill>
                    <a:srgbClr val="FFFFFF"/>
                  </a:solidFill>
                  <a:latin typeface="Times New Roman"/>
                  <a:cs typeface="Times New Roman"/>
                </a:rPr>
                <a:t>eq</a:t>
              </a:r>
              <a:endParaRPr lang="en-US" dirty="0">
                <a:solidFill>
                  <a:srgbClr val="FFFFFF"/>
                </a:solidFill>
                <a:latin typeface="Times New Roman"/>
                <a:cs typeface="Times New Roman"/>
              </a:endParaRPr>
            </a:p>
          </p:txBody>
        </p:sp>
      </p:grpSp>
      <p:grpSp>
        <p:nvGrpSpPr>
          <p:cNvPr id="4" name="Group 46"/>
          <p:cNvGrpSpPr/>
          <p:nvPr/>
        </p:nvGrpSpPr>
        <p:grpSpPr>
          <a:xfrm>
            <a:off x="4958921" y="2705676"/>
            <a:ext cx="1851789" cy="1181556"/>
            <a:chOff x="4222321" y="3442276"/>
            <a:chExt cx="1851789" cy="1181556"/>
          </a:xfrm>
        </p:grpSpPr>
        <p:cxnSp>
          <p:nvCxnSpPr>
            <p:cNvPr id="43" name="Straight Arrow Connector 42"/>
            <p:cNvCxnSpPr/>
            <p:nvPr/>
          </p:nvCxnSpPr>
          <p:spPr bwMode="auto">
            <a:xfrm rot="16200000" flipH="1">
              <a:off x="4562505" y="3540671"/>
              <a:ext cx="793690" cy="596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p:cNvSpPr txBox="1"/>
            <p:nvPr/>
          </p:nvSpPr>
          <p:spPr>
            <a:xfrm>
              <a:off x="4222321" y="4254500"/>
              <a:ext cx="1851789" cy="369332"/>
            </a:xfrm>
            <a:prstGeom prst="rect">
              <a:avLst/>
            </a:prstGeom>
            <a:noFill/>
          </p:spPr>
          <p:txBody>
            <a:bodyPr wrap="none" rtlCol="0">
              <a:spAutoFit/>
            </a:bodyPr>
            <a:lstStyle/>
            <a:p>
              <a:r>
                <a:rPr lang="en-US" dirty="0" smtClean="0">
                  <a:solidFill>
                    <a:srgbClr val="FFFFFF"/>
                  </a:solidFill>
                  <a:latin typeface="Times New Roman"/>
                  <a:cs typeface="Times New Roman"/>
                </a:rPr>
                <a:t>for solving the LP</a:t>
              </a:r>
              <a:endParaRPr lang="en-US" dirty="0">
                <a:solidFill>
                  <a:srgbClr val="FFFFFF"/>
                </a:solidFill>
                <a:latin typeface="Times New Roman"/>
                <a:cs typeface="Times New Roman"/>
              </a:endParaRPr>
            </a:p>
          </p:txBody>
        </p:sp>
      </p:grpSp>
      <p:grpSp>
        <p:nvGrpSpPr>
          <p:cNvPr id="5" name="Group 2"/>
          <p:cNvGrpSpPr/>
          <p:nvPr/>
        </p:nvGrpSpPr>
        <p:grpSpPr>
          <a:xfrm>
            <a:off x="2247900" y="1917700"/>
            <a:ext cx="3746500" cy="1066800"/>
            <a:chOff x="1511300" y="2654300"/>
            <a:chExt cx="3746500" cy="1066800"/>
          </a:xfrm>
        </p:grpSpPr>
        <p:sp>
          <p:nvSpPr>
            <p:cNvPr id="23" name="TextBox 22"/>
            <p:cNvSpPr txBox="1"/>
            <p:nvPr/>
          </p:nvSpPr>
          <p:spPr>
            <a:xfrm>
              <a:off x="1511300" y="2971800"/>
              <a:ext cx="1139329" cy="400110"/>
            </a:xfrm>
            <a:prstGeom prst="rect">
              <a:avLst/>
            </a:prstGeom>
            <a:noFill/>
          </p:spPr>
          <p:txBody>
            <a:bodyPr wrap="none" rtlCol="0">
              <a:spAutoFit/>
            </a:bodyPr>
            <a:lstStyle/>
            <a:p>
              <a:r>
                <a:rPr lang="en-US" sz="2000" dirty="0" smtClean="0">
                  <a:solidFill>
                    <a:srgbClr val="FFFFFF"/>
                  </a:solidFill>
                  <a:latin typeface="Times New Roman"/>
                  <a:cs typeface="Times New Roman"/>
                </a:rPr>
                <a:t>Runtime:</a:t>
              </a:r>
              <a:endParaRPr lang="en-US" sz="2000" dirty="0">
                <a:solidFill>
                  <a:srgbClr val="FFFFFF"/>
                </a:solidFill>
                <a:latin typeface="Times New Roman"/>
                <a:cs typeface="Times New Roman"/>
              </a:endParaRP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2654300"/>
              <a:ext cx="2768600" cy="1066800"/>
            </a:xfrm>
            <a:prstGeom prst="rect">
              <a:avLst/>
            </a:prstGeom>
          </p:spPr>
        </p:pic>
      </p:grpSp>
      <p:sp>
        <p:nvSpPr>
          <p:cNvPr id="15" name="TextBox 14"/>
          <p:cNvSpPr txBox="1"/>
          <p:nvPr/>
        </p:nvSpPr>
        <p:spPr>
          <a:xfrm>
            <a:off x="304800" y="4429661"/>
            <a:ext cx="7261849" cy="430887"/>
          </a:xfrm>
          <a:prstGeom prst="rect">
            <a:avLst/>
          </a:prstGeom>
          <a:noFill/>
        </p:spPr>
        <p:txBody>
          <a:bodyPr wrap="none" rtlCol="0">
            <a:spAutoFit/>
          </a:bodyPr>
          <a:lstStyle/>
          <a:p>
            <a:r>
              <a:rPr lang="en-US" sz="2200" b="1" dirty="0" smtClean="0">
                <a:solidFill>
                  <a:srgbClr val="49B1FF"/>
                </a:solidFill>
                <a:latin typeface="Times New Roman"/>
                <a:cs typeface="Times New Roman"/>
              </a:rPr>
              <a:t>Corollary: </a:t>
            </a:r>
            <a:r>
              <a:rPr lang="en-US" sz="2200" dirty="0" smtClean="0">
                <a:latin typeface="Times New Roman"/>
                <a:cs typeface="Times New Roman"/>
              </a:rPr>
              <a:t>Existence of rational </a:t>
            </a:r>
            <a:r>
              <a:rPr lang="en-US" sz="2200" dirty="0" err="1" smtClean="0">
                <a:latin typeface="Times New Roman"/>
                <a:cs typeface="Times New Roman"/>
              </a:rPr>
              <a:t>equilibria</a:t>
            </a:r>
            <a:r>
              <a:rPr lang="en-US" sz="2200" dirty="0" smtClean="0">
                <a:latin typeface="Times New Roman"/>
                <a:cs typeface="Times New Roman"/>
              </a:rPr>
              <a:t> in 2-player games.</a:t>
            </a:r>
            <a:endParaRPr lang="en-US" sz="2200" b="1" dirty="0"/>
          </a:p>
        </p:txBody>
      </p:sp>
      <p:sp>
        <p:nvSpPr>
          <p:cNvPr id="16" name="Rectangle 15"/>
          <p:cNvSpPr/>
          <p:nvPr/>
        </p:nvSpPr>
        <p:spPr>
          <a:xfrm>
            <a:off x="624068" y="4886861"/>
            <a:ext cx="8217456" cy="1631216"/>
          </a:xfrm>
          <a:prstGeom prst="rect">
            <a:avLst/>
          </a:prstGeom>
        </p:spPr>
        <p:txBody>
          <a:bodyPr wrap="square">
            <a:spAutoFit/>
          </a:bodyPr>
          <a:lstStyle/>
          <a:p>
            <a:r>
              <a:rPr lang="en-US" sz="2000" b="1" i="1" dirty="0" smtClean="0">
                <a:solidFill>
                  <a:srgbClr val="FFFFFF"/>
                </a:solidFill>
                <a:latin typeface="Times New Roman"/>
                <a:cs typeface="Times New Roman"/>
              </a:rPr>
              <a:t>Proof:</a:t>
            </a:r>
            <a:r>
              <a:rPr lang="en-US" sz="2000" dirty="0" smtClean="0">
                <a:solidFill>
                  <a:srgbClr val="FFFFFF"/>
                </a:solidFill>
                <a:latin typeface="Times New Roman"/>
                <a:cs typeface="Times New Roman"/>
              </a:rPr>
              <a:t> Follows from the correctness of the support enumeration algorithm. If there is a Nash equilibrium with supports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R </a:t>
            </a:r>
            <a:r>
              <a:rPr lang="en-US" sz="2000" i="1" dirty="0" smtClean="0">
                <a:solidFill>
                  <a:srgbClr val="FFFFFF"/>
                </a:solidFill>
                <a:latin typeface="Times New Roman"/>
                <a:cs typeface="Times New Roman"/>
              </a:rPr>
              <a:t> </a:t>
            </a:r>
            <a:r>
              <a:rPr lang="en-US" sz="2000" dirty="0" smtClean="0">
                <a:solidFill>
                  <a:srgbClr val="FFFFFF"/>
                </a:solidFill>
                <a:latin typeface="Times New Roman"/>
                <a:cs typeface="Times New Roman"/>
              </a:rPr>
              <a:t>and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C</a:t>
            </a:r>
            <a:r>
              <a:rPr lang="en-US" sz="2000" dirty="0" smtClean="0">
                <a:solidFill>
                  <a:srgbClr val="FFFFFF"/>
                </a:solidFill>
                <a:latin typeface="Times New Roman"/>
                <a:cs typeface="Times New Roman"/>
              </a:rPr>
              <a:t> for the two players, then the </a:t>
            </a:r>
            <a:r>
              <a:rPr lang="en-US" sz="2000" dirty="0" err="1" smtClean="0">
                <a:solidFill>
                  <a:srgbClr val="FFFFFF"/>
                </a:solidFill>
                <a:latin typeface="Times New Roman"/>
                <a:cs typeface="Times New Roman"/>
              </a:rPr>
              <a:t>polytope</a:t>
            </a:r>
            <a:r>
              <a:rPr lang="en-US" sz="2000" dirty="0" smtClean="0">
                <a:solidFill>
                  <a:srgbClr val="FFFFFF"/>
                </a:solidFill>
                <a:latin typeface="Times New Roman"/>
                <a:cs typeface="Times New Roman"/>
              </a:rPr>
              <a:t> of the corresponding LP is non-empty. Any vertex of that </a:t>
            </a:r>
            <a:r>
              <a:rPr lang="en-US" sz="2000" dirty="0" err="1" smtClean="0">
                <a:solidFill>
                  <a:srgbClr val="FFFFFF"/>
                </a:solidFill>
                <a:latin typeface="Times New Roman"/>
                <a:cs typeface="Times New Roman"/>
              </a:rPr>
              <a:t>polytope</a:t>
            </a:r>
            <a:r>
              <a:rPr lang="en-US" sz="2000" dirty="0" smtClean="0">
                <a:solidFill>
                  <a:srgbClr val="FFFFFF"/>
                </a:solidFill>
                <a:latin typeface="Times New Roman"/>
                <a:cs typeface="Times New Roman"/>
              </a:rPr>
              <a:t> is a Nash equilibrium, whose coordinates are rational and whose bit complexity is polynomial in the description of the game.</a:t>
            </a:r>
            <a:endParaRPr lang="en-US" sz="2000" dirty="0">
              <a:solidFill>
                <a:srgbClr val="FFFFFF"/>
              </a:solidFill>
            </a:endParaRPr>
          </a:p>
        </p:txBody>
      </p:sp>
    </p:spTree>
    <p:extLst>
      <p:ext uri="{BB962C8B-B14F-4D97-AF65-F5344CB8AC3E}">
        <p14:creationId xmlns:p14="http://schemas.microsoft.com/office/powerpoint/2010/main" val="18731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546100" y="-165100"/>
            <a:ext cx="7772400" cy="1143000"/>
          </a:xfrm>
        </p:spPr>
        <p:txBody>
          <a:bodyPr/>
          <a:lstStyle/>
          <a:p>
            <a:pPr eaLnBrk="1" hangingPunct="1"/>
            <a:r>
              <a:rPr lang="en-US" sz="3600" dirty="0" smtClean="0">
                <a:effectLst/>
                <a:latin typeface="Times New Roman" charset="0"/>
                <a:ea typeface="ＭＳ Ｐゴシック" charset="-128"/>
                <a:cs typeface="ＭＳ Ｐゴシック" charset="-128"/>
              </a:rPr>
              <a:t>Support Enumeration for </a:t>
            </a:r>
            <a:r>
              <a:rPr lang="en-US" sz="3600" i="1" dirty="0" err="1" smtClean="0">
                <a:effectLst/>
                <a:latin typeface="Times New Roman" charset="0"/>
                <a:ea typeface="ＭＳ Ｐゴシック" charset="-128"/>
                <a:cs typeface="ＭＳ Ｐゴシック" charset="-128"/>
              </a:rPr>
              <a:t>n</a:t>
            </a:r>
            <a:r>
              <a:rPr lang="en-US" sz="3600" dirty="0" smtClean="0">
                <a:effectLst/>
                <a:latin typeface="Times New Roman" charset="0"/>
                <a:ea typeface="ＭＳ Ｐゴシック" charset="-128"/>
                <a:cs typeface="ＭＳ Ｐゴシック" charset="-128"/>
              </a:rPr>
              <a:t>-player games</a:t>
            </a:r>
            <a:endParaRPr lang="en-US" sz="3600" dirty="0">
              <a:effectLst/>
              <a:latin typeface="Times New Roman" charset="0"/>
              <a:ea typeface="ＭＳ Ｐゴシック" charset="-128"/>
              <a:cs typeface="ＭＳ Ｐゴシック" charset="-128"/>
            </a:endParaRPr>
          </a:p>
        </p:txBody>
      </p:sp>
      <p:sp>
        <p:nvSpPr>
          <p:cNvPr id="83" name="TextBox 82"/>
          <p:cNvSpPr txBox="1"/>
          <p:nvPr/>
        </p:nvSpPr>
        <p:spPr>
          <a:xfrm>
            <a:off x="304800" y="1092200"/>
            <a:ext cx="8663724"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How better would my life be if I knew the support of the Nash equilibrium?</a:t>
            </a:r>
            <a:endParaRPr lang="en-US" sz="2200" i="1" dirty="0">
              <a:solidFill>
                <a:srgbClr val="FFFFFF"/>
              </a:solidFill>
            </a:endParaRPr>
          </a:p>
        </p:txBody>
      </p:sp>
      <p:sp>
        <p:nvSpPr>
          <p:cNvPr id="18" name="TextBox 17"/>
          <p:cNvSpPr txBox="1"/>
          <p:nvPr/>
        </p:nvSpPr>
        <p:spPr>
          <a:xfrm>
            <a:off x="508000" y="1665813"/>
            <a:ext cx="3204323" cy="400110"/>
          </a:xfrm>
          <a:prstGeom prst="rect">
            <a:avLst/>
          </a:prstGeom>
          <a:noFill/>
        </p:spPr>
        <p:txBody>
          <a:bodyPr wrap="none" rtlCol="0">
            <a:spAutoFit/>
          </a:bodyPr>
          <a:lstStyle/>
          <a:p>
            <a:r>
              <a:rPr lang="en-US" sz="2000" dirty="0" smtClean="0">
                <a:solidFill>
                  <a:srgbClr val="49B1FF"/>
                </a:solidFill>
                <a:latin typeface="Times New Roman"/>
                <a:cs typeface="Times New Roman"/>
              </a:rPr>
              <a:t> … and the game is </a:t>
            </a:r>
            <a:r>
              <a:rPr lang="en-US" sz="2000" i="1" dirty="0" err="1" smtClean="0">
                <a:solidFill>
                  <a:srgbClr val="49B1FF"/>
                </a:solidFill>
                <a:latin typeface="Times New Roman"/>
                <a:cs typeface="Times New Roman"/>
              </a:rPr>
              <a:t>n</a:t>
            </a:r>
            <a:r>
              <a:rPr lang="en-US" sz="2000" dirty="0" smtClean="0">
                <a:solidFill>
                  <a:srgbClr val="49B1FF"/>
                </a:solidFill>
                <a:latin typeface="Times New Roman"/>
                <a:cs typeface="Times New Roman"/>
              </a:rPr>
              <a:t>-player?</a:t>
            </a:r>
            <a:endParaRPr lang="en-US" sz="2000" dirty="0">
              <a:solidFill>
                <a:srgbClr val="49B1FF"/>
              </a:solidFill>
              <a:latin typeface="Times New Roman"/>
              <a:cs typeface="Times New Roman"/>
            </a:endParaRPr>
          </a:p>
        </p:txBody>
      </p:sp>
      <p:sp>
        <p:nvSpPr>
          <p:cNvPr id="15" name="TextBox 14"/>
          <p:cNvSpPr txBox="1"/>
          <p:nvPr/>
        </p:nvSpPr>
        <p:spPr>
          <a:xfrm>
            <a:off x="304800" y="2159000"/>
            <a:ext cx="8536724" cy="769441"/>
          </a:xfrm>
          <a:prstGeom prst="rect">
            <a:avLst/>
          </a:prstGeom>
          <a:noFill/>
        </p:spPr>
        <p:txBody>
          <a:bodyPr wrap="square" rtlCol="0">
            <a:spAutoFit/>
          </a:bodyPr>
          <a:lstStyle/>
          <a:p>
            <a:r>
              <a:rPr lang="en-US" sz="2200" b="1" dirty="0" smtClean="0">
                <a:solidFill>
                  <a:srgbClr val="49B1FF"/>
                </a:solidFill>
                <a:latin typeface="Times New Roman"/>
                <a:cs typeface="Times New Roman"/>
              </a:rPr>
              <a:t>Challenge: </a:t>
            </a:r>
            <a:r>
              <a:rPr lang="en-US" sz="2200" dirty="0" smtClean="0">
                <a:solidFill>
                  <a:srgbClr val="FFFFFF"/>
                </a:solidFill>
                <a:latin typeface="Times New Roman"/>
                <a:cs typeface="Times New Roman"/>
              </a:rPr>
              <a:t>Even if the support </a:t>
            </a:r>
            <a:r>
              <a:rPr lang="el-GR" sz="2200" i="1" dirty="0" smtClean="0">
                <a:solidFill>
                  <a:srgbClr val="FFFFFF"/>
                </a:solidFill>
                <a:latin typeface="Times New Roman"/>
                <a:cs typeface="Times New Roman"/>
              </a:rPr>
              <a:t>Σ</a:t>
            </a:r>
            <a:r>
              <a:rPr lang="en-US" sz="2200" i="1" baseline="-25000" dirty="0" err="1" smtClean="0">
                <a:solidFill>
                  <a:srgbClr val="FFFFFF"/>
                </a:solidFill>
                <a:latin typeface="Times New Roman"/>
                <a:cs typeface="Times New Roman"/>
              </a:rPr>
              <a:t>p</a:t>
            </a:r>
            <a:r>
              <a:rPr lang="en-US" sz="2200" dirty="0" smtClean="0">
                <a:solidFill>
                  <a:srgbClr val="FFFFFF"/>
                </a:solidFill>
                <a:latin typeface="Times New Roman"/>
                <a:cs typeface="Times New Roman"/>
              </a:rPr>
              <a:t> of each player at a Nash equilibrium is given to us, the problem we need to solve is still not an LP.</a:t>
            </a:r>
            <a:endParaRPr lang="en-US" sz="2200" b="1" dirty="0">
              <a:solidFill>
                <a:srgbClr val="FFFFFF"/>
              </a:solidFill>
            </a:endParaRPr>
          </a:p>
        </p:txBody>
      </p:sp>
      <p:sp>
        <p:nvSpPr>
          <p:cNvPr id="35" name="TextBox 34"/>
          <p:cNvSpPr txBox="1"/>
          <p:nvPr/>
        </p:nvSpPr>
        <p:spPr>
          <a:xfrm>
            <a:off x="370624" y="4660900"/>
            <a:ext cx="8597900" cy="2169825"/>
          </a:xfrm>
          <a:prstGeom prst="rect">
            <a:avLst/>
          </a:prstGeom>
          <a:noFill/>
        </p:spPr>
        <p:txBody>
          <a:bodyPr wrap="square" rtlCol="0">
            <a:spAutoFit/>
          </a:bodyPr>
          <a:lstStyle/>
          <a:p>
            <a:r>
              <a:rPr lang="en-US" dirty="0" smtClean="0">
                <a:latin typeface="Times New Roman"/>
                <a:cs typeface="Times New Roman"/>
              </a:rPr>
              <a:t>Polynomial of degree (</a:t>
            </a:r>
            <a:r>
              <a:rPr lang="en-US" i="1" dirty="0" smtClean="0">
                <a:latin typeface="Times New Roman"/>
                <a:cs typeface="Times New Roman"/>
              </a:rPr>
              <a:t>n</a:t>
            </a:r>
            <a:r>
              <a:rPr lang="en-US" dirty="0" smtClean="0">
                <a:latin typeface="Times New Roman"/>
                <a:cs typeface="Times New Roman"/>
              </a:rPr>
              <a:t>-1) in variables </a:t>
            </a:r>
            <a:r>
              <a:rPr lang="en-US" i="1" dirty="0" smtClean="0">
                <a:latin typeface="Times New Roman"/>
                <a:cs typeface="Times New Roman"/>
              </a:rPr>
              <a:t>x</a:t>
            </a:r>
            <a:r>
              <a:rPr lang="en-US" baseline="-25000" dirty="0" smtClean="0">
                <a:latin typeface="Times New Roman"/>
                <a:cs typeface="Times New Roman"/>
              </a:rPr>
              <a:t>11</a:t>
            </a:r>
            <a:r>
              <a:rPr lang="en-US" i="1" dirty="0" smtClean="0">
                <a:latin typeface="Times New Roman"/>
                <a:cs typeface="Times New Roman"/>
              </a:rPr>
              <a:t>, x</a:t>
            </a:r>
            <a:r>
              <a:rPr lang="en-US" baseline="-25000" dirty="0" smtClean="0">
                <a:latin typeface="Times New Roman"/>
                <a:cs typeface="Times New Roman"/>
              </a:rPr>
              <a:t>12</a:t>
            </a:r>
            <a:r>
              <a:rPr lang="en-US" i="1" dirty="0" smtClean="0">
                <a:latin typeface="Times New Roman"/>
                <a:cs typeface="Times New Roman"/>
              </a:rPr>
              <a:t>,…, </a:t>
            </a:r>
            <a:r>
              <a:rPr lang="en-US" i="1" dirty="0" err="1" smtClean="0">
                <a:latin typeface="Times New Roman"/>
                <a:cs typeface="Times New Roman"/>
              </a:rPr>
              <a:t>x</a:t>
            </a:r>
            <a:r>
              <a:rPr lang="en-US" i="1" baseline="-25000" dirty="0" err="1" smtClean="0">
                <a:latin typeface="Times New Roman"/>
                <a:cs typeface="Times New Roman"/>
              </a:rPr>
              <a:t>nk</a:t>
            </a:r>
            <a:r>
              <a:rPr lang="en-US" i="1" baseline="-25000" dirty="0" smtClean="0">
                <a:latin typeface="Times New Roman"/>
                <a:cs typeface="Times New Roman"/>
              </a:rPr>
              <a:t>   </a:t>
            </a:r>
            <a:r>
              <a:rPr lang="en-US" dirty="0" smtClean="0">
                <a:latin typeface="Times New Roman"/>
                <a:cs typeface="Times New Roman"/>
              </a:rPr>
              <a:t>(suppose</a:t>
            </a:r>
            <a:r>
              <a:rPr lang="en-US" i="1" dirty="0" smtClean="0">
                <a:latin typeface="Times New Roman"/>
                <a:cs typeface="Times New Roman"/>
              </a:rPr>
              <a:t> </a:t>
            </a:r>
            <a:r>
              <a:rPr lang="en-US" i="1" dirty="0" err="1" smtClean="0">
                <a:latin typeface="Times New Roman"/>
                <a:cs typeface="Times New Roman"/>
              </a:rPr>
              <a:t>k</a:t>
            </a:r>
            <a:r>
              <a:rPr lang="en-US" i="1" dirty="0" smtClean="0">
                <a:latin typeface="Times New Roman"/>
                <a:cs typeface="Times New Roman"/>
              </a:rPr>
              <a:t> </a:t>
            </a:r>
            <a:r>
              <a:rPr lang="en-US" dirty="0" smtClean="0">
                <a:latin typeface="Times New Roman"/>
                <a:cs typeface="Times New Roman"/>
              </a:rPr>
              <a:t>strategies per player)</a:t>
            </a:r>
          </a:p>
          <a:p>
            <a:endParaRPr lang="en-US" sz="900" dirty="0" smtClean="0">
              <a:latin typeface="Times New Roman"/>
              <a:cs typeface="Times New Roman"/>
            </a:endParaRPr>
          </a:p>
          <a:p>
            <a:r>
              <a:rPr lang="en-US" dirty="0" smtClean="0">
                <a:latin typeface="Times New Roman"/>
                <a:cs typeface="Times New Roman"/>
              </a:rPr>
              <a:t>So need to solve a system of polynomial equations and inequalities on </a:t>
            </a:r>
            <a:r>
              <a:rPr lang="en-US" i="1" dirty="0" err="1" smtClean="0">
                <a:latin typeface="Times New Roman"/>
                <a:cs typeface="Times New Roman"/>
              </a:rPr>
              <a:t>n</a:t>
            </a:r>
            <a:r>
              <a:rPr lang="en-US" i="1" dirty="0" smtClean="0">
                <a:latin typeface="Times New Roman"/>
                <a:cs typeface="Times New Roman"/>
              </a:rPr>
              <a:t> </a:t>
            </a:r>
            <a:r>
              <a:rPr lang="en-US" i="1" dirty="0" err="1" smtClean="0">
                <a:latin typeface="Times New Roman"/>
                <a:cs typeface="Times New Roman"/>
              </a:rPr>
              <a:t>k</a:t>
            </a:r>
            <a:r>
              <a:rPr lang="en-US" dirty="0" smtClean="0">
                <a:latin typeface="Times New Roman"/>
                <a:cs typeface="Times New Roman"/>
              </a:rPr>
              <a:t> variables, where the involved polynomials have degree </a:t>
            </a:r>
            <a:r>
              <a:rPr lang="en-US" i="1" dirty="0" smtClean="0">
                <a:latin typeface="Times New Roman"/>
                <a:cs typeface="Times New Roman"/>
              </a:rPr>
              <a:t>n</a:t>
            </a:r>
            <a:r>
              <a:rPr lang="en-US" dirty="0" smtClean="0">
                <a:latin typeface="Times New Roman"/>
                <a:cs typeface="Times New Roman"/>
              </a:rPr>
              <a:t>-1.</a:t>
            </a:r>
          </a:p>
          <a:p>
            <a:endParaRPr lang="en-US" sz="900" dirty="0" smtClean="0">
              <a:latin typeface="Times New Roman"/>
              <a:cs typeface="Times New Roman"/>
            </a:endParaRPr>
          </a:p>
          <a:p>
            <a:r>
              <a:rPr lang="en-US" dirty="0" smtClean="0">
                <a:latin typeface="Times New Roman"/>
                <a:cs typeface="Times New Roman"/>
              </a:rPr>
              <a:t>Can be done to accuracy </a:t>
            </a:r>
            <a:r>
              <a:rPr lang="en-US" dirty="0" err="1" smtClean="0">
                <a:latin typeface="Times New Roman"/>
                <a:cs typeface="Times New Roman"/>
              </a:rPr>
              <a:t>ε</a:t>
            </a:r>
            <a:r>
              <a:rPr lang="en-US" dirty="0" smtClean="0">
                <a:latin typeface="Times New Roman"/>
                <a:cs typeface="Times New Roman"/>
              </a:rPr>
              <a:t>  in time polynomial in  </a:t>
            </a:r>
            <a:r>
              <a:rPr lang="en-US" i="1" dirty="0" err="1" smtClean="0">
                <a:latin typeface="Times New Roman"/>
                <a:cs typeface="Times New Roman"/>
              </a:rPr>
              <a:t>n</a:t>
            </a:r>
            <a:r>
              <a:rPr lang="en-US" i="1" baseline="30000" dirty="0" err="1" smtClean="0">
                <a:latin typeface="Times New Roman"/>
                <a:cs typeface="Times New Roman"/>
              </a:rPr>
              <a:t>nk</a:t>
            </a:r>
            <a:r>
              <a:rPr lang="en-US" i="1" dirty="0" smtClean="0">
                <a:latin typeface="Times New Roman"/>
                <a:cs typeface="Times New Roman"/>
              </a:rPr>
              <a:t> </a:t>
            </a:r>
            <a:r>
              <a:rPr lang="en-US" dirty="0" smtClean="0">
                <a:latin typeface="Times New Roman"/>
                <a:cs typeface="Times New Roman"/>
              </a:rPr>
              <a:t>log (1/ε).  (using tools from the existential theory of the </a:t>
            </a:r>
            <a:r>
              <a:rPr lang="en-US" dirty="0" err="1" smtClean="0">
                <a:latin typeface="Times New Roman"/>
                <a:cs typeface="Times New Roman"/>
              </a:rPr>
              <a:t>reals</a:t>
            </a:r>
            <a:r>
              <a:rPr lang="en-US" dirty="0" smtClean="0">
                <a:latin typeface="Times New Roman"/>
                <a:cs typeface="Times New Roman"/>
              </a:rPr>
              <a:t>)</a:t>
            </a:r>
          </a:p>
          <a:p>
            <a:endParaRPr lang="en-US" sz="900" dirty="0" smtClean="0">
              <a:latin typeface="Times New Roman"/>
              <a:cs typeface="Times New Roman"/>
            </a:endParaRPr>
          </a:p>
          <a:p>
            <a:r>
              <a:rPr lang="en-US" dirty="0" smtClean="0">
                <a:latin typeface="Times New Roman"/>
                <a:cs typeface="Times New Roman"/>
              </a:rPr>
              <a:t>Overall time: polynomial in </a:t>
            </a:r>
            <a:r>
              <a:rPr lang="en-US" i="1" dirty="0" err="1" smtClean="0">
                <a:latin typeface="Times New Roman"/>
                <a:cs typeface="Times New Roman"/>
              </a:rPr>
              <a:t>n</a:t>
            </a:r>
            <a:r>
              <a:rPr lang="en-US" i="1" baseline="30000" dirty="0" err="1" smtClean="0">
                <a:latin typeface="Times New Roman"/>
                <a:cs typeface="Times New Roman"/>
              </a:rPr>
              <a:t>nk</a:t>
            </a:r>
            <a:r>
              <a:rPr lang="en-US" i="1" dirty="0" smtClean="0">
                <a:latin typeface="Times New Roman"/>
                <a:cs typeface="Times New Roman"/>
              </a:rPr>
              <a:t> </a:t>
            </a:r>
            <a:r>
              <a:rPr lang="en-US" dirty="0" smtClean="0">
                <a:latin typeface="Times New Roman"/>
                <a:cs typeface="Times New Roman"/>
              </a:rPr>
              <a:t>log (1/ε)      (c.f. input size: </a:t>
            </a:r>
            <a:r>
              <a:rPr lang="en-US" i="1" dirty="0" err="1" smtClean="0">
                <a:latin typeface="Times New Roman"/>
                <a:cs typeface="Times New Roman"/>
              </a:rPr>
              <a:t>n</a:t>
            </a:r>
            <a:r>
              <a:rPr lang="en-US" i="1" dirty="0" smtClean="0">
                <a:latin typeface="Times New Roman"/>
                <a:cs typeface="Times New Roman"/>
              </a:rPr>
              <a:t> </a:t>
            </a:r>
            <a:r>
              <a:rPr lang="en-US" i="1" dirty="0" err="1" smtClean="0">
                <a:latin typeface="Times New Roman"/>
                <a:cs typeface="Times New Roman"/>
              </a:rPr>
              <a:t>k</a:t>
            </a:r>
            <a:r>
              <a:rPr lang="en-US" i="1" baseline="30000" dirty="0" err="1" smtClean="0">
                <a:latin typeface="Times New Roman"/>
                <a:cs typeface="Times New Roman"/>
              </a:rPr>
              <a:t>n</a:t>
            </a:r>
            <a:r>
              <a:rPr lang="en-US" i="1" baseline="30000" dirty="0" smtClean="0">
                <a:latin typeface="Times New Roman"/>
                <a:cs typeface="Times New Roman"/>
              </a:rPr>
              <a:t> </a:t>
            </a:r>
            <a:r>
              <a:rPr lang="en-US" dirty="0" smtClean="0">
                <a:latin typeface="Times New Roman"/>
                <a:cs typeface="Times New Roman"/>
              </a:rPr>
              <a:t>= </a:t>
            </a:r>
            <a:r>
              <a:rPr lang="en-US" i="1" dirty="0" err="1" smtClean="0">
                <a:latin typeface="Times New Roman"/>
                <a:cs typeface="Times New Roman"/>
              </a:rPr>
              <a:t>n</a:t>
            </a:r>
            <a:r>
              <a:rPr lang="en-US" i="1" dirty="0" smtClean="0">
                <a:latin typeface="Times New Roman"/>
                <a:cs typeface="Times New Roman"/>
              </a:rPr>
              <a:t> </a:t>
            </a:r>
            <a:r>
              <a:rPr lang="en-US" dirty="0" smtClean="0">
                <a:latin typeface="Times New Roman"/>
                <a:cs typeface="Times New Roman"/>
              </a:rPr>
              <a:t>2</a:t>
            </a:r>
            <a:r>
              <a:rPr lang="en-US" i="1" baseline="30000" dirty="0" smtClean="0">
                <a:latin typeface="Times New Roman"/>
                <a:cs typeface="Times New Roman"/>
              </a:rPr>
              <a:t>n</a:t>
            </a:r>
            <a:r>
              <a:rPr lang="en-US" baseline="30000" dirty="0" smtClean="0">
                <a:latin typeface="Times New Roman"/>
                <a:cs typeface="Times New Roman"/>
              </a:rPr>
              <a:t> log </a:t>
            </a:r>
            <a:r>
              <a:rPr lang="en-US" i="1" baseline="30000" dirty="0" err="1" smtClean="0">
                <a:latin typeface="Times New Roman"/>
                <a:cs typeface="Times New Roman"/>
              </a:rPr>
              <a:t>k</a:t>
            </a:r>
            <a:r>
              <a:rPr lang="en-US" i="1" baseline="30000" dirty="0" smtClean="0">
                <a:latin typeface="Times New Roman"/>
                <a:cs typeface="Times New Roman"/>
              </a:rPr>
              <a:t> </a:t>
            </a:r>
            <a:r>
              <a:rPr lang="en-US" dirty="0" smtClean="0">
                <a:latin typeface="Times New Roman"/>
                <a:cs typeface="Times New Roman"/>
              </a:rPr>
              <a:t>)</a:t>
            </a:r>
            <a:endParaRPr lang="en-US" dirty="0">
              <a:latin typeface="Times New Roman"/>
              <a:cs typeface="Times New Roman"/>
            </a:endParaRPr>
          </a:p>
        </p:txBody>
      </p:sp>
      <p:pic>
        <p:nvPicPr>
          <p:cNvPr id="8" name="Picture 7" descr="latex-image-1.pdf"/>
          <p:cNvPicPr>
            <a:picLocks noChangeAspect="1"/>
          </p:cNvPicPr>
          <p:nvPr/>
        </p:nvPicPr>
        <p:blipFill>
          <a:blip r:embed="rId3"/>
          <a:stretch>
            <a:fillRect/>
          </a:stretch>
        </p:blipFill>
        <p:spPr>
          <a:xfrm>
            <a:off x="1498600" y="2940050"/>
            <a:ext cx="6426200" cy="1739900"/>
          </a:xfrm>
          <a:prstGeom prst="rect">
            <a:avLst/>
          </a:prstGeom>
        </p:spPr>
      </p:pic>
      <p:cxnSp>
        <p:nvCxnSpPr>
          <p:cNvPr id="20" name="Straight Arrow Connector 19"/>
          <p:cNvCxnSpPr/>
          <p:nvPr/>
        </p:nvCxnSpPr>
        <p:spPr bwMode="auto">
          <a:xfrm flipV="1">
            <a:off x="1117600" y="3454400"/>
            <a:ext cx="1498600" cy="1206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731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rot="16200000" flipV="1">
            <a:off x="4081462" y="3052140"/>
            <a:ext cx="1250318" cy="5079"/>
          </a:xfrm>
          <a:prstGeom prst="straightConnector1">
            <a:avLst/>
          </a:prstGeom>
          <a:solidFill>
            <a:schemeClr val="accent1"/>
          </a:solidFill>
          <a:ln w="9525" cap="flat" cmpd="sng" algn="ctr">
            <a:solidFill>
              <a:schemeClr val="tx1"/>
            </a:solidFill>
            <a:prstDash val="lgDash"/>
            <a:round/>
            <a:headEnd type="stealth" w="med" len="med"/>
            <a:tailEnd type="stealth"/>
          </a:ln>
          <a:effectLst/>
        </p:spPr>
      </p:cxnSp>
      <p:sp>
        <p:nvSpPr>
          <p:cNvPr id="16" name="TextBox 15"/>
          <p:cNvSpPr txBox="1"/>
          <p:nvPr/>
        </p:nvSpPr>
        <p:spPr>
          <a:xfrm>
            <a:off x="787400" y="1285557"/>
            <a:ext cx="4486742" cy="492443"/>
          </a:xfrm>
          <a:prstGeom prst="rect">
            <a:avLst/>
          </a:prstGeom>
          <a:noFill/>
        </p:spPr>
        <p:txBody>
          <a:bodyPr wrap="none" rtlCol="0">
            <a:spAutoFit/>
          </a:bodyPr>
          <a:lstStyle/>
          <a:p>
            <a:r>
              <a:rPr lang="en-US" sz="2600" dirty="0" smtClean="0">
                <a:solidFill>
                  <a:srgbClr val="49B1FF"/>
                </a:solidFill>
                <a:latin typeface="Times New Roman"/>
                <a:cs typeface="Times New Roman"/>
              </a:rPr>
              <a:t>Algorithms for Nash </a:t>
            </a:r>
            <a:r>
              <a:rPr lang="en-US" sz="2600" dirty="0" err="1" smtClean="0">
                <a:solidFill>
                  <a:srgbClr val="49B1FF"/>
                </a:solidFill>
                <a:latin typeface="Times New Roman"/>
                <a:cs typeface="Times New Roman"/>
              </a:rPr>
              <a:t>Equilibria</a:t>
            </a:r>
            <a:endParaRPr lang="en-US" sz="2600" dirty="0">
              <a:solidFill>
                <a:srgbClr val="49B1FF"/>
              </a:solidFill>
              <a:latin typeface="Times New Roman"/>
              <a:cs typeface="Times New Roman"/>
            </a:endParaRPr>
          </a:p>
        </p:txBody>
      </p:sp>
      <p:grpSp>
        <p:nvGrpSpPr>
          <p:cNvPr id="3" name="Group 19"/>
          <p:cNvGrpSpPr/>
          <p:nvPr/>
        </p:nvGrpSpPr>
        <p:grpSpPr>
          <a:xfrm>
            <a:off x="1549401" y="2809828"/>
            <a:ext cx="3755043" cy="753799"/>
            <a:chOff x="1549401" y="3787728"/>
            <a:chExt cx="3755043" cy="753799"/>
          </a:xfrm>
        </p:grpSpPr>
        <p:sp>
          <p:nvSpPr>
            <p:cNvPr id="12" name="TextBox 11"/>
            <p:cNvSpPr txBox="1"/>
            <p:nvPr/>
          </p:nvSpPr>
          <p:spPr>
            <a:xfrm>
              <a:off x="1885845" y="4141417"/>
              <a:ext cx="3418599" cy="400110"/>
            </a:xfrm>
            <a:prstGeom prst="rect">
              <a:avLst/>
            </a:prstGeom>
            <a:noFill/>
          </p:spPr>
          <p:txBody>
            <a:bodyPr wrap="none" rtlCol="0">
              <a:spAutoFit/>
            </a:bodyPr>
            <a:lstStyle/>
            <a:p>
              <a:r>
                <a:rPr lang="en-US" sz="2000" dirty="0" smtClean="0">
                  <a:solidFill>
                    <a:srgbClr val="808080"/>
                  </a:solidFill>
                  <a:latin typeface="Times New Roman"/>
                  <a:cs typeface="Times New Roman"/>
                </a:rPr>
                <a:t>The Lemke-</a:t>
              </a:r>
              <a:r>
                <a:rPr lang="en-US" sz="2000" dirty="0" err="1" smtClean="0">
                  <a:solidFill>
                    <a:srgbClr val="808080"/>
                  </a:solidFill>
                  <a:latin typeface="Times New Roman"/>
                  <a:cs typeface="Times New Roman"/>
                </a:rPr>
                <a:t>Howson</a:t>
              </a:r>
              <a:r>
                <a:rPr lang="en-US" sz="2000" dirty="0" smtClean="0">
                  <a:solidFill>
                    <a:srgbClr val="808080"/>
                  </a:solidFill>
                  <a:latin typeface="Times New Roman"/>
                  <a:cs typeface="Times New Roman"/>
                </a:rPr>
                <a:t> Algorithm</a:t>
              </a:r>
              <a:endParaRPr lang="en-US" sz="2000" dirty="0">
                <a:solidFill>
                  <a:srgbClr val="808080"/>
                </a:solidFill>
                <a:latin typeface="Times New Roman"/>
                <a:cs typeface="Times New Roman"/>
              </a:endParaRPr>
            </a:p>
          </p:txBody>
        </p:sp>
        <p:cxnSp>
          <p:nvCxnSpPr>
            <p:cNvPr id="13" name="Elbow Connector 12"/>
            <p:cNvCxnSpPr/>
            <p:nvPr/>
          </p:nvCxnSpPr>
          <p:spPr>
            <a:xfrm rot="16200000" flipH="1">
              <a:off x="1399385" y="3937744"/>
              <a:ext cx="592131" cy="292100"/>
            </a:xfrm>
            <a:prstGeom prst="bentConnector3">
              <a:avLst>
                <a:gd name="adj1" fmla="val 101475"/>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14"/>
          <p:cNvGrpSpPr/>
          <p:nvPr/>
        </p:nvGrpSpPr>
        <p:grpSpPr>
          <a:xfrm>
            <a:off x="1549401" y="1816099"/>
            <a:ext cx="3896296" cy="719099"/>
            <a:chOff x="1549401" y="2171699"/>
            <a:chExt cx="3896296" cy="719099"/>
          </a:xfrm>
        </p:grpSpPr>
        <p:sp>
          <p:nvSpPr>
            <p:cNvPr id="24" name="TextBox 23"/>
            <p:cNvSpPr txBox="1"/>
            <p:nvPr/>
          </p:nvSpPr>
          <p:spPr>
            <a:xfrm>
              <a:off x="1841500" y="2490688"/>
              <a:ext cx="3604197" cy="400110"/>
            </a:xfrm>
            <a:prstGeom prst="rect">
              <a:avLst/>
            </a:prstGeom>
            <a:noFill/>
          </p:spPr>
          <p:txBody>
            <a:bodyPr wrap="none" rtlCol="0">
              <a:spAutoFit/>
            </a:bodyPr>
            <a:lstStyle/>
            <a:p>
              <a:r>
                <a:rPr lang="en-US" sz="2000" dirty="0" smtClean="0">
                  <a:solidFill>
                    <a:srgbClr val="5F5F5F"/>
                  </a:solidFill>
                  <a:latin typeface="Times New Roman"/>
                  <a:cs typeface="Times New Roman"/>
                </a:rPr>
                <a:t>Support Enumeration Algorithms</a:t>
              </a:r>
              <a:endParaRPr lang="en-US" sz="2000" dirty="0">
                <a:solidFill>
                  <a:srgbClr val="5F5F5F"/>
                </a:solidFill>
                <a:latin typeface="Times New Roman"/>
                <a:cs typeface="Times New Roman"/>
              </a:endParaRPr>
            </a:p>
          </p:txBody>
        </p:sp>
        <p:cxnSp>
          <p:nvCxnSpPr>
            <p:cNvPr id="27" name="Elbow Connector 26"/>
            <p:cNvCxnSpPr/>
            <p:nvPr/>
          </p:nvCxnSpPr>
          <p:spPr>
            <a:xfrm rot="16200000" flipH="1">
              <a:off x="1416735" y="2304365"/>
              <a:ext cx="557431" cy="292100"/>
            </a:xfrm>
            <a:prstGeom prst="bentConnector3">
              <a:avLst>
                <a:gd name="adj1" fmla="val 100123"/>
              </a:avLst>
            </a:prstGeom>
            <a:ln>
              <a:solidFill>
                <a:srgbClr val="5F5F5F"/>
              </a:solidFill>
              <a:tailEnd type="arrow"/>
            </a:ln>
          </p:spPr>
          <p:style>
            <a:lnRef idx="2">
              <a:schemeClr val="accent1"/>
            </a:lnRef>
            <a:fillRef idx="0">
              <a:schemeClr val="accent1"/>
            </a:fillRef>
            <a:effectRef idx="1">
              <a:schemeClr val="accent1"/>
            </a:effectRef>
            <a:fontRef idx="minor">
              <a:schemeClr val="tx1"/>
            </a:fontRef>
          </p:style>
        </p:cxnSp>
      </p:grpSp>
      <p:grpSp>
        <p:nvGrpSpPr>
          <p:cNvPr id="2" name="Group 18"/>
          <p:cNvGrpSpPr/>
          <p:nvPr/>
        </p:nvGrpSpPr>
        <p:grpSpPr>
          <a:xfrm>
            <a:off x="1549401" y="2303740"/>
            <a:ext cx="4018662" cy="753799"/>
            <a:chOff x="1549401" y="3281640"/>
            <a:chExt cx="4018662" cy="753799"/>
          </a:xfrm>
        </p:grpSpPr>
        <p:sp>
          <p:nvSpPr>
            <p:cNvPr id="26" name="TextBox 25"/>
            <p:cNvSpPr txBox="1"/>
            <p:nvPr/>
          </p:nvSpPr>
          <p:spPr>
            <a:xfrm>
              <a:off x="1885845" y="3635329"/>
              <a:ext cx="3682218" cy="400110"/>
            </a:xfrm>
            <a:prstGeom prst="rect">
              <a:avLst/>
            </a:prstGeom>
            <a:noFill/>
          </p:spPr>
          <p:txBody>
            <a:bodyPr wrap="none" rtlCol="0">
              <a:spAutoFit/>
            </a:bodyPr>
            <a:lstStyle/>
            <a:p>
              <a:r>
                <a:rPr lang="en-US" sz="2000" dirty="0" smtClean="0">
                  <a:solidFill>
                    <a:srgbClr val="FFFFFF"/>
                  </a:solidFill>
                  <a:latin typeface="Times New Roman"/>
                  <a:cs typeface="Times New Roman"/>
                </a:rPr>
                <a:t>Algorithms for Symmetric Games</a:t>
              </a:r>
            </a:p>
          </p:txBody>
        </p:sp>
        <p:cxnSp>
          <p:nvCxnSpPr>
            <p:cNvPr id="29" name="Elbow Connector 28"/>
            <p:cNvCxnSpPr/>
            <p:nvPr/>
          </p:nvCxnSpPr>
          <p:spPr>
            <a:xfrm rot="16200000" flipH="1">
              <a:off x="1399385" y="3431656"/>
              <a:ext cx="592131" cy="292100"/>
            </a:xfrm>
            <a:prstGeom prst="bentConnector3">
              <a:avLst>
                <a:gd name="adj1" fmla="val 101475"/>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6"/>
        </a:solidFill>
        <a:effectLst/>
      </p:bgPr>
    </p:bg>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a:xfrm>
            <a:off x="301625" y="76200"/>
            <a:ext cx="8540750" cy="1143000"/>
          </a:xfrm>
        </p:spPr>
        <p:txBody>
          <a:bodyPr/>
          <a:lstStyle/>
          <a:p>
            <a:pPr eaLnBrk="1" hangingPunct="1"/>
            <a:r>
              <a:rPr lang="en-US" sz="3600" dirty="0" smtClean="0">
                <a:effectLst/>
                <a:latin typeface="Times New Roman"/>
                <a:ea typeface="ＭＳ Ｐゴシック" pitchFamily="-110" charset="-128"/>
                <a:cs typeface="Times New Roman"/>
              </a:rPr>
              <a:t>Symmetries in Games</a:t>
            </a:r>
          </a:p>
        </p:txBody>
      </p:sp>
      <p:sp>
        <p:nvSpPr>
          <p:cNvPr id="373800" name="Rectangle 40"/>
          <p:cNvSpPr>
            <a:spLocks noChangeArrowheads="1"/>
          </p:cNvSpPr>
          <p:nvPr/>
        </p:nvSpPr>
        <p:spPr bwMode="auto">
          <a:xfrm>
            <a:off x="304800" y="1358900"/>
            <a:ext cx="8445500" cy="46166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200" b="1" dirty="0" smtClean="0">
                <a:solidFill>
                  <a:srgbClr val="49B1FF"/>
                </a:solidFill>
                <a:latin typeface="Times" pitchFamily="-110" charset="0"/>
              </a:rPr>
              <a:t>Def: </a:t>
            </a:r>
            <a:r>
              <a:rPr lang="en-US" sz="2400" dirty="0" smtClean="0">
                <a:solidFill>
                  <a:srgbClr val="FFFFFF"/>
                </a:solidFill>
                <a:latin typeface="Times" pitchFamily="-110" charset="0"/>
              </a:rPr>
              <a:t>An </a:t>
            </a:r>
            <a:r>
              <a:rPr lang="en-US" sz="2400" i="1" dirty="0" err="1" smtClean="0">
                <a:solidFill>
                  <a:srgbClr val="FFFFFF"/>
                </a:solidFill>
                <a:latin typeface="Times" pitchFamily="-110" charset="0"/>
              </a:rPr>
              <a:t>n</a:t>
            </a:r>
            <a:r>
              <a:rPr lang="en-US" sz="2400" dirty="0" smtClean="0">
                <a:solidFill>
                  <a:srgbClr val="FFFFFF"/>
                </a:solidFill>
                <a:latin typeface="Times" pitchFamily="-110" charset="0"/>
              </a:rPr>
              <a:t>-player game is </a:t>
            </a:r>
            <a:r>
              <a:rPr lang="en-US" sz="2400" dirty="0" smtClean="0">
                <a:solidFill>
                  <a:srgbClr val="49B1FF"/>
                </a:solidFill>
                <a:latin typeface="Times" pitchFamily="-110" charset="0"/>
              </a:rPr>
              <a:t>symmetric </a:t>
            </a:r>
            <a:r>
              <a:rPr lang="en-US" sz="2400" dirty="0" err="1" smtClean="0">
                <a:solidFill>
                  <a:srgbClr val="FFFFFF"/>
                </a:solidFill>
                <a:latin typeface="Times" pitchFamily="-110" charset="0"/>
              </a:rPr>
              <a:t>iff</a:t>
            </a:r>
            <a:r>
              <a:rPr lang="en-US" sz="2400" dirty="0" smtClean="0">
                <a:solidFill>
                  <a:srgbClr val="FFFFFF"/>
                </a:solidFill>
                <a:latin typeface="Times" pitchFamily="-110" charset="0"/>
              </a:rPr>
              <a:t> :</a:t>
            </a:r>
            <a:endParaRPr lang="en-US" sz="2200" dirty="0" smtClean="0">
              <a:solidFill>
                <a:srgbClr val="49B1FF"/>
              </a:solidFill>
              <a:latin typeface="Times" pitchFamily="-110" charset="0"/>
            </a:endParaRPr>
          </a:p>
        </p:txBody>
      </p:sp>
      <p:sp>
        <p:nvSpPr>
          <p:cNvPr id="17413" name="Rectangle 17"/>
          <p:cNvSpPr>
            <a:spLocks noChangeArrowheads="1"/>
          </p:cNvSpPr>
          <p:nvPr/>
        </p:nvSpPr>
        <p:spPr bwMode="auto">
          <a:xfrm>
            <a:off x="1447955" y="1966883"/>
            <a:ext cx="5696617"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smtClean="0">
                <a:solidFill>
                  <a:srgbClr val="FFFFFF"/>
                </a:solidFill>
                <a:latin typeface="Times New Roman"/>
                <a:cs typeface="Times New Roman"/>
              </a:rPr>
              <a:t>- all players have the same strategy set:   </a:t>
            </a:r>
            <a:r>
              <a:rPr lang="en-US" sz="2000" i="1" dirty="0" smtClean="0">
                <a:solidFill>
                  <a:srgbClr val="FFFFFF"/>
                </a:solidFill>
                <a:latin typeface="Times New Roman"/>
                <a:cs typeface="Times New Roman"/>
              </a:rPr>
              <a:t>S </a:t>
            </a:r>
            <a:r>
              <a:rPr lang="en-US" sz="2000" dirty="0" smtClean="0">
                <a:solidFill>
                  <a:srgbClr val="FFFFFF"/>
                </a:solidFill>
                <a:latin typeface="Times New Roman"/>
                <a:cs typeface="Times New Roman"/>
              </a:rPr>
              <a:t>= {1</a:t>
            </a:r>
            <a:r>
              <a:rPr lang="en-US" sz="2000" i="1" dirty="0" smtClean="0">
                <a:solidFill>
                  <a:srgbClr val="FFFFFF"/>
                </a:solidFill>
                <a:latin typeface="Times New Roman"/>
                <a:cs typeface="Times New Roman"/>
              </a:rPr>
              <a:t>,…, </a:t>
            </a:r>
            <a:r>
              <a:rPr lang="en-US" sz="2000" i="1" dirty="0" err="1" smtClean="0">
                <a:solidFill>
                  <a:srgbClr val="FFFFFF"/>
                </a:solidFill>
                <a:latin typeface="Times New Roman"/>
                <a:cs typeface="Times New Roman"/>
              </a:rPr>
              <a:t>k</a:t>
            </a:r>
            <a:r>
              <a:rPr lang="en-US" sz="2000" dirty="0" smtClean="0">
                <a:solidFill>
                  <a:srgbClr val="FFFFFF"/>
                </a:solidFill>
                <a:latin typeface="Times New Roman"/>
                <a:cs typeface="Times New Roman"/>
              </a:rPr>
              <a:t>}</a:t>
            </a:r>
          </a:p>
        </p:txBody>
      </p:sp>
      <p:sp>
        <p:nvSpPr>
          <p:cNvPr id="17414" name="Rectangle 18"/>
          <p:cNvSpPr>
            <a:spLocks noChangeArrowheads="1"/>
          </p:cNvSpPr>
          <p:nvPr/>
        </p:nvSpPr>
        <p:spPr bwMode="auto">
          <a:xfrm>
            <a:off x="1447955" y="2385982"/>
            <a:ext cx="7394420" cy="707886"/>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dirty="0" smtClean="0">
                <a:solidFill>
                  <a:srgbClr val="FFFFFF"/>
                </a:solidFill>
                <a:latin typeface="Times New Roman"/>
                <a:cs typeface="Times New Roman"/>
              </a:rPr>
              <a:t>- there exists a function </a:t>
            </a:r>
            <a:r>
              <a:rPr lang="en-US" sz="2000" i="1" dirty="0" err="1" smtClean="0">
                <a:solidFill>
                  <a:srgbClr val="FFFFFF"/>
                </a:solidFill>
                <a:latin typeface="Times New Roman"/>
                <a:cs typeface="Times New Roman"/>
              </a:rPr>
              <a:t>f</a:t>
            </a:r>
            <a:r>
              <a:rPr lang="en-US" sz="2000" dirty="0" smtClean="0">
                <a:solidFill>
                  <a:srgbClr val="FFFFFF"/>
                </a:solidFill>
                <a:latin typeface="Times New Roman"/>
                <a:cs typeface="Times New Roman"/>
              </a:rPr>
              <a:t> such that every player’s utility can be written </a:t>
            </a:r>
            <a:br>
              <a:rPr lang="en-US" sz="2000" dirty="0" smtClean="0">
                <a:solidFill>
                  <a:srgbClr val="FFFFFF"/>
                </a:solidFill>
                <a:latin typeface="Times New Roman"/>
                <a:cs typeface="Times New Roman"/>
              </a:rPr>
            </a:br>
            <a:r>
              <a:rPr lang="en-US" sz="2000" dirty="0" smtClean="0">
                <a:solidFill>
                  <a:srgbClr val="FFFFFF"/>
                </a:solidFill>
                <a:latin typeface="Times New Roman"/>
                <a:cs typeface="Times New Roman"/>
              </a:rPr>
              <a:t>  as: 	</a:t>
            </a:r>
            <a:r>
              <a:rPr lang="en-US" sz="2000" i="1" dirty="0" err="1" smtClean="0">
                <a:solidFill>
                  <a:srgbClr val="FFFFFF"/>
                </a:solidFill>
                <a:latin typeface="Times New Roman"/>
                <a:cs typeface="Times New Roman"/>
              </a:rPr>
              <a:t>u</a:t>
            </a:r>
            <a:r>
              <a:rPr lang="en-US" sz="2000" i="1" baseline="-25000" dirty="0" err="1" smtClean="0">
                <a:solidFill>
                  <a:srgbClr val="FFFFFF"/>
                </a:solidFill>
                <a:latin typeface="Times New Roman"/>
                <a:cs typeface="Times New Roman"/>
              </a:rPr>
              <a:t>p</a:t>
            </a:r>
            <a:r>
              <a:rPr lang="en-US" sz="2000" dirty="0" err="1" smtClean="0">
                <a:solidFill>
                  <a:srgbClr val="FFFFFF"/>
                </a:solidFill>
                <a:latin typeface="Times New Roman"/>
                <a:cs typeface="Times New Roman"/>
              </a:rPr>
              <a:t>(s</a:t>
            </a:r>
            <a:r>
              <a:rPr lang="en-US" sz="2000" dirty="0" smtClean="0">
                <a:solidFill>
                  <a:srgbClr val="FFFFFF"/>
                </a:solidFill>
                <a:latin typeface="Times New Roman"/>
                <a:cs typeface="Times New Roman"/>
              </a:rPr>
              <a:t>) = </a:t>
            </a:r>
            <a:r>
              <a:rPr lang="en-US" sz="2000" i="1" dirty="0" err="1" smtClean="0">
                <a:solidFill>
                  <a:srgbClr val="FFFFFF"/>
                </a:solidFill>
                <a:latin typeface="Times New Roman"/>
                <a:cs typeface="Times New Roman"/>
              </a:rPr>
              <a:t>f</a:t>
            </a:r>
            <a:r>
              <a:rPr lang="en-US" sz="2000" dirty="0" smtClean="0">
                <a:solidFill>
                  <a:srgbClr val="FFFFFF"/>
                </a:solidFill>
                <a:latin typeface="Times New Roman"/>
                <a:cs typeface="Times New Roman"/>
              </a:rPr>
              <a:t>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p</a:t>
            </a:r>
            <a:r>
              <a:rPr lang="en-US" sz="2000" dirty="0" smtClean="0">
                <a:solidFill>
                  <a:srgbClr val="FFFFFF"/>
                </a:solidFill>
                <a:latin typeface="Times New Roman"/>
                <a:cs typeface="Times New Roman"/>
              </a:rPr>
              <a:t> ; </a:t>
            </a:r>
            <a:r>
              <a:rPr lang="en-US" sz="2000" i="1" dirty="0" smtClean="0">
                <a:solidFill>
                  <a:srgbClr val="FFFFFF"/>
                </a:solidFill>
                <a:latin typeface="Times New Roman"/>
                <a:cs typeface="Times New Roman"/>
              </a:rPr>
              <a:t>n</a:t>
            </a:r>
            <a:r>
              <a:rPr lang="en-US" sz="2000" i="1" baseline="-25000" dirty="0" smtClean="0">
                <a:solidFill>
                  <a:srgbClr val="FFFFFF"/>
                </a:solidFill>
                <a:latin typeface="Times New Roman"/>
                <a:cs typeface="Times New Roman"/>
              </a:rPr>
              <a:t>1</a:t>
            </a:r>
            <a:r>
              <a:rPr lang="en-US" sz="2000" dirty="0" smtClean="0">
                <a:solidFill>
                  <a:srgbClr val="FFFFFF"/>
                </a:solidFill>
                <a:latin typeface="Times New Roman"/>
                <a:cs typeface="Times New Roman"/>
              </a:rPr>
              <a:t>(</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-p</a:t>
            </a:r>
            <a:r>
              <a:rPr lang="en-US" sz="2000" dirty="0" smtClean="0">
                <a:solidFill>
                  <a:srgbClr val="FFFFFF"/>
                </a:solidFill>
                <a:latin typeface="Times New Roman"/>
                <a:cs typeface="Times New Roman"/>
              </a:rPr>
              <a:t>)</a:t>
            </a:r>
            <a:r>
              <a:rPr lang="en-US" sz="2000" i="1" dirty="0" smtClean="0">
                <a:solidFill>
                  <a:srgbClr val="FFFFFF"/>
                </a:solidFill>
                <a:latin typeface="Times New Roman"/>
                <a:cs typeface="Times New Roman"/>
              </a:rPr>
              <a:t>,…,</a:t>
            </a:r>
            <a:r>
              <a:rPr lang="en-US" sz="2000" i="1" dirty="0" err="1" smtClean="0">
                <a:solidFill>
                  <a:srgbClr val="FFFFFF"/>
                </a:solidFill>
                <a:latin typeface="Times New Roman"/>
                <a:cs typeface="Times New Roman"/>
              </a:rPr>
              <a:t>n</a:t>
            </a:r>
            <a:r>
              <a:rPr lang="en-US" sz="2000" i="1" baseline="-25000" dirty="0" err="1" smtClean="0">
                <a:solidFill>
                  <a:srgbClr val="FFFFFF"/>
                </a:solidFill>
                <a:latin typeface="Times New Roman"/>
                <a:cs typeface="Times New Roman"/>
              </a:rPr>
              <a:t>k</a:t>
            </a:r>
            <a:r>
              <a:rPr lang="en-US" sz="2000" dirty="0" err="1" smtClean="0">
                <a:solidFill>
                  <a:srgbClr val="FFFFFF"/>
                </a:solidFill>
                <a:latin typeface="Times New Roman"/>
                <a:cs typeface="Times New Roman"/>
              </a:rPr>
              <a:t>(</a:t>
            </a:r>
            <a:r>
              <a:rPr lang="en-US" sz="2000" i="1" dirty="0" err="1" smtClean="0">
                <a:solidFill>
                  <a:srgbClr val="FFFFFF"/>
                </a:solidFill>
                <a:latin typeface="Times New Roman"/>
                <a:cs typeface="Times New Roman"/>
              </a:rPr>
              <a:t>s</a:t>
            </a:r>
            <a:r>
              <a:rPr lang="en-US" sz="2000" i="1" baseline="-25000" dirty="0" err="1" smtClean="0">
                <a:solidFill>
                  <a:srgbClr val="FFFFFF"/>
                </a:solidFill>
                <a:latin typeface="Times New Roman"/>
                <a:cs typeface="Times New Roman"/>
              </a:rPr>
              <a:t>-p</a:t>
            </a:r>
            <a:r>
              <a:rPr lang="en-US" sz="2000" dirty="0" smtClean="0">
                <a:solidFill>
                  <a:srgbClr val="FFFFFF"/>
                </a:solidFill>
                <a:latin typeface="Times New Roman"/>
                <a:cs typeface="Times New Roman"/>
              </a:rPr>
              <a:t>) )</a:t>
            </a:r>
          </a:p>
        </p:txBody>
      </p:sp>
      <p:cxnSp>
        <p:nvCxnSpPr>
          <p:cNvPr id="17415" name="Straight Arrow Connector 20"/>
          <p:cNvCxnSpPr>
            <a:cxnSpLocks noChangeShapeType="1"/>
          </p:cNvCxnSpPr>
          <p:nvPr/>
        </p:nvCxnSpPr>
        <p:spPr bwMode="auto">
          <a:xfrm>
            <a:off x="4597400" y="3276600"/>
            <a:ext cx="1803400" cy="304800"/>
          </a:xfrm>
          <a:prstGeom prst="straightConnector1">
            <a:avLst/>
          </a:prstGeom>
          <a:noFill/>
          <a:ln w="9525">
            <a:solidFill>
              <a:schemeClr val="tx1"/>
            </a:solidFill>
            <a:round/>
            <a:headEnd/>
            <a:tailEnd type="arrow" w="med" len="med"/>
          </a:ln>
        </p:spPr>
      </p:cxnSp>
      <p:sp>
        <p:nvSpPr>
          <p:cNvPr id="17416" name="Rectangle 21"/>
          <p:cNvSpPr>
            <a:spLocks noChangeArrowheads="1"/>
          </p:cNvSpPr>
          <p:nvPr/>
        </p:nvSpPr>
        <p:spPr bwMode="auto">
          <a:xfrm>
            <a:off x="6096000" y="3340100"/>
            <a:ext cx="2819400" cy="1015663"/>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2000" dirty="0" smtClean="0">
                <a:solidFill>
                  <a:srgbClr val="FFFFFF"/>
                </a:solidFill>
                <a:latin typeface="Times New Roman"/>
                <a:cs typeface="Times New Roman"/>
              </a:rPr>
              <a:t>number of the other players choosing each strategy in </a:t>
            </a:r>
            <a:r>
              <a:rPr lang="en-US" sz="2000" i="1" dirty="0" smtClean="0">
                <a:solidFill>
                  <a:srgbClr val="FFFFFF"/>
                </a:solidFill>
                <a:latin typeface="Times New Roman"/>
                <a:cs typeface="Times New Roman"/>
              </a:rPr>
              <a:t>S</a:t>
            </a:r>
            <a:endParaRPr lang="en-US" sz="2000" dirty="0" smtClean="0">
              <a:solidFill>
                <a:srgbClr val="FFFFFF"/>
              </a:solidFill>
              <a:latin typeface="Times New Roman"/>
              <a:cs typeface="Times New Roman"/>
            </a:endParaRPr>
          </a:p>
        </p:txBody>
      </p:sp>
      <p:sp>
        <p:nvSpPr>
          <p:cNvPr id="17417" name="Left Brace 23"/>
          <p:cNvSpPr>
            <a:spLocks/>
          </p:cNvSpPr>
          <p:nvPr/>
        </p:nvSpPr>
        <p:spPr bwMode="auto">
          <a:xfrm rot="-5400000">
            <a:off x="4409281" y="2326481"/>
            <a:ext cx="358775" cy="1643062"/>
          </a:xfrm>
          <a:prstGeom prst="leftBrace">
            <a:avLst>
              <a:gd name="adj1" fmla="val 8332"/>
              <a:gd name="adj2" fmla="val 47843"/>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200" smtClean="0">
              <a:solidFill>
                <a:srgbClr val="FFFFFF"/>
              </a:solidFill>
              <a:latin typeface="Times New Roman"/>
              <a:cs typeface="Times New Roman"/>
            </a:endParaRPr>
          </a:p>
        </p:txBody>
      </p:sp>
      <p:sp>
        <p:nvSpPr>
          <p:cNvPr id="17420" name="Rectangle 29"/>
          <p:cNvSpPr>
            <a:spLocks noChangeArrowheads="1"/>
          </p:cNvSpPr>
          <p:nvPr/>
        </p:nvSpPr>
        <p:spPr bwMode="auto">
          <a:xfrm>
            <a:off x="304800" y="3962400"/>
            <a:ext cx="914400" cy="40011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000" b="1" dirty="0" smtClean="0">
                <a:solidFill>
                  <a:srgbClr val="49B1FF"/>
                </a:solidFill>
                <a:latin typeface="Times" pitchFamily="-110" charset="0"/>
              </a:rPr>
              <a:t>E.g. :</a:t>
            </a:r>
            <a:endParaRPr lang="en-US" sz="2000" dirty="0" smtClean="0">
              <a:solidFill>
                <a:srgbClr val="49B1FF"/>
              </a:solidFill>
              <a:latin typeface="Times" pitchFamily="-110" charset="0"/>
            </a:endParaRPr>
          </a:p>
        </p:txBody>
      </p:sp>
      <p:sp>
        <p:nvSpPr>
          <p:cNvPr id="17421" name="Rectangle 30"/>
          <p:cNvSpPr>
            <a:spLocks noChangeArrowheads="1"/>
          </p:cNvSpPr>
          <p:nvPr/>
        </p:nvSpPr>
        <p:spPr bwMode="auto">
          <a:xfrm>
            <a:off x="1219200" y="4432300"/>
            <a:ext cx="7531100" cy="400110"/>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dirty="0" smtClean="0">
                <a:solidFill>
                  <a:srgbClr val="FFFFFF"/>
                </a:solidFill>
                <a:latin typeface="Times" pitchFamily="-110" charset="0"/>
              </a:rPr>
              <a:t>- congestion games, with same source destination pairs for each player</a:t>
            </a:r>
            <a:endParaRPr lang="en-US" sz="2000" i="1" dirty="0" smtClean="0">
              <a:solidFill>
                <a:srgbClr val="3D38B9"/>
              </a:solidFill>
              <a:latin typeface="Times" pitchFamily="-110" charset="0"/>
            </a:endParaRPr>
          </a:p>
        </p:txBody>
      </p:sp>
      <p:sp>
        <p:nvSpPr>
          <p:cNvPr id="32" name="Rectangle 40"/>
          <p:cNvSpPr>
            <a:spLocks noChangeArrowheads="1"/>
          </p:cNvSpPr>
          <p:nvPr/>
        </p:nvSpPr>
        <p:spPr bwMode="auto">
          <a:xfrm>
            <a:off x="304800" y="5807075"/>
            <a:ext cx="2235200" cy="430887"/>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200" b="1" dirty="0" err="1" smtClean="0">
                <a:solidFill>
                  <a:srgbClr val="49B1FF"/>
                </a:solidFill>
                <a:latin typeface="Times New Roman"/>
                <a:cs typeface="Times New Roman"/>
              </a:rPr>
              <a:t>Thm</a:t>
            </a:r>
            <a:r>
              <a:rPr lang="en-US" sz="2200" b="1" dirty="0" smtClean="0">
                <a:solidFill>
                  <a:srgbClr val="49B1FF"/>
                </a:solidFill>
                <a:latin typeface="Times New Roman"/>
                <a:cs typeface="Times New Roman"/>
              </a:rPr>
              <a:t> [Nash ’51]:</a:t>
            </a:r>
            <a:endParaRPr lang="en-US" sz="2200" dirty="0" smtClean="0">
              <a:solidFill>
                <a:srgbClr val="49B1FF"/>
              </a:solidFill>
              <a:latin typeface="Times New Roman"/>
              <a:cs typeface="Times New Roman"/>
            </a:endParaRPr>
          </a:p>
        </p:txBody>
      </p:sp>
      <p:sp>
        <p:nvSpPr>
          <p:cNvPr id="33" name="Rectangle 40"/>
          <p:cNvSpPr>
            <a:spLocks noChangeArrowheads="1"/>
          </p:cNvSpPr>
          <p:nvPr/>
        </p:nvSpPr>
        <p:spPr bwMode="auto">
          <a:xfrm>
            <a:off x="2413000" y="5786438"/>
            <a:ext cx="6667500" cy="830262"/>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400" dirty="0" smtClean="0">
                <a:solidFill>
                  <a:srgbClr val="FFFFFF"/>
                </a:solidFill>
                <a:latin typeface="Times New Roman"/>
                <a:cs typeface="Times New Roman"/>
              </a:rPr>
              <a:t>Always exists a Nash equilibrium in which every player uses the same mixed strategy.</a:t>
            </a:r>
            <a:endParaRPr lang="en-US" sz="2400" dirty="0" smtClean="0">
              <a:solidFill>
                <a:srgbClr val="3D38B9"/>
              </a:solidFill>
              <a:latin typeface="Times New Roman"/>
              <a:cs typeface="Times New Roman"/>
            </a:endParaRPr>
          </a:p>
        </p:txBody>
      </p:sp>
      <p:sp>
        <p:nvSpPr>
          <p:cNvPr id="17425" name="Rectangle 34"/>
          <p:cNvSpPr>
            <a:spLocks noChangeArrowheads="1"/>
          </p:cNvSpPr>
          <p:nvPr/>
        </p:nvSpPr>
        <p:spPr bwMode="auto">
          <a:xfrm>
            <a:off x="1219200" y="3962400"/>
            <a:ext cx="5072823"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smtClean="0">
                <a:solidFill>
                  <a:srgbClr val="FFFFFF"/>
                </a:solidFill>
                <a:latin typeface="Times" pitchFamily="-110" charset="0"/>
              </a:rPr>
              <a:t>- Rock-Paper-Scissors, guess 2/3 of the average</a:t>
            </a:r>
            <a:endParaRPr lang="en-US" sz="2000" dirty="0" smtClean="0">
              <a:solidFill>
                <a:srgbClr val="3D38B9"/>
              </a:solidFill>
              <a:latin typeface="Times" pitchFamily="-110" charset="0"/>
            </a:endParaRPr>
          </a:p>
        </p:txBody>
      </p:sp>
      <p:sp>
        <p:nvSpPr>
          <p:cNvPr id="17426" name="Rectangle 17"/>
          <p:cNvSpPr>
            <a:spLocks noChangeArrowheads="1"/>
          </p:cNvSpPr>
          <p:nvPr/>
        </p:nvSpPr>
        <p:spPr bwMode="auto">
          <a:xfrm>
            <a:off x="304800" y="5035610"/>
            <a:ext cx="4614001"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b="1" dirty="0" smtClean="0">
                <a:solidFill>
                  <a:srgbClr val="49B1FF"/>
                </a:solidFill>
                <a:latin typeface="Times" pitchFamily="-110" charset="0"/>
              </a:rPr>
              <a:t>Description Size:</a:t>
            </a:r>
            <a:r>
              <a:rPr lang="en-US" sz="2400" i="1" dirty="0" smtClean="0">
                <a:solidFill>
                  <a:srgbClr val="FFFFFF"/>
                </a:solidFill>
                <a:latin typeface="Times" pitchFamily="-110" charset="0"/>
              </a:rPr>
              <a:t> </a:t>
            </a:r>
            <a:r>
              <a:rPr lang="en-US" sz="2400" dirty="0" err="1" smtClean="0">
                <a:solidFill>
                  <a:srgbClr val="FFFFFF"/>
                </a:solidFill>
                <a:latin typeface="Times" pitchFamily="-110" charset="0"/>
              </a:rPr>
              <a:t>O(min</a:t>
            </a:r>
            <a:r>
              <a:rPr lang="en-US" sz="2400" dirty="0" smtClean="0">
                <a:solidFill>
                  <a:srgbClr val="FFFFFF"/>
                </a:solidFill>
                <a:latin typeface="Times" pitchFamily="-110" charset="0"/>
              </a:rPr>
              <a:t> {</a:t>
            </a:r>
            <a:r>
              <a:rPr lang="en-US" sz="2400" i="1" dirty="0" err="1" smtClean="0">
                <a:solidFill>
                  <a:srgbClr val="FFFFFF"/>
                </a:solidFill>
                <a:latin typeface="Times" pitchFamily="-110" charset="0"/>
              </a:rPr>
              <a:t>k</a:t>
            </a:r>
            <a:r>
              <a:rPr lang="en-US" sz="2400" i="1" dirty="0" smtClean="0">
                <a:solidFill>
                  <a:srgbClr val="FFFFFF"/>
                </a:solidFill>
                <a:latin typeface="Times" pitchFamily="-110" charset="0"/>
              </a:rPr>
              <a:t> n</a:t>
            </a:r>
            <a:r>
              <a:rPr lang="en-US" sz="2400" i="1" baseline="30000" dirty="0" smtClean="0">
                <a:solidFill>
                  <a:srgbClr val="FFFFFF"/>
                </a:solidFill>
                <a:latin typeface="Times" pitchFamily="-110" charset="0"/>
              </a:rPr>
              <a:t>k-1</a:t>
            </a:r>
            <a:r>
              <a:rPr lang="en-US" sz="2400" dirty="0" smtClean="0">
                <a:solidFill>
                  <a:srgbClr val="FFFFFF"/>
                </a:solidFill>
                <a:latin typeface="Times" pitchFamily="-110" charset="0"/>
              </a:rPr>
              <a:t>, </a:t>
            </a:r>
            <a:r>
              <a:rPr lang="en-US" sz="2400" i="1" dirty="0" err="1" smtClean="0">
                <a:solidFill>
                  <a:srgbClr val="FFFFFF"/>
                </a:solidFill>
                <a:latin typeface="Times" pitchFamily="-110" charset="0"/>
              </a:rPr>
              <a:t>k</a:t>
            </a:r>
            <a:r>
              <a:rPr lang="en-US" sz="2400" i="1" baseline="30000" dirty="0" err="1" smtClean="0">
                <a:solidFill>
                  <a:srgbClr val="FFFFFF"/>
                </a:solidFill>
                <a:latin typeface="Times" pitchFamily="-110" charset="0"/>
              </a:rPr>
              <a:t>n</a:t>
            </a:r>
            <a:r>
              <a:rPr lang="en-US" sz="2400" i="1" baseline="-25000" dirty="0" smtClean="0">
                <a:solidFill>
                  <a:srgbClr val="FFFFFF"/>
                </a:solidFill>
                <a:latin typeface="Times" pitchFamily="-110" charset="0"/>
              </a:rPr>
              <a:t> </a:t>
            </a:r>
            <a:r>
              <a:rPr lang="en-US" sz="2400" dirty="0" smtClean="0">
                <a:solidFill>
                  <a:srgbClr val="FFFFFF"/>
                </a:solidFill>
                <a:latin typeface="Times" pitchFamily="-110" charset="0"/>
              </a:rPr>
              <a:t>})</a:t>
            </a:r>
            <a:endParaRPr lang="en-US" sz="24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3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00" grpId="0" autoUpdateAnimBg="0"/>
      <p:bldP spid="17413" grpId="0"/>
      <p:bldP spid="17414" grpId="0"/>
      <p:bldP spid="17416" grpId="0"/>
      <p:bldP spid="17417" grpId="0" animBg="1"/>
      <p:bldP spid="17420" grpId="0"/>
      <p:bldP spid="17421" grpId="0"/>
      <p:bldP spid="32" grpId="0" autoUpdateAnimBg="0"/>
      <p:bldP spid="33" grpId="0" autoUpdateAnimBg="0"/>
      <p:bldP spid="17425" grpId="0"/>
      <p:bldP spid="1742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3|1.6|0.6"/>
</p:tagLst>
</file>

<file path=ppt/tags/tag2.xml><?xml version="1.0" encoding="utf-8"?>
<p:tagLst xmlns:a="http://schemas.openxmlformats.org/drawingml/2006/main" xmlns:r="http://schemas.openxmlformats.org/officeDocument/2006/relationships" xmlns:p="http://schemas.openxmlformats.org/presentationml/2006/main">
  <p:tag name="TIMING" val="|1.4|1.3|1.6|0.6"/>
</p:tagLst>
</file>

<file path=ppt/tags/tag3.xml><?xml version="1.0" encoding="utf-8"?>
<p:tagLst xmlns:a="http://schemas.openxmlformats.org/drawingml/2006/main" xmlns:r="http://schemas.openxmlformats.org/officeDocument/2006/relationships" xmlns:p="http://schemas.openxmlformats.org/presentationml/2006/main">
  <p:tag name="TIMING" val="|1.4|1.3|1.6|0.6"/>
</p:tagLst>
</file>

<file path=ppt/tags/tag4.xml><?xml version="1.0" encoding="utf-8"?>
<p:tagLst xmlns:a="http://schemas.openxmlformats.org/drawingml/2006/main" xmlns:r="http://schemas.openxmlformats.org/officeDocument/2006/relationships" xmlns:p="http://schemas.openxmlformats.org/presentationml/2006/main">
  <p:tag name="TIMING" val="|1.4|1.3|1.6|0.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9827</TotalTime>
  <Words>1879</Words>
  <Application>Microsoft Macintosh PowerPoint</Application>
  <PresentationFormat>On-screen Show (4:3)</PresentationFormat>
  <Paragraphs>227</Paragraphs>
  <Slides>22</Slides>
  <Notes>21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22</vt:i4>
      </vt:variant>
    </vt:vector>
  </HeadingPairs>
  <TitlesOfParts>
    <vt:vector size="39" baseType="lpstr">
      <vt:lpstr>Calibri</vt:lpstr>
      <vt:lpstr>ＭＳ Ｐゴシック</vt:lpstr>
      <vt:lpstr>Symbol</vt:lpstr>
      <vt:lpstr>Tahoma</vt:lpstr>
      <vt:lpstr>Times</vt:lpstr>
      <vt:lpstr>Times New Roman</vt:lpstr>
      <vt:lpstr>Wingdings</vt:lpstr>
      <vt:lpstr>Arial</vt:lpstr>
      <vt:lpstr>Office Theme</vt:lpstr>
      <vt:lpstr>2_Compass</vt:lpstr>
      <vt:lpstr>3_Compass</vt:lpstr>
      <vt:lpstr>2_Office Theme</vt:lpstr>
      <vt:lpstr>4_Compass</vt:lpstr>
      <vt:lpstr>1_Office Theme</vt:lpstr>
      <vt:lpstr>6_Compass</vt:lpstr>
      <vt:lpstr>5_Compass</vt:lpstr>
      <vt:lpstr>7_Compass</vt:lpstr>
      <vt:lpstr>PowerPoint Presentation</vt:lpstr>
      <vt:lpstr>Overview so far</vt:lpstr>
      <vt:lpstr>PowerPoint Presentation</vt:lpstr>
      <vt:lpstr>PowerPoint Presentation</vt:lpstr>
      <vt:lpstr>Support Enumeration Algorithms</vt:lpstr>
      <vt:lpstr>Support Enumeration Algorithms</vt:lpstr>
      <vt:lpstr>Support Enumeration for n-player games</vt:lpstr>
      <vt:lpstr>PowerPoint Presentation</vt:lpstr>
      <vt:lpstr>Symmetries in Games</vt:lpstr>
      <vt:lpstr>Existence of a Symmetric Equilibrium</vt:lpstr>
      <vt:lpstr>Algorithms for n-player symmetric games</vt:lpstr>
      <vt:lpstr>Symmetrization</vt:lpstr>
      <vt:lpstr>Symmetrization</vt:lpstr>
      <vt:lpstr>PowerPoint Presentation</vt:lpstr>
      <vt:lpstr>Polytopes 101</vt:lpstr>
      <vt:lpstr>The Lemke-Howson Algorithm (1964)</vt:lpstr>
      <vt:lpstr>The Lemke-Howson Algorithm</vt:lpstr>
      <vt:lpstr>The Lemke-Howson Algorithm</vt:lpstr>
      <vt:lpstr>The Lemke-Howson Algorithm</vt:lpstr>
      <vt:lpstr>Proof that Lemke-Howson Terminates</vt:lpstr>
      <vt:lpstr>Lemke-Howson Example</vt:lpstr>
      <vt:lpstr>Post Mortem </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Constantinos Daskalakis</dc:creator>
  <cp:lastModifiedBy>Yang Cai, Professor</cp:lastModifiedBy>
  <cp:revision>289</cp:revision>
  <cp:lastPrinted>2010-03-10T05:52:23Z</cp:lastPrinted>
  <dcterms:created xsi:type="dcterms:W3CDTF">2015-02-19T06:41:20Z</dcterms:created>
  <dcterms:modified xsi:type="dcterms:W3CDTF">2016-09-20T13:05:58Z</dcterms:modified>
</cp:coreProperties>
</file>