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33"/>
  </p:notesMasterIdLst>
  <p:handoutMasterIdLst>
    <p:handoutMasterId r:id="rId34"/>
  </p:handoutMasterIdLst>
  <p:sldIdLst>
    <p:sldId id="553" r:id="rId3"/>
    <p:sldId id="550" r:id="rId4"/>
    <p:sldId id="491" r:id="rId5"/>
    <p:sldId id="492" r:id="rId6"/>
    <p:sldId id="497" r:id="rId7"/>
    <p:sldId id="498" r:id="rId8"/>
    <p:sldId id="496" r:id="rId9"/>
    <p:sldId id="512" r:id="rId10"/>
    <p:sldId id="499" r:id="rId11"/>
    <p:sldId id="500" r:id="rId12"/>
    <p:sldId id="501" r:id="rId13"/>
    <p:sldId id="554" r:id="rId14"/>
    <p:sldId id="503" r:id="rId15"/>
    <p:sldId id="555" r:id="rId16"/>
    <p:sldId id="540" r:id="rId17"/>
    <p:sldId id="559" r:id="rId18"/>
    <p:sldId id="560" r:id="rId19"/>
    <p:sldId id="561" r:id="rId20"/>
    <p:sldId id="557" r:id="rId21"/>
    <p:sldId id="558" r:id="rId22"/>
    <p:sldId id="545" r:id="rId23"/>
    <p:sldId id="546" r:id="rId24"/>
    <p:sldId id="547" r:id="rId25"/>
    <p:sldId id="556" r:id="rId26"/>
    <p:sldId id="548" r:id="rId27"/>
    <p:sldId id="504" r:id="rId28"/>
    <p:sldId id="505" r:id="rId29"/>
    <p:sldId id="506" r:id="rId30"/>
    <p:sldId id="562" r:id="rId31"/>
    <p:sldId id="5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24"/>
    <a:srgbClr val="FF6600"/>
    <a:srgbClr val="FFCC66"/>
    <a:srgbClr val="00FFFF"/>
    <a:srgbClr val="66FFFF"/>
    <a:srgbClr val="CCFFFF"/>
    <a:srgbClr val="FFAE6B"/>
    <a:srgbClr val="FFFF99"/>
    <a:srgbClr val="2A6B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0" autoAdjust="0"/>
    <p:restoredTop sz="90821" autoAdjust="0"/>
  </p:normalViewPr>
  <p:slideViewPr>
    <p:cSldViewPr>
      <p:cViewPr>
        <p:scale>
          <a:sx n="100" d="100"/>
          <a:sy n="100" d="100"/>
        </p:scale>
        <p:origin x="920" y="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2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some</a:t>
            </a:r>
            <a:r>
              <a:rPr lang="en-US" baseline="0" dirty="0" smtClean="0"/>
              <a:t> tie-breaking for the </a:t>
            </a:r>
            <a:r>
              <a:rPr lang="en-US" baseline="0" dirty="0" err="1" smtClean="0"/>
              <a:t>argmax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2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14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8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6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Indeed, not just search.</a:t>
            </a:r>
            <a:r>
              <a:rPr lang="en-US" baseline="0" dirty="0" smtClean="0"/>
              <a:t> Facebook </a:t>
            </a:r>
            <a:r>
              <a:rPr lang="en-US" baseline="0" dirty="0" err="1" smtClean="0"/>
              <a:t>lso</a:t>
            </a:r>
            <a:r>
              <a:rPr lang="en-US" baseline="0" dirty="0" smtClean="0"/>
              <a:t> use auctions to decide who and how the ads will be displayed.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Selling spectrum licenses to telecoms.</a:t>
            </a:r>
            <a:r>
              <a:rPr lang="en-US" altLang="zh-CN" dirty="0" smtClean="0"/>
              <a:t> Helps allocate the bands to companies that value them the most, and</a:t>
            </a:r>
            <a:r>
              <a:rPr lang="en-US" altLang="zh-CN" baseline="0" dirty="0" smtClean="0"/>
              <a:t> generates huge revenue for the government.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Canada</a:t>
            </a:r>
            <a:r>
              <a:rPr lang="zh-CN" altLang="en-US" dirty="0" smtClean="0"/>
              <a:t> </a:t>
            </a:r>
            <a:r>
              <a:rPr lang="en-US" altLang="zh-CN" dirty="0" smtClean="0"/>
              <a:t>2008,</a:t>
            </a:r>
            <a:r>
              <a:rPr lang="zh-CN" altLang="en-US" dirty="0" smtClean="0"/>
              <a:t> </a:t>
            </a:r>
            <a:r>
              <a:rPr lang="en-US" altLang="zh-CN" dirty="0" smtClean="0"/>
              <a:t>4.25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months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complete.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2014,</a:t>
            </a:r>
            <a:r>
              <a:rPr lang="zh-CN" altLang="en-US" dirty="0" smtClean="0"/>
              <a:t> </a:t>
            </a:r>
            <a:r>
              <a:rPr lang="en-US" altLang="zh-CN" dirty="0" smtClean="0"/>
              <a:t>5.3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FCC</a:t>
            </a:r>
            <a:r>
              <a:rPr lang="zh-CN" altLang="en-US" dirty="0" smtClean="0"/>
              <a:t> </a:t>
            </a:r>
            <a:r>
              <a:rPr lang="en-US" altLang="zh-CN" dirty="0" smtClean="0"/>
              <a:t>(Federal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communication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commission)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94,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conducted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87</a:t>
            </a:r>
            <a:r>
              <a:rPr lang="zh-CN" altLang="en-US" dirty="0" smtClean="0"/>
              <a:t> </a:t>
            </a:r>
            <a:r>
              <a:rPr lang="en-US" altLang="zh-CN" dirty="0" smtClean="0"/>
              <a:t>auctions.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Raised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zh-CN" altLang="zh-CN" dirty="0" smtClean="0"/>
              <a:t>6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billion. New double auction </a:t>
            </a:r>
            <a:r>
              <a:rPr lang="en-US" altLang="zh-CN" dirty="0" smtClean="0"/>
              <a:t>is running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also charge</a:t>
            </a:r>
            <a:r>
              <a:rPr lang="en-US" baseline="0" dirty="0" smtClean="0"/>
              <a:t> losers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51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7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3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1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8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10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52A743-720F-B641-B047-2B1E29B867C4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457200"/>
              <a:t>9/28/16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DE5511-49DC-1049-8A7A-35EE5B97178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7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828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Comp/Math 553: Algorithmic Game Theory</a:t>
            </a:r>
          </a:p>
          <a:p>
            <a:pPr defTabSz="457200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Lecture </a:t>
            </a:r>
            <a:r>
              <a:rPr lang="en-US" sz="3200" b="1" dirty="0" smtClean="0">
                <a:latin typeface="Arial"/>
                <a:cs typeface="Arial"/>
              </a:rPr>
              <a:t>08</a:t>
            </a:r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810000"/>
            <a:ext cx="1708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FFC000"/>
                </a:solidFill>
                <a:latin typeface="Arial"/>
                <a:cs typeface="Arial"/>
              </a:rPr>
              <a:t>Yang Cai</a:t>
            </a:r>
            <a:endParaRPr lang="en-US" sz="2800" b="1" dirty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6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58001" y="1447800"/>
            <a:ext cx="917441" cy="1481780"/>
            <a:chOff x="1368137" y="1536942"/>
            <a:chExt cx="1047994" cy="1692640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536942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810000"/>
            <a:ext cx="7957014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Sealed</a:t>
            </a:r>
            <a:r>
              <a:rPr lang="en-US" sz="2400" dirty="0" smtClean="0">
                <a:latin typeface="Arial"/>
                <a:cs typeface="Arial"/>
              </a:rPr>
              <a:t>-Bid Auctions: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Each </a:t>
            </a:r>
            <a:r>
              <a:rPr lang="en-US" sz="2200" dirty="0">
                <a:latin typeface="Arial"/>
                <a:cs typeface="Arial"/>
              </a:rPr>
              <a:t>bidder </a:t>
            </a:r>
            <a:r>
              <a:rPr lang="en-US" sz="2200" b="1" i="1" dirty="0" err="1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200" dirty="0">
                <a:latin typeface="Arial"/>
                <a:cs typeface="Arial"/>
              </a:rPr>
              <a:t> privately communicates a </a:t>
            </a:r>
            <a:r>
              <a:rPr lang="en-US" sz="2200" dirty="0" smtClean="0">
                <a:latin typeface="Arial"/>
                <a:cs typeface="Arial"/>
              </a:rPr>
              <a:t>bid </a:t>
            </a:r>
            <a:r>
              <a:rPr lang="en-US" sz="2200" b="1" i="1" dirty="0" smtClean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lang="en-US" sz="2200" b="1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latin typeface="Arial"/>
                <a:cs typeface="Arial"/>
              </a:rPr>
              <a:t> to </a:t>
            </a:r>
            <a:r>
              <a:rPr lang="en-US" sz="2200" dirty="0">
                <a:latin typeface="Arial"/>
                <a:cs typeface="Arial"/>
              </a:rPr>
              <a:t>the auctioneer —</a:t>
            </a:r>
            <a:r>
              <a:rPr lang="en-US" sz="2200" dirty="0" smtClean="0">
                <a:latin typeface="Arial"/>
                <a:cs typeface="Arial"/>
              </a:rPr>
              <a:t> e.g. in </a:t>
            </a:r>
            <a:r>
              <a:rPr lang="en-US" sz="2200" dirty="0">
                <a:latin typeface="Arial"/>
                <a:cs typeface="Arial"/>
              </a:rPr>
              <a:t>a sealed </a:t>
            </a:r>
            <a:r>
              <a:rPr lang="en-US" sz="2200" dirty="0" smtClean="0">
                <a:latin typeface="Arial"/>
                <a:cs typeface="Arial"/>
              </a:rPr>
              <a:t>envelope.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auctioneer decides </a:t>
            </a:r>
            <a:r>
              <a:rPr lang="en-US" sz="2200" b="1" i="1" dirty="0">
                <a:solidFill>
                  <a:srgbClr val="FF6600"/>
                </a:solidFill>
                <a:latin typeface="Arial"/>
                <a:cs typeface="Arial"/>
              </a:rPr>
              <a:t>who</a:t>
            </a:r>
            <a:r>
              <a:rPr lang="en-US" sz="22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gets the good (if anyone).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auctioneer decides on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b="1" i="1" dirty="0" smtClean="0">
                <a:solidFill>
                  <a:srgbClr val="FF6600"/>
                </a:solidFill>
                <a:latin typeface="Arial"/>
                <a:cs typeface="Arial"/>
              </a:rPr>
              <a:t>prices charged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Auction Format</a:t>
            </a:r>
            <a:r>
              <a:rPr lang="en-US" dirty="0">
                <a:latin typeface="Arial"/>
                <a:cs typeface="Arial"/>
              </a:rPr>
              <a:t>: Sealed</a:t>
            </a:r>
            <a:r>
              <a:rPr lang="en-US" dirty="0" smtClean="0">
                <a:latin typeface="Arial"/>
                <a:cs typeface="Arial"/>
              </a:rPr>
              <a:t>-Bid Auctions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08010" y="1544196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Auctioneer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838200"/>
            <a:ext cx="1675662" cy="3053386"/>
            <a:chOff x="2971801" y="985214"/>
            <a:chExt cx="1675662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453589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358421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884317" y="3600089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874792" y="2304985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/>
                    <a:ea typeface="Tahoma" pitchFamily="34" charset="0"/>
                    <a:cs typeface="Arial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48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 smtClean="0">
                  <a:latin typeface="Arial"/>
                  <a:cs typeface="Arial"/>
                </a:rPr>
                <a:t>1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405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>
                  <a:latin typeface="Arial"/>
                  <a:cs typeface="Arial"/>
                </a:rPr>
                <a:t>i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56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Arial"/>
                  <a:cs typeface="Arial"/>
                </a:rPr>
                <a:t>v</a:t>
              </a:r>
              <a:r>
                <a:rPr lang="en-US" b="1" i="1" baseline="-25000" dirty="0" err="1" smtClean="0">
                  <a:latin typeface="Arial"/>
                  <a:cs typeface="Arial"/>
                </a:rPr>
                <a:t>n</a:t>
              </a:r>
              <a:endParaRPr lang="en-US" b="1" i="1" dirty="0">
                <a:latin typeface="Arial"/>
                <a:cs typeface="Arial"/>
              </a:endParaRPr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4495800" y="4876800"/>
            <a:ext cx="3581400" cy="612648"/>
          </a:xfrm>
          <a:prstGeom prst="wedgeRoundRectCallout">
            <a:avLst>
              <a:gd name="adj1" fmla="val -41666"/>
              <a:gd name="adj2" fmla="val 770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allocation rule </a:t>
            </a:r>
            <a:r>
              <a:rPr lang="en-US" i="1" dirty="0" err="1" smtClean="0"/>
              <a:t>x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</a:t>
            </a:r>
            <a:r>
              <a:rPr lang="el-GR" dirty="0" smtClean="0">
                <a:sym typeface="Symbol"/>
              </a:rPr>
              <a:t></a:t>
            </a:r>
            <a:r>
              <a:rPr lang="en-US" dirty="0" smtClean="0">
                <a:sym typeface="Symbol"/>
              </a:rPr>
              <a:t> [0,1]</a:t>
            </a:r>
            <a:r>
              <a:rPr lang="en-US" i="1" baseline="30000" dirty="0" smtClean="0">
                <a:sym typeface="Symbol"/>
              </a:rPr>
              <a:t>n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6096000" y="5486400"/>
            <a:ext cx="2514600" cy="536448"/>
          </a:xfrm>
          <a:prstGeom prst="wedgeRoundRectCallout">
            <a:avLst>
              <a:gd name="adj1" fmla="val -41666"/>
              <a:gd name="adj2" fmla="val 770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 rule </a:t>
            </a:r>
            <a:r>
              <a:rPr lang="en-US" i="1" dirty="0" err="1" smtClean="0"/>
              <a:t>p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</a:t>
            </a:r>
            <a:r>
              <a:rPr lang="el-GR" dirty="0" smtClean="0">
                <a:sym typeface="Symbol"/>
              </a:rPr>
              <a:t>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R</a:t>
            </a:r>
            <a:r>
              <a:rPr lang="en-US" i="1" baseline="30000" dirty="0" err="1" smtClean="0">
                <a:sym typeface="Symbol"/>
              </a:rPr>
              <a:t>n</a:t>
            </a:r>
            <a:r>
              <a:rPr lang="en-US" dirty="0" smtClean="0"/>
              <a:t>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200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58001" y="1447800"/>
            <a:ext cx="917441" cy="1481780"/>
            <a:chOff x="1368137" y="1536942"/>
            <a:chExt cx="1047994" cy="1692640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536942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810000"/>
            <a:ext cx="79570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Def: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 sealed-bid auction with allocation rule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and price rule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derives welfare:</a:t>
            </a: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6200"/>
            <a:ext cx="7700639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Auction Objective: Welfare Maximization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08010" y="1544196"/>
            <a:ext cx="1526393" cy="1704923"/>
            <a:chOff x="5251011" y="1691210"/>
            <a:chExt cx="1526393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91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Auctioneer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838200"/>
            <a:ext cx="1675662" cy="3053386"/>
            <a:chOff x="2971801" y="985214"/>
            <a:chExt cx="1675662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453589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358421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884317" y="3600089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874792" y="2304985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/>
                    <a:ea typeface="Tahoma" pitchFamily="34" charset="0"/>
                    <a:cs typeface="Arial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48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 smtClean="0">
                  <a:latin typeface="Arial"/>
                  <a:cs typeface="Arial"/>
                </a:rPr>
                <a:t>1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405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>
                  <a:latin typeface="Arial"/>
                  <a:cs typeface="Arial"/>
                </a:rPr>
                <a:t>i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56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Arial"/>
                  <a:cs typeface="Arial"/>
                </a:rPr>
                <a:t>v</a:t>
              </a:r>
              <a:r>
                <a:rPr lang="en-US" b="1" i="1" baseline="-25000" dirty="0" err="1" smtClean="0">
                  <a:latin typeface="Arial"/>
                  <a:cs typeface="Arial"/>
                </a:rPr>
                <a:t>n</a:t>
              </a:r>
              <a:endParaRPr lang="en-US" b="1" i="1" dirty="0">
                <a:latin typeface="Arial"/>
                <a:cs typeface="Arial"/>
              </a:endParaRPr>
            </a:p>
          </p:txBody>
        </p:sp>
      </p:grp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050" y="4781550"/>
            <a:ext cx="3949700" cy="1435100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1371600" y="6172200"/>
            <a:ext cx="5105400" cy="612648"/>
          </a:xfrm>
          <a:prstGeom prst="wedgeRoundRectCallout">
            <a:avLst>
              <a:gd name="adj1" fmla="val -16909"/>
              <a:gd name="adj2" fmla="val -1137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bidding strategies of bidders based on information they have about each other’s values (if any), </a:t>
            </a:r>
            <a:r>
              <a:rPr lang="en-US" i="1" dirty="0" err="1" smtClean="0"/>
              <a:t>x</a:t>
            </a:r>
            <a:r>
              <a:rPr lang="en-US" dirty="0" smtClean="0"/>
              <a:t>, </a:t>
            </a:r>
            <a:r>
              <a:rPr lang="en-US" i="1" dirty="0" err="1" smtClean="0"/>
              <a:t>p</a:t>
            </a:r>
            <a:endParaRPr lang="en-US" i="1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6096000" y="4724400"/>
            <a:ext cx="2743200" cy="612648"/>
          </a:xfrm>
          <a:prstGeom prst="wedgeRoundRectCallout">
            <a:avLst>
              <a:gd name="adj1" fmla="val -74537"/>
              <a:gd name="adj2" fmla="val 707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of this lecture: welfare maximization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/>
          <p:cNvGrpSpPr>
            <a:grpSpLocks noChangeAspect="1"/>
          </p:cNvGrpSpPr>
          <p:nvPr/>
        </p:nvGrpSpPr>
        <p:grpSpPr>
          <a:xfrm>
            <a:off x="6858001" y="1447800"/>
            <a:ext cx="917441" cy="1481780"/>
            <a:chOff x="1368137" y="1536942"/>
            <a:chExt cx="1047994" cy="1692640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536942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810000"/>
            <a:ext cx="7957014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Sealed</a:t>
            </a:r>
            <a:r>
              <a:rPr lang="en-US" sz="2400" dirty="0" smtClean="0">
                <a:latin typeface="Arial"/>
                <a:cs typeface="Arial"/>
              </a:rPr>
              <a:t>-Bid Auctions: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Each </a:t>
            </a:r>
            <a:r>
              <a:rPr lang="en-US" sz="2200" dirty="0">
                <a:latin typeface="Arial"/>
                <a:cs typeface="Arial"/>
              </a:rPr>
              <a:t>bidder </a:t>
            </a:r>
            <a:r>
              <a:rPr lang="en-US" sz="2200" b="1" i="1" dirty="0" err="1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200" dirty="0">
                <a:latin typeface="Arial"/>
                <a:cs typeface="Arial"/>
              </a:rPr>
              <a:t> privately communicates a </a:t>
            </a:r>
            <a:r>
              <a:rPr lang="en-US" sz="2200" dirty="0" smtClean="0">
                <a:latin typeface="Arial"/>
                <a:cs typeface="Arial"/>
              </a:rPr>
              <a:t>bid </a:t>
            </a:r>
            <a:r>
              <a:rPr lang="en-US" sz="2200" b="1" i="1" dirty="0" smtClean="0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lang="en-US" sz="2200" b="1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latin typeface="Arial"/>
                <a:cs typeface="Arial"/>
              </a:rPr>
              <a:t> to </a:t>
            </a:r>
            <a:r>
              <a:rPr lang="en-US" sz="2200" dirty="0">
                <a:latin typeface="Arial"/>
                <a:cs typeface="Arial"/>
              </a:rPr>
              <a:t>the auctioneer —</a:t>
            </a:r>
            <a:r>
              <a:rPr lang="en-US" sz="2200" dirty="0" smtClean="0">
                <a:latin typeface="Arial"/>
                <a:cs typeface="Arial"/>
              </a:rPr>
              <a:t> e.g. in </a:t>
            </a:r>
            <a:r>
              <a:rPr lang="en-US" sz="2200" dirty="0">
                <a:latin typeface="Arial"/>
                <a:cs typeface="Arial"/>
              </a:rPr>
              <a:t>a sealed </a:t>
            </a:r>
            <a:r>
              <a:rPr lang="en-US" sz="2200" dirty="0" smtClean="0">
                <a:latin typeface="Arial"/>
                <a:cs typeface="Arial"/>
              </a:rPr>
              <a:t>envelope.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auctioneer decides </a:t>
            </a:r>
            <a:r>
              <a:rPr lang="en-US" sz="2200" b="1" i="1" dirty="0">
                <a:solidFill>
                  <a:srgbClr val="FF6600"/>
                </a:solidFill>
                <a:latin typeface="Arial"/>
                <a:cs typeface="Arial"/>
              </a:rPr>
              <a:t>who</a:t>
            </a:r>
            <a:r>
              <a:rPr lang="en-US" sz="22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gets the good (if anyone).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auctioneer decides on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b="1" i="1" dirty="0" smtClean="0">
                <a:solidFill>
                  <a:srgbClr val="FF6600"/>
                </a:solidFill>
                <a:latin typeface="Arial"/>
                <a:cs typeface="Arial"/>
              </a:rPr>
              <a:t>prices charged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en-US" sz="2200" i="1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7700639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Auction Format</a:t>
            </a:r>
            <a:r>
              <a:rPr lang="en-US" dirty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Allocation and Price rules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9" name="组合 64"/>
          <p:cNvGrpSpPr/>
          <p:nvPr/>
        </p:nvGrpSpPr>
        <p:grpSpPr>
          <a:xfrm>
            <a:off x="4108010" y="1544196"/>
            <a:ext cx="1526393" cy="1704923"/>
            <a:chOff x="5251011" y="1691210"/>
            <a:chExt cx="1526393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91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Auctioneer</a:t>
              </a: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1447800" y="838200"/>
            <a:ext cx="1675662" cy="3053386"/>
            <a:chOff x="2971801" y="985214"/>
            <a:chExt cx="1675662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12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13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453589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358421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4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15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884317" y="3600089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874792" y="2304985"/>
                    <a:ext cx="546834" cy="4845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/>
                    <a:ea typeface="Tahoma" pitchFamily="34" charset="0"/>
                    <a:cs typeface="Arial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48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 smtClean="0">
                  <a:latin typeface="Arial"/>
                  <a:cs typeface="Arial"/>
                </a:rPr>
                <a:t>1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405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>
                  <a:latin typeface="Arial"/>
                  <a:cs typeface="Arial"/>
                </a:rPr>
                <a:t>i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56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Arial"/>
                  <a:cs typeface="Arial"/>
                </a:rPr>
                <a:t>v</a:t>
              </a:r>
              <a:r>
                <a:rPr lang="en-US" b="1" i="1" baseline="-25000" dirty="0" err="1" smtClean="0">
                  <a:latin typeface="Arial"/>
                  <a:cs typeface="Arial"/>
                </a:rPr>
                <a:t>n</a:t>
              </a:r>
              <a:endParaRPr lang="en-US" b="1" i="1" dirty="0">
                <a:latin typeface="Arial"/>
                <a:cs typeface="Arial"/>
              </a:endParaRPr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4495800" y="4876800"/>
            <a:ext cx="3581400" cy="612648"/>
          </a:xfrm>
          <a:prstGeom prst="wedgeRoundRectCallout">
            <a:avLst>
              <a:gd name="adj1" fmla="val -41666"/>
              <a:gd name="adj2" fmla="val 770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allocation rule </a:t>
            </a:r>
            <a:r>
              <a:rPr lang="en-US" i="1" dirty="0" err="1" smtClean="0"/>
              <a:t>x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</a:t>
            </a:r>
            <a:r>
              <a:rPr lang="el-GR" dirty="0" smtClean="0">
                <a:sym typeface="Symbol"/>
              </a:rPr>
              <a:t></a:t>
            </a:r>
            <a:r>
              <a:rPr lang="en-US" dirty="0" smtClean="0">
                <a:sym typeface="Symbol"/>
              </a:rPr>
              <a:t> [0,1]</a:t>
            </a:r>
            <a:r>
              <a:rPr lang="en-US" i="1" baseline="30000" dirty="0" smtClean="0">
                <a:sym typeface="Symbol"/>
              </a:rPr>
              <a:t>n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6096000" y="5486400"/>
            <a:ext cx="2514600" cy="536448"/>
          </a:xfrm>
          <a:prstGeom prst="wedgeRoundRectCallout">
            <a:avLst>
              <a:gd name="adj1" fmla="val -41666"/>
              <a:gd name="adj2" fmla="val 770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 rule </a:t>
            </a:r>
            <a:r>
              <a:rPr lang="en-US" i="1" dirty="0" err="1" smtClean="0"/>
              <a:t>p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</a:t>
            </a:r>
            <a:r>
              <a:rPr lang="el-GR" dirty="0" smtClean="0">
                <a:sym typeface="Symbol"/>
              </a:rPr>
              <a:t>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R</a:t>
            </a:r>
            <a:r>
              <a:rPr lang="en-US" i="1" baseline="30000" dirty="0" err="1" smtClean="0">
                <a:sym typeface="Symbol"/>
              </a:rPr>
              <a:t>n</a:t>
            </a:r>
            <a:r>
              <a:rPr lang="en-US" dirty="0" smtClean="0"/>
              <a:t> </a:t>
            </a:r>
            <a:endParaRPr lang="en-US" i="1" dirty="0" smtClean="0"/>
          </a:p>
        </p:txBody>
      </p:sp>
      <p:sp>
        <p:nvSpPr>
          <p:cNvPr id="31" name="Rounded Rectangular Callout 30"/>
          <p:cNvSpPr/>
          <p:nvPr/>
        </p:nvSpPr>
        <p:spPr>
          <a:xfrm>
            <a:off x="4876800" y="3352800"/>
            <a:ext cx="3810000" cy="990600"/>
          </a:xfrm>
          <a:prstGeom prst="wedgeRoundRectCallout">
            <a:avLst>
              <a:gd name="adj1" fmla="val -33166"/>
              <a:gd name="adj2" fmla="val 108105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Natural Choice: give item to highest bidder, i.e.  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900" y="3733800"/>
            <a:ext cx="4165600" cy="965200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7315200" y="6248400"/>
            <a:ext cx="1371600" cy="381000"/>
          </a:xfrm>
          <a:prstGeom prst="wedgeRoundRectCallout">
            <a:avLst>
              <a:gd name="adj1" fmla="val -40944"/>
              <a:gd name="adj2" fmla="val -96062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price rule</a:t>
            </a:r>
          </a:p>
        </p:txBody>
      </p:sp>
    </p:spTree>
    <p:extLst>
      <p:ext uri="{BB962C8B-B14F-4D97-AF65-F5344CB8AC3E}">
        <p14:creationId xmlns:p14="http://schemas.microsoft.com/office/powerpoint/2010/main" val="22200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00639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Auction Format</a:t>
            </a:r>
            <a:r>
              <a:rPr lang="en-US" dirty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Selecting the Price Rule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1500644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charset="2"/>
              <a:buChar char="v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Idea 1: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Charge no one</a:t>
            </a:r>
          </a:p>
          <a:p>
            <a:pPr marL="800100" lvl="1" indent="-342900">
              <a:buFont typeface="Wingdings" charset="2"/>
              <a:buChar char="v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Each bidder will report +∞</a:t>
            </a:r>
          </a:p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Fails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miserably</a:t>
            </a:r>
          </a:p>
          <a:p>
            <a:pPr lvl="1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5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066800"/>
            <a:ext cx="8763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Idea 2: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Winner pays her bid (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cs typeface="Arial"/>
              </a:rPr>
              <a:t>first-price auction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Wingdings" charset="2"/>
              <a:buChar char="v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Hard to reason about.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did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guys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bid?</a:t>
            </a:r>
          </a:p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b="1" i="1" dirty="0" smtClean="0">
                <a:solidFill>
                  <a:srgbClr val="000000"/>
                </a:solidFill>
                <a:latin typeface="Arial"/>
                <a:cs typeface="Arial"/>
              </a:rPr>
              <a:t>Incomplete Information Setting</a:t>
            </a:r>
            <a:endParaRPr lang="en-US" altLang="zh-CN" sz="2800" b="1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00639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Auction Format</a:t>
            </a:r>
            <a:r>
              <a:rPr lang="en-US" dirty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Selecting the Price Rule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76200"/>
            <a:ext cx="8691238" cy="762000"/>
          </a:xfrm>
        </p:spPr>
        <p:txBody>
          <a:bodyPr>
            <a:normAutofit/>
          </a:bodyPr>
          <a:lstStyle/>
          <a:p>
            <a:r>
              <a:rPr lang="en-US" sz="2600" b="0" dirty="0" smtClean="0">
                <a:latin typeface="Arial"/>
                <a:cs typeface="Arial"/>
              </a:rPr>
              <a:t>First Price Auction </a:t>
            </a:r>
            <a:r>
              <a:rPr lang="en-US" sz="2600" b="0" dirty="0" smtClean="0">
                <a:latin typeface="Arial"/>
                <a:cs typeface="Arial"/>
              </a:rPr>
              <a:t>Analysis</a:t>
            </a:r>
            <a:endParaRPr lang="en-US" sz="2600" b="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2 players. Everyone’s </a:t>
            </a:r>
            <a:r>
              <a:rPr lang="en-US" sz="2000" dirty="0" smtClean="0">
                <a:latin typeface="Arial"/>
                <a:cs typeface="Arial"/>
              </a:rPr>
              <a:t>value </a:t>
            </a:r>
            <a:r>
              <a:rPr lang="en-US" sz="2000" dirty="0">
                <a:latin typeface="Arial"/>
                <a:cs typeface="Arial"/>
              </a:rPr>
              <a:t>v</a:t>
            </a:r>
            <a:r>
              <a:rPr lang="en-US" sz="2000" baseline="-2500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is sampled from U[0,1]</a:t>
            </a:r>
            <a:r>
              <a:rPr lang="en-US" sz="2000" dirty="0" smtClean="0">
                <a:latin typeface="Arial"/>
                <a:cs typeface="Arial"/>
              </a:rPr>
              <a:t>. 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Bidder </a:t>
            </a:r>
            <a:r>
              <a:rPr lang="en-US" sz="2000" dirty="0" err="1" smtClean="0">
                <a:latin typeface="Arial"/>
                <a:cs typeface="Arial"/>
              </a:rPr>
              <a:t>i’s</a:t>
            </a:r>
            <a:r>
              <a:rPr lang="en-US" sz="2000" dirty="0" smtClean="0">
                <a:latin typeface="Arial"/>
                <a:cs typeface="Arial"/>
              </a:rPr>
              <a:t> perspective: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 ≤ v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, otherwise even if I win I make negative utility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should discount my value, but by how much?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it </a:t>
            </a:r>
            <a:r>
              <a:rPr lang="en-US" sz="2000" dirty="0" smtClean="0">
                <a:latin typeface="Arial"/>
                <a:cs typeface="Arial"/>
              </a:rPr>
              <a:t>depends on how much other bidders decide to discount their values…</a:t>
            </a: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let </a:t>
            </a:r>
            <a:r>
              <a:rPr lang="en-US" sz="2000" dirty="0" smtClean="0">
                <a:latin typeface="Arial"/>
                <a:cs typeface="Arial"/>
              </a:rPr>
              <a:t>me try this first: assume </a:t>
            </a:r>
            <a:r>
              <a:rPr lang="en-US" sz="2000" dirty="0" smtClean="0">
                <a:latin typeface="Arial"/>
                <a:cs typeface="Arial"/>
              </a:rPr>
              <a:t>my opponent </a:t>
            </a:r>
            <a:r>
              <a:rPr lang="en-US" sz="2000" dirty="0" smtClean="0">
                <a:latin typeface="Arial"/>
                <a:cs typeface="Arial"/>
              </a:rPr>
              <a:t>uses </a:t>
            </a:r>
            <a:r>
              <a:rPr lang="en-US" sz="2000" dirty="0" err="1" smtClean="0">
                <a:latin typeface="Arial"/>
                <a:cs typeface="Arial"/>
              </a:rPr>
              <a:t>b</a:t>
            </a:r>
            <a:r>
              <a:rPr lang="en-US" sz="2000" baseline="-25000" dirty="0" err="1" smtClean="0">
                <a:latin typeface="Arial"/>
                <a:cs typeface="Arial"/>
              </a:rPr>
              <a:t>j</a:t>
            </a:r>
            <a:r>
              <a:rPr lang="en-US" sz="2000" dirty="0" smtClean="0">
                <a:latin typeface="Arial"/>
                <a:cs typeface="Arial"/>
              </a:rPr>
              <a:t>=½ </a:t>
            </a:r>
            <a:r>
              <a:rPr lang="en-US" sz="2000" dirty="0" err="1" smtClean="0">
                <a:latin typeface="Arial"/>
                <a:cs typeface="Arial"/>
              </a:rPr>
              <a:t>v</a:t>
            </a:r>
            <a:r>
              <a:rPr lang="en-US" sz="2000" baseline="-25000" dirty="0" err="1" smtClean="0">
                <a:latin typeface="Arial"/>
                <a:cs typeface="Arial"/>
              </a:rPr>
              <a:t>j</a:t>
            </a:r>
            <a:endParaRPr lang="en-US" sz="2000" baseline="-25000" dirty="0" smtClean="0"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under this assumption what is my optimal strategy?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expected[utility</a:t>
            </a:r>
            <a:r>
              <a:rPr lang="en-US" sz="2000" dirty="0" smtClean="0">
                <a:latin typeface="Arial"/>
                <a:cs typeface="Arial"/>
              </a:rPr>
              <a:t> from bidding b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] = (v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-b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) </a:t>
            </a:r>
            <a:r>
              <a:rPr lang="en-US" sz="2000" dirty="0" err="1" smtClean="0">
                <a:latin typeface="Arial"/>
                <a:cs typeface="Arial"/>
              </a:rPr>
              <a:t>Pr[b</a:t>
            </a:r>
            <a:r>
              <a:rPr lang="en-US" sz="2000" baseline="-25000" dirty="0" err="1" smtClean="0">
                <a:latin typeface="Arial"/>
                <a:cs typeface="Arial"/>
              </a:rPr>
              <a:t>j</a:t>
            </a:r>
            <a:r>
              <a:rPr lang="en-US" sz="2000" baseline="-25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≤ b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]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optimal b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= ½ v</a:t>
            </a:r>
            <a:r>
              <a:rPr lang="en-US" sz="2000" baseline="-25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 !!!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I.e. everyone discounting their value by ½ is an equilibrium!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324600" y="5029200"/>
            <a:ext cx="2514600" cy="612648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 of a Bayesian Nash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[Games of Incomplete Information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505466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dirty="0" smtClean="0">
                <a:solidFill>
                  <a:srgbClr val="49B1FF"/>
                </a:solidFill>
              </a:rPr>
              <a:t>Def</a:t>
            </a:r>
            <a:r>
              <a:rPr lang="en-US" sz="2200" dirty="0" smtClean="0">
                <a:solidFill>
                  <a:srgbClr val="FFFFFF"/>
                </a:solidFill>
              </a:rPr>
              <a:t>: A game with (independent private values and strict) incomplete information and players 1,…, </a:t>
            </a:r>
            <a:r>
              <a:rPr lang="en-US" sz="2200" i="1" dirty="0" err="1" smtClean="0">
                <a:solidFill>
                  <a:srgbClr val="FFFFFF"/>
                </a:solidFill>
              </a:rPr>
              <a:t>n</a:t>
            </a:r>
            <a:r>
              <a:rPr lang="en-US" sz="2200" dirty="0" smtClean="0">
                <a:solidFill>
                  <a:srgbClr val="FFFFFF"/>
                </a:solidFill>
              </a:rPr>
              <a:t> is specified by the following ingredients:</a:t>
            </a:r>
          </a:p>
          <a:p>
            <a:pPr defTabSz="457200"/>
            <a:endParaRPr lang="en-US" sz="2200" dirty="0" smtClean="0">
              <a:solidFill>
                <a:srgbClr val="FFFFFF"/>
              </a:solidFill>
            </a:endParaRPr>
          </a:p>
          <a:p>
            <a:pPr marL="514350" indent="-514350" defTabSz="457200">
              <a:buFontTx/>
              <a:buAutoNum type="romanLcParenBoth"/>
            </a:pPr>
            <a:r>
              <a:rPr lang="en-US" sz="2200" dirty="0" smtClean="0">
                <a:solidFill>
                  <a:srgbClr val="FFFFFF"/>
                </a:solidFill>
              </a:rPr>
              <a:t>A set of actions </a:t>
            </a:r>
            <a:r>
              <a:rPr lang="en-US" sz="2200" i="1" dirty="0" smtClean="0">
                <a:solidFill>
                  <a:srgbClr val="FFFFFF"/>
                </a:solidFill>
              </a:rPr>
              <a:t>X</a:t>
            </a:r>
            <a:r>
              <a:rPr lang="en-US" sz="2200" i="1" baseline="-25000" dirty="0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 for each player </a:t>
            </a:r>
            <a:r>
              <a:rPr lang="en-US" sz="2200" i="1" dirty="0" err="1" smtClean="0">
                <a:solidFill>
                  <a:srgbClr val="FFFFFF"/>
                </a:solidFill>
              </a:rPr>
              <a:t>i</a:t>
            </a:r>
            <a:r>
              <a:rPr lang="en-US" sz="2200" i="1" dirty="0" smtClean="0">
                <a:solidFill>
                  <a:srgbClr val="FFFFFF"/>
                </a:solidFill>
              </a:rPr>
              <a:t>.</a:t>
            </a:r>
            <a:endParaRPr lang="en-US" sz="2200" i="1" dirty="0" smtClean="0">
              <a:solidFill>
                <a:srgbClr val="FFFFFF"/>
              </a:solidFill>
            </a:endParaRPr>
          </a:p>
          <a:p>
            <a:pPr marL="514350" indent="-514350" defTabSz="457200">
              <a:buFontTx/>
              <a:buAutoNum type="romanLcParenBoth"/>
            </a:pPr>
            <a:endParaRPr lang="en-US" sz="2200" i="1" dirty="0" smtClean="0">
              <a:solidFill>
                <a:srgbClr val="FFFFFF"/>
              </a:solidFill>
            </a:endParaRPr>
          </a:p>
          <a:p>
            <a:pPr marL="514350" indent="-514350" defTabSz="457200">
              <a:buFontTx/>
              <a:buAutoNum type="romanLcParenBoth"/>
            </a:pPr>
            <a:r>
              <a:rPr lang="en-US" sz="2200" dirty="0" smtClean="0">
                <a:solidFill>
                  <a:srgbClr val="FFFFFF"/>
                </a:solidFill>
              </a:rPr>
              <a:t>A set of types </a:t>
            </a:r>
            <a:r>
              <a:rPr lang="en-US" sz="2200" i="1" dirty="0" smtClean="0">
                <a:solidFill>
                  <a:srgbClr val="FFFFFF"/>
                </a:solidFill>
              </a:rPr>
              <a:t>T</a:t>
            </a:r>
            <a:r>
              <a:rPr lang="en-US" sz="2200" i="1" baseline="-25000" dirty="0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, for each player </a:t>
            </a:r>
            <a:r>
              <a:rPr lang="en-US" sz="2200" i="1" dirty="0" err="1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</a:p>
          <a:p>
            <a:pPr marL="1428750" lvl="2" indent="-514350" defTabSz="4572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An element </a:t>
            </a:r>
            <a:r>
              <a:rPr lang="en-US" sz="2200" i="1" dirty="0" err="1" smtClean="0">
                <a:solidFill>
                  <a:srgbClr val="FFFFFF"/>
                </a:solidFill>
              </a:rPr>
              <a:t>t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i</a:t>
            </a:r>
            <a:r>
              <a:rPr lang="en-US" sz="2200" i="1" baseline="-25000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 </a:t>
            </a:r>
            <a:r>
              <a:rPr lang="en-US" sz="2200" i="1" dirty="0" smtClean="0">
                <a:solidFill>
                  <a:srgbClr val="FFFFFF"/>
                </a:solidFill>
              </a:rPr>
              <a:t>T</a:t>
            </a:r>
            <a:r>
              <a:rPr lang="en-US" sz="2200" i="1" baseline="-25000" dirty="0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 is the private information of player </a:t>
            </a:r>
            <a:r>
              <a:rPr lang="en-US" sz="2200" i="1" dirty="0" err="1" smtClean="0">
                <a:solidFill>
                  <a:srgbClr val="FFFFFF"/>
                </a:solidFill>
              </a:rPr>
              <a:t>i</a:t>
            </a:r>
            <a:endParaRPr lang="en-US" sz="2200" i="1" dirty="0" smtClean="0">
              <a:solidFill>
                <a:srgbClr val="FFFFFF"/>
              </a:solidFill>
            </a:endParaRPr>
          </a:p>
          <a:p>
            <a:pPr marL="1428750" lvl="2" indent="-514350" defTabSz="457200">
              <a:buFont typeface="Arial"/>
              <a:buChar char="•"/>
            </a:pPr>
            <a:r>
              <a:rPr lang="en-US" sz="2200" i="1" dirty="0" smtClean="0">
                <a:solidFill>
                  <a:srgbClr val="FFFFFF"/>
                </a:solidFill>
              </a:rPr>
              <a:t>Sometimes also have a distribution </a:t>
            </a:r>
            <a:r>
              <a:rPr lang="en-US" sz="2200" i="1" dirty="0" err="1" smtClean="0">
                <a:solidFill>
                  <a:srgbClr val="FFFFFF"/>
                </a:solidFill>
              </a:rPr>
              <a:t>F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i</a:t>
            </a:r>
            <a:r>
              <a:rPr lang="en-US" sz="2200" i="1" dirty="0" smtClean="0">
                <a:solidFill>
                  <a:srgbClr val="FFFFFF"/>
                </a:solidFill>
              </a:rPr>
              <a:t> over T</a:t>
            </a:r>
            <a:r>
              <a:rPr lang="en-US" sz="2200" i="1" baseline="-25000" dirty="0" smtClean="0">
                <a:solidFill>
                  <a:srgbClr val="FFFFFF"/>
                </a:solidFill>
              </a:rPr>
              <a:t>i</a:t>
            </a:r>
            <a:r>
              <a:rPr lang="en-US" sz="2200" i="1" dirty="0" smtClean="0">
                <a:solidFill>
                  <a:srgbClr val="FFFFFF"/>
                </a:solidFill>
              </a:rPr>
              <a:t>  (Bayesian Setting)</a:t>
            </a:r>
          </a:p>
          <a:p>
            <a:pPr marL="514350" indent="-514350" defTabSz="457200">
              <a:buFont typeface="Arial"/>
              <a:buChar char="•"/>
            </a:pPr>
            <a:endParaRPr lang="en-US" sz="2200" i="1" dirty="0" smtClean="0">
              <a:solidFill>
                <a:srgbClr val="FFFFFF"/>
              </a:solidFill>
            </a:endParaRPr>
          </a:p>
          <a:p>
            <a:pPr marL="514350" indent="-514350" defTabSz="457200"/>
            <a:r>
              <a:rPr lang="en-US" sz="2200" dirty="0" smtClean="0">
                <a:solidFill>
                  <a:srgbClr val="FFFFFF"/>
                </a:solidFill>
              </a:rPr>
              <a:t>(iii) For each player </a:t>
            </a:r>
            <a:r>
              <a:rPr lang="en-US" sz="2200" i="1" dirty="0" err="1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, a utility function</a:t>
            </a:r>
          </a:p>
          <a:p>
            <a:pPr marL="1428750" lvl="2" indent="-514350" defTabSz="457200">
              <a:buFont typeface="Arial"/>
              <a:buChar char="•"/>
            </a:pPr>
            <a:r>
              <a:rPr lang="en-US" sz="2200" i="1" dirty="0" err="1" smtClean="0">
                <a:solidFill>
                  <a:srgbClr val="FFFFFF"/>
                </a:solidFill>
              </a:rPr>
              <a:t>u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i</a:t>
            </a:r>
            <a:r>
              <a:rPr lang="en-US" sz="2200" dirty="0" err="1" smtClean="0">
                <a:solidFill>
                  <a:srgbClr val="FFFFFF"/>
                </a:solidFill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</a:rPr>
              <a:t>t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, </a:t>
            </a:r>
            <a:r>
              <a:rPr lang="en-US" sz="2200" i="1" dirty="0" smtClean="0">
                <a:solidFill>
                  <a:srgbClr val="FFFFFF"/>
                </a:solidFill>
              </a:rPr>
              <a:t>x</a:t>
            </a:r>
            <a:r>
              <a:rPr lang="en-US" sz="2200" baseline="-25000" dirty="0" smtClean="0">
                <a:solidFill>
                  <a:srgbClr val="FFFFFF"/>
                </a:solidFill>
              </a:rPr>
              <a:t>1</a:t>
            </a:r>
            <a:r>
              <a:rPr lang="en-US" sz="2200" dirty="0" smtClean="0">
                <a:solidFill>
                  <a:srgbClr val="FFFFFF"/>
                </a:solidFill>
              </a:rPr>
              <a:t>,…, </a:t>
            </a:r>
            <a:r>
              <a:rPr lang="en-US" sz="2200" i="1" dirty="0" err="1" smtClean="0">
                <a:solidFill>
                  <a:srgbClr val="FFFFFF"/>
                </a:solidFill>
              </a:rPr>
              <a:t>x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n</a:t>
            </a:r>
            <a:r>
              <a:rPr lang="en-US" sz="2200" dirty="0" smtClean="0">
                <a:solidFill>
                  <a:srgbClr val="FFFFFF"/>
                </a:solidFill>
              </a:rPr>
              <a:t>) is the utility of player </a:t>
            </a:r>
            <a:r>
              <a:rPr lang="en-US" sz="2200" i="1" dirty="0" err="1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, if his type is </a:t>
            </a:r>
            <a:r>
              <a:rPr lang="en-US" sz="2200" dirty="0" err="1" smtClean="0">
                <a:solidFill>
                  <a:srgbClr val="FFFFFF"/>
                </a:solidFill>
              </a:rPr>
              <a:t>t</a:t>
            </a:r>
            <a:r>
              <a:rPr lang="en-US" sz="2200" baseline="-25000" dirty="0" err="1" smtClean="0">
                <a:solidFill>
                  <a:srgbClr val="FFFFFF"/>
                </a:solidFill>
              </a:rPr>
              <a:t>i</a:t>
            </a:r>
            <a:r>
              <a:rPr lang="en-US" sz="2200" dirty="0" smtClean="0">
                <a:solidFill>
                  <a:srgbClr val="FFFFFF"/>
                </a:solidFill>
              </a:rPr>
              <a:t> and the players use actions </a:t>
            </a:r>
            <a:r>
              <a:rPr lang="en-US" sz="2200" i="1" dirty="0" smtClean="0">
                <a:solidFill>
                  <a:srgbClr val="FFFFFF"/>
                </a:solidFill>
              </a:rPr>
              <a:t>x</a:t>
            </a:r>
            <a:r>
              <a:rPr lang="en-US" sz="2200" baseline="-25000" dirty="0" smtClean="0">
                <a:solidFill>
                  <a:srgbClr val="FFFFFF"/>
                </a:solidFill>
              </a:rPr>
              <a:t>1</a:t>
            </a:r>
            <a:r>
              <a:rPr lang="en-US" sz="2200" dirty="0" smtClean="0">
                <a:solidFill>
                  <a:srgbClr val="FFFFFF"/>
                </a:solidFill>
              </a:rPr>
              <a:t>,…, </a:t>
            </a:r>
            <a:r>
              <a:rPr lang="en-US" sz="2200" i="1" dirty="0" err="1" smtClean="0">
                <a:solidFill>
                  <a:srgbClr val="FFFFFF"/>
                </a:solidFill>
              </a:rPr>
              <a:t>x</a:t>
            </a:r>
            <a:r>
              <a:rPr lang="en-US" sz="2200" i="1" baseline="-25000" dirty="0" err="1" smtClean="0">
                <a:solidFill>
                  <a:srgbClr val="FFFFFF"/>
                </a:solidFill>
              </a:rPr>
              <a:t>n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4381500"/>
            <a:ext cx="47244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Strategy and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49300" y="1651000"/>
            <a:ext cx="6921500" cy="430887"/>
            <a:chOff x="749300" y="1651000"/>
            <a:chExt cx="6921500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749300" y="1651000"/>
              <a:ext cx="55433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49B1FF"/>
                  </a:solidFill>
                </a:rPr>
                <a:t>Def: </a:t>
              </a:r>
              <a:r>
                <a:rPr lang="en-US" sz="2200" dirty="0" smtClean="0">
                  <a:solidFill>
                    <a:srgbClr val="FFFFFF"/>
                  </a:solidFill>
                </a:rPr>
                <a:t>A (pure) strategy of a player </a:t>
              </a:r>
              <a:r>
                <a:rPr lang="en-US" sz="2200" i="1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</a:rPr>
                <a:t> is a function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000" y="1758950"/>
              <a:ext cx="1447800" cy="2667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49300" y="3073400"/>
            <a:ext cx="6460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200" dirty="0" smtClean="0">
                <a:solidFill>
                  <a:srgbClr val="49B1FF"/>
                </a:solidFill>
              </a:rPr>
              <a:t>Def: </a:t>
            </a:r>
            <a:r>
              <a:rPr lang="en-US" sz="2200" dirty="0" smtClean="0">
                <a:solidFill>
                  <a:srgbClr val="FFFFFF"/>
                </a:solidFill>
              </a:rPr>
              <a:t>Equilibrium (ex-post Nash and dominant strategy)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1371600" y="3594100"/>
            <a:ext cx="7635424" cy="1239341"/>
            <a:chOff x="1371600" y="3594100"/>
            <a:chExt cx="7635424" cy="1239341"/>
          </a:xfrm>
        </p:grpSpPr>
        <p:sp>
          <p:nvSpPr>
            <p:cNvPr id="17" name="TextBox 16"/>
            <p:cNvSpPr txBox="1"/>
            <p:nvPr/>
          </p:nvSpPr>
          <p:spPr>
            <a:xfrm>
              <a:off x="1371600" y="3594100"/>
              <a:ext cx="7635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buFont typeface="Wingdings" charset="2"/>
                <a:buChar char="●"/>
              </a:pPr>
              <a:r>
                <a:rPr lang="en-US" sz="2200" dirty="0" smtClean="0">
                  <a:solidFill>
                    <a:srgbClr val="FFFFFF"/>
                  </a:solidFill>
                  <a:ea typeface="Wingdings"/>
                  <a:cs typeface="Wingdings"/>
                </a:rPr>
                <a:t> </a:t>
              </a:r>
              <a:r>
                <a:rPr lang="en-US" sz="2200" dirty="0" smtClean="0">
                  <a:solidFill>
                    <a:srgbClr val="FFFFFF"/>
                  </a:solidFill>
                </a:rPr>
                <a:t>A profile of strategies               is an </a:t>
              </a:r>
              <a:r>
                <a:rPr lang="en-US" sz="2200" dirty="0" smtClean="0">
                  <a:solidFill>
                    <a:srgbClr val="FFFF00"/>
                  </a:solidFill>
                </a:rPr>
                <a:t>ex-post Nash equilibrium</a:t>
              </a:r>
            </a:p>
            <a:p>
              <a:pPr defTabSz="457200"/>
              <a:r>
                <a:rPr lang="en-US" sz="2200" dirty="0" smtClean="0">
                  <a:solidFill>
                    <a:srgbClr val="FFFFFF"/>
                  </a:solidFill>
                </a:rPr>
                <a:t>   if for all </a:t>
              </a:r>
              <a:r>
                <a:rPr lang="en-US" sz="2200" i="1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</a:rPr>
                <a:t>, all              , and all     we have that                 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600" y="3778250"/>
              <a:ext cx="939800" cy="190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5800" y="4058741"/>
              <a:ext cx="889000" cy="2413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9050" y="4019550"/>
              <a:ext cx="2413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9200" y="4515941"/>
              <a:ext cx="5029200" cy="3175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612900" y="546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1371600" y="5054600"/>
            <a:ext cx="7763664" cy="1225550"/>
            <a:chOff x="1371600" y="5054600"/>
            <a:chExt cx="7763664" cy="1225550"/>
          </a:xfrm>
        </p:grpSpPr>
        <p:grpSp>
          <p:nvGrpSpPr>
            <p:cNvPr id="5" name="Group 32"/>
            <p:cNvGrpSpPr/>
            <p:nvPr/>
          </p:nvGrpSpPr>
          <p:grpSpPr>
            <a:xfrm>
              <a:off x="1371600" y="5054600"/>
              <a:ext cx="7763664" cy="1225550"/>
              <a:chOff x="1371600" y="5054600"/>
              <a:chExt cx="7763664" cy="1225550"/>
            </a:xfrm>
          </p:grpSpPr>
          <p:grpSp>
            <p:nvGrpSpPr>
              <p:cNvPr id="6" name="Group 24"/>
              <p:cNvGrpSpPr/>
              <p:nvPr/>
            </p:nvGrpSpPr>
            <p:grpSpPr>
              <a:xfrm>
                <a:off x="1371600" y="5054600"/>
                <a:ext cx="7763664" cy="769441"/>
                <a:chOff x="1371600" y="3594100"/>
                <a:chExt cx="7763664" cy="769441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371600" y="3594100"/>
                  <a:ext cx="776366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>
                    <a:buFont typeface="Wingdings" charset="2"/>
                    <a:buChar char="●"/>
                  </a:pPr>
                  <a:r>
                    <a:rPr lang="en-US" sz="2200" dirty="0" smtClean="0">
                      <a:solidFill>
                        <a:srgbClr val="FFFFFF"/>
                      </a:solidFill>
                      <a:ea typeface="Wingdings"/>
                      <a:cs typeface="Wingdings"/>
                    </a:rPr>
                    <a:t> </a:t>
                  </a:r>
                  <a:r>
                    <a:rPr lang="en-US" sz="2200" dirty="0" smtClean="0">
                      <a:solidFill>
                        <a:srgbClr val="FFFFFF"/>
                      </a:solidFill>
                    </a:rPr>
                    <a:t>A profile of strategies               is a </a:t>
                  </a:r>
                  <a:r>
                    <a:rPr lang="en-US" sz="2200" dirty="0" smtClean="0">
                      <a:solidFill>
                        <a:srgbClr val="FFFF00"/>
                      </a:solidFill>
                    </a:rPr>
                    <a:t>dominant strategy equilibrium</a:t>
                  </a:r>
                </a:p>
                <a:p>
                  <a:pPr defTabSz="457200"/>
                  <a:r>
                    <a:rPr lang="en-US" sz="2200" dirty="0" smtClean="0">
                      <a:solidFill>
                        <a:srgbClr val="FFFFFF"/>
                      </a:solidFill>
                    </a:rPr>
                    <a:t>   if for all </a:t>
                  </a:r>
                  <a:r>
                    <a:rPr lang="en-US" sz="2200" i="1" dirty="0" err="1" smtClean="0">
                      <a:solidFill>
                        <a:srgbClr val="FFFFFF"/>
                      </a:solidFill>
                    </a:rPr>
                    <a:t>i</a:t>
                  </a:r>
                  <a:r>
                    <a:rPr lang="en-US" sz="2200" dirty="0" smtClean="0">
                      <a:solidFill>
                        <a:srgbClr val="FFFFFF"/>
                      </a:solidFill>
                    </a:rPr>
                    <a:t>, all       , and all     we have that                  </a:t>
                  </a:r>
                  <a:endParaRPr lang="en-US" sz="2200" dirty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7" name="Picture 26" descr="latex-image-1.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52900" y="3765550"/>
                  <a:ext cx="939800" cy="190500"/>
                </a:xfrm>
                <a:prstGeom prst="rect">
                  <a:avLst/>
                </a:prstGeom>
              </p:spPr>
            </p:pic>
            <p:pic>
              <p:nvPicPr>
                <p:cNvPr id="29" name="Picture 28" descr="latex-image-1.pd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1050" y="4019550"/>
                  <a:ext cx="241300" cy="317500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2700" y="5962650"/>
                <a:ext cx="3911600" cy="317500"/>
              </a:xfrm>
              <a:prstGeom prst="rect">
                <a:avLst/>
              </a:prstGeom>
            </p:spPr>
          </p:pic>
        </p:grpSp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06750" y="5581650"/>
              <a:ext cx="419100" cy="190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Bayesian Nash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524000"/>
            <a:ext cx="685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200" dirty="0" smtClean="0">
                <a:solidFill>
                  <a:srgbClr val="49B1FF"/>
                </a:solidFill>
              </a:rPr>
              <a:t>Def: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1282701" y="1536700"/>
            <a:ext cx="7327899" cy="1107996"/>
            <a:chOff x="1371601" y="3594100"/>
            <a:chExt cx="7327899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1371601" y="3594100"/>
              <a:ext cx="73278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FFFFFF"/>
                  </a:solidFill>
                </a:rPr>
                <a:t>In the Bayesian setting, </a:t>
              </a:r>
              <a:r>
                <a:rPr lang="en-US" sz="2200" dirty="0" smtClean="0">
                  <a:solidFill>
                    <a:srgbClr val="FFFFFF"/>
                  </a:solidFill>
                </a:rPr>
                <a:t>a profile </a:t>
              </a:r>
              <a:r>
                <a:rPr lang="en-US" sz="2200" dirty="0" smtClean="0">
                  <a:solidFill>
                    <a:srgbClr val="FFFFFF"/>
                  </a:solidFill>
                </a:rPr>
                <a:t>of strategies               is a </a:t>
              </a:r>
              <a:r>
                <a:rPr lang="en-US" sz="2200" dirty="0" smtClean="0">
                  <a:solidFill>
                    <a:srgbClr val="FFFF00"/>
                  </a:solidFill>
                </a:rPr>
                <a:t>Bayesian Nash </a:t>
              </a:r>
              <a:r>
                <a:rPr lang="en-US" sz="2200" dirty="0" smtClean="0">
                  <a:solidFill>
                    <a:srgbClr val="FFFF00"/>
                  </a:solidFill>
                </a:rPr>
                <a:t>equilibrium </a:t>
              </a:r>
              <a:r>
                <a:rPr lang="en-US" sz="2200" dirty="0" smtClean="0">
                  <a:solidFill>
                    <a:srgbClr val="FFFFFF"/>
                  </a:solidFill>
                </a:rPr>
                <a:t>if </a:t>
              </a:r>
              <a:r>
                <a:rPr lang="en-US" sz="2200" dirty="0" smtClean="0">
                  <a:solidFill>
                    <a:srgbClr val="FFFFFF"/>
                  </a:solidFill>
                </a:rPr>
                <a:t>for all </a:t>
              </a:r>
              <a:r>
                <a:rPr lang="en-US" sz="2200" i="1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</a:rPr>
                <a:t>, </a:t>
              </a:r>
              <a:r>
                <a:rPr lang="en-US" sz="2200" i="1" dirty="0" err="1" smtClean="0">
                  <a:solidFill>
                    <a:srgbClr val="FFFFFF"/>
                  </a:solidFill>
                </a:rPr>
                <a:t>t</a:t>
              </a:r>
              <a:r>
                <a:rPr lang="en-US" sz="2200" i="1" baseline="-25000" dirty="0" err="1" smtClean="0">
                  <a:solidFill>
                    <a:srgbClr val="FFFFFF"/>
                  </a:solidFill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</a:rPr>
                <a:t> and all      we have that:                 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5900" y="3749129"/>
              <a:ext cx="939800" cy="190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9900" y="4012287"/>
              <a:ext cx="241300" cy="3175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612900" y="546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2514600"/>
            <a:ext cx="7632700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400" y="5181600"/>
            <a:ext cx="33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]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066800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Idea 2: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Winner pays her bid (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cs typeface="Arial"/>
              </a:rPr>
              <a:t>first-price auction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Wingdings" charset="2"/>
              <a:buChar char="v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U[0,1] bidders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each bidding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half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of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her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value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Bayesian Nash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equilibrium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How about three U[0,1] bidders?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lang="en-US" altLang="zh-CN" sz="2800" dirty="0" err="1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bidders?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Discounting a factor of</a:t>
            </a:r>
            <a:r>
              <a:rPr lang="zh-CN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 smtClean="0">
                <a:solidFill>
                  <a:srgbClr val="3366FF"/>
                </a:solidFill>
                <a:latin typeface="Arial"/>
                <a:cs typeface="Arial"/>
              </a:rPr>
              <a:t>1/n</a:t>
            </a:r>
            <a:r>
              <a:rPr lang="zh-CN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is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a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Nash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eq.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2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286000" y="76200"/>
            <a:ext cx="3657600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First Price Auction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143000"/>
            <a:ext cx="23706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Today’s Menu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1828800"/>
            <a:ext cx="1204118" cy="914400"/>
            <a:chOff x="1459706" y="1270794"/>
            <a:chExt cx="686594" cy="560388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2743200" y="2514600"/>
            <a:ext cx="2507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Mechanism</a:t>
            </a:r>
            <a:r>
              <a:rPr lang="zh-CN" altLang="en-US" sz="2000" b="1" dirty="0" smtClean="0">
                <a:latin typeface="Arial"/>
                <a:cs typeface="Arial"/>
              </a:rPr>
              <a:t> </a:t>
            </a:r>
            <a:r>
              <a:rPr lang="en-US" altLang="zh-CN" sz="2000" b="1" dirty="0" smtClean="0">
                <a:latin typeface="Arial"/>
                <a:cs typeface="Arial"/>
              </a:rPr>
              <a:t>Design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276600"/>
            <a:ext cx="2725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Single-Item Auctions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038600"/>
            <a:ext cx="210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latin typeface="Arial"/>
                <a:cs typeface="Arial"/>
              </a:rPr>
              <a:t>Vickrey</a:t>
            </a:r>
            <a:r>
              <a:rPr lang="zh-CN" altLang="en-US" sz="2000" b="1" dirty="0" smtClean="0">
                <a:latin typeface="Arial"/>
                <a:cs typeface="Arial"/>
              </a:rPr>
              <a:t> </a:t>
            </a:r>
            <a:r>
              <a:rPr lang="en-US" altLang="zh-CN" sz="2000" b="1" dirty="0" smtClean="0">
                <a:latin typeface="Arial"/>
                <a:cs typeface="Arial"/>
              </a:rPr>
              <a:t>Auction</a:t>
            </a:r>
            <a:endParaRPr lang="en-US" sz="2000" b="1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1829594"/>
            <a:ext cx="1204118" cy="1675606"/>
            <a:chOff x="1459706" y="1270794"/>
            <a:chExt cx="686594" cy="5603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447800" y="2389982"/>
            <a:ext cx="1204118" cy="1877218"/>
            <a:chOff x="1459706" y="1270794"/>
            <a:chExt cx="686594" cy="560388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21185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066800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Idea 2: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Winner pays her bid (</a:t>
            </a:r>
            <a:r>
              <a:rPr lang="en-US" sz="2800" i="1" dirty="0" smtClean="0">
                <a:solidFill>
                  <a:srgbClr val="000000"/>
                </a:solidFill>
                <a:latin typeface="Arial"/>
                <a:cs typeface="Arial"/>
              </a:rPr>
              <a:t>first-price auction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Wingdings" charset="2"/>
              <a:buChar char="v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What if the values are not drawn from </a:t>
            </a:r>
            <a:r>
              <a:rPr lang="en-US" sz="2800" dirty="0" smtClean="0">
                <a:solidFill>
                  <a:srgbClr val="3366FF"/>
                </a:solidFill>
                <a:latin typeface="Arial"/>
                <a:cs typeface="Arial"/>
              </a:rPr>
              <a:t>U[0,1]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, but from some 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arbitrary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distribution 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altLang="zh-CN" sz="2800" dirty="0" err="1" smtClean="0">
                <a:solidFill>
                  <a:srgbClr val="3366FF"/>
                </a:solidFill>
                <a:latin typeface="Arial"/>
                <a:cs typeface="Arial"/>
              </a:rPr>
              <a:t>b</a:t>
            </a:r>
            <a:r>
              <a:rPr lang="en-US" altLang="zh-CN" sz="2800" baseline="-25000" dirty="0" err="1" smtClean="0">
                <a:solidFill>
                  <a:srgbClr val="3366FF"/>
                </a:solidFill>
                <a:latin typeface="Arial"/>
                <a:cs typeface="Arial"/>
              </a:rPr>
              <a:t>i</a:t>
            </a:r>
            <a:r>
              <a:rPr lang="en-US" altLang="zh-CN" sz="2800" dirty="0" err="1" smtClean="0">
                <a:solidFill>
                  <a:srgbClr val="3366FF"/>
                </a:solidFill>
                <a:latin typeface="Arial"/>
                <a:cs typeface="Arial"/>
              </a:rPr>
              <a:t>(v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)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=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3366FF"/>
                </a:solidFill>
                <a:latin typeface="Arial"/>
                <a:cs typeface="Arial"/>
              </a:rPr>
              <a:t>E[max</a:t>
            </a:r>
            <a:r>
              <a:rPr lang="en-US" altLang="zh-CN" sz="2800" baseline="-25000" dirty="0" err="1" smtClean="0">
                <a:solidFill>
                  <a:srgbClr val="3366FF"/>
                </a:solidFill>
                <a:latin typeface="Arial"/>
                <a:cs typeface="Arial"/>
              </a:rPr>
              <a:t>j≠i</a:t>
            </a:r>
            <a:r>
              <a:rPr lang="zh-CN" altLang="en-US" sz="2800" baseline="-250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3366FF"/>
                </a:solidFill>
                <a:latin typeface="Arial"/>
                <a:cs typeface="Arial"/>
              </a:rPr>
              <a:t>v</a:t>
            </a:r>
            <a:r>
              <a:rPr lang="en-US" altLang="zh-CN" sz="2800" baseline="-25000" dirty="0" err="1" smtClean="0">
                <a:solidFill>
                  <a:srgbClr val="3366FF"/>
                </a:solidFill>
                <a:latin typeface="Arial"/>
                <a:cs typeface="Arial"/>
              </a:rPr>
              <a:t>j</a:t>
            </a:r>
            <a:r>
              <a:rPr lang="zh-CN" altLang="en-US" sz="2800" baseline="-250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|</a:t>
            </a:r>
            <a:r>
              <a:rPr lang="en-US" altLang="zh-CN" sz="2800" baseline="-250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3366FF"/>
                </a:solidFill>
                <a:latin typeface="Arial"/>
                <a:cs typeface="Arial"/>
              </a:rPr>
              <a:t>v</a:t>
            </a:r>
            <a:r>
              <a:rPr lang="en-US" altLang="zh-CN" sz="2800" baseline="-25000" dirty="0" err="1" smtClean="0">
                <a:solidFill>
                  <a:srgbClr val="3366FF"/>
                </a:solidFill>
                <a:latin typeface="Arial"/>
                <a:cs typeface="Arial"/>
              </a:rPr>
              <a:t>j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≤</a:t>
            </a:r>
            <a:r>
              <a:rPr lang="zh-CN" altLang="en-US" sz="28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v for all </a:t>
            </a:r>
            <a:r>
              <a:rPr lang="en-US" altLang="zh-CN" sz="2800" dirty="0" err="1" smtClean="0">
                <a:solidFill>
                  <a:srgbClr val="3366FF"/>
                </a:solidFill>
                <a:latin typeface="Arial"/>
                <a:cs typeface="Arial"/>
              </a:rPr>
              <a:t>j≠i</a:t>
            </a:r>
            <a:r>
              <a:rPr lang="zh-CN" altLang="en-US" sz="2800" baseline="-250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3366FF"/>
                </a:solidFill>
                <a:latin typeface="Arial"/>
                <a:cs typeface="Arial"/>
              </a:rPr>
              <a:t>]</a:t>
            </a:r>
            <a:endParaRPr lang="en-US" altLang="zh-CN" sz="28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altLang="zh-CN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different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bidders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their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values drawn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zh-CN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different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distributions?</a:t>
            </a:r>
          </a:p>
          <a:p>
            <a:pPr marL="1257300" lvl="2" indent="-342900">
              <a:buFont typeface="Arial"/>
              <a:buChar char="•"/>
            </a:pPr>
            <a:endParaRPr lang="en-US" altLang="zh-CN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28800" lvl="3" indent="-457200">
              <a:buFont typeface="Wingdings" charset="2"/>
              <a:buChar char="§"/>
            </a:pPr>
            <a:r>
              <a:rPr lang="en-US" altLang="zh-CN" sz="2800" dirty="0" smtClean="0">
                <a:solidFill>
                  <a:srgbClr val="000000"/>
                </a:solidFill>
                <a:latin typeface="Arial"/>
                <a:cs typeface="Arial"/>
              </a:rPr>
              <a:t>Eq. strategies could get really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complicated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2286000" y="7620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First Price Auction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82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Example [Kaplan and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cs typeface="Arial"/>
              </a:rPr>
              <a:t>Zamir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 ’11]: Bidder 1’s value is drawn from U[0,5], bidder 2’s value is drawn from U[6,7].</a:t>
            </a:r>
          </a:p>
          <a:p>
            <a:pPr lvl="2"/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4-09-07 at 12.2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543800" cy="39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8200"/>
            <a:ext cx="91440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Example [Kaplan and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cs typeface="Arial"/>
              </a:rPr>
              <a:t>Zamir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 ’11]: Bidder 1’s value is drawn from U[0,5], bidder 2’s value is drawn from U[6,7].</a:t>
            </a:r>
          </a:p>
          <a:p>
            <a:pPr marL="800100" lvl="1" indent="-342900">
              <a:buFont typeface="Wingdings" charset="2"/>
              <a:buChar char="v"/>
            </a:pPr>
            <a:endParaRPr lang="en-US" sz="2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Bayesian Nash eq. : bidder 1 bids his value if it lies in [0,3], otherwise for all b in (3, 13/3], if bidder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l-GR" sz="2200" dirty="0" smtClean="0">
                <a:sym typeface="Symbol"/>
              </a:rPr>
              <a:t></a:t>
            </a:r>
            <a:r>
              <a:rPr lang="en-US" sz="2200" dirty="0" smtClean="0">
                <a:sym typeface="Symbol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{1,2} bids </a:t>
            </a:r>
            <a:r>
              <a:rPr lang="en-US" sz="2600" dirty="0" err="1" smtClean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, then her value is:</a:t>
            </a:r>
          </a:p>
          <a:p>
            <a:pPr lvl="2"/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09-07 at 12.2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78300"/>
            <a:ext cx="8001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First Price Auction (Summary)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33400"/>
            <a:ext cx="9144000" cy="643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First Price Auction: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Optimal bidding depends </a:t>
            </a:r>
            <a:r>
              <a:rPr lang="en-US" sz="2800" dirty="0">
                <a:latin typeface="Arial"/>
                <a:cs typeface="Arial"/>
              </a:rPr>
              <a:t>on the </a:t>
            </a:r>
            <a:r>
              <a:rPr lang="en-US" sz="2800" dirty="0">
                <a:solidFill>
                  <a:srgbClr val="FF6600"/>
                </a:solidFill>
                <a:latin typeface="Arial"/>
                <a:cs typeface="Arial"/>
              </a:rPr>
              <a:t>number</a:t>
            </a:r>
            <a:r>
              <a:rPr lang="en-US" sz="2800" dirty="0">
                <a:latin typeface="Arial"/>
                <a:cs typeface="Arial"/>
              </a:rPr>
              <a:t> of </a:t>
            </a:r>
            <a:r>
              <a:rPr lang="en-US" sz="2800" dirty="0" smtClean="0">
                <a:latin typeface="Arial"/>
                <a:cs typeface="Arial"/>
              </a:rPr>
              <a:t>bidders, bidders’ 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information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about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each other</a:t>
            </a:r>
          </a:p>
          <a:p>
            <a:pPr marL="1619250" lvl="2" indent="-457200">
              <a:buFont typeface="Arial"/>
              <a:buChar char="•"/>
            </a:pPr>
            <a:endParaRPr lang="en-US" sz="2800" dirty="0">
              <a:solidFill>
                <a:srgbClr val="FF6600"/>
              </a:solidFill>
              <a:latin typeface="Arial"/>
              <a:cs typeface="Arial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Optimal </a:t>
            </a:r>
            <a:r>
              <a:rPr lang="en-US" sz="2800" dirty="0">
                <a:latin typeface="Arial"/>
                <a:cs typeface="Arial"/>
              </a:rPr>
              <a:t>bidding </a:t>
            </a:r>
            <a:r>
              <a:rPr lang="en-US" sz="2800" dirty="0" smtClean="0">
                <a:latin typeface="Arial"/>
                <a:cs typeface="Arial"/>
              </a:rPr>
              <a:t>strategy</a:t>
            </a:r>
            <a:r>
              <a:rPr lang="zh-CN" altLang="en-US" sz="2800" dirty="0" smtClean="0">
                <a:latin typeface="Arial"/>
                <a:cs typeface="Arial"/>
              </a:rPr>
              <a:t> </a:t>
            </a:r>
            <a:r>
              <a:rPr lang="en-US" altLang="zh-CN" sz="2800" dirty="0" smtClean="0">
                <a:latin typeface="Arial"/>
                <a:cs typeface="Arial"/>
              </a:rPr>
              <a:t>easily gets 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complicated</a:t>
            </a:r>
            <a:endParaRPr lang="en-US" sz="2800" dirty="0" smtClean="0">
              <a:latin typeface="Arial"/>
              <a:cs typeface="Arial"/>
            </a:endParaRPr>
          </a:p>
          <a:p>
            <a:pPr marL="1619250" lvl="2" indent="-4572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Nash</a:t>
            </a:r>
            <a:r>
              <a:rPr lang="zh-CN" altLang="en-US" sz="2800" dirty="0" smtClean="0">
                <a:latin typeface="Arial"/>
                <a:cs typeface="Arial"/>
              </a:rPr>
              <a:t> </a:t>
            </a:r>
            <a:r>
              <a:rPr lang="en-US" altLang="zh-CN" sz="2800" dirty="0" smtClean="0">
                <a:latin typeface="Arial"/>
                <a:cs typeface="Arial"/>
              </a:rPr>
              <a:t>eq.</a:t>
            </a:r>
            <a:r>
              <a:rPr lang="zh-CN" altLang="en-US" sz="2800" dirty="0" smtClean="0"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might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not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be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reached</a:t>
            </a:r>
            <a:r>
              <a:rPr lang="en-US" altLang="zh-CN" sz="2800" dirty="0" smtClean="0">
                <a:latin typeface="Arial"/>
                <a:cs typeface="Arial"/>
              </a:rPr>
              <a:t>.</a:t>
            </a:r>
          </a:p>
          <a:p>
            <a:pPr marL="1619250" lvl="2" indent="-4572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Winner</a:t>
            </a:r>
            <a:r>
              <a:rPr lang="zh-CN" altLang="en-US" sz="2800" dirty="0" smtClean="0"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might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not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value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the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item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the</a:t>
            </a:r>
            <a:r>
              <a:rPr lang="zh-CN" altLang="en-US" sz="2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Arial"/>
                <a:cs typeface="Arial"/>
              </a:rPr>
              <a:t>most</a:t>
            </a:r>
            <a:r>
              <a:rPr lang="en-US" altLang="zh-CN" sz="2800" dirty="0" smtClean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lvl="2"/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3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19400" y="4267200"/>
            <a:ext cx="4495800" cy="1362075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VICKREY auction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0317" y="76200"/>
            <a:ext cx="8078121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 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0668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Another idea: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Charge the winner the second highest bid!</a:t>
            </a:r>
          </a:p>
          <a:p>
            <a:pPr marL="1257300" lvl="2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maybe a bit strange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But essentially used by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Sotheby’s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(modulo reserve price).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8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82100" cy="230832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Lemma 1: In </a:t>
            </a:r>
            <a:r>
              <a:rPr lang="en-US" sz="2400" dirty="0">
                <a:latin typeface="Arial"/>
                <a:cs typeface="Arial"/>
              </a:rPr>
              <a:t>a second-price auction, every bidder has a </a:t>
            </a:r>
            <a:r>
              <a:rPr lang="en-US" sz="2400" b="1" i="1" dirty="0">
                <a:solidFill>
                  <a:srgbClr val="3366FF"/>
                </a:solidFill>
                <a:latin typeface="Arial"/>
                <a:cs typeface="Arial"/>
              </a:rPr>
              <a:t>dominant strategy</a:t>
            </a:r>
            <a:r>
              <a:rPr lang="en-US" sz="2400" dirty="0">
                <a:latin typeface="Arial"/>
                <a:cs typeface="Arial"/>
              </a:rPr>
              <a:t>: set</a:t>
            </a:r>
            <a:r>
              <a:rPr lang="en-US" sz="2400" dirty="0" smtClean="0">
                <a:latin typeface="Arial"/>
                <a:cs typeface="Arial"/>
              </a:rPr>
              <a:t> her bid </a:t>
            </a:r>
            <a:r>
              <a:rPr lang="en-US" sz="2400" b="1" i="1" dirty="0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equal to</a:t>
            </a:r>
            <a:r>
              <a:rPr lang="en-US" sz="2400" dirty="0" smtClean="0">
                <a:latin typeface="Arial"/>
                <a:cs typeface="Arial"/>
              </a:rPr>
              <a:t> her private value 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r>
              <a:rPr lang="en-US" sz="2400" dirty="0">
                <a:latin typeface="Arial"/>
                <a:cs typeface="Arial"/>
              </a:rPr>
              <a:t>That is, this strategy maximizes the utility of bidder </a:t>
            </a:r>
            <a:r>
              <a:rPr lang="en-US" sz="2400" b="1" i="1" dirty="0" err="1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, no matter what the other bidders</a:t>
            </a:r>
            <a:r>
              <a:rPr lang="en-US" sz="2400" dirty="0" smtClean="0">
                <a:latin typeface="Arial"/>
                <a:cs typeface="Arial"/>
              </a:rPr>
              <a:t> bid.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79816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Hence trivial to participate in. (unlike first price auction)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Proof: See the board.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7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82100" cy="1569660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Lemma 2: In </a:t>
            </a:r>
            <a:r>
              <a:rPr lang="en-US" sz="2400" dirty="0">
                <a:latin typeface="Arial"/>
                <a:cs typeface="Arial"/>
              </a:rPr>
              <a:t>a second-</a:t>
            </a:r>
            <a:r>
              <a:rPr lang="en-US" sz="2400" dirty="0" smtClean="0">
                <a:latin typeface="Arial"/>
                <a:cs typeface="Arial"/>
              </a:rPr>
              <a:t>price auction</a:t>
            </a:r>
            <a:r>
              <a:rPr lang="en-US" sz="2400" dirty="0">
                <a:latin typeface="Arial"/>
                <a:cs typeface="Arial"/>
              </a:rPr>
              <a:t>, every </a:t>
            </a:r>
            <a:r>
              <a:rPr lang="en-US" sz="2400" b="1" i="1" dirty="0" smtClean="0">
                <a:solidFill>
                  <a:srgbClr val="3366FF"/>
                </a:solidFill>
                <a:latin typeface="Arial"/>
                <a:cs typeface="Arial"/>
              </a:rPr>
              <a:t>truthful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bidder </a:t>
            </a:r>
            <a:r>
              <a:rPr lang="en-US" sz="2400" dirty="0">
                <a:latin typeface="Arial"/>
                <a:cs typeface="Arial"/>
              </a:rPr>
              <a:t>is guaranteed non-negative </a:t>
            </a:r>
            <a:r>
              <a:rPr lang="en-US" sz="2400" dirty="0" smtClean="0">
                <a:latin typeface="Arial"/>
                <a:cs typeface="Arial"/>
              </a:rPr>
              <a:t>utility.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58528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Sometimes called </a:t>
            </a:r>
            <a:r>
              <a:rPr lang="en-US" sz="2400" i="1" dirty="0" smtClean="0">
                <a:latin typeface="Arial"/>
                <a:cs typeface="Arial"/>
              </a:rPr>
              <a:t>Individual Rationality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Proof: See the board.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1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 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763000" cy="1043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362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[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Vickrey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’61    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Vickrey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auction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 satisfies the following:</a:t>
            </a:r>
          </a:p>
          <a:p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[</a:t>
            </a:r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strong incentive guarantees]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It is dominant-strategy incentive-compatible (DSIC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) and IR</a:t>
            </a:r>
          </a:p>
          <a:p>
            <a:pPr marL="342900" indent="-342900">
              <a:buAutoNum type="arabicParenBoth"/>
            </a:pPr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(2) [strong performance guarantees]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If bidders report truthfully, then the auction </a:t>
            </a:r>
            <a:r>
              <a:rPr lang="en-US" b="1" i="1" dirty="0" smtClean="0">
                <a:solidFill>
                  <a:srgbClr val="FFFF00"/>
                </a:solidFill>
                <a:latin typeface="Chalkboard"/>
                <a:cs typeface="Chalkboard"/>
              </a:rPr>
              <a:t>maximizes </a:t>
            </a:r>
            <a:r>
              <a:rPr lang="en-US" b="1" i="1" dirty="0">
                <a:solidFill>
                  <a:srgbClr val="FFFF00"/>
                </a:solidFill>
                <a:latin typeface="Chalkboard"/>
                <a:cs typeface="Chalkboard"/>
              </a:rPr>
              <a:t>the social </a:t>
            </a:r>
            <a:r>
              <a:rPr lang="en-US" b="1" i="1" dirty="0" smtClean="0">
                <a:solidFill>
                  <a:srgbClr val="FFFF00"/>
                </a:solidFill>
                <a:latin typeface="Chalkboard"/>
                <a:cs typeface="Chalkboard"/>
              </a:rPr>
              <a:t>welfare </a:t>
            </a:r>
            <a:r>
              <a:rPr lang="en-US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b="1" i="1" baseline="-25000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v</a:t>
            </a:r>
            <a:r>
              <a:rPr lang="en-US" sz="105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105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where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x</a:t>
            </a:r>
            <a:r>
              <a:rPr lang="en-US" sz="1050" dirty="0">
                <a:solidFill>
                  <a:schemeClr val="bg1"/>
                </a:solidFill>
                <a:latin typeface="Chalkboard"/>
                <a:cs typeface="Chalkboard"/>
              </a:rPr>
              <a:t>i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is 1 if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wins and 0 if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loses.</a:t>
            </a:r>
          </a:p>
          <a:p>
            <a:endParaRPr lang="en-US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3) [computational efficiency]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The auction can be implemented in </a:t>
            </a:r>
            <a:r>
              <a:rPr lang="en-US" b="1" dirty="0">
                <a:solidFill>
                  <a:srgbClr val="FFFF00"/>
                </a:solidFill>
                <a:latin typeface="Chalkboard"/>
                <a:cs typeface="Chalkboard"/>
              </a:rPr>
              <a:t>polynomial</a:t>
            </a:r>
            <a:r>
              <a:rPr lang="en-US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(linear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) time.</a:t>
            </a:r>
          </a:p>
          <a:p>
            <a:pPr marL="0" lvl="1">
              <a:lnSpc>
                <a:spcPct val="120000"/>
              </a:lnSpc>
              <a:spcBef>
                <a:spcPts val="3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676400"/>
            <a:ext cx="384048" cy="3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8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0317" y="76200"/>
            <a:ext cx="8078121" cy="762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Second Price/</a:t>
            </a:r>
            <a:r>
              <a:rPr lang="en-US" dirty="0" err="1" smtClean="0">
                <a:latin typeface="Arial"/>
                <a:cs typeface="Arial"/>
              </a:rPr>
              <a:t>Vickrey</a:t>
            </a:r>
            <a:r>
              <a:rPr lang="en-US" dirty="0" smtClean="0">
                <a:latin typeface="Arial"/>
                <a:cs typeface="Arial"/>
              </a:rPr>
              <a:t> Auction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066800"/>
            <a:ext cx="8153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Questions:</a:t>
            </a:r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uk-UA" sz="2800" dirty="0" smtClean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s so special about 2</a:t>
            </a:r>
            <a:r>
              <a:rPr lang="en-US" sz="2800" baseline="30000" dirty="0" smtClean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price?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How about charging the highest bidder the 3</a:t>
            </a:r>
            <a:r>
              <a:rPr lang="en-US" sz="2800" baseline="30000" dirty="0" smtClean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price?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15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953000" y="0"/>
            <a:ext cx="3810000" cy="617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81000" y="1371600"/>
            <a:ext cx="3657600" cy="9845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118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Engineering</a:t>
            </a:r>
            <a:r>
              <a:rPr 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100" dirty="0" smtClean="0">
                <a:latin typeface="Arial"/>
                <a:cs typeface="Arial"/>
              </a:rPr>
              <a:t>side of </a:t>
            </a:r>
            <a:br>
              <a:rPr lang="en-US" sz="2100" dirty="0" smtClean="0">
                <a:latin typeface="Arial"/>
                <a:cs typeface="Arial"/>
              </a:rPr>
            </a:br>
            <a:r>
              <a:rPr lang="en-US" sz="2100" dirty="0" smtClean="0">
                <a:latin typeface="Arial"/>
                <a:cs typeface="Arial"/>
              </a:rPr>
              <a:t>Game Theory/Economics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05400" y="397877"/>
            <a:ext cx="3581400" cy="5427077"/>
          </a:xfrm>
          <a:noFill/>
        </p:spPr>
        <p:txBody>
          <a:bodyPr anchor="ctr">
            <a:normAutofit fontScale="85000" lnSpcReduction="20000"/>
          </a:bodyPr>
          <a:lstStyle/>
          <a:p>
            <a:pPr marL="457200" indent="-457200">
              <a:spcBef>
                <a:spcPts val="1800"/>
              </a:spcBef>
              <a:spcAft>
                <a:spcPts val="1200"/>
              </a:spcAft>
            </a:pPr>
            <a:r>
              <a:rPr lang="en-US" sz="2200" dirty="0" smtClean="0">
                <a:latin typeface="Arial"/>
                <a:ea typeface="Tahoma" pitchFamily="34" charset="0"/>
                <a:cs typeface="Arial"/>
              </a:rPr>
              <a:t>Most </a:t>
            </a:r>
            <a:r>
              <a:rPr lang="en-US" sz="2200" dirty="0">
                <a:latin typeface="Arial"/>
                <a:ea typeface="Tahoma" pitchFamily="34" charset="0"/>
                <a:cs typeface="Arial"/>
              </a:rPr>
              <a:t>of Game Theory/Economics devoted to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Arial"/>
                <a:ea typeface="Tahoma" pitchFamily="34" charset="0"/>
                <a:cs typeface="Arial"/>
              </a:rPr>
              <a:t>Understanding an </a:t>
            </a:r>
            <a:r>
              <a:rPr lang="en-US" sz="2000" b="1" dirty="0">
                <a:solidFill>
                  <a:srgbClr val="FF6600"/>
                </a:solidFill>
                <a:latin typeface="Arial"/>
                <a:ea typeface="Tahoma" pitchFamily="34" charset="0"/>
                <a:cs typeface="Arial"/>
              </a:rPr>
              <a:t>existing</a:t>
            </a:r>
            <a:r>
              <a:rPr lang="en-US" sz="2000" b="1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2000" dirty="0">
                <a:latin typeface="Arial"/>
                <a:ea typeface="Tahoma" pitchFamily="34" charset="0"/>
                <a:cs typeface="Arial"/>
              </a:rPr>
              <a:t>game/</a:t>
            </a:r>
            <a:r>
              <a:rPr lang="en-US" sz="2000" dirty="0" smtClean="0">
                <a:latin typeface="Arial"/>
                <a:ea typeface="Tahoma" pitchFamily="34" charset="0"/>
                <a:cs typeface="Arial"/>
              </a:rPr>
              <a:t>economic </a:t>
            </a:r>
            <a:r>
              <a:rPr lang="en-US" sz="2000" dirty="0">
                <a:latin typeface="Arial"/>
                <a:ea typeface="Tahoma" pitchFamily="34" charset="0"/>
                <a:cs typeface="Arial"/>
              </a:rPr>
              <a:t>system.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Arial"/>
                <a:ea typeface="Tahoma" pitchFamily="34" charset="0"/>
                <a:cs typeface="Arial"/>
              </a:rPr>
              <a:t>Explain/predict the outcome.</a:t>
            </a:r>
          </a:p>
          <a:p>
            <a:pPr marL="457200" indent="-457200">
              <a:spcBef>
                <a:spcPts val="3000"/>
              </a:spcBef>
              <a:spcAft>
                <a:spcPts val="1200"/>
              </a:spcAft>
            </a:pPr>
            <a:r>
              <a:rPr lang="en-US" sz="2400" b="1" dirty="0">
                <a:latin typeface="Arial"/>
                <a:ea typeface="Tahoma" pitchFamily="34" charset="0"/>
                <a:cs typeface="Arial"/>
              </a:rPr>
              <a:t>Mechanism Design </a:t>
            </a:r>
            <a:r>
              <a:rPr lang="en-US" sz="2400" dirty="0">
                <a:latin typeface="Arial"/>
                <a:ea typeface="Tahoma" pitchFamily="34" charset="0"/>
                <a:cs typeface="Arial"/>
              </a:rPr>
              <a:t>− </a:t>
            </a:r>
            <a:r>
              <a:rPr lang="en-US" sz="2400" b="1" dirty="0" smtClean="0">
                <a:solidFill>
                  <a:srgbClr val="00B0F0"/>
                </a:solidFill>
                <a:latin typeface="Arial"/>
                <a:ea typeface="Tahoma" pitchFamily="34" charset="0"/>
                <a:cs typeface="Arial"/>
              </a:rPr>
              <a:t>reverse </a:t>
            </a:r>
            <a:r>
              <a:rPr lang="en-US" sz="2400" b="1" dirty="0">
                <a:solidFill>
                  <a:srgbClr val="00B0F0"/>
                </a:solidFill>
                <a:latin typeface="Arial"/>
                <a:ea typeface="Tahoma" pitchFamily="34" charset="0"/>
                <a:cs typeface="Arial"/>
              </a:rPr>
              <a:t>the direction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Arial"/>
                <a:ea typeface="Tahoma" pitchFamily="34" charset="0"/>
                <a:cs typeface="Arial"/>
              </a:rPr>
              <a:t>Identifies the desired</a:t>
            </a:r>
            <a:r>
              <a:rPr lang="en-US" sz="2000" dirty="0" smtClean="0">
                <a:latin typeface="Arial"/>
                <a:ea typeface="Tahoma" pitchFamily="34" charset="0"/>
                <a:cs typeface="Arial"/>
              </a:rPr>
              <a:t> objective </a:t>
            </a:r>
            <a:r>
              <a:rPr lang="en-US" sz="2000" dirty="0">
                <a:latin typeface="Arial"/>
                <a:ea typeface="Tahoma" pitchFamily="34" charset="0"/>
                <a:cs typeface="Arial"/>
              </a:rPr>
              <a:t>first!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Arial"/>
                <a:ea typeface="Tahoma" pitchFamily="34" charset="0"/>
                <a:cs typeface="Arial"/>
              </a:rPr>
              <a:t>Asks whether</a:t>
            </a:r>
            <a:r>
              <a:rPr lang="en-US" sz="2000" dirty="0" smtClean="0">
                <a:latin typeface="Arial"/>
                <a:ea typeface="Tahoma" pitchFamily="34" charset="0"/>
                <a:cs typeface="Arial"/>
              </a:rPr>
              <a:t> it is achievable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Arial"/>
                <a:ea typeface="Tahoma" pitchFamily="34" charset="0"/>
                <a:cs typeface="Arial"/>
              </a:rPr>
              <a:t>And, if </a:t>
            </a:r>
            <a:r>
              <a:rPr lang="en-US" sz="2000" dirty="0">
                <a:latin typeface="Arial"/>
                <a:ea typeface="Tahoma" pitchFamily="34" charset="0"/>
                <a:cs typeface="Arial"/>
              </a:rPr>
              <a:t>so, how?</a:t>
            </a:r>
          </a:p>
          <a:p>
            <a:endParaRPr lang="en-US" dirty="0">
              <a:latin typeface="Arial"/>
              <a:ea typeface="Tahoma" pitchFamily="34" charset="0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3556"/>
            <a:ext cx="3048000" cy="10018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Mechanism Design	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4038600"/>
            <a:ext cx="3484880" cy="3810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04800" y="2819400"/>
            <a:ext cx="4114800" cy="990600"/>
            <a:chOff x="609600" y="2590800"/>
            <a:chExt cx="4114800" cy="990600"/>
          </a:xfrm>
        </p:grpSpPr>
        <p:sp>
          <p:nvSpPr>
            <p:cNvPr id="45" name="Rectangle 44"/>
            <p:cNvSpPr/>
            <p:nvPr/>
          </p:nvSpPr>
          <p:spPr>
            <a:xfrm>
              <a:off x="685800" y="2590800"/>
              <a:ext cx="4038600" cy="9906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9600" y="2776805"/>
              <a:ext cx="4114800" cy="646331"/>
              <a:chOff x="609600" y="2776805"/>
              <a:chExt cx="4114800" cy="646331"/>
            </a:xfrm>
          </p:grpSpPr>
          <p:sp>
            <p:nvSpPr>
              <p:cNvPr id="2058" name="TextBox 2057"/>
              <p:cNvSpPr txBox="1"/>
              <p:nvPr/>
            </p:nvSpPr>
            <p:spPr>
              <a:xfrm>
                <a:off x="609600" y="2776805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Existing </a:t>
                </a:r>
              </a:p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System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59" name="Rectangle 2058"/>
              <p:cNvSpPr/>
              <p:nvPr/>
            </p:nvSpPr>
            <p:spPr>
              <a:xfrm>
                <a:off x="3597848" y="2905403"/>
                <a:ext cx="11265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Outcome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9800" y="2983468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Predict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728470" y="3090069"/>
                <a:ext cx="1899858" cy="299462"/>
                <a:chOff x="1728470" y="3090069"/>
                <a:chExt cx="1807210" cy="299462"/>
              </a:xfrm>
            </p:grpSpPr>
            <p:cxnSp>
              <p:nvCxnSpPr>
                <p:cNvPr id="15" name="Elbow Connector 14"/>
                <p:cNvCxnSpPr/>
                <p:nvPr/>
              </p:nvCxnSpPr>
              <p:spPr>
                <a:xfrm flipV="1">
                  <a:off x="2628900" y="3090069"/>
                  <a:ext cx="906780" cy="299462"/>
                </a:xfrm>
                <a:prstGeom prst="bentConnector3">
                  <a:avLst>
                    <a:gd name="adj1" fmla="val 62475"/>
                  </a:avLst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Elbow Connector 88"/>
                <p:cNvCxnSpPr/>
                <p:nvPr/>
              </p:nvCxnSpPr>
              <p:spPr>
                <a:xfrm>
                  <a:off x="1728470" y="3099971"/>
                  <a:ext cx="951230" cy="289560"/>
                </a:xfrm>
                <a:prstGeom prst="bentConnector3">
                  <a:avLst>
                    <a:gd name="adj1" fmla="val 37117"/>
                  </a:avLst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组合 27"/>
          <p:cNvGrpSpPr/>
          <p:nvPr/>
        </p:nvGrpSpPr>
        <p:grpSpPr>
          <a:xfrm>
            <a:off x="381000" y="4544694"/>
            <a:ext cx="4038600" cy="1582681"/>
            <a:chOff x="685800" y="4468494"/>
            <a:chExt cx="4038600" cy="1582681"/>
          </a:xfrm>
        </p:grpSpPr>
        <p:grpSp>
          <p:nvGrpSpPr>
            <p:cNvPr id="64" name="Group 63"/>
            <p:cNvGrpSpPr/>
            <p:nvPr/>
          </p:nvGrpSpPr>
          <p:grpSpPr>
            <a:xfrm>
              <a:off x="838200" y="4670926"/>
              <a:ext cx="3832110" cy="1184806"/>
              <a:chOff x="755032" y="4705508"/>
              <a:chExt cx="3832110" cy="1184806"/>
            </a:xfrm>
          </p:grpSpPr>
          <p:cxnSp>
            <p:nvCxnSpPr>
              <p:cNvPr id="68" name="Elbow Connector 67"/>
              <p:cNvCxnSpPr/>
              <p:nvPr/>
            </p:nvCxnSpPr>
            <p:spPr>
              <a:xfrm rot="10800000" flipV="1">
                <a:off x="2538112" y="4890174"/>
                <a:ext cx="1188720" cy="296424"/>
              </a:xfrm>
              <a:prstGeom prst="bentConnector3">
                <a:avLst>
                  <a:gd name="adj1" fmla="val 42863"/>
                </a:avLst>
              </a:prstGeom>
              <a:ln w="38100">
                <a:solidFill>
                  <a:srgbClr val="00B0F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3835010" y="4705508"/>
                <a:ext cx="752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rPr>
                  <a:t>Goal</a:t>
                </a:r>
                <a:endParaRPr lang="en-US" b="1" i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77" name="Elbow Connector 76"/>
              <p:cNvCxnSpPr/>
              <p:nvPr/>
            </p:nvCxnSpPr>
            <p:spPr>
              <a:xfrm rot="10800000" flipV="1">
                <a:off x="1212232" y="5186598"/>
                <a:ext cx="1188720" cy="365760"/>
              </a:xfrm>
              <a:prstGeom prst="bentConnector2">
                <a:avLst/>
              </a:prstGeom>
              <a:ln w="38100">
                <a:solidFill>
                  <a:srgbClr val="00B0F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821832" y="4758982"/>
                <a:ext cx="1600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rPr>
                  <a:t>Achievable?</a:t>
                </a:r>
                <a:endParaRPr lang="en-US" b="1" i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5032" y="5520982"/>
                <a:ext cx="10452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rPr>
                  <a:t>S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  <a:latin typeface="Arial"/>
                    <a:cs typeface="Arial"/>
                  </a:rPr>
                  <a:t>ystem</a:t>
                </a:r>
                <a:endParaRPr lang="en-US" i="1" dirty="0">
                  <a:solidFill>
                    <a:schemeClr val="accent5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85800" y="4468494"/>
              <a:ext cx="4038600" cy="1582681"/>
              <a:chOff x="685800" y="4478510"/>
              <a:chExt cx="4038600" cy="1883427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85800" y="4478510"/>
                <a:ext cx="4038600" cy="184609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895600" y="6032302"/>
                <a:ext cx="1828800" cy="32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B0F0"/>
                    </a:solidFill>
                    <a:latin typeface="Arial"/>
                    <a:cs typeface="Arial"/>
                  </a:rPr>
                  <a:t>Mechanism Design </a:t>
                </a:r>
              </a:p>
            </p:txBody>
          </p:sp>
        </p:grpSp>
      </p:grpSp>
      <p:sp>
        <p:nvSpPr>
          <p:cNvPr id="47" name="椭圆 46"/>
          <p:cNvSpPr/>
          <p:nvPr/>
        </p:nvSpPr>
        <p:spPr>
          <a:xfrm>
            <a:off x="1981200" y="4572000"/>
            <a:ext cx="1447800" cy="914400"/>
          </a:xfrm>
          <a:prstGeom prst="ellipse">
            <a:avLst/>
          </a:prstGeom>
          <a:noFill/>
          <a:ln w="57150">
            <a:solidFill>
              <a:srgbClr val="FF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2728375" y="5486400"/>
            <a:ext cx="14825" cy="762000"/>
          </a:xfrm>
          <a:prstGeom prst="straightConnector1">
            <a:avLst/>
          </a:prstGeom>
          <a:ln w="57150">
            <a:solidFill>
              <a:srgbClr val="FF6600"/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469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What’s next?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6764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These three properties are criteria for a good auction. Our goal in future lectures will be to: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Tackle more</a:t>
            </a:r>
            <a:r>
              <a:rPr lang="zh-CN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complex allocation</a:t>
            </a:r>
            <a:r>
              <a:rPr lang="zh-CN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problems</a:t>
            </a:r>
          </a:p>
          <a:p>
            <a:pPr marL="800100" lvl="1" indent="-342900">
              <a:buFont typeface="Wingdings" charset="2"/>
              <a:buChar char="v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Tackle more complex objectives, such as r</a:t>
            </a:r>
            <a:r>
              <a:rPr lang="en-US" altLang="zh-CN" sz="2400" dirty="0" smtClean="0">
                <a:latin typeface="Arial"/>
                <a:cs typeface="Arial"/>
              </a:rPr>
              <a:t>evenue</a:t>
            </a:r>
            <a:endParaRPr lang="en-US" sz="2400" dirty="0" smtClean="0"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0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16576">
            <a:off x="4888568" y="1702630"/>
            <a:ext cx="2831481" cy="106657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Mechanism Design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Auctions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5100" y="1524000"/>
            <a:ext cx="5867400" cy="380283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79400" dist="228600" dir="5400000" sx="90000" sy="-19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72200" y="28104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Elections,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fair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division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, etc.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13564" y="1752601"/>
            <a:ext cx="5782436" cy="3429000"/>
            <a:chOff x="878215" y="2219160"/>
            <a:chExt cx="3693785" cy="28656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817" y="2219160"/>
              <a:ext cx="2823183" cy="2865635"/>
            </a:xfrm>
            <a:prstGeom prst="ellipse">
              <a:avLst/>
            </a:prstGeom>
            <a:ln w="57150" cap="rnd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878215" y="2533832"/>
              <a:ext cx="1065276" cy="38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effectLst>
                    <a:outerShdw blurRad="50800" dist="38100" dir="2700000" algn="tl">
                      <a:srgbClr val="000000">
                        <a:alpha val="54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Auctions</a:t>
              </a:r>
            </a:p>
          </p:txBody>
        </p:sp>
        <p:cxnSp>
          <p:nvCxnSpPr>
            <p:cNvPr id="21" name="Elbow Connector 20"/>
            <p:cNvCxnSpPr/>
            <p:nvPr/>
          </p:nvCxnSpPr>
          <p:spPr>
            <a:xfrm rot="16200000" flipH="1">
              <a:off x="1149381" y="3144649"/>
              <a:ext cx="731520" cy="408879"/>
            </a:xfrm>
            <a:prstGeom prst="bentConnector2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6350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>
                <a:latin typeface="Arial"/>
                <a:cs typeface="Arial"/>
              </a:rPr>
              <a:t>Example 1 </a:t>
            </a:r>
            <a:r>
              <a:rPr lang="en-US" altLang="zh-CN" b="0" dirty="0" smtClean="0">
                <a:latin typeface="Arial"/>
                <a:ea typeface="ＭＳ ゴシック"/>
                <a:cs typeface="Arial"/>
              </a:rPr>
              <a:t>−</a:t>
            </a:r>
            <a:r>
              <a:rPr lang="en-US" altLang="zh-CN" sz="2400" b="0" dirty="0" smtClean="0">
                <a:latin typeface="Arial"/>
                <a:ea typeface="ＭＳ ゴシック"/>
                <a:cs typeface="Arial"/>
              </a:rPr>
              <a:t> </a:t>
            </a:r>
            <a:r>
              <a:rPr lang="en-US" altLang="zh-CN" dirty="0" smtClean="0">
                <a:latin typeface="Arial"/>
                <a:ea typeface="ＭＳ ゴシック"/>
                <a:cs typeface="Arial"/>
              </a:rPr>
              <a:t>Online Marketplaces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图片 3" descr="mu_a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4800600" cy="4800600"/>
          </a:xfrm>
          <a:prstGeom prst="rect">
            <a:avLst/>
          </a:prstGeom>
        </p:spPr>
      </p:pic>
      <p:pic>
        <p:nvPicPr>
          <p:cNvPr id="128002" name="Picture 2" descr="http://assets1.webkite.com/datas/374235.best/original/047_priceline.jpg?12949606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3276600"/>
            <a:ext cx="2508069" cy="1463040"/>
          </a:xfrm>
          <a:prstGeom prst="rect">
            <a:avLst/>
          </a:prstGeom>
          <a:noFill/>
        </p:spPr>
      </p:pic>
      <p:pic>
        <p:nvPicPr>
          <p:cNvPr id="128004" name="Picture 4" descr="http://traveljapanblog.com/wordpress/wp-content/uploads/2010/12/Hotwir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4495800"/>
            <a:ext cx="1995451" cy="640080"/>
          </a:xfrm>
          <a:prstGeom prst="rect">
            <a:avLst/>
          </a:prstGeom>
          <a:noFill/>
        </p:spPr>
      </p:pic>
      <p:pic>
        <p:nvPicPr>
          <p:cNvPr id="128006" name="Picture 6" descr="http://www.highimpactmom.com/highimpactmom/wp-content/uploads/ebay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5055" y="2667000"/>
            <a:ext cx="1662545" cy="914400"/>
          </a:xfrm>
          <a:prstGeom prst="rect">
            <a:avLst/>
          </a:prstGeom>
          <a:noFill/>
        </p:spPr>
      </p:pic>
      <p:pic>
        <p:nvPicPr>
          <p:cNvPr id="9" name="图片 8" descr="online.jpg"/>
          <p:cNvPicPr>
            <a:picLocks noChangeAspect="1"/>
          </p:cNvPicPr>
          <p:nvPr/>
        </p:nvPicPr>
        <p:blipFill>
          <a:blip r:embed="rId7" cstate="print"/>
          <a:srcRect t="16484"/>
          <a:stretch>
            <a:fillRect/>
          </a:stretch>
        </p:blipFill>
        <p:spPr>
          <a:xfrm>
            <a:off x="6910352" y="1066800"/>
            <a:ext cx="1752600" cy="1463710"/>
          </a:xfrm>
          <a:prstGeom prst="rect">
            <a:avLst/>
          </a:prstGeom>
        </p:spPr>
      </p:pic>
      <p:pic>
        <p:nvPicPr>
          <p:cNvPr id="23" name="Picture 22" descr="CHTAEF_SkyAuctionLogo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5349241"/>
            <a:ext cx="2468880" cy="7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/>
          <a:lstStyle/>
          <a:p>
            <a:r>
              <a:rPr lang="en-US" altLang="zh-CN" b="0" dirty="0" smtClean="0">
                <a:latin typeface="Arial"/>
                <a:cs typeface="Arial"/>
              </a:rPr>
              <a:t>Example 2 </a:t>
            </a:r>
            <a:r>
              <a:rPr lang="en-US" altLang="zh-CN" b="0" dirty="0" smtClean="0">
                <a:latin typeface="Arial"/>
                <a:ea typeface="ＭＳ ゴシック"/>
                <a:cs typeface="Arial"/>
              </a:rPr>
              <a:t>− </a:t>
            </a:r>
            <a:r>
              <a:rPr lang="en-US" altLang="zh-CN" dirty="0" smtClean="0">
                <a:latin typeface="Arial"/>
                <a:ea typeface="ＭＳ ゴシック"/>
                <a:cs typeface="Arial"/>
              </a:rPr>
              <a:t>Sponsored Search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218492" cy="3962400"/>
          </a:xfrm>
          <a:prstGeom prst="rect">
            <a:avLst/>
          </a:prstGeom>
        </p:spPr>
      </p:pic>
      <p:pic>
        <p:nvPicPr>
          <p:cNvPr id="126978" name="Picture 2" descr="http://meerang.com/files/2012/09/bing-ads-370x2291-430x247.jpg"/>
          <p:cNvPicPr>
            <a:picLocks noChangeAspect="1" noChangeArrowheads="1"/>
          </p:cNvPicPr>
          <p:nvPr/>
        </p:nvPicPr>
        <p:blipFill>
          <a:blip r:embed="rId4" cstate="print"/>
          <a:srcRect t="12021"/>
          <a:stretch>
            <a:fillRect/>
          </a:stretch>
        </p:blipFill>
        <p:spPr bwMode="auto">
          <a:xfrm>
            <a:off x="533400" y="1219200"/>
            <a:ext cx="3310535" cy="1673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128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>
                <a:latin typeface="Arial"/>
                <a:cs typeface="Arial"/>
              </a:rPr>
              <a:t>Example 3 </a:t>
            </a:r>
            <a:r>
              <a:rPr lang="en-US" altLang="zh-CN" b="0" dirty="0" smtClean="0">
                <a:latin typeface="Arial"/>
                <a:ea typeface="ＭＳ ゴシック"/>
                <a:cs typeface="Arial"/>
              </a:rPr>
              <a:t>− </a:t>
            </a:r>
            <a:r>
              <a:rPr lang="en-US" altLang="zh-CN" dirty="0" smtClean="0">
                <a:latin typeface="Arial"/>
                <a:ea typeface="ＭＳ ゴシック"/>
                <a:cs typeface="Arial"/>
              </a:rPr>
              <a:t>Spectrum Auctions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8" name="Picture 17" descr="209382749_a5873a922c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1922" r="1532" b="1530"/>
          <a:stretch/>
        </p:blipFill>
        <p:spPr>
          <a:xfrm>
            <a:off x="829558" y="2667000"/>
            <a:ext cx="5184743" cy="3357744"/>
          </a:xfrm>
          <a:prstGeom prst="rect">
            <a:avLst/>
          </a:prstGeom>
          <a:ln w="101600" cmpd="dbl">
            <a:solidFill>
              <a:schemeClr val="bg1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6477000" y="3048000"/>
            <a:ext cx="1764252" cy="2994812"/>
            <a:chOff x="6302511" y="1295400"/>
            <a:chExt cx="1939590" cy="3276600"/>
          </a:xfrm>
        </p:grpSpPr>
        <p:pic>
          <p:nvPicPr>
            <p:cNvPr id="7" name="Picture 6" descr="imgres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511" y="1295400"/>
              <a:ext cx="1644377" cy="949961"/>
            </a:xfrm>
            <a:prstGeom prst="rect">
              <a:avLst/>
            </a:prstGeom>
          </p:spPr>
        </p:pic>
        <p:pic>
          <p:nvPicPr>
            <p:cNvPr id="10" name="Picture 9" descr="imgres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675" y="2895600"/>
              <a:ext cx="1546088" cy="785314"/>
            </a:xfrm>
            <a:prstGeom prst="rect">
              <a:avLst/>
            </a:prstGeom>
          </p:spPr>
        </p:pic>
        <p:pic>
          <p:nvPicPr>
            <p:cNvPr id="15" name="Picture 14" descr="imgres.jpe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45" y="2245360"/>
              <a:ext cx="1714356" cy="565605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538" y="3844389"/>
              <a:ext cx="1462349" cy="727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spectrum-auction-630-de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44879"/>
            <a:ext cx="3886200" cy="2331721"/>
          </a:xfrm>
          <a:prstGeom prst="ellipse">
            <a:avLst/>
          </a:prstGeom>
          <a:ln w="63500" cap="rnd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696747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19400" y="4267200"/>
            <a:ext cx="4495800" cy="1362075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Single item auctions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86600" y="1676398"/>
            <a:ext cx="1371599" cy="2093325"/>
            <a:chOff x="1368137" y="1630137"/>
            <a:chExt cx="1047995" cy="1599445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630137"/>
              <a:ext cx="960953" cy="25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71600" y="3886200"/>
            <a:ext cx="5486400" cy="28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Bidders:</a:t>
            </a:r>
          </a:p>
          <a:p>
            <a:pPr marL="742950" lvl="1" indent="-285750" algn="just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h</a:t>
            </a:r>
            <a:r>
              <a:rPr lang="en-US" sz="2400" dirty="0" smtClean="0">
                <a:latin typeface="Arial"/>
                <a:cs typeface="Arial"/>
              </a:rPr>
              <a:t>ave </a:t>
            </a:r>
            <a:r>
              <a:rPr lang="en-US" sz="2400" b="1" i="1" dirty="0">
                <a:latin typeface="Arial"/>
                <a:cs typeface="Arial"/>
              </a:rPr>
              <a:t>values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on the item.</a:t>
            </a:r>
          </a:p>
          <a:p>
            <a:pPr marL="742950" lvl="1" indent="-285750" algn="just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These values are </a:t>
            </a:r>
            <a:r>
              <a:rPr lang="en-US" sz="2400" b="1" i="1" dirty="0" smtClean="0">
                <a:solidFill>
                  <a:srgbClr val="FF6600"/>
                </a:solidFill>
                <a:latin typeface="Arial"/>
                <a:cs typeface="Arial"/>
              </a:rPr>
              <a:t>Private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b="1" i="1" dirty="0" smtClean="0">
              <a:latin typeface="Arial"/>
              <a:cs typeface="Arial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b="1" i="1" dirty="0" err="1" smtClean="0">
                <a:latin typeface="Arial"/>
                <a:cs typeface="Arial"/>
              </a:rPr>
              <a:t>Quasilinear</a:t>
            </a:r>
            <a:r>
              <a:rPr lang="en-US" sz="2400" b="1" i="1" dirty="0" smtClean="0">
                <a:latin typeface="Arial"/>
                <a:cs typeface="Arial"/>
              </a:rPr>
              <a:t> utility</a:t>
            </a:r>
            <a:r>
              <a:rPr lang="en-US" sz="2400" dirty="0" smtClean="0">
                <a:latin typeface="Arial"/>
                <a:cs typeface="Arial"/>
              </a:rPr>
              <a:t>:</a:t>
            </a:r>
            <a:endParaRPr lang="en-US" sz="2400" b="1" i="1" dirty="0" smtClean="0">
              <a:latin typeface="Arial"/>
              <a:cs typeface="Arial"/>
            </a:endParaRPr>
          </a:p>
          <a:p>
            <a:pPr marL="1200150" lvl="2" indent="-285750" algn="just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b="1" i="1" dirty="0">
                <a:latin typeface="Arial"/>
                <a:cs typeface="Arial"/>
              </a:rPr>
              <a:t>v</a:t>
            </a:r>
            <a:r>
              <a:rPr lang="en-US" sz="2200" b="1" i="1" baseline="-25000" dirty="0" smtClean="0">
                <a:latin typeface="Arial"/>
                <a:cs typeface="Arial"/>
              </a:rPr>
              <a:t>i </a:t>
            </a:r>
            <a:r>
              <a:rPr lang="en-US" sz="2200" b="1" i="1" dirty="0" smtClean="0">
                <a:latin typeface="Arial"/>
                <a:cs typeface="Arial"/>
              </a:rPr>
              <a:t>– p</a:t>
            </a:r>
            <a:r>
              <a:rPr lang="en-US" sz="2200" b="1" i="1" baseline="-25000" dirty="0" smtClean="0">
                <a:latin typeface="Arial"/>
                <a:cs typeface="Arial"/>
              </a:rPr>
              <a:t>i</a:t>
            </a:r>
            <a:r>
              <a:rPr lang="en-US" sz="2200" dirty="0" smtClean="0">
                <a:latin typeface="Arial"/>
                <a:cs typeface="Arial"/>
              </a:rPr>
              <a:t>,</a:t>
            </a:r>
            <a:r>
              <a:rPr lang="en-US" sz="2200" baseline="-25000" dirty="0" smtClean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if wins.</a:t>
            </a:r>
          </a:p>
          <a:p>
            <a:pPr marL="1200150" lvl="2" indent="-285750" algn="just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b="1" i="1" dirty="0" smtClean="0">
                <a:latin typeface="Arial"/>
                <a:cs typeface="Arial"/>
              </a:rPr>
              <a:t>-p</a:t>
            </a:r>
            <a:r>
              <a:rPr lang="en-US" sz="2200" b="1" i="1" baseline="-25000" dirty="0" smtClean="0">
                <a:latin typeface="Arial"/>
                <a:cs typeface="Arial"/>
              </a:rPr>
              <a:t>i</a:t>
            </a:r>
            <a:r>
              <a:rPr lang="en-US" sz="2200" dirty="0" smtClean="0">
                <a:latin typeface="Arial"/>
                <a:cs typeface="Arial"/>
              </a:rPr>
              <a:t>,</a:t>
            </a:r>
            <a:r>
              <a:rPr lang="en-US" sz="2200" b="1" i="1" dirty="0" smtClean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if loses.</a:t>
            </a:r>
            <a:endParaRPr lang="en-US" sz="2200" b="1" i="1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Single-item Auctions: the setup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181600" y="1295400"/>
            <a:ext cx="1807688" cy="2118790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27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/>
                  <a:ea typeface="Tahoma" pitchFamily="34" charset="0"/>
                  <a:cs typeface="Arial"/>
                </a:rPr>
                <a:t>Auctioneer</a:t>
              </a:r>
            </a:p>
          </p:txBody>
        </p:sp>
      </p:grpSp>
      <p:cxnSp>
        <p:nvCxnSpPr>
          <p:cNvPr id="13" name="Elbow Connector 12"/>
          <p:cNvCxnSpPr>
            <a:endCxn id="60" idx="0"/>
          </p:cNvCxnSpPr>
          <p:nvPr/>
        </p:nvCxnSpPr>
        <p:spPr>
          <a:xfrm rot="5400000" flipH="1" flipV="1">
            <a:off x="1246037" y="2144353"/>
            <a:ext cx="2339852" cy="1479125"/>
          </a:xfrm>
          <a:prstGeom prst="bentConnector3">
            <a:avLst>
              <a:gd name="adj1" fmla="val 100000"/>
            </a:avLst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71801" y="985214"/>
            <a:ext cx="1827793" cy="3434386"/>
            <a:chOff x="2971801" y="985214"/>
            <a:chExt cx="1625023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08178" cy="2751063"/>
                  <a:chOff x="555626" y="1647826"/>
                  <a:chExt cx="408178" cy="2751063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403269" cy="406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318659" cy="406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03269" cy="4066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914649" y="3626966"/>
                    <a:ext cx="486170" cy="430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905124" y="2331862"/>
                    <a:ext cx="486170" cy="430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…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4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/>
                    <a:ea typeface="Tahoma" pitchFamily="34" charset="0"/>
                    <a:cs typeface="Arial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398342" cy="328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 smtClean="0">
                  <a:latin typeface="Arial"/>
                  <a:cs typeface="Arial"/>
                </a:rPr>
                <a:t>1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360263" cy="328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Arial"/>
                  <a:cs typeface="Arial"/>
                </a:rPr>
                <a:t>v</a:t>
              </a:r>
              <a:r>
                <a:rPr lang="en-US" b="1" i="1" baseline="-25000" dirty="0">
                  <a:latin typeface="Arial"/>
                  <a:cs typeface="Arial"/>
                </a:rPr>
                <a:t>i</a:t>
              </a:r>
              <a:endParaRPr lang="en-US" b="1" i="1" dirty="0">
                <a:latin typeface="Arial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05824" cy="328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Arial"/>
                  <a:cs typeface="Arial"/>
                </a:rPr>
                <a:t>v</a:t>
              </a:r>
              <a:r>
                <a:rPr lang="en-US" b="1" i="1" baseline="-25000" dirty="0" err="1" smtClean="0">
                  <a:latin typeface="Arial"/>
                  <a:cs typeface="Arial"/>
                </a:rPr>
                <a:t>n</a:t>
              </a:r>
              <a:endParaRPr lang="en-US" b="1" i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9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15203</TotalTime>
  <Words>1411</Words>
  <Application>Microsoft Macintosh PowerPoint</Application>
  <PresentationFormat>On-screen Show (4:3)</PresentationFormat>
  <Paragraphs>273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Agency FB</vt:lpstr>
      <vt:lpstr>Arial Black</vt:lpstr>
      <vt:lpstr>Calibri</vt:lpstr>
      <vt:lpstr>Courier New</vt:lpstr>
      <vt:lpstr>Lucida Grande</vt:lpstr>
      <vt:lpstr>ＭＳ ゴシック</vt:lpstr>
      <vt:lpstr>Tahoma</vt:lpstr>
      <vt:lpstr>宋体</vt:lpstr>
      <vt:lpstr>Arial</vt:lpstr>
      <vt:lpstr>Chalkboard</vt:lpstr>
      <vt:lpstr>Comic Sans MS</vt:lpstr>
      <vt:lpstr>Symbol</vt:lpstr>
      <vt:lpstr>Times New Roman</vt:lpstr>
      <vt:lpstr>Wingdings</vt:lpstr>
      <vt:lpstr>Office Theme</vt:lpstr>
      <vt:lpstr>4_Office Theme</vt:lpstr>
      <vt:lpstr>PowerPoint Presentation</vt:lpstr>
      <vt:lpstr>PowerPoint Presentation</vt:lpstr>
      <vt:lpstr>Mechanism Design </vt:lpstr>
      <vt:lpstr>Auctions</vt:lpstr>
      <vt:lpstr>Example 1 − Online Marketplaces</vt:lpstr>
      <vt:lpstr>Example 2 − Sponsored Search</vt:lpstr>
      <vt:lpstr>Example 3 − Spectrum Auctions</vt:lpstr>
      <vt:lpstr>Single item auctions</vt:lpstr>
      <vt:lpstr>Single-item Auctions: the setup</vt:lpstr>
      <vt:lpstr>Auction Format: Sealed-Bid Auctions</vt:lpstr>
      <vt:lpstr>Auction Objective: Welfare Maximization</vt:lpstr>
      <vt:lpstr>Auction Format: Allocation and Price rules</vt:lpstr>
      <vt:lpstr>Auction Format: Selecting the Price Rule</vt:lpstr>
      <vt:lpstr>Auction Format: Selecting the Price Rule</vt:lpstr>
      <vt:lpstr>First Price Auction Analysis</vt:lpstr>
      <vt:lpstr>[Games of Incomplete Information</vt:lpstr>
      <vt:lpstr>Strategy and Equilibrium</vt:lpstr>
      <vt:lpstr>Bayesian Nash Equilibrium</vt:lpstr>
      <vt:lpstr>First Price Auction</vt:lpstr>
      <vt:lpstr>PowerPoint Presentation</vt:lpstr>
      <vt:lpstr>First Price Auction</vt:lpstr>
      <vt:lpstr>First Price Auction</vt:lpstr>
      <vt:lpstr>First Price Auction (Summary)</vt:lpstr>
      <vt:lpstr>VICKREY auction</vt:lpstr>
      <vt:lpstr>Second Price/Vickrey Auction</vt:lpstr>
      <vt:lpstr>Second-Price/Vickrey Auction</vt:lpstr>
      <vt:lpstr>Second-Price/Vickrey Auction</vt:lpstr>
      <vt:lpstr>Second Price/Vickrey Auction</vt:lpstr>
      <vt:lpstr>Second Price/Vickrey Auction</vt:lpstr>
      <vt:lpstr>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Yang Cai, Professor</cp:lastModifiedBy>
  <cp:revision>724</cp:revision>
  <cp:lastPrinted>2014-09-09T02:17:30Z</cp:lastPrinted>
  <dcterms:created xsi:type="dcterms:W3CDTF">2015-03-03T19:56:27Z</dcterms:created>
  <dcterms:modified xsi:type="dcterms:W3CDTF">2016-09-29T03:29:56Z</dcterms:modified>
</cp:coreProperties>
</file>