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57" r:id="rId2"/>
    <p:sldId id="567" r:id="rId3"/>
    <p:sldId id="560" r:id="rId4"/>
    <p:sldId id="561" r:id="rId5"/>
    <p:sldId id="562" r:id="rId6"/>
    <p:sldId id="563" r:id="rId7"/>
    <p:sldId id="564" r:id="rId8"/>
    <p:sldId id="565" r:id="rId9"/>
    <p:sldId id="566" r:id="rId10"/>
    <p:sldId id="552" r:id="rId11"/>
    <p:sldId id="553" r:id="rId12"/>
    <p:sldId id="554" r:id="rId13"/>
    <p:sldId id="555" r:id="rId14"/>
    <p:sldId id="556" r:id="rId15"/>
    <p:sldId id="513" r:id="rId16"/>
    <p:sldId id="516" r:id="rId17"/>
    <p:sldId id="568" r:id="rId18"/>
    <p:sldId id="517" r:id="rId19"/>
    <p:sldId id="558" r:id="rId20"/>
    <p:sldId id="515" r:id="rId21"/>
    <p:sldId id="377" r:id="rId22"/>
    <p:sldId id="518" r:id="rId23"/>
    <p:sldId id="519" r:id="rId24"/>
    <p:sldId id="520" r:id="rId25"/>
    <p:sldId id="550" r:id="rId26"/>
    <p:sldId id="559" r:id="rId27"/>
    <p:sldId id="52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7CA24"/>
    <a:srgbClr val="FFCC66"/>
    <a:srgbClr val="00FFFF"/>
    <a:srgbClr val="66FFFF"/>
    <a:srgbClr val="CCFFFF"/>
    <a:srgbClr val="FFAE6B"/>
    <a:srgbClr val="FFFF99"/>
    <a:srgbClr val="2A6B1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9" autoAdjust="0"/>
    <p:restoredTop sz="90771" autoAdjust="0"/>
  </p:normalViewPr>
  <p:slideViewPr>
    <p:cSldViewPr>
      <p:cViewPr>
        <p:scale>
          <a:sx n="100" d="100"/>
          <a:sy n="100" d="100"/>
        </p:scale>
        <p:origin x="2456" y="1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-39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F4598-5B58-49B2-9E8D-D8BD7D27CF27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8007F-645B-4508-972D-09B93A6F7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61CB-B478-48D1-A038-689B24DB15F4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7F74-8035-4756-8F95-506704FC2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8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reality more complex model, where different bidders have quality</a:t>
            </a:r>
            <a:r>
              <a:rPr lang="en-US" baseline="0" dirty="0" smtClean="0"/>
              <a:t> which multiplies the CTR of the slot they are assigned to. These qualities are estimated by Google.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89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8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makes a setting single-dimensional is NOT</a:t>
            </a:r>
            <a:r>
              <a:rPr lang="en-US" baseline="0" dirty="0" smtClean="0"/>
              <a:t> the allocation constraints, but that every bidder’s private information is </a:t>
            </a:r>
            <a:r>
              <a:rPr lang="en-US" b="1" baseline="0" dirty="0" smtClean="0"/>
              <a:t>one scalar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8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 ON THE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94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28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5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9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8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6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0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1D23-BD60-3B41-9E2B-72878C4F4C76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9B1-C31B-434D-AF92-9E52CA7629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4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1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1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1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657725"/>
            <a:ext cx="575151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2995613"/>
            <a:ext cx="57515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1892" y="3716846"/>
            <a:ext cx="1669862" cy="1904445"/>
            <a:chOff x="1199353" y="1735245"/>
            <a:chExt cx="1669862" cy="1904445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51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196550" cy="53340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8001000" y="228600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94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1054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840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" y="0"/>
            <a:ext cx="70908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9" y="1981200"/>
            <a:ext cx="909685" cy="5486400"/>
          </a:xfrm>
        </p:spPr>
        <p:txBody>
          <a:bodyPr vert="eaVert">
            <a:normAutofit/>
          </a:bodyPr>
          <a:lstStyle>
            <a:lvl1pPr algn="l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16240"/>
            <a:ext cx="7272750" cy="5860760"/>
          </a:xfrm>
        </p:spPr>
        <p:txBody>
          <a:bodyPr>
            <a:normAutofit/>
          </a:bodyPr>
          <a:lstStyle>
            <a:lvl1pPr marL="548640" indent="-54864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30179" y="199319"/>
            <a:ext cx="753207" cy="765355"/>
            <a:chOff x="1683798" y="1735245"/>
            <a:chExt cx="1185417" cy="1205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1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315200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1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0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571999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399"/>
            <a:ext cx="4155850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34658"/>
            <a:ext cx="40417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3679501" cy="1001844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707488" y="567643"/>
            <a:ext cx="753207" cy="765355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9623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990600"/>
            <a:ext cx="4041775" cy="5264603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231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800600" cy="1143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3276600" cy="9906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3429000" cy="533400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1" y="234658"/>
            <a:ext cx="3809999" cy="67974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1162232" y="2286001"/>
            <a:ext cx="3333568" cy="4240017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7" name="Content Placeholder 5"/>
          <p:cNvSpPr>
            <a:spLocks noGrp="1"/>
          </p:cNvSpPr>
          <p:nvPr>
            <p:ph sz="quarter" idx="4"/>
          </p:nvPr>
        </p:nvSpPr>
        <p:spPr>
          <a:xfrm>
            <a:off x="4953001" y="990600"/>
            <a:ext cx="3809999" cy="5593599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231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967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418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13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1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288532"/>
            <a:ext cx="6374426" cy="574284"/>
          </a:xfrm>
        </p:spPr>
        <p:txBody>
          <a:bodyPr>
            <a:normAutofit/>
          </a:bodyPr>
          <a:lstStyle>
            <a:lvl1pPr algn="l">
              <a:defRPr sz="2800" b="1" cap="none" spc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260703" y="227466"/>
            <a:ext cx="682799" cy="694148"/>
            <a:chOff x="1683798" y="1735245"/>
            <a:chExt cx="1185417" cy="1205119"/>
          </a:xfrm>
        </p:grpSpPr>
        <p:sp>
          <p:nvSpPr>
            <p:cNvPr id="15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68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01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02" y="136790"/>
            <a:ext cx="2293398" cy="1162050"/>
          </a:xfrm>
        </p:spPr>
        <p:txBody>
          <a:bodyPr anchor="b">
            <a:noAutofit/>
          </a:bodyPr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>
            <a:normAutofit/>
          </a:bodyPr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latin typeface="Times New Roman" pitchFamily="18" charset="0"/>
                <a:cs typeface="Times New Roman" pitchFamily="18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124200" cy="40687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318984" y="495492"/>
            <a:ext cx="753207" cy="765355"/>
            <a:chOff x="1683798" y="1735245"/>
            <a:chExt cx="1185417" cy="1205119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63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96419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0859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010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7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4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8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8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3505200" y="4038600"/>
            <a:ext cx="1335890" cy="1523556"/>
            <a:chOff x="1199353" y="1735245"/>
            <a:chExt cx="1669862" cy="1904445"/>
          </a:xfrm>
        </p:grpSpPr>
        <p:sp>
          <p:nvSpPr>
            <p:cNvPr id="20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0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944555" y="3492037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029200" y="4072316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>
            <a:grpSpLocks/>
          </p:cNvGrpSpPr>
          <p:nvPr userDrawn="1"/>
        </p:nvGrpSpPr>
        <p:grpSpPr>
          <a:xfrm rot="5400000">
            <a:off x="5445588" y="3165012"/>
            <a:ext cx="6863424" cy="533400"/>
            <a:chOff x="0" y="6675120"/>
            <a:chExt cx="9144000" cy="182880"/>
          </a:xfrm>
          <a:solidFill>
            <a:schemeClr val="bg1">
              <a:lumMod val="65000"/>
            </a:schemeClr>
          </a:solidFill>
        </p:grpSpPr>
        <p:sp>
          <p:nvSpPr>
            <p:cNvPr id="38" name="Rectangle 37"/>
            <p:cNvSpPr/>
            <p:nvPr userDrawn="1"/>
          </p:nvSpPr>
          <p:spPr>
            <a:xfrm>
              <a:off x="0" y="6675120"/>
              <a:ext cx="192024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[1] Broader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View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1981200" y="6675120"/>
              <a:ext cx="256032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[2]  Multi-Dimensional Auction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617720" y="6675120"/>
              <a:ext cx="2267712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[3] Price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Case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6949440" y="6675120"/>
              <a:ext cx="219456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[4]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4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E6FA-6889-42C0-9BF6-AB2CFA070F97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7" r:id="rId3"/>
    <p:sldLayoutId id="2147483661" r:id="rId4"/>
    <p:sldLayoutId id="2147483663" r:id="rId5"/>
    <p:sldLayoutId id="2147483684" r:id="rId6"/>
    <p:sldLayoutId id="2147483681" r:id="rId7"/>
    <p:sldLayoutId id="2147483679" r:id="rId8"/>
    <p:sldLayoutId id="2147483669" r:id="rId9"/>
    <p:sldLayoutId id="2147483682" r:id="rId10"/>
    <p:sldLayoutId id="2147483672" r:id="rId11"/>
    <p:sldLayoutId id="2147483671" r:id="rId12"/>
    <p:sldLayoutId id="2147483660" r:id="rId13"/>
    <p:sldLayoutId id="2147483670" r:id="rId14"/>
    <p:sldLayoutId id="2147483668" r:id="rId15"/>
    <p:sldLayoutId id="2147483680" r:id="rId16"/>
    <p:sldLayoutId id="2147483674" r:id="rId17"/>
    <p:sldLayoutId id="2147483675" r:id="rId18"/>
    <p:sldLayoutId id="2147483651" r:id="rId19"/>
    <p:sldLayoutId id="2147483650" r:id="rId20"/>
    <p:sldLayoutId id="2147483676" r:id="rId21"/>
    <p:sldLayoutId id="2147483664" r:id="rId22"/>
    <p:sldLayoutId id="2147483652" r:id="rId23"/>
    <p:sldLayoutId id="2147483654" r:id="rId24"/>
    <p:sldLayoutId id="2147483653" r:id="rId25"/>
    <p:sldLayoutId id="2147483688" r:id="rId26"/>
    <p:sldLayoutId id="2147483677" r:id="rId27"/>
    <p:sldLayoutId id="2147483685" r:id="rId28"/>
    <p:sldLayoutId id="2147483686" r:id="rId29"/>
    <p:sldLayoutId id="2147483678" r:id="rId30"/>
    <p:sldLayoutId id="2147483662" r:id="rId31"/>
    <p:sldLayoutId id="2147483655" r:id="rId32"/>
    <p:sldLayoutId id="2147483656" r:id="rId33"/>
    <p:sldLayoutId id="2147483657" r:id="rId34"/>
    <p:sldLayoutId id="2147483673" r:id="rId3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18288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Comp/Math 553: Algorithmic Game Theory </a:t>
            </a:r>
            <a:r>
              <a:rPr lang="en-US" sz="3200" b="1" dirty="0" smtClean="0">
                <a:latin typeface="Arial"/>
                <a:cs typeface="Arial"/>
              </a:rPr>
              <a:t>Lecture 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3200400"/>
            <a:ext cx="1708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rgbClr val="E7CA24"/>
                </a:solidFill>
                <a:latin typeface="Arial"/>
                <a:cs typeface="Arial"/>
              </a:rPr>
              <a:t>Yang Cai</a:t>
            </a:r>
            <a:endParaRPr lang="en-US" sz="2800" b="1" dirty="0">
              <a:solidFill>
                <a:srgbClr val="E7CA2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6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743200" y="3810000"/>
            <a:ext cx="4495800" cy="1362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0" cap="none" dirty="0" smtClean="0">
                <a:latin typeface="Arial Black"/>
                <a:cs typeface="Arial Black"/>
              </a:rPr>
              <a:t>Case</a:t>
            </a:r>
            <a:r>
              <a:rPr lang="zh-CN" altLang="en-US" b="0" cap="none" dirty="0" smtClean="0">
                <a:latin typeface="Arial Black"/>
                <a:cs typeface="Arial Black"/>
              </a:rPr>
              <a:t> </a:t>
            </a:r>
            <a:r>
              <a:rPr lang="en-US" altLang="zh-CN" b="0" cap="none" dirty="0" smtClean="0">
                <a:latin typeface="Arial Black"/>
                <a:cs typeface="Arial Black"/>
              </a:rPr>
              <a:t>Study:</a:t>
            </a:r>
            <a:r>
              <a:rPr lang="zh-CN" altLang="en-US" b="0" cap="none" dirty="0" smtClean="0">
                <a:latin typeface="Arial Black"/>
                <a:cs typeface="Arial Black"/>
              </a:rPr>
              <a:t> </a:t>
            </a:r>
            <a:r>
              <a:rPr lang="en-US" altLang="zh-CN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Sponsored</a:t>
            </a:r>
            <a:r>
              <a:rPr lang="zh-CN" altLang="en-US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 </a:t>
            </a:r>
            <a:r>
              <a:rPr lang="en-US" altLang="zh-CN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Search</a:t>
            </a:r>
            <a:r>
              <a:rPr lang="zh-CN" altLang="en-US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 </a:t>
            </a:r>
            <a:r>
              <a:rPr lang="en-US" altLang="zh-CN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Auction</a:t>
            </a:r>
            <a:endParaRPr lang="en-US" sz="2800" b="0" cap="none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3441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 xmlns:mv="urn:schemas-microsoft-com:mac:vml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/>
          <a:lstStyle/>
          <a:p>
            <a:r>
              <a:rPr lang="en-US" altLang="zh-CN" dirty="0" smtClean="0">
                <a:latin typeface="Arial"/>
                <a:ea typeface="ＭＳ ゴシック"/>
                <a:cs typeface="Arial"/>
              </a:rPr>
              <a:t>Sponsored Search Auction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3600"/>
            <a:ext cx="5218492" cy="3962400"/>
          </a:xfrm>
          <a:prstGeom prst="rect">
            <a:avLst/>
          </a:prstGeom>
        </p:spPr>
      </p:pic>
      <p:pic>
        <p:nvPicPr>
          <p:cNvPr id="126978" name="Picture 2" descr="http://meerang.com/files/2012/09/bing-ads-370x2291-430x247.jpg"/>
          <p:cNvPicPr>
            <a:picLocks noChangeAspect="1" noChangeArrowheads="1"/>
          </p:cNvPicPr>
          <p:nvPr/>
        </p:nvPicPr>
        <p:blipFill>
          <a:blip r:embed="rId4" cstate="print"/>
          <a:srcRect t="12021"/>
          <a:stretch>
            <a:fillRect/>
          </a:stretch>
        </p:blipFill>
        <p:spPr bwMode="auto">
          <a:xfrm>
            <a:off x="533400" y="1219200"/>
            <a:ext cx="3310535" cy="1673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08934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blog.good.co/blog/wp-content/uploads/2013/08/money.jpg"/>
          <p:cNvPicPr>
            <a:picLocks noChangeAspect="1" noChangeArrowheads="1"/>
          </p:cNvPicPr>
          <p:nvPr/>
        </p:nvPicPr>
        <p:blipFill>
          <a:blip r:embed="rId2" cstate="print"/>
          <a:srcRect r="46425"/>
          <a:stretch>
            <a:fillRect/>
          </a:stretch>
        </p:blipFill>
        <p:spPr bwMode="auto">
          <a:xfrm>
            <a:off x="0" y="0"/>
            <a:ext cx="3581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609600"/>
            <a:ext cx="5029200" cy="579120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Arial"/>
                <a:ea typeface="微软雅黑" pitchFamily="34" charset="-122"/>
                <a:cs typeface="Arial"/>
              </a:rPr>
              <a:t>In 2012, sponsored search generated 43.6 billion dollars for Google, which was 95% of its revenue.</a:t>
            </a:r>
            <a:r>
              <a:rPr lang="en-US" altLang="zh-CN" sz="3200" dirty="0">
                <a:solidFill>
                  <a:schemeClr val="tx1"/>
                </a:solidFill>
                <a:latin typeface="Arial"/>
                <a:ea typeface="微软雅黑" pitchFamily="34" charset="-122"/>
                <a:cs typeface="Arial"/>
              </a:rPr>
              <a:t/>
            </a:r>
            <a:br>
              <a:rPr lang="en-US" altLang="zh-CN" sz="3200" dirty="0">
                <a:solidFill>
                  <a:schemeClr val="tx1"/>
                </a:solidFill>
                <a:latin typeface="Arial"/>
                <a:ea typeface="微软雅黑" pitchFamily="34" charset="-122"/>
                <a:cs typeface="Arial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Arial"/>
                <a:ea typeface="微软雅黑" pitchFamily="34" charset="-122"/>
                <a:cs typeface="Arial"/>
              </a:rPr>
              <a:t/>
            </a:r>
            <a:br>
              <a:rPr lang="en-US" altLang="zh-CN" sz="3200" dirty="0" smtClean="0">
                <a:solidFill>
                  <a:schemeClr val="tx1"/>
                </a:solidFill>
                <a:latin typeface="Arial"/>
                <a:ea typeface="微软雅黑" pitchFamily="34" charset="-122"/>
                <a:cs typeface="Arial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Arial"/>
                <a:ea typeface="微软雅黑" pitchFamily="34" charset="-122"/>
                <a:cs typeface="Arial"/>
              </a:rPr>
              <a:t>In the meantime, the market grows by ~20% per year.</a:t>
            </a:r>
            <a:endParaRPr lang="en-US" sz="3200" dirty="0">
              <a:latin typeface="Arial"/>
              <a:ea typeface="微软雅黑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8850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 noChangeAspect="1"/>
          </p:cNvGrpSpPr>
          <p:nvPr/>
        </p:nvGrpSpPr>
        <p:grpSpPr>
          <a:xfrm>
            <a:off x="7086600" y="990600"/>
            <a:ext cx="1264996" cy="2920249"/>
            <a:chOff x="1368136" y="846747"/>
            <a:chExt cx="1445007" cy="3335807"/>
          </a:xfrm>
        </p:grpSpPr>
        <p:grpSp>
          <p:nvGrpSpPr>
            <p:cNvPr id="5" name="组合 40"/>
            <p:cNvGrpSpPr/>
            <p:nvPr/>
          </p:nvGrpSpPr>
          <p:grpSpPr>
            <a:xfrm>
              <a:off x="1657953" y="1601189"/>
              <a:ext cx="1155190" cy="2581365"/>
              <a:chOff x="4184617" y="1759025"/>
              <a:chExt cx="1326763" cy="2964761"/>
            </a:xfrm>
          </p:grpSpPr>
          <p:grpSp>
            <p:nvGrpSpPr>
              <p:cNvPr id="8" name="组合 38"/>
              <p:cNvGrpSpPr/>
              <p:nvPr/>
            </p:nvGrpSpPr>
            <p:grpSpPr>
              <a:xfrm>
                <a:off x="4999433" y="1759025"/>
                <a:ext cx="511947" cy="2964761"/>
                <a:chOff x="4999433" y="1759025"/>
                <a:chExt cx="511947" cy="2964761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4999433" y="1759025"/>
                  <a:ext cx="482079" cy="484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rPr>
                    <a:t>1</a:t>
                  </a:r>
                  <a:endPara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031636" y="2926073"/>
                  <a:ext cx="400307" cy="484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rPr>
                    <a:t>j</a:t>
                  </a:r>
                  <a:endParaRPr lang="en-US" sz="18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031638" y="4239236"/>
                  <a:ext cx="479742" cy="484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rPr>
                    <a:t>k</a:t>
                  </a:r>
                  <a:endParaRPr lang="en-US" sz="18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9" name="组合 39"/>
              <p:cNvGrpSpPr/>
              <p:nvPr/>
            </p:nvGrpSpPr>
            <p:grpSpPr>
              <a:xfrm>
                <a:off x="4184617" y="2290593"/>
                <a:ext cx="513124" cy="1829358"/>
                <a:chOff x="4184617" y="2290593"/>
                <a:chExt cx="513124" cy="1829358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 rot="5400000">
                  <a:off x="4182908" y="3605117"/>
                  <a:ext cx="545118" cy="484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/>
                      <a:cs typeface="Arial"/>
                    </a:rPr>
                    <a:t>…</a:t>
                  </a: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 rot="5400000">
                  <a:off x="4154333" y="2320877"/>
                  <a:ext cx="545118" cy="484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/>
                      <a:cs typeface="Arial"/>
                    </a:rPr>
                    <a:t>…</a:t>
                  </a: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3" name="TextBox 2"/>
            <p:cNvSpPr txBox="1"/>
            <p:nvPr/>
          </p:nvSpPr>
          <p:spPr>
            <a:xfrm>
              <a:off x="1368136" y="846747"/>
              <a:ext cx="960952" cy="38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Arial"/>
                  <a:ea typeface="Tahoma" pitchFamily="34" charset="0"/>
                  <a:cs typeface="Arial"/>
                </a:rPr>
                <a:t>Slots</a:t>
              </a:r>
              <a:endParaRPr lang="en-US" sz="1600" b="1" dirty="0">
                <a:solidFill>
                  <a:srgbClr val="0070C0"/>
                </a:solidFill>
                <a:latin typeface="Arial"/>
                <a:ea typeface="Tahoma" pitchFamily="34" charset="0"/>
                <a:cs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0" y="3962400"/>
            <a:ext cx="7957014" cy="278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endParaRPr lang="en-US" b="1" i="1" dirty="0" smtClean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b="1" i="1" dirty="0" smtClean="0">
                <a:latin typeface="Arial"/>
                <a:cs typeface="Arial"/>
              </a:rPr>
              <a:t>k</a:t>
            </a:r>
            <a:r>
              <a:rPr lang="en-US" sz="2000" dirty="0" smtClean="0">
                <a:latin typeface="Arial"/>
                <a:cs typeface="Arial"/>
              </a:rPr>
              <a:t> slots for sale.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Slot </a:t>
            </a:r>
            <a:r>
              <a:rPr lang="en-US" sz="2000" b="1" i="1" dirty="0" smtClean="0">
                <a:latin typeface="Arial"/>
                <a:cs typeface="Arial"/>
              </a:rPr>
              <a:t>j</a:t>
            </a:r>
            <a:r>
              <a:rPr lang="en-US" sz="2000" dirty="0" smtClean="0">
                <a:latin typeface="Arial"/>
                <a:cs typeface="Arial"/>
              </a:rPr>
              <a:t> has click-through-rate (CTR) </a:t>
            </a:r>
            <a:r>
              <a:rPr lang="en-US" sz="2000" b="1" i="1" dirty="0" smtClean="0">
                <a:latin typeface="Arial"/>
                <a:cs typeface="Arial"/>
              </a:rPr>
              <a:t>α</a:t>
            </a:r>
            <a:r>
              <a:rPr lang="en-US" sz="2000" b="1" i="1" baseline="-25000" dirty="0" smtClean="0">
                <a:latin typeface="Arial"/>
                <a:cs typeface="Arial"/>
              </a:rPr>
              <a:t>j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Bidder </a:t>
            </a:r>
            <a:r>
              <a:rPr lang="en-US" sz="2000" b="1" i="1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’s value for slot </a:t>
            </a:r>
            <a:r>
              <a:rPr lang="en-US" sz="2000" b="1" i="1" dirty="0" smtClean="0">
                <a:latin typeface="Arial"/>
                <a:cs typeface="Arial"/>
              </a:rPr>
              <a:t>j </a:t>
            </a:r>
            <a:r>
              <a:rPr lang="en-US" sz="2000" dirty="0" smtClean="0">
                <a:latin typeface="Arial"/>
                <a:cs typeface="Arial"/>
              </a:rPr>
              <a:t>is </a:t>
            </a:r>
            <a:r>
              <a:rPr lang="en-US" sz="2000" b="1" i="1" dirty="0" smtClean="0">
                <a:solidFill>
                  <a:srgbClr val="FF6600"/>
                </a:solidFill>
                <a:latin typeface="Arial"/>
                <a:cs typeface="Arial"/>
              </a:rPr>
              <a:t>α</a:t>
            </a:r>
            <a:r>
              <a:rPr lang="en-US" sz="2000" b="1" i="1" baseline="-25000" dirty="0" err="1" smtClean="0">
                <a:solidFill>
                  <a:srgbClr val="FF6600"/>
                </a:solidFill>
                <a:latin typeface="Arial"/>
                <a:cs typeface="Arial"/>
              </a:rPr>
              <a:t>j</a:t>
            </a:r>
            <a:r>
              <a:rPr lang="en-US" sz="2000" b="1" i="1" dirty="0" err="1" smtClean="0">
                <a:solidFill>
                  <a:srgbClr val="FF6600"/>
                </a:solidFill>
                <a:latin typeface="Arial"/>
                <a:cs typeface="Arial"/>
              </a:rPr>
              <a:t>v</a:t>
            </a:r>
            <a:r>
              <a:rPr lang="en-US" sz="2000" b="1" i="1" baseline="-25000" dirty="0" err="1" smtClean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 sz="2000" dirty="0" smtClean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Two complications: </a:t>
            </a:r>
          </a:p>
          <a:p>
            <a:pPr marL="800100" lvl="1" indent="-342900">
              <a:lnSpc>
                <a:spcPct val="120000"/>
              </a:lnSpc>
              <a:spcAft>
                <a:spcPts val="200"/>
              </a:spcAft>
              <a:buFont typeface="Courier New"/>
              <a:buChar char="o"/>
            </a:pPr>
            <a:r>
              <a:rPr lang="en-US" sz="2000" dirty="0" smtClean="0">
                <a:latin typeface="Arial"/>
                <a:cs typeface="Arial"/>
              </a:rPr>
              <a:t>Multiple items</a:t>
            </a:r>
          </a:p>
          <a:p>
            <a:pPr marL="800100" lvl="1" indent="-342900">
              <a:lnSpc>
                <a:spcPct val="120000"/>
              </a:lnSpc>
              <a:spcAft>
                <a:spcPts val="200"/>
              </a:spcAft>
              <a:buFont typeface="Courier New"/>
              <a:buChar char="o"/>
            </a:pPr>
            <a:r>
              <a:rPr lang="en-US" sz="2000" dirty="0" smtClean="0">
                <a:latin typeface="Arial"/>
                <a:cs typeface="Arial"/>
              </a:rPr>
              <a:t>Items are non identical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Sponsored Search Auction: Setup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0" name="组合 64"/>
          <p:cNvGrpSpPr/>
          <p:nvPr/>
        </p:nvGrpSpPr>
        <p:grpSpPr>
          <a:xfrm>
            <a:off x="5251011" y="1371600"/>
            <a:ext cx="1378389" cy="2024533"/>
            <a:chOff x="5251011" y="1371600"/>
            <a:chExt cx="1378389" cy="202453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1011" y="2045635"/>
              <a:ext cx="1378388" cy="1350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257800" y="1371600"/>
              <a:ext cx="1371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Arial"/>
                  <a:ea typeface="Tahoma" pitchFamily="34" charset="0"/>
                  <a:cs typeface="Arial"/>
                </a:rPr>
                <a:t>Auctioneer/</a:t>
              </a:r>
              <a:r>
                <a:rPr lang="en-US" sz="1600" b="1" dirty="0" smtClean="0">
                  <a:solidFill>
                    <a:srgbClr val="0000FF"/>
                  </a:solidFill>
                  <a:latin typeface="Arial"/>
                  <a:ea typeface="Tahoma" pitchFamily="34" charset="0"/>
                  <a:cs typeface="Arial"/>
                </a:rPr>
                <a:t>G</a:t>
              </a:r>
              <a:r>
                <a:rPr lang="en-US" sz="1600" b="1" dirty="0" smtClean="0">
                  <a:solidFill>
                    <a:srgbClr val="FF0000"/>
                  </a:solidFill>
                  <a:latin typeface="Arial"/>
                  <a:ea typeface="Tahoma" pitchFamily="34" charset="0"/>
                  <a:cs typeface="Arial"/>
                </a:rPr>
                <a:t>o</a:t>
              </a:r>
              <a:r>
                <a:rPr lang="en-US" sz="1600" b="1" dirty="0" smtClean="0">
                  <a:solidFill>
                    <a:srgbClr val="FFFF00"/>
                  </a:solidFill>
                  <a:latin typeface="Arial"/>
                  <a:ea typeface="Tahoma" pitchFamily="34" charset="0"/>
                  <a:cs typeface="Arial"/>
                </a:rPr>
                <a:t>o</a:t>
              </a:r>
              <a:r>
                <a:rPr lang="en-US" sz="1600" b="1" dirty="0" smtClean="0">
                  <a:solidFill>
                    <a:srgbClr val="0070C0"/>
                  </a:solidFill>
                  <a:latin typeface="Arial"/>
                  <a:ea typeface="Tahoma" pitchFamily="34" charset="0"/>
                  <a:cs typeface="Arial"/>
                </a:rPr>
                <a:t>g</a:t>
              </a:r>
              <a:r>
                <a:rPr lang="en-US" sz="1600" b="1" dirty="0" smtClean="0">
                  <a:solidFill>
                    <a:srgbClr val="008000"/>
                  </a:solidFill>
                  <a:latin typeface="Arial"/>
                  <a:ea typeface="Tahoma" pitchFamily="34" charset="0"/>
                  <a:cs typeface="Arial"/>
                </a:rPr>
                <a:t>l</a:t>
              </a:r>
              <a:r>
                <a:rPr lang="en-US" sz="1600" b="1" dirty="0" smtClean="0">
                  <a:solidFill>
                    <a:srgbClr val="FF0000"/>
                  </a:solidFill>
                  <a:latin typeface="Arial"/>
                  <a:ea typeface="Tahoma" pitchFamily="34" charset="0"/>
                  <a:cs typeface="Arial"/>
                </a:rPr>
                <a:t>e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7086600" y="1600200"/>
            <a:ext cx="838200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α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086600" y="2514600"/>
            <a:ext cx="838200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α</a:t>
            </a:r>
            <a:r>
              <a:rPr lang="en-US" baseline="-25000" dirty="0" smtClean="0">
                <a:latin typeface="Arial"/>
                <a:cs typeface="Arial"/>
              </a:rPr>
              <a:t>j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86600" y="3505200"/>
            <a:ext cx="838200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α</a:t>
            </a:r>
            <a:r>
              <a:rPr lang="en-US" baseline="-25000" dirty="0" smtClean="0">
                <a:latin typeface="Arial"/>
                <a:cs typeface="Arial"/>
              </a:rPr>
              <a:t>k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1" name="Group 67"/>
          <p:cNvGrpSpPr/>
          <p:nvPr/>
        </p:nvGrpSpPr>
        <p:grpSpPr>
          <a:xfrm>
            <a:off x="2514600" y="990600"/>
            <a:ext cx="2371342" cy="2977186"/>
            <a:chOff x="2362201" y="1061414"/>
            <a:chExt cx="2371342" cy="2977186"/>
          </a:xfrm>
        </p:grpSpPr>
        <p:grpSp>
          <p:nvGrpSpPr>
            <p:cNvPr id="12" name="Group 68"/>
            <p:cNvGrpSpPr>
              <a:grpSpLocks noChangeAspect="1"/>
            </p:cNvGrpSpPr>
            <p:nvPr/>
          </p:nvGrpSpPr>
          <p:grpSpPr>
            <a:xfrm>
              <a:off x="2362201" y="1061414"/>
              <a:ext cx="2371342" cy="2977186"/>
              <a:chOff x="4612999" y="970213"/>
              <a:chExt cx="2708794" cy="3411557"/>
            </a:xfrm>
          </p:grpSpPr>
          <p:grpSp>
            <p:nvGrpSpPr>
              <p:cNvPr id="13" name="组合 42"/>
              <p:cNvGrpSpPr/>
              <p:nvPr/>
            </p:nvGrpSpPr>
            <p:grpSpPr>
              <a:xfrm>
                <a:off x="5309347" y="1342210"/>
                <a:ext cx="1219950" cy="3039560"/>
                <a:chOff x="555626" y="1341847"/>
                <a:chExt cx="1318335" cy="3284692"/>
              </a:xfrm>
            </p:grpSpPr>
            <p:grpSp>
              <p:nvGrpSpPr>
                <p:cNvPr id="14" name="组合 45"/>
                <p:cNvGrpSpPr/>
                <p:nvPr/>
              </p:nvGrpSpPr>
              <p:grpSpPr>
                <a:xfrm>
                  <a:off x="555626" y="1647826"/>
                  <a:ext cx="472299" cy="2801800"/>
                  <a:chOff x="555626" y="1647826"/>
                  <a:chExt cx="472299" cy="2801800"/>
                </a:xfrm>
              </p:grpSpPr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555626" y="1647826"/>
                    <a:ext cx="453589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572882" y="2848065"/>
                    <a:ext cx="358421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560535" y="3992277"/>
                    <a:ext cx="467390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n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5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16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80" name="Picture 79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81" name="Picture 80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83" name="Picture 82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78" name="TextBox 77"/>
                  <p:cNvSpPr txBox="1"/>
                  <p:nvPr/>
                </p:nvSpPr>
                <p:spPr>
                  <a:xfrm rot="5400000">
                    <a:off x="884317" y="3600089"/>
                    <a:ext cx="546834" cy="4845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…</a:t>
                    </a: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 rot="5400000">
                    <a:off x="874792" y="2304985"/>
                    <a:ext cx="546834" cy="4845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…</a:t>
                    </a: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74" name="TextBox 73"/>
              <p:cNvSpPr txBox="1"/>
              <p:nvPr/>
            </p:nvSpPr>
            <p:spPr>
              <a:xfrm>
                <a:off x="4612999" y="970213"/>
                <a:ext cx="2708794" cy="38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Arial"/>
                    <a:ea typeface="Tahoma" pitchFamily="34" charset="0"/>
                    <a:cs typeface="Arial"/>
                  </a:rPr>
                  <a:t>Bidders (advertisers)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4191000" y="1600200"/>
              <a:ext cx="448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/>
                  <a:cs typeface="Arial"/>
                </a:rPr>
                <a:t>v</a:t>
              </a:r>
              <a:r>
                <a:rPr lang="en-US" b="1" i="1" baseline="-25000" dirty="0" smtClean="0">
                  <a:latin typeface="Arial"/>
                  <a:cs typeface="Arial"/>
                </a:rPr>
                <a:t>1</a:t>
              </a:r>
              <a:endParaRPr lang="en-US" b="1" i="1" dirty="0">
                <a:latin typeface="Arial"/>
                <a:cs typeface="Arial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191000" y="2590800"/>
              <a:ext cx="405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/>
                  <a:cs typeface="Arial"/>
                </a:rPr>
                <a:t>v</a:t>
              </a:r>
              <a:r>
                <a:rPr lang="en-US" b="1" i="1" baseline="-25000" dirty="0">
                  <a:latin typeface="Arial"/>
                  <a:cs typeface="Arial"/>
                </a:rPr>
                <a:t>i</a:t>
              </a:r>
              <a:endParaRPr lang="en-US" b="1" i="1" dirty="0">
                <a:latin typeface="Arial"/>
                <a:cs typeface="Arial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91000" y="3581400"/>
              <a:ext cx="456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latin typeface="Arial"/>
                  <a:cs typeface="Arial"/>
                </a:rPr>
                <a:t>v</a:t>
              </a:r>
              <a:r>
                <a:rPr lang="en-US" b="1" i="1" baseline="-25000" dirty="0" err="1" smtClean="0">
                  <a:latin typeface="Arial"/>
                  <a:cs typeface="Arial"/>
                </a:rPr>
                <a:t>n</a:t>
              </a:r>
              <a:endParaRPr lang="en-US" b="1" i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3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Sponsored Search Auction: Goals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1447800"/>
            <a:ext cx="83820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2400" dirty="0" smtClean="0">
                <a:latin typeface="Arial"/>
                <a:cs typeface="Arial"/>
              </a:rPr>
              <a:t> Ideally, DSIC and IR; i.e. truthful </a:t>
            </a:r>
            <a:r>
              <a:rPr lang="en-US" sz="2400" dirty="0">
                <a:latin typeface="Arial"/>
                <a:cs typeface="Arial"/>
              </a:rPr>
              <a:t>bidding should be a </a:t>
            </a:r>
            <a:r>
              <a:rPr lang="en-US" sz="2400" dirty="0">
                <a:solidFill>
                  <a:srgbClr val="3366FF"/>
                </a:solidFill>
                <a:latin typeface="Arial"/>
                <a:cs typeface="Arial"/>
              </a:rPr>
              <a:t>dominant strategy</a:t>
            </a:r>
            <a:r>
              <a:rPr lang="en-US" sz="2400" dirty="0">
                <a:latin typeface="Arial"/>
                <a:cs typeface="Arial"/>
              </a:rPr>
              <a:t>,</a:t>
            </a:r>
            <a:r>
              <a:rPr lang="en-US" sz="2400" dirty="0" smtClean="0">
                <a:latin typeface="Arial"/>
                <a:cs typeface="Arial"/>
              </a:rPr>
              <a:t> never leading </a:t>
            </a:r>
            <a:r>
              <a:rPr lang="en-US" sz="2400" dirty="0">
                <a:latin typeface="Arial"/>
                <a:cs typeface="Arial"/>
              </a:rPr>
              <a:t>to negative utility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marL="342900" indent="-342900">
              <a:buAutoNum type="arabicParenBoth"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(2) Social </a:t>
            </a:r>
            <a:r>
              <a:rPr lang="en-US" sz="2400" dirty="0" smtClean="0">
                <a:latin typeface="Arial"/>
                <a:cs typeface="Arial"/>
              </a:rPr>
              <a:t>welfare maximization; i.e. the </a:t>
            </a:r>
            <a:r>
              <a:rPr lang="en-US" sz="2400" dirty="0">
                <a:latin typeface="Arial"/>
                <a:cs typeface="Arial"/>
              </a:rPr>
              <a:t>assignment of bidders to slots should </a:t>
            </a:r>
            <a:r>
              <a:rPr lang="en-US" sz="2400" dirty="0" smtClean="0">
                <a:latin typeface="Arial"/>
                <a:cs typeface="Arial"/>
              </a:rPr>
              <a:t>maximize </a:t>
            </a:r>
            <a:r>
              <a:rPr lang="en-US" sz="2400" b="1" i="1" dirty="0" err="1" smtClean="0">
                <a:solidFill>
                  <a:srgbClr val="3366FF"/>
                </a:solidFill>
                <a:latin typeface="Arial"/>
                <a:cs typeface="Arial"/>
              </a:rPr>
              <a:t>Σv</a:t>
            </a:r>
            <a:r>
              <a:rPr lang="en-US" sz="1200" b="1" i="1" dirty="0" err="1" smtClean="0">
                <a:solidFill>
                  <a:srgbClr val="3366FF"/>
                </a:solidFill>
                <a:latin typeface="Arial"/>
                <a:cs typeface="Arial"/>
              </a:rPr>
              <a:t>i</a:t>
            </a:r>
            <a:r>
              <a:rPr lang="en-US" sz="2400" b="1" i="1" dirty="0" err="1" smtClean="0">
                <a:solidFill>
                  <a:srgbClr val="3366FF"/>
                </a:solidFill>
                <a:latin typeface="Arial"/>
                <a:cs typeface="Arial"/>
              </a:rPr>
              <a:t>x</a:t>
            </a:r>
            <a:r>
              <a:rPr lang="en-US" sz="1200" b="1" i="1" dirty="0" err="1" smtClean="0">
                <a:solidFill>
                  <a:srgbClr val="3366F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, 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where </a:t>
            </a:r>
            <a:r>
              <a:rPr lang="en-US" sz="2400" i="1" dirty="0">
                <a:latin typeface="Arial"/>
                <a:cs typeface="Arial"/>
              </a:rPr>
              <a:t>x</a:t>
            </a:r>
            <a:r>
              <a:rPr lang="en-US" sz="1200" i="1" dirty="0">
                <a:latin typeface="Arial"/>
                <a:cs typeface="Arial"/>
              </a:rPr>
              <a:t>i</a:t>
            </a:r>
            <a:r>
              <a:rPr lang="en-US" sz="1200" dirty="0" smtClean="0">
                <a:latin typeface="Arial"/>
                <a:cs typeface="Arial"/>
              </a:rPr>
              <a:t>  </a:t>
            </a:r>
            <a:r>
              <a:rPr lang="en-US" sz="2400" dirty="0" smtClean="0">
                <a:latin typeface="Arial"/>
                <a:cs typeface="Arial"/>
              </a:rPr>
              <a:t>denotes </a:t>
            </a:r>
            <a:r>
              <a:rPr lang="en-US" sz="2400" dirty="0">
                <a:latin typeface="Arial"/>
                <a:cs typeface="Arial"/>
              </a:rPr>
              <a:t>the CTR of the slot to which </a:t>
            </a:r>
            <a:r>
              <a:rPr lang="en-US" sz="2400" i="1" dirty="0" err="1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 is assigned (or 0 if </a:t>
            </a:r>
            <a:r>
              <a:rPr lang="en-US" sz="2400" i="1" dirty="0" err="1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 is not assigned to </a:t>
            </a:r>
            <a:r>
              <a:rPr lang="en-US" sz="2400" dirty="0" smtClean="0">
                <a:latin typeface="Arial"/>
                <a:cs typeface="Arial"/>
              </a:rPr>
              <a:t>any </a:t>
            </a:r>
            <a:r>
              <a:rPr lang="en-US" sz="2400" dirty="0">
                <a:latin typeface="Arial"/>
                <a:cs typeface="Arial"/>
              </a:rPr>
              <a:t>slot). Each slot can only be assigned to one bidder, and each bidder gets only one slot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(3) Polynomial running time. Remember</a:t>
            </a:r>
            <a:r>
              <a:rPr lang="en-US" sz="2400" dirty="0" smtClean="0">
                <a:latin typeface="Arial"/>
                <a:cs typeface="Arial"/>
              </a:rPr>
              <a:t> millions </a:t>
            </a:r>
            <a:r>
              <a:rPr lang="en-US" sz="2400" dirty="0">
                <a:latin typeface="Arial"/>
                <a:cs typeface="Arial"/>
              </a:rPr>
              <a:t>of these auctions</a:t>
            </a:r>
            <a:r>
              <a:rPr lang="en-US" sz="2400" dirty="0" smtClean="0">
                <a:latin typeface="Arial"/>
                <a:cs typeface="Arial"/>
              </a:rPr>
              <a:t> are run </a:t>
            </a:r>
            <a:r>
              <a:rPr lang="en-US" sz="2400" dirty="0">
                <a:latin typeface="Arial"/>
                <a:cs typeface="Arial"/>
              </a:rPr>
              <a:t>every day!</a:t>
            </a:r>
          </a:p>
          <a:p>
            <a:pPr lvl="1"/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4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Sponsored Search Auction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1295400"/>
            <a:ext cx="8382000" cy="457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charset="2"/>
              <a:buChar char="q"/>
            </a:pP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Two things to consider: who wins what (allocation) and how much to charge (prices)?</a:t>
            </a:r>
          </a:p>
          <a:p>
            <a:pPr lvl="1"/>
            <a:endParaRPr lang="en-US" sz="2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US" sz="2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q"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Tackle these questions one at a time:</a:t>
            </a:r>
          </a:p>
          <a:p>
            <a:pPr lvl="2"/>
            <a:endParaRPr lang="en-US" sz="2600" baseline="30000" dirty="0" smtClean="0">
              <a:latin typeface="Arial"/>
              <a:cs typeface="Arial"/>
            </a:endParaRPr>
          </a:p>
          <a:p>
            <a:pPr marL="1428750" lvl="2" indent="-514350">
              <a:buAutoNum type="arabicParenR"/>
            </a:pPr>
            <a:r>
              <a:rPr lang="en-US" sz="2400" dirty="0" smtClean="0">
                <a:latin typeface="Arial"/>
                <a:cs typeface="Arial"/>
              </a:rPr>
              <a:t>Assume that </a:t>
            </a:r>
            <a:r>
              <a:rPr lang="en-US" sz="2400" dirty="0">
                <a:latin typeface="Arial"/>
                <a:cs typeface="Arial"/>
              </a:rPr>
              <a:t>bidders</a:t>
            </a:r>
            <a:r>
              <a:rPr lang="en-US" sz="2400" dirty="0" smtClean="0">
                <a:latin typeface="Arial"/>
                <a:cs typeface="Arial"/>
              </a:rPr>
              <a:t> will bid </a:t>
            </a:r>
            <a:r>
              <a:rPr lang="en-US" sz="2400" dirty="0">
                <a:latin typeface="Arial"/>
                <a:cs typeface="Arial"/>
              </a:rPr>
              <a:t>truthfully. Then, how</a:t>
            </a:r>
            <a:r>
              <a:rPr lang="en-US" sz="2400" dirty="0" smtClean="0">
                <a:latin typeface="Arial"/>
                <a:cs typeface="Arial"/>
              </a:rPr>
              <a:t> do we </a:t>
            </a:r>
            <a:r>
              <a:rPr lang="en-US" sz="2400" dirty="0">
                <a:latin typeface="Arial"/>
                <a:cs typeface="Arial"/>
              </a:rPr>
              <a:t>assign bidders to slots so that </a:t>
            </a:r>
            <a:r>
              <a:rPr lang="en-US" sz="2400" dirty="0" smtClean="0">
                <a:latin typeface="Arial"/>
                <a:cs typeface="Arial"/>
              </a:rPr>
              <a:t>properties </a:t>
            </a:r>
            <a:r>
              <a:rPr lang="en-US" sz="2400" dirty="0">
                <a:latin typeface="Arial"/>
                <a:cs typeface="Arial"/>
              </a:rPr>
              <a:t>(2) and (3) </a:t>
            </a:r>
            <a:r>
              <a:rPr lang="en-US" sz="2400" dirty="0" smtClean="0">
                <a:latin typeface="Arial"/>
                <a:cs typeface="Arial"/>
              </a:rPr>
              <a:t>hold?</a:t>
            </a:r>
          </a:p>
          <a:p>
            <a:pPr marL="1428750" lvl="2" indent="-514350">
              <a:buAutoNum type="arabicParenR"/>
            </a:pPr>
            <a:endParaRPr lang="en-US" sz="2400" dirty="0" smtClean="0">
              <a:latin typeface="Arial"/>
              <a:cs typeface="Arial"/>
            </a:endParaRPr>
          </a:p>
          <a:p>
            <a:pPr marL="1428750" lvl="2" indent="-514350">
              <a:buAutoNum type="arabicParenR"/>
            </a:pPr>
            <a:r>
              <a:rPr lang="en-US" sz="2400" dirty="0" smtClean="0">
                <a:latin typeface="Arial"/>
                <a:cs typeface="Arial"/>
              </a:rPr>
              <a:t>Subject to (1), how do we set the prices so that truthful bidding is a dominant strategy?</a:t>
            </a:r>
          </a:p>
        </p:txBody>
      </p:sp>
    </p:spTree>
    <p:extLst>
      <p:ext uri="{BB962C8B-B14F-4D97-AF65-F5344CB8AC3E}">
        <p14:creationId xmlns:p14="http://schemas.microsoft.com/office/powerpoint/2010/main" val="31797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Sponsored Search Auction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533400" y="1219200"/>
            <a:ext cx="9296400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sz="2000" baseline="30000" dirty="0" smtClean="0">
              <a:latin typeface="Arial"/>
              <a:cs typeface="Arial"/>
            </a:endParaRPr>
          </a:p>
          <a:p>
            <a:pPr marL="1428750" lvl="2" indent="-514350">
              <a:buFontTx/>
              <a:buAutoNum type="arabicParenR"/>
            </a:pPr>
            <a:r>
              <a:rPr lang="en-US" sz="2400" dirty="0" smtClean="0">
                <a:latin typeface="Arial"/>
                <a:cs typeface="Arial"/>
              </a:rPr>
              <a:t>Assume that bidders will bid truthfully. Then, how do we assign bidders to slots so that properties (2) and (3) are satisfied?</a:t>
            </a:r>
          </a:p>
          <a:p>
            <a:pPr marL="1428750" lvl="2" indent="-514350"/>
            <a:r>
              <a:rPr lang="en-US" sz="2000" dirty="0" smtClean="0">
                <a:latin typeface="Arial"/>
                <a:cs typeface="Arial"/>
              </a:rPr>
              <a:t>	 </a:t>
            </a:r>
            <a:r>
              <a:rPr lang="en-US" sz="3200" dirty="0" smtClean="0">
                <a:solidFill>
                  <a:srgbClr val="FF0000"/>
                </a:solidFill>
                <a:latin typeface="Arial"/>
                <a:ea typeface="Zapf Dingbats"/>
                <a:cs typeface="Arial"/>
                <a:sym typeface="Zapf Dingbats"/>
              </a:rPr>
              <a:t>Greedy Alg.</a:t>
            </a:r>
            <a:r>
              <a:rPr lang="en-US" sz="4800" dirty="0" smtClean="0">
                <a:solidFill>
                  <a:srgbClr val="FF0000"/>
                </a:solidFill>
                <a:latin typeface="Arial"/>
                <a:ea typeface="Zapf Dingbats"/>
                <a:cs typeface="Arial"/>
                <a:sym typeface="Zapf Dingbats"/>
              </a:rPr>
              <a:t> ✔</a:t>
            </a:r>
            <a:endParaRPr lang="en-US" sz="2000" dirty="0" smtClean="0">
              <a:latin typeface="Arial"/>
              <a:cs typeface="Arial"/>
            </a:endParaRPr>
          </a:p>
          <a:p>
            <a:pPr lvl="2"/>
            <a:endParaRPr lang="en-US" sz="2000" dirty="0" smtClean="0">
              <a:latin typeface="Arial"/>
              <a:cs typeface="Arial"/>
            </a:endParaRPr>
          </a:p>
          <a:p>
            <a:pPr marL="1428750" lvl="2" indent="-514350">
              <a:buAutoNum type="arabicParenR"/>
            </a:pPr>
            <a:endParaRPr lang="en-US" sz="2000" dirty="0" smtClean="0">
              <a:latin typeface="Arial"/>
              <a:cs typeface="Arial"/>
            </a:endParaRPr>
          </a:p>
          <a:p>
            <a:pPr marL="1428750" lvl="2" indent="-514350">
              <a:buFont typeface="+mj-lt"/>
              <a:buAutoNum type="arabicParenR" startAt="2"/>
            </a:pPr>
            <a:r>
              <a:rPr lang="en-US" sz="2400" dirty="0" smtClean="0">
                <a:latin typeface="Arial"/>
                <a:cs typeface="Arial"/>
              </a:rPr>
              <a:t>Subject to 1), how do we set the prices so that truthful bidding is a dominant strategy?</a:t>
            </a:r>
          </a:p>
          <a:p>
            <a:pPr marL="1428750" lvl="2" indent="-514350">
              <a:buAutoNum type="arabicParenR" startAt="2"/>
            </a:pPr>
            <a:endParaRPr lang="en-US" sz="2000" dirty="0">
              <a:latin typeface="Arial"/>
              <a:cs typeface="Arial"/>
            </a:endParaRPr>
          </a:p>
          <a:p>
            <a:pPr lvl="2"/>
            <a:r>
              <a:rPr lang="en-US" sz="32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    use </a:t>
            </a:r>
            <a:r>
              <a:rPr lang="en-US" sz="3200" dirty="0" err="1" smtClean="0">
                <a:solidFill>
                  <a:srgbClr val="FF6600"/>
                </a:solidFill>
                <a:latin typeface="Arial"/>
                <a:cs typeface="Arial"/>
              </a:rPr>
              <a:t>Vickrey</a:t>
            </a:r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 payments for each slot?</a:t>
            </a:r>
          </a:p>
          <a:p>
            <a:pPr lvl="2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(i.e. charge whoever got slot </a:t>
            </a:r>
            <a:r>
              <a:rPr lang="en-US" sz="2400" dirty="0" err="1" smtClean="0">
                <a:solidFill>
                  <a:srgbClr val="FF6600"/>
                </a:solidFill>
                <a:latin typeface="Arial"/>
                <a:cs typeface="Arial"/>
              </a:rPr>
              <a:t>j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, the value of whoever </a:t>
            </a:r>
            <a:b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	got slot j-1, etc.)</a:t>
            </a:r>
          </a:p>
          <a:p>
            <a:pPr marL="1428750" lvl="2" indent="-514350">
              <a:buAutoNum type="arabicParenR"/>
            </a:pP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Generalized Second Price Auction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95575" y="1519238"/>
            <a:ext cx="62198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latin typeface="Times New Roman" charset="0"/>
              </a:rPr>
              <a:t>Suppose there </a:t>
            </a:r>
            <a:r>
              <a:rPr lang="en-US" altLang="en-US" sz="1800" dirty="0" smtClean="0">
                <a:latin typeface="Times New Roman" charset="0"/>
              </a:rPr>
              <a:t>are 2 slots for </a:t>
            </a:r>
            <a:r>
              <a:rPr lang="en-US" altLang="en-US" sz="1800" dirty="0">
                <a:latin typeface="Times New Roman" charset="0"/>
              </a:rPr>
              <a:t>sale, </a:t>
            </a:r>
            <a:r>
              <a:rPr lang="en-US" altLang="en-US" sz="1800" dirty="0" smtClean="0">
                <a:latin typeface="Times New Roman" charset="0"/>
              </a:rPr>
              <a:t>the first slot has CTR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en-US" sz="1800" i="1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lang="en-US" altLang="en-US" sz="1800" dirty="0" smtClean="0">
                <a:latin typeface="Times New Roman" charset="0"/>
              </a:rPr>
              <a:t>50% and the second slot has CTR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en-US" sz="1800" i="1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lang="en-US" altLang="en-US" sz="1800" dirty="0" smtClean="0">
                <a:latin typeface="Times New Roman" charset="0"/>
              </a:rPr>
              <a:t>30%.</a:t>
            </a:r>
          </a:p>
          <a:p>
            <a:pPr>
              <a:spcBef>
                <a:spcPct val="0"/>
              </a:spcBef>
              <a:buNone/>
            </a:pPr>
            <a:endParaRPr lang="en-US" altLang="en-US" sz="1800" dirty="0" smtClean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charset="0"/>
              </a:rPr>
              <a:t>Y</a:t>
            </a:r>
            <a:r>
              <a:rPr lang="en-US" altLang="en-US" sz="1800" dirty="0" smtClean="0">
                <a:latin typeface="Times New Roman" charset="0"/>
              </a:rPr>
              <a:t>our </a:t>
            </a:r>
            <a:r>
              <a:rPr lang="en-US" altLang="en-US" sz="1800" dirty="0">
                <a:latin typeface="Times New Roman" charset="0"/>
              </a:rPr>
              <a:t>value</a:t>
            </a:r>
            <a:r>
              <a:rPr lang="en-US" altLang="en-US" sz="1800" dirty="0">
                <a:solidFill>
                  <a:srgbClr val="FF6600"/>
                </a:solidFill>
                <a:latin typeface="Times New Roman" charset="0"/>
              </a:rPr>
              <a:t> </a:t>
            </a:r>
            <a:r>
              <a:rPr lang="en-US" altLang="en-US" sz="1800" dirty="0" smtClean="0">
                <a:solidFill>
                  <a:srgbClr val="FF6600"/>
                </a:solidFill>
                <a:latin typeface="Times New Roman" charset="0"/>
              </a:rPr>
              <a:t>v</a:t>
            </a:r>
            <a:r>
              <a:rPr lang="en-US" altLang="en-US" sz="1800" baseline="-25000" dirty="0" smtClean="0">
                <a:solidFill>
                  <a:srgbClr val="FF6600"/>
                </a:solidFill>
                <a:latin typeface="Times New Roman" charset="0"/>
              </a:rPr>
              <a:t>i</a:t>
            </a:r>
            <a:r>
              <a:rPr lang="en-US" altLang="en-US" sz="1800" dirty="0" smtClean="0">
                <a:latin typeface="Times New Roman" charset="0"/>
              </a:rPr>
              <a:t> </a:t>
            </a:r>
            <a:r>
              <a:rPr lang="en-US" altLang="en-US" sz="1800" dirty="0">
                <a:latin typeface="Times New Roman" charset="0"/>
              </a:rPr>
              <a:t>happens to be </a:t>
            </a:r>
            <a:r>
              <a:rPr lang="en-US" altLang="en-US" sz="1800" dirty="0" smtClean="0">
                <a:latin typeface="Times New Roman" charset="0"/>
              </a:rPr>
              <a:t>1000 - the </a:t>
            </a:r>
            <a:r>
              <a:rPr lang="en-US" altLang="en-US" sz="1800" dirty="0">
                <a:latin typeface="Times New Roman" charset="0"/>
              </a:rPr>
              <a:t>last 3 digits of your McGill ID #. You need to submit a bid </a:t>
            </a:r>
            <a:r>
              <a:rPr lang="en-US" altLang="en-US" sz="1800" dirty="0" smtClean="0">
                <a:solidFill>
                  <a:srgbClr val="FF6600"/>
                </a:solidFill>
                <a:latin typeface="Times New Roman" charset="0"/>
              </a:rPr>
              <a:t>b</a:t>
            </a:r>
            <a:r>
              <a:rPr lang="en-US" altLang="en-US" sz="1800" baseline="-25000" dirty="0" smtClean="0">
                <a:solidFill>
                  <a:srgbClr val="FF6600"/>
                </a:solidFill>
                <a:latin typeface="Times New Roman" charset="0"/>
              </a:rPr>
              <a:t>i</a:t>
            </a:r>
            <a:r>
              <a:rPr lang="en-US" altLang="en-US" sz="1800" dirty="0" smtClean="0">
                <a:latin typeface="Times New Roman" charset="0"/>
              </a:rPr>
              <a:t>.</a:t>
            </a:r>
            <a:endParaRPr lang="en-US" altLang="en-US" sz="18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charset="0"/>
              </a:rPr>
              <a:t>Allocation rule: </a:t>
            </a:r>
            <a:r>
              <a:rPr lang="en-US" altLang="en-US" sz="1800" dirty="0" smtClean="0">
                <a:latin typeface="Times New Roman" charset="0"/>
              </a:rPr>
              <a:t>allocate the slots greedily according to the bids.</a:t>
            </a:r>
            <a:endParaRPr lang="en-US" altLang="en-US" sz="18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latin typeface="Times New Roman" charset="0"/>
              </a:rPr>
              <a:t>If you win </a:t>
            </a:r>
            <a:r>
              <a:rPr lang="en-US" altLang="en-US" sz="1800" dirty="0" smtClean="0">
                <a:latin typeface="Times New Roman" charset="0"/>
              </a:rPr>
              <a:t>slot </a:t>
            </a:r>
            <a:r>
              <a:rPr lang="en-US" altLang="en-US" sz="1800" i="1" dirty="0" smtClean="0">
                <a:solidFill>
                  <a:srgbClr val="FF6600"/>
                </a:solidFill>
                <a:latin typeface="Times New Roman" charset="0"/>
              </a:rPr>
              <a:t>j</a:t>
            </a:r>
            <a:r>
              <a:rPr lang="en-US" altLang="en-US" sz="1800" dirty="0" smtClean="0">
                <a:latin typeface="Times New Roman" charset="0"/>
              </a:rPr>
              <a:t>, that is, your bid is the j-</a:t>
            </a:r>
            <a:r>
              <a:rPr lang="en-US" altLang="en-US" sz="1800" dirty="0" err="1" smtClean="0">
                <a:latin typeface="Times New Roman" charset="0"/>
              </a:rPr>
              <a:t>th</a:t>
            </a:r>
            <a:r>
              <a:rPr lang="en-US" altLang="en-US" sz="1800" dirty="0" smtClean="0">
                <a:latin typeface="Times New Roman" charset="0"/>
              </a:rPr>
              <a:t> highest bid, then </a:t>
            </a:r>
            <a:r>
              <a:rPr lang="en-US" altLang="en-US" sz="1800" dirty="0">
                <a:latin typeface="Times New Roman" charset="0"/>
              </a:rPr>
              <a:t>your utility is </a:t>
            </a:r>
            <a:r>
              <a:rPr lang="en-US" sz="1800" i="1" dirty="0" smtClean="0">
                <a:solidFill>
                  <a:srgbClr val="FF6600"/>
                </a:solidFill>
                <a:latin typeface="Arial"/>
                <a:cs typeface="Arial"/>
              </a:rPr>
              <a:t>α</a:t>
            </a:r>
            <a:r>
              <a:rPr lang="en-US" sz="1800" i="1" baseline="-25000" dirty="0" smtClean="0">
                <a:solidFill>
                  <a:srgbClr val="FF6600"/>
                </a:solidFill>
                <a:latin typeface="Arial"/>
                <a:cs typeface="Arial"/>
              </a:rPr>
              <a:t>j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(</a:t>
            </a:r>
            <a:r>
              <a:rPr lang="en-US" altLang="en-US" sz="1800" dirty="0" smtClean="0">
                <a:solidFill>
                  <a:srgbClr val="FF6600"/>
                </a:solidFill>
                <a:latin typeface="Times New Roman" charset="0"/>
              </a:rPr>
              <a:t>v</a:t>
            </a:r>
            <a:r>
              <a:rPr lang="en-US" altLang="en-US" sz="1800" baseline="-25000" dirty="0" smtClean="0">
                <a:solidFill>
                  <a:srgbClr val="FF6600"/>
                </a:solidFill>
                <a:latin typeface="Times New Roman" charset="0"/>
              </a:rPr>
              <a:t>i </a:t>
            </a:r>
            <a:r>
              <a:rPr lang="en-US" altLang="en-US" sz="1800" dirty="0" smtClean="0">
                <a:solidFill>
                  <a:srgbClr val="FF6600"/>
                </a:solidFill>
                <a:latin typeface="Times New Roman" charset="0"/>
              </a:rPr>
              <a:t>–p</a:t>
            </a:r>
            <a:r>
              <a:rPr lang="en-US" altLang="en-US" sz="1800" baseline="-25000" dirty="0" smtClean="0">
                <a:solidFill>
                  <a:srgbClr val="FF6600"/>
                </a:solidFill>
                <a:latin typeface="Times New Roman" charset="0"/>
              </a:rPr>
              <a:t>j+1</a:t>
            </a:r>
            <a:r>
              <a:rPr lang="en-US" altLang="en-US" sz="1800" dirty="0" smtClean="0">
                <a:solidFill>
                  <a:srgbClr val="FF6600"/>
                </a:solidFill>
                <a:latin typeface="Times New Roman" charset="0"/>
              </a:rPr>
              <a:t>)</a:t>
            </a:r>
            <a:r>
              <a:rPr lang="en-US" altLang="en-US" sz="1800" dirty="0" smtClean="0">
                <a:latin typeface="Times New Roman" charset="0"/>
              </a:rPr>
              <a:t>, where </a:t>
            </a:r>
            <a:r>
              <a:rPr lang="en-US" altLang="en-US" sz="1800" dirty="0" err="1" smtClean="0">
                <a:solidFill>
                  <a:srgbClr val="FF6600"/>
                </a:solidFill>
                <a:latin typeface="Times New Roman" charset="0"/>
              </a:rPr>
              <a:t>p</a:t>
            </a:r>
            <a:r>
              <a:rPr lang="en-US" altLang="en-US" sz="1800" baseline="-25000" dirty="0" err="1" smtClean="0">
                <a:solidFill>
                  <a:srgbClr val="FF6600"/>
                </a:solidFill>
                <a:latin typeface="Times New Roman" charset="0"/>
              </a:rPr>
              <a:t>k</a:t>
            </a:r>
            <a:r>
              <a:rPr lang="en-US" altLang="en-US" sz="1800" baseline="-25000" dirty="0" smtClean="0">
                <a:solidFill>
                  <a:srgbClr val="FF6600"/>
                </a:solidFill>
                <a:latin typeface="Times New Roman" charset="0"/>
              </a:rPr>
              <a:t>  </a:t>
            </a:r>
            <a:r>
              <a:rPr lang="en-US" altLang="en-US" sz="1800" dirty="0" smtClean="0">
                <a:latin typeface="Times New Roman" charset="0"/>
              </a:rPr>
              <a:t>is the k-</a:t>
            </a:r>
            <a:r>
              <a:rPr lang="en-US" altLang="en-US" sz="1800" dirty="0" err="1" smtClean="0">
                <a:latin typeface="Times New Roman" charset="0"/>
              </a:rPr>
              <a:t>th</a:t>
            </a:r>
            <a:r>
              <a:rPr lang="en-US" altLang="en-US" sz="1800" dirty="0" smtClean="0">
                <a:latin typeface="Times New Roman" charset="0"/>
              </a:rPr>
              <a:t> largest bid. Otherwise</a:t>
            </a:r>
            <a:r>
              <a:rPr lang="en-US" altLang="en-US" sz="1800" dirty="0">
                <a:latin typeface="Times New Roman" charset="0"/>
              </a:rPr>
              <a:t>, your utility is </a:t>
            </a:r>
            <a:r>
              <a:rPr lang="en-US" altLang="en-US" sz="1800" dirty="0">
                <a:solidFill>
                  <a:srgbClr val="FF6600"/>
                </a:solidFill>
                <a:latin typeface="Times New Roman" charset="0"/>
              </a:rPr>
              <a:t>0</a:t>
            </a:r>
            <a:r>
              <a:rPr lang="en-US" altLang="en-US" sz="1800" dirty="0">
                <a:latin typeface="Times New Roman" charset="0"/>
              </a:rPr>
              <a:t>. </a:t>
            </a:r>
            <a:endParaRPr lang="en-US" altLang="en-US" sz="1800" dirty="0" smtClean="0">
              <a:latin typeface="Times New Roman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1800" dirty="0">
              <a:latin typeface="Times New Roman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800" dirty="0" smtClean="0">
                <a:latin typeface="Times New Roman" charset="0"/>
              </a:rPr>
              <a:t>Your </a:t>
            </a:r>
            <a:r>
              <a:rPr lang="en-US" altLang="en-US" sz="1800" dirty="0">
                <a:latin typeface="Times New Roman" charset="0"/>
              </a:rPr>
              <a:t>goal is to maximize your utility.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3153" y="1552576"/>
            <a:ext cx="1629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Times New Roman" charset="0"/>
              </a:rPr>
              <a:t>GSP auction:</a:t>
            </a:r>
            <a:endParaRPr lang="en-US" altLang="en-US" sz="2000" b="1" dirty="0">
              <a:latin typeface="Times New Roman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11400" y="5615970"/>
            <a:ext cx="6908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 smtClean="0">
                <a:latin typeface="Times New Roman" charset="0"/>
              </a:rPr>
              <a:t>- What’s your bid if you are playing against the whole class?</a:t>
            </a:r>
            <a:endParaRPr lang="en-US" altLang="en-US" sz="18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 dirty="0"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00" y="5669413"/>
            <a:ext cx="19685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halkboard"/>
                <a:cs typeface="Chalkboard"/>
              </a:rPr>
              <a:t>Let’s Play it!</a:t>
            </a:r>
          </a:p>
        </p:txBody>
      </p:sp>
    </p:spTree>
    <p:extLst>
      <p:ext uri="{BB962C8B-B14F-4D97-AF65-F5344CB8AC3E}">
        <p14:creationId xmlns:p14="http://schemas.microsoft.com/office/powerpoint/2010/main" val="92489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Sponsored Search Auction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12954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50000"/>
              </a:lnSpc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GSP is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ot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truthful!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Example: 3 bidders 2 slots.</a:t>
            </a:r>
          </a:p>
          <a:p>
            <a:pPr lvl="1"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2400" b="1" i="1" dirty="0" smtClean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lang="en-US" sz="2400" b="1" i="1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400" b="1" i="1" dirty="0" smtClean="0">
                <a:solidFill>
                  <a:srgbClr val="000000"/>
                </a:solidFill>
                <a:latin typeface="Arial"/>
                <a:cs typeface="Arial"/>
              </a:rPr>
              <a:t>=7, v</a:t>
            </a:r>
            <a:r>
              <a:rPr lang="en-US" sz="2400" b="1" i="1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400" b="1" i="1" dirty="0" smtClean="0">
                <a:solidFill>
                  <a:srgbClr val="000000"/>
                </a:solidFill>
                <a:latin typeface="Arial"/>
                <a:cs typeface="Arial"/>
              </a:rPr>
              <a:t>=6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lang="en-US" sz="2400" b="1" i="1" dirty="0" smtClean="0">
                <a:solidFill>
                  <a:srgbClr val="000000"/>
                </a:solidFill>
                <a:latin typeface="Arial"/>
                <a:cs typeface="Arial"/>
              </a:rPr>
              <a:t> v</a:t>
            </a:r>
            <a:r>
              <a:rPr lang="en-US" sz="2400" b="1" i="1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2400" b="1" i="1" dirty="0" smtClean="0">
                <a:solidFill>
                  <a:srgbClr val="000000"/>
                </a:solidFill>
                <a:latin typeface="Arial"/>
                <a:cs typeface="Arial"/>
              </a:rPr>
              <a:t>=1; α</a:t>
            </a:r>
            <a:r>
              <a:rPr lang="en-US" sz="2400" b="1" i="1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400" b="1" i="1" dirty="0" smtClean="0">
                <a:solidFill>
                  <a:srgbClr val="000000"/>
                </a:solidFill>
                <a:latin typeface="Arial"/>
                <a:cs typeface="Arial"/>
              </a:rPr>
              <a:t>=1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lang="en-US" sz="2400" b="1" i="1" dirty="0" smtClean="0">
                <a:solidFill>
                  <a:srgbClr val="000000"/>
                </a:solidFill>
                <a:latin typeface="Arial"/>
                <a:cs typeface="Arial"/>
              </a:rPr>
              <a:t> α</a:t>
            </a:r>
            <a:r>
              <a:rPr lang="en-US" sz="2400" b="1" i="1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400" b="1" i="1" dirty="0" smtClean="0">
                <a:solidFill>
                  <a:srgbClr val="000000"/>
                </a:solidFill>
                <a:latin typeface="Arial"/>
                <a:cs typeface="Arial"/>
              </a:rPr>
              <a:t>=0.4.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q"/>
            </a:pPr>
            <a:endParaRPr lang="en-US" sz="2400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50000"/>
              </a:lnSpc>
              <a:buFont typeface="Wingdings" charset="2"/>
              <a:buChar char="q"/>
            </a:pP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Instead of being truthful, it’s better for bidder 1 to bid 5 and win the second slot.</a:t>
            </a:r>
          </a:p>
          <a:p>
            <a:pPr marL="1428750" lvl="2" indent="-514350">
              <a:lnSpc>
                <a:spcPct val="150000"/>
              </a:lnSpc>
              <a:buAutoNum type="arabicParenR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Sponsored Search Auction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533400" y="1219200"/>
            <a:ext cx="9296400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sz="2000" baseline="30000" dirty="0" smtClean="0">
              <a:latin typeface="Arial"/>
              <a:cs typeface="Arial"/>
            </a:endParaRPr>
          </a:p>
          <a:p>
            <a:pPr marL="1428750" lvl="2" indent="-514350">
              <a:buFontTx/>
              <a:buAutoNum type="arabicParenR"/>
            </a:pPr>
            <a:r>
              <a:rPr lang="en-US" sz="2400" dirty="0" smtClean="0">
                <a:latin typeface="Arial"/>
                <a:cs typeface="Arial"/>
              </a:rPr>
              <a:t>Assume that bidders will bid truthfully. Then, how do we assign bidders to slots so that properties (2) and (3) are satisfied?</a:t>
            </a:r>
          </a:p>
          <a:p>
            <a:pPr marL="1428750" lvl="2" indent="-514350"/>
            <a:r>
              <a:rPr lang="en-US" sz="2000" dirty="0" smtClean="0">
                <a:latin typeface="Arial"/>
                <a:cs typeface="Arial"/>
              </a:rPr>
              <a:t>	 </a:t>
            </a:r>
            <a:r>
              <a:rPr lang="en-US" sz="3200" dirty="0" smtClean="0">
                <a:solidFill>
                  <a:srgbClr val="FF0000"/>
                </a:solidFill>
                <a:latin typeface="Arial"/>
                <a:ea typeface="Zapf Dingbats"/>
                <a:cs typeface="Arial"/>
                <a:sym typeface="Zapf Dingbats"/>
              </a:rPr>
              <a:t>Greedy Alg.</a:t>
            </a:r>
            <a:r>
              <a:rPr lang="en-US" sz="4800" dirty="0" smtClean="0">
                <a:solidFill>
                  <a:srgbClr val="FF0000"/>
                </a:solidFill>
                <a:latin typeface="Arial"/>
                <a:ea typeface="Zapf Dingbats"/>
                <a:cs typeface="Arial"/>
                <a:sym typeface="Zapf Dingbats"/>
              </a:rPr>
              <a:t> ✔</a:t>
            </a:r>
            <a:endParaRPr lang="en-US" sz="2000" dirty="0" smtClean="0">
              <a:latin typeface="Arial"/>
              <a:cs typeface="Arial"/>
            </a:endParaRPr>
          </a:p>
          <a:p>
            <a:pPr lvl="2"/>
            <a:endParaRPr lang="en-US" sz="2000" dirty="0" smtClean="0">
              <a:latin typeface="Arial"/>
              <a:cs typeface="Arial"/>
            </a:endParaRPr>
          </a:p>
          <a:p>
            <a:pPr marL="1428750" lvl="2" indent="-514350">
              <a:buAutoNum type="arabicParenR"/>
            </a:pPr>
            <a:endParaRPr lang="en-US" sz="2000" dirty="0" smtClean="0">
              <a:latin typeface="Arial"/>
              <a:cs typeface="Arial"/>
            </a:endParaRPr>
          </a:p>
          <a:p>
            <a:pPr marL="1428750" lvl="2" indent="-514350">
              <a:buFont typeface="+mj-lt"/>
              <a:buAutoNum type="arabicParenR" startAt="2"/>
            </a:pPr>
            <a:r>
              <a:rPr lang="en-US" sz="2400" dirty="0" smtClean="0">
                <a:latin typeface="Arial"/>
                <a:cs typeface="Arial"/>
              </a:rPr>
              <a:t>Subject to 1), how do we set the prices so that truthful bidding is a dominant strategy?</a:t>
            </a:r>
          </a:p>
          <a:p>
            <a:pPr marL="1428750" lvl="2" indent="-514350">
              <a:buAutoNum type="arabicParenR" startAt="2"/>
            </a:pPr>
            <a:endParaRPr lang="en-US" sz="2000" dirty="0">
              <a:latin typeface="Arial"/>
              <a:cs typeface="Arial"/>
            </a:endParaRPr>
          </a:p>
          <a:p>
            <a:pPr lvl="2"/>
            <a:r>
              <a:rPr lang="en-US" sz="32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    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 Myerson’s Lemma!</a:t>
            </a:r>
            <a:endParaRPr lang="en-US" sz="3200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marL="1428750" lvl="2" indent="-514350">
              <a:buAutoNum type="arabicParenR"/>
            </a:pP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143000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Menu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8412" y="2070100"/>
            <a:ext cx="1204118" cy="914400"/>
            <a:chOff x="1459706" y="1270794"/>
            <a:chExt cx="686594" cy="560388"/>
          </a:xfrm>
        </p:grpSpPr>
        <p:cxnSp>
          <p:nvCxnSpPr>
            <p:cNvPr id="8" name="Straight Connector 7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2715020" y="2786294"/>
            <a:ext cx="4757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Case Study: Sponsored Search Auction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3467100"/>
            <a:ext cx="2337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Arial"/>
                <a:cs typeface="Arial"/>
              </a:rPr>
              <a:t>Myerson’s Lemma</a:t>
            </a:r>
            <a:endParaRPr lang="en-US" sz="2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076700"/>
            <a:ext cx="4215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Arial"/>
                <a:cs typeface="Arial"/>
              </a:rPr>
              <a:t>Back to Sponsored Search Auction</a:t>
            </a:r>
            <a:endParaRPr lang="en-US" sz="2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7188" y="1994305"/>
            <a:ext cx="1204118" cy="1675606"/>
            <a:chOff x="1459706" y="1270794"/>
            <a:chExt cx="686594" cy="560388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1447800" y="2389982"/>
            <a:ext cx="1204118" cy="1877218"/>
            <a:chOff x="1459706" y="1270794"/>
            <a:chExt cx="686594" cy="560388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1435880" y="2349474"/>
            <a:ext cx="1201333" cy="25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702320" y="2149419"/>
            <a:ext cx="193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"/>
                <a:cs typeface="Arial"/>
              </a:rPr>
              <a:t>Vickrey</a:t>
            </a:r>
            <a:r>
              <a:rPr lang="en-US" sz="2000" i="1" dirty="0" smtClean="0">
                <a:latin typeface="Arial"/>
                <a:cs typeface="Arial"/>
              </a:rPr>
              <a:t> Auction</a:t>
            </a:r>
            <a:endParaRPr lang="en-US" sz="20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3529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743200" y="4191000"/>
            <a:ext cx="4495800" cy="1362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Myerson’s Lemma</a:t>
            </a:r>
            <a:endParaRPr lang="en-US" sz="2800" b="0" cap="none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6619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 xmlns:mv="urn:schemas-microsoft-com:mac:vml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09600" y="1524000"/>
            <a:ext cx="81534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400" dirty="0" smtClean="0">
                <a:latin typeface="Arial"/>
                <a:cs typeface="Arial"/>
              </a:rPr>
              <a:t>Definition: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z="2400" dirty="0" smtClean="0">
                <a:latin typeface="Arial"/>
                <a:cs typeface="Arial"/>
              </a:rPr>
              <a:t>n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bidders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z="2400" dirty="0" smtClean="0">
                <a:latin typeface="Arial"/>
                <a:cs typeface="Arial"/>
              </a:rPr>
              <a:t> Each </a:t>
            </a:r>
            <a:r>
              <a:rPr lang="en-US" sz="2400" dirty="0">
                <a:latin typeface="Arial"/>
                <a:cs typeface="Arial"/>
              </a:rPr>
              <a:t>bidder</a:t>
            </a:r>
            <a:r>
              <a:rPr lang="en-US" sz="2400" b="1" i="1" dirty="0">
                <a:latin typeface="Arial"/>
                <a:cs typeface="Arial"/>
              </a:rPr>
              <a:t> </a:t>
            </a:r>
            <a:r>
              <a:rPr lang="en-US" sz="2400" b="1" i="1" dirty="0" err="1">
                <a:latin typeface="Arial"/>
                <a:cs typeface="Arial"/>
              </a:rPr>
              <a:t>i</a:t>
            </a:r>
            <a:r>
              <a:rPr lang="en-US" sz="2400" b="1" i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has a private </a:t>
            </a:r>
            <a:r>
              <a:rPr lang="en-US" sz="2400" dirty="0" smtClean="0">
                <a:latin typeface="Arial"/>
                <a:cs typeface="Arial"/>
              </a:rPr>
              <a:t>value </a:t>
            </a:r>
            <a:r>
              <a:rPr lang="en-US" sz="2400" b="1" i="1" dirty="0" smtClean="0">
                <a:latin typeface="Arial"/>
                <a:cs typeface="Arial"/>
              </a:rPr>
              <a:t>v</a:t>
            </a:r>
            <a:r>
              <a:rPr lang="en-US" sz="2400" b="1" i="1" baseline="-25000" dirty="0" smtClean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>
                <a:latin typeface="Arial"/>
                <a:cs typeface="Arial"/>
              </a:rPr>
              <a:t>its value “per unit of </a:t>
            </a:r>
            <a:r>
              <a:rPr lang="en-US" sz="2400" dirty="0" smtClean="0">
                <a:latin typeface="Arial"/>
                <a:cs typeface="Arial"/>
              </a:rPr>
              <a:t>stuff” </a:t>
            </a:r>
            <a:r>
              <a:rPr lang="en-US" sz="2400" dirty="0">
                <a:latin typeface="Arial"/>
                <a:cs typeface="Arial"/>
              </a:rPr>
              <a:t>that </a:t>
            </a:r>
            <a:r>
              <a:rPr lang="en-US" sz="2400" dirty="0" smtClean="0">
                <a:latin typeface="Arial"/>
                <a:cs typeface="Arial"/>
              </a:rPr>
              <a:t>she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gets.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z="2400" dirty="0" smtClean="0">
                <a:latin typeface="Arial"/>
                <a:cs typeface="Arial"/>
              </a:rPr>
              <a:t>A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feasible </a:t>
            </a:r>
            <a:r>
              <a:rPr lang="en-US" sz="2400" dirty="0">
                <a:latin typeface="Arial"/>
                <a:cs typeface="Arial"/>
              </a:rPr>
              <a:t>set X. Each element of X is an n</a:t>
            </a:r>
            <a:r>
              <a:rPr lang="en-US" sz="2400" dirty="0" smtClean="0">
                <a:latin typeface="Arial"/>
                <a:cs typeface="Arial"/>
              </a:rPr>
              <a:t>-dimensional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vector </a:t>
            </a:r>
            <a:r>
              <a:rPr lang="en-US" sz="2400" dirty="0">
                <a:latin typeface="Arial"/>
                <a:cs typeface="Arial"/>
              </a:rPr>
              <a:t>(x</a:t>
            </a:r>
            <a:r>
              <a:rPr lang="en-US" sz="2400" baseline="-25000" dirty="0">
                <a:latin typeface="Arial"/>
                <a:cs typeface="Arial"/>
              </a:rPr>
              <a:t>1</a:t>
            </a:r>
            <a:r>
              <a:rPr lang="en-US" sz="2400" dirty="0">
                <a:latin typeface="Arial"/>
                <a:cs typeface="Arial"/>
              </a:rPr>
              <a:t>, x</a:t>
            </a:r>
            <a:r>
              <a:rPr lang="en-US" sz="2400" baseline="-25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, . . . , </a:t>
            </a:r>
            <a:r>
              <a:rPr lang="en-US" sz="2400" dirty="0" err="1">
                <a:latin typeface="Arial"/>
                <a:cs typeface="Arial"/>
              </a:rPr>
              <a:t>x</a:t>
            </a:r>
            <a:r>
              <a:rPr lang="en-US" sz="2400" baseline="-25000" dirty="0" err="1">
                <a:latin typeface="Arial"/>
                <a:cs typeface="Arial"/>
              </a:rPr>
              <a:t>n</a:t>
            </a:r>
            <a:r>
              <a:rPr lang="en-US" sz="2400" dirty="0">
                <a:latin typeface="Arial"/>
                <a:cs typeface="Arial"/>
              </a:rPr>
              <a:t>), where x</a:t>
            </a:r>
            <a:r>
              <a:rPr lang="en-US" sz="2400" baseline="-25000" dirty="0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 denotes the “amount of stuff” given to bidder </a:t>
            </a:r>
            <a:r>
              <a:rPr lang="en-US" altLang="zh-CN" sz="2400" dirty="0" err="1" smtClean="0">
                <a:latin typeface="Arial"/>
                <a:cs typeface="Arial"/>
              </a:rPr>
              <a:t>i</a:t>
            </a:r>
            <a:r>
              <a:rPr lang="en-US" altLang="zh-CN" sz="2400" dirty="0" smtClean="0">
                <a:latin typeface="Arial"/>
                <a:cs typeface="Arial"/>
              </a:rPr>
              <a:t>.</a:t>
            </a: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6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Single-dimensional Environment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643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Single-dimensional Environment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990600"/>
            <a:ext cx="83820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400" dirty="0">
                <a:latin typeface="Arial"/>
                <a:cs typeface="Arial"/>
              </a:rPr>
              <a:t>Examples: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z="2400" dirty="0">
                <a:latin typeface="Arial"/>
                <a:cs typeface="Arial"/>
              </a:rPr>
              <a:t>Single-item </a:t>
            </a:r>
            <a:r>
              <a:rPr lang="en-US" sz="2400" dirty="0" smtClean="0">
                <a:latin typeface="Arial"/>
                <a:cs typeface="Arial"/>
              </a:rPr>
              <a:t>auction: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X is the set of 0-1 vectors that have at most one </a:t>
            </a:r>
            <a:r>
              <a:rPr lang="en-US" sz="2400" dirty="0" smtClean="0">
                <a:latin typeface="Arial"/>
                <a:cs typeface="Arial"/>
              </a:rPr>
              <a:t>1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Courier New"/>
              <a:buChar char="o"/>
            </a:pPr>
            <a:endParaRPr lang="en-US" sz="2400" dirty="0" smtClean="0"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z="2400" dirty="0" smtClean="0">
                <a:latin typeface="Arial"/>
                <a:cs typeface="Arial"/>
              </a:rPr>
              <a:t>Selling </a:t>
            </a:r>
            <a:r>
              <a:rPr lang="en-US" sz="2400" dirty="0" err="1" smtClean="0">
                <a:latin typeface="Arial"/>
                <a:cs typeface="Arial"/>
              </a:rPr>
              <a:t>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units of the same </a:t>
            </a:r>
            <a:r>
              <a:rPr lang="en-US" sz="2400" dirty="0" smtClean="0">
                <a:latin typeface="Arial"/>
                <a:cs typeface="Arial"/>
              </a:rPr>
              <a:t>item to unit-demand bidders: X are the </a:t>
            </a:r>
            <a:r>
              <a:rPr lang="en-US" sz="2400" dirty="0">
                <a:latin typeface="Arial"/>
                <a:cs typeface="Arial"/>
              </a:rPr>
              <a:t>0-1 vectors satisfying </a:t>
            </a:r>
            <a:r>
              <a:rPr lang="en-US" sz="2400" b="1" i="1" dirty="0" err="1" smtClean="0">
                <a:latin typeface="Arial"/>
                <a:cs typeface="Arial"/>
              </a:rPr>
              <a:t>Σ</a:t>
            </a:r>
            <a:r>
              <a:rPr lang="en-US" sz="2400" b="1" i="1" baseline="-25000" dirty="0" err="1" smtClean="0">
                <a:latin typeface="Arial"/>
                <a:cs typeface="Arial"/>
              </a:rPr>
              <a:t>i</a:t>
            </a:r>
            <a:r>
              <a:rPr lang="en-US" sz="2400" b="1" i="1" dirty="0" smtClean="0">
                <a:latin typeface="Arial"/>
                <a:cs typeface="Arial"/>
              </a:rPr>
              <a:t> </a:t>
            </a:r>
            <a:r>
              <a:rPr lang="en-US" sz="2400" b="1" i="1" dirty="0">
                <a:latin typeface="Arial"/>
                <a:cs typeface="Arial"/>
              </a:rPr>
              <a:t>x</a:t>
            </a:r>
            <a:r>
              <a:rPr lang="en-US" sz="2400" b="1" i="1" baseline="-25000" dirty="0">
                <a:latin typeface="Arial"/>
                <a:cs typeface="Arial"/>
              </a:rPr>
              <a:t>i</a:t>
            </a:r>
            <a:r>
              <a:rPr lang="en-US" sz="2400" b="1" i="1" dirty="0">
                <a:latin typeface="Arial"/>
                <a:cs typeface="Arial"/>
              </a:rPr>
              <a:t> ≤ </a:t>
            </a:r>
            <a:r>
              <a:rPr lang="en-US" sz="2400" b="1" i="1" dirty="0" smtClean="0">
                <a:latin typeface="Arial"/>
                <a:cs typeface="Arial"/>
              </a:rPr>
              <a:t>k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Courier New"/>
              <a:buChar char="o"/>
            </a:pPr>
            <a:endParaRPr lang="en-US" sz="2400" b="1" i="1" dirty="0"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z="2400" dirty="0">
                <a:latin typeface="Arial"/>
                <a:cs typeface="Arial"/>
              </a:rPr>
              <a:t>Sponsored search </a:t>
            </a:r>
            <a:r>
              <a:rPr lang="en-US" sz="2400" dirty="0" smtClean="0">
                <a:latin typeface="Arial"/>
                <a:cs typeface="Arial"/>
              </a:rPr>
              <a:t>auction: X </a:t>
            </a:r>
            <a:r>
              <a:rPr lang="en-US" sz="2400" dirty="0">
                <a:latin typeface="Arial"/>
                <a:cs typeface="Arial"/>
              </a:rPr>
              <a:t>is the set of n</a:t>
            </a:r>
            <a:r>
              <a:rPr lang="en-US" sz="2400" dirty="0" smtClean="0">
                <a:latin typeface="Arial"/>
                <a:cs typeface="Arial"/>
              </a:rPr>
              <a:t>-dimensional vectors </a:t>
            </a:r>
            <a:r>
              <a:rPr lang="en-US" sz="2400" dirty="0">
                <a:latin typeface="Arial"/>
                <a:cs typeface="Arial"/>
              </a:rPr>
              <a:t>corresponding to assignments of bidders to </a:t>
            </a:r>
            <a:r>
              <a:rPr lang="en-US" sz="2400" dirty="0" smtClean="0">
                <a:latin typeface="Arial"/>
                <a:cs typeface="Arial"/>
              </a:rPr>
              <a:t>slots. If </a:t>
            </a:r>
            <a:r>
              <a:rPr lang="en-US" sz="2400" dirty="0">
                <a:latin typeface="Arial"/>
                <a:cs typeface="Arial"/>
              </a:rPr>
              <a:t>bidder </a:t>
            </a:r>
            <a:r>
              <a:rPr lang="en-US" sz="2400" b="1" i="1" dirty="0" err="1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 is assigned to slot j, then the component </a:t>
            </a:r>
            <a:r>
              <a:rPr lang="en-US" sz="2400" b="1" i="1" dirty="0">
                <a:latin typeface="Arial"/>
                <a:cs typeface="Arial"/>
              </a:rPr>
              <a:t>x</a:t>
            </a:r>
            <a:r>
              <a:rPr lang="en-US" sz="2400" b="1" i="1" baseline="-25000" dirty="0">
                <a:latin typeface="Arial"/>
                <a:cs typeface="Arial"/>
              </a:rPr>
              <a:t>i </a:t>
            </a:r>
            <a:r>
              <a:rPr lang="en-US" sz="2400" dirty="0">
                <a:latin typeface="Arial"/>
                <a:cs typeface="Arial"/>
              </a:rPr>
              <a:t>equals the CTR </a:t>
            </a:r>
            <a:r>
              <a:rPr lang="en-US" sz="2400" b="1" i="1" dirty="0">
                <a:latin typeface="Arial"/>
                <a:cs typeface="Arial"/>
              </a:rPr>
              <a:t>α</a:t>
            </a:r>
            <a:r>
              <a:rPr lang="en-US" sz="2400" b="1" i="1" baseline="-25000" dirty="0">
                <a:latin typeface="Arial"/>
                <a:cs typeface="Arial"/>
              </a:rPr>
              <a:t>j</a:t>
            </a:r>
            <a:r>
              <a:rPr lang="en-US" sz="2400" dirty="0">
                <a:latin typeface="Arial"/>
                <a:cs typeface="Arial"/>
              </a:rPr>
              <a:t> of its slot.</a:t>
            </a:r>
          </a:p>
        </p:txBody>
      </p:sp>
    </p:spTree>
    <p:extLst>
      <p:ext uri="{BB962C8B-B14F-4D97-AF65-F5344CB8AC3E}">
        <p14:creationId xmlns:p14="http://schemas.microsoft.com/office/powerpoint/2010/main" val="1625899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7839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Sealed-Bid Auction in Single-dim Environments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066800"/>
            <a:ext cx="7772400" cy="156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400" dirty="0" smtClean="0">
                <a:latin typeface="Arial"/>
                <a:cs typeface="Arial"/>
              </a:rPr>
              <a:t>Make Two choices: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Allocation rule </a:t>
            </a:r>
            <a:r>
              <a:rPr lang="en-US" sz="2400" i="1" dirty="0" err="1" smtClean="0">
                <a:latin typeface="Arial"/>
                <a:cs typeface="Arial"/>
              </a:rPr>
              <a:t>x</a:t>
            </a:r>
            <a:r>
              <a:rPr lang="en-US" sz="2400" i="1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:</a:t>
            </a:r>
            <a:r>
              <a:rPr lang="en-US" sz="2400" i="1" dirty="0" smtClean="0">
                <a:latin typeface="Arial"/>
                <a:cs typeface="Arial"/>
              </a:rPr>
              <a:t> </a:t>
            </a:r>
            <a:r>
              <a:rPr lang="en-US" sz="2400" dirty="0" err="1" smtClean="0"/>
              <a:t>R</a:t>
            </a:r>
            <a:r>
              <a:rPr lang="en-US" sz="2400" i="1" baseline="30000" dirty="0" err="1" smtClean="0"/>
              <a:t>n</a:t>
            </a:r>
            <a:r>
              <a:rPr lang="en-US" sz="2400" i="1" dirty="0" smtClean="0"/>
              <a:t> </a:t>
            </a:r>
            <a:r>
              <a:rPr lang="el-GR" sz="2400" dirty="0" smtClean="0">
                <a:sym typeface="Symbol"/>
              </a:rPr>
              <a:t></a:t>
            </a:r>
            <a:r>
              <a:rPr lang="en-US" sz="2400" dirty="0" smtClean="0">
                <a:sym typeface="Symbol"/>
              </a:rPr>
              <a:t> X</a:t>
            </a:r>
            <a:r>
              <a:rPr lang="en-US" sz="2400" dirty="0" smtClean="0"/>
              <a:t> </a:t>
            </a:r>
            <a:endParaRPr lang="en-US" sz="2400" i="1" dirty="0" smtClean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Payment rule </a:t>
            </a:r>
            <a:r>
              <a:rPr lang="en-US" sz="2400" i="1" dirty="0" err="1" smtClean="0">
                <a:latin typeface="Arial"/>
                <a:cs typeface="Arial"/>
              </a:rPr>
              <a:t>p</a:t>
            </a:r>
            <a:r>
              <a:rPr lang="en-US" sz="2400" i="1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:</a:t>
            </a:r>
            <a:r>
              <a:rPr lang="en-US" sz="2400" i="1" dirty="0" smtClean="0">
                <a:latin typeface="Arial"/>
                <a:cs typeface="Arial"/>
              </a:rPr>
              <a:t> </a:t>
            </a:r>
            <a:r>
              <a:rPr lang="en-US" sz="2400" dirty="0" err="1" smtClean="0"/>
              <a:t>R</a:t>
            </a:r>
            <a:r>
              <a:rPr lang="en-US" sz="2400" i="1" baseline="30000" dirty="0" err="1" smtClean="0"/>
              <a:t>n</a:t>
            </a:r>
            <a:r>
              <a:rPr lang="en-US" sz="2400" i="1" dirty="0" smtClean="0"/>
              <a:t> </a:t>
            </a:r>
            <a:r>
              <a:rPr lang="el-GR" sz="2400" dirty="0" smtClean="0">
                <a:sym typeface="Symbol"/>
              </a:rPr>
              <a:t>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/>
              <a:t>R</a:t>
            </a:r>
            <a:r>
              <a:rPr lang="en-US" sz="2400" i="1" baseline="30000" dirty="0" err="1" smtClean="0"/>
              <a:t>n</a:t>
            </a:r>
            <a:r>
              <a:rPr lang="en-US" sz="2400" dirty="0" smtClean="0"/>
              <a:t> </a:t>
            </a:r>
            <a:endParaRPr lang="en-US" sz="2400" i="1" dirty="0" smtClean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200400"/>
            <a:ext cx="9144000" cy="2395528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Sealed</a:t>
            </a:r>
            <a:r>
              <a:rPr lang="en-US" sz="2800" dirty="0" smtClean="0">
                <a:latin typeface="Arial"/>
                <a:cs typeface="Arial"/>
              </a:rPr>
              <a:t>-Bid Auction Execution: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Collect bids </a:t>
            </a:r>
            <a:r>
              <a:rPr lang="en-US" sz="2400" b="1" i="1" dirty="0" smtClean="0">
                <a:solidFill>
                  <a:srgbClr val="FF6600"/>
                </a:solidFill>
                <a:latin typeface="Arial"/>
                <a:cs typeface="Arial"/>
              </a:rPr>
              <a:t>b=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(</a:t>
            </a:r>
            <a:r>
              <a:rPr lang="en-US" sz="2400" b="1" i="1" dirty="0" smtClean="0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lang="en-US" sz="2400" b="1" i="1" baseline="-25000" dirty="0" smtClean="0">
                <a:solidFill>
                  <a:srgbClr val="FF6600"/>
                </a:solidFill>
                <a:latin typeface="Arial"/>
                <a:cs typeface="Arial"/>
              </a:rPr>
              <a:t>1 </a:t>
            </a:r>
            <a:r>
              <a:rPr lang="en-US" sz="2400" b="1" i="1" dirty="0" smtClean="0">
                <a:solidFill>
                  <a:srgbClr val="FF6600"/>
                </a:solidFill>
                <a:latin typeface="Arial"/>
                <a:cs typeface="Arial"/>
              </a:rPr>
              <a:t>, ..., </a:t>
            </a:r>
            <a:r>
              <a:rPr lang="en-US" sz="2400" b="1" i="1" dirty="0" err="1" smtClean="0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lang="en-US" sz="2400" b="1" i="1" baseline="-25000" dirty="0" err="1" smtClean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lang="en-US" sz="2400" b="1" i="1" dirty="0">
                <a:solidFill>
                  <a:srgbClr val="FF6600"/>
                </a:solidFill>
                <a:latin typeface="Arial"/>
                <a:cs typeface="Arial"/>
              </a:rPr>
              <a:t>)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Arial"/>
                <a:cs typeface="Arial"/>
              </a:rPr>
              <a:t>[allocation] </a:t>
            </a:r>
            <a:r>
              <a:rPr lang="en-US" sz="2400" dirty="0" smtClean="0">
                <a:latin typeface="Arial"/>
                <a:cs typeface="Arial"/>
              </a:rPr>
              <a:t>Implement allocation </a:t>
            </a:r>
            <a:r>
              <a:rPr lang="en-US" sz="2400" b="1" i="1" dirty="0" err="1" smtClean="0">
                <a:solidFill>
                  <a:srgbClr val="FF6600"/>
                </a:solidFill>
                <a:latin typeface="Arial"/>
                <a:cs typeface="Arial"/>
              </a:rPr>
              <a:t>x(b</a:t>
            </a:r>
            <a:r>
              <a:rPr lang="en-US" sz="2400" b="1" i="1" dirty="0" smtClean="0">
                <a:solidFill>
                  <a:srgbClr val="FF6600"/>
                </a:solidFill>
                <a:latin typeface="Arial"/>
                <a:cs typeface="Arial"/>
              </a:rPr>
              <a:t>)</a:t>
            </a:r>
            <a:endParaRPr lang="en-US" sz="2400" dirty="0" smtClean="0">
              <a:latin typeface="Arial"/>
              <a:cs typeface="Arial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Arial"/>
                <a:cs typeface="Arial"/>
              </a:rPr>
              <a:t>[payment rule] </a:t>
            </a:r>
            <a:r>
              <a:rPr lang="en-US" sz="2400" dirty="0" smtClean="0">
                <a:latin typeface="Arial"/>
                <a:cs typeface="Arial"/>
              </a:rPr>
              <a:t>Charge prices </a:t>
            </a:r>
            <a:r>
              <a:rPr lang="en-US" sz="2400" b="1" i="1" dirty="0" err="1" smtClean="0">
                <a:solidFill>
                  <a:srgbClr val="FF6600"/>
                </a:solidFill>
                <a:latin typeface="Arial"/>
                <a:cs typeface="Arial"/>
              </a:rPr>
              <a:t>p(b</a:t>
            </a:r>
            <a:r>
              <a:rPr lang="en-US" sz="2400" b="1" i="1" dirty="0" smtClean="0">
                <a:solidFill>
                  <a:srgbClr val="FF6600"/>
                </a:solidFill>
                <a:latin typeface="Arial"/>
                <a:cs typeface="Arial"/>
              </a:rPr>
              <a:t>)</a:t>
            </a:r>
            <a:endParaRPr lang="en-US" sz="32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040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Two important definitions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219200"/>
            <a:ext cx="8305800" cy="2308324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/>
                <a:cs typeface="Arial"/>
              </a:rPr>
              <a:t>Definition 1: </a:t>
            </a:r>
            <a:r>
              <a:rPr lang="en-US" sz="2400" dirty="0" smtClean="0">
                <a:latin typeface="Arial"/>
                <a:cs typeface="Arial"/>
              </a:rPr>
              <a:t>(Implementable Allocation Rule) </a:t>
            </a:r>
            <a:r>
              <a:rPr lang="en-US" sz="2400" dirty="0">
                <a:latin typeface="Arial"/>
                <a:cs typeface="Arial"/>
              </a:rPr>
              <a:t>An </a:t>
            </a:r>
            <a:r>
              <a:rPr lang="en-US" sz="2400" b="1" dirty="0">
                <a:latin typeface="Arial"/>
                <a:cs typeface="Arial"/>
              </a:rPr>
              <a:t>allocation rule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i="1" dirty="0">
                <a:latin typeface="Arial"/>
                <a:cs typeface="Arial"/>
              </a:rPr>
              <a:t>x</a:t>
            </a:r>
            <a:r>
              <a:rPr lang="en-US" sz="2400" dirty="0">
                <a:latin typeface="Arial"/>
                <a:cs typeface="Arial"/>
              </a:rPr>
              <a:t> for a single</a:t>
            </a:r>
            <a:r>
              <a:rPr lang="en-US" sz="2400" dirty="0" smtClean="0">
                <a:latin typeface="Arial"/>
                <a:cs typeface="Arial"/>
              </a:rPr>
              <a:t>-dimensional environment </a:t>
            </a:r>
            <a:r>
              <a:rPr lang="en-US" sz="2400" dirty="0">
                <a:latin typeface="Arial"/>
                <a:cs typeface="Arial"/>
              </a:rPr>
              <a:t>is </a:t>
            </a:r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implementable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if there is a </a:t>
            </a:r>
            <a:r>
              <a:rPr lang="en-US" sz="2400" b="1" dirty="0">
                <a:latin typeface="Arial"/>
                <a:cs typeface="Arial"/>
              </a:rPr>
              <a:t>payment rule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i="1" dirty="0" err="1">
                <a:latin typeface="Arial"/>
                <a:cs typeface="Arial"/>
              </a:rPr>
              <a:t>p</a:t>
            </a:r>
            <a:r>
              <a:rPr lang="en-US" sz="2400" b="1" i="1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s.t</a:t>
            </a:r>
            <a:r>
              <a:rPr lang="en-US" sz="2400" dirty="0" smtClean="0">
                <a:latin typeface="Arial"/>
                <a:cs typeface="Arial"/>
              </a:rPr>
              <a:t>. the </a:t>
            </a:r>
            <a:r>
              <a:rPr lang="en-US" sz="2400" dirty="0">
                <a:latin typeface="Arial"/>
                <a:cs typeface="Arial"/>
              </a:rPr>
              <a:t>sealed-bid auction </a:t>
            </a:r>
            <a:r>
              <a:rPr lang="en-US" sz="2400" b="1" i="1" dirty="0">
                <a:latin typeface="Arial"/>
                <a:cs typeface="Arial"/>
              </a:rPr>
              <a:t>(x, p</a:t>
            </a:r>
            <a:r>
              <a:rPr lang="en-US" sz="2400" b="1" i="1" dirty="0" smtClean="0">
                <a:latin typeface="Arial"/>
                <a:cs typeface="Arial"/>
              </a:rPr>
              <a:t>)</a:t>
            </a:r>
            <a:r>
              <a:rPr lang="en-US" sz="2400" dirty="0" smtClean="0">
                <a:latin typeface="Arial"/>
                <a:cs typeface="Arial"/>
              </a:rPr>
              <a:t> is </a:t>
            </a:r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DSIC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6576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US" altLang="zh-CN" sz="2000" b="1" dirty="0" smtClean="0">
                <a:latin typeface="Arial"/>
                <a:cs typeface="Arial"/>
              </a:rPr>
              <a:t>Example: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When selling a single indivisible item, the allocation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rule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that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gives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the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item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to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the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highest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bidder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is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implementable.</a:t>
            </a:r>
          </a:p>
          <a:p>
            <a:pPr marL="342900" indent="-342900">
              <a:buFontTx/>
              <a:buChar char="-"/>
            </a:pP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Arial"/>
                <a:cs typeface="Arial"/>
              </a:rPr>
              <a:t>Pending Question:</a:t>
            </a:r>
            <a:r>
              <a:rPr lang="en-US" sz="2000" dirty="0" smtClean="0">
                <a:latin typeface="Arial"/>
                <a:cs typeface="Arial"/>
              </a:rPr>
              <a:t> Is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the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Greedy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allocation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rule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implementable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in Sponsored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Search?</a:t>
            </a:r>
          </a:p>
          <a:p>
            <a:endParaRPr lang="en-US" sz="2000" dirty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How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about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giving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the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item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to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the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second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highest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bidder in single-item settings? How about the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lowest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bidder?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594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Two important definitions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56253"/>
            <a:ext cx="8305800" cy="2308324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en-US" sz="2400" b="1" dirty="0" smtClean="0">
                <a:latin typeface="Arial"/>
                <a:cs typeface="Arial"/>
              </a:rPr>
              <a:t>Definition 2: </a:t>
            </a:r>
            <a:r>
              <a:rPr lang="en-US" sz="2400" dirty="0" smtClean="0">
                <a:latin typeface="Arial"/>
                <a:cs typeface="Arial"/>
              </a:rPr>
              <a:t>(Monotone Allocation Rule) </a:t>
            </a:r>
            <a:r>
              <a:rPr lang="en-US" sz="2400" dirty="0">
                <a:latin typeface="Arial"/>
                <a:cs typeface="Arial"/>
              </a:rPr>
              <a:t>An </a:t>
            </a:r>
            <a:r>
              <a:rPr lang="en-US" sz="2400" b="1" dirty="0">
                <a:latin typeface="Arial"/>
                <a:cs typeface="Arial"/>
              </a:rPr>
              <a:t>allocation rule </a:t>
            </a:r>
            <a:r>
              <a:rPr lang="en-US" sz="2400" b="1" i="1" dirty="0">
                <a:latin typeface="Arial"/>
                <a:cs typeface="Arial"/>
              </a:rPr>
              <a:t>x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for a single</a:t>
            </a:r>
            <a:r>
              <a:rPr lang="en-US" sz="2400" dirty="0" smtClean="0">
                <a:latin typeface="Arial"/>
                <a:cs typeface="Arial"/>
              </a:rPr>
              <a:t>-dimensional environment </a:t>
            </a:r>
            <a:r>
              <a:rPr lang="en-US" sz="2400" dirty="0">
                <a:latin typeface="Arial"/>
                <a:cs typeface="Arial"/>
              </a:rPr>
              <a:t>is </a:t>
            </a:r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monotone</a:t>
            </a:r>
            <a:r>
              <a:rPr lang="en-US" sz="2400" dirty="0">
                <a:latin typeface="Arial"/>
                <a:cs typeface="Arial"/>
              </a:rPr>
              <a:t> if for every bidder </a:t>
            </a:r>
            <a:r>
              <a:rPr lang="en-US" sz="2400" b="1" i="1" dirty="0" err="1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 and bids </a:t>
            </a:r>
            <a:r>
              <a:rPr lang="en-US" sz="2400" b="1" i="1" dirty="0">
                <a:latin typeface="Arial"/>
                <a:cs typeface="Arial"/>
              </a:rPr>
              <a:t>b</a:t>
            </a:r>
            <a:r>
              <a:rPr lang="en-US" sz="2400" b="1" i="1" baseline="-25000" dirty="0">
                <a:latin typeface="Arial"/>
                <a:cs typeface="Arial"/>
              </a:rPr>
              <a:t>−</a:t>
            </a:r>
            <a:r>
              <a:rPr lang="en-US" sz="2400" b="1" i="1" baseline="-25000" dirty="0" err="1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 by the other bidders, the </a:t>
            </a:r>
            <a:r>
              <a:rPr lang="en-US" sz="2400" dirty="0" smtClean="0">
                <a:latin typeface="Arial"/>
                <a:cs typeface="Arial"/>
              </a:rPr>
              <a:t>allocation </a:t>
            </a:r>
            <a:r>
              <a:rPr lang="en-US" sz="2400" b="1" i="1" dirty="0" smtClean="0">
                <a:latin typeface="Arial"/>
                <a:cs typeface="Arial"/>
              </a:rPr>
              <a:t>x</a:t>
            </a:r>
            <a:r>
              <a:rPr lang="en-US" sz="2400" b="1" i="1" baseline="-25000" dirty="0" smtClean="0">
                <a:latin typeface="Arial"/>
                <a:cs typeface="Arial"/>
              </a:rPr>
              <a:t>i</a:t>
            </a:r>
            <a:r>
              <a:rPr lang="en-US" sz="2400" b="1" i="1" dirty="0">
                <a:latin typeface="Arial"/>
                <a:cs typeface="Arial"/>
              </a:rPr>
              <a:t>(z</a:t>
            </a:r>
            <a:r>
              <a:rPr lang="en-US" sz="2400" b="1" i="1" dirty="0" smtClean="0">
                <a:latin typeface="Arial"/>
                <a:cs typeface="Arial"/>
              </a:rPr>
              <a:t>, b</a:t>
            </a:r>
            <a:r>
              <a:rPr lang="en-US" sz="2400" b="1" i="1" baseline="-25000" dirty="0">
                <a:latin typeface="Arial"/>
                <a:cs typeface="Arial"/>
              </a:rPr>
              <a:t>−</a:t>
            </a:r>
            <a:r>
              <a:rPr lang="en-US" sz="2400" b="1" i="1" baseline="-25000" dirty="0" err="1">
                <a:latin typeface="Arial"/>
                <a:cs typeface="Arial"/>
              </a:rPr>
              <a:t>i</a:t>
            </a:r>
            <a:r>
              <a:rPr lang="en-US" sz="2400" b="1" i="1" dirty="0">
                <a:latin typeface="Arial"/>
                <a:cs typeface="Arial"/>
              </a:rPr>
              <a:t>) </a:t>
            </a:r>
            <a:r>
              <a:rPr lang="en-US" sz="2400" dirty="0">
                <a:latin typeface="Arial"/>
                <a:cs typeface="Arial"/>
              </a:rPr>
              <a:t>to </a:t>
            </a:r>
            <a:r>
              <a:rPr lang="en-US" sz="2400" b="1" i="1" dirty="0" err="1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 is </a:t>
            </a:r>
            <a:r>
              <a:rPr lang="en-US" sz="2400" b="1" i="1" dirty="0" smtClean="0">
                <a:solidFill>
                  <a:srgbClr val="008000"/>
                </a:solidFill>
                <a:latin typeface="Arial"/>
                <a:cs typeface="Arial"/>
              </a:rPr>
              <a:t>non-decreasing </a:t>
            </a:r>
            <a:r>
              <a:rPr lang="en-US" sz="2400" b="1" i="1" dirty="0">
                <a:solidFill>
                  <a:srgbClr val="008000"/>
                </a:solidFill>
                <a:latin typeface="Arial"/>
                <a:cs typeface="Arial"/>
              </a:rPr>
              <a:t>in</a:t>
            </a:r>
            <a:r>
              <a:rPr lang="en-US" sz="2400" b="1" i="1" dirty="0" smtClean="0">
                <a:solidFill>
                  <a:srgbClr val="008000"/>
                </a:solidFill>
                <a:latin typeface="Arial"/>
                <a:cs typeface="Arial"/>
              </a:rPr>
              <a:t> i’s bid z.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9624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US" altLang="zh-CN" sz="2000" dirty="0" smtClean="0">
                <a:latin typeface="Arial"/>
                <a:cs typeface="Arial"/>
              </a:rPr>
              <a:t>In single-item settings, the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allocation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rule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that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gives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the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item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to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the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highest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bidder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is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monotone, while the allocation rules that give the item to the second highest or the lowest bidder are not monotone.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The </a:t>
            </a:r>
            <a:r>
              <a:rPr lang="en-US" altLang="zh-CN" sz="2000" dirty="0" smtClean="0">
                <a:latin typeface="Arial"/>
                <a:cs typeface="Arial"/>
              </a:rPr>
              <a:t>Greedy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allocation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rule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for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Sponsored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Search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is monotone.</a:t>
            </a:r>
          </a:p>
        </p:txBody>
      </p:sp>
    </p:spTree>
    <p:extLst>
      <p:ext uri="{BB962C8B-B14F-4D97-AF65-F5344CB8AC3E}">
        <p14:creationId xmlns:p14="http://schemas.microsoft.com/office/powerpoint/2010/main" val="3939005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Myerson’s Lemma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763000" cy="1112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1600200"/>
            <a:ext cx="7848600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[Myerson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’81   ] </a:t>
            </a:r>
            <a:r>
              <a:rPr lang="en-US" sz="2000" dirty="0">
                <a:solidFill>
                  <a:schemeClr val="bg1"/>
                </a:solidFill>
                <a:latin typeface="Chalkboard"/>
                <a:cs typeface="Chalkboard"/>
              </a:rPr>
              <a:t>Fix a single</a:t>
            </a:r>
            <a:r>
              <a:rPr lang="en-US" sz="2000" dirty="0" smtClean="0">
                <a:solidFill>
                  <a:schemeClr val="bg1"/>
                </a:solidFill>
                <a:latin typeface="Chalkboard"/>
                <a:cs typeface="Chalkboard"/>
              </a:rPr>
              <a:t>-dimensional environment.</a:t>
            </a:r>
          </a:p>
          <a:p>
            <a:endParaRPr lang="en-US" sz="2000" dirty="0">
              <a:solidFill>
                <a:schemeClr val="bg1"/>
              </a:solidFill>
              <a:latin typeface="Chalkboard"/>
              <a:cs typeface="Chalkboard"/>
            </a:endParaRPr>
          </a:p>
          <a:p>
            <a:pPr marL="457200" indent="-457200">
              <a:buAutoNum type="alphaLcParenBoth"/>
            </a:pPr>
            <a:r>
              <a:rPr lang="en-US" sz="2000" dirty="0" smtClean="0">
                <a:solidFill>
                  <a:schemeClr val="bg1"/>
                </a:solidFill>
                <a:latin typeface="Chalkboard"/>
                <a:cs typeface="Chalkboard"/>
              </a:rPr>
              <a:t>An </a:t>
            </a:r>
            <a:r>
              <a:rPr lang="en-US" sz="2000" dirty="0">
                <a:solidFill>
                  <a:schemeClr val="bg1"/>
                </a:solidFill>
                <a:latin typeface="Chalkboard"/>
                <a:cs typeface="Chalkboard"/>
              </a:rPr>
              <a:t>allocation rule x is implementable 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if and only if </a:t>
            </a:r>
            <a:r>
              <a:rPr lang="en-US" sz="2000" dirty="0">
                <a:solidFill>
                  <a:schemeClr val="bg1"/>
                </a:solidFill>
                <a:latin typeface="Chalkboard"/>
                <a:cs typeface="Chalkboard"/>
              </a:rPr>
              <a:t>it is 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monotone</a:t>
            </a:r>
            <a:r>
              <a:rPr lang="en-US" sz="2000" dirty="0" smtClean="0">
                <a:solidFill>
                  <a:schemeClr val="bg1"/>
                </a:solidFill>
                <a:latin typeface="Chalkboard"/>
                <a:cs typeface="Chalkboard"/>
              </a:rPr>
              <a:t>.</a:t>
            </a:r>
          </a:p>
          <a:p>
            <a:pPr marL="457200" indent="-457200">
              <a:buAutoNum type="alphaLcParenBoth"/>
            </a:pPr>
            <a:endParaRPr lang="en-US" sz="2000" dirty="0">
              <a:solidFill>
                <a:schemeClr val="bg1"/>
              </a:solidFill>
              <a:latin typeface="Chalkboard"/>
              <a:cs typeface="Chalkboard"/>
            </a:endParaRPr>
          </a:p>
          <a:p>
            <a:r>
              <a:rPr lang="en-US" sz="2000" dirty="0">
                <a:solidFill>
                  <a:schemeClr val="bg1"/>
                </a:solidFill>
                <a:latin typeface="Chalkboard"/>
                <a:cs typeface="Chalkboard"/>
              </a:rPr>
              <a:t>(b) If x is</a:t>
            </a:r>
            <a:r>
              <a:rPr lang="en-US" sz="2000" dirty="0" smtClean="0">
                <a:solidFill>
                  <a:schemeClr val="bg1"/>
                </a:solidFill>
                <a:latin typeface="Chalkboard"/>
                <a:cs typeface="Chalkboard"/>
              </a:rPr>
              <a:t> implementable/monotone, </a:t>
            </a:r>
            <a:r>
              <a:rPr lang="en-US" sz="2000" dirty="0">
                <a:solidFill>
                  <a:schemeClr val="bg1"/>
                </a:solidFill>
                <a:latin typeface="Chalkboard"/>
                <a:cs typeface="Chalkboard"/>
              </a:rPr>
              <a:t>there is </a:t>
            </a:r>
            <a:r>
              <a:rPr lang="en-US" sz="2000" dirty="0" smtClean="0">
                <a:solidFill>
                  <a:schemeClr val="bg1"/>
                </a:solidFill>
                <a:latin typeface="Chalkboard"/>
                <a:cs typeface="Chalkboard"/>
              </a:rPr>
              <a:t>an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essentially 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unique </a:t>
            </a:r>
            <a:r>
              <a:rPr lang="en-US" sz="2000" dirty="0">
                <a:solidFill>
                  <a:schemeClr val="bg1"/>
                </a:solidFill>
                <a:latin typeface="Chalkboard"/>
                <a:cs typeface="Chalkboard"/>
              </a:rPr>
              <a:t>payment rule such that the sealed-bid </a:t>
            </a:r>
            <a:r>
              <a:rPr lang="en-US" sz="2000" dirty="0" smtClean="0">
                <a:solidFill>
                  <a:schemeClr val="bg1"/>
                </a:solidFill>
                <a:latin typeface="Chalkboard"/>
                <a:cs typeface="Chalkboard"/>
              </a:rPr>
              <a:t>mechanism </a:t>
            </a:r>
            <a:r>
              <a:rPr lang="en-US" sz="2000" dirty="0">
                <a:solidFill>
                  <a:schemeClr val="bg1"/>
                </a:solidFill>
                <a:latin typeface="Chalkboard"/>
                <a:cs typeface="Chalkboard"/>
              </a:rPr>
              <a:t>(x, p) is </a:t>
            </a:r>
            <a:r>
              <a:rPr lang="en-US" sz="2000" dirty="0" smtClean="0">
                <a:solidFill>
                  <a:schemeClr val="bg1"/>
                </a:solidFill>
                <a:latin typeface="Chalkboard"/>
                <a:cs typeface="Chalkboard"/>
              </a:rPr>
              <a:t>DSIC, given by the formula: </a:t>
            </a:r>
          </a:p>
          <a:p>
            <a:endParaRPr lang="en-US" sz="2000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endParaRPr lang="en-US" sz="2000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endParaRPr lang="en-US" sz="2000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r>
              <a:rPr lang="en-US" sz="2000" dirty="0">
                <a:solidFill>
                  <a:schemeClr val="bg1"/>
                </a:solidFill>
                <a:latin typeface="Chalkboard"/>
                <a:cs typeface="Chalkboard"/>
              </a:rPr>
              <a:t>(c)</a:t>
            </a:r>
            <a:r>
              <a:rPr lang="en-US" sz="2000" dirty="0" smtClean="0">
                <a:solidFill>
                  <a:schemeClr val="bg1"/>
                </a:solidFill>
                <a:latin typeface="Chalkboard"/>
                <a:cs typeface="Chalkboard"/>
              </a:rPr>
              <a:t> In particular, there is a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unique</a:t>
            </a:r>
            <a:r>
              <a:rPr lang="en-US" sz="2000" dirty="0" smtClean="0">
                <a:solidFill>
                  <a:schemeClr val="bg1"/>
                </a:solidFill>
                <a:latin typeface="Chalkboard"/>
                <a:cs typeface="Chalkboard"/>
              </a:rPr>
              <a:t> payment function such that the mechanism is DSIC and additionally IR with non-positive transfers (i.e. b</a:t>
            </a:r>
            <a:r>
              <a:rPr lang="en-US" sz="2000" baseline="-25000" dirty="0" smtClean="0">
                <a:solidFill>
                  <a:schemeClr val="bg1"/>
                </a:solidFill>
                <a:latin typeface="Chalkboard"/>
                <a:cs typeface="Chalkboard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Chalkboard"/>
                <a:cs typeface="Chalkboard"/>
              </a:rPr>
              <a:t> = 0 implies p</a:t>
            </a:r>
            <a:r>
              <a:rPr lang="en-US" sz="2000" baseline="-25000" dirty="0" smtClean="0">
                <a:solidFill>
                  <a:schemeClr val="bg1"/>
                </a:solidFill>
                <a:latin typeface="Chalkboard"/>
                <a:cs typeface="Chalkboard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Chalkboard"/>
                <a:cs typeface="Chalkboard"/>
              </a:rPr>
              <a:t>(b) = 0, for all b</a:t>
            </a:r>
            <a:r>
              <a:rPr lang="en-US" sz="2000" baseline="-25000" dirty="0" smtClean="0">
                <a:solidFill>
                  <a:schemeClr val="bg1"/>
                </a:solidFill>
                <a:latin typeface="Chalkboard"/>
                <a:cs typeface="Chalkboard"/>
              </a:rPr>
              <a:t>-</a:t>
            </a:r>
            <a:r>
              <a:rPr lang="en-US" sz="2000" baseline="-25000" dirty="0" err="1" smtClean="0">
                <a:solidFill>
                  <a:schemeClr val="bg1"/>
                </a:solidFill>
                <a:latin typeface="Chalkboard"/>
                <a:cs typeface="Chalkboard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Chalkboard"/>
                <a:cs typeface="Chalkboard"/>
              </a:rPr>
              <a:t>).</a:t>
            </a:r>
          </a:p>
          <a:p>
            <a:pPr marL="0" lvl="1">
              <a:lnSpc>
                <a:spcPct val="120000"/>
              </a:lnSpc>
              <a:spcBef>
                <a:spcPts val="3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038600"/>
            <a:ext cx="8507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7200" y="1625600"/>
            <a:ext cx="384048" cy="38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Myerson’s Lemma Corollaries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447800"/>
            <a:ext cx="9144000" cy="4260141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"/>
                <a:cs typeface="Arial"/>
              </a:rPr>
              <a:t>Corollary:</a:t>
            </a:r>
            <a:r>
              <a:rPr lang="en-US" sz="2600" dirty="0" smtClean="0">
                <a:latin typeface="Arial"/>
                <a:cs typeface="Arial"/>
              </a:rPr>
              <a:t> The greedy allocation rule for sponsored search is </a:t>
            </a:r>
            <a:r>
              <a:rPr lang="en-US" sz="2600" b="1" i="1" dirty="0" smtClean="0">
                <a:solidFill>
                  <a:srgbClr val="008000"/>
                </a:solidFill>
                <a:latin typeface="Arial"/>
                <a:cs typeface="Arial"/>
              </a:rPr>
              <a:t>implementable</a:t>
            </a:r>
            <a:r>
              <a:rPr lang="en-US" sz="2600" dirty="0" smtClean="0">
                <a:latin typeface="Arial"/>
                <a:cs typeface="Arial"/>
              </a:rPr>
              <a:t>. Thus, there is a DSIC auction that maximizes social welfare. </a:t>
            </a:r>
          </a:p>
          <a:p>
            <a:pPr>
              <a:lnSpc>
                <a:spcPct val="150000"/>
              </a:lnSpc>
            </a:pPr>
            <a:endParaRPr lang="en-US" sz="26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/>
                <a:cs typeface="Arial"/>
              </a:rPr>
              <a:t>On the other hand, in single-item settings, allocating to the second-highest bidder or the lowest bidder are both </a:t>
            </a:r>
            <a:r>
              <a:rPr lang="en-US" sz="2600" b="1" i="1" dirty="0" smtClean="0">
                <a:solidFill>
                  <a:srgbClr val="FF0000"/>
                </a:solidFill>
                <a:latin typeface="Arial"/>
                <a:cs typeface="Arial"/>
              </a:rPr>
              <a:t>not implementable</a:t>
            </a:r>
            <a:r>
              <a:rPr lang="en-US" sz="2600" dirty="0" smtClean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952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819400" y="4267200"/>
            <a:ext cx="4495800" cy="1362075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VICKREY auction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5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0317" y="76200"/>
            <a:ext cx="8078121" cy="762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Second Price/</a:t>
            </a:r>
            <a:r>
              <a:rPr lang="en-US" dirty="0" err="1" smtClean="0">
                <a:latin typeface="Arial"/>
                <a:cs typeface="Arial"/>
              </a:rPr>
              <a:t>Vickrey</a:t>
            </a:r>
            <a:r>
              <a:rPr lang="en-US" dirty="0" smtClean="0">
                <a:latin typeface="Arial"/>
                <a:cs typeface="Arial"/>
              </a:rPr>
              <a:t> Auction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0668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Another idea:</a:t>
            </a:r>
          </a:p>
          <a:p>
            <a:pPr marL="800100" lvl="1" indent="-342900">
              <a:buFont typeface="Wingdings" charset="2"/>
              <a:buChar char="v"/>
            </a:pP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Charge the winner the second highest bid!</a:t>
            </a:r>
          </a:p>
          <a:p>
            <a:pPr marL="1257300" lvl="2" indent="-3429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maybe a bit strange</a:t>
            </a:r>
          </a:p>
          <a:p>
            <a:pPr marL="1257300" lvl="2" indent="-34290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But essentially used by Sotheby’s (modulo reserve price).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21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Second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Price/</a:t>
            </a:r>
            <a:r>
              <a:rPr lang="en-US" dirty="0" err="1" smtClean="0">
                <a:latin typeface="Arial"/>
                <a:cs typeface="Arial"/>
              </a:rPr>
              <a:t>Vickrey</a:t>
            </a:r>
            <a:r>
              <a:rPr lang="en-US" dirty="0" smtClean="0">
                <a:latin typeface="Arial"/>
                <a:cs typeface="Arial"/>
              </a:rPr>
              <a:t> Auction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76400"/>
            <a:ext cx="9182100" cy="2308324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latin typeface="Arial"/>
              <a:cs typeface="Arial"/>
            </a:endParaRPr>
          </a:p>
          <a:p>
            <a:pPr algn="just"/>
            <a:r>
              <a:rPr lang="en-US" sz="2400" dirty="0" smtClean="0">
                <a:latin typeface="Arial"/>
                <a:cs typeface="Arial"/>
              </a:rPr>
              <a:t>Lemma 1: In </a:t>
            </a:r>
            <a:r>
              <a:rPr lang="en-US" sz="2400" dirty="0">
                <a:latin typeface="Arial"/>
                <a:cs typeface="Arial"/>
              </a:rPr>
              <a:t>a second-price auction, every bidder has a </a:t>
            </a:r>
            <a:r>
              <a:rPr lang="en-US" sz="2400" b="1" i="1" dirty="0">
                <a:solidFill>
                  <a:srgbClr val="3366FF"/>
                </a:solidFill>
                <a:latin typeface="Arial"/>
                <a:cs typeface="Arial"/>
              </a:rPr>
              <a:t>dominant strategy</a:t>
            </a:r>
            <a:r>
              <a:rPr lang="en-US" sz="2400" dirty="0">
                <a:latin typeface="Arial"/>
                <a:cs typeface="Arial"/>
              </a:rPr>
              <a:t>: set</a:t>
            </a:r>
            <a:r>
              <a:rPr lang="en-US" sz="2400" dirty="0" smtClean="0">
                <a:latin typeface="Arial"/>
                <a:cs typeface="Arial"/>
              </a:rPr>
              <a:t> her bid </a:t>
            </a:r>
            <a:r>
              <a:rPr lang="en-US" sz="2400" b="1" i="1" dirty="0" smtClean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lang="en-US" sz="2400" b="1" i="1" baseline="-25000" dirty="0" smtClean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equal to</a:t>
            </a:r>
            <a:r>
              <a:rPr lang="en-US" sz="2400" dirty="0" smtClean="0">
                <a:latin typeface="Arial"/>
                <a:cs typeface="Arial"/>
              </a:rPr>
              <a:t> her private value </a:t>
            </a:r>
            <a:r>
              <a:rPr lang="en-US" sz="2400" b="1" i="1" dirty="0" smtClean="0">
                <a:solidFill>
                  <a:srgbClr val="FF6600"/>
                </a:solidFill>
                <a:latin typeface="Arial"/>
                <a:cs typeface="Arial"/>
              </a:rPr>
              <a:t>v</a:t>
            </a:r>
            <a:r>
              <a:rPr lang="en-US" sz="2400" b="1" i="1" baseline="-25000" dirty="0" smtClean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. </a:t>
            </a:r>
            <a:r>
              <a:rPr lang="en-US" sz="2400" dirty="0">
                <a:latin typeface="Arial"/>
                <a:cs typeface="Arial"/>
              </a:rPr>
              <a:t>That is, this strategy maximizes the utility of bidder </a:t>
            </a:r>
            <a:r>
              <a:rPr lang="en-US" sz="2400" b="1" i="1" dirty="0" err="1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, no matter what the other bidders</a:t>
            </a:r>
            <a:r>
              <a:rPr lang="en-US" sz="2400" dirty="0" smtClean="0">
                <a:latin typeface="Arial"/>
                <a:cs typeface="Arial"/>
              </a:rPr>
              <a:t> bid.</a:t>
            </a:r>
          </a:p>
          <a:p>
            <a:pPr algn="just"/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114800"/>
            <a:ext cx="798167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Hence trivial to participate in. (unlike first price auction) 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Proof: See the board.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50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Second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Price/</a:t>
            </a:r>
            <a:r>
              <a:rPr lang="en-US" dirty="0" err="1" smtClean="0">
                <a:latin typeface="Arial"/>
                <a:cs typeface="Arial"/>
              </a:rPr>
              <a:t>Vickrey</a:t>
            </a:r>
            <a:r>
              <a:rPr lang="en-US" dirty="0" smtClean="0">
                <a:latin typeface="Arial"/>
                <a:cs typeface="Arial"/>
              </a:rPr>
              <a:t> Auction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76400"/>
            <a:ext cx="9182100" cy="1569660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latin typeface="Arial"/>
              <a:cs typeface="Arial"/>
            </a:endParaRPr>
          </a:p>
          <a:p>
            <a:pPr algn="just"/>
            <a:r>
              <a:rPr lang="en-US" sz="2400" dirty="0" smtClean="0">
                <a:latin typeface="Arial"/>
                <a:cs typeface="Arial"/>
              </a:rPr>
              <a:t>Lemma 2: In </a:t>
            </a:r>
            <a:r>
              <a:rPr lang="en-US" sz="2400" dirty="0">
                <a:latin typeface="Arial"/>
                <a:cs typeface="Arial"/>
              </a:rPr>
              <a:t>a second-</a:t>
            </a:r>
            <a:r>
              <a:rPr lang="en-US" sz="2400" dirty="0" smtClean="0">
                <a:latin typeface="Arial"/>
                <a:cs typeface="Arial"/>
              </a:rPr>
              <a:t>price auction</a:t>
            </a:r>
            <a:r>
              <a:rPr lang="en-US" sz="2400" dirty="0">
                <a:latin typeface="Arial"/>
                <a:cs typeface="Arial"/>
              </a:rPr>
              <a:t>, every </a:t>
            </a:r>
            <a:r>
              <a:rPr lang="en-US" sz="2400" b="1" i="1" dirty="0" smtClean="0">
                <a:solidFill>
                  <a:srgbClr val="3366FF"/>
                </a:solidFill>
                <a:latin typeface="Arial"/>
                <a:cs typeface="Arial"/>
              </a:rPr>
              <a:t>truthful</a:t>
            </a:r>
            <a:r>
              <a:rPr lang="en-US" sz="24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bidder </a:t>
            </a:r>
            <a:r>
              <a:rPr lang="en-US" sz="2400" dirty="0">
                <a:latin typeface="Arial"/>
                <a:cs typeface="Arial"/>
              </a:rPr>
              <a:t>is guaranteed non-negative </a:t>
            </a:r>
            <a:r>
              <a:rPr lang="en-US" sz="2400" dirty="0" smtClean="0">
                <a:latin typeface="Arial"/>
                <a:cs typeface="Arial"/>
              </a:rPr>
              <a:t>utility.</a:t>
            </a:r>
          </a:p>
          <a:p>
            <a:pPr algn="just"/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58528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Sometimes called </a:t>
            </a:r>
            <a:r>
              <a:rPr lang="en-US" sz="2400" i="1" dirty="0" smtClean="0">
                <a:latin typeface="Arial"/>
                <a:cs typeface="Arial"/>
              </a:rPr>
              <a:t>Individual Rationality 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Proof: See the board.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7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Second Price/</a:t>
            </a:r>
            <a:r>
              <a:rPr lang="en-US" dirty="0" err="1" smtClean="0">
                <a:latin typeface="Arial"/>
                <a:cs typeface="Arial"/>
              </a:rPr>
              <a:t>Vickrey</a:t>
            </a:r>
            <a:r>
              <a:rPr lang="en-US" dirty="0" smtClean="0">
                <a:latin typeface="Arial"/>
                <a:cs typeface="Arial"/>
              </a:rPr>
              <a:t> Auction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763000" cy="1043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1600200"/>
            <a:ext cx="7391400" cy="362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[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Vickrey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’61    ]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The </a:t>
            </a:r>
            <a:r>
              <a:rPr lang="en-US" dirty="0" err="1">
                <a:solidFill>
                  <a:schemeClr val="bg1"/>
                </a:solidFill>
                <a:latin typeface="Chalkboard"/>
                <a:cs typeface="Chalkboard"/>
              </a:rPr>
              <a:t>Vickrey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 auction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 satisfies the following:</a:t>
            </a:r>
          </a:p>
          <a:p>
            <a:endParaRPr lang="en-US" dirty="0">
              <a:solidFill>
                <a:schemeClr val="bg1"/>
              </a:solidFill>
              <a:latin typeface="Chalkboard"/>
              <a:cs typeface="Chalkboard"/>
            </a:endParaRPr>
          </a:p>
          <a:p>
            <a:pPr marL="342900" indent="-342900">
              <a:buAutoNum type="arabicParenBoth"/>
            </a:pPr>
            <a:r>
              <a:rPr lang="en-US" b="1" dirty="0" smtClean="0">
                <a:solidFill>
                  <a:schemeClr val="bg1"/>
                </a:solidFill>
                <a:latin typeface="Chalkboard"/>
                <a:cs typeface="Chalkboard"/>
              </a:rPr>
              <a:t>[</a:t>
            </a:r>
            <a:r>
              <a:rPr lang="en-US" b="1" dirty="0">
                <a:solidFill>
                  <a:schemeClr val="bg1"/>
                </a:solidFill>
                <a:latin typeface="Chalkboard"/>
                <a:cs typeface="Chalkboard"/>
              </a:rPr>
              <a:t>strong incentive guarantees]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It is dominant-strategy incentive-compatible (DSIC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) and IR</a:t>
            </a:r>
          </a:p>
          <a:p>
            <a:pPr marL="342900" indent="-342900">
              <a:buAutoNum type="arabicParenBoth"/>
            </a:pPr>
            <a:endParaRPr lang="en-US" dirty="0">
              <a:solidFill>
                <a:schemeClr val="bg1"/>
              </a:solidFill>
              <a:latin typeface="Chalkboard"/>
              <a:cs typeface="Chalkboard"/>
            </a:endParaRPr>
          </a:p>
          <a:p>
            <a:r>
              <a:rPr lang="en-US" b="1" dirty="0">
                <a:solidFill>
                  <a:schemeClr val="bg1"/>
                </a:solidFill>
                <a:latin typeface="Chalkboard"/>
                <a:cs typeface="Chalkboard"/>
              </a:rPr>
              <a:t>(2) [strong performance guarantees]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If bidders report truthfully, then the auction </a:t>
            </a:r>
            <a:r>
              <a:rPr lang="en-US" b="1" i="1" dirty="0" smtClean="0">
                <a:solidFill>
                  <a:srgbClr val="FFFF00"/>
                </a:solidFill>
                <a:latin typeface="Chalkboard"/>
                <a:cs typeface="Chalkboard"/>
              </a:rPr>
              <a:t>maximizes </a:t>
            </a:r>
            <a:r>
              <a:rPr lang="en-US" b="1" i="1" dirty="0">
                <a:solidFill>
                  <a:srgbClr val="FFFF00"/>
                </a:solidFill>
                <a:latin typeface="Chalkboard"/>
                <a:cs typeface="Chalkboard"/>
              </a:rPr>
              <a:t>the social </a:t>
            </a:r>
            <a:r>
              <a:rPr lang="en-US" b="1" i="1" dirty="0" smtClean="0">
                <a:solidFill>
                  <a:srgbClr val="FFFF00"/>
                </a:solidFill>
                <a:latin typeface="Chalkboard"/>
                <a:cs typeface="Chalkboard"/>
              </a:rPr>
              <a:t>welfare </a:t>
            </a:r>
            <a:r>
              <a:rPr lang="en-US" dirty="0" err="1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b="1" i="1" baseline="-25000" dirty="0" err="1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halkboard"/>
                <a:cs typeface="Chalkboard"/>
              </a:rPr>
              <a:t>v</a:t>
            </a:r>
            <a:r>
              <a:rPr lang="en-US" sz="1050" dirty="0" err="1" smtClean="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dirty="0" err="1" smtClean="0">
                <a:solidFill>
                  <a:srgbClr val="FFFF00"/>
                </a:solidFill>
                <a:latin typeface="Chalkboard"/>
                <a:cs typeface="Chalkboard"/>
              </a:rPr>
              <a:t>x</a:t>
            </a:r>
            <a:r>
              <a:rPr lang="en-US" sz="1050" dirty="0" err="1" smtClean="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where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x</a:t>
            </a:r>
            <a:r>
              <a:rPr lang="en-US" sz="1050" dirty="0">
                <a:solidFill>
                  <a:schemeClr val="bg1"/>
                </a:solidFill>
                <a:latin typeface="Chalkboard"/>
                <a:cs typeface="Chalkboard"/>
              </a:rPr>
              <a:t>i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is 1 if </a:t>
            </a:r>
            <a:r>
              <a:rPr lang="en-US" dirty="0" err="1">
                <a:solidFill>
                  <a:schemeClr val="bg1"/>
                </a:solidFill>
                <a:latin typeface="Chalkboard"/>
                <a:cs typeface="Chalkboard"/>
              </a:rPr>
              <a:t>i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 wins and 0 if </a:t>
            </a:r>
            <a:r>
              <a:rPr lang="en-US" dirty="0" err="1">
                <a:solidFill>
                  <a:schemeClr val="bg1"/>
                </a:solidFill>
                <a:latin typeface="Chalkboard"/>
                <a:cs typeface="Chalkboard"/>
              </a:rPr>
              <a:t>i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loses.</a:t>
            </a:r>
          </a:p>
          <a:p>
            <a:endParaRPr lang="en-US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halkboard"/>
                <a:cs typeface="Chalkboard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Chalkboard"/>
                <a:cs typeface="Chalkboard"/>
              </a:rPr>
              <a:t>3) [computational efficiency]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The auction can be implemented in </a:t>
            </a:r>
            <a:r>
              <a:rPr lang="en-US" b="1" dirty="0">
                <a:solidFill>
                  <a:srgbClr val="FFFF00"/>
                </a:solidFill>
                <a:latin typeface="Chalkboard"/>
                <a:cs typeface="Chalkboard"/>
              </a:rPr>
              <a:t>polynomial</a:t>
            </a:r>
            <a:r>
              <a:rPr lang="en-US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(linear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) time.</a:t>
            </a:r>
          </a:p>
          <a:p>
            <a:pPr marL="0" lvl="1">
              <a:lnSpc>
                <a:spcPct val="120000"/>
              </a:lnSpc>
              <a:spcBef>
                <a:spcPts val="3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7618" y="1655652"/>
            <a:ext cx="384048" cy="38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98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0317" y="76200"/>
            <a:ext cx="8078121" cy="762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Second Price/</a:t>
            </a:r>
            <a:r>
              <a:rPr lang="en-US" dirty="0" err="1" smtClean="0">
                <a:latin typeface="Arial"/>
                <a:cs typeface="Arial"/>
              </a:rPr>
              <a:t>Vickrey</a:t>
            </a:r>
            <a:r>
              <a:rPr lang="en-US" dirty="0" smtClean="0">
                <a:latin typeface="Arial"/>
                <a:cs typeface="Arial"/>
              </a:rPr>
              <a:t> Auction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066800"/>
            <a:ext cx="8153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Questions:</a:t>
            </a:r>
          </a:p>
          <a:p>
            <a:pPr marL="800100" lvl="1" indent="-342900">
              <a:buFont typeface="Wingdings" charset="2"/>
              <a:buChar char="v"/>
            </a:pP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What</a:t>
            </a:r>
            <a:r>
              <a:rPr lang="uk-UA" sz="2800" dirty="0" smtClean="0">
                <a:solidFill>
                  <a:srgbClr val="000000"/>
                </a:solidFill>
                <a:latin typeface="Arial"/>
                <a:cs typeface="Arial"/>
              </a:rPr>
              <a:t>’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s so special about 2</a:t>
            </a:r>
            <a:r>
              <a:rPr lang="en-US" sz="2800" baseline="30000" dirty="0" smtClean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price?</a:t>
            </a:r>
          </a:p>
          <a:p>
            <a:pPr marL="1257300" lvl="2" indent="-34290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How about charging the highest bidder the 3</a:t>
            </a:r>
            <a:r>
              <a:rPr lang="en-US" sz="2800" baseline="30000" dirty="0" smtClean="0">
                <a:solidFill>
                  <a:srgbClr val="000000"/>
                </a:solidFill>
                <a:latin typeface="Arial"/>
                <a:cs typeface="Arial"/>
              </a:rPr>
              <a:t>rd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price?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02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What’s next?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16764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These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three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properties: (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) strong incentive guarantees, (ii) strong performance guarantees, (iii) computational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efficiency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are criteria for a good auction. Our goal in future lectures will be to:</a:t>
            </a:r>
          </a:p>
          <a:p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Tackle more</a:t>
            </a:r>
            <a:r>
              <a:rPr lang="zh-CN" alt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complex allocation</a:t>
            </a:r>
            <a:r>
              <a:rPr lang="zh-CN" alt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problems</a:t>
            </a:r>
          </a:p>
          <a:p>
            <a:pPr marL="800100" lvl="1" indent="-342900">
              <a:buFont typeface="Wingdings" charset="2"/>
              <a:buChar char="v"/>
            </a:pP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Tackle more complex objectives, such as r</a:t>
            </a:r>
            <a:r>
              <a:rPr lang="en-US" altLang="zh-CN" sz="2400" dirty="0" smtClean="0">
                <a:latin typeface="Arial"/>
                <a:cs typeface="Arial"/>
              </a:rPr>
              <a:t>evenue</a:t>
            </a:r>
            <a:endParaRPr lang="en-US" sz="2400" dirty="0" smtClean="0"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36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16256</TotalTime>
  <Words>1424</Words>
  <Application>Microsoft Macintosh PowerPoint</Application>
  <PresentationFormat>On-screen Show (4:3)</PresentationFormat>
  <Paragraphs>214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Agency FB</vt:lpstr>
      <vt:lpstr>Arial Black</vt:lpstr>
      <vt:lpstr>Calibri</vt:lpstr>
      <vt:lpstr>Chalkboard</vt:lpstr>
      <vt:lpstr>Chalkduster</vt:lpstr>
      <vt:lpstr>Comic Sans MS</vt:lpstr>
      <vt:lpstr>Courier New</vt:lpstr>
      <vt:lpstr>Lucida Grande</vt:lpstr>
      <vt:lpstr>ＭＳ Ｐゴシック</vt:lpstr>
      <vt:lpstr>ＭＳ ゴシック</vt:lpstr>
      <vt:lpstr>Symbol</vt:lpstr>
      <vt:lpstr>Tahoma</vt:lpstr>
      <vt:lpstr>Times New Roman</vt:lpstr>
      <vt:lpstr>Wingdings</vt:lpstr>
      <vt:lpstr>Zapf Dingbats</vt:lpstr>
      <vt:lpstr>宋体</vt:lpstr>
      <vt:lpstr>微软雅黑</vt:lpstr>
      <vt:lpstr>Arial</vt:lpstr>
      <vt:lpstr>Office Theme</vt:lpstr>
      <vt:lpstr>PowerPoint Presentation</vt:lpstr>
      <vt:lpstr>PowerPoint Presentation</vt:lpstr>
      <vt:lpstr>VICKREY auction</vt:lpstr>
      <vt:lpstr>Second Price/Vickrey Auction</vt:lpstr>
      <vt:lpstr>Second-Price/Vickrey Auction</vt:lpstr>
      <vt:lpstr>Second-Price/Vickrey Auction</vt:lpstr>
      <vt:lpstr>Second Price/Vickrey Auction</vt:lpstr>
      <vt:lpstr>Second Price/Vickrey Auction</vt:lpstr>
      <vt:lpstr>What’s next?</vt:lpstr>
      <vt:lpstr>Case Study: Sponsored Search Auction</vt:lpstr>
      <vt:lpstr>Sponsored Search Auction</vt:lpstr>
      <vt:lpstr>In 2012, sponsored search generated 43.6 billion dollars for Google, which was 95% of its revenue.  In the meantime, the market grows by ~20% per year.</vt:lpstr>
      <vt:lpstr>Sponsored Search Auction: Setup</vt:lpstr>
      <vt:lpstr>Sponsored Search Auction: Goals</vt:lpstr>
      <vt:lpstr>Sponsored Search Auction</vt:lpstr>
      <vt:lpstr>Sponsored Search Auction</vt:lpstr>
      <vt:lpstr>Generalized Second Price Auction</vt:lpstr>
      <vt:lpstr>Sponsored Search Auction</vt:lpstr>
      <vt:lpstr>Sponsored Search Auction</vt:lpstr>
      <vt:lpstr>Myerson’s Lemma</vt:lpstr>
      <vt:lpstr>Single-dimensional Environment</vt:lpstr>
      <vt:lpstr>Single-dimensional Environment</vt:lpstr>
      <vt:lpstr>Sealed-Bid Auction in Single-dim Environments</vt:lpstr>
      <vt:lpstr>Two important definitions</vt:lpstr>
      <vt:lpstr>Two important definitions</vt:lpstr>
      <vt:lpstr>Myerson’s Lemma</vt:lpstr>
      <vt:lpstr>Myerson’s Lemma Corollaries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 Zhan</dc:creator>
  <cp:lastModifiedBy>Yang Cai, Professor</cp:lastModifiedBy>
  <cp:revision>750</cp:revision>
  <dcterms:created xsi:type="dcterms:W3CDTF">2015-03-14T19:19:48Z</dcterms:created>
  <dcterms:modified xsi:type="dcterms:W3CDTF">2016-10-04T01:43:58Z</dcterms:modified>
</cp:coreProperties>
</file>