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1.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557" r:id="rId2"/>
    <p:sldId id="549" r:id="rId3"/>
    <p:sldId id="562" r:id="rId4"/>
    <p:sldId id="377" r:id="rId5"/>
    <p:sldId id="590" r:id="rId6"/>
    <p:sldId id="519" r:id="rId7"/>
    <p:sldId id="592" r:id="rId8"/>
    <p:sldId id="593" r:id="rId9"/>
    <p:sldId id="594" r:id="rId10"/>
    <p:sldId id="595" r:id="rId11"/>
    <p:sldId id="559" r:id="rId12"/>
    <p:sldId id="560" r:id="rId13"/>
    <p:sldId id="561" r:id="rId14"/>
    <p:sldId id="583" r:id="rId15"/>
    <p:sldId id="584" r:id="rId16"/>
    <p:sldId id="586" r:id="rId17"/>
    <p:sldId id="587" r:id="rId18"/>
    <p:sldId id="588" r:id="rId19"/>
    <p:sldId id="563" r:id="rId20"/>
    <p:sldId id="56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CA24"/>
    <a:srgbClr val="FF6600"/>
    <a:srgbClr val="FFCC66"/>
    <a:srgbClr val="00FFFF"/>
    <a:srgbClr val="66FFFF"/>
    <a:srgbClr val="CCFFFF"/>
    <a:srgbClr val="FFAE6B"/>
    <a:srgbClr val="FFFF99"/>
    <a:srgbClr val="2A6B1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52" autoAdjust="0"/>
    <p:restoredTop sz="83519" autoAdjust="0"/>
  </p:normalViewPr>
  <p:slideViewPr>
    <p:cSldViewPr>
      <p:cViewPr>
        <p:scale>
          <a:sx n="100" d="100"/>
          <a:sy n="100" d="100"/>
        </p:scale>
        <p:origin x="2824" y="53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114" d="100"/>
          <a:sy n="114" d="100"/>
        </p:scale>
        <p:origin x="-397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5FF4598-5B58-49B2-9E8D-D8BD7D27CF27}" type="datetimeFigureOut">
              <a:rPr lang="en-US" smtClean="0"/>
              <a:pPr/>
              <a:t>10/5/16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0D8007F-645B-4508-972D-09B93A6F7DB0}" type="slidenum">
              <a:rPr lang="en-US" smtClean="0"/>
              <a:pPr/>
              <a:t>‹#›</a:t>
            </a:fld>
            <a:endParaRPr lang="en-US"/>
          </a:p>
        </p:txBody>
      </p:sp>
    </p:spTree>
    <p:extLst>
      <p:ext uri="{BB962C8B-B14F-4D97-AF65-F5344CB8AC3E}">
        <p14:creationId xmlns:p14="http://schemas.microsoft.com/office/powerpoint/2010/main" val="30010575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7261CB-B478-48D1-A038-689B24DB15F4}" type="datetimeFigureOut">
              <a:rPr lang="en-US" smtClean="0"/>
              <a:pPr/>
              <a:t>10/5/16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3F7F74-8035-4756-8F95-506704FC2D72}" type="slidenum">
              <a:rPr lang="en-US" smtClean="0"/>
              <a:pPr/>
              <a:t>‹#›</a:t>
            </a:fld>
            <a:endParaRPr lang="en-US"/>
          </a:p>
        </p:txBody>
      </p:sp>
    </p:spTree>
    <p:extLst>
      <p:ext uri="{BB962C8B-B14F-4D97-AF65-F5344CB8AC3E}">
        <p14:creationId xmlns:p14="http://schemas.microsoft.com/office/powerpoint/2010/main" val="1802358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850F59-57B3-3246-A710-651FE289FD63}" type="slidenum">
              <a:rPr lang="en-US" smtClean="0"/>
              <a:pPr/>
              <a:t>3</a:t>
            </a:fld>
            <a:endParaRPr lang="en-US"/>
          </a:p>
        </p:txBody>
      </p:sp>
    </p:spTree>
    <p:extLst>
      <p:ext uri="{BB962C8B-B14F-4D97-AF65-F5344CB8AC3E}">
        <p14:creationId xmlns:p14="http://schemas.microsoft.com/office/powerpoint/2010/main" val="2649388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94FDFD-AEFF-4543-9830-4C3C1365F7C6}" type="slidenum">
              <a:rPr lang="en-US" smtClean="0"/>
              <a:pPr/>
              <a:t>12</a:t>
            </a:fld>
            <a:endParaRPr lang="en-US"/>
          </a:p>
        </p:txBody>
      </p:sp>
    </p:spTree>
    <p:extLst>
      <p:ext uri="{BB962C8B-B14F-4D97-AF65-F5344CB8AC3E}">
        <p14:creationId xmlns:p14="http://schemas.microsoft.com/office/powerpoint/2010/main" val="3119818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the purposes of the equation</a:t>
            </a:r>
            <a:r>
              <a:rPr lang="en-US" baseline="0" dirty="0" smtClean="0"/>
              <a:t> above </a:t>
            </a:r>
            <a:r>
              <a:rPr lang="en-US" i="1" baseline="0" dirty="0" smtClean="0"/>
              <a:t>a</a:t>
            </a:r>
            <a:r>
              <a:rPr lang="en-US" i="1" baseline="-25000" dirty="0" smtClean="0"/>
              <a:t>k</a:t>
            </a:r>
            <a:r>
              <a:rPr lang="en-US" baseline="-25000" dirty="0" smtClean="0"/>
              <a:t>+1</a:t>
            </a:r>
            <a:r>
              <a:rPr lang="en-US" baseline="0" dirty="0" smtClean="0"/>
              <a:t> is taken to be 0</a:t>
            </a:r>
            <a:endParaRPr lang="en-US" dirty="0"/>
          </a:p>
        </p:txBody>
      </p:sp>
      <p:sp>
        <p:nvSpPr>
          <p:cNvPr id="4" name="Slide Number Placeholder 3"/>
          <p:cNvSpPr>
            <a:spLocks noGrp="1"/>
          </p:cNvSpPr>
          <p:nvPr>
            <p:ph type="sldNum" sz="quarter" idx="10"/>
          </p:nvPr>
        </p:nvSpPr>
        <p:spPr/>
        <p:txBody>
          <a:bodyPr/>
          <a:lstStyle/>
          <a:p>
            <a:fld id="{A394FDFD-AEFF-4543-9830-4C3C1365F7C6}" type="slidenum">
              <a:rPr lang="en-US" smtClean="0"/>
              <a:pPr/>
              <a:t>13</a:t>
            </a:fld>
            <a:endParaRPr lang="en-US"/>
          </a:p>
        </p:txBody>
      </p:sp>
    </p:spTree>
    <p:extLst>
      <p:ext uri="{BB962C8B-B14F-4D97-AF65-F5344CB8AC3E}">
        <p14:creationId xmlns:p14="http://schemas.microsoft.com/office/powerpoint/2010/main" val="31198187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850F59-57B3-3246-A710-651FE289FD63}" type="slidenum">
              <a:rPr lang="en-US" smtClean="0"/>
              <a:pPr/>
              <a:t>14</a:t>
            </a:fld>
            <a:endParaRPr lang="en-US"/>
          </a:p>
        </p:txBody>
      </p:sp>
    </p:spTree>
    <p:extLst>
      <p:ext uri="{BB962C8B-B14F-4D97-AF65-F5344CB8AC3E}">
        <p14:creationId xmlns:p14="http://schemas.microsoft.com/office/powerpoint/2010/main" val="26493884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94FDFD-AEFF-4543-9830-4C3C1365F7C6}" type="slidenum">
              <a:rPr lang="en-US" smtClean="0"/>
              <a:pPr/>
              <a:t>15</a:t>
            </a:fld>
            <a:endParaRPr lang="en-US"/>
          </a:p>
        </p:txBody>
      </p:sp>
    </p:spTree>
    <p:extLst>
      <p:ext uri="{BB962C8B-B14F-4D97-AF65-F5344CB8AC3E}">
        <p14:creationId xmlns:p14="http://schemas.microsoft.com/office/powerpoint/2010/main" val="31198187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answer i</a:t>
            </a:r>
            <a:r>
              <a:rPr lang="en-US" baseline="0" dirty="0" smtClean="0"/>
              <a:t>s yes, as implied by Myerson’s theorem (next lecture).</a:t>
            </a:r>
            <a:endParaRPr lang="en-US" dirty="0"/>
          </a:p>
        </p:txBody>
      </p:sp>
      <p:sp>
        <p:nvSpPr>
          <p:cNvPr id="4" name="Slide Number Placeholder 3"/>
          <p:cNvSpPr>
            <a:spLocks noGrp="1"/>
          </p:cNvSpPr>
          <p:nvPr>
            <p:ph type="sldNum" sz="quarter" idx="10"/>
          </p:nvPr>
        </p:nvSpPr>
        <p:spPr/>
        <p:txBody>
          <a:bodyPr/>
          <a:lstStyle/>
          <a:p>
            <a:fld id="{A394FDFD-AEFF-4543-9830-4C3C1365F7C6}" type="slidenum">
              <a:rPr lang="en-US" smtClean="0"/>
              <a:pPr/>
              <a:t>16</a:t>
            </a:fld>
            <a:endParaRPr lang="en-US"/>
          </a:p>
        </p:txBody>
      </p:sp>
    </p:spTree>
    <p:extLst>
      <p:ext uri="{BB962C8B-B14F-4D97-AF65-F5344CB8AC3E}">
        <p14:creationId xmlns:p14="http://schemas.microsoft.com/office/powerpoint/2010/main" val="31198187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answer i</a:t>
            </a:r>
            <a:r>
              <a:rPr lang="en-US" baseline="0" dirty="0" smtClean="0"/>
              <a:t>s yes, as implied by Myerson’s theorem (next lecture).</a:t>
            </a:r>
            <a:endParaRPr lang="en-US" dirty="0" smtClean="0"/>
          </a:p>
        </p:txBody>
      </p:sp>
      <p:sp>
        <p:nvSpPr>
          <p:cNvPr id="4" name="Slide Number Placeholder 3"/>
          <p:cNvSpPr>
            <a:spLocks noGrp="1"/>
          </p:cNvSpPr>
          <p:nvPr>
            <p:ph type="sldNum" sz="quarter" idx="10"/>
          </p:nvPr>
        </p:nvSpPr>
        <p:spPr/>
        <p:txBody>
          <a:bodyPr/>
          <a:lstStyle/>
          <a:p>
            <a:fld id="{A394FDFD-AEFF-4543-9830-4C3C1365F7C6}" type="slidenum">
              <a:rPr lang="en-US" smtClean="0"/>
              <a:pPr/>
              <a:t>17</a:t>
            </a:fld>
            <a:endParaRPr lang="en-US"/>
          </a:p>
        </p:txBody>
      </p:sp>
    </p:spTree>
    <p:extLst>
      <p:ext uri="{BB962C8B-B14F-4D97-AF65-F5344CB8AC3E}">
        <p14:creationId xmlns:p14="http://schemas.microsoft.com/office/powerpoint/2010/main" val="31198187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350" rtl="0" eaLnBrk="0" fontAlgn="base" latinLnBrk="0" hangingPunct="0">
              <a:lnSpc>
                <a:spcPct val="100000"/>
              </a:lnSpc>
              <a:spcBef>
                <a:spcPct val="30000"/>
              </a:spcBef>
              <a:spcAft>
                <a:spcPct val="0"/>
              </a:spcAft>
              <a:buClrTx/>
              <a:buSzTx/>
              <a:buFontTx/>
              <a:buNone/>
              <a:tabLst/>
              <a:defRPr/>
            </a:pPr>
            <a:r>
              <a:rPr lang="en-US" sz="1200" b="1" dirty="0" smtClean="0"/>
              <a:t>Def:</a:t>
            </a:r>
            <a:r>
              <a:rPr lang="en-US" sz="1200" baseline="0" dirty="0" smtClean="0"/>
              <a:t> An auction with Bayesian Nash equilibrium </a:t>
            </a:r>
            <a:r>
              <a:rPr lang="en-US" sz="1200" i="1" baseline="0" dirty="0" smtClean="0"/>
              <a:t>s</a:t>
            </a:r>
            <a:r>
              <a:rPr lang="en-US" sz="1200" baseline="-25000" dirty="0" smtClean="0"/>
              <a:t>1</a:t>
            </a:r>
            <a:r>
              <a:rPr lang="en-US" sz="1200" baseline="0" dirty="0" smtClean="0"/>
              <a:t>,…,</a:t>
            </a:r>
            <a:r>
              <a:rPr lang="en-US" sz="1200" i="1" baseline="0" dirty="0" err="1" smtClean="0"/>
              <a:t>s</a:t>
            </a:r>
            <a:r>
              <a:rPr lang="en-US" sz="1200" i="1" baseline="-25000" dirty="0" err="1" smtClean="0"/>
              <a:t>n</a:t>
            </a:r>
            <a:r>
              <a:rPr lang="en-US" sz="1200" baseline="0" dirty="0" smtClean="0"/>
              <a:t> is interim IR, if for all bidders </a:t>
            </a:r>
            <a:r>
              <a:rPr lang="en-US" sz="1200" i="1" baseline="0" dirty="0" err="1" smtClean="0"/>
              <a:t>i</a:t>
            </a:r>
            <a:r>
              <a:rPr lang="en-US" sz="1200" baseline="0" dirty="0" smtClean="0"/>
              <a:t> and all </a:t>
            </a:r>
            <a:r>
              <a:rPr lang="en-US" sz="1200" i="1" baseline="0" dirty="0" smtClean="0"/>
              <a:t>v</a:t>
            </a:r>
            <a:r>
              <a:rPr lang="en-US" sz="1200" i="1" baseline="-25000" dirty="0" smtClean="0"/>
              <a:t>i</a:t>
            </a:r>
            <a:r>
              <a:rPr lang="en-US" sz="1200" baseline="0" dirty="0" smtClean="0"/>
              <a:t>, the expected utility of bidder </a:t>
            </a:r>
            <a:r>
              <a:rPr lang="en-US" sz="1200" i="1" baseline="0" dirty="0" err="1" smtClean="0"/>
              <a:t>i</a:t>
            </a:r>
            <a:r>
              <a:rPr lang="en-US" sz="1200" baseline="0" dirty="0" smtClean="0"/>
              <a:t> when her value is </a:t>
            </a:r>
            <a:r>
              <a:rPr lang="en-US" sz="1200" i="1" baseline="0" dirty="0" smtClean="0"/>
              <a:t>v</a:t>
            </a:r>
            <a:r>
              <a:rPr lang="en-US" sz="1200" i="1" baseline="-25000" dirty="0" smtClean="0"/>
              <a:t>i</a:t>
            </a:r>
            <a:r>
              <a:rPr lang="en-US" sz="1200" baseline="0" dirty="0" smtClean="0"/>
              <a:t> and she plays </a:t>
            </a:r>
            <a:r>
              <a:rPr lang="en-US" sz="1200" i="1" baseline="0" dirty="0" err="1" smtClean="0"/>
              <a:t>s</a:t>
            </a:r>
            <a:r>
              <a:rPr lang="en-US" sz="1200" i="1" baseline="-25000" dirty="0" err="1" smtClean="0"/>
              <a:t>i</a:t>
            </a:r>
            <a:r>
              <a:rPr lang="en-US" sz="1200" baseline="0" dirty="0" smtClean="0"/>
              <a:t>(</a:t>
            </a:r>
            <a:r>
              <a:rPr lang="en-US" sz="1200" i="1" baseline="0" dirty="0" smtClean="0"/>
              <a:t>v</a:t>
            </a:r>
            <a:r>
              <a:rPr lang="en-US" sz="1200" i="1" baseline="-25000" dirty="0" smtClean="0"/>
              <a:t>i</a:t>
            </a:r>
            <a:r>
              <a:rPr lang="en-US" sz="1200" baseline="0" dirty="0" smtClean="0"/>
              <a:t>) is non-negative in expectation over the other bidders’ values assuming they also use their Bayesian Nash equilibrium strategies </a:t>
            </a:r>
            <a:r>
              <a:rPr lang="en-US" sz="1200" i="1" baseline="0" dirty="0" smtClean="0"/>
              <a:t>s</a:t>
            </a:r>
            <a:r>
              <a:rPr lang="en-US" sz="1200" i="1" baseline="-25000" dirty="0" smtClean="0"/>
              <a:t>-</a:t>
            </a:r>
            <a:r>
              <a:rPr lang="en-US" sz="1200" i="1" baseline="-25000" dirty="0" err="1" smtClean="0"/>
              <a:t>i</a:t>
            </a:r>
            <a:r>
              <a:rPr lang="en-US" sz="1200" baseline="0" dirty="0" smtClean="0"/>
              <a:t>.</a:t>
            </a:r>
          </a:p>
          <a:p>
            <a:pPr marL="0" marR="0" indent="0" algn="l" defTabSz="914350" rtl="0" eaLnBrk="0" fontAlgn="base" latinLnBrk="0" hangingPunct="0">
              <a:lnSpc>
                <a:spcPct val="100000"/>
              </a:lnSpc>
              <a:spcBef>
                <a:spcPct val="30000"/>
              </a:spcBef>
              <a:spcAft>
                <a:spcPct val="0"/>
              </a:spcAft>
              <a:buClrTx/>
              <a:buSzTx/>
              <a:buFontTx/>
              <a:buNone/>
              <a:tabLst/>
              <a:defRPr/>
            </a:pPr>
            <a:endParaRPr lang="en-US" sz="1200" baseline="0" dirty="0" smtClean="0"/>
          </a:p>
          <a:p>
            <a:pPr marL="0" marR="0" indent="0" algn="l" defTabSz="914350" rtl="0" eaLnBrk="0" fontAlgn="base" latinLnBrk="0" hangingPunct="0">
              <a:lnSpc>
                <a:spcPct val="100000"/>
              </a:lnSpc>
              <a:spcBef>
                <a:spcPct val="30000"/>
              </a:spcBef>
              <a:spcAft>
                <a:spcPct val="0"/>
              </a:spcAft>
              <a:buClrTx/>
              <a:buSzTx/>
              <a:buFontTx/>
              <a:buNone/>
              <a:tabLst/>
              <a:defRPr/>
            </a:pPr>
            <a:r>
              <a:rPr lang="en-US" sz="1200" baseline="0" dirty="0" smtClean="0"/>
              <a:t>Direct means 1 round interaction simultaneous and asking to bid the value.</a:t>
            </a:r>
            <a:endParaRPr lang="en-US" sz="1200" dirty="0" smtClean="0"/>
          </a:p>
        </p:txBody>
      </p:sp>
      <p:sp>
        <p:nvSpPr>
          <p:cNvPr id="4" name="Slide Number Placeholder 3"/>
          <p:cNvSpPr>
            <a:spLocks noGrp="1"/>
          </p:cNvSpPr>
          <p:nvPr>
            <p:ph type="sldNum" sz="quarter" idx="10"/>
          </p:nvPr>
        </p:nvSpPr>
        <p:spPr/>
        <p:txBody>
          <a:bodyPr/>
          <a:lstStyle/>
          <a:p>
            <a:fld id="{A394FDFD-AEFF-4543-9830-4C3C1365F7C6}"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1122362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850F59-57B3-3246-A710-651FE289FD63}" type="slidenum">
              <a:rPr lang="en-US" smtClean="0"/>
              <a:pPr/>
              <a:t>19</a:t>
            </a:fld>
            <a:endParaRPr lang="en-US"/>
          </a:p>
        </p:txBody>
      </p:sp>
    </p:spTree>
    <p:extLst>
      <p:ext uri="{BB962C8B-B14F-4D97-AF65-F5344CB8AC3E}">
        <p14:creationId xmlns:p14="http://schemas.microsoft.com/office/powerpoint/2010/main" val="26493884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94FDFD-AEFF-4543-9830-4C3C1365F7C6}" type="slidenum">
              <a:rPr lang="en-US" smtClean="0"/>
              <a:pPr/>
              <a:t>20</a:t>
            </a:fld>
            <a:endParaRPr lang="en-US"/>
          </a:p>
        </p:txBody>
      </p:sp>
    </p:spTree>
    <p:extLst>
      <p:ext uri="{BB962C8B-B14F-4D97-AF65-F5344CB8AC3E}">
        <p14:creationId xmlns:p14="http://schemas.microsoft.com/office/powerpoint/2010/main" val="3119818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94FDFD-AEFF-4543-9830-4C3C1365F7C6}" type="slidenum">
              <a:rPr lang="en-US" smtClean="0"/>
              <a:pPr/>
              <a:t>4</a:t>
            </a:fld>
            <a:endParaRPr lang="en-US"/>
          </a:p>
        </p:txBody>
      </p:sp>
    </p:spTree>
    <p:extLst>
      <p:ext uri="{BB962C8B-B14F-4D97-AF65-F5344CB8AC3E}">
        <p14:creationId xmlns:p14="http://schemas.microsoft.com/office/powerpoint/2010/main" val="3119818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makes a setting single-dimensional is NOT</a:t>
            </a:r>
            <a:r>
              <a:rPr lang="en-US" baseline="0" dirty="0" smtClean="0"/>
              <a:t> the allocation constraints, but that every bidder’s private information is </a:t>
            </a:r>
            <a:r>
              <a:rPr lang="en-US" b="1" baseline="0" dirty="0" smtClean="0"/>
              <a:t>one scalar</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A394FDFD-AEFF-4543-9830-4C3C1365F7C6}" type="slidenum">
              <a:rPr lang="en-US" smtClean="0"/>
              <a:pPr/>
              <a:t>5</a:t>
            </a:fld>
            <a:endParaRPr lang="en-US"/>
          </a:p>
        </p:txBody>
      </p:sp>
    </p:spTree>
    <p:extLst>
      <p:ext uri="{BB962C8B-B14F-4D97-AF65-F5344CB8AC3E}">
        <p14:creationId xmlns:p14="http://schemas.microsoft.com/office/powerpoint/2010/main" val="665349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94FDFD-AEFF-4543-9830-4C3C1365F7C6}" type="slidenum">
              <a:rPr lang="en-US" smtClean="0"/>
              <a:pPr/>
              <a:t>6</a:t>
            </a:fld>
            <a:endParaRPr lang="en-US"/>
          </a:p>
        </p:txBody>
      </p:sp>
    </p:spTree>
    <p:extLst>
      <p:ext uri="{BB962C8B-B14F-4D97-AF65-F5344CB8AC3E}">
        <p14:creationId xmlns:p14="http://schemas.microsoft.com/office/powerpoint/2010/main" val="3119818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94FDFD-AEFF-4543-9830-4C3C1365F7C6}" type="slidenum">
              <a:rPr lang="en-US" smtClean="0"/>
              <a:pPr/>
              <a:t>7</a:t>
            </a:fld>
            <a:endParaRPr lang="en-US"/>
          </a:p>
        </p:txBody>
      </p:sp>
    </p:spTree>
    <p:extLst>
      <p:ext uri="{BB962C8B-B14F-4D97-AF65-F5344CB8AC3E}">
        <p14:creationId xmlns:p14="http://schemas.microsoft.com/office/powerpoint/2010/main" val="913668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94FDFD-AEFF-4543-9830-4C3C1365F7C6}" type="slidenum">
              <a:rPr lang="en-US" smtClean="0"/>
              <a:pPr/>
              <a:t>8</a:t>
            </a:fld>
            <a:endParaRPr lang="en-US"/>
          </a:p>
        </p:txBody>
      </p:sp>
    </p:spTree>
    <p:extLst>
      <p:ext uri="{BB962C8B-B14F-4D97-AF65-F5344CB8AC3E}">
        <p14:creationId xmlns:p14="http://schemas.microsoft.com/office/powerpoint/2010/main" val="5100643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PROOF ON THE BOARD</a:t>
            </a:r>
            <a:endParaRPr lang="en-US" dirty="0"/>
          </a:p>
        </p:txBody>
      </p:sp>
      <p:sp>
        <p:nvSpPr>
          <p:cNvPr id="4" name="Slide Number Placeholder 3"/>
          <p:cNvSpPr>
            <a:spLocks noGrp="1"/>
          </p:cNvSpPr>
          <p:nvPr>
            <p:ph type="sldNum" sz="quarter" idx="10"/>
          </p:nvPr>
        </p:nvSpPr>
        <p:spPr/>
        <p:txBody>
          <a:bodyPr/>
          <a:lstStyle/>
          <a:p>
            <a:fld id="{A394FDFD-AEFF-4543-9830-4C3C1365F7C6}" type="slidenum">
              <a:rPr lang="en-US" smtClean="0"/>
              <a:pPr/>
              <a:t>9</a:t>
            </a:fld>
            <a:endParaRPr lang="en-US"/>
          </a:p>
        </p:txBody>
      </p:sp>
    </p:spTree>
    <p:extLst>
      <p:ext uri="{BB962C8B-B14F-4D97-AF65-F5344CB8AC3E}">
        <p14:creationId xmlns:p14="http://schemas.microsoft.com/office/powerpoint/2010/main" val="1446775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94FDFD-AEFF-4543-9830-4C3C1365F7C6}" type="slidenum">
              <a:rPr lang="en-US" smtClean="0"/>
              <a:pPr/>
              <a:t>10</a:t>
            </a:fld>
            <a:endParaRPr lang="en-US"/>
          </a:p>
        </p:txBody>
      </p:sp>
    </p:spTree>
    <p:extLst>
      <p:ext uri="{BB962C8B-B14F-4D97-AF65-F5344CB8AC3E}">
        <p14:creationId xmlns:p14="http://schemas.microsoft.com/office/powerpoint/2010/main" val="1525140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850F59-57B3-3246-A710-651FE289FD63}" type="slidenum">
              <a:rPr lang="en-US" smtClean="0"/>
              <a:pPr/>
              <a:t>11</a:t>
            </a:fld>
            <a:endParaRPr lang="en-US"/>
          </a:p>
        </p:txBody>
      </p:sp>
    </p:spTree>
    <p:extLst>
      <p:ext uri="{BB962C8B-B14F-4D97-AF65-F5344CB8AC3E}">
        <p14:creationId xmlns:p14="http://schemas.microsoft.com/office/powerpoint/2010/main" val="2649388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1981200"/>
            <a:ext cx="5772833" cy="1617226"/>
          </a:xfrm>
        </p:spPr>
        <p:txBody>
          <a:bodyPr>
            <a:normAutofit/>
          </a:bodyPr>
          <a:lstStyle>
            <a:lvl1pPr algn="l">
              <a:defRPr lang="en-US" sz="28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ea typeface="+mj-ea"/>
                <a:cs typeface="+mj-cs"/>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819400" y="3610166"/>
            <a:ext cx="5029200" cy="762000"/>
          </a:xfrm>
        </p:spPr>
        <p:txBody>
          <a:bodyPr>
            <a:normAutofit/>
          </a:bodyPr>
          <a:lstStyle>
            <a:lvl1pPr marL="0" indent="0" algn="l">
              <a:buNone/>
              <a:defRPr lang="en-US" sz="2600" b="1" kern="1200" dirty="0" smtClean="0">
                <a:solidFill>
                  <a:srgbClr val="FFC000"/>
                </a:solidFill>
                <a:effectLst>
                  <a:outerShdw blurRad="38100" dist="38100" dir="2700000" algn="tl">
                    <a:srgbClr val="000000">
                      <a:alpha val="43137"/>
                    </a:srgbClr>
                  </a:outerShdw>
                </a:effectLst>
                <a:latin typeface="Agency FB" pitchFamily="34" charset="0"/>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AE5E6FA-6889-42C0-9BF6-AB2CFA070F97}" type="datetimeFigureOut">
              <a:rPr lang="en-US" smtClean="0"/>
              <a:pPr/>
              <a:t>10/5/16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EFE73-4B92-4632-A7F5-4AA05E6BA569}" type="slidenum">
              <a:rPr lang="en-US" smtClean="0"/>
              <a:pPr/>
              <a:t>‹#›</a:t>
            </a:fld>
            <a:endParaRPr lang="en-US"/>
          </a:p>
        </p:txBody>
      </p:sp>
      <p:grpSp>
        <p:nvGrpSpPr>
          <p:cNvPr id="17" name="Group 16"/>
          <p:cNvGrpSpPr/>
          <p:nvPr userDrawn="1"/>
        </p:nvGrpSpPr>
        <p:grpSpPr>
          <a:xfrm>
            <a:off x="963355" y="2086721"/>
            <a:ext cx="1669862" cy="1904445"/>
            <a:chOff x="1199353" y="1735245"/>
            <a:chExt cx="1669862" cy="1904445"/>
          </a:xfrm>
        </p:grpSpPr>
        <p:sp>
          <p:nvSpPr>
            <p:cNvPr id="18" name="矩形 12"/>
            <p:cNvSpPr/>
            <p:nvPr userDrawn="1"/>
          </p:nvSpPr>
          <p:spPr>
            <a:xfrm>
              <a:off x="1750607" y="1735245"/>
              <a:ext cx="548640" cy="548640"/>
            </a:xfrm>
            <a:prstGeom prst="rect">
              <a:avLst/>
            </a:prstGeom>
            <a:solidFill>
              <a:schemeClr val="tx1">
                <a:lumMod val="6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9"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reflection blurRad="6350" stA="50000" endA="300" endPos="55500" dist="101600" dir="5400000" sy="-100000" algn="bl" rotWithShape="0"/>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0" name="矩形 10"/>
            <p:cNvSpPr/>
            <p:nvPr userDrawn="1"/>
          </p:nvSpPr>
          <p:spPr>
            <a:xfrm>
              <a:off x="1683798" y="2391724"/>
              <a:ext cx="548640" cy="548640"/>
            </a:xfrm>
            <a:prstGeom prst="rect">
              <a:avLst/>
            </a:prstGeom>
            <a:solidFill>
              <a:schemeClr val="bg1">
                <a:lumMod val="75000"/>
                <a:lumOff val="25000"/>
              </a:schemeClr>
            </a:solidFill>
            <a:ln>
              <a:noFill/>
            </a:ln>
            <a:effectLst>
              <a:outerShdw blurRad="50800" dist="38100" algn="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13"/>
            <p:cNvSpPr/>
            <p:nvPr userDrawn="1"/>
          </p:nvSpPr>
          <p:spPr>
            <a:xfrm>
              <a:off x="2320503" y="2391724"/>
              <a:ext cx="548640" cy="548640"/>
            </a:xfrm>
            <a:prstGeom prst="rect">
              <a:avLst/>
            </a:prstGeom>
            <a:solidFill>
              <a:schemeClr val="tx1">
                <a:lumMod val="85000"/>
              </a:schemeClr>
            </a:solidFill>
            <a:ln>
              <a:noFill/>
            </a:ln>
            <a:effectLst>
              <a:outerShdw blurRad="50800" dist="38100" algn="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4"/>
            <p:cNvSpPr/>
            <p:nvPr userDrawn="1"/>
          </p:nvSpPr>
          <p:spPr>
            <a:xfrm>
              <a:off x="2298381" y="3091050"/>
              <a:ext cx="548640" cy="548640"/>
            </a:xfrm>
            <a:prstGeom prst="rect">
              <a:avLst/>
            </a:prstGeom>
            <a:solidFill>
              <a:schemeClr val="bg1">
                <a:lumMod val="50000"/>
                <a:lumOff val="50000"/>
              </a:schemeClr>
            </a:solidFill>
            <a:ln>
              <a:noFill/>
            </a:ln>
            <a:effectLst>
              <a:outerShdw blurRad="50800" dist="38100" dir="2700000" algn="tl" rotWithShape="0">
                <a:prstClr val="black">
                  <a:alpha val="40000"/>
                </a:prstClr>
              </a:outerShdw>
              <a:reflection blurRad="6350" stA="50000" endA="300" endPos="55500" dist="101600" dir="5400000" sy="-100000" algn="bl" rotWithShape="0"/>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9"/>
            <p:cNvSpPr/>
            <p:nvPr userDrawn="1"/>
          </p:nvSpPr>
          <p:spPr>
            <a:xfrm>
              <a:off x="2320575" y="1735950"/>
              <a:ext cx="548640" cy="548640"/>
            </a:xfrm>
            <a:prstGeom prst="rect">
              <a:avLst/>
            </a:prstGeom>
            <a:solidFill>
              <a:schemeClr val="bg1"/>
            </a:solidFill>
            <a:ln>
              <a:noFill/>
            </a:ln>
            <a:effectLst>
              <a:outerShdw blurRad="50800" dist="38100" algn="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4019799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4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
        <p:nvSpPr>
          <p:cNvPr id="14" name="Title 1"/>
          <p:cNvSpPr>
            <a:spLocks noGrp="1"/>
          </p:cNvSpPr>
          <p:nvPr>
            <p:ph type="title"/>
          </p:nvPr>
        </p:nvSpPr>
        <p:spPr>
          <a:xfrm>
            <a:off x="533400" y="201445"/>
            <a:ext cx="8001000" cy="762000"/>
          </a:xfrm>
        </p:spPr>
        <p:txBody>
          <a:bodyPr>
            <a:normAutofit/>
          </a:bodyPr>
          <a:lstStyle>
            <a:lvl1pPr algn="ctr">
              <a:defRPr sz="2800" b="0" cap="none" spc="0">
                <a:ln>
                  <a:noFill/>
                </a:ln>
                <a:solidFill>
                  <a:schemeClr val="bg1"/>
                </a:solidFill>
                <a:effectLst>
                  <a:outerShdw blurRad="38100" dist="38100" dir="2700000" algn="tl">
                    <a:srgbClr val="000000">
                      <a:alpha val="43137"/>
                    </a:srgbClr>
                  </a:outerShdw>
                </a:effectLst>
                <a:latin typeface="Arial Black" pitchFamily="34" charset="0"/>
                <a:cs typeface="Arial" pitchFamily="34" charset="0"/>
              </a:defRPr>
            </a:lvl1pPr>
          </a:lstStyle>
          <a:p>
            <a:r>
              <a:rPr lang="en-US" dirty="0" smtClean="0"/>
              <a:t>Click to edit Master title style</a:t>
            </a:r>
            <a:endParaRPr lang="en-US" dirty="0"/>
          </a:p>
        </p:txBody>
      </p:sp>
      <p:sp>
        <p:nvSpPr>
          <p:cNvPr id="28" name="Content Placeholder 2"/>
          <p:cNvSpPr>
            <a:spLocks noGrp="1"/>
          </p:cNvSpPr>
          <p:nvPr>
            <p:ph idx="1"/>
          </p:nvPr>
        </p:nvSpPr>
        <p:spPr>
          <a:xfrm>
            <a:off x="638635" y="1219200"/>
            <a:ext cx="8005715" cy="5257800"/>
          </a:xfrm>
        </p:spPr>
        <p:txBody>
          <a:bodyPr>
            <a:normAutofit/>
          </a:bodyPr>
          <a:lstStyle>
            <a:lvl1pPr marL="457200" indent="-457200">
              <a:lnSpc>
                <a:spcPct val="130000"/>
              </a:lnSpc>
              <a:spcBef>
                <a:spcPts val="1200"/>
              </a:spcBef>
              <a:spcAft>
                <a:spcPts val="600"/>
              </a:spcAft>
              <a:buFont typeface="Wingdings" pitchFamily="2" charset="2"/>
              <a:buChar char="q"/>
              <a:defRPr sz="2400">
                <a:solidFill>
                  <a:schemeClr val="bg1"/>
                </a:solidFill>
                <a:latin typeface="Arial" pitchFamily="34" charset="0"/>
                <a:cs typeface="Arial" pitchFamily="34" charset="0"/>
              </a:defRPr>
            </a:lvl1pPr>
            <a:lvl2pPr marL="742950" indent="-285750">
              <a:lnSpc>
                <a:spcPct val="130000"/>
              </a:lnSpc>
              <a:spcBef>
                <a:spcPts val="600"/>
              </a:spcBef>
              <a:spcAft>
                <a:spcPts val="600"/>
              </a:spcAft>
              <a:buFont typeface="Wingdings" pitchFamily="2" charset="2"/>
              <a:buChar char="§"/>
              <a:defRPr sz="2400">
                <a:solidFill>
                  <a:schemeClr val="bg1"/>
                </a:solidFill>
              </a:defRPr>
            </a:lvl2pPr>
            <a:lvl3pPr>
              <a:lnSpc>
                <a:spcPct val="130000"/>
              </a:lnSpc>
              <a:defRPr sz="2000">
                <a:solidFill>
                  <a:schemeClr val="bg1"/>
                </a:solidFill>
              </a:defRPr>
            </a:lvl3pPr>
            <a:lvl4pPr>
              <a:lnSpc>
                <a:spcPct val="130000"/>
              </a:lnSpc>
              <a:defRPr sz="1800">
                <a:solidFill>
                  <a:schemeClr val="bg1"/>
                </a:solidFill>
              </a:defRPr>
            </a:lvl4pPr>
            <a:lvl5pPr>
              <a:lnSpc>
                <a:spcPct val="130000"/>
              </a:lnSpc>
              <a:defRPr sz="18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0886661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
        <p:nvSpPr>
          <p:cNvPr id="14" name="Title 1"/>
          <p:cNvSpPr>
            <a:spLocks noGrp="1"/>
          </p:cNvSpPr>
          <p:nvPr>
            <p:ph type="title"/>
          </p:nvPr>
        </p:nvSpPr>
        <p:spPr>
          <a:xfrm>
            <a:off x="533400" y="201445"/>
            <a:ext cx="8001000" cy="762000"/>
          </a:xfrm>
        </p:spPr>
        <p:txBody>
          <a:bodyPr>
            <a:normAutofit/>
          </a:bodyPr>
          <a:lstStyle>
            <a:lvl1pPr algn="ctr">
              <a:defRPr sz="2800" b="0" cap="none" spc="0">
                <a:ln>
                  <a:noFill/>
                </a:ln>
                <a:solidFill>
                  <a:schemeClr val="bg1"/>
                </a:solidFill>
                <a:effectLst>
                  <a:outerShdw blurRad="38100" dist="38100" dir="2700000" algn="tl">
                    <a:srgbClr val="000000">
                      <a:alpha val="43137"/>
                    </a:srgbClr>
                  </a:outerShdw>
                </a:effectLst>
                <a:latin typeface="Arial Black"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361535309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
        <p:nvSpPr>
          <p:cNvPr id="14" name="Title 1"/>
          <p:cNvSpPr>
            <a:spLocks noGrp="1"/>
          </p:cNvSpPr>
          <p:nvPr>
            <p:ph type="title"/>
          </p:nvPr>
        </p:nvSpPr>
        <p:spPr>
          <a:xfrm>
            <a:off x="533400" y="201445"/>
            <a:ext cx="8001000" cy="762000"/>
          </a:xfrm>
        </p:spPr>
        <p:txBody>
          <a:bodyPr>
            <a:normAutofit/>
          </a:bodyPr>
          <a:lstStyle>
            <a:lvl1pPr algn="ctr">
              <a:defRPr sz="2800" b="1" cap="none" spc="0">
                <a:ln>
                  <a:noFill/>
                </a:ln>
                <a:solidFill>
                  <a:schemeClr val="bg1"/>
                </a:solidFill>
                <a:effectLst>
                  <a:outerShdw blurRad="38100" dist="38100" dir="2700000" algn="tl">
                    <a:srgbClr val="000000">
                      <a:alpha val="43137"/>
                    </a:srgbClr>
                  </a:outerShdw>
                </a:effectLst>
                <a:latin typeface="Arial" pitchFamily="34" charset="0"/>
                <a:cs typeface="Arial" pitchFamily="34" charset="0"/>
              </a:defRPr>
            </a:lvl1pPr>
          </a:lstStyle>
          <a:p>
            <a:r>
              <a:rPr lang="en-US" dirty="0" smtClean="0"/>
              <a:t>Click to edit Master title style</a:t>
            </a:r>
            <a:endParaRPr lang="en-US" dirty="0"/>
          </a:p>
        </p:txBody>
      </p:sp>
      <p:grpSp>
        <p:nvGrpSpPr>
          <p:cNvPr id="7" name="Group 6"/>
          <p:cNvGrpSpPr>
            <a:grpSpLocks noChangeAspect="1"/>
          </p:cNvGrpSpPr>
          <p:nvPr userDrawn="1"/>
        </p:nvGrpSpPr>
        <p:grpSpPr>
          <a:xfrm>
            <a:off x="290032" y="233563"/>
            <a:ext cx="753207" cy="765355"/>
            <a:chOff x="1683798" y="1735245"/>
            <a:chExt cx="1185417" cy="1205119"/>
          </a:xfrm>
        </p:grpSpPr>
        <p:sp>
          <p:nvSpPr>
            <p:cNvPr id="8"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9"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9"/>
            <p:cNvSpPr/>
            <p:nvPr userDrawn="1"/>
          </p:nvSpPr>
          <p:spPr>
            <a:xfrm>
              <a:off x="2320575" y="1735950"/>
              <a:ext cx="548640" cy="548640"/>
            </a:xfrm>
            <a:prstGeom prst="rect">
              <a:avLst/>
            </a:prstGeom>
            <a:solidFill>
              <a:srgbClr val="FFC000"/>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0700187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0EB1D23-BD60-3B41-9E2B-72878C4F4C76}" type="datetimeFigureOut">
              <a:rPr lang="en-US" smtClean="0"/>
              <a:pPr/>
              <a:t>10/5/16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B59B1-C31B-434D-AF92-9E52CA7629B1}" type="slidenum">
              <a:rPr lang="en-US" smtClean="0"/>
              <a:pPr/>
              <a:t>‹#›</a:t>
            </a:fld>
            <a:endParaRPr lang="en-US"/>
          </a:p>
        </p:txBody>
      </p:sp>
      <p:grpSp>
        <p:nvGrpSpPr>
          <p:cNvPr id="20" name="Group 19"/>
          <p:cNvGrpSpPr/>
          <p:nvPr userDrawn="1"/>
        </p:nvGrpSpPr>
        <p:grpSpPr>
          <a:xfrm>
            <a:off x="963355" y="2086721"/>
            <a:ext cx="1669862" cy="1904445"/>
            <a:chOff x="1199353" y="1735245"/>
            <a:chExt cx="1669862" cy="1904445"/>
          </a:xfrm>
        </p:grpSpPr>
        <p:sp>
          <p:nvSpPr>
            <p:cNvPr id="21"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7"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9" name="Text Placeholder 2"/>
          <p:cNvSpPr>
            <a:spLocks noGrp="1"/>
          </p:cNvSpPr>
          <p:nvPr>
            <p:ph type="body" idx="1"/>
          </p:nvPr>
        </p:nvSpPr>
        <p:spPr>
          <a:xfrm>
            <a:off x="3048000" y="2667000"/>
            <a:ext cx="3200400" cy="1388752"/>
          </a:xfrm>
        </p:spPr>
        <p:txBody>
          <a:bodyPr anchor="b">
            <a:noAutofit/>
          </a:bodyPr>
          <a:lstStyle>
            <a:lvl1pPr marL="0" indent="0">
              <a:buNone/>
              <a:defRPr sz="3200" b="1">
                <a:solidFill>
                  <a:schemeClr val="bg1"/>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extLst>
      <p:ext uri="{BB962C8B-B14F-4D97-AF65-F5344CB8AC3E}">
        <p14:creationId xmlns:p14="http://schemas.microsoft.com/office/powerpoint/2010/main" val="200504468"/>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grpSp>
        <p:nvGrpSpPr>
          <p:cNvPr id="20" name="Group 19"/>
          <p:cNvGrpSpPr/>
          <p:nvPr userDrawn="1"/>
        </p:nvGrpSpPr>
        <p:grpSpPr>
          <a:xfrm>
            <a:off x="963355" y="2086721"/>
            <a:ext cx="1669862" cy="1904445"/>
            <a:chOff x="1199353" y="1735245"/>
            <a:chExt cx="1669862" cy="1904445"/>
          </a:xfrm>
        </p:grpSpPr>
        <p:sp>
          <p:nvSpPr>
            <p:cNvPr id="21"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7"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9" name="Text Placeholder 2"/>
          <p:cNvSpPr>
            <a:spLocks noGrp="1"/>
          </p:cNvSpPr>
          <p:nvPr>
            <p:ph type="body" idx="1"/>
          </p:nvPr>
        </p:nvSpPr>
        <p:spPr>
          <a:xfrm>
            <a:off x="3048000" y="2667000"/>
            <a:ext cx="3200400" cy="1388752"/>
          </a:xfrm>
        </p:spPr>
        <p:txBody>
          <a:bodyPr anchor="b">
            <a:noAutofit/>
          </a:bodyPr>
          <a:lstStyle>
            <a:lvl1pPr marL="0" indent="0">
              <a:buNone/>
              <a:defRPr sz="3200" b="1">
                <a:solidFill>
                  <a:schemeClr val="bg1"/>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extLst>
      <p:ext uri="{BB962C8B-B14F-4D97-AF65-F5344CB8AC3E}">
        <p14:creationId xmlns:p14="http://schemas.microsoft.com/office/powerpoint/2010/main" val="347731739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grpSp>
        <p:nvGrpSpPr>
          <p:cNvPr id="20" name="Group 19"/>
          <p:cNvGrpSpPr>
            <a:grpSpLocks noChangeAspect="1"/>
          </p:cNvGrpSpPr>
          <p:nvPr userDrawn="1"/>
        </p:nvGrpSpPr>
        <p:grpSpPr>
          <a:xfrm>
            <a:off x="3810000" y="4038600"/>
            <a:ext cx="1335890" cy="1523556"/>
            <a:chOff x="1199353" y="1735245"/>
            <a:chExt cx="1669862" cy="1904445"/>
          </a:xfrm>
        </p:grpSpPr>
        <p:sp>
          <p:nvSpPr>
            <p:cNvPr id="21"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7"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9" name="Text Placeholder 2"/>
          <p:cNvSpPr>
            <a:spLocks noGrp="1"/>
          </p:cNvSpPr>
          <p:nvPr>
            <p:ph type="body" idx="1"/>
          </p:nvPr>
        </p:nvSpPr>
        <p:spPr>
          <a:xfrm>
            <a:off x="5486400" y="4237879"/>
            <a:ext cx="3200400" cy="1388752"/>
          </a:xfrm>
        </p:spPr>
        <p:txBody>
          <a:bodyPr anchor="b">
            <a:noAutofit/>
          </a:bodyPr>
          <a:lstStyle>
            <a:lvl1pPr marL="0" indent="0">
              <a:buNone/>
              <a:defRPr sz="3200" b="1">
                <a:solidFill>
                  <a:schemeClr val="bg1"/>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354644565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2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grpSp>
        <p:nvGrpSpPr>
          <p:cNvPr id="20" name="Group 19"/>
          <p:cNvGrpSpPr>
            <a:grpSpLocks noChangeAspect="1"/>
          </p:cNvGrpSpPr>
          <p:nvPr userDrawn="1"/>
        </p:nvGrpSpPr>
        <p:grpSpPr>
          <a:xfrm>
            <a:off x="3810000" y="4038600"/>
            <a:ext cx="1335890" cy="1523556"/>
            <a:chOff x="1199353" y="1735245"/>
            <a:chExt cx="1669862" cy="1904445"/>
          </a:xfrm>
        </p:grpSpPr>
        <p:sp>
          <p:nvSpPr>
            <p:cNvPr id="21"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7"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9" name="Text Placeholder 2"/>
          <p:cNvSpPr>
            <a:spLocks noGrp="1"/>
          </p:cNvSpPr>
          <p:nvPr>
            <p:ph type="body" idx="1"/>
          </p:nvPr>
        </p:nvSpPr>
        <p:spPr>
          <a:xfrm>
            <a:off x="5486400" y="4237879"/>
            <a:ext cx="3200400" cy="1388752"/>
          </a:xfrm>
        </p:spPr>
        <p:txBody>
          <a:bodyPr anchor="b">
            <a:noAutofit/>
          </a:bodyPr>
          <a:lstStyle>
            <a:lvl1pPr marL="0" indent="0">
              <a:buNone/>
              <a:defRPr sz="3200" b="1">
                <a:solidFill>
                  <a:schemeClr val="bg1"/>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234513621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9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18084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0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013727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3200" y="4657725"/>
            <a:ext cx="5751512" cy="1362075"/>
          </a:xfrm>
        </p:spPr>
        <p:txBody>
          <a:bodyPr anchor="t">
            <a:normAutofit/>
          </a:bodyPr>
          <a:lstStyle>
            <a:lvl1pPr algn="l">
              <a:defRPr sz="3200" b="1" cap="all">
                <a:latin typeface="Arial Black"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743200" y="2995613"/>
            <a:ext cx="5751512"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7AE5E6FA-6889-42C0-9BF6-AB2CFA070F97}" type="datetimeFigureOut">
              <a:rPr lang="en-US" smtClean="0"/>
              <a:pPr/>
              <a:t>10/5/16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EFE73-4B92-4632-A7F5-4AA05E6BA569}" type="slidenum">
              <a:rPr lang="en-US" smtClean="0"/>
              <a:pPr/>
              <a:t>‹#›</a:t>
            </a:fld>
            <a:endParaRPr lang="en-US"/>
          </a:p>
        </p:txBody>
      </p:sp>
      <p:grpSp>
        <p:nvGrpSpPr>
          <p:cNvPr id="7" name="Group 6"/>
          <p:cNvGrpSpPr/>
          <p:nvPr userDrawn="1"/>
        </p:nvGrpSpPr>
        <p:grpSpPr>
          <a:xfrm>
            <a:off x="661892" y="3716846"/>
            <a:ext cx="1669862" cy="1904445"/>
            <a:chOff x="1199353" y="1735245"/>
            <a:chExt cx="1669862" cy="1904445"/>
          </a:xfrm>
        </p:grpSpPr>
        <p:sp>
          <p:nvSpPr>
            <p:cNvPr id="8"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9"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1"/>
            <p:cNvSpPr/>
            <p:nvPr userDrawn="1"/>
          </p:nvSpPr>
          <p:spPr>
            <a:xfrm>
              <a:off x="1749264" y="3091050"/>
              <a:ext cx="548640" cy="548640"/>
            </a:xfrm>
            <a:prstGeom prst="rect">
              <a:avLst/>
            </a:prstGeom>
            <a:solidFill>
              <a:schemeClr val="tx1">
                <a:lumMod val="75000"/>
                <a:lumOff val="2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3451159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5_Title Slide">
    <p:bg>
      <p:bgRef idx="1002">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1981200"/>
            <a:ext cx="5772833" cy="1617226"/>
          </a:xfrm>
        </p:spPr>
        <p:txBody>
          <a:bodyPr>
            <a:normAutofit/>
          </a:bodyPr>
          <a:lstStyle>
            <a:lvl1pPr algn="l">
              <a:defRPr lang="en-US" sz="28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ea typeface="+mj-ea"/>
                <a:cs typeface="+mj-cs"/>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819400" y="3610166"/>
            <a:ext cx="5029200" cy="762000"/>
          </a:xfrm>
        </p:spPr>
        <p:txBody>
          <a:bodyPr>
            <a:normAutofit/>
          </a:bodyPr>
          <a:lstStyle>
            <a:lvl1pPr marL="0" indent="0" algn="l">
              <a:buNone/>
              <a:defRPr lang="en-US" sz="2600" b="1" kern="1200" dirty="0" smtClean="0">
                <a:solidFill>
                  <a:srgbClr val="FFC000"/>
                </a:solidFill>
                <a:effectLst>
                  <a:outerShdw blurRad="38100" dist="38100" dir="2700000" algn="tl">
                    <a:srgbClr val="000000">
                      <a:alpha val="43137"/>
                    </a:srgbClr>
                  </a:outerShdw>
                </a:effectLst>
                <a:latin typeface="Agency FB" pitchFamily="34" charset="0"/>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AE5E6FA-6889-42C0-9BF6-AB2CFA070F97}" type="datetimeFigureOut">
              <a:rPr lang="en-US" smtClean="0"/>
              <a:pPr/>
              <a:t>10/5/16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EFE73-4B92-4632-A7F5-4AA05E6BA569}" type="slidenum">
              <a:rPr lang="en-US" smtClean="0"/>
              <a:pPr/>
              <a:t>‹#›</a:t>
            </a:fld>
            <a:endParaRPr lang="en-US"/>
          </a:p>
        </p:txBody>
      </p:sp>
    </p:spTree>
    <p:extLst>
      <p:ext uri="{BB962C8B-B14F-4D97-AF65-F5344CB8AC3E}">
        <p14:creationId xmlns:p14="http://schemas.microsoft.com/office/powerpoint/2010/main" val="74019799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8439" cy="838200"/>
          </a:xfrm>
          <a:prstGeom prst="rect">
            <a:avLst/>
          </a:prstGeom>
          <a:gradFill flip="none" rotWithShape="1">
            <a:gsLst>
              <a:gs pos="0">
                <a:schemeClr val="bg1">
                  <a:lumMod val="65000"/>
                </a:schemeClr>
              </a:gs>
              <a:gs pos="53000">
                <a:schemeClr val="tx1">
                  <a:lumMod val="50000"/>
                  <a:lumOff val="50000"/>
                </a:schemeClr>
              </a:gs>
              <a:gs pos="100000">
                <a:schemeClr val="tx1">
                  <a:lumMod val="75000"/>
                  <a:lumOff val="2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rgbClr val="FFC000"/>
              </a:solidFill>
            </a:endParaRPr>
          </a:p>
        </p:txBody>
      </p:sp>
      <p:sp>
        <p:nvSpPr>
          <p:cNvPr id="2" name="Title 1"/>
          <p:cNvSpPr>
            <a:spLocks noGrp="1"/>
          </p:cNvSpPr>
          <p:nvPr>
            <p:ph type="title"/>
          </p:nvPr>
        </p:nvSpPr>
        <p:spPr>
          <a:xfrm>
            <a:off x="1447799" y="76200"/>
            <a:ext cx="7700639" cy="762000"/>
          </a:xfrm>
        </p:spPr>
        <p:txBody>
          <a:bodyPr>
            <a:normAutofit/>
          </a:bodyPr>
          <a:lstStyle>
            <a:lvl1pPr algn="l">
              <a:defRPr sz="2800" b="1" cap="none" spc="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447800" y="1219200"/>
            <a:ext cx="7196550" cy="5334000"/>
          </a:xfrm>
        </p:spPr>
        <p:txBody>
          <a:bodyPr>
            <a:normAutofit/>
          </a:bodyPr>
          <a:lstStyle>
            <a:lvl1pPr marL="457200" indent="-457200">
              <a:lnSpc>
                <a:spcPct val="130000"/>
              </a:lnSpc>
              <a:spcBef>
                <a:spcPts val="1200"/>
              </a:spcBef>
              <a:spcAft>
                <a:spcPts val="600"/>
              </a:spcAft>
              <a:buFont typeface="Wingdings" pitchFamily="2" charset="2"/>
              <a:buChar char="q"/>
              <a:defRPr sz="2400">
                <a:latin typeface="Times New Roman" pitchFamily="18" charset="0"/>
                <a:cs typeface="Times New Roman" pitchFamily="18" charset="0"/>
              </a:defRPr>
            </a:lvl1pPr>
            <a:lvl2pPr marL="742950" indent="-285750">
              <a:lnSpc>
                <a:spcPct val="130000"/>
              </a:lnSpc>
              <a:spcBef>
                <a:spcPts val="600"/>
              </a:spcBef>
              <a:spcAft>
                <a:spcPts val="600"/>
              </a:spcAft>
              <a:buFont typeface="Wingdings" pitchFamily="2" charset="2"/>
              <a:buChar char="§"/>
              <a:defRPr sz="2400">
                <a:solidFill>
                  <a:schemeClr val="tx1">
                    <a:lumMod val="85000"/>
                    <a:lumOff val="15000"/>
                  </a:schemeClr>
                </a:solidFill>
                <a:latin typeface="Times New Roman" pitchFamily="18" charset="0"/>
                <a:cs typeface="Times New Roman" pitchFamily="18" charset="0"/>
              </a:defRPr>
            </a:lvl2pPr>
            <a:lvl3pPr>
              <a:lnSpc>
                <a:spcPct val="130000"/>
              </a:lnSpc>
              <a:defRPr sz="2000">
                <a:solidFill>
                  <a:schemeClr val="tx1">
                    <a:lumMod val="75000"/>
                    <a:lumOff val="25000"/>
                  </a:schemeClr>
                </a:solidFill>
                <a:latin typeface="Times New Roman" pitchFamily="18" charset="0"/>
                <a:cs typeface="Times New Roman" pitchFamily="18" charset="0"/>
              </a:defRPr>
            </a:lvl3pPr>
            <a:lvl4pPr>
              <a:lnSpc>
                <a:spcPct val="130000"/>
              </a:lnSpc>
              <a:defRPr sz="1800">
                <a:solidFill>
                  <a:schemeClr val="tx1">
                    <a:lumMod val="75000"/>
                    <a:lumOff val="25000"/>
                  </a:schemeClr>
                </a:solidFill>
                <a:latin typeface="Times New Roman" pitchFamily="18" charset="0"/>
                <a:cs typeface="Times New Roman" pitchFamily="18" charset="0"/>
              </a:defRPr>
            </a:lvl4pPr>
            <a:lvl5pPr>
              <a:lnSpc>
                <a:spcPct val="130000"/>
              </a:lnSpc>
              <a:defRPr sz="1800">
                <a:solidFill>
                  <a:schemeClr val="tx1">
                    <a:lumMod val="75000"/>
                    <a:lumOff val="25000"/>
                  </a:schemeClr>
                </a:solidFill>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8" name="Group 7"/>
          <p:cNvGrpSpPr>
            <a:grpSpLocks noChangeAspect="1"/>
          </p:cNvGrpSpPr>
          <p:nvPr userDrawn="1"/>
        </p:nvGrpSpPr>
        <p:grpSpPr>
          <a:xfrm>
            <a:off x="8001000" y="228600"/>
            <a:ext cx="753207" cy="765355"/>
            <a:chOff x="1683798" y="1735245"/>
            <a:chExt cx="1185417" cy="1205119"/>
          </a:xfrm>
        </p:grpSpPr>
        <p:sp>
          <p:nvSpPr>
            <p:cNvPr id="9"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bg1"/>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80942340"/>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7" name="Rectangle 6"/>
          <p:cNvSpPr/>
          <p:nvPr userDrawn="1"/>
        </p:nvSpPr>
        <p:spPr>
          <a:xfrm>
            <a:off x="0" y="0"/>
            <a:ext cx="9148439" cy="838200"/>
          </a:xfrm>
          <a:prstGeom prst="rect">
            <a:avLst/>
          </a:prstGeom>
          <a:gradFill flip="none" rotWithShape="1">
            <a:gsLst>
              <a:gs pos="0">
                <a:schemeClr val="bg1">
                  <a:lumMod val="65000"/>
                </a:schemeClr>
              </a:gs>
              <a:gs pos="53000">
                <a:schemeClr val="tx1">
                  <a:lumMod val="50000"/>
                  <a:lumOff val="50000"/>
                </a:schemeClr>
              </a:gs>
              <a:gs pos="100000">
                <a:schemeClr val="tx1">
                  <a:lumMod val="75000"/>
                  <a:lumOff val="2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rgbClr val="FFC000"/>
              </a:solidFill>
            </a:endParaRPr>
          </a:p>
        </p:txBody>
      </p:sp>
      <p:sp>
        <p:nvSpPr>
          <p:cNvPr id="2" name="Title 1"/>
          <p:cNvSpPr>
            <a:spLocks noGrp="1"/>
          </p:cNvSpPr>
          <p:nvPr>
            <p:ph type="title"/>
          </p:nvPr>
        </p:nvSpPr>
        <p:spPr>
          <a:xfrm>
            <a:off x="1447799" y="76200"/>
            <a:ext cx="7700639" cy="762000"/>
          </a:xfrm>
        </p:spPr>
        <p:txBody>
          <a:bodyPr>
            <a:normAutofit/>
          </a:bodyPr>
          <a:lstStyle>
            <a:lvl1pPr algn="l">
              <a:defRPr sz="2800" b="1" cap="none" spc="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38635" y="1219200"/>
            <a:ext cx="8005715" cy="5105400"/>
          </a:xfrm>
        </p:spPr>
        <p:txBody>
          <a:bodyPr>
            <a:normAutofit/>
          </a:bodyPr>
          <a:lstStyle>
            <a:lvl1pPr marL="457200" indent="-457200">
              <a:lnSpc>
                <a:spcPct val="130000"/>
              </a:lnSpc>
              <a:spcBef>
                <a:spcPts val="1200"/>
              </a:spcBef>
              <a:spcAft>
                <a:spcPts val="600"/>
              </a:spcAft>
              <a:buFont typeface="Wingdings" pitchFamily="2" charset="2"/>
              <a:buChar char="q"/>
              <a:defRPr sz="2400">
                <a:latin typeface="Times New Roman" pitchFamily="18" charset="0"/>
                <a:cs typeface="Times New Roman" pitchFamily="18" charset="0"/>
              </a:defRPr>
            </a:lvl1pPr>
            <a:lvl2pPr marL="742950" indent="-285750">
              <a:lnSpc>
                <a:spcPct val="130000"/>
              </a:lnSpc>
              <a:spcBef>
                <a:spcPts val="600"/>
              </a:spcBef>
              <a:spcAft>
                <a:spcPts val="600"/>
              </a:spcAft>
              <a:buFont typeface="Wingdings" pitchFamily="2" charset="2"/>
              <a:buChar char="§"/>
              <a:defRPr sz="2400">
                <a:solidFill>
                  <a:schemeClr val="tx1">
                    <a:lumMod val="85000"/>
                    <a:lumOff val="15000"/>
                  </a:schemeClr>
                </a:solidFill>
                <a:latin typeface="Times New Roman" pitchFamily="18" charset="0"/>
                <a:cs typeface="Times New Roman" pitchFamily="18" charset="0"/>
              </a:defRPr>
            </a:lvl2pPr>
            <a:lvl3pPr>
              <a:lnSpc>
                <a:spcPct val="130000"/>
              </a:lnSpc>
              <a:defRPr sz="2000">
                <a:solidFill>
                  <a:schemeClr val="tx1">
                    <a:lumMod val="75000"/>
                    <a:lumOff val="25000"/>
                  </a:schemeClr>
                </a:solidFill>
              </a:defRPr>
            </a:lvl3pPr>
            <a:lvl4pPr>
              <a:lnSpc>
                <a:spcPct val="130000"/>
              </a:lnSpc>
              <a:defRPr sz="1800">
                <a:solidFill>
                  <a:schemeClr val="tx1">
                    <a:lumMod val="75000"/>
                    <a:lumOff val="25000"/>
                  </a:schemeClr>
                </a:solidFill>
              </a:defRPr>
            </a:lvl4pPr>
            <a:lvl5pPr>
              <a:lnSpc>
                <a:spcPct val="130000"/>
              </a:lnSpc>
              <a:defRPr sz="1800">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8" name="Group 7"/>
          <p:cNvGrpSpPr>
            <a:grpSpLocks noChangeAspect="1"/>
          </p:cNvGrpSpPr>
          <p:nvPr userDrawn="1"/>
        </p:nvGrpSpPr>
        <p:grpSpPr>
          <a:xfrm>
            <a:off x="290032" y="233563"/>
            <a:ext cx="753207" cy="765355"/>
            <a:chOff x="1683798" y="1735245"/>
            <a:chExt cx="1185417" cy="1205119"/>
          </a:xfrm>
        </p:grpSpPr>
        <p:sp>
          <p:nvSpPr>
            <p:cNvPr id="9"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rgbClr val="FFC000"/>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78406805"/>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10" name="Rectangle 9"/>
          <p:cNvSpPr/>
          <p:nvPr userDrawn="1"/>
        </p:nvSpPr>
        <p:spPr>
          <a:xfrm>
            <a:off x="-2" y="0"/>
            <a:ext cx="709085"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l"/>
            <a:endParaRPr lang="en-US" dirty="0">
              <a:solidFill>
                <a:srgbClr val="FFC000"/>
              </a:solidFill>
            </a:endParaRPr>
          </a:p>
        </p:txBody>
      </p:sp>
      <p:sp>
        <p:nvSpPr>
          <p:cNvPr id="2" name="Title 1"/>
          <p:cNvSpPr>
            <a:spLocks noGrp="1"/>
          </p:cNvSpPr>
          <p:nvPr>
            <p:ph type="title"/>
          </p:nvPr>
        </p:nvSpPr>
        <p:spPr>
          <a:xfrm>
            <a:off x="99699" y="1981200"/>
            <a:ext cx="909685" cy="5486400"/>
          </a:xfrm>
        </p:spPr>
        <p:txBody>
          <a:bodyPr vert="eaVert">
            <a:normAutofit/>
          </a:bodyPr>
          <a:lstStyle>
            <a:lvl1pPr algn="l">
              <a:defRPr sz="2800" b="0" cap="none" spc="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371600" y="616240"/>
            <a:ext cx="7272750" cy="5860760"/>
          </a:xfrm>
        </p:spPr>
        <p:txBody>
          <a:bodyPr>
            <a:normAutofit/>
          </a:bodyPr>
          <a:lstStyle>
            <a:lvl1pPr marL="548640" indent="-548640">
              <a:lnSpc>
                <a:spcPct val="130000"/>
              </a:lnSpc>
              <a:spcBef>
                <a:spcPts val="1200"/>
              </a:spcBef>
              <a:spcAft>
                <a:spcPts val="600"/>
              </a:spcAft>
              <a:buFont typeface="Wingdings" pitchFamily="2" charset="2"/>
              <a:buChar char="q"/>
              <a:defRPr sz="2400">
                <a:latin typeface="Times New Roman" pitchFamily="18" charset="0"/>
                <a:cs typeface="Times New Roman" pitchFamily="18" charset="0"/>
              </a:defRPr>
            </a:lvl1pPr>
            <a:lvl2pPr marL="742950" indent="-285750">
              <a:lnSpc>
                <a:spcPct val="130000"/>
              </a:lnSpc>
              <a:spcBef>
                <a:spcPts val="600"/>
              </a:spcBef>
              <a:spcAft>
                <a:spcPts val="600"/>
              </a:spcAft>
              <a:buFont typeface="Wingdings" pitchFamily="2" charset="2"/>
              <a:buChar char="§"/>
              <a:defRPr sz="2400">
                <a:solidFill>
                  <a:schemeClr val="tx1">
                    <a:lumMod val="85000"/>
                    <a:lumOff val="15000"/>
                  </a:schemeClr>
                </a:solidFill>
                <a:latin typeface="Times New Roman" pitchFamily="18" charset="0"/>
                <a:cs typeface="Times New Roman" pitchFamily="18" charset="0"/>
              </a:defRPr>
            </a:lvl2pPr>
            <a:lvl3pPr>
              <a:lnSpc>
                <a:spcPct val="130000"/>
              </a:lnSpc>
              <a:defRPr sz="2000">
                <a:solidFill>
                  <a:schemeClr val="tx1">
                    <a:lumMod val="75000"/>
                    <a:lumOff val="25000"/>
                  </a:schemeClr>
                </a:solidFill>
              </a:defRPr>
            </a:lvl3pPr>
            <a:lvl4pPr>
              <a:lnSpc>
                <a:spcPct val="130000"/>
              </a:lnSpc>
              <a:defRPr sz="1800">
                <a:solidFill>
                  <a:schemeClr val="tx1">
                    <a:lumMod val="75000"/>
                    <a:lumOff val="25000"/>
                  </a:schemeClr>
                </a:solidFill>
              </a:defRPr>
            </a:lvl4pPr>
            <a:lvl5pPr>
              <a:lnSpc>
                <a:spcPct val="130000"/>
              </a:lnSpc>
              <a:defRPr sz="1800">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8" name="Group 7"/>
          <p:cNvGrpSpPr>
            <a:grpSpLocks noChangeAspect="1"/>
          </p:cNvGrpSpPr>
          <p:nvPr userDrawn="1"/>
        </p:nvGrpSpPr>
        <p:grpSpPr>
          <a:xfrm>
            <a:off x="130179" y="199319"/>
            <a:ext cx="753207" cy="765355"/>
            <a:chOff x="1683798" y="1735245"/>
            <a:chExt cx="1185417" cy="1205119"/>
          </a:xfrm>
          <a:effectLst>
            <a:outerShdw blurRad="50800" dist="38100" dir="2700000" algn="tl" rotWithShape="0">
              <a:prstClr val="black">
                <a:alpha val="40000"/>
              </a:prstClr>
            </a:outerShdw>
          </a:effectLst>
        </p:grpSpPr>
        <p:sp>
          <p:nvSpPr>
            <p:cNvPr id="9"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bg1"/>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901589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95400"/>
            <a:ext cx="4038600" cy="4953000"/>
          </a:xfrm>
        </p:spPr>
        <p:txBody>
          <a:bodyPr>
            <a:normAutofit/>
          </a:bodyPr>
          <a:lstStyle>
            <a:lvl1pPr marL="457200" indent="-457200">
              <a:lnSpc>
                <a:spcPct val="120000"/>
              </a:lnSpc>
              <a:spcBef>
                <a:spcPts val="12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spcBef>
                <a:spcPts val="600"/>
              </a:spcBef>
              <a:spcAft>
                <a:spcPts val="600"/>
              </a:spcAft>
              <a:buFont typeface="Wingdings" pitchFamily="2" charset="2"/>
              <a:buChar char="§"/>
              <a:defRPr sz="1800">
                <a:solidFill>
                  <a:schemeClr val="tx1">
                    <a:lumMod val="85000"/>
                    <a:lumOff val="15000"/>
                  </a:schemeClr>
                </a:solidFill>
                <a:latin typeface="Times New Roman" pitchFamily="18" charset="0"/>
                <a:cs typeface="Times New Roman" pitchFamily="18" charset="0"/>
              </a:defRPr>
            </a:lvl2pPr>
            <a:lvl3pPr>
              <a:lnSpc>
                <a:spcPct val="120000"/>
              </a:lnSpc>
              <a:defRPr sz="1600">
                <a:solidFill>
                  <a:schemeClr val="tx1">
                    <a:lumMod val="75000"/>
                    <a:lumOff val="25000"/>
                  </a:schemeClr>
                </a:solidFill>
              </a:defRPr>
            </a:lvl3pPr>
            <a:lvl4pPr>
              <a:lnSpc>
                <a:spcPct val="120000"/>
              </a:lnSpc>
              <a:defRPr sz="1400">
                <a:solidFill>
                  <a:schemeClr val="tx1">
                    <a:lumMod val="75000"/>
                    <a:lumOff val="25000"/>
                  </a:schemeClr>
                </a:solidFill>
              </a:defRPr>
            </a:lvl4pPr>
            <a:lvl5pPr>
              <a:lnSpc>
                <a:spcPct val="120000"/>
              </a:lnSpc>
              <a:defRPr sz="1400">
                <a:solidFill>
                  <a:schemeClr val="tx1">
                    <a:lumMod val="75000"/>
                    <a:lumOff val="2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p:nvPr userDrawn="1"/>
        </p:nvSpPr>
        <p:spPr>
          <a:xfrm>
            <a:off x="0" y="0"/>
            <a:ext cx="9148439" cy="838200"/>
          </a:xfrm>
          <a:prstGeom prst="rect">
            <a:avLst/>
          </a:prstGeom>
          <a:gradFill flip="none" rotWithShape="1">
            <a:gsLst>
              <a:gs pos="0">
                <a:schemeClr val="bg1">
                  <a:lumMod val="65000"/>
                </a:schemeClr>
              </a:gs>
              <a:gs pos="53000">
                <a:schemeClr val="tx1">
                  <a:lumMod val="50000"/>
                  <a:lumOff val="50000"/>
                </a:schemeClr>
              </a:gs>
              <a:gs pos="100000">
                <a:schemeClr val="tx1">
                  <a:lumMod val="75000"/>
                  <a:lumOff val="2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9" name="Title 1"/>
          <p:cNvSpPr>
            <a:spLocks noGrp="1"/>
          </p:cNvSpPr>
          <p:nvPr>
            <p:ph type="title"/>
          </p:nvPr>
        </p:nvSpPr>
        <p:spPr>
          <a:xfrm>
            <a:off x="1447800" y="76200"/>
            <a:ext cx="7315200" cy="762000"/>
          </a:xfrm>
        </p:spPr>
        <p:txBody>
          <a:bodyPr>
            <a:normAutofit/>
          </a:bodyPr>
          <a:lstStyle>
            <a:lvl1pPr algn="l">
              <a:defRPr sz="2800" b="1" cap="none" spc="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0" name="Group 9"/>
          <p:cNvGrpSpPr>
            <a:grpSpLocks noChangeAspect="1"/>
          </p:cNvGrpSpPr>
          <p:nvPr userDrawn="1"/>
        </p:nvGrpSpPr>
        <p:grpSpPr>
          <a:xfrm>
            <a:off x="290032" y="233563"/>
            <a:ext cx="753207" cy="765355"/>
            <a:chOff x="1683798" y="1735245"/>
            <a:chExt cx="1185417" cy="1205119"/>
          </a:xfrm>
        </p:grpSpPr>
        <p:sp>
          <p:nvSpPr>
            <p:cNvPr id="11"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9"/>
            <p:cNvSpPr/>
            <p:nvPr userDrawn="1"/>
          </p:nvSpPr>
          <p:spPr>
            <a:xfrm>
              <a:off x="2320575" y="1735950"/>
              <a:ext cx="548640" cy="548640"/>
            </a:xfrm>
            <a:prstGeom prst="rect">
              <a:avLst/>
            </a:prstGeom>
            <a:solidFill>
              <a:schemeClr val="bg1"/>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15" name="Content Placeholder 2"/>
          <p:cNvSpPr>
            <a:spLocks noGrp="1"/>
          </p:cNvSpPr>
          <p:nvPr>
            <p:ph sz="half" idx="13"/>
          </p:nvPr>
        </p:nvSpPr>
        <p:spPr>
          <a:xfrm>
            <a:off x="4648200" y="1295400"/>
            <a:ext cx="4038600" cy="4953000"/>
          </a:xfrm>
        </p:spPr>
        <p:txBody>
          <a:bodyPr>
            <a:normAutofit/>
          </a:bodyPr>
          <a:lstStyle>
            <a:lvl1pPr marL="457200" indent="-457200">
              <a:lnSpc>
                <a:spcPct val="120000"/>
              </a:lnSpc>
              <a:spcBef>
                <a:spcPts val="12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spcBef>
                <a:spcPts val="600"/>
              </a:spcBef>
              <a:spcAft>
                <a:spcPts val="600"/>
              </a:spcAft>
              <a:buFont typeface="Wingdings" pitchFamily="2" charset="2"/>
              <a:buChar char="§"/>
              <a:defRPr sz="1800">
                <a:solidFill>
                  <a:schemeClr val="tx1">
                    <a:lumMod val="85000"/>
                    <a:lumOff val="15000"/>
                  </a:schemeClr>
                </a:solidFill>
                <a:latin typeface="Times New Roman" pitchFamily="18" charset="0"/>
                <a:cs typeface="Times New Roman" pitchFamily="18" charset="0"/>
              </a:defRPr>
            </a:lvl2pPr>
            <a:lvl3pPr>
              <a:lnSpc>
                <a:spcPct val="120000"/>
              </a:lnSpc>
              <a:defRPr sz="1600">
                <a:solidFill>
                  <a:schemeClr val="tx1">
                    <a:lumMod val="75000"/>
                    <a:lumOff val="25000"/>
                  </a:schemeClr>
                </a:solidFill>
              </a:defRPr>
            </a:lvl3pPr>
            <a:lvl4pPr>
              <a:lnSpc>
                <a:spcPct val="120000"/>
              </a:lnSpc>
              <a:defRPr sz="1400">
                <a:solidFill>
                  <a:schemeClr val="tx1">
                    <a:lumMod val="75000"/>
                    <a:lumOff val="25000"/>
                  </a:schemeClr>
                </a:solidFill>
              </a:defRPr>
            </a:lvl4pPr>
            <a:lvl5pPr>
              <a:lnSpc>
                <a:spcPct val="120000"/>
              </a:lnSpc>
              <a:defRPr sz="1400">
                <a:solidFill>
                  <a:schemeClr val="tx1">
                    <a:lumMod val="75000"/>
                    <a:lumOff val="2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4726153"/>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a:xfrm>
            <a:off x="0" y="0"/>
            <a:ext cx="9148439" cy="838200"/>
          </a:xfrm>
          <a:prstGeom prst="rect">
            <a:avLst/>
          </a:prstGeom>
          <a:gradFill flip="none" rotWithShape="1">
            <a:gsLst>
              <a:gs pos="0">
                <a:schemeClr val="bg1">
                  <a:lumMod val="65000"/>
                </a:schemeClr>
              </a:gs>
              <a:gs pos="53000">
                <a:schemeClr val="tx1">
                  <a:lumMod val="50000"/>
                  <a:lumOff val="50000"/>
                </a:schemeClr>
              </a:gs>
              <a:gs pos="100000">
                <a:schemeClr val="tx1">
                  <a:lumMod val="75000"/>
                  <a:lumOff val="2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grpSp>
        <p:nvGrpSpPr>
          <p:cNvPr id="8" name="Group 7"/>
          <p:cNvGrpSpPr>
            <a:grpSpLocks noChangeAspect="1"/>
          </p:cNvGrpSpPr>
          <p:nvPr userDrawn="1"/>
        </p:nvGrpSpPr>
        <p:grpSpPr>
          <a:xfrm>
            <a:off x="290032" y="233563"/>
            <a:ext cx="753207" cy="765355"/>
            <a:chOff x="1683798" y="1735245"/>
            <a:chExt cx="1185417" cy="1205119"/>
          </a:xfrm>
        </p:grpSpPr>
        <p:sp>
          <p:nvSpPr>
            <p:cNvPr id="9"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 name="矩形 9"/>
            <p:cNvSpPr/>
            <p:nvPr userDrawn="1"/>
          </p:nvSpPr>
          <p:spPr>
            <a:xfrm>
              <a:off x="2320575" y="1735950"/>
              <a:ext cx="548640" cy="548640"/>
            </a:xfrm>
            <a:prstGeom prst="rect">
              <a:avLst/>
            </a:prstGeom>
            <a:solidFill>
              <a:schemeClr val="bg1"/>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13" name="Title 1"/>
          <p:cNvSpPr>
            <a:spLocks noGrp="1"/>
          </p:cNvSpPr>
          <p:nvPr>
            <p:ph type="title"/>
          </p:nvPr>
        </p:nvSpPr>
        <p:spPr>
          <a:xfrm>
            <a:off x="1447799" y="76200"/>
            <a:ext cx="7700639" cy="762000"/>
          </a:xfrm>
        </p:spPr>
        <p:txBody>
          <a:bodyPr>
            <a:normAutofit/>
          </a:bodyPr>
          <a:lstStyle>
            <a:lvl1pPr algn="l">
              <a:defRPr sz="2800" b="1" cap="none" spc="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27050095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7" name="Rectangle 16"/>
          <p:cNvSpPr/>
          <p:nvPr userDrawn="1"/>
        </p:nvSpPr>
        <p:spPr>
          <a:xfrm>
            <a:off x="0" y="0"/>
            <a:ext cx="4571999" cy="1200738"/>
          </a:xfrm>
          <a:prstGeom prst="rect">
            <a:avLst/>
          </a:prstGeom>
          <a:gradFill flip="none" rotWithShape="1">
            <a:gsLst>
              <a:gs pos="0">
                <a:schemeClr val="tx1">
                  <a:lumMod val="65000"/>
                  <a:lumOff val="35000"/>
                </a:schemeClr>
              </a:gs>
              <a:gs pos="53000">
                <a:schemeClr val="tx1">
                  <a:lumMod val="50000"/>
                  <a:lumOff val="5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3" name="Text Placeholder 2"/>
          <p:cNvSpPr>
            <a:spLocks noGrp="1"/>
          </p:cNvSpPr>
          <p:nvPr>
            <p:ph type="body" idx="1"/>
          </p:nvPr>
        </p:nvSpPr>
        <p:spPr>
          <a:xfrm>
            <a:off x="304800" y="1676399"/>
            <a:ext cx="4155850" cy="498475"/>
          </a:xfrm>
        </p:spPr>
        <p:txBody>
          <a:bodyPr anchor="b">
            <a:noAutofit/>
          </a:bodyPr>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5" name="Text Placeholder 4"/>
          <p:cNvSpPr>
            <a:spLocks noGrp="1"/>
          </p:cNvSpPr>
          <p:nvPr>
            <p:ph type="body" sz="quarter" idx="3"/>
          </p:nvPr>
        </p:nvSpPr>
        <p:spPr>
          <a:xfrm>
            <a:off x="4800600" y="234658"/>
            <a:ext cx="4041775" cy="639762"/>
          </a:xfrm>
        </p:spPr>
        <p:txBody>
          <a:bodyPr anchor="b"/>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0" name="Title 1"/>
          <p:cNvSpPr>
            <a:spLocks noGrp="1"/>
          </p:cNvSpPr>
          <p:nvPr>
            <p:ph type="title"/>
          </p:nvPr>
        </p:nvSpPr>
        <p:spPr>
          <a:xfrm>
            <a:off x="152400" y="76200"/>
            <a:ext cx="3679501" cy="1001844"/>
          </a:xfrm>
        </p:spPr>
        <p:txBody>
          <a:bodyPr anchor="b">
            <a:noAutofit/>
          </a:bodyPr>
          <a:lstStyle>
            <a:lvl1pPr algn="l">
              <a:defRPr sz="28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1" name="Group 10"/>
          <p:cNvGrpSpPr>
            <a:grpSpLocks noChangeAspect="1"/>
          </p:cNvGrpSpPr>
          <p:nvPr userDrawn="1"/>
        </p:nvGrpSpPr>
        <p:grpSpPr>
          <a:xfrm>
            <a:off x="3707488" y="567643"/>
            <a:ext cx="753207" cy="765355"/>
            <a:chOff x="1683798" y="1735245"/>
            <a:chExt cx="1185417" cy="1205119"/>
          </a:xfrm>
        </p:grpSpPr>
        <p:sp>
          <p:nvSpPr>
            <p:cNvPr id="12"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0"/>
            <p:cNvSpPr/>
            <p:nvPr userDrawn="1"/>
          </p:nvSpPr>
          <p:spPr>
            <a:xfrm>
              <a:off x="1683798" y="2391724"/>
              <a:ext cx="548640" cy="548640"/>
            </a:xfrm>
            <a:prstGeom prst="rect">
              <a:avLst/>
            </a:prstGeom>
            <a:solidFill>
              <a:schemeClr val="bg1">
                <a:lumMod val="6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3"/>
            <p:cNvSpPr/>
            <p:nvPr userDrawn="1"/>
          </p:nvSpPr>
          <p:spPr>
            <a:xfrm>
              <a:off x="2320503" y="2391724"/>
              <a:ext cx="548640" cy="548640"/>
            </a:xfrm>
            <a:prstGeom prst="rect">
              <a:avLst/>
            </a:prstGeom>
            <a:solidFill>
              <a:schemeClr val="tx1">
                <a:lumMod val="65000"/>
                <a:lumOff val="35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8" name="Content Placeholder 3"/>
          <p:cNvSpPr>
            <a:spLocks noGrp="1"/>
          </p:cNvSpPr>
          <p:nvPr>
            <p:ph sz="half" idx="2"/>
          </p:nvPr>
        </p:nvSpPr>
        <p:spPr>
          <a:xfrm>
            <a:off x="457200" y="2286001"/>
            <a:ext cx="4040188" cy="3962399"/>
          </a:xfrm>
        </p:spPr>
        <p:txBody>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2000">
                <a:solidFill>
                  <a:schemeClr val="tx1">
                    <a:lumMod val="75000"/>
                    <a:lumOff val="25000"/>
                  </a:schemeClr>
                </a:solidFill>
                <a:latin typeface="Times New Roman" pitchFamily="18" charset="0"/>
                <a:cs typeface="Times New Roman" pitchFamily="18" charset="0"/>
              </a:defRPr>
            </a:lvl2pPr>
            <a:lvl3pPr>
              <a:lnSpc>
                <a:spcPct val="120000"/>
              </a:lnSpc>
              <a:defRPr sz="1800">
                <a:solidFill>
                  <a:schemeClr val="tx1">
                    <a:lumMod val="75000"/>
                    <a:lumOff val="25000"/>
                  </a:schemeClr>
                </a:solidFill>
              </a:defRPr>
            </a:lvl3pPr>
            <a:lvl4pPr>
              <a:lnSpc>
                <a:spcPct val="120000"/>
              </a:lnSpc>
              <a:buNone/>
              <a:defRPr sz="1600">
                <a:solidFill>
                  <a:schemeClr val="tx1">
                    <a:lumMod val="75000"/>
                    <a:lumOff val="25000"/>
                  </a:schemeClr>
                </a:solidFill>
              </a:defRPr>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29" name="Content Placeholder 5"/>
          <p:cNvSpPr>
            <a:spLocks noGrp="1"/>
          </p:cNvSpPr>
          <p:nvPr>
            <p:ph sz="quarter" idx="4"/>
          </p:nvPr>
        </p:nvSpPr>
        <p:spPr>
          <a:xfrm>
            <a:off x="4800600" y="990600"/>
            <a:ext cx="4041775" cy="5264603"/>
          </a:xfrm>
        </p:spPr>
        <p:txBody>
          <a:bodyPr>
            <a:normAutofit/>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1800">
                <a:solidFill>
                  <a:schemeClr val="tx1">
                    <a:lumMod val="75000"/>
                    <a:lumOff val="25000"/>
                  </a:schemeClr>
                </a:solidFill>
                <a:latin typeface="Times New Roman" pitchFamily="18" charset="0"/>
                <a:cs typeface="Times New Roman" pitchFamily="18" charset="0"/>
              </a:defRPr>
            </a:lvl2pPr>
            <a:lvl3pPr>
              <a:lnSpc>
                <a:spcPct val="120000"/>
              </a:lnSpc>
              <a:defRPr sz="1600">
                <a:solidFill>
                  <a:schemeClr val="tx1">
                    <a:lumMod val="75000"/>
                    <a:lumOff val="25000"/>
                  </a:schemeClr>
                </a:solidFill>
              </a:defRPr>
            </a:lvl3pPr>
            <a:lvl4pPr>
              <a:lnSpc>
                <a:spcPct val="120000"/>
              </a:lnSpc>
              <a:buNone/>
              <a:defRPr sz="1400">
                <a:solidFill>
                  <a:schemeClr val="tx1">
                    <a:lumMod val="75000"/>
                    <a:lumOff val="25000"/>
                  </a:schemeClr>
                </a:solidFill>
              </a:defRPr>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282231656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5_Comparison">
    <p:spTree>
      <p:nvGrpSpPr>
        <p:cNvPr id="1" name=""/>
        <p:cNvGrpSpPr/>
        <p:nvPr/>
      </p:nvGrpSpPr>
      <p:grpSpPr>
        <a:xfrm>
          <a:off x="0" y="0"/>
          <a:ext cx="0" cy="0"/>
          <a:chOff x="0" y="0"/>
          <a:chExt cx="0" cy="0"/>
        </a:xfrm>
      </p:grpSpPr>
      <p:sp>
        <p:nvSpPr>
          <p:cNvPr id="17" name="Rectangle 16"/>
          <p:cNvSpPr/>
          <p:nvPr userDrawn="1"/>
        </p:nvSpPr>
        <p:spPr>
          <a:xfrm>
            <a:off x="0" y="0"/>
            <a:ext cx="4800600" cy="1143000"/>
          </a:xfrm>
          <a:prstGeom prst="rect">
            <a:avLst/>
          </a:prstGeom>
          <a:gradFill flip="none" rotWithShape="1">
            <a:gsLst>
              <a:gs pos="0">
                <a:schemeClr val="tx1">
                  <a:lumMod val="65000"/>
                  <a:lumOff val="35000"/>
                </a:schemeClr>
              </a:gs>
              <a:gs pos="53000">
                <a:schemeClr val="tx1">
                  <a:lumMod val="50000"/>
                  <a:lumOff val="5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10" name="Title 1"/>
          <p:cNvSpPr>
            <a:spLocks noGrp="1"/>
          </p:cNvSpPr>
          <p:nvPr>
            <p:ph type="title"/>
          </p:nvPr>
        </p:nvSpPr>
        <p:spPr>
          <a:xfrm>
            <a:off x="533400" y="0"/>
            <a:ext cx="3276600" cy="990600"/>
          </a:xfrm>
        </p:spPr>
        <p:txBody>
          <a:bodyPr anchor="b">
            <a:noAutofit/>
          </a:bodyPr>
          <a:lstStyle>
            <a:lvl1pPr algn="l">
              <a:defRPr sz="28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sp>
        <p:nvSpPr>
          <p:cNvPr id="30" name="Text Placeholder 2"/>
          <p:cNvSpPr>
            <a:spLocks noGrp="1"/>
          </p:cNvSpPr>
          <p:nvPr>
            <p:ph type="body" idx="1"/>
          </p:nvPr>
        </p:nvSpPr>
        <p:spPr>
          <a:xfrm>
            <a:off x="1066800" y="1600200"/>
            <a:ext cx="3429000" cy="533400"/>
          </a:xfrm>
        </p:spPr>
        <p:txBody>
          <a:bodyPr anchor="b">
            <a:noAutofit/>
          </a:bodyPr>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35" name="Text Placeholder 4"/>
          <p:cNvSpPr>
            <a:spLocks noGrp="1"/>
          </p:cNvSpPr>
          <p:nvPr>
            <p:ph type="body" sz="quarter" idx="3"/>
          </p:nvPr>
        </p:nvSpPr>
        <p:spPr>
          <a:xfrm>
            <a:off x="4953001" y="234658"/>
            <a:ext cx="3809999" cy="679742"/>
          </a:xfrm>
        </p:spPr>
        <p:txBody>
          <a:bodyPr anchor="b"/>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36" name="Content Placeholder 3"/>
          <p:cNvSpPr>
            <a:spLocks noGrp="1"/>
          </p:cNvSpPr>
          <p:nvPr>
            <p:ph sz="half" idx="2"/>
          </p:nvPr>
        </p:nvSpPr>
        <p:spPr>
          <a:xfrm>
            <a:off x="1162232" y="2286001"/>
            <a:ext cx="3333568" cy="4240017"/>
          </a:xfrm>
        </p:spPr>
        <p:txBody>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2000">
                <a:solidFill>
                  <a:schemeClr val="tx1">
                    <a:lumMod val="75000"/>
                    <a:lumOff val="25000"/>
                  </a:schemeClr>
                </a:solidFill>
                <a:latin typeface="Times New Roman" pitchFamily="18" charset="0"/>
                <a:cs typeface="Times New Roman" pitchFamily="18" charset="0"/>
              </a:defRPr>
            </a:lvl2pPr>
            <a:lvl3pPr>
              <a:lnSpc>
                <a:spcPct val="120000"/>
              </a:lnSpc>
              <a:defRPr sz="1800">
                <a:solidFill>
                  <a:schemeClr val="tx1">
                    <a:lumMod val="75000"/>
                    <a:lumOff val="25000"/>
                  </a:schemeClr>
                </a:solidFill>
              </a:defRPr>
            </a:lvl3pPr>
            <a:lvl4pPr>
              <a:lnSpc>
                <a:spcPct val="120000"/>
              </a:lnSpc>
              <a:buNone/>
              <a:defRPr sz="1600">
                <a:solidFill>
                  <a:schemeClr val="tx1">
                    <a:lumMod val="75000"/>
                    <a:lumOff val="25000"/>
                  </a:schemeClr>
                </a:solidFill>
              </a:defRPr>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37" name="Content Placeholder 5"/>
          <p:cNvSpPr>
            <a:spLocks noGrp="1"/>
          </p:cNvSpPr>
          <p:nvPr>
            <p:ph sz="quarter" idx="4"/>
          </p:nvPr>
        </p:nvSpPr>
        <p:spPr>
          <a:xfrm>
            <a:off x="4953001" y="990600"/>
            <a:ext cx="3809999" cy="5593599"/>
          </a:xfrm>
        </p:spPr>
        <p:txBody>
          <a:bodyPr>
            <a:normAutofit/>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1800">
                <a:solidFill>
                  <a:schemeClr val="tx1">
                    <a:lumMod val="75000"/>
                    <a:lumOff val="25000"/>
                  </a:schemeClr>
                </a:solidFill>
                <a:latin typeface="Times New Roman" pitchFamily="18" charset="0"/>
                <a:cs typeface="Times New Roman" pitchFamily="18" charset="0"/>
              </a:defRPr>
            </a:lvl2pPr>
            <a:lvl3pPr>
              <a:lnSpc>
                <a:spcPct val="120000"/>
              </a:lnSpc>
              <a:defRPr sz="1600">
                <a:solidFill>
                  <a:schemeClr val="tx1">
                    <a:lumMod val="75000"/>
                    <a:lumOff val="25000"/>
                  </a:schemeClr>
                </a:solidFill>
              </a:defRPr>
            </a:lvl3pPr>
            <a:lvl4pPr>
              <a:lnSpc>
                <a:spcPct val="120000"/>
              </a:lnSpc>
              <a:buNone/>
              <a:defRPr sz="1400">
                <a:solidFill>
                  <a:schemeClr val="tx1">
                    <a:lumMod val="75000"/>
                    <a:lumOff val="25000"/>
                  </a:schemeClr>
                </a:solidFill>
              </a:defRPr>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282231656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17" name="Rectangle 16"/>
          <p:cNvSpPr/>
          <p:nvPr userDrawn="1"/>
        </p:nvSpPr>
        <p:spPr>
          <a:xfrm>
            <a:off x="1" y="0"/>
            <a:ext cx="3855016" cy="1200738"/>
          </a:xfrm>
          <a:prstGeom prst="rect">
            <a:avLst/>
          </a:prstGeom>
          <a:gradFill flip="none" rotWithShape="1">
            <a:gsLst>
              <a:gs pos="0">
                <a:schemeClr val="tx1">
                  <a:lumMod val="65000"/>
                  <a:lumOff val="35000"/>
                </a:schemeClr>
              </a:gs>
              <a:gs pos="50000">
                <a:schemeClr val="tx1">
                  <a:lumMod val="50000"/>
                  <a:lumOff val="5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3" name="Text Placeholder 2"/>
          <p:cNvSpPr>
            <a:spLocks noGrp="1"/>
          </p:cNvSpPr>
          <p:nvPr>
            <p:ph type="body" idx="1"/>
          </p:nvPr>
        </p:nvSpPr>
        <p:spPr>
          <a:xfrm>
            <a:off x="64673" y="1676400"/>
            <a:ext cx="3864298" cy="498475"/>
          </a:xfrm>
        </p:spPr>
        <p:txBody>
          <a:bodyPr anchor="b">
            <a:noAutofit/>
          </a:bodyPr>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78178" y="2286000"/>
            <a:ext cx="3750748" cy="4267199"/>
          </a:xfrm>
        </p:spPr>
        <p:txBody>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2000">
                <a:solidFill>
                  <a:schemeClr val="tx1">
                    <a:lumMod val="75000"/>
                    <a:lumOff val="25000"/>
                  </a:schemeClr>
                </a:solidFill>
                <a:latin typeface="Times New Roman" pitchFamily="18" charset="0"/>
                <a:cs typeface="Times New Roman" pitchFamily="18" charset="0"/>
              </a:defRPr>
            </a:lvl2pPr>
            <a:lvl3pPr>
              <a:lnSpc>
                <a:spcPct val="120000"/>
              </a:lnSpc>
              <a:defRPr sz="1800">
                <a:solidFill>
                  <a:schemeClr val="tx1">
                    <a:lumMod val="75000"/>
                    <a:lumOff val="25000"/>
                  </a:schemeClr>
                </a:solidFill>
              </a:defRPr>
            </a:lvl3pPr>
            <a:lvl4pPr>
              <a:lnSpc>
                <a:spcPct val="120000"/>
              </a:lnSpc>
              <a:defRPr sz="1600">
                <a:solidFill>
                  <a:schemeClr val="tx1">
                    <a:lumMod val="75000"/>
                    <a:lumOff val="25000"/>
                  </a:schemeClr>
                </a:solidFill>
              </a:defRPr>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5" name="Text Placeholder 4"/>
          <p:cNvSpPr>
            <a:spLocks noGrp="1"/>
          </p:cNvSpPr>
          <p:nvPr>
            <p:ph type="body" sz="quarter" idx="3"/>
          </p:nvPr>
        </p:nvSpPr>
        <p:spPr>
          <a:xfrm>
            <a:off x="4343400" y="228600"/>
            <a:ext cx="4498975" cy="639762"/>
          </a:xfrm>
        </p:spPr>
        <p:txBody>
          <a:bodyPr anchor="b"/>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343400" y="990600"/>
            <a:ext cx="4498975" cy="5562600"/>
          </a:xfrm>
        </p:spPr>
        <p:txBody>
          <a:bodyPr>
            <a:normAutofit/>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1800">
                <a:solidFill>
                  <a:schemeClr val="tx1">
                    <a:lumMod val="75000"/>
                    <a:lumOff val="25000"/>
                  </a:schemeClr>
                </a:solidFill>
                <a:latin typeface="Times New Roman" pitchFamily="18" charset="0"/>
                <a:cs typeface="Times New Roman" pitchFamily="18" charset="0"/>
              </a:defRPr>
            </a:lvl2pPr>
            <a:lvl3pPr>
              <a:lnSpc>
                <a:spcPct val="120000"/>
              </a:lnSpc>
              <a:defRPr sz="1600">
                <a:solidFill>
                  <a:schemeClr val="tx1">
                    <a:lumMod val="75000"/>
                    <a:lumOff val="25000"/>
                  </a:schemeClr>
                </a:solidFill>
              </a:defRPr>
            </a:lvl3pPr>
            <a:lvl4pPr>
              <a:lnSpc>
                <a:spcPct val="120000"/>
              </a:lnSpc>
              <a:defRPr sz="1400">
                <a:solidFill>
                  <a:schemeClr val="tx1">
                    <a:lumMod val="75000"/>
                    <a:lumOff val="25000"/>
                  </a:schemeClr>
                </a:solidFill>
              </a:defRPr>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 name="Title 1"/>
          <p:cNvSpPr>
            <a:spLocks noGrp="1"/>
          </p:cNvSpPr>
          <p:nvPr>
            <p:ph type="title"/>
          </p:nvPr>
        </p:nvSpPr>
        <p:spPr>
          <a:xfrm>
            <a:off x="152401" y="76200"/>
            <a:ext cx="3108959" cy="1001844"/>
          </a:xfrm>
        </p:spPr>
        <p:txBody>
          <a:bodyPr anchor="b">
            <a:noAutofit/>
          </a:bodyPr>
          <a:lstStyle>
            <a:lvl1pPr algn="l">
              <a:defRPr sz="24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1" name="Group 10"/>
          <p:cNvGrpSpPr>
            <a:grpSpLocks noChangeAspect="1"/>
          </p:cNvGrpSpPr>
          <p:nvPr userDrawn="1"/>
        </p:nvGrpSpPr>
        <p:grpSpPr>
          <a:xfrm>
            <a:off x="3299006" y="609600"/>
            <a:ext cx="629920" cy="640080"/>
            <a:chOff x="1683798" y="1735245"/>
            <a:chExt cx="1185417" cy="1205119"/>
          </a:xfrm>
        </p:grpSpPr>
        <p:sp>
          <p:nvSpPr>
            <p:cNvPr id="12" name="矩形 12"/>
            <p:cNvSpPr/>
            <p:nvPr userDrawn="1"/>
          </p:nvSpPr>
          <p:spPr>
            <a:xfrm>
              <a:off x="1750607" y="1735245"/>
              <a:ext cx="548640" cy="548640"/>
            </a:xfrm>
            <a:prstGeom prst="rect">
              <a:avLst/>
            </a:prstGeom>
            <a:solidFill>
              <a:schemeClr val="bg1"/>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0"/>
            <p:cNvSpPr/>
            <p:nvPr userDrawn="1"/>
          </p:nvSpPr>
          <p:spPr>
            <a:xfrm>
              <a:off x="1683798" y="2391724"/>
              <a:ext cx="548640" cy="548640"/>
            </a:xfrm>
            <a:prstGeom prst="rect">
              <a:avLst/>
            </a:prstGeom>
            <a:solidFill>
              <a:schemeClr val="bg1">
                <a:lumMod val="6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3"/>
            <p:cNvSpPr/>
            <p:nvPr userDrawn="1"/>
          </p:nvSpPr>
          <p:spPr>
            <a:xfrm>
              <a:off x="2320503" y="2391724"/>
              <a:ext cx="548640" cy="548640"/>
            </a:xfrm>
            <a:prstGeom prst="rect">
              <a:avLst/>
            </a:prstGeom>
            <a:solidFill>
              <a:schemeClr val="tx1">
                <a:lumMod val="65000"/>
                <a:lumOff val="35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69678109"/>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17" name="Rectangle 16"/>
          <p:cNvSpPr/>
          <p:nvPr userDrawn="1"/>
        </p:nvSpPr>
        <p:spPr>
          <a:xfrm>
            <a:off x="1" y="0"/>
            <a:ext cx="3855016" cy="1200738"/>
          </a:xfrm>
          <a:prstGeom prst="rect">
            <a:avLst/>
          </a:prstGeom>
          <a:gradFill flip="none" rotWithShape="1">
            <a:gsLst>
              <a:gs pos="0">
                <a:schemeClr val="tx1">
                  <a:lumMod val="65000"/>
                  <a:lumOff val="35000"/>
                </a:schemeClr>
              </a:gs>
              <a:gs pos="50000">
                <a:schemeClr val="tx1">
                  <a:lumMod val="50000"/>
                  <a:lumOff val="5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10" name="Title 1"/>
          <p:cNvSpPr>
            <a:spLocks noGrp="1"/>
          </p:cNvSpPr>
          <p:nvPr>
            <p:ph type="title"/>
          </p:nvPr>
        </p:nvSpPr>
        <p:spPr>
          <a:xfrm>
            <a:off x="152401" y="76200"/>
            <a:ext cx="3108959" cy="1001844"/>
          </a:xfrm>
        </p:spPr>
        <p:txBody>
          <a:bodyPr anchor="b">
            <a:noAutofit/>
          </a:bodyPr>
          <a:lstStyle>
            <a:lvl1pPr algn="l">
              <a:defRPr sz="24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1" name="Group 10"/>
          <p:cNvGrpSpPr>
            <a:grpSpLocks noChangeAspect="1"/>
          </p:cNvGrpSpPr>
          <p:nvPr userDrawn="1"/>
        </p:nvGrpSpPr>
        <p:grpSpPr>
          <a:xfrm>
            <a:off x="3299006" y="609600"/>
            <a:ext cx="629920" cy="640080"/>
            <a:chOff x="1683798" y="1735245"/>
            <a:chExt cx="1185417" cy="1205119"/>
          </a:xfrm>
        </p:grpSpPr>
        <p:sp>
          <p:nvSpPr>
            <p:cNvPr id="12" name="矩形 12"/>
            <p:cNvSpPr/>
            <p:nvPr userDrawn="1"/>
          </p:nvSpPr>
          <p:spPr>
            <a:xfrm>
              <a:off x="1750607" y="1735245"/>
              <a:ext cx="548640" cy="548640"/>
            </a:xfrm>
            <a:prstGeom prst="rect">
              <a:avLst/>
            </a:prstGeom>
            <a:solidFill>
              <a:schemeClr val="bg1"/>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0"/>
            <p:cNvSpPr/>
            <p:nvPr userDrawn="1"/>
          </p:nvSpPr>
          <p:spPr>
            <a:xfrm>
              <a:off x="1683798" y="2391724"/>
              <a:ext cx="548640" cy="548640"/>
            </a:xfrm>
            <a:prstGeom prst="rect">
              <a:avLst/>
            </a:prstGeom>
            <a:solidFill>
              <a:schemeClr val="bg1">
                <a:lumMod val="6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3"/>
            <p:cNvSpPr/>
            <p:nvPr userDrawn="1"/>
          </p:nvSpPr>
          <p:spPr>
            <a:xfrm>
              <a:off x="2320503" y="2391724"/>
              <a:ext cx="548640" cy="548640"/>
            </a:xfrm>
            <a:prstGeom prst="rect">
              <a:avLst/>
            </a:prstGeom>
            <a:solidFill>
              <a:schemeClr val="tx1">
                <a:lumMod val="65000"/>
                <a:lumOff val="35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64187841"/>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Comparison">
    <p:spTree>
      <p:nvGrpSpPr>
        <p:cNvPr id="1" name=""/>
        <p:cNvGrpSpPr/>
        <p:nvPr/>
      </p:nvGrpSpPr>
      <p:grpSpPr>
        <a:xfrm>
          <a:off x="0" y="0"/>
          <a:ext cx="0" cy="0"/>
          <a:chOff x="0" y="0"/>
          <a:chExt cx="0" cy="0"/>
        </a:xfrm>
      </p:grpSpPr>
      <p:sp>
        <p:nvSpPr>
          <p:cNvPr id="17" name="Rectangle 16"/>
          <p:cNvSpPr/>
          <p:nvPr userDrawn="1"/>
        </p:nvSpPr>
        <p:spPr>
          <a:xfrm>
            <a:off x="1" y="0"/>
            <a:ext cx="3855016" cy="1200738"/>
          </a:xfrm>
          <a:prstGeom prst="rect">
            <a:avLst/>
          </a:prstGeom>
          <a:gradFill flip="none" rotWithShape="1">
            <a:gsLst>
              <a:gs pos="0">
                <a:schemeClr val="tx1">
                  <a:lumMod val="65000"/>
                  <a:lumOff val="35000"/>
                </a:schemeClr>
              </a:gs>
              <a:gs pos="50000">
                <a:schemeClr val="tx1">
                  <a:lumMod val="50000"/>
                  <a:lumOff val="5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10" name="Title 1"/>
          <p:cNvSpPr>
            <a:spLocks noGrp="1"/>
          </p:cNvSpPr>
          <p:nvPr>
            <p:ph type="title"/>
          </p:nvPr>
        </p:nvSpPr>
        <p:spPr>
          <a:xfrm>
            <a:off x="152401" y="76200"/>
            <a:ext cx="3108959" cy="1001844"/>
          </a:xfrm>
        </p:spPr>
        <p:txBody>
          <a:bodyPr anchor="b">
            <a:noAutofit/>
          </a:bodyPr>
          <a:lstStyle>
            <a:lvl1pPr algn="l">
              <a:defRPr sz="24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1" name="Group 10"/>
          <p:cNvGrpSpPr>
            <a:grpSpLocks noChangeAspect="1"/>
          </p:cNvGrpSpPr>
          <p:nvPr userDrawn="1"/>
        </p:nvGrpSpPr>
        <p:grpSpPr>
          <a:xfrm>
            <a:off x="3299006" y="609600"/>
            <a:ext cx="629920" cy="640080"/>
            <a:chOff x="1683798" y="1735245"/>
            <a:chExt cx="1185417" cy="1205119"/>
          </a:xfrm>
        </p:grpSpPr>
        <p:sp>
          <p:nvSpPr>
            <p:cNvPr id="12"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rgbClr val="FFC000"/>
                </a:solidFill>
              </a:endParaRPr>
            </a:p>
          </p:txBody>
        </p:sp>
        <p:sp>
          <p:nvSpPr>
            <p:cNvPr id="13" name="矩形 10"/>
            <p:cNvSpPr/>
            <p:nvPr userDrawn="1"/>
          </p:nvSpPr>
          <p:spPr>
            <a:xfrm>
              <a:off x="1683798" y="2391724"/>
              <a:ext cx="548640" cy="548640"/>
            </a:xfrm>
            <a:prstGeom prst="rect">
              <a:avLst/>
            </a:prstGeom>
            <a:solidFill>
              <a:schemeClr val="bg1">
                <a:lumMod val="6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3"/>
            <p:cNvSpPr/>
            <p:nvPr userDrawn="1"/>
          </p:nvSpPr>
          <p:spPr>
            <a:xfrm>
              <a:off x="2320503" y="2391724"/>
              <a:ext cx="548640" cy="548640"/>
            </a:xfrm>
            <a:prstGeom prst="rect">
              <a:avLst/>
            </a:prstGeom>
            <a:solidFill>
              <a:schemeClr val="tx1">
                <a:lumMod val="65000"/>
                <a:lumOff val="35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513394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7_Title Slide">
    <p:bg>
      <p:bgRef idx="1002">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1981200"/>
            <a:ext cx="5772833" cy="1617226"/>
          </a:xfrm>
        </p:spPr>
        <p:txBody>
          <a:bodyPr>
            <a:normAutofit/>
          </a:bodyPr>
          <a:lstStyle>
            <a:lvl1pPr algn="l">
              <a:defRPr lang="en-US" sz="28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ea typeface="+mj-ea"/>
                <a:cs typeface="+mj-cs"/>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819400" y="3610166"/>
            <a:ext cx="5029200" cy="762000"/>
          </a:xfrm>
        </p:spPr>
        <p:txBody>
          <a:bodyPr>
            <a:normAutofit/>
          </a:bodyPr>
          <a:lstStyle>
            <a:lvl1pPr marL="0" indent="0" algn="l">
              <a:buNone/>
              <a:defRPr lang="en-US" sz="2600" b="1" kern="1200" dirty="0" smtClean="0">
                <a:solidFill>
                  <a:srgbClr val="FFC000"/>
                </a:solidFill>
                <a:effectLst>
                  <a:outerShdw blurRad="38100" dist="38100" dir="2700000" algn="tl">
                    <a:srgbClr val="000000">
                      <a:alpha val="43137"/>
                    </a:srgbClr>
                  </a:outerShdw>
                </a:effectLst>
                <a:latin typeface="Agency FB" pitchFamily="34" charset="0"/>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AE5E6FA-6889-42C0-9BF6-AB2CFA070F97}" type="datetimeFigureOut">
              <a:rPr lang="en-US" smtClean="0"/>
              <a:pPr/>
              <a:t>10/5/16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EFE73-4B92-4632-A7F5-4AA05E6BA569}" type="slidenum">
              <a:rPr lang="en-US" smtClean="0"/>
              <a:pPr/>
              <a:t>‹#›</a:t>
            </a:fld>
            <a:endParaRPr lang="en-US"/>
          </a:p>
        </p:txBody>
      </p:sp>
    </p:spTree>
    <p:extLst>
      <p:ext uri="{BB962C8B-B14F-4D97-AF65-F5344CB8AC3E}">
        <p14:creationId xmlns:p14="http://schemas.microsoft.com/office/powerpoint/2010/main" val="38160162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1" name="Rectangle 20"/>
          <p:cNvSpPr/>
          <p:nvPr userDrawn="1"/>
        </p:nvSpPr>
        <p:spPr>
          <a:xfrm>
            <a:off x="4343400" y="0"/>
            <a:ext cx="48006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1" y="0"/>
            <a:ext cx="3855016" cy="1200738"/>
          </a:xfrm>
          <a:prstGeom prst="rect">
            <a:avLst/>
          </a:prstGeom>
          <a:gradFill flip="none" rotWithShape="1">
            <a:gsLst>
              <a:gs pos="0">
                <a:schemeClr val="tx1">
                  <a:lumMod val="65000"/>
                  <a:lumOff val="35000"/>
                </a:schemeClr>
              </a:gs>
              <a:gs pos="50000">
                <a:schemeClr val="tx1">
                  <a:lumMod val="50000"/>
                  <a:lumOff val="5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3" name="Text Placeholder 2"/>
          <p:cNvSpPr>
            <a:spLocks noGrp="1"/>
          </p:cNvSpPr>
          <p:nvPr>
            <p:ph type="body" idx="1"/>
          </p:nvPr>
        </p:nvSpPr>
        <p:spPr>
          <a:xfrm>
            <a:off x="64673" y="1676400"/>
            <a:ext cx="3864298" cy="498475"/>
          </a:xfrm>
        </p:spPr>
        <p:txBody>
          <a:bodyPr anchor="b">
            <a:noAutofit/>
          </a:bodyPr>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78178" y="2286000"/>
            <a:ext cx="3750748" cy="4267199"/>
          </a:xfrm>
        </p:spPr>
        <p:txBody>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2000">
                <a:solidFill>
                  <a:schemeClr val="tx1">
                    <a:lumMod val="75000"/>
                    <a:lumOff val="25000"/>
                  </a:schemeClr>
                </a:solidFill>
                <a:latin typeface="Times New Roman" pitchFamily="18" charset="0"/>
                <a:cs typeface="Times New Roman" pitchFamily="18" charset="0"/>
              </a:defRPr>
            </a:lvl2pPr>
            <a:lvl3pPr>
              <a:lnSpc>
                <a:spcPct val="120000"/>
              </a:lnSpc>
              <a:defRPr sz="1800">
                <a:solidFill>
                  <a:schemeClr val="tx1">
                    <a:lumMod val="75000"/>
                    <a:lumOff val="25000"/>
                  </a:schemeClr>
                </a:solidFill>
              </a:defRPr>
            </a:lvl3pPr>
            <a:lvl4pPr>
              <a:lnSpc>
                <a:spcPct val="120000"/>
              </a:lnSpc>
              <a:defRPr sz="1600">
                <a:solidFill>
                  <a:schemeClr val="tx1">
                    <a:lumMod val="75000"/>
                    <a:lumOff val="25000"/>
                  </a:schemeClr>
                </a:solidFill>
              </a:defRPr>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5" name="Text Placeholder 4"/>
          <p:cNvSpPr>
            <a:spLocks noGrp="1"/>
          </p:cNvSpPr>
          <p:nvPr>
            <p:ph type="body" sz="quarter" idx="3"/>
          </p:nvPr>
        </p:nvSpPr>
        <p:spPr>
          <a:xfrm>
            <a:off x="4343400" y="228600"/>
            <a:ext cx="4498975" cy="639762"/>
          </a:xfrm>
        </p:spPr>
        <p:txBody>
          <a:bodyPr anchor="b"/>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343400" y="990600"/>
            <a:ext cx="4498975" cy="5562600"/>
          </a:xfrm>
        </p:spPr>
        <p:txBody>
          <a:bodyPr>
            <a:normAutofit/>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1800">
                <a:solidFill>
                  <a:schemeClr val="tx1">
                    <a:lumMod val="75000"/>
                    <a:lumOff val="25000"/>
                  </a:schemeClr>
                </a:solidFill>
                <a:latin typeface="Times New Roman" pitchFamily="18" charset="0"/>
                <a:cs typeface="Times New Roman" pitchFamily="18" charset="0"/>
              </a:defRPr>
            </a:lvl2pPr>
            <a:lvl3pPr>
              <a:lnSpc>
                <a:spcPct val="120000"/>
              </a:lnSpc>
              <a:defRPr sz="1600">
                <a:solidFill>
                  <a:schemeClr val="tx1">
                    <a:lumMod val="75000"/>
                    <a:lumOff val="25000"/>
                  </a:schemeClr>
                </a:solidFill>
              </a:defRPr>
            </a:lvl3pPr>
            <a:lvl4pPr>
              <a:lnSpc>
                <a:spcPct val="120000"/>
              </a:lnSpc>
              <a:defRPr sz="1400">
                <a:solidFill>
                  <a:schemeClr val="tx1">
                    <a:lumMod val="75000"/>
                    <a:lumOff val="25000"/>
                  </a:schemeClr>
                </a:solidFill>
              </a:defRPr>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 name="Title 1"/>
          <p:cNvSpPr>
            <a:spLocks noGrp="1"/>
          </p:cNvSpPr>
          <p:nvPr>
            <p:ph type="title"/>
          </p:nvPr>
        </p:nvSpPr>
        <p:spPr>
          <a:xfrm>
            <a:off x="152401" y="76200"/>
            <a:ext cx="3108959" cy="1001844"/>
          </a:xfrm>
        </p:spPr>
        <p:txBody>
          <a:bodyPr anchor="b">
            <a:noAutofit/>
          </a:bodyPr>
          <a:lstStyle>
            <a:lvl1pPr algn="l">
              <a:defRPr sz="24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1" name="Group 10"/>
          <p:cNvGrpSpPr>
            <a:grpSpLocks noChangeAspect="1"/>
          </p:cNvGrpSpPr>
          <p:nvPr userDrawn="1"/>
        </p:nvGrpSpPr>
        <p:grpSpPr>
          <a:xfrm>
            <a:off x="3299006" y="609600"/>
            <a:ext cx="629920" cy="640080"/>
            <a:chOff x="1683798" y="1735245"/>
            <a:chExt cx="1185417" cy="1205119"/>
          </a:xfrm>
        </p:grpSpPr>
        <p:sp>
          <p:nvSpPr>
            <p:cNvPr id="12" name="矩形 12"/>
            <p:cNvSpPr/>
            <p:nvPr userDrawn="1"/>
          </p:nvSpPr>
          <p:spPr>
            <a:xfrm>
              <a:off x="1750607" y="1735245"/>
              <a:ext cx="548640" cy="548640"/>
            </a:xfrm>
            <a:prstGeom prst="rect">
              <a:avLst/>
            </a:prstGeom>
            <a:solidFill>
              <a:schemeClr val="bg1"/>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0"/>
            <p:cNvSpPr/>
            <p:nvPr userDrawn="1"/>
          </p:nvSpPr>
          <p:spPr>
            <a:xfrm>
              <a:off x="1683798" y="2391724"/>
              <a:ext cx="548640" cy="548640"/>
            </a:xfrm>
            <a:prstGeom prst="rect">
              <a:avLst/>
            </a:prstGeom>
            <a:solidFill>
              <a:schemeClr val="bg1">
                <a:lumMod val="6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3"/>
            <p:cNvSpPr/>
            <p:nvPr userDrawn="1"/>
          </p:nvSpPr>
          <p:spPr>
            <a:xfrm>
              <a:off x="2320503" y="2391724"/>
              <a:ext cx="548640" cy="548640"/>
            </a:xfrm>
            <a:prstGeom prst="rect">
              <a:avLst/>
            </a:prstGeom>
            <a:solidFill>
              <a:schemeClr val="tx1">
                <a:lumMod val="65000"/>
                <a:lumOff val="35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71197064"/>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7" name="Title 1"/>
          <p:cNvSpPr>
            <a:spLocks noGrp="1"/>
          </p:cNvSpPr>
          <p:nvPr>
            <p:ph type="title"/>
          </p:nvPr>
        </p:nvSpPr>
        <p:spPr>
          <a:xfrm>
            <a:off x="1143000" y="288532"/>
            <a:ext cx="6374426" cy="574284"/>
          </a:xfrm>
        </p:spPr>
        <p:txBody>
          <a:bodyPr>
            <a:normAutofit/>
          </a:bodyPr>
          <a:lstStyle>
            <a:lvl1pPr algn="l">
              <a:defRPr sz="2800" b="1" cap="none" spc="0">
                <a:ln w="17780" cmpd="sng">
                  <a:noFill/>
                  <a:prstDash val="solid"/>
                  <a:miter lim="800000"/>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4" name="Group 13"/>
          <p:cNvGrpSpPr>
            <a:grpSpLocks noChangeAspect="1"/>
          </p:cNvGrpSpPr>
          <p:nvPr userDrawn="1"/>
        </p:nvGrpSpPr>
        <p:grpSpPr>
          <a:xfrm>
            <a:off x="260703" y="227466"/>
            <a:ext cx="682799" cy="694148"/>
            <a:chOff x="1683798" y="1735245"/>
            <a:chExt cx="1185417" cy="1205119"/>
          </a:xfrm>
        </p:grpSpPr>
        <p:sp>
          <p:nvSpPr>
            <p:cNvPr id="15"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7"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9" name="矩形 13"/>
            <p:cNvSpPr/>
            <p:nvPr userDrawn="1"/>
          </p:nvSpPr>
          <p:spPr>
            <a:xfrm>
              <a:off x="2320503" y="2391724"/>
              <a:ext cx="548640" cy="548640"/>
            </a:xfrm>
            <a:prstGeom prst="rect">
              <a:avLst/>
            </a:prstGeom>
            <a:solidFill>
              <a:schemeClr val="bg1">
                <a:lumMod val="8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42686659"/>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41018992"/>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1802" y="136790"/>
            <a:ext cx="2293398" cy="1162050"/>
          </a:xfrm>
        </p:spPr>
        <p:txBody>
          <a:bodyPr anchor="b">
            <a:noAutofit/>
          </a:bodyPr>
          <a:lstStyle>
            <a:lvl1pPr algn="l">
              <a:defRPr sz="2000" b="1">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886200" y="273050"/>
            <a:ext cx="4800600" cy="5853113"/>
          </a:xfrm>
        </p:spPr>
        <p:txBody>
          <a:bodyPr>
            <a:normAutofit/>
          </a:bodyPr>
          <a:lstStyle>
            <a:lvl1pPr>
              <a:defRPr sz="2000">
                <a:latin typeface="Times New Roman" pitchFamily="18" charset="0"/>
                <a:cs typeface="Times New Roman" pitchFamily="18" charset="0"/>
              </a:defRPr>
            </a:lvl1pPr>
            <a:lvl2pPr>
              <a:defRPr sz="1800">
                <a:latin typeface="Times New Roman" pitchFamily="18" charset="0"/>
                <a:cs typeface="Times New Roman" pitchFamily="18" charset="0"/>
              </a:defRPr>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057400"/>
            <a:ext cx="3124200" cy="4068763"/>
          </a:xfrm>
        </p:spPr>
        <p:txBody>
          <a:bodyPr/>
          <a:lstStyle>
            <a:lvl1pPr marL="0" indent="0">
              <a:buNone/>
              <a:defRPr sz="1400">
                <a:latin typeface="Times New Roman" pitchFamily="18" charset="0"/>
                <a:cs typeface="Times New Roman"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grpSp>
        <p:nvGrpSpPr>
          <p:cNvPr id="17" name="Group 16"/>
          <p:cNvGrpSpPr>
            <a:grpSpLocks noChangeAspect="1"/>
          </p:cNvGrpSpPr>
          <p:nvPr userDrawn="1"/>
        </p:nvGrpSpPr>
        <p:grpSpPr>
          <a:xfrm>
            <a:off x="318984" y="495492"/>
            <a:ext cx="753207" cy="765355"/>
            <a:chOff x="1683798" y="1735245"/>
            <a:chExt cx="1185417" cy="1205119"/>
          </a:xfrm>
        </p:grpSpPr>
        <p:sp>
          <p:nvSpPr>
            <p:cNvPr id="18"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9"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0"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 name="矩形 9"/>
            <p:cNvSpPr/>
            <p:nvPr userDrawn="1"/>
          </p:nvSpPr>
          <p:spPr>
            <a:xfrm>
              <a:off x="2320575" y="1735950"/>
              <a:ext cx="548640" cy="548640"/>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26630574"/>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3600" y="4796419"/>
            <a:ext cx="5486400" cy="566738"/>
          </a:xfrm>
        </p:spPr>
        <p:txBody>
          <a:bodyPr anchor="b"/>
          <a:lstStyle>
            <a:lvl1pPr algn="l">
              <a:defRPr sz="2000" b="1">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2133600" y="608594"/>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133600" y="5363157"/>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8" name="Group 7"/>
          <p:cNvGrpSpPr>
            <a:grpSpLocks noChangeAspect="1"/>
          </p:cNvGrpSpPr>
          <p:nvPr userDrawn="1"/>
        </p:nvGrpSpPr>
        <p:grpSpPr>
          <a:xfrm>
            <a:off x="558209" y="4580922"/>
            <a:ext cx="1335888" cy="1523556"/>
            <a:chOff x="1199353" y="1735245"/>
            <a:chExt cx="1669862" cy="1904445"/>
          </a:xfrm>
        </p:grpSpPr>
        <p:sp>
          <p:nvSpPr>
            <p:cNvPr id="9"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 name="矩形 11"/>
            <p:cNvSpPr/>
            <p:nvPr userDrawn="1"/>
          </p:nvSpPr>
          <p:spPr>
            <a:xfrm>
              <a:off x="1749264" y="3091050"/>
              <a:ext cx="548640" cy="548640"/>
            </a:xfrm>
            <a:prstGeom prst="rect">
              <a:avLst/>
            </a:prstGeom>
            <a:solidFill>
              <a:schemeClr val="tx1">
                <a:lumMod val="75000"/>
                <a:lumOff val="2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60108658"/>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133600" y="11430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133600" y="5363157"/>
            <a:ext cx="5486400" cy="804862"/>
          </a:xfrm>
        </p:spPr>
        <p:txBody>
          <a:bodyPr/>
          <a:lstStyle>
            <a:lvl1pPr marL="0" indent="0">
              <a:buNone/>
              <a:defRPr sz="1400">
                <a:latin typeface="Times New Roman" pitchFamily="18" charset="0"/>
                <a:cs typeface="Times New Roman"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grpSp>
        <p:nvGrpSpPr>
          <p:cNvPr id="8" name="Group 7"/>
          <p:cNvGrpSpPr>
            <a:grpSpLocks noChangeAspect="1"/>
          </p:cNvGrpSpPr>
          <p:nvPr userDrawn="1"/>
        </p:nvGrpSpPr>
        <p:grpSpPr>
          <a:xfrm>
            <a:off x="558209" y="4580922"/>
            <a:ext cx="1335888" cy="1523556"/>
            <a:chOff x="1199353" y="1735245"/>
            <a:chExt cx="1669862" cy="1904445"/>
          </a:xfrm>
        </p:grpSpPr>
        <p:sp>
          <p:nvSpPr>
            <p:cNvPr id="9"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 name="矩形 11"/>
            <p:cNvSpPr/>
            <p:nvPr userDrawn="1"/>
          </p:nvSpPr>
          <p:spPr>
            <a:xfrm>
              <a:off x="1749264" y="3091050"/>
              <a:ext cx="548640" cy="548640"/>
            </a:xfrm>
            <a:prstGeom prst="rect">
              <a:avLst/>
            </a:prstGeom>
            <a:solidFill>
              <a:schemeClr val="tx1">
                <a:lumMod val="75000"/>
                <a:lumOff val="2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16" name="Rectangle 15"/>
          <p:cNvSpPr/>
          <p:nvPr userDrawn="1"/>
        </p:nvSpPr>
        <p:spPr>
          <a:xfrm>
            <a:off x="0" y="0"/>
            <a:ext cx="9148439" cy="838200"/>
          </a:xfrm>
          <a:prstGeom prst="rect">
            <a:avLst/>
          </a:prstGeom>
          <a:gradFill flip="none" rotWithShape="1">
            <a:gsLst>
              <a:gs pos="0">
                <a:schemeClr val="bg1">
                  <a:lumMod val="65000"/>
                </a:schemeClr>
              </a:gs>
              <a:gs pos="53000">
                <a:schemeClr val="tx1">
                  <a:lumMod val="50000"/>
                  <a:lumOff val="50000"/>
                </a:schemeClr>
              </a:gs>
              <a:gs pos="100000">
                <a:schemeClr val="tx1">
                  <a:lumMod val="75000"/>
                  <a:lumOff val="2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17" name="Title 1"/>
          <p:cNvSpPr>
            <a:spLocks noGrp="1"/>
          </p:cNvSpPr>
          <p:nvPr>
            <p:ph type="title"/>
          </p:nvPr>
        </p:nvSpPr>
        <p:spPr>
          <a:xfrm>
            <a:off x="228600" y="76200"/>
            <a:ext cx="8534400" cy="762000"/>
          </a:xfrm>
        </p:spPr>
        <p:txBody>
          <a:bodyPr>
            <a:normAutofit/>
          </a:bodyPr>
          <a:lstStyle>
            <a:lvl1pPr algn="ctr">
              <a:defRPr sz="2800" b="1" cap="none" spc="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37457771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grpSp>
        <p:nvGrpSpPr>
          <p:cNvPr id="20" name="Group 19"/>
          <p:cNvGrpSpPr/>
          <p:nvPr userDrawn="1"/>
        </p:nvGrpSpPr>
        <p:grpSpPr>
          <a:xfrm>
            <a:off x="963355" y="2086721"/>
            <a:ext cx="1669862" cy="1904445"/>
            <a:chOff x="1199353" y="1735245"/>
            <a:chExt cx="1669862" cy="1904445"/>
          </a:xfrm>
        </p:grpSpPr>
        <p:sp>
          <p:nvSpPr>
            <p:cNvPr id="21"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7"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9" name="Text Placeholder 2"/>
          <p:cNvSpPr>
            <a:spLocks noGrp="1"/>
          </p:cNvSpPr>
          <p:nvPr>
            <p:ph type="body" idx="1"/>
          </p:nvPr>
        </p:nvSpPr>
        <p:spPr>
          <a:xfrm>
            <a:off x="3048000" y="2667000"/>
            <a:ext cx="3200400" cy="1388752"/>
          </a:xfrm>
        </p:spPr>
        <p:txBody>
          <a:bodyPr anchor="b">
            <a:noAutofit/>
          </a:bodyPr>
          <a:lstStyle>
            <a:lvl1pPr marL="0" indent="0">
              <a:buNone/>
              <a:defRPr sz="3200" b="1">
                <a:solidFill>
                  <a:srgbClr val="FFC000"/>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extLst>
      <p:ext uri="{BB962C8B-B14F-4D97-AF65-F5344CB8AC3E}">
        <p14:creationId xmlns:p14="http://schemas.microsoft.com/office/powerpoint/2010/main" val="284840990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
        <p:nvSpPr>
          <p:cNvPr id="27" name="Text Placeholder 2"/>
          <p:cNvSpPr>
            <a:spLocks noGrp="1"/>
          </p:cNvSpPr>
          <p:nvPr>
            <p:ph type="body" idx="1"/>
          </p:nvPr>
        </p:nvSpPr>
        <p:spPr>
          <a:xfrm>
            <a:off x="5105400" y="4237879"/>
            <a:ext cx="3581400" cy="1388752"/>
          </a:xfrm>
        </p:spPr>
        <p:txBody>
          <a:bodyPr anchor="b">
            <a:noAutofit/>
          </a:bodyPr>
          <a:lstStyle>
            <a:lvl1pPr marL="0" indent="0">
              <a:buNone/>
              <a:defRPr sz="3200" b="1">
                <a:solidFill>
                  <a:srgbClr val="FFC000"/>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162383915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6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383915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3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grpSp>
        <p:nvGrpSpPr>
          <p:cNvPr id="19" name="Group 18"/>
          <p:cNvGrpSpPr>
            <a:grpSpLocks noChangeAspect="1"/>
          </p:cNvGrpSpPr>
          <p:nvPr userDrawn="1"/>
        </p:nvGrpSpPr>
        <p:grpSpPr>
          <a:xfrm>
            <a:off x="3505200" y="4038600"/>
            <a:ext cx="1335890" cy="1523556"/>
            <a:chOff x="1199353" y="1735245"/>
            <a:chExt cx="1669862" cy="1904445"/>
          </a:xfrm>
        </p:grpSpPr>
        <p:sp>
          <p:nvSpPr>
            <p:cNvPr id="20"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7" name="Text Placeholder 2"/>
          <p:cNvSpPr>
            <a:spLocks noGrp="1"/>
          </p:cNvSpPr>
          <p:nvPr>
            <p:ph type="body" idx="1"/>
          </p:nvPr>
        </p:nvSpPr>
        <p:spPr>
          <a:xfrm>
            <a:off x="5105400" y="4237879"/>
            <a:ext cx="3581400" cy="1388752"/>
          </a:xfrm>
        </p:spPr>
        <p:txBody>
          <a:bodyPr anchor="b">
            <a:noAutofit/>
          </a:bodyPr>
          <a:lstStyle>
            <a:lvl1pPr marL="0" indent="0">
              <a:buNone/>
              <a:defRPr sz="3200" b="1">
                <a:solidFill>
                  <a:srgbClr val="FFC000"/>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275701341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1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grpSp>
        <p:nvGrpSpPr>
          <p:cNvPr id="20" name="Group 19"/>
          <p:cNvGrpSpPr/>
          <p:nvPr userDrawn="1"/>
        </p:nvGrpSpPr>
        <p:grpSpPr>
          <a:xfrm>
            <a:off x="2944555" y="3492037"/>
            <a:ext cx="1669862" cy="1904445"/>
            <a:chOff x="1199353" y="1735245"/>
            <a:chExt cx="1669862" cy="1904445"/>
          </a:xfrm>
        </p:grpSpPr>
        <p:sp>
          <p:nvSpPr>
            <p:cNvPr id="21"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7"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9" name="Text Placeholder 2"/>
          <p:cNvSpPr>
            <a:spLocks noGrp="1"/>
          </p:cNvSpPr>
          <p:nvPr>
            <p:ph type="body" idx="1"/>
          </p:nvPr>
        </p:nvSpPr>
        <p:spPr>
          <a:xfrm>
            <a:off x="5029200" y="4072316"/>
            <a:ext cx="3200400" cy="1388752"/>
          </a:xfrm>
        </p:spPr>
        <p:txBody>
          <a:bodyPr anchor="b">
            <a:noAutofit/>
          </a:bodyPr>
          <a:lstStyle>
            <a:lvl1pPr marL="0" indent="0">
              <a:buNone/>
              <a:defRPr sz="3200" b="1">
                <a:solidFill>
                  <a:srgbClr val="FFC000"/>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grpSp>
        <p:nvGrpSpPr>
          <p:cNvPr id="37" name="Group 36"/>
          <p:cNvGrpSpPr>
            <a:grpSpLocks/>
          </p:cNvGrpSpPr>
          <p:nvPr userDrawn="1"/>
        </p:nvGrpSpPr>
        <p:grpSpPr>
          <a:xfrm rot="5400000">
            <a:off x="5445588" y="3165012"/>
            <a:ext cx="6863424" cy="533400"/>
            <a:chOff x="0" y="6675120"/>
            <a:chExt cx="9144000" cy="182880"/>
          </a:xfrm>
          <a:solidFill>
            <a:schemeClr val="bg1">
              <a:lumMod val="65000"/>
            </a:schemeClr>
          </a:solidFill>
        </p:grpSpPr>
        <p:sp>
          <p:nvSpPr>
            <p:cNvPr id="38" name="Rectangle 37"/>
            <p:cNvSpPr/>
            <p:nvPr userDrawn="1"/>
          </p:nvSpPr>
          <p:spPr>
            <a:xfrm>
              <a:off x="0" y="6675120"/>
              <a:ext cx="1920240" cy="182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1200"/>
                </a:lnSpc>
                <a:spcBef>
                  <a:spcPts val="600"/>
                </a:spcBef>
                <a:spcAft>
                  <a:spcPts val="0"/>
                </a:spcAft>
                <a:buClrTx/>
                <a:buSzTx/>
                <a:buFontTx/>
                <a:buNone/>
                <a:tabLst/>
                <a:defRPr/>
              </a:pPr>
              <a:r>
                <a:rPr lang="en-US" sz="1200" b="1" dirty="0" smtClean="0">
                  <a:solidFill>
                    <a:schemeClr val="tx1">
                      <a:lumMod val="65000"/>
                      <a:lumOff val="35000"/>
                    </a:schemeClr>
                  </a:solidFill>
                  <a:latin typeface="Arial" pitchFamily="34" charset="0"/>
                  <a:cs typeface="Arial" pitchFamily="34" charset="0"/>
                </a:rPr>
                <a:t>[1] Broader</a:t>
              </a:r>
              <a:r>
                <a:rPr lang="en-US" sz="1200" b="1" baseline="0" dirty="0" smtClean="0">
                  <a:solidFill>
                    <a:schemeClr val="tx1">
                      <a:lumMod val="65000"/>
                      <a:lumOff val="35000"/>
                    </a:schemeClr>
                  </a:solidFill>
                  <a:latin typeface="Arial" pitchFamily="34" charset="0"/>
                  <a:cs typeface="Arial" pitchFamily="34" charset="0"/>
                </a:rPr>
                <a:t> View</a:t>
              </a:r>
              <a:endParaRPr lang="en-US" sz="1200" b="1" dirty="0" smtClean="0">
                <a:solidFill>
                  <a:schemeClr val="tx1">
                    <a:lumMod val="65000"/>
                    <a:lumOff val="35000"/>
                  </a:schemeClr>
                </a:solidFill>
                <a:latin typeface="Arial" pitchFamily="34" charset="0"/>
                <a:cs typeface="Arial" pitchFamily="34" charset="0"/>
              </a:endParaRPr>
            </a:p>
          </p:txBody>
        </p:sp>
        <p:sp>
          <p:nvSpPr>
            <p:cNvPr id="39" name="Rectangle 38"/>
            <p:cNvSpPr/>
            <p:nvPr userDrawn="1"/>
          </p:nvSpPr>
          <p:spPr>
            <a:xfrm>
              <a:off x="1981200" y="6675120"/>
              <a:ext cx="2560320" cy="182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ts val="1200"/>
                </a:lnSpc>
                <a:spcBef>
                  <a:spcPts val="600"/>
                </a:spcBef>
                <a:spcAft>
                  <a:spcPts val="0"/>
                </a:spcAft>
                <a:buClrTx/>
                <a:buSzTx/>
                <a:buFontTx/>
                <a:buNone/>
                <a:tabLst/>
              </a:pPr>
              <a:r>
                <a:rPr lang="en-US" sz="1200" b="1" dirty="0" smtClean="0">
                  <a:solidFill>
                    <a:schemeClr val="tx1">
                      <a:lumMod val="65000"/>
                      <a:lumOff val="35000"/>
                    </a:schemeClr>
                  </a:solidFill>
                  <a:latin typeface="Arial" pitchFamily="34" charset="0"/>
                  <a:cs typeface="Arial" pitchFamily="34" charset="0"/>
                </a:rPr>
                <a:t>[2]  Multi-Dimensional Auction</a:t>
              </a:r>
              <a:endParaRPr lang="en-US" sz="1200" b="1" dirty="0">
                <a:solidFill>
                  <a:schemeClr val="tx1">
                    <a:lumMod val="65000"/>
                    <a:lumOff val="35000"/>
                  </a:schemeClr>
                </a:solidFill>
                <a:latin typeface="Arial" pitchFamily="34" charset="0"/>
                <a:cs typeface="Arial" pitchFamily="34" charset="0"/>
              </a:endParaRPr>
            </a:p>
          </p:txBody>
        </p:sp>
        <p:sp>
          <p:nvSpPr>
            <p:cNvPr id="40" name="Rectangle 39"/>
            <p:cNvSpPr/>
            <p:nvPr userDrawn="1"/>
          </p:nvSpPr>
          <p:spPr>
            <a:xfrm>
              <a:off x="4617720" y="6675120"/>
              <a:ext cx="2267712" cy="182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ts val="1200"/>
                </a:lnSpc>
                <a:spcBef>
                  <a:spcPts val="600"/>
                </a:spcBef>
                <a:spcAft>
                  <a:spcPts val="0"/>
                </a:spcAft>
                <a:buClrTx/>
                <a:buSzTx/>
                <a:buFontTx/>
                <a:buNone/>
                <a:tabLst/>
                <a:defRPr/>
              </a:pPr>
              <a:r>
                <a:rPr lang="en-US" sz="1200" b="1" dirty="0" smtClean="0">
                  <a:solidFill>
                    <a:schemeClr val="tx1">
                      <a:lumMod val="65000"/>
                      <a:lumOff val="35000"/>
                    </a:schemeClr>
                  </a:solidFill>
                  <a:effectLst/>
                  <a:latin typeface="Arial" pitchFamily="34" charset="0"/>
                  <a:cs typeface="Arial" pitchFamily="34" charset="0"/>
                </a:rPr>
                <a:t>[3] Price</a:t>
              </a:r>
              <a:r>
                <a:rPr lang="en-US" sz="1200" b="1" baseline="0" dirty="0" smtClean="0">
                  <a:solidFill>
                    <a:schemeClr val="tx1">
                      <a:lumMod val="65000"/>
                      <a:lumOff val="35000"/>
                    </a:schemeClr>
                  </a:solidFill>
                  <a:effectLst/>
                  <a:latin typeface="Arial" pitchFamily="34" charset="0"/>
                  <a:cs typeface="Arial" pitchFamily="34" charset="0"/>
                </a:rPr>
                <a:t> Case</a:t>
              </a:r>
              <a:endParaRPr lang="en-US" sz="1200" b="1" dirty="0" smtClean="0">
                <a:solidFill>
                  <a:schemeClr val="tx1">
                    <a:lumMod val="65000"/>
                    <a:lumOff val="35000"/>
                  </a:schemeClr>
                </a:solidFill>
                <a:effectLst/>
                <a:latin typeface="Arial" pitchFamily="34" charset="0"/>
                <a:cs typeface="Arial" pitchFamily="34" charset="0"/>
              </a:endParaRPr>
            </a:p>
          </p:txBody>
        </p:sp>
        <p:sp>
          <p:nvSpPr>
            <p:cNvPr id="41" name="Rectangle 40"/>
            <p:cNvSpPr/>
            <p:nvPr userDrawn="1"/>
          </p:nvSpPr>
          <p:spPr>
            <a:xfrm>
              <a:off x="6949440" y="6675120"/>
              <a:ext cx="2194560" cy="182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ts val="1200"/>
                </a:lnSpc>
                <a:spcBef>
                  <a:spcPts val="600"/>
                </a:spcBef>
                <a:spcAft>
                  <a:spcPts val="0"/>
                </a:spcAft>
                <a:buClrTx/>
                <a:buSzTx/>
                <a:buFontTx/>
                <a:buNone/>
                <a:tabLst/>
                <a:defRPr/>
              </a:pPr>
              <a:r>
                <a:rPr lang="en-US" sz="1200" b="1" dirty="0" smtClean="0">
                  <a:solidFill>
                    <a:schemeClr val="tx1">
                      <a:lumMod val="65000"/>
                      <a:lumOff val="35000"/>
                    </a:schemeClr>
                  </a:solidFill>
                  <a:effectLst/>
                  <a:latin typeface="Arial" pitchFamily="34" charset="0"/>
                  <a:cs typeface="Arial" pitchFamily="34" charset="0"/>
                </a:rPr>
                <a:t>[4] Others</a:t>
              </a:r>
            </a:p>
          </p:txBody>
        </p:sp>
      </p:grpSp>
    </p:spTree>
    <p:extLst>
      <p:ext uri="{BB962C8B-B14F-4D97-AF65-F5344CB8AC3E}">
        <p14:creationId xmlns:p14="http://schemas.microsoft.com/office/powerpoint/2010/main" val="2371479900"/>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
        <p:nvSpPr>
          <p:cNvPr id="14" name="Title 1"/>
          <p:cNvSpPr>
            <a:spLocks noGrp="1"/>
          </p:cNvSpPr>
          <p:nvPr>
            <p:ph type="title"/>
          </p:nvPr>
        </p:nvSpPr>
        <p:spPr>
          <a:xfrm>
            <a:off x="533400" y="201445"/>
            <a:ext cx="8001000" cy="762000"/>
          </a:xfrm>
        </p:spPr>
        <p:txBody>
          <a:bodyPr>
            <a:normAutofit/>
          </a:bodyPr>
          <a:lstStyle>
            <a:lvl1pPr algn="ctr">
              <a:defRPr sz="2800" b="0" cap="none" spc="0">
                <a:ln>
                  <a:noFill/>
                </a:ln>
                <a:solidFill>
                  <a:schemeClr val="bg1"/>
                </a:solidFill>
                <a:effectLst>
                  <a:outerShdw blurRad="38100" dist="38100" dir="2700000" algn="tl">
                    <a:srgbClr val="000000">
                      <a:alpha val="43137"/>
                    </a:srgbClr>
                  </a:outerShdw>
                </a:effectLst>
                <a:latin typeface="Arial Black" pitchFamily="34" charset="0"/>
                <a:cs typeface="Arial" pitchFamily="34" charset="0"/>
              </a:defRPr>
            </a:lvl1pPr>
          </a:lstStyle>
          <a:p>
            <a:r>
              <a:rPr lang="en-US" dirty="0" smtClean="0"/>
              <a:t>Click to edit Master title style</a:t>
            </a:r>
            <a:endParaRPr lang="en-US" dirty="0"/>
          </a:p>
        </p:txBody>
      </p:sp>
      <p:sp>
        <p:nvSpPr>
          <p:cNvPr id="28" name="Content Placeholder 2"/>
          <p:cNvSpPr>
            <a:spLocks noGrp="1"/>
          </p:cNvSpPr>
          <p:nvPr>
            <p:ph idx="1"/>
          </p:nvPr>
        </p:nvSpPr>
        <p:spPr>
          <a:xfrm>
            <a:off x="638635" y="1219200"/>
            <a:ext cx="8005715" cy="5257800"/>
          </a:xfrm>
        </p:spPr>
        <p:txBody>
          <a:bodyPr>
            <a:normAutofit/>
          </a:bodyPr>
          <a:lstStyle>
            <a:lvl1pPr marL="457200" indent="-457200">
              <a:lnSpc>
                <a:spcPct val="130000"/>
              </a:lnSpc>
              <a:spcBef>
                <a:spcPts val="1200"/>
              </a:spcBef>
              <a:spcAft>
                <a:spcPts val="600"/>
              </a:spcAft>
              <a:buFont typeface="Wingdings" pitchFamily="2" charset="2"/>
              <a:buChar char="q"/>
              <a:defRPr sz="2400">
                <a:solidFill>
                  <a:schemeClr val="bg1"/>
                </a:solidFill>
                <a:latin typeface="Arial" pitchFamily="34" charset="0"/>
                <a:cs typeface="Arial" pitchFamily="34" charset="0"/>
              </a:defRPr>
            </a:lvl1pPr>
            <a:lvl2pPr marL="742950" indent="-285750">
              <a:lnSpc>
                <a:spcPct val="130000"/>
              </a:lnSpc>
              <a:spcBef>
                <a:spcPts val="600"/>
              </a:spcBef>
              <a:spcAft>
                <a:spcPts val="600"/>
              </a:spcAft>
              <a:buFont typeface="Wingdings" pitchFamily="2" charset="2"/>
              <a:buChar char="§"/>
              <a:defRPr sz="2400">
                <a:solidFill>
                  <a:schemeClr val="bg1"/>
                </a:solidFill>
              </a:defRPr>
            </a:lvl2pPr>
            <a:lvl3pPr>
              <a:lnSpc>
                <a:spcPct val="130000"/>
              </a:lnSpc>
              <a:defRPr sz="2000">
                <a:solidFill>
                  <a:schemeClr val="bg1"/>
                </a:solidFill>
              </a:defRPr>
            </a:lvl3pPr>
            <a:lvl4pPr>
              <a:lnSpc>
                <a:spcPct val="130000"/>
              </a:lnSpc>
              <a:defRPr sz="1800">
                <a:solidFill>
                  <a:schemeClr val="bg1"/>
                </a:solidFill>
              </a:defRPr>
            </a:lvl4pPr>
            <a:lvl5pPr>
              <a:lnSpc>
                <a:spcPct val="130000"/>
              </a:lnSpc>
              <a:defRPr sz="18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0886661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9" Type="http://schemas.openxmlformats.org/officeDocument/2006/relationships/slideLayout" Target="../slideLayouts/slideLayout9.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8229600" cy="6397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066800"/>
            <a:ext cx="8229600" cy="5059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E5E6FA-6889-42C0-9BF6-AB2CFA070F97}" type="datetimeFigureOut">
              <a:rPr lang="en-US" smtClean="0"/>
              <a:pPr/>
              <a:t>10/5/16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EFE73-4B92-4632-A7F5-4AA05E6BA569}" type="slidenum">
              <a:rPr lang="en-US" smtClean="0"/>
              <a:pPr/>
              <a:t>‹#›</a:t>
            </a:fld>
            <a:endParaRPr lang="en-US"/>
          </a:p>
        </p:txBody>
      </p:sp>
    </p:spTree>
    <p:extLst>
      <p:ext uri="{BB962C8B-B14F-4D97-AF65-F5344CB8AC3E}">
        <p14:creationId xmlns:p14="http://schemas.microsoft.com/office/powerpoint/2010/main" val="1580362886"/>
      </p:ext>
    </p:extLst>
  </p:cSld>
  <p:clrMap bg1="lt1" tx1="dk1" bg2="lt2" tx2="dk2" accent1="accent1" accent2="accent2" accent3="accent3" accent4="accent4" accent5="accent5" accent6="accent6" hlink="hlink" folHlink="folHlink"/>
  <p:sldLayoutIdLst>
    <p:sldLayoutId id="2147483649" r:id="rId1"/>
    <p:sldLayoutId id="2147483683" r:id="rId2"/>
    <p:sldLayoutId id="2147483687" r:id="rId3"/>
    <p:sldLayoutId id="2147483661" r:id="rId4"/>
    <p:sldLayoutId id="2147483663" r:id="rId5"/>
    <p:sldLayoutId id="2147483684" r:id="rId6"/>
    <p:sldLayoutId id="2147483681" r:id="rId7"/>
    <p:sldLayoutId id="2147483679" r:id="rId8"/>
    <p:sldLayoutId id="2147483669" r:id="rId9"/>
    <p:sldLayoutId id="2147483682" r:id="rId10"/>
    <p:sldLayoutId id="2147483672" r:id="rId11"/>
    <p:sldLayoutId id="2147483671" r:id="rId12"/>
    <p:sldLayoutId id="2147483660" r:id="rId13"/>
    <p:sldLayoutId id="2147483670" r:id="rId14"/>
    <p:sldLayoutId id="2147483668" r:id="rId15"/>
    <p:sldLayoutId id="2147483680" r:id="rId16"/>
    <p:sldLayoutId id="2147483674" r:id="rId17"/>
    <p:sldLayoutId id="2147483675" r:id="rId18"/>
    <p:sldLayoutId id="2147483651" r:id="rId19"/>
    <p:sldLayoutId id="2147483650" r:id="rId20"/>
    <p:sldLayoutId id="2147483676" r:id="rId21"/>
    <p:sldLayoutId id="2147483664" r:id="rId22"/>
    <p:sldLayoutId id="2147483652" r:id="rId23"/>
    <p:sldLayoutId id="2147483654" r:id="rId24"/>
    <p:sldLayoutId id="2147483653" r:id="rId25"/>
    <p:sldLayoutId id="2147483688" r:id="rId26"/>
    <p:sldLayoutId id="2147483677" r:id="rId27"/>
    <p:sldLayoutId id="2147483685" r:id="rId28"/>
    <p:sldLayoutId id="2147483686" r:id="rId29"/>
    <p:sldLayoutId id="2147483678" r:id="rId30"/>
    <p:sldLayoutId id="2147483662" r:id="rId31"/>
    <p:sldLayoutId id="2147483655" r:id="rId32"/>
    <p:sldLayoutId id="2147483656" r:id="rId33"/>
    <p:sldLayoutId id="2147483657" r:id="rId34"/>
    <p:sldLayoutId id="2147483673" r:id="rId35"/>
  </p:sldLayoutIdLst>
  <p:timing>
    <p:tnLst>
      <p:par>
        <p:cTn id="1" dur="indefinite" restart="never" nodeType="tmRoot"/>
      </p:par>
    </p:tnLst>
  </p:timing>
  <p:txStyles>
    <p:titleStyle>
      <a:lvl1pPr algn="ctr" defTabSz="914400" rtl="0" eaLnBrk="1" latinLnBrk="0" hangingPunct="1">
        <a:spcBef>
          <a:spcPct val="0"/>
        </a:spcBef>
        <a:buNone/>
        <a:defRPr sz="28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9.png"/><Relationship Id="rId1" Type="http://schemas.openxmlformats.org/officeDocument/2006/relationships/slideLayout" Target="../slideLayouts/slideLayout20.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9.png"/><Relationship Id="rId1" Type="http://schemas.openxmlformats.org/officeDocument/2006/relationships/slideLayout" Target="../slideLayouts/slideLayout20.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4" Type="http://schemas.openxmlformats.org/officeDocument/2006/relationships/image" Target="../media/image4.png"/><Relationship Id="rId5" Type="http://schemas.openxmlformats.org/officeDocument/2006/relationships/image" Target="../media/image10.jpeg"/><Relationship Id="rId1" Type="http://schemas.openxmlformats.org/officeDocument/2006/relationships/tags" Target="../tags/tag1.xml"/><Relationship Id="rId2"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4.xml"/><Relationship Id="rId3"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20.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819400" y="1828800"/>
            <a:ext cx="6019800" cy="1077218"/>
          </a:xfrm>
          <a:prstGeom prst="rect">
            <a:avLst/>
          </a:prstGeom>
          <a:noFill/>
        </p:spPr>
        <p:txBody>
          <a:bodyPr wrap="square" rtlCol="0">
            <a:spAutoFit/>
          </a:bodyPr>
          <a:lstStyle/>
          <a:p>
            <a:pPr defTabSz="457200"/>
            <a:r>
              <a:rPr lang="en-US" sz="3200" b="1" dirty="0" smtClean="0">
                <a:solidFill>
                  <a:schemeClr val="bg1"/>
                </a:solidFill>
                <a:latin typeface="Arial"/>
                <a:cs typeface="Arial"/>
              </a:rPr>
              <a:t>Comp/Math 553: Algorithmic Game Theory </a:t>
            </a:r>
            <a:r>
              <a:rPr lang="en-US" sz="3200" b="1" dirty="0" smtClean="0">
                <a:latin typeface="Arial"/>
                <a:cs typeface="Arial"/>
              </a:rPr>
              <a:t>Lecture 10</a:t>
            </a:r>
          </a:p>
        </p:txBody>
      </p:sp>
      <p:sp>
        <p:nvSpPr>
          <p:cNvPr id="8" name="TextBox 7"/>
          <p:cNvSpPr txBox="1"/>
          <p:nvPr/>
        </p:nvSpPr>
        <p:spPr>
          <a:xfrm>
            <a:off x="2895600" y="3200400"/>
            <a:ext cx="1708673" cy="523220"/>
          </a:xfrm>
          <a:prstGeom prst="rect">
            <a:avLst/>
          </a:prstGeom>
          <a:noFill/>
        </p:spPr>
        <p:txBody>
          <a:bodyPr wrap="none" rtlCol="0">
            <a:spAutoFit/>
          </a:bodyPr>
          <a:lstStyle/>
          <a:p>
            <a:pPr defTabSz="457200"/>
            <a:r>
              <a:rPr lang="en-US" sz="2800" b="1" dirty="0" smtClean="0">
                <a:solidFill>
                  <a:srgbClr val="E7CA24"/>
                </a:solidFill>
                <a:latin typeface="Arial"/>
                <a:cs typeface="Arial"/>
              </a:rPr>
              <a:t>Yang Cai</a:t>
            </a:r>
            <a:endParaRPr lang="en-US" sz="2800" b="1" dirty="0">
              <a:solidFill>
                <a:srgbClr val="E7CA24"/>
              </a:solidFill>
              <a:latin typeface="Arial"/>
              <a:cs typeface="Arial"/>
            </a:endParaRPr>
          </a:p>
        </p:txBody>
      </p:sp>
    </p:spTree>
    <p:extLst>
      <p:ext uri="{BB962C8B-B14F-4D97-AF65-F5344CB8AC3E}">
        <p14:creationId xmlns:p14="http://schemas.microsoft.com/office/powerpoint/2010/main" val="28436793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5"/>
          <p:cNvSpPr>
            <a:spLocks noGrp="1"/>
          </p:cNvSpPr>
          <p:nvPr>
            <p:ph type="title"/>
          </p:nvPr>
        </p:nvSpPr>
        <p:spPr/>
        <p:txBody>
          <a:bodyPr/>
          <a:lstStyle/>
          <a:p>
            <a:r>
              <a:rPr lang="en-US" dirty="0" smtClean="0">
                <a:latin typeface="Arial"/>
                <a:cs typeface="Arial"/>
              </a:rPr>
              <a:t>Myerson’s Lemma Corollaries</a:t>
            </a:r>
            <a:endParaRPr lang="en-US" dirty="0">
              <a:latin typeface="Arial"/>
              <a:cs typeface="Arial"/>
            </a:endParaRPr>
          </a:p>
        </p:txBody>
      </p:sp>
      <p:sp>
        <p:nvSpPr>
          <p:cNvPr id="2" name="Rectangle 1"/>
          <p:cNvSpPr/>
          <p:nvPr/>
        </p:nvSpPr>
        <p:spPr>
          <a:xfrm>
            <a:off x="0" y="1447800"/>
            <a:ext cx="9144000" cy="4260141"/>
          </a:xfrm>
          <a:prstGeom prst="rect">
            <a:avLst/>
          </a:prstGeom>
          <a:solidFill>
            <a:srgbClr val="BFBFBF"/>
          </a:solidFill>
        </p:spPr>
        <p:txBody>
          <a:bodyPr wrap="square">
            <a:spAutoFit/>
          </a:bodyPr>
          <a:lstStyle/>
          <a:p>
            <a:pPr>
              <a:lnSpc>
                <a:spcPct val="150000"/>
              </a:lnSpc>
            </a:pPr>
            <a:r>
              <a:rPr lang="en-US" sz="2600" b="1" dirty="0" smtClean="0">
                <a:latin typeface="Arial"/>
                <a:cs typeface="Arial"/>
              </a:rPr>
              <a:t>Corollary:</a:t>
            </a:r>
            <a:r>
              <a:rPr lang="en-US" sz="2600" dirty="0" smtClean="0">
                <a:latin typeface="Arial"/>
                <a:cs typeface="Arial"/>
              </a:rPr>
              <a:t> The greedy allocation rule for sponsored search is </a:t>
            </a:r>
            <a:r>
              <a:rPr lang="en-US" sz="2600" b="1" i="1" dirty="0" smtClean="0">
                <a:solidFill>
                  <a:srgbClr val="008000"/>
                </a:solidFill>
                <a:latin typeface="Arial"/>
                <a:cs typeface="Arial"/>
              </a:rPr>
              <a:t>implementable</a:t>
            </a:r>
            <a:r>
              <a:rPr lang="en-US" sz="2600" dirty="0" smtClean="0">
                <a:latin typeface="Arial"/>
                <a:cs typeface="Arial"/>
              </a:rPr>
              <a:t>. Thus, there is a DSIC auction that maximizes social welfare. </a:t>
            </a:r>
          </a:p>
          <a:p>
            <a:pPr>
              <a:lnSpc>
                <a:spcPct val="150000"/>
              </a:lnSpc>
            </a:pPr>
            <a:endParaRPr lang="en-US" sz="2600" dirty="0" smtClean="0">
              <a:latin typeface="Arial"/>
              <a:cs typeface="Arial"/>
            </a:endParaRPr>
          </a:p>
          <a:p>
            <a:pPr>
              <a:lnSpc>
                <a:spcPct val="150000"/>
              </a:lnSpc>
            </a:pPr>
            <a:r>
              <a:rPr lang="en-US" sz="2600" dirty="0" smtClean="0">
                <a:latin typeface="Arial"/>
                <a:cs typeface="Arial"/>
              </a:rPr>
              <a:t>On the other hand, in single-item settings, allocating to the second-highest bidder or the lowest bidder are both </a:t>
            </a:r>
            <a:r>
              <a:rPr lang="en-US" sz="2600" b="1" i="1" dirty="0" smtClean="0">
                <a:solidFill>
                  <a:srgbClr val="FF0000"/>
                </a:solidFill>
                <a:latin typeface="Arial"/>
                <a:cs typeface="Arial"/>
              </a:rPr>
              <a:t>not implementable</a:t>
            </a:r>
            <a:r>
              <a:rPr lang="en-US" sz="2600" dirty="0" smtClean="0">
                <a:latin typeface="Arial"/>
                <a:cs typeface="Arial"/>
              </a:rPr>
              <a:t>.</a:t>
            </a:r>
          </a:p>
        </p:txBody>
      </p:sp>
    </p:spTree>
    <p:extLst>
      <p:ext uri="{BB962C8B-B14F-4D97-AF65-F5344CB8AC3E}">
        <p14:creationId xmlns:p14="http://schemas.microsoft.com/office/powerpoint/2010/main" val="644195288"/>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2"/>
          <p:cNvSpPr>
            <a:spLocks noGrp="1"/>
          </p:cNvSpPr>
          <p:nvPr>
            <p:ph type="title"/>
          </p:nvPr>
        </p:nvSpPr>
        <p:spPr>
          <a:xfrm>
            <a:off x="2743200" y="4191000"/>
            <a:ext cx="4495800" cy="1362075"/>
          </a:xfrm>
        </p:spPr>
        <p:txBody>
          <a:bodyPr>
            <a:noAutofit/>
          </a:bodyPr>
          <a:lstStyle/>
          <a:p>
            <a:pPr>
              <a:lnSpc>
                <a:spcPct val="120000"/>
              </a:lnSpc>
            </a:pPr>
            <a:r>
              <a:rPr lang="en-US" altLang="zh-CN" b="0" cap="none" dirty="0" smtClean="0">
                <a:solidFill>
                  <a:schemeClr val="tx2">
                    <a:lumMod val="60000"/>
                    <a:lumOff val="40000"/>
                  </a:schemeClr>
                </a:solidFill>
                <a:latin typeface="Chalkduster"/>
                <a:cs typeface="Chalkduster"/>
              </a:rPr>
              <a:t>Application of Myerson’s Lemma</a:t>
            </a:r>
            <a:endParaRPr lang="en-US" sz="2800" b="0" cap="none" dirty="0">
              <a:solidFill>
                <a:schemeClr val="tx2">
                  <a:lumMod val="60000"/>
                  <a:lumOff val="40000"/>
                </a:schemeClr>
              </a:solidFill>
              <a:latin typeface="Chalkduster"/>
              <a:cs typeface="Chalkduster"/>
            </a:endParaRPr>
          </a:p>
        </p:txBody>
      </p:sp>
    </p:spTree>
    <p:extLst>
      <p:ext uri="{BB962C8B-B14F-4D97-AF65-F5344CB8AC3E}">
        <p14:creationId xmlns:p14="http://schemas.microsoft.com/office/powerpoint/2010/main" val="2046368204"/>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xmlns:mv="urn:schemas-microsoft-com:mac:vml">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noChangeAspect="1"/>
          </p:cNvGrpSpPr>
          <p:nvPr/>
        </p:nvGrpSpPr>
        <p:grpSpPr>
          <a:xfrm>
            <a:off x="7086600" y="1676398"/>
            <a:ext cx="1371599" cy="2093325"/>
            <a:chOff x="1368137" y="1630137"/>
            <a:chExt cx="1047995" cy="1599445"/>
          </a:xfrm>
        </p:grpSpPr>
        <p:pic>
          <p:nvPicPr>
            <p:cNvPr id="43" name="Picture 42"/>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368137" y="2410207"/>
              <a:ext cx="999264" cy="819375"/>
            </a:xfrm>
            <a:prstGeom prst="roundRect">
              <a:avLst>
                <a:gd name="adj" fmla="val 8594"/>
              </a:avLst>
            </a:prstGeom>
            <a:solidFill>
              <a:srgbClr val="FFFFFF">
                <a:shade val="85000"/>
              </a:srgbClr>
            </a:solidFill>
            <a:ln w="19050">
              <a:noFill/>
            </a:ln>
            <a:effectLst/>
          </p:spPr>
        </p:pic>
        <p:sp>
          <p:nvSpPr>
            <p:cNvPr id="3" name="TextBox 2"/>
            <p:cNvSpPr txBox="1"/>
            <p:nvPr/>
          </p:nvSpPr>
          <p:spPr>
            <a:xfrm>
              <a:off x="1455179" y="1630137"/>
              <a:ext cx="960953" cy="258679"/>
            </a:xfrm>
            <a:prstGeom prst="rect">
              <a:avLst/>
            </a:prstGeom>
            <a:noFill/>
          </p:spPr>
          <p:txBody>
            <a:bodyPr wrap="square" rtlCol="0">
              <a:spAutoFit/>
            </a:bodyPr>
            <a:lstStyle/>
            <a:p>
              <a:r>
                <a:rPr lang="en-US" sz="1600" b="1" dirty="0" smtClean="0">
                  <a:solidFill>
                    <a:srgbClr val="0070C0"/>
                  </a:solidFill>
                  <a:latin typeface="Arial"/>
                  <a:ea typeface="Tahoma" pitchFamily="34" charset="0"/>
                  <a:cs typeface="Arial"/>
                </a:rPr>
                <a:t>Item</a:t>
              </a:r>
              <a:endParaRPr lang="en-US" sz="1600" b="1" dirty="0">
                <a:solidFill>
                  <a:srgbClr val="0070C0"/>
                </a:solidFill>
                <a:latin typeface="Arial"/>
                <a:ea typeface="Tahoma" pitchFamily="34" charset="0"/>
                <a:cs typeface="Arial"/>
              </a:endParaRPr>
            </a:p>
          </p:txBody>
        </p:sp>
      </p:grpSp>
      <p:sp>
        <p:nvSpPr>
          <p:cNvPr id="7" name="Rectangle 6"/>
          <p:cNvSpPr/>
          <p:nvPr/>
        </p:nvSpPr>
        <p:spPr>
          <a:xfrm>
            <a:off x="685800" y="4572000"/>
            <a:ext cx="7848600" cy="2503249"/>
          </a:xfrm>
          <a:prstGeom prst="rect">
            <a:avLst/>
          </a:prstGeom>
        </p:spPr>
        <p:txBody>
          <a:bodyPr wrap="square">
            <a:spAutoFit/>
          </a:bodyPr>
          <a:lstStyle/>
          <a:p>
            <a:pPr algn="just">
              <a:lnSpc>
                <a:spcPct val="150000"/>
              </a:lnSpc>
              <a:spcAft>
                <a:spcPts val="200"/>
              </a:spcAft>
            </a:pPr>
            <a:r>
              <a:rPr lang="en-US" sz="2000" dirty="0" smtClean="0">
                <a:effectLst>
                  <a:outerShdw blurRad="38100" dist="38100" dir="2700000" algn="tl">
                    <a:srgbClr val="000000">
                      <a:alpha val="43137"/>
                    </a:srgbClr>
                  </a:outerShdw>
                </a:effectLst>
                <a:latin typeface="Arial"/>
                <a:cs typeface="Arial"/>
              </a:rPr>
              <a:t>Allo</a:t>
            </a:r>
            <a:r>
              <a:rPr lang="en-US" sz="2000" dirty="0">
                <a:effectLst>
                  <a:outerShdw blurRad="38100" dist="38100" dir="2700000" algn="tl">
                    <a:srgbClr val="000000">
                      <a:alpha val="43137"/>
                    </a:srgbClr>
                  </a:outerShdw>
                </a:effectLst>
                <a:latin typeface="Arial"/>
                <a:cs typeface="Arial"/>
              </a:rPr>
              <a:t>c</a:t>
            </a:r>
            <a:r>
              <a:rPr lang="en-US" sz="2000" dirty="0" smtClean="0">
                <a:effectLst>
                  <a:outerShdw blurRad="38100" dist="38100" dir="2700000" algn="tl">
                    <a:srgbClr val="000000">
                      <a:alpha val="43137"/>
                    </a:srgbClr>
                  </a:outerShdw>
                </a:effectLst>
                <a:latin typeface="Arial"/>
                <a:cs typeface="Arial"/>
              </a:rPr>
              <a:t>ation Rule: give the item to the highest bidder. </a:t>
            </a:r>
          </a:p>
          <a:p>
            <a:pPr algn="just">
              <a:lnSpc>
                <a:spcPct val="150000"/>
              </a:lnSpc>
              <a:spcAft>
                <a:spcPts val="200"/>
              </a:spcAft>
            </a:pPr>
            <a:r>
              <a:rPr lang="en-US" sz="2000" dirty="0" smtClean="0">
                <a:effectLst>
                  <a:outerShdw blurRad="38100" dist="38100" dir="2700000" algn="tl">
                    <a:srgbClr val="000000">
                      <a:alpha val="43137"/>
                    </a:srgbClr>
                  </a:outerShdw>
                </a:effectLst>
                <a:latin typeface="Arial"/>
                <a:cs typeface="Arial"/>
              </a:rPr>
              <a:t>Payment </a:t>
            </a:r>
            <a:r>
              <a:rPr lang="en-US" sz="2000" dirty="0">
                <a:effectLst>
                  <a:outerShdw blurRad="38100" dist="38100" dir="2700000" algn="tl">
                    <a:srgbClr val="000000">
                      <a:alpha val="43137"/>
                    </a:srgbClr>
                  </a:outerShdw>
                </a:effectLst>
                <a:latin typeface="Arial"/>
                <a:cs typeface="Arial"/>
              </a:rPr>
              <a:t>Rule:</a:t>
            </a:r>
            <a:r>
              <a:rPr lang="en-US" sz="2000" dirty="0" smtClean="0">
                <a:effectLst>
                  <a:outerShdw blurRad="38100" dist="38100" dir="2700000" algn="tl">
                    <a:srgbClr val="000000">
                      <a:alpha val="43137"/>
                    </a:srgbClr>
                  </a:outerShdw>
                </a:effectLst>
                <a:latin typeface="Arial"/>
                <a:cs typeface="Arial"/>
              </a:rPr>
              <a:t> </a:t>
            </a:r>
            <a:r>
              <a:rPr lang="en-US" sz="2000" dirty="0" err="1" smtClean="0">
                <a:solidFill>
                  <a:srgbClr val="FF6600"/>
                </a:solidFill>
                <a:effectLst>
                  <a:outerShdw blurRad="38100" dist="38100" dir="2700000" algn="tl">
                    <a:srgbClr val="000000">
                      <a:alpha val="43137"/>
                    </a:srgbClr>
                  </a:outerShdw>
                </a:effectLst>
                <a:latin typeface="Arial"/>
                <a:cs typeface="Arial"/>
              </a:rPr>
              <a:t>Vickrey’s</a:t>
            </a:r>
            <a:r>
              <a:rPr lang="en-US" sz="2000" dirty="0" smtClean="0">
                <a:solidFill>
                  <a:srgbClr val="FF6600"/>
                </a:solidFill>
                <a:effectLst>
                  <a:outerShdw blurRad="38100" dist="38100" dir="2700000" algn="tl">
                    <a:srgbClr val="000000">
                      <a:alpha val="43137"/>
                    </a:srgbClr>
                  </a:outerShdw>
                </a:effectLst>
                <a:latin typeface="Arial"/>
                <a:cs typeface="Arial"/>
              </a:rPr>
              <a:t> Payment</a:t>
            </a:r>
          </a:p>
          <a:p>
            <a:pPr algn="just">
              <a:lnSpc>
                <a:spcPct val="150000"/>
              </a:lnSpc>
              <a:spcAft>
                <a:spcPts val="200"/>
              </a:spcAft>
            </a:pPr>
            <a:endParaRPr lang="en-US" sz="2000" dirty="0" smtClean="0">
              <a:solidFill>
                <a:srgbClr val="FF6600"/>
              </a:solidFill>
              <a:effectLst>
                <a:outerShdw blurRad="38100" dist="38100" dir="2700000" algn="tl">
                  <a:srgbClr val="000000">
                    <a:alpha val="43137"/>
                  </a:srgbClr>
                </a:outerShdw>
              </a:effectLst>
              <a:latin typeface="Arial"/>
              <a:cs typeface="Arial"/>
            </a:endParaRPr>
          </a:p>
          <a:p>
            <a:pPr algn="just">
              <a:lnSpc>
                <a:spcPct val="150000"/>
              </a:lnSpc>
              <a:spcAft>
                <a:spcPts val="200"/>
              </a:spcAft>
            </a:pPr>
            <a:r>
              <a:rPr lang="en-US" sz="2000" dirty="0" smtClean="0">
                <a:effectLst>
                  <a:outerShdw blurRad="38100" dist="38100" dir="2700000" algn="tl">
                    <a:srgbClr val="000000">
                      <a:alpha val="43137"/>
                    </a:srgbClr>
                  </a:outerShdw>
                </a:effectLst>
                <a:latin typeface="Arial"/>
                <a:cs typeface="Arial"/>
              </a:rPr>
              <a:t>How about k-unit auction?</a:t>
            </a:r>
          </a:p>
          <a:p>
            <a:pPr marL="742950" lvl="1" indent="-285750" algn="just">
              <a:lnSpc>
                <a:spcPct val="150000"/>
              </a:lnSpc>
              <a:spcAft>
                <a:spcPts val="200"/>
              </a:spcAft>
              <a:buFont typeface="Wingdings" pitchFamily="2" charset="2"/>
              <a:buChar char="§"/>
            </a:pPr>
            <a:endParaRPr lang="en-US" sz="2000" i="1" dirty="0">
              <a:latin typeface="Arial"/>
              <a:cs typeface="Arial"/>
            </a:endParaRPr>
          </a:p>
        </p:txBody>
      </p:sp>
      <p:sp>
        <p:nvSpPr>
          <p:cNvPr id="6" name="Title 5"/>
          <p:cNvSpPr>
            <a:spLocks noGrp="1"/>
          </p:cNvSpPr>
          <p:nvPr>
            <p:ph type="title"/>
          </p:nvPr>
        </p:nvSpPr>
        <p:spPr/>
        <p:txBody>
          <a:bodyPr/>
          <a:lstStyle/>
          <a:p>
            <a:r>
              <a:rPr lang="en-US" dirty="0" smtClean="0">
                <a:latin typeface="Arial"/>
                <a:cs typeface="Arial"/>
              </a:rPr>
              <a:t>Single-item Auction</a:t>
            </a:r>
            <a:endParaRPr lang="en-US" dirty="0">
              <a:latin typeface="Arial"/>
              <a:cs typeface="Arial"/>
            </a:endParaRPr>
          </a:p>
        </p:txBody>
      </p:sp>
      <p:grpSp>
        <p:nvGrpSpPr>
          <p:cNvPr id="9" name="组合 64"/>
          <p:cNvGrpSpPr/>
          <p:nvPr/>
        </p:nvGrpSpPr>
        <p:grpSpPr>
          <a:xfrm>
            <a:off x="5181600" y="1295400"/>
            <a:ext cx="1807688" cy="2118790"/>
            <a:chOff x="5251011" y="1691210"/>
            <a:chExt cx="1454589" cy="1704923"/>
          </a:xfrm>
        </p:grpSpPr>
        <p:pic>
          <p:nvPicPr>
            <p:cNvPr id="6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5251011" y="2045635"/>
              <a:ext cx="1378388" cy="1350498"/>
            </a:xfrm>
            <a:prstGeom prst="rect">
              <a:avLst/>
            </a:prstGeom>
            <a:noFill/>
            <a:ln>
              <a:noFill/>
            </a:ln>
            <a:effectLst/>
            <a:extLst>
              <a:ext uri="{909E8E84-426E-40dd-AFC4-6F175D3DCCD1}">
                <a14:hiddenFill xmlns:mc="http://schemas.openxmlformats.org/markup-compatibility/2006" xmlns:mv="urn:schemas-microsoft-com:mac:vml" xmlns:a14="http://schemas.microsoft.com/office/drawing/2010/main" xmlns="">
                  <a:blipFill dpi="0" rotWithShape="0">
                    <a:blip/>
                    <a:srcRect/>
                    <a:stretch>
                      <a:fillRect/>
                    </a:stretch>
                  </a:blip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round/>
                  <a:headEnd/>
                  <a:tailEnd/>
                </a14:hiddenLine>
              </a:ext>
              <a:ext uri="{AF507438-7753-43e0-B8FC-AC1667EBCBE1}">
                <a14:hiddenEffects xmlns:mc="http://schemas.openxmlformats.org/markup-compatibility/2006" xmlns:mv="urn:schemas-microsoft-com:mac:vml" xmlns:a14="http://schemas.microsoft.com/office/drawing/2010/main" xmlns="">
                  <a:effectLst>
                    <a:outerShdw blurRad="63500" dist="38099" dir="2700000" algn="ctr" rotWithShape="0">
                      <a:srgbClr val="000000">
                        <a:alpha val="74998"/>
                      </a:srgbClr>
                    </a:outerShdw>
                  </a:effectLst>
                </a14:hiddenEffects>
              </a:ext>
            </a:extLst>
          </p:spPr>
        </p:pic>
        <p:sp>
          <p:nvSpPr>
            <p:cNvPr id="62" name="TextBox 61"/>
            <p:cNvSpPr txBox="1"/>
            <p:nvPr/>
          </p:nvSpPr>
          <p:spPr>
            <a:xfrm>
              <a:off x="5486400" y="1691210"/>
              <a:ext cx="1219200" cy="272424"/>
            </a:xfrm>
            <a:prstGeom prst="rect">
              <a:avLst/>
            </a:prstGeom>
            <a:noFill/>
          </p:spPr>
          <p:txBody>
            <a:bodyPr wrap="square" rtlCol="0">
              <a:spAutoFit/>
            </a:bodyPr>
            <a:lstStyle/>
            <a:p>
              <a:r>
                <a:rPr lang="en-US" sz="1600" b="1" dirty="0" smtClean="0">
                  <a:solidFill>
                    <a:srgbClr val="0070C0"/>
                  </a:solidFill>
                  <a:latin typeface="Arial"/>
                  <a:ea typeface="Tahoma" pitchFamily="34" charset="0"/>
                  <a:cs typeface="Arial"/>
                </a:rPr>
                <a:t>Auctioneer</a:t>
              </a:r>
            </a:p>
          </p:txBody>
        </p:sp>
      </p:grpSp>
      <p:grpSp>
        <p:nvGrpSpPr>
          <p:cNvPr id="10" name="Group 13"/>
          <p:cNvGrpSpPr/>
          <p:nvPr/>
        </p:nvGrpSpPr>
        <p:grpSpPr>
          <a:xfrm>
            <a:off x="2971801" y="985214"/>
            <a:ext cx="1827793" cy="3434386"/>
            <a:chOff x="2971801" y="985214"/>
            <a:chExt cx="1625023" cy="3053386"/>
          </a:xfrm>
        </p:grpSpPr>
        <p:grpSp>
          <p:nvGrpSpPr>
            <p:cNvPr id="11" name="Group 10"/>
            <p:cNvGrpSpPr>
              <a:grpSpLocks noChangeAspect="1"/>
            </p:cNvGrpSpPr>
            <p:nvPr/>
          </p:nvGrpSpPr>
          <p:grpSpPr>
            <a:xfrm>
              <a:off x="2971801" y="985214"/>
              <a:ext cx="1295401" cy="3053386"/>
              <a:chOff x="5309347" y="882895"/>
              <a:chExt cx="1479742" cy="3498875"/>
            </a:xfrm>
          </p:grpSpPr>
          <p:grpSp>
            <p:nvGrpSpPr>
              <p:cNvPr id="12" name="组合 42"/>
              <p:cNvGrpSpPr/>
              <p:nvPr/>
            </p:nvGrpSpPr>
            <p:grpSpPr>
              <a:xfrm>
                <a:off x="5309347" y="1342210"/>
                <a:ext cx="1219950" cy="3039560"/>
                <a:chOff x="555626" y="1341847"/>
                <a:chExt cx="1318335" cy="3284692"/>
              </a:xfrm>
            </p:grpSpPr>
            <p:grpSp>
              <p:nvGrpSpPr>
                <p:cNvPr id="13" name="组合 45"/>
                <p:cNvGrpSpPr/>
                <p:nvPr/>
              </p:nvGrpSpPr>
              <p:grpSpPr>
                <a:xfrm>
                  <a:off x="555626" y="1647826"/>
                  <a:ext cx="408178" cy="2751063"/>
                  <a:chOff x="555626" y="1647826"/>
                  <a:chExt cx="408178" cy="2751063"/>
                </a:xfrm>
              </p:grpSpPr>
              <p:sp>
                <p:nvSpPr>
                  <p:cNvPr id="60" name="TextBox 59"/>
                  <p:cNvSpPr txBox="1"/>
                  <p:nvPr/>
                </p:nvSpPr>
                <p:spPr>
                  <a:xfrm>
                    <a:off x="555626" y="1647826"/>
                    <a:ext cx="403269" cy="406612"/>
                  </a:xfrm>
                  <a:prstGeom prst="rect">
                    <a:avLst/>
                  </a:prstGeom>
                  <a:noFill/>
                </p:spPr>
                <p:txBody>
                  <a:bodyPr wrap="none" rtlCol="0">
                    <a:spAutoFit/>
                  </a:bodyPr>
                  <a:lstStyle/>
                  <a:p>
                    <a:r>
                      <a:rPr lang="en-US" i="1" dirty="0" smtClean="0">
                        <a:solidFill>
                          <a:schemeClr val="tx1">
                            <a:lumMod val="65000"/>
                            <a:lumOff val="35000"/>
                          </a:schemeClr>
                        </a:solidFill>
                        <a:latin typeface="Arial"/>
                        <a:cs typeface="Arial"/>
                      </a:rPr>
                      <a:t>1</a:t>
                    </a:r>
                    <a:endParaRPr lang="en-US" i="1" dirty="0">
                      <a:solidFill>
                        <a:schemeClr val="tx1">
                          <a:lumMod val="65000"/>
                          <a:lumOff val="35000"/>
                        </a:schemeClr>
                      </a:solidFill>
                      <a:latin typeface="Arial"/>
                      <a:cs typeface="Arial"/>
                    </a:endParaRPr>
                  </a:p>
                </p:txBody>
              </p:sp>
              <p:sp>
                <p:nvSpPr>
                  <p:cNvPr id="61" name="TextBox 60"/>
                  <p:cNvSpPr txBox="1"/>
                  <p:nvPr/>
                </p:nvSpPr>
                <p:spPr>
                  <a:xfrm>
                    <a:off x="572882" y="2848065"/>
                    <a:ext cx="318659" cy="406612"/>
                  </a:xfrm>
                  <a:prstGeom prst="rect">
                    <a:avLst/>
                  </a:prstGeom>
                  <a:noFill/>
                </p:spPr>
                <p:txBody>
                  <a:bodyPr wrap="none" rtlCol="0">
                    <a:spAutoFit/>
                  </a:bodyPr>
                  <a:lstStyle/>
                  <a:p>
                    <a:r>
                      <a:rPr lang="en-US" sz="1800" i="1" dirty="0" err="1" smtClean="0">
                        <a:solidFill>
                          <a:schemeClr val="tx1">
                            <a:lumMod val="65000"/>
                            <a:lumOff val="35000"/>
                          </a:schemeClr>
                        </a:solidFill>
                        <a:latin typeface="Arial"/>
                        <a:cs typeface="Arial"/>
                      </a:rPr>
                      <a:t>i</a:t>
                    </a:r>
                    <a:endParaRPr lang="en-US" sz="1800" i="1" dirty="0">
                      <a:solidFill>
                        <a:schemeClr val="tx1">
                          <a:lumMod val="65000"/>
                          <a:lumOff val="35000"/>
                        </a:schemeClr>
                      </a:solidFill>
                      <a:latin typeface="Arial"/>
                      <a:cs typeface="Arial"/>
                    </a:endParaRPr>
                  </a:p>
                </p:txBody>
              </p:sp>
              <p:sp>
                <p:nvSpPr>
                  <p:cNvPr id="82" name="TextBox 81"/>
                  <p:cNvSpPr txBox="1"/>
                  <p:nvPr/>
                </p:nvSpPr>
                <p:spPr>
                  <a:xfrm>
                    <a:off x="560535" y="3992277"/>
                    <a:ext cx="403269" cy="406612"/>
                  </a:xfrm>
                  <a:prstGeom prst="rect">
                    <a:avLst/>
                  </a:prstGeom>
                  <a:noFill/>
                </p:spPr>
                <p:txBody>
                  <a:bodyPr wrap="none" rtlCol="0">
                    <a:spAutoFit/>
                  </a:bodyPr>
                  <a:lstStyle/>
                  <a:p>
                    <a:r>
                      <a:rPr lang="en-US" i="1" dirty="0">
                        <a:solidFill>
                          <a:schemeClr val="tx1">
                            <a:lumMod val="65000"/>
                            <a:lumOff val="35000"/>
                          </a:schemeClr>
                        </a:solidFill>
                        <a:latin typeface="Arial"/>
                        <a:cs typeface="Arial"/>
                      </a:rPr>
                      <a:t>n</a:t>
                    </a:r>
                    <a:endParaRPr lang="en-US" sz="1800" i="1" dirty="0">
                      <a:solidFill>
                        <a:schemeClr val="tx1">
                          <a:lumMod val="65000"/>
                          <a:lumOff val="35000"/>
                        </a:schemeClr>
                      </a:solidFill>
                      <a:latin typeface="Arial"/>
                      <a:cs typeface="Arial"/>
                    </a:endParaRPr>
                  </a:p>
                </p:txBody>
              </p:sp>
            </p:grpSp>
            <p:grpSp>
              <p:nvGrpSpPr>
                <p:cNvPr id="14" name="组合 35"/>
                <p:cNvGrpSpPr/>
                <p:nvPr/>
              </p:nvGrpSpPr>
              <p:grpSpPr>
                <a:xfrm>
                  <a:off x="982824" y="1341847"/>
                  <a:ext cx="891137" cy="3284692"/>
                  <a:chOff x="692156" y="1405815"/>
                  <a:chExt cx="947111" cy="3491009"/>
                </a:xfrm>
              </p:grpSpPr>
              <p:grpSp>
                <p:nvGrpSpPr>
                  <p:cNvPr id="15" name="组合 34"/>
                  <p:cNvGrpSpPr/>
                  <p:nvPr/>
                </p:nvGrpSpPr>
                <p:grpSpPr>
                  <a:xfrm>
                    <a:off x="692156" y="1405815"/>
                    <a:ext cx="947111" cy="3491009"/>
                    <a:chOff x="692156" y="1405815"/>
                    <a:chExt cx="947111" cy="3491009"/>
                  </a:xfrm>
                </p:grpSpPr>
                <p:pic>
                  <p:nvPicPr>
                    <p:cNvPr id="57" name="Picture 56"/>
                    <p:cNvPicPr>
                      <a:picLocks noChangeAspect="1"/>
                    </p:cNvPicPr>
                    <p:nvPr/>
                  </p:nvPicPr>
                  <p:blipFill>
                    <a:blip r:embed="rId5" cstate="print"/>
                    <a:srcRect b="17010"/>
                    <a:stretch>
                      <a:fillRect/>
                    </a:stretch>
                  </p:blipFill>
                  <p:spPr>
                    <a:xfrm>
                      <a:off x="692156" y="1405815"/>
                      <a:ext cx="914400" cy="918064"/>
                    </a:xfrm>
                    <a:prstGeom prst="ellipse">
                      <a:avLst/>
                    </a:prstGeom>
                    <a:ln w="127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pic>
                  <p:nvPicPr>
                    <p:cNvPr id="58" name="Picture 57"/>
                    <p:cNvPicPr>
                      <a:picLocks noChangeAspect="1"/>
                    </p:cNvPicPr>
                    <p:nvPr/>
                  </p:nvPicPr>
                  <p:blipFill>
                    <a:blip r:embed="rId6" cstate="print"/>
                    <a:srcRect l="13195"/>
                    <a:stretch>
                      <a:fillRect/>
                    </a:stretch>
                  </p:blipFill>
                  <p:spPr>
                    <a:xfrm>
                      <a:off x="698043" y="2686694"/>
                      <a:ext cx="915113" cy="914400"/>
                    </a:xfrm>
                    <a:prstGeom prst="ellipse">
                      <a:avLst/>
                    </a:prstGeom>
                    <a:ln w="127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pic>
                  <p:nvPicPr>
                    <p:cNvPr id="59" name="Picture 58"/>
                    <p:cNvPicPr>
                      <a:picLocks noChangeAspect="1"/>
                    </p:cNvPicPr>
                    <p:nvPr/>
                  </p:nvPicPr>
                  <p:blipFill>
                    <a:blip r:embed="rId7" cstate="print"/>
                    <a:stretch>
                      <a:fillRect/>
                    </a:stretch>
                  </p:blipFill>
                  <p:spPr>
                    <a:xfrm>
                      <a:off x="722203" y="3982424"/>
                      <a:ext cx="917064" cy="914400"/>
                    </a:xfrm>
                    <a:prstGeom prst="ellipse">
                      <a:avLst/>
                    </a:prstGeom>
                    <a:ln w="127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grpSp>
              <p:sp>
                <p:nvSpPr>
                  <p:cNvPr id="54" name="TextBox 53"/>
                  <p:cNvSpPr txBox="1"/>
                  <p:nvPr/>
                </p:nvSpPr>
                <p:spPr>
                  <a:xfrm rot="5400000">
                    <a:off x="914649" y="3626966"/>
                    <a:ext cx="486170" cy="430795"/>
                  </a:xfrm>
                  <a:prstGeom prst="rect">
                    <a:avLst/>
                  </a:prstGeom>
                  <a:noFill/>
                </p:spPr>
                <p:txBody>
                  <a:bodyPr wrap="none" rtlCol="0">
                    <a:spAutoFit/>
                  </a:bodyPr>
                  <a:lstStyle/>
                  <a:p>
                    <a:r>
                      <a:rPr lang="en-US" dirty="0" smtClean="0">
                        <a:latin typeface="Arial"/>
                        <a:cs typeface="Arial"/>
                      </a:rPr>
                      <a:t>…</a:t>
                    </a:r>
                    <a:endParaRPr lang="en-US" dirty="0">
                      <a:latin typeface="Arial"/>
                      <a:cs typeface="Arial"/>
                    </a:endParaRPr>
                  </a:p>
                </p:txBody>
              </p:sp>
              <p:sp>
                <p:nvSpPr>
                  <p:cNvPr id="55" name="TextBox 54"/>
                  <p:cNvSpPr txBox="1"/>
                  <p:nvPr/>
                </p:nvSpPr>
                <p:spPr>
                  <a:xfrm rot="5400000">
                    <a:off x="905124" y="2331862"/>
                    <a:ext cx="486170" cy="430795"/>
                  </a:xfrm>
                  <a:prstGeom prst="rect">
                    <a:avLst/>
                  </a:prstGeom>
                  <a:noFill/>
                </p:spPr>
                <p:txBody>
                  <a:bodyPr wrap="none" rtlCol="0">
                    <a:spAutoFit/>
                  </a:bodyPr>
                  <a:lstStyle/>
                  <a:p>
                    <a:r>
                      <a:rPr lang="en-US" dirty="0" smtClean="0">
                        <a:latin typeface="Arial"/>
                        <a:cs typeface="Arial"/>
                      </a:rPr>
                      <a:t>…</a:t>
                    </a:r>
                    <a:endParaRPr lang="en-US" dirty="0">
                      <a:latin typeface="Arial"/>
                      <a:cs typeface="Arial"/>
                    </a:endParaRPr>
                  </a:p>
                </p:txBody>
              </p:sp>
            </p:grpSp>
          </p:grpSp>
          <p:sp>
            <p:nvSpPr>
              <p:cNvPr id="56" name="TextBox 55"/>
              <p:cNvSpPr txBox="1"/>
              <p:nvPr/>
            </p:nvSpPr>
            <p:spPr>
              <a:xfrm>
                <a:off x="5647080" y="882895"/>
                <a:ext cx="1142009" cy="344911"/>
              </a:xfrm>
              <a:prstGeom prst="rect">
                <a:avLst/>
              </a:prstGeom>
              <a:noFill/>
            </p:spPr>
            <p:txBody>
              <a:bodyPr wrap="square" rtlCol="0">
                <a:spAutoFit/>
              </a:bodyPr>
              <a:lstStyle/>
              <a:p>
                <a:r>
                  <a:rPr lang="en-US" sz="1600" b="1" dirty="0" smtClean="0">
                    <a:solidFill>
                      <a:srgbClr val="0070C0"/>
                    </a:solidFill>
                    <a:latin typeface="Arial"/>
                    <a:ea typeface="Tahoma" pitchFamily="34" charset="0"/>
                    <a:cs typeface="Arial"/>
                  </a:rPr>
                  <a:t>Bidders</a:t>
                </a:r>
              </a:p>
            </p:txBody>
          </p:sp>
        </p:grpSp>
        <p:sp>
          <p:nvSpPr>
            <p:cNvPr id="2" name="TextBox 1"/>
            <p:cNvSpPr txBox="1"/>
            <p:nvPr/>
          </p:nvSpPr>
          <p:spPr>
            <a:xfrm>
              <a:off x="4191000" y="1600200"/>
              <a:ext cx="398342" cy="328359"/>
            </a:xfrm>
            <a:prstGeom prst="rect">
              <a:avLst/>
            </a:prstGeom>
            <a:noFill/>
          </p:spPr>
          <p:txBody>
            <a:bodyPr wrap="none" rtlCol="0">
              <a:spAutoFit/>
            </a:bodyPr>
            <a:lstStyle/>
            <a:p>
              <a:r>
                <a:rPr lang="en-US" b="1" i="1" dirty="0" smtClean="0">
                  <a:latin typeface="Arial"/>
                  <a:cs typeface="Arial"/>
                </a:rPr>
                <a:t>v</a:t>
              </a:r>
              <a:r>
                <a:rPr lang="en-US" b="1" i="1" baseline="-25000" dirty="0" smtClean="0">
                  <a:latin typeface="Arial"/>
                  <a:cs typeface="Arial"/>
                </a:rPr>
                <a:t>1</a:t>
              </a:r>
              <a:endParaRPr lang="en-US" b="1" i="1" dirty="0">
                <a:latin typeface="Arial"/>
                <a:cs typeface="Arial"/>
              </a:endParaRPr>
            </a:p>
          </p:txBody>
        </p:sp>
        <p:sp>
          <p:nvSpPr>
            <p:cNvPr id="4" name="TextBox 3"/>
            <p:cNvSpPr txBox="1"/>
            <p:nvPr/>
          </p:nvSpPr>
          <p:spPr>
            <a:xfrm>
              <a:off x="4191000" y="2590800"/>
              <a:ext cx="360263" cy="328359"/>
            </a:xfrm>
            <a:prstGeom prst="rect">
              <a:avLst/>
            </a:prstGeom>
            <a:noFill/>
          </p:spPr>
          <p:txBody>
            <a:bodyPr wrap="none" rtlCol="0">
              <a:spAutoFit/>
            </a:bodyPr>
            <a:lstStyle/>
            <a:p>
              <a:r>
                <a:rPr lang="en-US" b="1" i="1" dirty="0" smtClean="0">
                  <a:latin typeface="Arial"/>
                  <a:cs typeface="Arial"/>
                </a:rPr>
                <a:t>v</a:t>
              </a:r>
              <a:r>
                <a:rPr lang="en-US" b="1" i="1" baseline="-25000" dirty="0">
                  <a:latin typeface="Arial"/>
                  <a:cs typeface="Arial"/>
                </a:rPr>
                <a:t>i</a:t>
              </a:r>
              <a:endParaRPr lang="en-US" b="1" i="1" dirty="0">
                <a:latin typeface="Arial"/>
                <a:cs typeface="Arial"/>
              </a:endParaRPr>
            </a:p>
          </p:txBody>
        </p:sp>
        <p:sp>
          <p:nvSpPr>
            <p:cNvPr id="5" name="TextBox 4"/>
            <p:cNvSpPr txBox="1"/>
            <p:nvPr/>
          </p:nvSpPr>
          <p:spPr>
            <a:xfrm>
              <a:off x="4191000" y="3581400"/>
              <a:ext cx="405824" cy="328359"/>
            </a:xfrm>
            <a:prstGeom prst="rect">
              <a:avLst/>
            </a:prstGeom>
            <a:noFill/>
          </p:spPr>
          <p:txBody>
            <a:bodyPr wrap="none" rtlCol="0">
              <a:spAutoFit/>
            </a:bodyPr>
            <a:lstStyle/>
            <a:p>
              <a:r>
                <a:rPr lang="en-US" b="1" i="1" dirty="0" err="1" smtClean="0">
                  <a:latin typeface="Arial"/>
                  <a:cs typeface="Arial"/>
                </a:rPr>
                <a:t>v</a:t>
              </a:r>
              <a:r>
                <a:rPr lang="en-US" b="1" i="1" baseline="-25000" dirty="0" err="1" smtClean="0">
                  <a:latin typeface="Arial"/>
                  <a:cs typeface="Arial"/>
                </a:rPr>
                <a:t>n</a:t>
              </a:r>
              <a:endParaRPr lang="en-US" b="1" i="1" dirty="0">
                <a:latin typeface="Arial"/>
                <a:cs typeface="Arial"/>
              </a:endParaRPr>
            </a:p>
          </p:txBody>
        </p:sp>
      </p:grpSp>
    </p:spTree>
    <p:extLst>
      <p:ext uri="{BB962C8B-B14F-4D97-AF65-F5344CB8AC3E}">
        <p14:creationId xmlns:p14="http://schemas.microsoft.com/office/powerpoint/2010/main" val="5686723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ppt_x</p:attrName>
                                        </p:attrNameLst>
                                      </p:cBhvr>
                                      <p:tavLst>
                                        <p:tav tm="0">
                                          <p:val>
                                            <p:strVal val="#ppt_x+#ppt_w*1.125000"/>
                                          </p:val>
                                        </p:tav>
                                        <p:tav tm="100000">
                                          <p:val>
                                            <p:strVal val="#ppt_x"/>
                                          </p:val>
                                        </p:tav>
                                      </p:tavLst>
                                    </p:anim>
                                    <p:animEffect transition="in" filter="wipe(left)">
                                      <p:cBhvr>
                                        <p:cTn id="8" dur="500"/>
                                        <p:tgtEl>
                                          <p:spTgt spid="8"/>
                                        </p:tgtEl>
                                      </p:cBhvr>
                                    </p:animEffect>
                                  </p:childTnLst>
                                </p:cTn>
                              </p:par>
                              <p:par>
                                <p:cTn id="9" presetID="55"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strVal val="#ppt_w*0.70"/>
                                          </p:val>
                                        </p:tav>
                                        <p:tav tm="100000">
                                          <p:val>
                                            <p:strVal val="#ppt_w"/>
                                          </p:val>
                                        </p:tav>
                                      </p:tavLst>
                                    </p:anim>
                                    <p:anim calcmode="lin" valueType="num">
                                      <p:cBhvr>
                                        <p:cTn id="12" dur="500" fill="hold"/>
                                        <p:tgtEl>
                                          <p:spTgt spid="9"/>
                                        </p:tgtEl>
                                        <p:attrNameLst>
                                          <p:attrName>ppt_h</p:attrName>
                                        </p:attrNameLst>
                                      </p:cBhvr>
                                      <p:tavLst>
                                        <p:tav tm="0">
                                          <p:val>
                                            <p:strVal val="#ppt_h"/>
                                          </p:val>
                                        </p:tav>
                                        <p:tav tm="100000">
                                          <p:val>
                                            <p:strVal val="#ppt_h"/>
                                          </p:val>
                                        </p:tav>
                                      </p:tavLst>
                                    </p:anim>
                                    <p:animEffect transition="in" filter="fade">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animEffect transition="in" filter="dissolve">
                                      <p:cBhvr>
                                        <p:cTn id="18" dur="500"/>
                                        <p:tgtEl>
                                          <p:spTgt spid="7">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Effect transition="in" filter="dissolve">
                                      <p:cBhvr>
                                        <p:cTn id="23" dur="500"/>
                                        <p:tgtEl>
                                          <p:spTgt spid="7">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dissolve">
                                      <p:cBhvr>
                                        <p:cTn id="28"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9"/>
          <p:cNvGrpSpPr>
            <a:grpSpLocks noChangeAspect="1"/>
          </p:cNvGrpSpPr>
          <p:nvPr/>
        </p:nvGrpSpPr>
        <p:grpSpPr>
          <a:xfrm>
            <a:off x="7086600" y="990600"/>
            <a:ext cx="1264996" cy="2920249"/>
            <a:chOff x="1368136" y="846747"/>
            <a:chExt cx="1445007" cy="3335807"/>
          </a:xfrm>
        </p:grpSpPr>
        <p:grpSp>
          <p:nvGrpSpPr>
            <p:cNvPr id="5" name="组合 40"/>
            <p:cNvGrpSpPr/>
            <p:nvPr/>
          </p:nvGrpSpPr>
          <p:grpSpPr>
            <a:xfrm>
              <a:off x="1657953" y="1601189"/>
              <a:ext cx="1155190" cy="2581365"/>
              <a:chOff x="4184617" y="1759025"/>
              <a:chExt cx="1326763" cy="2964761"/>
            </a:xfrm>
          </p:grpSpPr>
          <p:grpSp>
            <p:nvGrpSpPr>
              <p:cNvPr id="7" name="组合 38"/>
              <p:cNvGrpSpPr/>
              <p:nvPr/>
            </p:nvGrpSpPr>
            <p:grpSpPr>
              <a:xfrm>
                <a:off x="4999433" y="1759025"/>
                <a:ext cx="511947" cy="2964761"/>
                <a:chOff x="4999433" y="1759025"/>
                <a:chExt cx="511947" cy="2964761"/>
              </a:xfrm>
            </p:grpSpPr>
            <p:sp>
              <p:nvSpPr>
                <p:cNvPr id="47" name="TextBox 46"/>
                <p:cNvSpPr txBox="1"/>
                <p:nvPr/>
              </p:nvSpPr>
              <p:spPr>
                <a:xfrm>
                  <a:off x="4999433" y="1759025"/>
                  <a:ext cx="482079" cy="484550"/>
                </a:xfrm>
                <a:prstGeom prst="rect">
                  <a:avLst/>
                </a:prstGeom>
                <a:noFill/>
              </p:spPr>
              <p:txBody>
                <a:bodyPr wrap="none" rtlCol="0">
                  <a:spAutoFit/>
                </a:bodyPr>
                <a:lstStyle/>
                <a:p>
                  <a:r>
                    <a:rPr lang="en-US" i="1" dirty="0" smtClean="0">
                      <a:solidFill>
                        <a:schemeClr val="tx1">
                          <a:lumMod val="65000"/>
                          <a:lumOff val="35000"/>
                        </a:schemeClr>
                      </a:solidFill>
                      <a:latin typeface="Arial"/>
                      <a:cs typeface="Arial"/>
                    </a:rPr>
                    <a:t>1</a:t>
                  </a:r>
                  <a:endParaRPr lang="en-US" i="1" dirty="0">
                    <a:solidFill>
                      <a:schemeClr val="tx1">
                        <a:lumMod val="65000"/>
                        <a:lumOff val="35000"/>
                      </a:schemeClr>
                    </a:solidFill>
                    <a:latin typeface="Arial"/>
                    <a:cs typeface="Arial"/>
                  </a:endParaRPr>
                </a:p>
              </p:txBody>
            </p:sp>
            <p:sp>
              <p:nvSpPr>
                <p:cNvPr id="48" name="TextBox 47"/>
                <p:cNvSpPr txBox="1"/>
                <p:nvPr/>
              </p:nvSpPr>
              <p:spPr>
                <a:xfrm>
                  <a:off x="5031636" y="2926073"/>
                  <a:ext cx="400307" cy="484550"/>
                </a:xfrm>
                <a:prstGeom prst="rect">
                  <a:avLst/>
                </a:prstGeom>
                <a:noFill/>
              </p:spPr>
              <p:txBody>
                <a:bodyPr wrap="none" rtlCol="0">
                  <a:spAutoFit/>
                </a:bodyPr>
                <a:lstStyle/>
                <a:p>
                  <a:r>
                    <a:rPr lang="en-US" sz="1800" i="1" dirty="0" smtClean="0">
                      <a:solidFill>
                        <a:schemeClr val="tx1">
                          <a:lumMod val="65000"/>
                          <a:lumOff val="35000"/>
                        </a:schemeClr>
                      </a:solidFill>
                      <a:latin typeface="Arial"/>
                      <a:cs typeface="Arial"/>
                    </a:rPr>
                    <a:t>j</a:t>
                  </a:r>
                  <a:endParaRPr lang="en-US" sz="1800" i="1" dirty="0">
                    <a:solidFill>
                      <a:schemeClr val="tx1">
                        <a:lumMod val="65000"/>
                        <a:lumOff val="35000"/>
                      </a:schemeClr>
                    </a:solidFill>
                    <a:latin typeface="Arial"/>
                    <a:cs typeface="Arial"/>
                  </a:endParaRPr>
                </a:p>
              </p:txBody>
            </p:sp>
            <p:sp>
              <p:nvSpPr>
                <p:cNvPr id="49" name="TextBox 48"/>
                <p:cNvSpPr txBox="1"/>
                <p:nvPr/>
              </p:nvSpPr>
              <p:spPr>
                <a:xfrm>
                  <a:off x="5031638" y="4239236"/>
                  <a:ext cx="479742" cy="484550"/>
                </a:xfrm>
                <a:prstGeom prst="rect">
                  <a:avLst/>
                </a:prstGeom>
                <a:noFill/>
              </p:spPr>
              <p:txBody>
                <a:bodyPr wrap="none" rtlCol="0">
                  <a:spAutoFit/>
                </a:bodyPr>
                <a:lstStyle/>
                <a:p>
                  <a:r>
                    <a:rPr lang="en-US" i="1" dirty="0">
                      <a:solidFill>
                        <a:schemeClr val="tx1">
                          <a:lumMod val="65000"/>
                          <a:lumOff val="35000"/>
                        </a:schemeClr>
                      </a:solidFill>
                      <a:latin typeface="Arial"/>
                      <a:cs typeface="Arial"/>
                    </a:rPr>
                    <a:t>k</a:t>
                  </a:r>
                  <a:endParaRPr lang="en-US" sz="1800" i="1" dirty="0">
                    <a:solidFill>
                      <a:schemeClr val="tx1">
                        <a:lumMod val="65000"/>
                        <a:lumOff val="35000"/>
                      </a:schemeClr>
                    </a:solidFill>
                    <a:latin typeface="Arial"/>
                    <a:cs typeface="Arial"/>
                  </a:endParaRPr>
                </a:p>
              </p:txBody>
            </p:sp>
          </p:grpSp>
          <p:grpSp>
            <p:nvGrpSpPr>
              <p:cNvPr id="8" name="组合 39"/>
              <p:cNvGrpSpPr/>
              <p:nvPr/>
            </p:nvGrpSpPr>
            <p:grpSpPr>
              <a:xfrm>
                <a:off x="4184617" y="2290593"/>
                <a:ext cx="513124" cy="1829358"/>
                <a:chOff x="4184617" y="2290593"/>
                <a:chExt cx="513124" cy="1829358"/>
              </a:xfrm>
            </p:grpSpPr>
            <p:sp>
              <p:nvSpPr>
                <p:cNvPr id="44" name="TextBox 43"/>
                <p:cNvSpPr txBox="1"/>
                <p:nvPr/>
              </p:nvSpPr>
              <p:spPr>
                <a:xfrm rot="5400000">
                  <a:off x="4182908" y="3605117"/>
                  <a:ext cx="545118" cy="484549"/>
                </a:xfrm>
                <a:prstGeom prst="rect">
                  <a:avLst/>
                </a:prstGeom>
                <a:noFill/>
              </p:spPr>
              <p:txBody>
                <a:bodyPr wrap="none" rtlCol="0">
                  <a:spAutoFit/>
                </a:bodyPr>
                <a:lstStyle/>
                <a:p>
                  <a:r>
                    <a:rPr lang="en-US" dirty="0" smtClean="0">
                      <a:latin typeface="Arial"/>
                      <a:cs typeface="Arial"/>
                    </a:rPr>
                    <a:t>…</a:t>
                  </a:r>
                  <a:endParaRPr lang="en-US" dirty="0">
                    <a:latin typeface="Arial"/>
                    <a:cs typeface="Arial"/>
                  </a:endParaRPr>
                </a:p>
              </p:txBody>
            </p:sp>
            <p:sp>
              <p:nvSpPr>
                <p:cNvPr id="46" name="TextBox 45"/>
                <p:cNvSpPr txBox="1"/>
                <p:nvPr/>
              </p:nvSpPr>
              <p:spPr>
                <a:xfrm rot="5400000">
                  <a:off x="4154333" y="2320877"/>
                  <a:ext cx="545118" cy="484549"/>
                </a:xfrm>
                <a:prstGeom prst="rect">
                  <a:avLst/>
                </a:prstGeom>
                <a:noFill/>
              </p:spPr>
              <p:txBody>
                <a:bodyPr wrap="none" rtlCol="0">
                  <a:spAutoFit/>
                </a:bodyPr>
                <a:lstStyle/>
                <a:p>
                  <a:r>
                    <a:rPr lang="en-US" dirty="0" smtClean="0">
                      <a:latin typeface="Arial"/>
                      <a:cs typeface="Arial"/>
                    </a:rPr>
                    <a:t>…</a:t>
                  </a:r>
                  <a:endParaRPr lang="en-US" dirty="0">
                    <a:latin typeface="Arial"/>
                    <a:cs typeface="Arial"/>
                  </a:endParaRPr>
                </a:p>
              </p:txBody>
            </p:sp>
          </p:grpSp>
        </p:grpSp>
        <p:sp>
          <p:nvSpPr>
            <p:cNvPr id="3" name="TextBox 2"/>
            <p:cNvSpPr txBox="1"/>
            <p:nvPr/>
          </p:nvSpPr>
          <p:spPr>
            <a:xfrm>
              <a:off x="1368136" y="846747"/>
              <a:ext cx="960952" cy="386731"/>
            </a:xfrm>
            <a:prstGeom prst="rect">
              <a:avLst/>
            </a:prstGeom>
            <a:noFill/>
          </p:spPr>
          <p:txBody>
            <a:bodyPr wrap="square" rtlCol="0">
              <a:spAutoFit/>
            </a:bodyPr>
            <a:lstStyle/>
            <a:p>
              <a:r>
                <a:rPr lang="en-US" sz="1600" b="1" dirty="0" smtClean="0">
                  <a:solidFill>
                    <a:srgbClr val="0070C0"/>
                  </a:solidFill>
                  <a:latin typeface="Arial"/>
                  <a:ea typeface="Tahoma" pitchFamily="34" charset="0"/>
                  <a:cs typeface="Arial"/>
                </a:rPr>
                <a:t>Slots</a:t>
              </a:r>
              <a:endParaRPr lang="en-US" sz="1600" b="1" dirty="0">
                <a:solidFill>
                  <a:srgbClr val="0070C0"/>
                </a:solidFill>
                <a:latin typeface="Arial"/>
                <a:ea typeface="Tahoma" pitchFamily="34" charset="0"/>
                <a:cs typeface="Arial"/>
              </a:endParaRPr>
            </a:p>
          </p:txBody>
        </p:sp>
      </p:grpSp>
      <p:sp>
        <p:nvSpPr>
          <p:cNvPr id="6" name="Title 5"/>
          <p:cNvSpPr>
            <a:spLocks noGrp="1"/>
          </p:cNvSpPr>
          <p:nvPr>
            <p:ph type="title"/>
          </p:nvPr>
        </p:nvSpPr>
        <p:spPr/>
        <p:txBody>
          <a:bodyPr/>
          <a:lstStyle/>
          <a:p>
            <a:r>
              <a:rPr lang="en-US" dirty="0" smtClean="0">
                <a:latin typeface="Arial"/>
                <a:cs typeface="Arial"/>
              </a:rPr>
              <a:t>Sponsored Search</a:t>
            </a:r>
            <a:endParaRPr lang="en-US" dirty="0">
              <a:latin typeface="Arial"/>
              <a:cs typeface="Arial"/>
            </a:endParaRPr>
          </a:p>
        </p:txBody>
      </p:sp>
      <p:grpSp>
        <p:nvGrpSpPr>
          <p:cNvPr id="9" name="组合 64"/>
          <p:cNvGrpSpPr/>
          <p:nvPr/>
        </p:nvGrpSpPr>
        <p:grpSpPr>
          <a:xfrm>
            <a:off x="5251011" y="1371600"/>
            <a:ext cx="1378389" cy="2024533"/>
            <a:chOff x="5251011" y="1371600"/>
            <a:chExt cx="1378389" cy="2024533"/>
          </a:xfrm>
        </p:grpSpPr>
        <p:pic>
          <p:nvPicPr>
            <p:cNvPr id="6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5251011" y="2045635"/>
              <a:ext cx="1378388" cy="1350498"/>
            </a:xfrm>
            <a:prstGeom prst="rect">
              <a:avLst/>
            </a:prstGeom>
            <a:noFill/>
            <a:ln>
              <a:noFill/>
            </a:ln>
            <a:effectLst/>
            <a:extLst>
              <a:ext uri="{909E8E84-426E-40dd-AFC4-6F175D3DCCD1}">
                <a14:hiddenFill xmlns:mc="http://schemas.openxmlformats.org/markup-compatibility/2006" xmlns:mv="urn:schemas-microsoft-com:mac:vml" xmlns:a14="http://schemas.microsoft.com/office/drawing/2010/main" xmlns="">
                  <a:blipFill dpi="0" rotWithShape="0">
                    <a:blip/>
                    <a:srcRect/>
                    <a:stretch>
                      <a:fillRect/>
                    </a:stretch>
                  </a:blip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round/>
                  <a:headEnd/>
                  <a:tailEnd/>
                </a14:hiddenLine>
              </a:ext>
              <a:ext uri="{AF507438-7753-43e0-B8FC-AC1667EBCBE1}">
                <a14:hiddenEffects xmlns:mc="http://schemas.openxmlformats.org/markup-compatibility/2006" xmlns:mv="urn:schemas-microsoft-com:mac:vml" xmlns:a14="http://schemas.microsoft.com/office/drawing/2010/main" xmlns="">
                  <a:effectLst>
                    <a:outerShdw blurRad="63500" dist="38099" dir="2700000" algn="ctr" rotWithShape="0">
                      <a:srgbClr val="000000">
                        <a:alpha val="74998"/>
                      </a:srgbClr>
                    </a:outerShdw>
                  </a:effectLst>
                </a14:hiddenEffects>
              </a:ext>
            </a:extLst>
          </p:spPr>
        </p:pic>
        <p:sp>
          <p:nvSpPr>
            <p:cNvPr id="62" name="TextBox 61"/>
            <p:cNvSpPr txBox="1"/>
            <p:nvPr/>
          </p:nvSpPr>
          <p:spPr>
            <a:xfrm>
              <a:off x="5410200" y="1371600"/>
              <a:ext cx="1219200" cy="584776"/>
            </a:xfrm>
            <a:prstGeom prst="rect">
              <a:avLst/>
            </a:prstGeom>
            <a:noFill/>
          </p:spPr>
          <p:txBody>
            <a:bodyPr wrap="square" rtlCol="0">
              <a:spAutoFit/>
            </a:bodyPr>
            <a:lstStyle/>
            <a:p>
              <a:r>
                <a:rPr lang="en-US" sz="1600" b="1" dirty="0" smtClean="0">
                  <a:solidFill>
                    <a:srgbClr val="0070C0"/>
                  </a:solidFill>
                  <a:latin typeface="Arial"/>
                  <a:ea typeface="Tahoma" pitchFamily="34" charset="0"/>
                  <a:cs typeface="Arial"/>
                </a:rPr>
                <a:t>Auctioneer/</a:t>
              </a:r>
              <a:r>
                <a:rPr lang="en-US" sz="1600" b="1" dirty="0" smtClean="0">
                  <a:solidFill>
                    <a:srgbClr val="0000FF"/>
                  </a:solidFill>
                  <a:latin typeface="Arial"/>
                  <a:ea typeface="Tahoma" pitchFamily="34" charset="0"/>
                  <a:cs typeface="Arial"/>
                </a:rPr>
                <a:t>G</a:t>
              </a:r>
              <a:r>
                <a:rPr lang="en-US" sz="1600" b="1" dirty="0" smtClean="0">
                  <a:solidFill>
                    <a:srgbClr val="FF0000"/>
                  </a:solidFill>
                  <a:latin typeface="Arial"/>
                  <a:ea typeface="Tahoma" pitchFamily="34" charset="0"/>
                  <a:cs typeface="Arial"/>
                </a:rPr>
                <a:t>o</a:t>
              </a:r>
              <a:r>
                <a:rPr lang="en-US" sz="1600" b="1" dirty="0" smtClean="0">
                  <a:solidFill>
                    <a:srgbClr val="FFFF00"/>
                  </a:solidFill>
                  <a:latin typeface="Arial"/>
                  <a:ea typeface="Tahoma" pitchFamily="34" charset="0"/>
                  <a:cs typeface="Arial"/>
                </a:rPr>
                <a:t>o</a:t>
              </a:r>
              <a:r>
                <a:rPr lang="en-US" sz="1600" b="1" dirty="0" smtClean="0">
                  <a:solidFill>
                    <a:srgbClr val="0070C0"/>
                  </a:solidFill>
                  <a:latin typeface="Arial"/>
                  <a:ea typeface="Tahoma" pitchFamily="34" charset="0"/>
                  <a:cs typeface="Arial"/>
                </a:rPr>
                <a:t>g</a:t>
              </a:r>
              <a:r>
                <a:rPr lang="en-US" sz="1600" b="1" dirty="0" smtClean="0">
                  <a:solidFill>
                    <a:srgbClr val="008000"/>
                  </a:solidFill>
                  <a:latin typeface="Arial"/>
                  <a:ea typeface="Tahoma" pitchFamily="34" charset="0"/>
                  <a:cs typeface="Arial"/>
                </a:rPr>
                <a:t>l</a:t>
              </a:r>
              <a:r>
                <a:rPr lang="en-US" sz="1600" b="1" dirty="0" smtClean="0">
                  <a:solidFill>
                    <a:srgbClr val="FF0000"/>
                  </a:solidFill>
                  <a:latin typeface="Arial"/>
                  <a:ea typeface="Tahoma" pitchFamily="34" charset="0"/>
                  <a:cs typeface="Arial"/>
                </a:rPr>
                <a:t>e</a:t>
              </a:r>
            </a:p>
          </p:txBody>
        </p:sp>
      </p:grpSp>
      <p:sp>
        <p:nvSpPr>
          <p:cNvPr id="2" name="Rounded Rectangle 1"/>
          <p:cNvSpPr/>
          <p:nvPr/>
        </p:nvSpPr>
        <p:spPr>
          <a:xfrm>
            <a:off x="7086600" y="1600200"/>
            <a:ext cx="838200" cy="381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Arial"/>
                <a:cs typeface="Arial"/>
              </a:rPr>
              <a:t>α</a:t>
            </a:r>
            <a:r>
              <a:rPr lang="en-US" baseline="-25000" dirty="0" smtClean="0">
                <a:latin typeface="Arial"/>
                <a:cs typeface="Arial"/>
              </a:rPr>
              <a:t>1</a:t>
            </a:r>
            <a:endParaRPr lang="en-US" dirty="0">
              <a:latin typeface="Arial"/>
              <a:cs typeface="Arial"/>
            </a:endParaRPr>
          </a:p>
        </p:txBody>
      </p:sp>
      <p:sp>
        <p:nvSpPr>
          <p:cNvPr id="66" name="Rounded Rectangle 65"/>
          <p:cNvSpPr/>
          <p:nvPr/>
        </p:nvSpPr>
        <p:spPr>
          <a:xfrm>
            <a:off x="7086600" y="2514600"/>
            <a:ext cx="838200" cy="381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Arial"/>
                <a:cs typeface="Arial"/>
              </a:rPr>
              <a:t>α</a:t>
            </a:r>
            <a:r>
              <a:rPr lang="en-US" baseline="-25000" dirty="0" smtClean="0">
                <a:latin typeface="Arial"/>
                <a:cs typeface="Arial"/>
              </a:rPr>
              <a:t>j</a:t>
            </a:r>
            <a:endParaRPr lang="en-US" dirty="0">
              <a:latin typeface="Arial"/>
              <a:cs typeface="Arial"/>
            </a:endParaRPr>
          </a:p>
        </p:txBody>
      </p:sp>
      <p:sp>
        <p:nvSpPr>
          <p:cNvPr id="67" name="Rounded Rectangle 66"/>
          <p:cNvSpPr/>
          <p:nvPr/>
        </p:nvSpPr>
        <p:spPr>
          <a:xfrm>
            <a:off x="7086600" y="3505200"/>
            <a:ext cx="838200" cy="381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Arial"/>
                <a:cs typeface="Arial"/>
              </a:rPr>
              <a:t>α</a:t>
            </a:r>
            <a:r>
              <a:rPr lang="en-US" baseline="-25000" dirty="0" smtClean="0">
                <a:latin typeface="Arial"/>
                <a:cs typeface="Arial"/>
              </a:rPr>
              <a:t>k</a:t>
            </a:r>
            <a:endParaRPr lang="en-US" dirty="0">
              <a:latin typeface="Arial"/>
              <a:cs typeface="Arial"/>
            </a:endParaRPr>
          </a:p>
        </p:txBody>
      </p:sp>
      <p:grpSp>
        <p:nvGrpSpPr>
          <p:cNvPr id="10" name="Group 67"/>
          <p:cNvGrpSpPr/>
          <p:nvPr/>
        </p:nvGrpSpPr>
        <p:grpSpPr>
          <a:xfrm>
            <a:off x="2514600" y="990600"/>
            <a:ext cx="2371342" cy="2977186"/>
            <a:chOff x="2362201" y="1061414"/>
            <a:chExt cx="2371342" cy="2977186"/>
          </a:xfrm>
        </p:grpSpPr>
        <p:grpSp>
          <p:nvGrpSpPr>
            <p:cNvPr id="11" name="Group 68"/>
            <p:cNvGrpSpPr>
              <a:grpSpLocks noChangeAspect="1"/>
            </p:cNvGrpSpPr>
            <p:nvPr/>
          </p:nvGrpSpPr>
          <p:grpSpPr>
            <a:xfrm>
              <a:off x="2362201" y="1061414"/>
              <a:ext cx="2371342" cy="2977186"/>
              <a:chOff x="4612999" y="970213"/>
              <a:chExt cx="2708794" cy="3411557"/>
            </a:xfrm>
          </p:grpSpPr>
          <p:grpSp>
            <p:nvGrpSpPr>
              <p:cNvPr id="12" name="组合 42"/>
              <p:cNvGrpSpPr/>
              <p:nvPr/>
            </p:nvGrpSpPr>
            <p:grpSpPr>
              <a:xfrm>
                <a:off x="5309347" y="1342210"/>
                <a:ext cx="1219950" cy="3039560"/>
                <a:chOff x="555626" y="1341847"/>
                <a:chExt cx="1318335" cy="3284692"/>
              </a:xfrm>
            </p:grpSpPr>
            <p:grpSp>
              <p:nvGrpSpPr>
                <p:cNvPr id="13" name="组合 45"/>
                <p:cNvGrpSpPr/>
                <p:nvPr/>
              </p:nvGrpSpPr>
              <p:grpSpPr>
                <a:xfrm>
                  <a:off x="555626" y="1647826"/>
                  <a:ext cx="472299" cy="2801800"/>
                  <a:chOff x="555626" y="1647826"/>
                  <a:chExt cx="472299" cy="2801800"/>
                </a:xfrm>
              </p:grpSpPr>
              <p:sp>
                <p:nvSpPr>
                  <p:cNvPr id="84" name="TextBox 83"/>
                  <p:cNvSpPr txBox="1"/>
                  <p:nvPr/>
                </p:nvSpPr>
                <p:spPr>
                  <a:xfrm>
                    <a:off x="555626" y="1647826"/>
                    <a:ext cx="453589" cy="457349"/>
                  </a:xfrm>
                  <a:prstGeom prst="rect">
                    <a:avLst/>
                  </a:prstGeom>
                  <a:noFill/>
                </p:spPr>
                <p:txBody>
                  <a:bodyPr wrap="none" rtlCol="0">
                    <a:spAutoFit/>
                  </a:bodyPr>
                  <a:lstStyle/>
                  <a:p>
                    <a:r>
                      <a:rPr lang="en-US" i="1" dirty="0" smtClean="0">
                        <a:solidFill>
                          <a:schemeClr val="tx1">
                            <a:lumMod val="65000"/>
                            <a:lumOff val="35000"/>
                          </a:schemeClr>
                        </a:solidFill>
                        <a:latin typeface="Arial"/>
                        <a:cs typeface="Arial"/>
                      </a:rPr>
                      <a:t>1</a:t>
                    </a:r>
                    <a:endParaRPr lang="en-US" i="1" dirty="0">
                      <a:solidFill>
                        <a:schemeClr val="tx1">
                          <a:lumMod val="65000"/>
                          <a:lumOff val="35000"/>
                        </a:schemeClr>
                      </a:solidFill>
                      <a:latin typeface="Arial"/>
                      <a:cs typeface="Arial"/>
                    </a:endParaRPr>
                  </a:p>
                </p:txBody>
              </p:sp>
              <p:sp>
                <p:nvSpPr>
                  <p:cNvPr id="85" name="TextBox 84"/>
                  <p:cNvSpPr txBox="1"/>
                  <p:nvPr/>
                </p:nvSpPr>
                <p:spPr>
                  <a:xfrm>
                    <a:off x="572882" y="2848065"/>
                    <a:ext cx="358421" cy="457349"/>
                  </a:xfrm>
                  <a:prstGeom prst="rect">
                    <a:avLst/>
                  </a:prstGeom>
                  <a:noFill/>
                </p:spPr>
                <p:txBody>
                  <a:bodyPr wrap="none" rtlCol="0">
                    <a:spAutoFit/>
                  </a:bodyPr>
                  <a:lstStyle/>
                  <a:p>
                    <a:r>
                      <a:rPr lang="en-US" sz="1800" i="1" dirty="0" err="1" smtClean="0">
                        <a:solidFill>
                          <a:schemeClr val="tx1">
                            <a:lumMod val="65000"/>
                            <a:lumOff val="35000"/>
                          </a:schemeClr>
                        </a:solidFill>
                        <a:latin typeface="Arial"/>
                        <a:cs typeface="Arial"/>
                      </a:rPr>
                      <a:t>i</a:t>
                    </a:r>
                    <a:endParaRPr lang="en-US" sz="1800" i="1" dirty="0">
                      <a:solidFill>
                        <a:schemeClr val="tx1">
                          <a:lumMod val="65000"/>
                          <a:lumOff val="35000"/>
                        </a:schemeClr>
                      </a:solidFill>
                      <a:latin typeface="Arial"/>
                      <a:cs typeface="Arial"/>
                    </a:endParaRPr>
                  </a:p>
                </p:txBody>
              </p:sp>
              <p:sp>
                <p:nvSpPr>
                  <p:cNvPr id="86" name="TextBox 85"/>
                  <p:cNvSpPr txBox="1"/>
                  <p:nvPr/>
                </p:nvSpPr>
                <p:spPr>
                  <a:xfrm>
                    <a:off x="560535" y="3992277"/>
                    <a:ext cx="467390" cy="457349"/>
                  </a:xfrm>
                  <a:prstGeom prst="rect">
                    <a:avLst/>
                  </a:prstGeom>
                  <a:noFill/>
                </p:spPr>
                <p:txBody>
                  <a:bodyPr wrap="none" rtlCol="0">
                    <a:spAutoFit/>
                  </a:bodyPr>
                  <a:lstStyle/>
                  <a:p>
                    <a:r>
                      <a:rPr lang="en-US" i="1" dirty="0">
                        <a:solidFill>
                          <a:schemeClr val="tx1">
                            <a:lumMod val="65000"/>
                            <a:lumOff val="35000"/>
                          </a:schemeClr>
                        </a:solidFill>
                        <a:latin typeface="Arial"/>
                        <a:cs typeface="Arial"/>
                      </a:rPr>
                      <a:t>n</a:t>
                    </a:r>
                    <a:endParaRPr lang="en-US" sz="1800" i="1" dirty="0">
                      <a:solidFill>
                        <a:schemeClr val="tx1">
                          <a:lumMod val="65000"/>
                          <a:lumOff val="35000"/>
                        </a:schemeClr>
                      </a:solidFill>
                      <a:latin typeface="Arial"/>
                      <a:cs typeface="Arial"/>
                    </a:endParaRPr>
                  </a:p>
                </p:txBody>
              </p:sp>
            </p:grpSp>
            <p:grpSp>
              <p:nvGrpSpPr>
                <p:cNvPr id="14" name="组合 35"/>
                <p:cNvGrpSpPr/>
                <p:nvPr/>
              </p:nvGrpSpPr>
              <p:grpSpPr>
                <a:xfrm>
                  <a:off x="982824" y="1341847"/>
                  <a:ext cx="891137" cy="3284692"/>
                  <a:chOff x="692156" y="1405815"/>
                  <a:chExt cx="947111" cy="3491009"/>
                </a:xfrm>
              </p:grpSpPr>
              <p:grpSp>
                <p:nvGrpSpPr>
                  <p:cNvPr id="15" name="组合 34"/>
                  <p:cNvGrpSpPr/>
                  <p:nvPr/>
                </p:nvGrpSpPr>
                <p:grpSpPr>
                  <a:xfrm>
                    <a:off x="692156" y="1405815"/>
                    <a:ext cx="947111" cy="3491009"/>
                    <a:chOff x="692156" y="1405815"/>
                    <a:chExt cx="947111" cy="3491009"/>
                  </a:xfrm>
                </p:grpSpPr>
                <p:pic>
                  <p:nvPicPr>
                    <p:cNvPr id="80" name="Picture 79"/>
                    <p:cNvPicPr>
                      <a:picLocks noChangeAspect="1"/>
                    </p:cNvPicPr>
                    <p:nvPr/>
                  </p:nvPicPr>
                  <p:blipFill>
                    <a:blip r:embed="rId4" cstate="print"/>
                    <a:srcRect b="17010"/>
                    <a:stretch>
                      <a:fillRect/>
                    </a:stretch>
                  </p:blipFill>
                  <p:spPr>
                    <a:xfrm>
                      <a:off x="692156" y="1405815"/>
                      <a:ext cx="914400" cy="918064"/>
                    </a:xfrm>
                    <a:prstGeom prst="ellipse">
                      <a:avLst/>
                    </a:prstGeom>
                    <a:ln w="127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pic>
                  <p:nvPicPr>
                    <p:cNvPr id="81" name="Picture 80"/>
                    <p:cNvPicPr>
                      <a:picLocks noChangeAspect="1"/>
                    </p:cNvPicPr>
                    <p:nvPr/>
                  </p:nvPicPr>
                  <p:blipFill>
                    <a:blip r:embed="rId5" cstate="print"/>
                    <a:srcRect l="13195"/>
                    <a:stretch>
                      <a:fillRect/>
                    </a:stretch>
                  </p:blipFill>
                  <p:spPr>
                    <a:xfrm>
                      <a:off x="698043" y="2686694"/>
                      <a:ext cx="915113" cy="914400"/>
                    </a:xfrm>
                    <a:prstGeom prst="ellipse">
                      <a:avLst/>
                    </a:prstGeom>
                    <a:ln w="127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pic>
                  <p:nvPicPr>
                    <p:cNvPr id="83" name="Picture 82"/>
                    <p:cNvPicPr>
                      <a:picLocks noChangeAspect="1"/>
                    </p:cNvPicPr>
                    <p:nvPr/>
                  </p:nvPicPr>
                  <p:blipFill>
                    <a:blip r:embed="rId6" cstate="print"/>
                    <a:stretch>
                      <a:fillRect/>
                    </a:stretch>
                  </p:blipFill>
                  <p:spPr>
                    <a:xfrm>
                      <a:off x="722203" y="3982424"/>
                      <a:ext cx="917064" cy="914400"/>
                    </a:xfrm>
                    <a:prstGeom prst="ellipse">
                      <a:avLst/>
                    </a:prstGeom>
                    <a:ln w="127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grpSp>
              <p:sp>
                <p:nvSpPr>
                  <p:cNvPr id="78" name="TextBox 77"/>
                  <p:cNvSpPr txBox="1"/>
                  <p:nvPr/>
                </p:nvSpPr>
                <p:spPr>
                  <a:xfrm rot="5400000">
                    <a:off x="884317" y="3600089"/>
                    <a:ext cx="546834" cy="484550"/>
                  </a:xfrm>
                  <a:prstGeom prst="rect">
                    <a:avLst/>
                  </a:prstGeom>
                  <a:noFill/>
                </p:spPr>
                <p:txBody>
                  <a:bodyPr wrap="none" rtlCol="0">
                    <a:spAutoFit/>
                  </a:bodyPr>
                  <a:lstStyle/>
                  <a:p>
                    <a:r>
                      <a:rPr lang="en-US" dirty="0" smtClean="0">
                        <a:latin typeface="Arial"/>
                        <a:cs typeface="Arial"/>
                      </a:rPr>
                      <a:t>…</a:t>
                    </a:r>
                    <a:endParaRPr lang="en-US" dirty="0">
                      <a:latin typeface="Arial"/>
                      <a:cs typeface="Arial"/>
                    </a:endParaRPr>
                  </a:p>
                </p:txBody>
              </p:sp>
              <p:sp>
                <p:nvSpPr>
                  <p:cNvPr id="79" name="TextBox 78"/>
                  <p:cNvSpPr txBox="1"/>
                  <p:nvPr/>
                </p:nvSpPr>
                <p:spPr>
                  <a:xfrm rot="5400000">
                    <a:off x="874792" y="2304985"/>
                    <a:ext cx="546834" cy="484550"/>
                  </a:xfrm>
                  <a:prstGeom prst="rect">
                    <a:avLst/>
                  </a:prstGeom>
                  <a:noFill/>
                </p:spPr>
                <p:txBody>
                  <a:bodyPr wrap="none" rtlCol="0">
                    <a:spAutoFit/>
                  </a:bodyPr>
                  <a:lstStyle/>
                  <a:p>
                    <a:r>
                      <a:rPr lang="en-US" dirty="0" smtClean="0">
                        <a:latin typeface="Arial"/>
                        <a:cs typeface="Arial"/>
                      </a:rPr>
                      <a:t>…</a:t>
                    </a:r>
                    <a:endParaRPr lang="en-US" dirty="0">
                      <a:latin typeface="Arial"/>
                      <a:cs typeface="Arial"/>
                    </a:endParaRPr>
                  </a:p>
                </p:txBody>
              </p:sp>
            </p:grpSp>
          </p:grpSp>
          <p:sp>
            <p:nvSpPr>
              <p:cNvPr id="74" name="TextBox 73"/>
              <p:cNvSpPr txBox="1"/>
              <p:nvPr/>
            </p:nvSpPr>
            <p:spPr>
              <a:xfrm>
                <a:off x="4612999" y="970213"/>
                <a:ext cx="2708794" cy="387949"/>
              </a:xfrm>
              <a:prstGeom prst="rect">
                <a:avLst/>
              </a:prstGeom>
              <a:noFill/>
            </p:spPr>
            <p:txBody>
              <a:bodyPr wrap="square" rtlCol="0">
                <a:spAutoFit/>
              </a:bodyPr>
              <a:lstStyle/>
              <a:p>
                <a:r>
                  <a:rPr lang="en-US" sz="1600" b="1" dirty="0" smtClean="0">
                    <a:solidFill>
                      <a:srgbClr val="0070C0"/>
                    </a:solidFill>
                    <a:latin typeface="Arial"/>
                    <a:ea typeface="Tahoma" pitchFamily="34" charset="0"/>
                    <a:cs typeface="Arial"/>
                  </a:rPr>
                  <a:t>Bidders (advertisers)</a:t>
                </a:r>
              </a:p>
            </p:txBody>
          </p:sp>
        </p:grpSp>
        <p:sp>
          <p:nvSpPr>
            <p:cNvPr id="70" name="TextBox 69"/>
            <p:cNvSpPr txBox="1"/>
            <p:nvPr/>
          </p:nvSpPr>
          <p:spPr>
            <a:xfrm>
              <a:off x="4191000" y="1600200"/>
              <a:ext cx="448047" cy="369332"/>
            </a:xfrm>
            <a:prstGeom prst="rect">
              <a:avLst/>
            </a:prstGeom>
            <a:noFill/>
          </p:spPr>
          <p:txBody>
            <a:bodyPr wrap="none" rtlCol="0">
              <a:spAutoFit/>
            </a:bodyPr>
            <a:lstStyle/>
            <a:p>
              <a:r>
                <a:rPr lang="en-US" b="1" i="1" dirty="0" smtClean="0">
                  <a:latin typeface="Arial"/>
                  <a:cs typeface="Arial"/>
                </a:rPr>
                <a:t>v</a:t>
              </a:r>
              <a:r>
                <a:rPr lang="en-US" b="1" i="1" baseline="-25000" dirty="0" smtClean="0">
                  <a:latin typeface="Arial"/>
                  <a:cs typeface="Arial"/>
                </a:rPr>
                <a:t>1</a:t>
              </a:r>
              <a:endParaRPr lang="en-US" b="1" i="1" dirty="0">
                <a:latin typeface="Arial"/>
                <a:cs typeface="Arial"/>
              </a:endParaRPr>
            </a:p>
          </p:txBody>
        </p:sp>
        <p:sp>
          <p:nvSpPr>
            <p:cNvPr id="71" name="TextBox 70"/>
            <p:cNvSpPr txBox="1"/>
            <p:nvPr/>
          </p:nvSpPr>
          <p:spPr>
            <a:xfrm>
              <a:off x="4191000" y="2590800"/>
              <a:ext cx="405217" cy="369332"/>
            </a:xfrm>
            <a:prstGeom prst="rect">
              <a:avLst/>
            </a:prstGeom>
            <a:noFill/>
          </p:spPr>
          <p:txBody>
            <a:bodyPr wrap="none" rtlCol="0">
              <a:spAutoFit/>
            </a:bodyPr>
            <a:lstStyle/>
            <a:p>
              <a:r>
                <a:rPr lang="en-US" b="1" i="1" dirty="0" smtClean="0">
                  <a:latin typeface="Arial"/>
                  <a:cs typeface="Arial"/>
                </a:rPr>
                <a:t>v</a:t>
              </a:r>
              <a:r>
                <a:rPr lang="en-US" b="1" i="1" baseline="-25000" dirty="0">
                  <a:latin typeface="Arial"/>
                  <a:cs typeface="Arial"/>
                </a:rPr>
                <a:t>i</a:t>
              </a:r>
              <a:endParaRPr lang="en-US" b="1" i="1" dirty="0">
                <a:latin typeface="Arial"/>
                <a:cs typeface="Arial"/>
              </a:endParaRPr>
            </a:p>
          </p:txBody>
        </p:sp>
        <p:sp>
          <p:nvSpPr>
            <p:cNvPr id="72" name="TextBox 71"/>
            <p:cNvSpPr txBox="1"/>
            <p:nvPr/>
          </p:nvSpPr>
          <p:spPr>
            <a:xfrm>
              <a:off x="4191000" y="3581400"/>
              <a:ext cx="456463" cy="369332"/>
            </a:xfrm>
            <a:prstGeom prst="rect">
              <a:avLst/>
            </a:prstGeom>
            <a:noFill/>
          </p:spPr>
          <p:txBody>
            <a:bodyPr wrap="none" rtlCol="0">
              <a:spAutoFit/>
            </a:bodyPr>
            <a:lstStyle/>
            <a:p>
              <a:r>
                <a:rPr lang="en-US" b="1" i="1" dirty="0" err="1" smtClean="0">
                  <a:latin typeface="Arial"/>
                  <a:cs typeface="Arial"/>
                </a:rPr>
                <a:t>v</a:t>
              </a:r>
              <a:r>
                <a:rPr lang="en-US" b="1" i="1" baseline="-25000" dirty="0" err="1" smtClean="0">
                  <a:latin typeface="Arial"/>
                  <a:cs typeface="Arial"/>
                </a:rPr>
                <a:t>n</a:t>
              </a:r>
              <a:endParaRPr lang="en-US" b="1" i="1" dirty="0">
                <a:latin typeface="Arial"/>
                <a:cs typeface="Arial"/>
              </a:endParaRPr>
            </a:p>
          </p:txBody>
        </p:sp>
      </p:grpSp>
      <p:sp>
        <p:nvSpPr>
          <p:cNvPr id="38" name="Rectangle 37"/>
          <p:cNvSpPr/>
          <p:nvPr/>
        </p:nvSpPr>
        <p:spPr>
          <a:xfrm>
            <a:off x="316907" y="4659693"/>
            <a:ext cx="8458200" cy="1336776"/>
          </a:xfrm>
          <a:prstGeom prst="rect">
            <a:avLst/>
          </a:prstGeom>
        </p:spPr>
        <p:txBody>
          <a:bodyPr wrap="square">
            <a:spAutoFit/>
          </a:bodyPr>
          <a:lstStyle/>
          <a:p>
            <a:pPr marL="342900" indent="-342900" algn="just">
              <a:lnSpc>
                <a:spcPct val="120000"/>
              </a:lnSpc>
              <a:spcAft>
                <a:spcPts val="200"/>
              </a:spcAft>
              <a:buFont typeface="Arial"/>
              <a:buChar char="•"/>
            </a:pPr>
            <a:r>
              <a:rPr lang="en-US" sz="2200" dirty="0" smtClean="0">
                <a:effectLst>
                  <a:outerShdw blurRad="38100" dist="38100" dir="2700000" algn="tl">
                    <a:srgbClr val="000000">
                      <a:alpha val="43137"/>
                    </a:srgbClr>
                  </a:outerShdw>
                </a:effectLst>
                <a:latin typeface="Arial"/>
                <a:cs typeface="Arial"/>
              </a:rPr>
              <a:t>Allocation Rule: allocate the slots greedily based on the 				  bidders’ </a:t>
            </a:r>
            <a:r>
              <a:rPr lang="en-US" sz="2200" smtClean="0">
                <a:effectLst>
                  <a:outerShdw blurRad="38100" dist="38100" dir="2700000" algn="tl">
                    <a:srgbClr val="000000">
                      <a:alpha val="43137"/>
                    </a:srgbClr>
                  </a:outerShdw>
                </a:effectLst>
                <a:latin typeface="Arial"/>
                <a:cs typeface="Arial"/>
              </a:rPr>
              <a:t>bids.</a:t>
            </a:r>
            <a:endParaRPr lang="en-US" sz="2200" dirty="0" smtClean="0">
              <a:solidFill>
                <a:srgbClr val="FF0000"/>
              </a:solidFill>
              <a:latin typeface="Arial"/>
              <a:ea typeface="Zapf Dingbats"/>
              <a:cs typeface="Arial"/>
              <a:sym typeface="Zapf Dingbats"/>
            </a:endParaRPr>
          </a:p>
          <a:p>
            <a:pPr marL="342900" indent="-342900" algn="just">
              <a:lnSpc>
                <a:spcPct val="120000"/>
              </a:lnSpc>
              <a:spcAft>
                <a:spcPts val="200"/>
              </a:spcAft>
              <a:buFont typeface="Arial"/>
              <a:buChar char="•"/>
            </a:pPr>
            <a:r>
              <a:rPr lang="en-US" sz="2200" dirty="0" smtClean="0">
                <a:effectLst>
                  <a:outerShdw blurRad="38100" dist="38100" dir="2700000" algn="tl">
                    <a:srgbClr val="000000">
                      <a:alpha val="43137"/>
                    </a:srgbClr>
                  </a:outerShdw>
                </a:effectLst>
                <a:latin typeface="Arial"/>
                <a:cs typeface="Arial"/>
              </a:rPr>
              <a:t>Payment Rule? </a:t>
            </a:r>
            <a:endParaRPr lang="en-US" sz="2200" i="1" dirty="0">
              <a:latin typeface="Arial"/>
              <a:cs typeface="Arial"/>
            </a:endParaRPr>
          </a:p>
        </p:txBody>
      </p:sp>
    </p:spTree>
    <p:extLst>
      <p:ext uri="{BB962C8B-B14F-4D97-AF65-F5344CB8AC3E}">
        <p14:creationId xmlns:p14="http://schemas.microsoft.com/office/powerpoint/2010/main" val="3383374475"/>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ppt_x</p:attrName>
                                        </p:attrNameLst>
                                      </p:cBhvr>
                                      <p:tavLst>
                                        <p:tav tm="0">
                                          <p:val>
                                            <p:strVal val="#ppt_x+#ppt_w*1.125000"/>
                                          </p:val>
                                        </p:tav>
                                        <p:tav tm="100000">
                                          <p:val>
                                            <p:strVal val="#ppt_x"/>
                                          </p:val>
                                        </p:tav>
                                      </p:tavLst>
                                    </p:anim>
                                    <p:animEffect transition="in" filter="wipe(left)">
                                      <p:cBhvr>
                                        <p:cTn id="8" dur="500"/>
                                        <p:tgtEl>
                                          <p:spTgt spid="4"/>
                                        </p:tgtEl>
                                      </p:cBhvr>
                                    </p:animEffect>
                                  </p:childTnLst>
                                </p:cTn>
                              </p:par>
                              <p:par>
                                <p:cTn id="9" presetID="55"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strVal val="#ppt_w*0.70"/>
                                          </p:val>
                                        </p:tav>
                                        <p:tav tm="100000">
                                          <p:val>
                                            <p:strVal val="#ppt_w"/>
                                          </p:val>
                                        </p:tav>
                                      </p:tavLst>
                                    </p:anim>
                                    <p:anim calcmode="lin" valueType="num">
                                      <p:cBhvr>
                                        <p:cTn id="12" dur="500" fill="hold"/>
                                        <p:tgtEl>
                                          <p:spTgt spid="9"/>
                                        </p:tgtEl>
                                        <p:attrNameLst>
                                          <p:attrName>ppt_h</p:attrName>
                                        </p:attrNameLst>
                                      </p:cBhvr>
                                      <p:tavLst>
                                        <p:tav tm="0">
                                          <p:val>
                                            <p:strVal val="#ppt_h"/>
                                          </p:val>
                                        </p:tav>
                                        <p:tav tm="100000">
                                          <p:val>
                                            <p:strVal val="#ppt_h"/>
                                          </p:val>
                                        </p:tav>
                                      </p:tavLst>
                                    </p:anim>
                                    <p:animEffect transition="in" filter="fade">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8">
                                            <p:txEl>
                                              <p:pRg st="0" end="0"/>
                                            </p:txEl>
                                          </p:spTgt>
                                        </p:tgtEl>
                                        <p:attrNameLst>
                                          <p:attrName>style.visibility</p:attrName>
                                        </p:attrNameLst>
                                      </p:cBhvr>
                                      <p:to>
                                        <p:strVal val="visible"/>
                                      </p:to>
                                    </p:set>
                                    <p:animEffect transition="in" filter="dissolve">
                                      <p:cBhvr>
                                        <p:cTn id="18" dur="500"/>
                                        <p:tgtEl>
                                          <p:spTgt spid="38">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8">
                                            <p:txEl>
                                              <p:pRg st="1" end="1"/>
                                            </p:txEl>
                                          </p:spTgt>
                                        </p:tgtEl>
                                        <p:attrNameLst>
                                          <p:attrName>style.visibility</p:attrName>
                                        </p:attrNameLst>
                                      </p:cBhvr>
                                      <p:to>
                                        <p:strVal val="visible"/>
                                      </p:to>
                                    </p:set>
                                    <p:animEffect transition="in" filter="dissolve">
                                      <p:cBhvr>
                                        <p:cTn id="23" dur="500"/>
                                        <p:tgtEl>
                                          <p:spTgt spid="3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2"/>
          <p:cNvSpPr>
            <a:spLocks noGrp="1"/>
          </p:cNvSpPr>
          <p:nvPr>
            <p:ph type="title"/>
          </p:nvPr>
        </p:nvSpPr>
        <p:spPr>
          <a:xfrm>
            <a:off x="2743200" y="4191000"/>
            <a:ext cx="6019800" cy="1362075"/>
          </a:xfrm>
        </p:spPr>
        <p:txBody>
          <a:bodyPr>
            <a:noAutofit/>
          </a:bodyPr>
          <a:lstStyle/>
          <a:p>
            <a:pPr>
              <a:lnSpc>
                <a:spcPct val="120000"/>
              </a:lnSpc>
            </a:pPr>
            <a:r>
              <a:rPr lang="en-US" altLang="zh-CN" b="0" cap="none" dirty="0" smtClean="0">
                <a:solidFill>
                  <a:schemeClr val="tx2">
                    <a:lumMod val="60000"/>
                    <a:lumOff val="40000"/>
                  </a:schemeClr>
                </a:solidFill>
                <a:latin typeface="Chalkduster"/>
                <a:cs typeface="Chalkduster"/>
              </a:rPr>
              <a:t>SINGLE-ITEM</a:t>
            </a:r>
            <a:br>
              <a:rPr lang="en-US" altLang="zh-CN" b="0" cap="none" dirty="0" smtClean="0">
                <a:solidFill>
                  <a:schemeClr val="tx2">
                    <a:lumMod val="60000"/>
                    <a:lumOff val="40000"/>
                  </a:schemeClr>
                </a:solidFill>
                <a:latin typeface="Chalkduster"/>
                <a:cs typeface="Chalkduster"/>
              </a:rPr>
            </a:br>
            <a:r>
              <a:rPr lang="en-US" altLang="zh-CN" b="0" cap="none" dirty="0" smtClean="0">
                <a:solidFill>
                  <a:schemeClr val="tx2">
                    <a:lumMod val="60000"/>
                    <a:lumOff val="40000"/>
                  </a:schemeClr>
                </a:solidFill>
                <a:latin typeface="Chalkduster"/>
                <a:cs typeface="Chalkduster"/>
              </a:rPr>
              <a:t>REVENUE</a:t>
            </a:r>
            <a:r>
              <a:rPr lang="en-US" sz="2800" dirty="0" smtClean="0">
                <a:solidFill>
                  <a:schemeClr val="tx2">
                    <a:lumMod val="60000"/>
                    <a:lumOff val="40000"/>
                  </a:schemeClr>
                </a:solidFill>
                <a:latin typeface="Chalkduster"/>
                <a:cs typeface="Chalkduster"/>
              </a:rPr>
              <a:t>-</a:t>
            </a:r>
            <a:r>
              <a:rPr lang="en-US" sz="2800" b="0" dirty="0" smtClean="0">
                <a:solidFill>
                  <a:schemeClr val="tx2">
                    <a:lumMod val="60000"/>
                    <a:lumOff val="40000"/>
                  </a:schemeClr>
                </a:solidFill>
                <a:latin typeface="Chalkduster"/>
                <a:cs typeface="Chalkduster"/>
              </a:rPr>
              <a:t>Maximization</a:t>
            </a:r>
            <a:endParaRPr lang="en-US" sz="2800" b="0" cap="none" dirty="0">
              <a:solidFill>
                <a:schemeClr val="tx2">
                  <a:lumMod val="60000"/>
                  <a:lumOff val="40000"/>
                </a:schemeClr>
              </a:solidFill>
              <a:latin typeface="Chalkduster"/>
              <a:cs typeface="Chalkduster"/>
            </a:endParaRPr>
          </a:p>
        </p:txBody>
      </p:sp>
    </p:spTree>
    <p:extLst>
      <p:ext uri="{BB962C8B-B14F-4D97-AF65-F5344CB8AC3E}">
        <p14:creationId xmlns:p14="http://schemas.microsoft.com/office/powerpoint/2010/main" val="2746202402"/>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xmlns:mv="urn:schemas-microsoft-com:mac:vml">
      <p:transition spd="slow">
        <p:checker/>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5"/>
          <p:cNvSpPr>
            <a:spLocks noGrp="1"/>
          </p:cNvSpPr>
          <p:nvPr>
            <p:ph type="title"/>
          </p:nvPr>
        </p:nvSpPr>
        <p:spPr>
          <a:xfrm>
            <a:off x="533400" y="76200"/>
            <a:ext cx="7700639" cy="762000"/>
          </a:xfrm>
        </p:spPr>
        <p:txBody>
          <a:bodyPr>
            <a:normAutofit fontScale="90000"/>
          </a:bodyPr>
          <a:lstStyle/>
          <a:p>
            <a:r>
              <a:rPr lang="en-US" dirty="0" smtClean="0">
                <a:latin typeface="Arial"/>
                <a:cs typeface="Arial"/>
              </a:rPr>
              <a:t>One Bidder, One Item, Revenue Maximization</a:t>
            </a:r>
            <a:endParaRPr lang="en-US" dirty="0">
              <a:latin typeface="Arial"/>
              <a:cs typeface="Arial"/>
            </a:endParaRPr>
          </a:p>
        </p:txBody>
      </p:sp>
      <p:sp>
        <p:nvSpPr>
          <p:cNvPr id="2" name="Rectangle 1"/>
          <p:cNvSpPr/>
          <p:nvPr/>
        </p:nvSpPr>
        <p:spPr>
          <a:xfrm>
            <a:off x="228600" y="838200"/>
            <a:ext cx="8382000" cy="6093976"/>
          </a:xfrm>
          <a:prstGeom prst="rect">
            <a:avLst/>
          </a:prstGeom>
        </p:spPr>
        <p:txBody>
          <a:bodyPr wrap="square">
            <a:spAutoFit/>
          </a:bodyPr>
          <a:lstStyle/>
          <a:p>
            <a:pPr marL="342900" indent="-342900">
              <a:lnSpc>
                <a:spcPct val="150000"/>
              </a:lnSpc>
              <a:spcAft>
                <a:spcPts val="600"/>
              </a:spcAft>
              <a:buFont typeface="Wingdings" charset="2"/>
              <a:buChar char="q"/>
            </a:pPr>
            <a:r>
              <a:rPr lang="en-US" dirty="0" smtClean="0">
                <a:latin typeface="Arial"/>
                <a:cs typeface="Arial"/>
              </a:rPr>
              <a:t>Can we meaningfully maximize revenue?</a:t>
            </a:r>
          </a:p>
          <a:p>
            <a:pPr marL="342900" indent="-342900">
              <a:lnSpc>
                <a:spcPct val="150000"/>
              </a:lnSpc>
              <a:spcAft>
                <a:spcPts val="600"/>
              </a:spcAft>
              <a:buFont typeface="Wingdings" charset="2"/>
              <a:buChar char="q"/>
            </a:pPr>
            <a:r>
              <a:rPr lang="en-US" dirty="0" smtClean="0">
                <a:latin typeface="Arial"/>
                <a:cs typeface="Arial"/>
              </a:rPr>
              <a:t>Suppose1 bidder whose value is v.</a:t>
            </a:r>
          </a:p>
          <a:p>
            <a:pPr marL="342900" indent="-342900">
              <a:lnSpc>
                <a:spcPct val="150000"/>
              </a:lnSpc>
              <a:spcAft>
                <a:spcPts val="600"/>
              </a:spcAft>
              <a:buFont typeface="Wingdings" charset="2"/>
              <a:buChar char="q"/>
            </a:pPr>
            <a:r>
              <a:rPr lang="en-US" dirty="0" smtClean="0">
                <a:latin typeface="Arial"/>
                <a:cs typeface="Arial"/>
              </a:rPr>
              <a:t>Highest achievable revenue is </a:t>
            </a:r>
            <a:r>
              <a:rPr lang="en-US" dirty="0" err="1" smtClean="0">
                <a:latin typeface="Arial"/>
                <a:cs typeface="Arial"/>
              </a:rPr>
              <a:t>v</a:t>
            </a:r>
            <a:r>
              <a:rPr lang="en-US" dirty="0" smtClean="0">
                <a:latin typeface="Arial"/>
                <a:cs typeface="Arial"/>
              </a:rPr>
              <a:t>, if we were to offer a take-it-or-leave-it offer of the item at price </a:t>
            </a:r>
            <a:r>
              <a:rPr lang="en-US" dirty="0" err="1" smtClean="0">
                <a:latin typeface="Arial"/>
                <a:cs typeface="Arial"/>
              </a:rPr>
              <a:t>v</a:t>
            </a:r>
            <a:r>
              <a:rPr lang="en-US" dirty="0" smtClean="0">
                <a:latin typeface="Arial"/>
                <a:cs typeface="Arial"/>
              </a:rPr>
              <a:t>.</a:t>
            </a:r>
          </a:p>
          <a:p>
            <a:pPr marL="342900" indent="-342900">
              <a:lnSpc>
                <a:spcPct val="150000"/>
              </a:lnSpc>
              <a:spcAft>
                <a:spcPts val="600"/>
              </a:spcAft>
              <a:buFont typeface="Wingdings" charset="2"/>
              <a:buChar char="q"/>
            </a:pPr>
            <a:r>
              <a:rPr lang="en-US" dirty="0" smtClean="0">
                <a:latin typeface="Arial"/>
                <a:cs typeface="Arial"/>
              </a:rPr>
              <a:t>But</a:t>
            </a:r>
            <a:r>
              <a:rPr lang="en-US" i="1" dirty="0" smtClean="0">
                <a:latin typeface="Arial"/>
                <a:cs typeface="Arial"/>
              </a:rPr>
              <a:t> </a:t>
            </a:r>
            <a:r>
              <a:rPr lang="en-US" dirty="0" smtClean="0">
                <a:latin typeface="Arial"/>
                <a:cs typeface="Arial"/>
              </a:rPr>
              <a:t>v is </a:t>
            </a:r>
            <a:r>
              <a:rPr lang="en-US" i="1" dirty="0" smtClean="0">
                <a:solidFill>
                  <a:srgbClr val="C00000"/>
                </a:solidFill>
                <a:latin typeface="Arial"/>
                <a:cs typeface="Arial"/>
              </a:rPr>
              <a:t>private</a:t>
            </a:r>
            <a:r>
              <a:rPr lang="en-US" dirty="0" smtClean="0">
                <a:latin typeface="Arial"/>
                <a:cs typeface="Arial"/>
              </a:rPr>
              <a:t>...</a:t>
            </a:r>
          </a:p>
          <a:p>
            <a:pPr marL="342900" indent="-342900">
              <a:lnSpc>
                <a:spcPct val="150000"/>
              </a:lnSpc>
              <a:spcAft>
                <a:spcPts val="600"/>
              </a:spcAft>
              <a:buFont typeface="Wingdings" charset="2"/>
              <a:buChar char="q"/>
            </a:pPr>
            <a:r>
              <a:rPr lang="en-US" dirty="0" smtClean="0">
                <a:latin typeface="Arial"/>
                <a:cs typeface="Arial"/>
              </a:rPr>
              <a:t>How can we price the item optimally?</a:t>
            </a:r>
          </a:p>
          <a:p>
            <a:pPr marL="342900" indent="-342900">
              <a:lnSpc>
                <a:spcPct val="150000"/>
              </a:lnSpc>
              <a:spcAft>
                <a:spcPts val="600"/>
              </a:spcAft>
              <a:buFont typeface="Wingdings" charset="2"/>
              <a:buChar char="q"/>
            </a:pPr>
            <a:r>
              <a:rPr lang="en-US" b="1" dirty="0" smtClean="0">
                <a:solidFill>
                  <a:srgbClr val="FF6600"/>
                </a:solidFill>
                <a:latin typeface="Arial"/>
                <a:cs typeface="Arial"/>
              </a:rPr>
              <a:t>Fundamental issue:</a:t>
            </a:r>
            <a:r>
              <a:rPr lang="en-US" dirty="0" smtClean="0">
                <a:latin typeface="Arial"/>
                <a:cs typeface="Arial"/>
              </a:rPr>
              <a:t> fix any price; there is some </a:t>
            </a:r>
            <a:r>
              <a:rPr lang="en-US" dirty="0" err="1" smtClean="0">
                <a:latin typeface="Arial"/>
                <a:cs typeface="Arial"/>
              </a:rPr>
              <a:t>v</a:t>
            </a:r>
            <a:r>
              <a:rPr lang="en-US" dirty="0" smtClean="0">
                <a:latin typeface="Arial"/>
                <a:cs typeface="Arial"/>
              </a:rPr>
              <a:t> for which it fails to extract revenue </a:t>
            </a:r>
            <a:r>
              <a:rPr lang="en-US" dirty="0" err="1" smtClean="0">
                <a:latin typeface="Arial"/>
                <a:cs typeface="Arial"/>
              </a:rPr>
              <a:t>v</a:t>
            </a:r>
            <a:r>
              <a:rPr lang="en-US" dirty="0" smtClean="0">
                <a:latin typeface="Arial"/>
                <a:cs typeface="Arial"/>
              </a:rPr>
              <a:t>.</a:t>
            </a:r>
          </a:p>
          <a:p>
            <a:pPr marL="342900" indent="-342900">
              <a:lnSpc>
                <a:spcPct val="150000"/>
              </a:lnSpc>
              <a:spcAft>
                <a:spcPts val="600"/>
              </a:spcAft>
              <a:buFont typeface="Wingdings" charset="2"/>
              <a:buChar char="q"/>
            </a:pPr>
            <a:r>
              <a:rPr lang="en-US" dirty="0" smtClean="0">
                <a:latin typeface="Arial"/>
                <a:cs typeface="Arial"/>
              </a:rPr>
              <a:t>Bidder’s Private Value is </a:t>
            </a:r>
            <a:r>
              <a:rPr lang="en-US" b="1" dirty="0" smtClean="0">
                <a:solidFill>
                  <a:srgbClr val="FF6600"/>
                </a:solidFill>
                <a:latin typeface="Arial"/>
                <a:cs typeface="Arial"/>
              </a:rPr>
              <a:t>too strong of a benchmark </a:t>
            </a:r>
            <a:r>
              <a:rPr lang="en-US" dirty="0" smtClean="0">
                <a:latin typeface="Arial"/>
                <a:cs typeface="Arial"/>
              </a:rPr>
              <a:t>for the auction to compete against.</a:t>
            </a:r>
          </a:p>
          <a:p>
            <a:pPr marL="342900" indent="-342900">
              <a:lnSpc>
                <a:spcPct val="150000"/>
              </a:lnSpc>
              <a:spcAft>
                <a:spcPts val="600"/>
              </a:spcAft>
              <a:buFont typeface="Wingdings" charset="2"/>
              <a:buChar char="q"/>
            </a:pPr>
            <a:r>
              <a:rPr lang="en-US" dirty="0" smtClean="0">
                <a:latin typeface="Arial"/>
                <a:cs typeface="Arial"/>
              </a:rPr>
              <a:t>Solution: </a:t>
            </a:r>
          </a:p>
          <a:p>
            <a:pPr marL="800100" lvl="1" indent="-342900">
              <a:lnSpc>
                <a:spcPct val="120000"/>
              </a:lnSpc>
              <a:spcAft>
                <a:spcPts val="600"/>
              </a:spcAft>
              <a:buFont typeface="Wingdings" charset="2"/>
              <a:buChar char="q"/>
            </a:pPr>
            <a:r>
              <a:rPr lang="en-US" sz="1600" dirty="0" smtClean="0">
                <a:latin typeface="Arial"/>
                <a:cs typeface="Arial"/>
              </a:rPr>
              <a:t>Assume distribution F over bidder’s value is known.</a:t>
            </a:r>
          </a:p>
          <a:p>
            <a:pPr marL="800100" lvl="1" indent="-342900">
              <a:lnSpc>
                <a:spcPct val="120000"/>
              </a:lnSpc>
              <a:spcAft>
                <a:spcPts val="600"/>
              </a:spcAft>
              <a:buFont typeface="Wingdings" charset="2"/>
              <a:buChar char="q"/>
            </a:pPr>
            <a:r>
              <a:rPr lang="en-US" sz="1600" dirty="0" smtClean="0">
                <a:latin typeface="Arial"/>
                <a:cs typeface="Arial"/>
              </a:rPr>
              <a:t>Perform average case analysis</a:t>
            </a:r>
          </a:p>
        </p:txBody>
      </p:sp>
    </p:spTree>
    <p:extLst>
      <p:ext uri="{BB962C8B-B14F-4D97-AF65-F5344CB8AC3E}">
        <p14:creationId xmlns:p14="http://schemas.microsoft.com/office/powerpoint/2010/main" val="89776532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dissolve">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295400"/>
            <a:ext cx="8153400" cy="4785926"/>
          </a:xfrm>
          <a:prstGeom prst="rect">
            <a:avLst/>
          </a:prstGeom>
        </p:spPr>
        <p:txBody>
          <a:bodyPr wrap="square">
            <a:spAutoFit/>
          </a:bodyPr>
          <a:lstStyle/>
          <a:p>
            <a:pPr marL="342900" indent="-342900">
              <a:lnSpc>
                <a:spcPct val="150000"/>
              </a:lnSpc>
              <a:spcAft>
                <a:spcPts val="600"/>
              </a:spcAft>
              <a:buFont typeface="Wingdings" charset="2"/>
              <a:buChar char="q"/>
            </a:pPr>
            <a:r>
              <a:rPr lang="en-US" sz="2000" dirty="0" smtClean="0">
                <a:latin typeface="Arial"/>
                <a:cs typeface="Arial"/>
              </a:rPr>
              <a:t>Posting price </a:t>
            </a:r>
            <a:r>
              <a:rPr lang="en-US" sz="2000" dirty="0" err="1" smtClean="0">
                <a:latin typeface="Arial"/>
                <a:cs typeface="Arial"/>
              </a:rPr>
              <a:t>r</a:t>
            </a:r>
            <a:r>
              <a:rPr lang="en-US" sz="2000" dirty="0" smtClean="0">
                <a:latin typeface="Arial"/>
                <a:cs typeface="Arial"/>
              </a:rPr>
              <a:t> gives expected revenue = r (1−F(r))</a:t>
            </a:r>
          </a:p>
          <a:p>
            <a:pPr marL="342900" indent="-342900">
              <a:lnSpc>
                <a:spcPct val="150000"/>
              </a:lnSpc>
              <a:spcAft>
                <a:spcPts val="600"/>
              </a:spcAft>
              <a:buFont typeface="Wingdings" charset="2"/>
              <a:buChar char="q"/>
            </a:pPr>
            <a:endParaRPr lang="en-US" sz="2000" dirty="0">
              <a:latin typeface="Arial"/>
              <a:cs typeface="Arial"/>
            </a:endParaRPr>
          </a:p>
          <a:p>
            <a:pPr marL="342900" indent="-342900">
              <a:lnSpc>
                <a:spcPct val="150000"/>
              </a:lnSpc>
              <a:spcAft>
                <a:spcPts val="600"/>
              </a:spcAft>
              <a:buFont typeface="Wingdings" charset="2"/>
              <a:buChar char="q"/>
            </a:pPr>
            <a:r>
              <a:rPr lang="en-US" sz="2000" dirty="0" smtClean="0">
                <a:latin typeface="Arial"/>
                <a:cs typeface="Arial"/>
              </a:rPr>
              <a:t>When F is the uniform dist. on [0,1], optimal choice of r is ½  achieving expected revenue ¼. </a:t>
            </a:r>
          </a:p>
          <a:p>
            <a:pPr marL="342900" indent="-342900">
              <a:lnSpc>
                <a:spcPct val="150000"/>
              </a:lnSpc>
              <a:spcAft>
                <a:spcPts val="600"/>
              </a:spcAft>
              <a:buFont typeface="Wingdings" charset="2"/>
              <a:buChar char="q"/>
            </a:pPr>
            <a:endParaRPr lang="en-US" sz="2000" dirty="0" smtClean="0">
              <a:latin typeface="Arial"/>
              <a:cs typeface="Arial"/>
            </a:endParaRPr>
          </a:p>
          <a:p>
            <a:pPr marL="342900" indent="-342900">
              <a:lnSpc>
                <a:spcPct val="150000"/>
              </a:lnSpc>
              <a:spcAft>
                <a:spcPts val="600"/>
              </a:spcAft>
              <a:buFont typeface="Wingdings" charset="2"/>
              <a:buChar char="q"/>
            </a:pPr>
            <a:r>
              <a:rPr lang="en-US" sz="2000" dirty="0" smtClean="0">
                <a:latin typeface="Arial"/>
                <a:cs typeface="Arial"/>
              </a:rPr>
              <a:t>The optimal posted price is also called the </a:t>
            </a:r>
            <a:r>
              <a:rPr lang="en-US" sz="2000" b="1" i="1" dirty="0" smtClean="0">
                <a:solidFill>
                  <a:srgbClr val="FF6600"/>
                </a:solidFill>
                <a:latin typeface="Arial"/>
                <a:cs typeface="Arial"/>
              </a:rPr>
              <a:t>monopoly price</a:t>
            </a:r>
            <a:r>
              <a:rPr lang="en-US" sz="2000" dirty="0" smtClean="0">
                <a:latin typeface="Arial"/>
                <a:cs typeface="Arial"/>
              </a:rPr>
              <a:t>.</a:t>
            </a:r>
          </a:p>
          <a:p>
            <a:pPr marL="342900" indent="-342900">
              <a:lnSpc>
                <a:spcPct val="150000"/>
              </a:lnSpc>
              <a:spcAft>
                <a:spcPts val="600"/>
              </a:spcAft>
              <a:buFont typeface="Wingdings" charset="2"/>
              <a:buChar char="q"/>
            </a:pPr>
            <a:endParaRPr lang="en-US" sz="2000" dirty="0" smtClean="0">
              <a:latin typeface="Arial"/>
              <a:cs typeface="Arial"/>
            </a:endParaRPr>
          </a:p>
          <a:p>
            <a:pPr marL="342900" indent="-342900">
              <a:lnSpc>
                <a:spcPct val="150000"/>
              </a:lnSpc>
              <a:spcAft>
                <a:spcPts val="600"/>
              </a:spcAft>
              <a:buFont typeface="Wingdings" charset="2"/>
              <a:buChar char="q"/>
            </a:pPr>
            <a:r>
              <a:rPr lang="en-US" sz="2000" dirty="0" smtClean="0">
                <a:latin typeface="Arial"/>
                <a:cs typeface="Arial"/>
              </a:rPr>
              <a:t>Is ¼ the optimal expected revenue of</a:t>
            </a:r>
            <a:r>
              <a:rPr lang="en-US" sz="2000" b="1" i="1" dirty="0" smtClean="0">
                <a:solidFill>
                  <a:srgbClr val="FF6600"/>
                </a:solidFill>
                <a:latin typeface="Arial"/>
                <a:cs typeface="Arial"/>
              </a:rPr>
              <a:t> any </a:t>
            </a:r>
            <a:r>
              <a:rPr lang="en-US" sz="2000" dirty="0" smtClean="0">
                <a:latin typeface="Arial"/>
                <a:cs typeface="Arial"/>
              </a:rPr>
              <a:t>auction?</a:t>
            </a:r>
          </a:p>
          <a:p>
            <a:pPr marL="342900" indent="-342900">
              <a:lnSpc>
                <a:spcPct val="150000"/>
              </a:lnSpc>
              <a:spcAft>
                <a:spcPts val="600"/>
              </a:spcAft>
              <a:buFont typeface="Wingdings" charset="2"/>
              <a:buChar char="q"/>
            </a:pPr>
            <a:endParaRPr lang="en-US" sz="2000" dirty="0">
              <a:latin typeface="Arial"/>
              <a:cs typeface="Arial"/>
            </a:endParaRPr>
          </a:p>
        </p:txBody>
      </p:sp>
      <p:sp>
        <p:nvSpPr>
          <p:cNvPr id="5" name="Title 5"/>
          <p:cNvSpPr txBox="1">
            <a:spLocks/>
          </p:cNvSpPr>
          <p:nvPr/>
        </p:nvSpPr>
        <p:spPr>
          <a:xfrm>
            <a:off x="533400" y="76200"/>
            <a:ext cx="7700639" cy="762000"/>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5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Arial"/>
                <a:ea typeface="+mj-ea"/>
                <a:cs typeface="Arial"/>
              </a:rPr>
              <a:t>One Bidder, One Item, Revenue Maximization</a:t>
            </a:r>
            <a:endParaRPr kumimoji="0" lang="en-US" sz="25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Arial"/>
              <a:ea typeface="+mj-ea"/>
              <a:cs typeface="Arial"/>
            </a:endParaRPr>
          </a:p>
        </p:txBody>
      </p:sp>
    </p:spTree>
    <p:extLst>
      <p:ext uri="{BB962C8B-B14F-4D97-AF65-F5344CB8AC3E}">
        <p14:creationId xmlns:p14="http://schemas.microsoft.com/office/powerpoint/2010/main" val="33144665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5"/>
          <p:cNvSpPr>
            <a:spLocks noGrp="1"/>
          </p:cNvSpPr>
          <p:nvPr>
            <p:ph type="title"/>
          </p:nvPr>
        </p:nvSpPr>
        <p:spPr/>
        <p:txBody>
          <a:bodyPr>
            <a:normAutofit/>
          </a:bodyPr>
          <a:lstStyle/>
          <a:p>
            <a:r>
              <a:rPr lang="en-US" sz="2500" dirty="0" smtClean="0">
                <a:latin typeface="Arial"/>
                <a:cs typeface="Arial"/>
              </a:rPr>
              <a:t>Two Uniform Bidders, One Item</a:t>
            </a:r>
            <a:endParaRPr lang="en-US" sz="2500" dirty="0">
              <a:latin typeface="Arial"/>
              <a:cs typeface="Arial"/>
            </a:endParaRPr>
          </a:p>
        </p:txBody>
      </p:sp>
      <p:sp>
        <p:nvSpPr>
          <p:cNvPr id="2" name="Rectangle 1"/>
          <p:cNvSpPr/>
          <p:nvPr/>
        </p:nvSpPr>
        <p:spPr>
          <a:xfrm>
            <a:off x="457200" y="1143000"/>
            <a:ext cx="8382000" cy="5324535"/>
          </a:xfrm>
          <a:prstGeom prst="rect">
            <a:avLst/>
          </a:prstGeom>
        </p:spPr>
        <p:txBody>
          <a:bodyPr wrap="square">
            <a:spAutoFit/>
          </a:bodyPr>
          <a:lstStyle/>
          <a:p>
            <a:pPr marL="342900" indent="-342900">
              <a:lnSpc>
                <a:spcPct val="150000"/>
              </a:lnSpc>
              <a:spcAft>
                <a:spcPts val="600"/>
              </a:spcAft>
              <a:buFont typeface="Wingdings" charset="2"/>
              <a:buChar char="q"/>
            </a:pPr>
            <a:r>
              <a:rPr lang="en-US" sz="2000" dirty="0" smtClean="0">
                <a:latin typeface="Arial"/>
                <a:cs typeface="Arial"/>
              </a:rPr>
              <a:t>Two bidders whose values are </a:t>
            </a:r>
            <a:r>
              <a:rPr lang="en-US" sz="2000" dirty="0" err="1" smtClean="0">
                <a:latin typeface="Arial"/>
                <a:cs typeface="Arial"/>
              </a:rPr>
              <a:t>i.i.d</a:t>
            </a:r>
            <a:r>
              <a:rPr lang="en-US" sz="2000" dirty="0" smtClean="0">
                <a:latin typeface="Arial"/>
                <a:cs typeface="Arial"/>
              </a:rPr>
              <a:t>. U[0,1].</a:t>
            </a:r>
          </a:p>
          <a:p>
            <a:pPr marL="342900" indent="-342900">
              <a:lnSpc>
                <a:spcPct val="150000"/>
              </a:lnSpc>
              <a:spcAft>
                <a:spcPts val="600"/>
              </a:spcAft>
              <a:buFont typeface="Wingdings" charset="2"/>
              <a:buChar char="q"/>
            </a:pPr>
            <a:endParaRPr lang="en-US" sz="2000" dirty="0">
              <a:latin typeface="Arial"/>
              <a:cs typeface="Arial"/>
            </a:endParaRPr>
          </a:p>
          <a:p>
            <a:pPr marL="342900" indent="-342900">
              <a:lnSpc>
                <a:spcPct val="150000"/>
              </a:lnSpc>
              <a:spcAft>
                <a:spcPts val="600"/>
              </a:spcAft>
              <a:buFont typeface="Wingdings" charset="2"/>
              <a:buChar char="q"/>
            </a:pPr>
            <a:r>
              <a:rPr lang="en-US" sz="2000" dirty="0" smtClean="0">
                <a:latin typeface="Arial"/>
                <a:cs typeface="Arial"/>
              </a:rPr>
              <a:t>Revenue of </a:t>
            </a:r>
            <a:r>
              <a:rPr lang="en-US" sz="2000" dirty="0" err="1" smtClean="0">
                <a:latin typeface="Arial"/>
                <a:cs typeface="Arial"/>
              </a:rPr>
              <a:t>Vickrey’s</a:t>
            </a:r>
            <a:r>
              <a:rPr lang="en-US" sz="2000" dirty="0" smtClean="0">
                <a:latin typeface="Arial"/>
                <a:cs typeface="Arial"/>
              </a:rPr>
              <a:t> Auction is the expectation of the min of the two uniform random variables = 1/3.</a:t>
            </a:r>
          </a:p>
          <a:p>
            <a:pPr marL="342900" indent="-342900">
              <a:lnSpc>
                <a:spcPct val="150000"/>
              </a:lnSpc>
              <a:spcAft>
                <a:spcPts val="600"/>
              </a:spcAft>
              <a:buFont typeface="Wingdings" charset="2"/>
              <a:buChar char="q"/>
            </a:pPr>
            <a:endParaRPr lang="en-US" sz="2000" dirty="0" smtClean="0">
              <a:latin typeface="Arial"/>
              <a:cs typeface="Arial"/>
            </a:endParaRPr>
          </a:p>
          <a:p>
            <a:pPr marL="342900" indent="-342900">
              <a:lnSpc>
                <a:spcPct val="150000"/>
              </a:lnSpc>
              <a:spcAft>
                <a:spcPts val="600"/>
              </a:spcAft>
              <a:buFont typeface="Wingdings" charset="2"/>
              <a:buChar char="q"/>
            </a:pPr>
            <a:r>
              <a:rPr lang="en-US" sz="2000" dirty="0" smtClean="0">
                <a:latin typeface="Arial"/>
                <a:cs typeface="Arial"/>
              </a:rPr>
              <a:t>What else could we do? Include a reserve price?</a:t>
            </a:r>
          </a:p>
          <a:p>
            <a:pPr marL="342900" indent="-342900">
              <a:lnSpc>
                <a:spcPct val="150000"/>
              </a:lnSpc>
              <a:spcAft>
                <a:spcPts val="600"/>
              </a:spcAft>
              <a:buFont typeface="Wingdings" charset="2"/>
              <a:buChar char="q"/>
            </a:pPr>
            <a:endParaRPr lang="en-US" sz="2000" dirty="0">
              <a:latin typeface="Arial"/>
              <a:cs typeface="Arial"/>
            </a:endParaRPr>
          </a:p>
          <a:p>
            <a:pPr marL="342900" indent="-342900">
              <a:lnSpc>
                <a:spcPct val="150000"/>
              </a:lnSpc>
              <a:spcAft>
                <a:spcPts val="600"/>
              </a:spcAft>
              <a:buFont typeface="Wingdings" charset="2"/>
              <a:buChar char="q"/>
            </a:pPr>
            <a:r>
              <a:rPr lang="en-US" sz="2000" dirty="0" err="1" smtClean="0">
                <a:latin typeface="Arial"/>
                <a:cs typeface="Arial"/>
              </a:rPr>
              <a:t>Vickrey</a:t>
            </a:r>
            <a:r>
              <a:rPr lang="en-US" sz="2000" dirty="0" smtClean="0">
                <a:latin typeface="Arial"/>
                <a:cs typeface="Arial"/>
              </a:rPr>
              <a:t> with reserve ½ has expected revenue 5/12 &gt; 1/3.</a:t>
            </a:r>
          </a:p>
          <a:p>
            <a:pPr marL="342900" indent="-342900">
              <a:lnSpc>
                <a:spcPct val="150000"/>
              </a:lnSpc>
              <a:spcAft>
                <a:spcPts val="600"/>
              </a:spcAft>
              <a:buFont typeface="Wingdings" charset="2"/>
              <a:buChar char="q"/>
            </a:pPr>
            <a:endParaRPr lang="en-US" sz="2000" dirty="0" smtClean="0">
              <a:latin typeface="Arial"/>
              <a:cs typeface="Arial"/>
            </a:endParaRPr>
          </a:p>
          <a:p>
            <a:pPr marL="342900" indent="-342900">
              <a:lnSpc>
                <a:spcPct val="150000"/>
              </a:lnSpc>
              <a:spcAft>
                <a:spcPts val="600"/>
              </a:spcAft>
              <a:buFont typeface="Wingdings" charset="2"/>
              <a:buChar char="q"/>
            </a:pPr>
            <a:r>
              <a:rPr lang="en-US" sz="2000" dirty="0" smtClean="0">
                <a:latin typeface="Arial"/>
                <a:cs typeface="Arial"/>
              </a:rPr>
              <a:t>Is 5/12 the optimal expected revenue of</a:t>
            </a:r>
            <a:r>
              <a:rPr lang="en-US" sz="2000" b="1" i="1" dirty="0" smtClean="0">
                <a:solidFill>
                  <a:srgbClr val="FF6600"/>
                </a:solidFill>
                <a:latin typeface="Arial"/>
                <a:cs typeface="Arial"/>
              </a:rPr>
              <a:t> any </a:t>
            </a:r>
            <a:r>
              <a:rPr lang="en-US" sz="2000" dirty="0" smtClean="0">
                <a:latin typeface="Arial"/>
                <a:cs typeface="Arial"/>
              </a:rPr>
              <a:t>auction?</a:t>
            </a:r>
          </a:p>
        </p:txBody>
      </p:sp>
    </p:spTree>
    <p:extLst>
      <p:ext uri="{BB962C8B-B14F-4D97-AF65-F5344CB8AC3E}">
        <p14:creationId xmlns:p14="http://schemas.microsoft.com/office/powerpoint/2010/main" val="146844272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447800"/>
            <a:ext cx="9144000" cy="3429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a:cs typeface="Arial"/>
            </a:endParaRPr>
          </a:p>
        </p:txBody>
      </p:sp>
      <p:sp>
        <p:nvSpPr>
          <p:cNvPr id="3" name="Content Placeholder 2"/>
          <p:cNvSpPr>
            <a:spLocks noGrp="1"/>
          </p:cNvSpPr>
          <p:nvPr>
            <p:ph sz="half" idx="1"/>
          </p:nvPr>
        </p:nvSpPr>
        <p:spPr>
          <a:xfrm>
            <a:off x="3697224" y="2057400"/>
            <a:ext cx="4837176" cy="2209800"/>
          </a:xfrm>
        </p:spPr>
        <p:txBody>
          <a:bodyPr>
            <a:normAutofit fontScale="77500" lnSpcReduction="20000"/>
          </a:bodyPr>
          <a:lstStyle/>
          <a:p>
            <a:r>
              <a:rPr lang="en-US" sz="2800" b="1" dirty="0" smtClean="0">
                <a:solidFill>
                  <a:srgbClr val="0070C0"/>
                </a:solidFill>
                <a:effectLst>
                  <a:outerShdw blurRad="38100" dist="38100" dir="2700000" algn="tl">
                    <a:srgbClr val="000000">
                      <a:alpha val="43137"/>
                    </a:srgbClr>
                  </a:outerShdw>
                </a:effectLst>
                <a:latin typeface="Arial"/>
                <a:cs typeface="Arial"/>
              </a:rPr>
              <a:t>[</a:t>
            </a:r>
            <a:r>
              <a:rPr lang="en-US" sz="2400" b="1" dirty="0" smtClean="0">
                <a:solidFill>
                  <a:srgbClr val="0070C0"/>
                </a:solidFill>
                <a:effectLst>
                  <a:outerShdw blurRad="38100" dist="38100" dir="2700000" algn="tl">
                    <a:srgbClr val="000000">
                      <a:alpha val="43137"/>
                    </a:srgbClr>
                  </a:outerShdw>
                </a:effectLst>
                <a:latin typeface="Arial"/>
                <a:cs typeface="Arial"/>
              </a:rPr>
              <a:t>Myerson ’81       </a:t>
            </a:r>
            <a:r>
              <a:rPr lang="en-US" sz="2800" b="1" dirty="0" smtClean="0">
                <a:solidFill>
                  <a:srgbClr val="0070C0"/>
                </a:solidFill>
                <a:effectLst>
                  <a:outerShdw blurRad="38100" dist="38100" dir="2700000" algn="tl">
                    <a:srgbClr val="000000">
                      <a:alpha val="43137"/>
                    </a:srgbClr>
                  </a:outerShdw>
                </a:effectLst>
                <a:latin typeface="Arial"/>
                <a:cs typeface="Arial"/>
              </a:rPr>
              <a:t>]</a:t>
            </a:r>
            <a:endParaRPr lang="en-US" sz="2400" b="1" dirty="0" smtClean="0">
              <a:solidFill>
                <a:srgbClr val="0070C0"/>
              </a:solidFill>
              <a:effectLst>
                <a:outerShdw blurRad="38100" dist="38100" dir="2700000" algn="tl">
                  <a:srgbClr val="000000">
                    <a:alpha val="43137"/>
                  </a:srgbClr>
                </a:outerShdw>
              </a:effectLst>
              <a:latin typeface="Arial"/>
              <a:cs typeface="Arial"/>
            </a:endParaRPr>
          </a:p>
          <a:p>
            <a:pPr lvl="1"/>
            <a:r>
              <a:rPr lang="en-US" sz="2200" dirty="0">
                <a:solidFill>
                  <a:schemeClr val="tx1">
                    <a:lumMod val="75000"/>
                    <a:lumOff val="25000"/>
                  </a:schemeClr>
                </a:solidFill>
                <a:effectLst>
                  <a:outerShdw blurRad="38100" dist="38100" dir="2700000" algn="tl">
                    <a:srgbClr val="000000">
                      <a:alpha val="43137"/>
                    </a:srgbClr>
                  </a:outerShdw>
                </a:effectLst>
                <a:latin typeface="Arial"/>
                <a:cs typeface="Arial"/>
              </a:rPr>
              <a:t>Single</a:t>
            </a:r>
            <a:r>
              <a:rPr lang="en-US" sz="2200" dirty="0" smtClean="0">
                <a:solidFill>
                  <a:schemeClr val="tx1">
                    <a:lumMod val="75000"/>
                    <a:lumOff val="25000"/>
                  </a:schemeClr>
                </a:solidFill>
                <a:effectLst>
                  <a:outerShdw blurRad="38100" dist="38100" dir="2700000" algn="tl">
                    <a:srgbClr val="000000">
                      <a:alpha val="43137"/>
                    </a:srgbClr>
                  </a:outerShdw>
                </a:effectLst>
                <a:latin typeface="Arial"/>
                <a:cs typeface="Arial"/>
              </a:rPr>
              <a:t>-dimensional settings, distribution </a:t>
            </a:r>
            <a:r>
              <a:rPr lang="en-US" sz="2200" dirty="0" err="1" smtClean="0">
                <a:solidFill>
                  <a:schemeClr val="tx1">
                    <a:lumMod val="75000"/>
                    <a:lumOff val="25000"/>
                  </a:schemeClr>
                </a:solidFill>
                <a:effectLst>
                  <a:outerShdw blurRad="38100" dist="38100" dir="2700000" algn="tl">
                    <a:srgbClr val="000000">
                      <a:alpha val="43137"/>
                    </a:srgbClr>
                  </a:outerShdw>
                </a:effectLst>
                <a:latin typeface="Arial"/>
                <a:cs typeface="Arial"/>
              </a:rPr>
              <a:t>F</a:t>
            </a:r>
            <a:r>
              <a:rPr lang="en-US" sz="2200" baseline="-25000" dirty="0" err="1" smtClean="0">
                <a:solidFill>
                  <a:schemeClr val="tx1">
                    <a:lumMod val="75000"/>
                    <a:lumOff val="25000"/>
                  </a:schemeClr>
                </a:solidFill>
                <a:effectLst>
                  <a:outerShdw blurRad="38100" dist="38100" dir="2700000" algn="tl">
                    <a:srgbClr val="000000">
                      <a:alpha val="43137"/>
                    </a:srgbClr>
                  </a:outerShdw>
                </a:effectLst>
                <a:latin typeface="Arial"/>
                <a:cs typeface="Arial"/>
              </a:rPr>
              <a:t>i</a:t>
            </a:r>
            <a:r>
              <a:rPr lang="en-US" sz="2200" dirty="0" smtClean="0">
                <a:solidFill>
                  <a:schemeClr val="tx1">
                    <a:lumMod val="75000"/>
                    <a:lumOff val="25000"/>
                  </a:schemeClr>
                </a:solidFill>
                <a:effectLst>
                  <a:outerShdw blurRad="38100" dist="38100" dir="2700000" algn="tl">
                    <a:srgbClr val="000000">
                      <a:alpha val="43137"/>
                    </a:srgbClr>
                  </a:outerShdw>
                </a:effectLst>
                <a:latin typeface="Arial"/>
                <a:cs typeface="Arial"/>
              </a:rPr>
              <a:t> of every bidder’s private value known to all other bidders, the auctioneer.</a:t>
            </a:r>
          </a:p>
          <a:p>
            <a:pPr lvl="1"/>
            <a:r>
              <a:rPr lang="en-US" sz="2200" dirty="0" smtClean="0">
                <a:solidFill>
                  <a:schemeClr val="tx1">
                    <a:lumMod val="75000"/>
                    <a:lumOff val="25000"/>
                  </a:schemeClr>
                </a:solidFill>
                <a:effectLst>
                  <a:outerShdw blurRad="38100" dist="38100" dir="2700000" algn="tl">
                    <a:srgbClr val="000000">
                      <a:alpha val="43137"/>
                    </a:srgbClr>
                  </a:outerShdw>
                </a:effectLst>
                <a:latin typeface="Arial"/>
                <a:cs typeface="Arial"/>
              </a:rPr>
              <a:t>Exists Revenue-Optimal auction that is simple, direct, DSIC</a:t>
            </a:r>
          </a:p>
        </p:txBody>
      </p:sp>
      <p:sp>
        <p:nvSpPr>
          <p:cNvPr id="6" name="Title 1"/>
          <p:cNvSpPr>
            <a:spLocks noGrp="1"/>
          </p:cNvSpPr>
          <p:nvPr>
            <p:ph type="title"/>
          </p:nvPr>
        </p:nvSpPr>
        <p:spPr/>
        <p:txBody>
          <a:bodyPr>
            <a:normAutofit/>
          </a:bodyPr>
          <a:lstStyle/>
          <a:p>
            <a:pPr>
              <a:lnSpc>
                <a:spcPct val="120000"/>
              </a:lnSpc>
              <a:spcAft>
                <a:spcPts val="600"/>
              </a:spcAft>
            </a:pPr>
            <a:r>
              <a:rPr lang="en-US" sz="2800" dirty="0" smtClean="0">
                <a:latin typeface="Arial"/>
                <a:cs typeface="Arial"/>
              </a:rPr>
              <a:t>Revenue</a:t>
            </a:r>
            <a:r>
              <a:rPr lang="en-US" dirty="0" smtClean="0">
                <a:latin typeface="Arial"/>
                <a:cs typeface="Arial"/>
              </a:rPr>
              <a:t>-</a:t>
            </a:r>
            <a:r>
              <a:rPr lang="en-US" dirty="0">
                <a:latin typeface="Arial"/>
                <a:cs typeface="Arial"/>
              </a:rPr>
              <a:t>O</a:t>
            </a:r>
            <a:r>
              <a:rPr lang="en-US" sz="2800" dirty="0" smtClean="0">
                <a:latin typeface="Arial"/>
                <a:cs typeface="Arial"/>
              </a:rPr>
              <a:t>ptimal Auctions</a:t>
            </a:r>
            <a:endParaRPr lang="en-US" sz="2800" dirty="0">
              <a:latin typeface="Arial"/>
              <a:cs typeface="Arial"/>
            </a:endParaRPr>
          </a:p>
        </p:txBody>
      </p:sp>
      <p:pic>
        <p:nvPicPr>
          <p:cNvPr id="5" name="Picture 4"/>
          <p:cNvPicPr>
            <a:picLocks noChangeAspect="1"/>
          </p:cNvPicPr>
          <p:nvPr/>
        </p:nvPicPr>
        <p:blipFill>
          <a:blip r:embed="rId4" cstate="print">
            <a:clrChange>
              <a:clrFrom>
                <a:srgbClr val="FFFFFF"/>
              </a:clrFrom>
              <a:clrTo>
                <a:srgbClr val="FFFFFF">
                  <a:alpha val="0"/>
                </a:srgbClr>
              </a:clrTo>
            </a:clrChange>
          </a:blip>
          <a:stretch>
            <a:fillRect/>
          </a:stretch>
        </p:blipFill>
        <p:spPr>
          <a:xfrm>
            <a:off x="5791200" y="2108200"/>
            <a:ext cx="384048" cy="388595"/>
          </a:xfrm>
          <a:prstGeom prst="rect">
            <a:avLst/>
          </a:prstGeom>
          <a:effectLst>
            <a:outerShdw blurRad="50800" dist="38100" dir="2700000" algn="tl" rotWithShape="0">
              <a:prstClr val="black">
                <a:alpha val="40000"/>
              </a:prstClr>
            </a:outerShdw>
          </a:effectLst>
        </p:spPr>
      </p:pic>
      <p:pic>
        <p:nvPicPr>
          <p:cNvPr id="11" name="Picture 2" descr="http://home.uchicago.edu/~rmyerson/images/myerson_roger_b.jpg"/>
          <p:cNvPicPr>
            <a:picLocks noGrp="1" noChangeAspect="1" noChangeArrowheads="1"/>
          </p:cNvPicPr>
          <p:nvPr>
            <p:ph sz="half" idx="13"/>
          </p:nvPr>
        </p:nvPicPr>
        <p:blipFill>
          <a:blip r:embed="rId5" cstate="print">
            <a:extLst>
              <a:ext uri="{28A0092B-C50C-407E-A947-70E740481C1C}">
                <a14:useLocalDpi xmlns:a14="http://schemas.microsoft.com/office/drawing/2010/main" val="0"/>
              </a:ext>
            </a:extLst>
          </a:blip>
          <a:srcRect/>
          <a:stretch>
            <a:fillRect/>
          </a:stretch>
        </p:blipFill>
        <p:spPr bwMode="auto">
          <a:xfrm>
            <a:off x="1143000" y="1676400"/>
            <a:ext cx="2249300" cy="3001963"/>
          </a:xfrm>
          <a:prstGeom prst="rect">
            <a:avLst/>
          </a:prstGeom>
          <a:noFill/>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Lst>
        </p:spPr>
      </p:pic>
      <p:sp>
        <p:nvSpPr>
          <p:cNvPr id="7" name="TextBox 6"/>
          <p:cNvSpPr txBox="1"/>
          <p:nvPr/>
        </p:nvSpPr>
        <p:spPr>
          <a:xfrm>
            <a:off x="152400" y="4927600"/>
            <a:ext cx="8534400" cy="1908215"/>
          </a:xfrm>
          <a:prstGeom prst="rect">
            <a:avLst/>
          </a:prstGeom>
          <a:noFill/>
        </p:spPr>
        <p:txBody>
          <a:bodyPr wrap="square" rtlCol="0">
            <a:spAutoFit/>
          </a:bodyPr>
          <a:lstStyle/>
          <a:p>
            <a:r>
              <a:rPr lang="en-US" b="1" i="1" dirty="0" smtClean="0">
                <a:solidFill>
                  <a:srgbClr val="FF6600"/>
                </a:solidFill>
              </a:rPr>
              <a:t>Optimality:</a:t>
            </a:r>
            <a:r>
              <a:rPr lang="en-US" dirty="0" smtClean="0"/>
              <a:t> The expected revenue of Myerson’s auction when all bidders report truthfully (which is in their best interest to do since the auction is DSIC) is as large as the expected revenue of any other (potentially indirect) interim IR auction, when bidders use Bayesian Nash equilibrium strategies.</a:t>
            </a:r>
          </a:p>
          <a:p>
            <a:endParaRPr lang="en-US" sz="1000" dirty="0" smtClean="0"/>
          </a:p>
          <a:p>
            <a:r>
              <a:rPr lang="en-US" dirty="0" smtClean="0">
                <a:solidFill>
                  <a:srgbClr val="FF6600"/>
                </a:solidFill>
              </a:rPr>
              <a:t>Note:</a:t>
            </a:r>
            <a:r>
              <a:rPr lang="en-US" dirty="0" smtClean="0"/>
              <a:t> Reminder of Bayesian Nash equilibrium, general definition of direct/indirect mechanisms given later in this slide-deck.</a:t>
            </a:r>
            <a:endParaRPr lang="en-US" dirty="0"/>
          </a:p>
        </p:txBody>
      </p:sp>
    </p:spTree>
    <p:custDataLst>
      <p:tags r:id="rId1"/>
    </p:custDataLst>
    <p:extLst>
      <p:ext uri="{BB962C8B-B14F-4D97-AF65-F5344CB8AC3E}">
        <p14:creationId xmlns:p14="http://schemas.microsoft.com/office/powerpoint/2010/main" val="1311740738"/>
      </p:ext>
    </p:extLst>
  </p:cSld>
  <p:clrMapOvr>
    <a:masterClrMapping/>
  </p:clrMapOvr>
  <p:transition spd="slow">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2"/>
          <p:cNvSpPr>
            <a:spLocks noGrp="1"/>
          </p:cNvSpPr>
          <p:nvPr>
            <p:ph type="title"/>
          </p:nvPr>
        </p:nvSpPr>
        <p:spPr>
          <a:xfrm>
            <a:off x="2743200" y="4191000"/>
            <a:ext cx="5562600" cy="1362075"/>
          </a:xfrm>
        </p:spPr>
        <p:txBody>
          <a:bodyPr>
            <a:noAutofit/>
          </a:bodyPr>
          <a:lstStyle/>
          <a:p>
            <a:pPr>
              <a:lnSpc>
                <a:spcPct val="120000"/>
              </a:lnSpc>
            </a:pPr>
            <a:r>
              <a:rPr lang="en-US" altLang="zh-CN" b="0" cap="none" dirty="0" smtClean="0">
                <a:solidFill>
                  <a:schemeClr val="tx2">
                    <a:lumMod val="60000"/>
                    <a:lumOff val="40000"/>
                  </a:schemeClr>
                </a:solidFill>
                <a:latin typeface="Chalkduster"/>
                <a:cs typeface="Chalkduster"/>
              </a:rPr>
              <a:t>The Power (?) of Indirect Mechanisms</a:t>
            </a:r>
            <a:endParaRPr lang="en-US" sz="2800" b="0" cap="none" dirty="0">
              <a:solidFill>
                <a:schemeClr val="tx2">
                  <a:lumMod val="60000"/>
                  <a:lumOff val="40000"/>
                </a:schemeClr>
              </a:solidFill>
              <a:latin typeface="Chalkduster"/>
              <a:cs typeface="Chalkduster"/>
            </a:endParaRPr>
          </a:p>
        </p:txBody>
      </p:sp>
    </p:spTree>
    <p:extLst>
      <p:ext uri="{BB962C8B-B14F-4D97-AF65-F5344CB8AC3E}">
        <p14:creationId xmlns:p14="http://schemas.microsoft.com/office/powerpoint/2010/main" val="2046368204"/>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xmlns:mv="urn:schemas-microsoft-com:mac:vml">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14400" y="1143000"/>
            <a:ext cx="1122147" cy="523220"/>
          </a:xfrm>
          <a:prstGeom prst="rect">
            <a:avLst/>
          </a:prstGeom>
          <a:noFill/>
        </p:spPr>
        <p:txBody>
          <a:bodyPr wrap="none" rtlCol="0">
            <a:spAutoFit/>
          </a:bodyPr>
          <a:lstStyle/>
          <a:p>
            <a:r>
              <a:rPr lang="en-US" sz="2800" b="1" dirty="0" smtClean="0">
                <a:solidFill>
                  <a:srgbClr val="FFFFFF"/>
                </a:solidFill>
                <a:effectLst>
                  <a:outerShdw blurRad="38100" dist="38100" dir="2700000" algn="tl">
                    <a:srgbClr val="000000">
                      <a:alpha val="43137"/>
                    </a:srgbClr>
                  </a:outerShdw>
                </a:effectLst>
                <a:latin typeface="Arial"/>
                <a:cs typeface="Arial"/>
              </a:rPr>
              <a:t>Menu</a:t>
            </a:r>
            <a:endParaRPr lang="en-US" sz="2800" b="1" dirty="0">
              <a:solidFill>
                <a:srgbClr val="FFFFFF"/>
              </a:solidFill>
              <a:effectLst>
                <a:outerShdw blurRad="38100" dist="38100" dir="2700000" algn="tl">
                  <a:srgbClr val="000000">
                    <a:alpha val="43137"/>
                  </a:srgbClr>
                </a:outerShdw>
              </a:effectLst>
              <a:latin typeface="Arial"/>
              <a:cs typeface="Arial"/>
            </a:endParaRPr>
          </a:p>
        </p:txBody>
      </p:sp>
      <p:grpSp>
        <p:nvGrpSpPr>
          <p:cNvPr id="7" name="Group 6"/>
          <p:cNvGrpSpPr/>
          <p:nvPr/>
        </p:nvGrpSpPr>
        <p:grpSpPr>
          <a:xfrm>
            <a:off x="1447800" y="1828800"/>
            <a:ext cx="1204118" cy="914400"/>
            <a:chOff x="1459706" y="1270794"/>
            <a:chExt cx="686594" cy="560388"/>
          </a:xfrm>
        </p:grpSpPr>
        <p:cxnSp>
          <p:nvCxnSpPr>
            <p:cNvPr id="8" name="Straight Connector 7"/>
            <p:cNvCxnSpPr/>
            <p:nvPr/>
          </p:nvCxnSpPr>
          <p:spPr bwMode="auto">
            <a:xfrm rot="5400000">
              <a:off x="1181100" y="1549400"/>
              <a:ext cx="558800" cy="1588"/>
            </a:xfrm>
            <a:prstGeom prst="line">
              <a:avLst/>
            </a:prstGeom>
            <a:solidFill>
              <a:schemeClr val="accent1"/>
            </a:solidFill>
            <a:ln w="9525" cap="flat" cmpd="sng" algn="ctr">
              <a:solidFill>
                <a:srgbClr val="E7CA24"/>
              </a:solidFill>
              <a:prstDash val="solid"/>
              <a:round/>
              <a:headEnd type="none" w="med" len="med"/>
              <a:tailEnd type="none" w="med" len="med"/>
            </a:ln>
            <a:effectLst/>
          </p:spPr>
        </p:cxnSp>
        <p:cxnSp>
          <p:nvCxnSpPr>
            <p:cNvPr id="9" name="Straight Connector 8"/>
            <p:cNvCxnSpPr/>
            <p:nvPr/>
          </p:nvCxnSpPr>
          <p:spPr bwMode="auto">
            <a:xfrm>
              <a:off x="1461294" y="1829594"/>
              <a:ext cx="685006" cy="158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sp>
        <p:nvSpPr>
          <p:cNvPr id="10" name="TextBox 9"/>
          <p:cNvSpPr txBox="1"/>
          <p:nvPr/>
        </p:nvSpPr>
        <p:spPr>
          <a:xfrm>
            <a:off x="2743200" y="2514600"/>
            <a:ext cx="5181418" cy="400110"/>
          </a:xfrm>
          <a:prstGeom prst="rect">
            <a:avLst/>
          </a:prstGeom>
          <a:noFill/>
        </p:spPr>
        <p:txBody>
          <a:bodyPr wrap="none" rtlCol="0">
            <a:spAutoFit/>
          </a:bodyPr>
          <a:lstStyle/>
          <a:p>
            <a:r>
              <a:rPr lang="en-US" sz="2000" i="1" dirty="0" smtClean="0">
                <a:latin typeface="Arial"/>
                <a:cs typeface="Arial"/>
              </a:rPr>
              <a:t>Single-Dim Environment, Myerson’s Lemma</a:t>
            </a:r>
            <a:endParaRPr lang="en-US" sz="2000" i="1" dirty="0">
              <a:latin typeface="Arial"/>
              <a:cs typeface="Arial"/>
            </a:endParaRPr>
          </a:p>
        </p:txBody>
      </p:sp>
      <p:sp>
        <p:nvSpPr>
          <p:cNvPr id="11" name="TextBox 10"/>
          <p:cNvSpPr txBox="1"/>
          <p:nvPr/>
        </p:nvSpPr>
        <p:spPr>
          <a:xfrm>
            <a:off x="2743200" y="3276600"/>
            <a:ext cx="1373341" cy="400110"/>
          </a:xfrm>
          <a:prstGeom prst="rect">
            <a:avLst/>
          </a:prstGeom>
          <a:noFill/>
        </p:spPr>
        <p:txBody>
          <a:bodyPr wrap="none" rtlCol="0">
            <a:spAutoFit/>
          </a:bodyPr>
          <a:lstStyle/>
          <a:p>
            <a:r>
              <a:rPr lang="en-US" sz="2000" i="1" dirty="0" smtClean="0">
                <a:solidFill>
                  <a:srgbClr val="FFFFFF"/>
                </a:solidFill>
                <a:latin typeface="Arial"/>
                <a:cs typeface="Arial"/>
              </a:rPr>
              <a:t>Examples</a:t>
            </a:r>
            <a:endParaRPr lang="en-US" sz="2000" i="1" dirty="0">
              <a:solidFill>
                <a:srgbClr val="FFFFFF"/>
              </a:solidFill>
              <a:latin typeface="Arial"/>
              <a:cs typeface="Arial"/>
            </a:endParaRPr>
          </a:p>
        </p:txBody>
      </p:sp>
      <p:sp>
        <p:nvSpPr>
          <p:cNvPr id="12" name="TextBox 11"/>
          <p:cNvSpPr txBox="1"/>
          <p:nvPr/>
        </p:nvSpPr>
        <p:spPr>
          <a:xfrm>
            <a:off x="2743200" y="4038600"/>
            <a:ext cx="3597007" cy="400110"/>
          </a:xfrm>
          <a:prstGeom prst="rect">
            <a:avLst/>
          </a:prstGeom>
          <a:noFill/>
        </p:spPr>
        <p:txBody>
          <a:bodyPr wrap="none" rtlCol="0">
            <a:spAutoFit/>
          </a:bodyPr>
          <a:lstStyle/>
          <a:p>
            <a:r>
              <a:rPr lang="en-US" sz="2000" i="1" dirty="0" smtClean="0">
                <a:solidFill>
                  <a:srgbClr val="FFFFFF"/>
                </a:solidFill>
                <a:latin typeface="Arial"/>
                <a:cs typeface="Arial"/>
              </a:rPr>
              <a:t>Revenue Maximization (Intro)</a:t>
            </a:r>
            <a:endParaRPr lang="en-US" sz="2000" i="1" dirty="0">
              <a:solidFill>
                <a:srgbClr val="FFFFFF"/>
              </a:solidFill>
              <a:latin typeface="Arial"/>
              <a:cs typeface="Arial"/>
            </a:endParaRPr>
          </a:p>
        </p:txBody>
      </p:sp>
      <p:grpSp>
        <p:nvGrpSpPr>
          <p:cNvPr id="13" name="Group 12"/>
          <p:cNvGrpSpPr/>
          <p:nvPr/>
        </p:nvGrpSpPr>
        <p:grpSpPr>
          <a:xfrm>
            <a:off x="1447800" y="1829594"/>
            <a:ext cx="1204118" cy="1675606"/>
            <a:chOff x="1459706" y="1270794"/>
            <a:chExt cx="686594" cy="560388"/>
          </a:xfrm>
        </p:grpSpPr>
        <p:cxnSp>
          <p:nvCxnSpPr>
            <p:cNvPr id="14" name="Straight Connector 13"/>
            <p:cNvCxnSpPr/>
            <p:nvPr/>
          </p:nvCxnSpPr>
          <p:spPr bwMode="auto">
            <a:xfrm rot="5400000">
              <a:off x="1181100" y="1549400"/>
              <a:ext cx="558800" cy="158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a:off x="1461294" y="1829594"/>
              <a:ext cx="685006" cy="158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grpSp>
        <p:nvGrpSpPr>
          <p:cNvPr id="16" name="Group 15"/>
          <p:cNvGrpSpPr/>
          <p:nvPr/>
        </p:nvGrpSpPr>
        <p:grpSpPr>
          <a:xfrm>
            <a:off x="1447800" y="2389982"/>
            <a:ext cx="1204118" cy="1877218"/>
            <a:chOff x="1459706" y="1270794"/>
            <a:chExt cx="686594" cy="560388"/>
          </a:xfrm>
        </p:grpSpPr>
        <p:cxnSp>
          <p:nvCxnSpPr>
            <p:cNvPr id="17" name="Straight Connector 16"/>
            <p:cNvCxnSpPr/>
            <p:nvPr/>
          </p:nvCxnSpPr>
          <p:spPr bwMode="auto">
            <a:xfrm rot="5400000">
              <a:off x="1181100" y="1549400"/>
              <a:ext cx="558800" cy="158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18" name="Straight Connector 17"/>
            <p:cNvCxnSpPr/>
            <p:nvPr/>
          </p:nvCxnSpPr>
          <p:spPr bwMode="auto">
            <a:xfrm>
              <a:off x="1461294" y="1829594"/>
              <a:ext cx="685006" cy="158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cxnSp>
        <p:nvCxnSpPr>
          <p:cNvPr id="21" name="Straight Connector 20"/>
          <p:cNvCxnSpPr/>
          <p:nvPr/>
        </p:nvCxnSpPr>
        <p:spPr bwMode="auto">
          <a:xfrm>
            <a:off x="1446030" y="3132872"/>
            <a:ext cx="1769" cy="1129010"/>
          </a:xfrm>
          <a:prstGeom prst="line">
            <a:avLst/>
          </a:prstGeom>
          <a:solidFill>
            <a:schemeClr val="accent1"/>
          </a:solidFill>
          <a:ln w="381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590014428"/>
      </p:ext>
    </p:ext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1066800"/>
            <a:ext cx="8839200" cy="6442788"/>
          </a:xfrm>
          <a:prstGeom prst="rect">
            <a:avLst/>
          </a:prstGeom>
        </p:spPr>
        <p:txBody>
          <a:bodyPr wrap="square">
            <a:spAutoFit/>
          </a:bodyPr>
          <a:lstStyle/>
          <a:p>
            <a:pPr algn="just">
              <a:lnSpc>
                <a:spcPct val="120000"/>
              </a:lnSpc>
              <a:spcAft>
                <a:spcPts val="200"/>
              </a:spcAft>
              <a:buFont typeface="Arial"/>
              <a:buChar char="•"/>
            </a:pPr>
            <a:r>
              <a:rPr lang="en-US" sz="2200" dirty="0" smtClean="0">
                <a:latin typeface="Arial"/>
                <a:cs typeface="Arial"/>
              </a:rPr>
              <a:t> So far considered </a:t>
            </a:r>
            <a:r>
              <a:rPr lang="en-US" sz="2200" b="1" i="1" dirty="0" smtClean="0">
                <a:solidFill>
                  <a:srgbClr val="FF6600"/>
                </a:solidFill>
                <a:latin typeface="Arial"/>
                <a:cs typeface="Arial"/>
              </a:rPr>
              <a:t>welfare maximization</a:t>
            </a:r>
            <a:r>
              <a:rPr lang="en-US" sz="2200" b="1" i="1" dirty="0" smtClean="0">
                <a:latin typeface="Arial"/>
                <a:cs typeface="Arial"/>
              </a:rPr>
              <a:t> </a:t>
            </a:r>
            <a:r>
              <a:rPr lang="en-US" sz="2200" dirty="0" smtClean="0">
                <a:latin typeface="Arial"/>
                <a:cs typeface="Arial"/>
              </a:rPr>
              <a:t>in single-item, </a:t>
            </a:r>
            <a:r>
              <a:rPr lang="en-US" sz="2200" dirty="0" err="1" smtClean="0">
                <a:latin typeface="Arial"/>
                <a:cs typeface="Arial"/>
              </a:rPr>
              <a:t>k</a:t>
            </a:r>
            <a:r>
              <a:rPr lang="en-US" sz="2200" dirty="0" smtClean="0">
                <a:latin typeface="Arial"/>
                <a:cs typeface="Arial"/>
              </a:rPr>
              <a:t>-unit, sponsored search auctions.</a:t>
            </a:r>
          </a:p>
          <a:p>
            <a:pPr algn="just">
              <a:lnSpc>
                <a:spcPct val="120000"/>
              </a:lnSpc>
              <a:spcAft>
                <a:spcPts val="200"/>
              </a:spcAft>
              <a:buFont typeface="Arial"/>
              <a:buChar char="•"/>
            </a:pPr>
            <a:r>
              <a:rPr lang="en-US" sz="2200" dirty="0" smtClean="0">
                <a:latin typeface="Arial"/>
                <a:cs typeface="Arial"/>
              </a:rPr>
              <a:t>  Greedy allocation rule was monotone.</a:t>
            </a:r>
          </a:p>
          <a:p>
            <a:pPr algn="just">
              <a:lnSpc>
                <a:spcPct val="120000"/>
              </a:lnSpc>
              <a:spcAft>
                <a:spcPts val="200"/>
              </a:spcAft>
              <a:buFont typeface="Arial"/>
              <a:buChar char="•"/>
            </a:pPr>
            <a:r>
              <a:rPr lang="en-US" sz="2200" dirty="0" smtClean="0">
                <a:latin typeface="Arial"/>
                <a:cs typeface="Arial"/>
              </a:rPr>
              <a:t> Thus, combined with Myerson’s payment formula can be complemented to a DSIC </a:t>
            </a:r>
            <a:r>
              <a:rPr lang="en-US" sz="2200" b="1" i="1" dirty="0" smtClean="0">
                <a:solidFill>
                  <a:srgbClr val="FF6600"/>
                </a:solidFill>
                <a:latin typeface="Arial"/>
                <a:cs typeface="Arial"/>
              </a:rPr>
              <a:t>direct mechanism</a:t>
            </a:r>
            <a:r>
              <a:rPr lang="en-US" sz="2200" dirty="0" smtClean="0">
                <a:latin typeface="Arial"/>
                <a:cs typeface="Arial"/>
              </a:rPr>
              <a:t> maximizing welfare in these settings.</a:t>
            </a:r>
          </a:p>
          <a:p>
            <a:pPr algn="just">
              <a:lnSpc>
                <a:spcPct val="120000"/>
              </a:lnSpc>
              <a:spcAft>
                <a:spcPts val="200"/>
              </a:spcAft>
              <a:buFont typeface="Arial"/>
              <a:buChar char="•"/>
            </a:pPr>
            <a:r>
              <a:rPr lang="en-US" sz="2200" dirty="0" smtClean="0">
                <a:latin typeface="Arial"/>
                <a:cs typeface="Arial"/>
              </a:rPr>
              <a:t> So restriction to direct mechanisms did not hurt us.</a:t>
            </a:r>
          </a:p>
          <a:p>
            <a:pPr algn="just">
              <a:lnSpc>
                <a:spcPct val="120000"/>
              </a:lnSpc>
              <a:spcAft>
                <a:spcPts val="200"/>
              </a:spcAft>
              <a:buFont typeface="Arial"/>
              <a:buChar char="•"/>
            </a:pPr>
            <a:endParaRPr lang="en-US" sz="1200" dirty="0" smtClean="0">
              <a:latin typeface="Arial"/>
              <a:cs typeface="Arial"/>
            </a:endParaRPr>
          </a:p>
          <a:p>
            <a:pPr algn="just">
              <a:lnSpc>
                <a:spcPct val="120000"/>
              </a:lnSpc>
              <a:spcAft>
                <a:spcPts val="200"/>
              </a:spcAft>
              <a:buFont typeface="Arial"/>
              <a:buChar char="•"/>
            </a:pPr>
            <a:r>
              <a:rPr lang="en-US" sz="2200" dirty="0" smtClean="0">
                <a:latin typeface="Arial"/>
                <a:cs typeface="Arial"/>
              </a:rPr>
              <a:t> As we foray into more complex objectives (e.g. revenue, next lecture) or more complex settings (e.g. spectrum auctions, later in this course) could it be that indirect mechanisms are more powerful than direct ones?</a:t>
            </a:r>
          </a:p>
          <a:p>
            <a:pPr algn="just">
              <a:lnSpc>
                <a:spcPct val="120000"/>
              </a:lnSpc>
              <a:spcAft>
                <a:spcPts val="200"/>
              </a:spcAft>
              <a:buFont typeface="Arial"/>
              <a:buChar char="•"/>
            </a:pPr>
            <a:endParaRPr lang="en-US" sz="1200" dirty="0" smtClean="0">
              <a:latin typeface="Arial"/>
              <a:cs typeface="Arial"/>
            </a:endParaRPr>
          </a:p>
          <a:p>
            <a:pPr algn="just">
              <a:lnSpc>
                <a:spcPct val="120000"/>
              </a:lnSpc>
              <a:spcAft>
                <a:spcPts val="200"/>
              </a:spcAft>
              <a:buFont typeface="Arial"/>
              <a:buChar char="•"/>
            </a:pPr>
            <a:r>
              <a:rPr lang="en-US" sz="2200" b="1" dirty="0" smtClean="0">
                <a:solidFill>
                  <a:srgbClr val="FF6600"/>
                </a:solidFill>
                <a:latin typeface="Arial"/>
                <a:cs typeface="Arial"/>
              </a:rPr>
              <a:t> Revelation principle:</a:t>
            </a:r>
            <a:r>
              <a:rPr lang="en-US" sz="2200" dirty="0" smtClean="0">
                <a:latin typeface="Arial"/>
                <a:cs typeface="Arial"/>
              </a:rPr>
              <a:t> In very general settings, the answer is </a:t>
            </a:r>
            <a:r>
              <a:rPr lang="en-US" sz="2200" b="1" i="1" dirty="0" smtClean="0">
                <a:latin typeface="Arial"/>
                <a:cs typeface="Arial"/>
              </a:rPr>
              <a:t>no</a:t>
            </a:r>
            <a:r>
              <a:rPr lang="en-US" sz="2200" dirty="0" smtClean="0">
                <a:latin typeface="Arial"/>
                <a:cs typeface="Arial"/>
              </a:rPr>
              <a:t>!</a:t>
            </a:r>
          </a:p>
          <a:p>
            <a:pPr algn="just">
              <a:lnSpc>
                <a:spcPct val="120000"/>
              </a:lnSpc>
              <a:spcAft>
                <a:spcPts val="200"/>
              </a:spcAft>
            </a:pPr>
            <a:r>
              <a:rPr lang="en-US" sz="2200" dirty="0">
                <a:solidFill>
                  <a:srgbClr val="FF0000"/>
                </a:solidFill>
                <a:latin typeface="Arial"/>
                <a:ea typeface="Zapf Dingbats"/>
                <a:cs typeface="Arial"/>
                <a:sym typeface="Zapf Dingbats"/>
              </a:rPr>
              <a:t> </a:t>
            </a:r>
            <a:r>
              <a:rPr lang="en-US" sz="2200" dirty="0" smtClean="0">
                <a:solidFill>
                  <a:srgbClr val="FF0000"/>
                </a:solidFill>
                <a:latin typeface="Arial"/>
                <a:ea typeface="Zapf Dingbats"/>
                <a:cs typeface="Arial"/>
                <a:sym typeface="Zapf Dingbats"/>
              </a:rPr>
              <a:t>                                                                                       </a:t>
            </a:r>
          </a:p>
          <a:p>
            <a:pPr marL="742950" lvl="1" indent="-285750" algn="just">
              <a:lnSpc>
                <a:spcPct val="120000"/>
              </a:lnSpc>
              <a:spcAft>
                <a:spcPts val="200"/>
              </a:spcAft>
              <a:buFont typeface="Wingdings" pitchFamily="2" charset="2"/>
              <a:buChar char="§"/>
            </a:pPr>
            <a:endParaRPr lang="en-US" sz="2200" i="1" dirty="0">
              <a:latin typeface="Arial"/>
              <a:cs typeface="Arial"/>
            </a:endParaRPr>
          </a:p>
        </p:txBody>
      </p:sp>
      <p:sp>
        <p:nvSpPr>
          <p:cNvPr id="6" name="Title 5"/>
          <p:cNvSpPr>
            <a:spLocks noGrp="1"/>
          </p:cNvSpPr>
          <p:nvPr>
            <p:ph type="title"/>
          </p:nvPr>
        </p:nvSpPr>
        <p:spPr/>
        <p:txBody>
          <a:bodyPr/>
          <a:lstStyle/>
          <a:p>
            <a:r>
              <a:rPr lang="en-US" dirty="0" smtClean="0">
                <a:latin typeface="Arial"/>
                <a:cs typeface="Arial"/>
              </a:rPr>
              <a:t>Indirect Mechanisms?</a:t>
            </a:r>
            <a:endParaRPr lang="en-US" dirty="0">
              <a:latin typeface="Arial"/>
              <a:cs typeface="Arial"/>
            </a:endParaRPr>
          </a:p>
        </p:txBody>
      </p:sp>
    </p:spTree>
    <p:extLst>
      <p:ext uri="{BB962C8B-B14F-4D97-AF65-F5344CB8AC3E}">
        <p14:creationId xmlns:p14="http://schemas.microsoft.com/office/powerpoint/2010/main" val="5686723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dissolv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dissolve">
                                      <p:cBhvr>
                                        <p:cTn id="27" dur="50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7">
                                            <p:txEl>
                                              <p:pRg st="7" end="7"/>
                                            </p:txEl>
                                          </p:spTgt>
                                        </p:tgtEl>
                                        <p:attrNameLst>
                                          <p:attrName>style.visibility</p:attrName>
                                        </p:attrNameLst>
                                      </p:cBhvr>
                                      <p:to>
                                        <p:strVal val="visible"/>
                                      </p:to>
                                    </p:set>
                                    <p:animEffect transition="in" filter="dissolve">
                                      <p:cBhvr>
                                        <p:cTn id="32" dur="500"/>
                                        <p:tgtEl>
                                          <p:spTgt spid="7">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7">
                                            <p:txEl>
                                              <p:pRg st="8" end="8"/>
                                            </p:txEl>
                                          </p:spTgt>
                                        </p:tgtEl>
                                        <p:attrNameLst>
                                          <p:attrName>style.visibility</p:attrName>
                                        </p:attrNameLst>
                                      </p:cBhvr>
                                      <p:to>
                                        <p:strVal val="visible"/>
                                      </p:to>
                                    </p:set>
                                    <p:animEffect transition="in" filter="dissolve">
                                      <p:cBhvr>
                                        <p:cTn id="37" dur="5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2"/>
          <p:cNvSpPr>
            <a:spLocks noGrp="1"/>
          </p:cNvSpPr>
          <p:nvPr>
            <p:ph type="title"/>
          </p:nvPr>
        </p:nvSpPr>
        <p:spPr>
          <a:xfrm>
            <a:off x="2743200" y="4191000"/>
            <a:ext cx="4495800" cy="1362075"/>
          </a:xfrm>
        </p:spPr>
        <p:txBody>
          <a:bodyPr>
            <a:noAutofit/>
          </a:bodyPr>
          <a:lstStyle/>
          <a:p>
            <a:pPr>
              <a:lnSpc>
                <a:spcPct val="120000"/>
              </a:lnSpc>
            </a:pPr>
            <a:r>
              <a:rPr lang="en-US" altLang="zh-CN" b="0" cap="none" dirty="0" smtClean="0">
                <a:solidFill>
                  <a:schemeClr val="tx2">
                    <a:lumMod val="60000"/>
                    <a:lumOff val="40000"/>
                  </a:schemeClr>
                </a:solidFill>
                <a:latin typeface="Chalkduster"/>
                <a:cs typeface="Chalkduster"/>
              </a:rPr>
              <a:t>Reminder</a:t>
            </a:r>
            <a:endParaRPr lang="en-US" sz="2800" b="0" cap="none" dirty="0">
              <a:solidFill>
                <a:schemeClr val="tx2">
                  <a:lumMod val="60000"/>
                  <a:lumOff val="40000"/>
                </a:schemeClr>
              </a:solidFill>
              <a:latin typeface="Chalkduster"/>
              <a:cs typeface="Chalkduster"/>
            </a:endParaRPr>
          </a:p>
        </p:txBody>
      </p:sp>
    </p:spTree>
    <p:extLst>
      <p:ext uri="{BB962C8B-B14F-4D97-AF65-F5344CB8AC3E}">
        <p14:creationId xmlns:p14="http://schemas.microsoft.com/office/powerpoint/2010/main" val="2046368204"/>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xmlns:mv="urn:schemas-microsoft-com:mac:vml">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Box 63"/>
          <p:cNvSpPr txBox="1"/>
          <p:nvPr/>
        </p:nvSpPr>
        <p:spPr>
          <a:xfrm>
            <a:off x="609600" y="1524000"/>
            <a:ext cx="8153400" cy="4973669"/>
          </a:xfrm>
          <a:prstGeom prst="rect">
            <a:avLst/>
          </a:prstGeom>
          <a:noFill/>
        </p:spPr>
        <p:txBody>
          <a:bodyPr wrap="square" rtlCol="0">
            <a:spAutoFit/>
          </a:bodyPr>
          <a:lstStyle/>
          <a:p>
            <a:pPr marL="342900" indent="-342900">
              <a:lnSpc>
                <a:spcPct val="120000"/>
              </a:lnSpc>
              <a:spcAft>
                <a:spcPts val="600"/>
              </a:spcAft>
              <a:buFont typeface="Wingdings" charset="2"/>
              <a:buChar char="q"/>
            </a:pPr>
            <a:r>
              <a:rPr lang="en-US" sz="2400" dirty="0" smtClean="0">
                <a:latin typeface="Arial"/>
                <a:cs typeface="Arial"/>
              </a:rPr>
              <a:t>Definition:</a:t>
            </a:r>
          </a:p>
          <a:p>
            <a:pPr marL="800100" lvl="1" indent="-342900">
              <a:lnSpc>
                <a:spcPct val="120000"/>
              </a:lnSpc>
              <a:spcAft>
                <a:spcPts val="600"/>
              </a:spcAft>
              <a:buFont typeface="Courier New"/>
              <a:buChar char="o"/>
            </a:pPr>
            <a:r>
              <a:rPr lang="en-US" sz="2400" dirty="0" smtClean="0">
                <a:latin typeface="Arial"/>
                <a:cs typeface="Arial"/>
              </a:rPr>
              <a:t>n</a:t>
            </a:r>
            <a:r>
              <a:rPr lang="zh-CN" altLang="en-US" sz="2400" dirty="0" smtClean="0">
                <a:latin typeface="Arial"/>
                <a:cs typeface="Arial"/>
              </a:rPr>
              <a:t> </a:t>
            </a:r>
            <a:r>
              <a:rPr lang="en-US" altLang="zh-CN" sz="2400" dirty="0" smtClean="0">
                <a:latin typeface="Arial"/>
                <a:cs typeface="Arial"/>
              </a:rPr>
              <a:t>bidders</a:t>
            </a:r>
          </a:p>
          <a:p>
            <a:pPr marL="800100" lvl="1" indent="-342900">
              <a:lnSpc>
                <a:spcPct val="120000"/>
              </a:lnSpc>
              <a:spcAft>
                <a:spcPts val="600"/>
              </a:spcAft>
              <a:buFont typeface="Courier New"/>
              <a:buChar char="o"/>
            </a:pPr>
            <a:r>
              <a:rPr lang="en-US" sz="2400" dirty="0" smtClean="0">
                <a:latin typeface="Arial"/>
                <a:cs typeface="Arial"/>
              </a:rPr>
              <a:t> Each </a:t>
            </a:r>
            <a:r>
              <a:rPr lang="en-US" sz="2400" dirty="0">
                <a:latin typeface="Arial"/>
                <a:cs typeface="Arial"/>
              </a:rPr>
              <a:t>bidder</a:t>
            </a:r>
            <a:r>
              <a:rPr lang="en-US" sz="2400" b="1" i="1" dirty="0">
                <a:latin typeface="Arial"/>
                <a:cs typeface="Arial"/>
              </a:rPr>
              <a:t> </a:t>
            </a:r>
            <a:r>
              <a:rPr lang="en-US" sz="2400" b="1" i="1" dirty="0" err="1">
                <a:latin typeface="Arial"/>
                <a:cs typeface="Arial"/>
              </a:rPr>
              <a:t>i</a:t>
            </a:r>
            <a:r>
              <a:rPr lang="en-US" sz="2400" b="1" i="1" dirty="0">
                <a:latin typeface="Arial"/>
                <a:cs typeface="Arial"/>
              </a:rPr>
              <a:t> </a:t>
            </a:r>
            <a:r>
              <a:rPr lang="en-US" sz="2400" dirty="0">
                <a:latin typeface="Arial"/>
                <a:cs typeface="Arial"/>
              </a:rPr>
              <a:t>has a private </a:t>
            </a:r>
            <a:r>
              <a:rPr lang="en-US" sz="2400" dirty="0" smtClean="0">
                <a:latin typeface="Arial"/>
                <a:cs typeface="Arial"/>
              </a:rPr>
              <a:t>value </a:t>
            </a:r>
            <a:r>
              <a:rPr lang="en-US" sz="2400" b="1" i="1" dirty="0" smtClean="0">
                <a:latin typeface="Arial"/>
                <a:cs typeface="Arial"/>
              </a:rPr>
              <a:t>v</a:t>
            </a:r>
            <a:r>
              <a:rPr lang="en-US" sz="2400" b="1" i="1" baseline="-25000" dirty="0" smtClean="0">
                <a:latin typeface="Arial"/>
                <a:cs typeface="Arial"/>
              </a:rPr>
              <a:t>i  </a:t>
            </a:r>
            <a:r>
              <a:rPr lang="en-US" sz="2400" dirty="0" smtClean="0">
                <a:solidFill>
                  <a:srgbClr val="FF6600"/>
                </a:solidFill>
                <a:latin typeface="Arial"/>
                <a:cs typeface="Arial"/>
              </a:rPr>
              <a:t>(scalar!)</a:t>
            </a:r>
            <a:r>
              <a:rPr lang="en-US" sz="2400" dirty="0" smtClean="0">
                <a:latin typeface="Arial"/>
                <a:cs typeface="Arial"/>
              </a:rPr>
              <a:t>, her value </a:t>
            </a:r>
            <a:r>
              <a:rPr lang="en-US" sz="2400" dirty="0">
                <a:latin typeface="Arial"/>
                <a:cs typeface="Arial"/>
              </a:rPr>
              <a:t>“per unit of </a:t>
            </a:r>
            <a:r>
              <a:rPr lang="en-US" sz="2400" dirty="0" smtClean="0">
                <a:latin typeface="Arial"/>
                <a:cs typeface="Arial"/>
              </a:rPr>
              <a:t>stuff” </a:t>
            </a:r>
            <a:r>
              <a:rPr lang="en-US" sz="2400" dirty="0">
                <a:latin typeface="Arial"/>
                <a:cs typeface="Arial"/>
              </a:rPr>
              <a:t>that </a:t>
            </a:r>
            <a:r>
              <a:rPr lang="en-US" sz="2400" dirty="0" smtClean="0">
                <a:latin typeface="Arial"/>
                <a:cs typeface="Arial"/>
              </a:rPr>
              <a:t>she</a:t>
            </a:r>
            <a:r>
              <a:rPr lang="zh-CN" altLang="en-US" sz="2400" dirty="0" smtClean="0">
                <a:latin typeface="Arial"/>
                <a:cs typeface="Arial"/>
              </a:rPr>
              <a:t> </a:t>
            </a:r>
            <a:r>
              <a:rPr lang="en-US" sz="2400" dirty="0" smtClean="0">
                <a:latin typeface="Arial"/>
                <a:cs typeface="Arial"/>
              </a:rPr>
              <a:t>gets.</a:t>
            </a:r>
          </a:p>
          <a:p>
            <a:pPr marL="800100" lvl="1" indent="-342900">
              <a:lnSpc>
                <a:spcPct val="120000"/>
              </a:lnSpc>
              <a:spcAft>
                <a:spcPts val="600"/>
              </a:spcAft>
              <a:buFont typeface="Courier New"/>
              <a:buChar char="o"/>
            </a:pPr>
            <a:r>
              <a:rPr lang="en-US" sz="2400" dirty="0" smtClean="0">
                <a:latin typeface="Arial"/>
                <a:cs typeface="Arial"/>
              </a:rPr>
              <a:t>A</a:t>
            </a:r>
            <a:r>
              <a:rPr lang="zh-CN" altLang="en-US" sz="2400" dirty="0" smtClean="0">
                <a:latin typeface="Arial"/>
                <a:cs typeface="Arial"/>
              </a:rPr>
              <a:t> </a:t>
            </a:r>
            <a:r>
              <a:rPr lang="en-US" sz="2400" dirty="0" smtClean="0">
                <a:latin typeface="Arial"/>
                <a:cs typeface="Arial"/>
              </a:rPr>
              <a:t>feasible </a:t>
            </a:r>
            <a:r>
              <a:rPr lang="en-US" sz="2400" dirty="0">
                <a:latin typeface="Arial"/>
                <a:cs typeface="Arial"/>
              </a:rPr>
              <a:t>set X. Each element of X is an n</a:t>
            </a:r>
            <a:r>
              <a:rPr lang="en-US" sz="2400" dirty="0" smtClean="0">
                <a:latin typeface="Arial"/>
                <a:cs typeface="Arial"/>
              </a:rPr>
              <a:t>-dimensional</a:t>
            </a:r>
            <a:r>
              <a:rPr lang="zh-CN" altLang="en-US" sz="2400" dirty="0" smtClean="0">
                <a:latin typeface="Arial"/>
                <a:cs typeface="Arial"/>
              </a:rPr>
              <a:t> </a:t>
            </a:r>
            <a:r>
              <a:rPr lang="en-US" sz="2400" dirty="0" smtClean="0">
                <a:latin typeface="Arial"/>
                <a:cs typeface="Arial"/>
              </a:rPr>
              <a:t>vector </a:t>
            </a:r>
            <a:r>
              <a:rPr lang="en-US" sz="2400" dirty="0">
                <a:latin typeface="Arial"/>
                <a:cs typeface="Arial"/>
              </a:rPr>
              <a:t>(x</a:t>
            </a:r>
            <a:r>
              <a:rPr lang="en-US" sz="2400" baseline="-25000" dirty="0">
                <a:latin typeface="Arial"/>
                <a:cs typeface="Arial"/>
              </a:rPr>
              <a:t>1</a:t>
            </a:r>
            <a:r>
              <a:rPr lang="en-US" sz="2400" dirty="0">
                <a:latin typeface="Arial"/>
                <a:cs typeface="Arial"/>
              </a:rPr>
              <a:t>, x</a:t>
            </a:r>
            <a:r>
              <a:rPr lang="en-US" sz="2400" baseline="-25000" dirty="0">
                <a:latin typeface="Arial"/>
                <a:cs typeface="Arial"/>
              </a:rPr>
              <a:t>2</a:t>
            </a:r>
            <a:r>
              <a:rPr lang="en-US" sz="2400" dirty="0">
                <a:latin typeface="Arial"/>
                <a:cs typeface="Arial"/>
              </a:rPr>
              <a:t>, . . . , </a:t>
            </a:r>
            <a:r>
              <a:rPr lang="en-US" sz="2400" dirty="0" err="1">
                <a:latin typeface="Arial"/>
                <a:cs typeface="Arial"/>
              </a:rPr>
              <a:t>x</a:t>
            </a:r>
            <a:r>
              <a:rPr lang="en-US" sz="2400" baseline="-25000" dirty="0" err="1">
                <a:latin typeface="Arial"/>
                <a:cs typeface="Arial"/>
              </a:rPr>
              <a:t>n</a:t>
            </a:r>
            <a:r>
              <a:rPr lang="en-US" sz="2400" dirty="0">
                <a:latin typeface="Arial"/>
                <a:cs typeface="Arial"/>
              </a:rPr>
              <a:t>), where x</a:t>
            </a:r>
            <a:r>
              <a:rPr lang="en-US" sz="2400" baseline="-25000" dirty="0">
                <a:latin typeface="Arial"/>
                <a:cs typeface="Arial"/>
              </a:rPr>
              <a:t>i</a:t>
            </a:r>
            <a:r>
              <a:rPr lang="en-US" sz="2400" dirty="0">
                <a:latin typeface="Arial"/>
                <a:cs typeface="Arial"/>
              </a:rPr>
              <a:t> denotes the “amount of stuff” given to bidder </a:t>
            </a:r>
            <a:r>
              <a:rPr lang="en-US" altLang="zh-CN" sz="2400" dirty="0" err="1" smtClean="0">
                <a:latin typeface="Arial"/>
                <a:cs typeface="Arial"/>
              </a:rPr>
              <a:t>i</a:t>
            </a:r>
            <a:r>
              <a:rPr lang="en-US" altLang="zh-CN" sz="2400" dirty="0" smtClean="0">
                <a:latin typeface="Arial"/>
                <a:cs typeface="Arial"/>
              </a:rPr>
              <a:t>.</a:t>
            </a:r>
          </a:p>
          <a:p>
            <a:pPr marL="800100" lvl="1" indent="-342900">
              <a:lnSpc>
                <a:spcPct val="120000"/>
              </a:lnSpc>
              <a:spcAft>
                <a:spcPts val="600"/>
              </a:spcAft>
            </a:pPr>
            <a:endParaRPr lang="en-US" altLang="zh-CN" sz="2400" dirty="0" smtClean="0">
              <a:latin typeface="Arial"/>
              <a:cs typeface="Arial"/>
            </a:endParaRPr>
          </a:p>
          <a:p>
            <a:pPr marL="342900" indent="-342900">
              <a:lnSpc>
                <a:spcPct val="120000"/>
              </a:lnSpc>
              <a:spcAft>
                <a:spcPts val="600"/>
              </a:spcAft>
              <a:buFont typeface="Wingdings" charset="2"/>
              <a:buChar char="q"/>
            </a:pPr>
            <a:r>
              <a:rPr lang="en-US" sz="2400" dirty="0" smtClean="0">
                <a:latin typeface="Arial"/>
                <a:cs typeface="Arial"/>
              </a:rPr>
              <a:t>Examples:  </a:t>
            </a:r>
            <a:r>
              <a:rPr lang="en-US" sz="2400" dirty="0" err="1" smtClean="0">
                <a:latin typeface="Arial"/>
                <a:cs typeface="Arial"/>
              </a:rPr>
              <a:t>k</a:t>
            </a:r>
            <a:r>
              <a:rPr lang="en-US" sz="2400" dirty="0" smtClean="0">
                <a:latin typeface="Arial"/>
                <a:cs typeface="Arial"/>
              </a:rPr>
              <a:t>-unit auctions, sponsored search</a:t>
            </a:r>
          </a:p>
          <a:p>
            <a:pPr marL="342900" indent="-342900">
              <a:lnSpc>
                <a:spcPct val="120000"/>
              </a:lnSpc>
              <a:spcAft>
                <a:spcPts val="600"/>
              </a:spcAft>
              <a:buFont typeface="Wingdings" charset="2"/>
              <a:buChar char="q"/>
            </a:pPr>
            <a:endParaRPr lang="en-US" sz="2400" dirty="0">
              <a:latin typeface="Arial"/>
              <a:cs typeface="Arial"/>
            </a:endParaRPr>
          </a:p>
        </p:txBody>
      </p:sp>
      <p:sp>
        <p:nvSpPr>
          <p:cNvPr id="67" name="Title 5"/>
          <p:cNvSpPr>
            <a:spLocks noGrp="1"/>
          </p:cNvSpPr>
          <p:nvPr>
            <p:ph type="title"/>
          </p:nvPr>
        </p:nvSpPr>
        <p:spPr/>
        <p:txBody>
          <a:bodyPr/>
          <a:lstStyle/>
          <a:p>
            <a:r>
              <a:rPr lang="en-US" dirty="0" smtClean="0">
                <a:latin typeface="Arial"/>
                <a:cs typeface="Arial"/>
              </a:rPr>
              <a:t>Single-dimensional Environment</a:t>
            </a:r>
            <a:endParaRPr lang="en-US" dirty="0">
              <a:latin typeface="Arial"/>
              <a:cs typeface="Arial"/>
            </a:endParaRPr>
          </a:p>
        </p:txBody>
      </p:sp>
    </p:spTree>
    <p:extLst>
      <p:ext uri="{BB962C8B-B14F-4D97-AF65-F5344CB8AC3E}">
        <p14:creationId xmlns:p14="http://schemas.microsoft.com/office/powerpoint/2010/main" val="1350643998"/>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5"/>
          <p:cNvSpPr>
            <a:spLocks noGrp="1"/>
          </p:cNvSpPr>
          <p:nvPr>
            <p:ph type="title"/>
          </p:nvPr>
        </p:nvSpPr>
        <p:spPr/>
        <p:txBody>
          <a:bodyPr/>
          <a:lstStyle/>
          <a:p>
            <a:r>
              <a:rPr lang="en-US" dirty="0" smtClean="0">
                <a:latin typeface="Arial"/>
                <a:cs typeface="Arial"/>
              </a:rPr>
              <a:t>Single-dimensional Environment</a:t>
            </a:r>
            <a:endParaRPr lang="en-US" dirty="0">
              <a:latin typeface="Arial"/>
              <a:cs typeface="Arial"/>
            </a:endParaRPr>
          </a:p>
        </p:txBody>
      </p:sp>
      <p:sp>
        <p:nvSpPr>
          <p:cNvPr id="2" name="Rectangle 1"/>
          <p:cNvSpPr/>
          <p:nvPr/>
        </p:nvSpPr>
        <p:spPr>
          <a:xfrm>
            <a:off x="457200" y="990600"/>
            <a:ext cx="8382000" cy="5339923"/>
          </a:xfrm>
          <a:prstGeom prst="rect">
            <a:avLst/>
          </a:prstGeom>
        </p:spPr>
        <p:txBody>
          <a:bodyPr wrap="square">
            <a:spAutoFit/>
          </a:bodyPr>
          <a:lstStyle/>
          <a:p>
            <a:pPr marL="342900" indent="-342900">
              <a:lnSpc>
                <a:spcPct val="120000"/>
              </a:lnSpc>
              <a:spcAft>
                <a:spcPts val="600"/>
              </a:spcAft>
              <a:buFont typeface="Wingdings" charset="2"/>
              <a:buChar char="q"/>
            </a:pPr>
            <a:r>
              <a:rPr lang="en-US" sz="2400" dirty="0">
                <a:latin typeface="Arial"/>
                <a:cs typeface="Arial"/>
              </a:rPr>
              <a:t>Examples:</a:t>
            </a:r>
          </a:p>
          <a:p>
            <a:pPr marL="742950" lvl="1" indent="-285750">
              <a:lnSpc>
                <a:spcPct val="120000"/>
              </a:lnSpc>
              <a:spcAft>
                <a:spcPts val="600"/>
              </a:spcAft>
              <a:buFont typeface="Courier New"/>
              <a:buChar char="o"/>
            </a:pPr>
            <a:r>
              <a:rPr lang="en-US" sz="2400" dirty="0">
                <a:latin typeface="Arial"/>
                <a:cs typeface="Arial"/>
              </a:rPr>
              <a:t>Single-item </a:t>
            </a:r>
            <a:r>
              <a:rPr lang="en-US" sz="2400" dirty="0" smtClean="0">
                <a:latin typeface="Arial"/>
                <a:cs typeface="Arial"/>
              </a:rPr>
              <a:t>auction:</a:t>
            </a:r>
            <a:r>
              <a:rPr lang="zh-CN" altLang="en-US" sz="2400" dirty="0" smtClean="0">
                <a:latin typeface="Arial"/>
                <a:cs typeface="Arial"/>
              </a:rPr>
              <a:t> </a:t>
            </a:r>
            <a:r>
              <a:rPr lang="en-US" sz="2400" dirty="0">
                <a:latin typeface="Arial"/>
                <a:cs typeface="Arial"/>
              </a:rPr>
              <a:t>X is the set of 0-1 vectors that have at most one </a:t>
            </a:r>
            <a:r>
              <a:rPr lang="en-US" sz="2400" dirty="0" smtClean="0">
                <a:latin typeface="Arial"/>
                <a:cs typeface="Arial"/>
              </a:rPr>
              <a:t>1</a:t>
            </a:r>
          </a:p>
          <a:p>
            <a:pPr marL="742950" lvl="1" indent="-285750">
              <a:lnSpc>
                <a:spcPct val="120000"/>
              </a:lnSpc>
              <a:spcAft>
                <a:spcPts val="600"/>
              </a:spcAft>
              <a:buFont typeface="Courier New"/>
              <a:buChar char="o"/>
            </a:pPr>
            <a:endParaRPr lang="en-US" sz="2400" dirty="0" smtClean="0">
              <a:latin typeface="Arial"/>
              <a:cs typeface="Arial"/>
            </a:endParaRPr>
          </a:p>
          <a:p>
            <a:pPr marL="742950" lvl="1" indent="-285750">
              <a:lnSpc>
                <a:spcPct val="120000"/>
              </a:lnSpc>
              <a:spcAft>
                <a:spcPts val="600"/>
              </a:spcAft>
              <a:buFont typeface="Courier New"/>
              <a:buChar char="o"/>
            </a:pPr>
            <a:r>
              <a:rPr lang="en-US" sz="2400" dirty="0" smtClean="0">
                <a:latin typeface="Arial"/>
                <a:cs typeface="Arial"/>
              </a:rPr>
              <a:t>Selling </a:t>
            </a:r>
            <a:r>
              <a:rPr lang="en-US" sz="2400" dirty="0" err="1" smtClean="0">
                <a:latin typeface="Arial"/>
                <a:cs typeface="Arial"/>
              </a:rPr>
              <a:t>k</a:t>
            </a:r>
            <a:r>
              <a:rPr lang="en-US" sz="2400" dirty="0" smtClean="0">
                <a:latin typeface="Arial"/>
                <a:cs typeface="Arial"/>
              </a:rPr>
              <a:t> </a:t>
            </a:r>
            <a:r>
              <a:rPr lang="en-US" sz="2400" dirty="0">
                <a:latin typeface="Arial"/>
                <a:cs typeface="Arial"/>
              </a:rPr>
              <a:t>units of the same </a:t>
            </a:r>
            <a:r>
              <a:rPr lang="en-US" sz="2400" dirty="0" smtClean="0">
                <a:latin typeface="Arial"/>
                <a:cs typeface="Arial"/>
              </a:rPr>
              <a:t>item to unit-demand bidders: X are the </a:t>
            </a:r>
            <a:r>
              <a:rPr lang="en-US" sz="2400" dirty="0">
                <a:latin typeface="Arial"/>
                <a:cs typeface="Arial"/>
              </a:rPr>
              <a:t>0-1 vectors satisfying </a:t>
            </a:r>
            <a:r>
              <a:rPr lang="en-US" sz="2400" b="1" i="1" dirty="0" err="1" smtClean="0">
                <a:latin typeface="Arial"/>
                <a:cs typeface="Arial"/>
              </a:rPr>
              <a:t>Σ</a:t>
            </a:r>
            <a:r>
              <a:rPr lang="en-US" sz="2400" b="1" i="1" baseline="-25000" dirty="0" err="1" smtClean="0">
                <a:latin typeface="Arial"/>
                <a:cs typeface="Arial"/>
              </a:rPr>
              <a:t>i</a:t>
            </a:r>
            <a:r>
              <a:rPr lang="en-US" sz="2400" b="1" i="1" dirty="0" smtClean="0">
                <a:latin typeface="Arial"/>
                <a:cs typeface="Arial"/>
              </a:rPr>
              <a:t> </a:t>
            </a:r>
            <a:r>
              <a:rPr lang="en-US" sz="2400" b="1" i="1" dirty="0">
                <a:latin typeface="Arial"/>
                <a:cs typeface="Arial"/>
              </a:rPr>
              <a:t>x</a:t>
            </a:r>
            <a:r>
              <a:rPr lang="en-US" sz="2400" b="1" i="1" baseline="-25000" dirty="0">
                <a:latin typeface="Arial"/>
                <a:cs typeface="Arial"/>
              </a:rPr>
              <a:t>i</a:t>
            </a:r>
            <a:r>
              <a:rPr lang="en-US" sz="2400" b="1" i="1" dirty="0">
                <a:latin typeface="Arial"/>
                <a:cs typeface="Arial"/>
              </a:rPr>
              <a:t> ≤ </a:t>
            </a:r>
            <a:r>
              <a:rPr lang="en-US" sz="2400" b="1" i="1" dirty="0" smtClean="0">
                <a:latin typeface="Arial"/>
                <a:cs typeface="Arial"/>
              </a:rPr>
              <a:t>k</a:t>
            </a:r>
            <a:r>
              <a:rPr lang="en-US" sz="2400" dirty="0" smtClean="0">
                <a:latin typeface="Arial"/>
                <a:cs typeface="Arial"/>
              </a:rPr>
              <a:t>.</a:t>
            </a:r>
          </a:p>
          <a:p>
            <a:pPr marL="742950" lvl="1" indent="-285750">
              <a:lnSpc>
                <a:spcPct val="120000"/>
              </a:lnSpc>
              <a:spcAft>
                <a:spcPts val="600"/>
              </a:spcAft>
              <a:buFont typeface="Courier New"/>
              <a:buChar char="o"/>
            </a:pPr>
            <a:endParaRPr lang="en-US" sz="2400" b="1" i="1" dirty="0">
              <a:latin typeface="Arial"/>
              <a:cs typeface="Arial"/>
            </a:endParaRPr>
          </a:p>
          <a:p>
            <a:pPr marL="742950" lvl="1" indent="-285750">
              <a:lnSpc>
                <a:spcPct val="120000"/>
              </a:lnSpc>
              <a:spcAft>
                <a:spcPts val="600"/>
              </a:spcAft>
              <a:buFont typeface="Courier New"/>
              <a:buChar char="o"/>
            </a:pPr>
            <a:r>
              <a:rPr lang="en-US" sz="2400" dirty="0">
                <a:latin typeface="Arial"/>
                <a:cs typeface="Arial"/>
              </a:rPr>
              <a:t>Sponsored search </a:t>
            </a:r>
            <a:r>
              <a:rPr lang="en-US" sz="2400" dirty="0" smtClean="0">
                <a:latin typeface="Arial"/>
                <a:cs typeface="Arial"/>
              </a:rPr>
              <a:t>auction: X </a:t>
            </a:r>
            <a:r>
              <a:rPr lang="en-US" sz="2400" dirty="0">
                <a:latin typeface="Arial"/>
                <a:cs typeface="Arial"/>
              </a:rPr>
              <a:t>is the set of n</a:t>
            </a:r>
            <a:r>
              <a:rPr lang="en-US" sz="2400" dirty="0" smtClean="0">
                <a:latin typeface="Arial"/>
                <a:cs typeface="Arial"/>
              </a:rPr>
              <a:t>-dimensional vectors </a:t>
            </a:r>
            <a:r>
              <a:rPr lang="en-US" sz="2400" dirty="0">
                <a:latin typeface="Arial"/>
                <a:cs typeface="Arial"/>
              </a:rPr>
              <a:t>corresponding to assignments of bidders to </a:t>
            </a:r>
            <a:r>
              <a:rPr lang="en-US" sz="2400" dirty="0" smtClean="0">
                <a:latin typeface="Arial"/>
                <a:cs typeface="Arial"/>
              </a:rPr>
              <a:t>slots. If </a:t>
            </a:r>
            <a:r>
              <a:rPr lang="en-US" sz="2400" dirty="0">
                <a:latin typeface="Arial"/>
                <a:cs typeface="Arial"/>
              </a:rPr>
              <a:t>bidder </a:t>
            </a:r>
            <a:r>
              <a:rPr lang="en-US" sz="2400" b="1" i="1" dirty="0" err="1">
                <a:latin typeface="Arial"/>
                <a:cs typeface="Arial"/>
              </a:rPr>
              <a:t>i</a:t>
            </a:r>
            <a:r>
              <a:rPr lang="en-US" sz="2400" dirty="0">
                <a:latin typeface="Arial"/>
                <a:cs typeface="Arial"/>
              </a:rPr>
              <a:t> is assigned to slot j, then the component </a:t>
            </a:r>
            <a:r>
              <a:rPr lang="en-US" sz="2400" b="1" i="1" dirty="0">
                <a:latin typeface="Arial"/>
                <a:cs typeface="Arial"/>
              </a:rPr>
              <a:t>x</a:t>
            </a:r>
            <a:r>
              <a:rPr lang="en-US" sz="2400" b="1" i="1" baseline="-25000" dirty="0">
                <a:latin typeface="Arial"/>
                <a:cs typeface="Arial"/>
              </a:rPr>
              <a:t>i </a:t>
            </a:r>
            <a:r>
              <a:rPr lang="en-US" sz="2400" dirty="0">
                <a:latin typeface="Arial"/>
                <a:cs typeface="Arial"/>
              </a:rPr>
              <a:t>equals the CTR </a:t>
            </a:r>
            <a:r>
              <a:rPr lang="en-US" sz="2400" b="1" i="1" dirty="0">
                <a:latin typeface="Arial"/>
                <a:cs typeface="Arial"/>
              </a:rPr>
              <a:t>α</a:t>
            </a:r>
            <a:r>
              <a:rPr lang="en-US" sz="2400" b="1" i="1" baseline="-25000" dirty="0">
                <a:latin typeface="Arial"/>
                <a:cs typeface="Arial"/>
              </a:rPr>
              <a:t>j</a:t>
            </a:r>
            <a:r>
              <a:rPr lang="en-US" sz="2400" dirty="0">
                <a:latin typeface="Arial"/>
                <a:cs typeface="Arial"/>
              </a:rPr>
              <a:t> of its slot.</a:t>
            </a:r>
          </a:p>
        </p:txBody>
      </p:sp>
    </p:spTree>
    <p:extLst>
      <p:ext uri="{BB962C8B-B14F-4D97-AF65-F5344CB8AC3E}">
        <p14:creationId xmlns:p14="http://schemas.microsoft.com/office/powerpoint/2010/main" val="36981513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heckerboard(across)">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dissolv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dissolve">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5"/>
          <p:cNvSpPr>
            <a:spLocks noGrp="1"/>
          </p:cNvSpPr>
          <p:nvPr>
            <p:ph type="title"/>
          </p:nvPr>
        </p:nvSpPr>
        <p:spPr>
          <a:xfrm>
            <a:off x="533400" y="0"/>
            <a:ext cx="6629400" cy="762000"/>
          </a:xfrm>
        </p:spPr>
        <p:txBody>
          <a:bodyPr>
            <a:normAutofit fontScale="90000"/>
          </a:bodyPr>
          <a:lstStyle/>
          <a:p>
            <a:r>
              <a:rPr lang="en-US" smtClean="0">
                <a:latin typeface="Arial"/>
                <a:cs typeface="Arial"/>
              </a:rPr>
              <a:t>Single-dimensional Sealed Bid Auction</a:t>
            </a:r>
            <a:endParaRPr lang="en-US" dirty="0">
              <a:latin typeface="Arial"/>
              <a:cs typeface="Arial"/>
            </a:endParaRPr>
          </a:p>
        </p:txBody>
      </p:sp>
      <p:sp>
        <p:nvSpPr>
          <p:cNvPr id="2" name="Rectangle 1"/>
          <p:cNvSpPr/>
          <p:nvPr/>
        </p:nvSpPr>
        <p:spPr>
          <a:xfrm>
            <a:off x="152400" y="914400"/>
            <a:ext cx="7772400" cy="1563505"/>
          </a:xfrm>
          <a:prstGeom prst="rect">
            <a:avLst/>
          </a:prstGeom>
        </p:spPr>
        <p:txBody>
          <a:bodyPr wrap="square">
            <a:spAutoFit/>
          </a:bodyPr>
          <a:lstStyle/>
          <a:p>
            <a:pPr marL="342900" indent="-342900">
              <a:lnSpc>
                <a:spcPct val="120000"/>
              </a:lnSpc>
              <a:spcAft>
                <a:spcPts val="600"/>
              </a:spcAft>
              <a:buFont typeface="Wingdings" charset="2"/>
              <a:buChar char="q"/>
            </a:pPr>
            <a:r>
              <a:rPr lang="en-US" sz="2400" dirty="0" smtClean="0">
                <a:latin typeface="Arial"/>
                <a:cs typeface="Arial"/>
              </a:rPr>
              <a:t>Defined by two rules:</a:t>
            </a:r>
          </a:p>
          <a:p>
            <a:pPr marL="800100" lvl="1" indent="-342900">
              <a:lnSpc>
                <a:spcPct val="120000"/>
              </a:lnSpc>
              <a:spcAft>
                <a:spcPts val="600"/>
              </a:spcAft>
              <a:buFont typeface="Arial"/>
              <a:buChar char="•"/>
            </a:pPr>
            <a:r>
              <a:rPr lang="en-US" sz="2400" dirty="0" smtClean="0">
                <a:latin typeface="Arial"/>
                <a:cs typeface="Arial"/>
              </a:rPr>
              <a:t>Allocation rule </a:t>
            </a:r>
            <a:r>
              <a:rPr lang="en-US" sz="2400" i="1" dirty="0" err="1" smtClean="0">
                <a:latin typeface="Arial"/>
                <a:cs typeface="Arial"/>
              </a:rPr>
              <a:t>x</a:t>
            </a:r>
            <a:r>
              <a:rPr lang="en-US" sz="2400" i="1" dirty="0" smtClean="0">
                <a:latin typeface="Arial"/>
                <a:cs typeface="Arial"/>
              </a:rPr>
              <a:t> </a:t>
            </a:r>
            <a:r>
              <a:rPr lang="en-US" sz="2400" dirty="0" smtClean="0">
                <a:latin typeface="Arial"/>
                <a:cs typeface="Arial"/>
              </a:rPr>
              <a:t>:</a:t>
            </a:r>
            <a:r>
              <a:rPr lang="en-US" sz="2400" i="1" dirty="0" smtClean="0">
                <a:latin typeface="Arial"/>
                <a:cs typeface="Arial"/>
              </a:rPr>
              <a:t> </a:t>
            </a:r>
            <a:r>
              <a:rPr lang="en-US" sz="2400" dirty="0" err="1" smtClean="0"/>
              <a:t>R</a:t>
            </a:r>
            <a:r>
              <a:rPr lang="en-US" sz="2400" i="1" baseline="30000" dirty="0" err="1" smtClean="0"/>
              <a:t>n</a:t>
            </a:r>
            <a:r>
              <a:rPr lang="en-US" sz="2400" i="1" dirty="0" smtClean="0"/>
              <a:t> </a:t>
            </a:r>
            <a:r>
              <a:rPr lang="el-GR" sz="2400" dirty="0" smtClean="0">
                <a:sym typeface="Symbol"/>
              </a:rPr>
              <a:t></a:t>
            </a:r>
            <a:r>
              <a:rPr lang="en-US" sz="2400" dirty="0" smtClean="0">
                <a:sym typeface="Symbol"/>
              </a:rPr>
              <a:t> X</a:t>
            </a:r>
            <a:r>
              <a:rPr lang="en-US" sz="2400" dirty="0" smtClean="0"/>
              <a:t> </a:t>
            </a:r>
            <a:endParaRPr lang="en-US" sz="2400" i="1" dirty="0" smtClean="0">
              <a:latin typeface="Arial"/>
              <a:cs typeface="Arial"/>
            </a:endParaRPr>
          </a:p>
          <a:p>
            <a:pPr marL="800100" lvl="1" indent="-342900">
              <a:lnSpc>
                <a:spcPct val="120000"/>
              </a:lnSpc>
              <a:spcAft>
                <a:spcPts val="600"/>
              </a:spcAft>
              <a:buFont typeface="Arial"/>
              <a:buChar char="•"/>
            </a:pPr>
            <a:r>
              <a:rPr lang="en-US" sz="2400" dirty="0" smtClean="0">
                <a:latin typeface="Arial"/>
                <a:cs typeface="Arial"/>
              </a:rPr>
              <a:t>Payment rule </a:t>
            </a:r>
            <a:r>
              <a:rPr lang="en-US" sz="2400" i="1" dirty="0" err="1" smtClean="0">
                <a:latin typeface="Arial"/>
                <a:cs typeface="Arial"/>
              </a:rPr>
              <a:t>p</a:t>
            </a:r>
            <a:r>
              <a:rPr lang="en-US" sz="2400" i="1" dirty="0" smtClean="0">
                <a:latin typeface="Arial"/>
                <a:cs typeface="Arial"/>
              </a:rPr>
              <a:t> </a:t>
            </a:r>
            <a:r>
              <a:rPr lang="en-US" sz="2400" dirty="0" smtClean="0">
                <a:latin typeface="Arial"/>
                <a:cs typeface="Arial"/>
              </a:rPr>
              <a:t>:</a:t>
            </a:r>
            <a:r>
              <a:rPr lang="en-US" sz="2400" i="1" dirty="0" smtClean="0">
                <a:latin typeface="Arial"/>
                <a:cs typeface="Arial"/>
              </a:rPr>
              <a:t> </a:t>
            </a:r>
            <a:r>
              <a:rPr lang="en-US" sz="2400" dirty="0" err="1" smtClean="0"/>
              <a:t>R</a:t>
            </a:r>
            <a:r>
              <a:rPr lang="en-US" sz="2400" i="1" baseline="30000" dirty="0" err="1" smtClean="0"/>
              <a:t>n</a:t>
            </a:r>
            <a:r>
              <a:rPr lang="en-US" sz="2400" i="1" dirty="0" smtClean="0"/>
              <a:t> </a:t>
            </a:r>
            <a:r>
              <a:rPr lang="el-GR" sz="2400" dirty="0" smtClean="0">
                <a:sym typeface="Symbol"/>
              </a:rPr>
              <a:t></a:t>
            </a:r>
            <a:r>
              <a:rPr lang="en-US" sz="2400" dirty="0" smtClean="0">
                <a:sym typeface="Symbol"/>
              </a:rPr>
              <a:t> </a:t>
            </a:r>
            <a:r>
              <a:rPr lang="en-US" sz="2400" dirty="0" err="1" smtClean="0"/>
              <a:t>R</a:t>
            </a:r>
            <a:r>
              <a:rPr lang="en-US" sz="2400" i="1" baseline="30000" dirty="0" err="1" smtClean="0"/>
              <a:t>n</a:t>
            </a:r>
            <a:r>
              <a:rPr lang="en-US" sz="2400" dirty="0" smtClean="0"/>
              <a:t> </a:t>
            </a:r>
            <a:endParaRPr lang="en-US" sz="2400" i="1" dirty="0" smtClean="0">
              <a:latin typeface="Arial"/>
              <a:cs typeface="Arial"/>
            </a:endParaRPr>
          </a:p>
        </p:txBody>
      </p:sp>
      <p:sp>
        <p:nvSpPr>
          <p:cNvPr id="4" name="Rectangle 3"/>
          <p:cNvSpPr/>
          <p:nvPr/>
        </p:nvSpPr>
        <p:spPr>
          <a:xfrm>
            <a:off x="0" y="2514600"/>
            <a:ext cx="9144000" cy="2395528"/>
          </a:xfrm>
          <a:prstGeom prst="rect">
            <a:avLst/>
          </a:prstGeom>
          <a:solidFill>
            <a:srgbClr val="BFBFBF"/>
          </a:solidFill>
        </p:spPr>
        <p:txBody>
          <a:bodyPr wrap="square">
            <a:spAutoFit/>
          </a:bodyPr>
          <a:lstStyle/>
          <a:p>
            <a:pPr>
              <a:lnSpc>
                <a:spcPct val="150000"/>
              </a:lnSpc>
              <a:spcAft>
                <a:spcPts val="200"/>
              </a:spcAft>
            </a:pPr>
            <a:r>
              <a:rPr lang="en-US" sz="2800" dirty="0" smtClean="0">
                <a:latin typeface="Arial"/>
                <a:cs typeface="Arial"/>
              </a:rPr>
              <a:t>Auction Execution:</a:t>
            </a:r>
            <a:endParaRPr lang="en-US" sz="2800" b="1" dirty="0" smtClean="0">
              <a:effectLst>
                <a:outerShdw blurRad="38100" dist="38100" dir="2700000" algn="tl">
                  <a:srgbClr val="000000">
                    <a:alpha val="43137"/>
                  </a:srgbClr>
                </a:outerShdw>
              </a:effectLst>
              <a:latin typeface="Arial"/>
              <a:cs typeface="Arial"/>
            </a:endParaRPr>
          </a:p>
          <a:p>
            <a:pPr marL="914400" lvl="1" indent="-457200">
              <a:lnSpc>
                <a:spcPct val="150000"/>
              </a:lnSpc>
              <a:buFont typeface="+mj-lt"/>
              <a:buAutoNum type="arabicPeriod"/>
            </a:pPr>
            <a:r>
              <a:rPr lang="en-US" sz="2400" dirty="0" smtClean="0">
                <a:latin typeface="Arial"/>
                <a:cs typeface="Arial"/>
              </a:rPr>
              <a:t>Collect bids </a:t>
            </a:r>
            <a:r>
              <a:rPr lang="en-US" sz="2400" b="1" i="1" dirty="0" smtClean="0">
                <a:solidFill>
                  <a:srgbClr val="FF6600"/>
                </a:solidFill>
                <a:latin typeface="Arial"/>
                <a:cs typeface="Arial"/>
              </a:rPr>
              <a:t>b=</a:t>
            </a:r>
            <a:r>
              <a:rPr lang="en-US" sz="2400" dirty="0" smtClean="0">
                <a:solidFill>
                  <a:srgbClr val="FF6600"/>
                </a:solidFill>
                <a:latin typeface="Arial"/>
                <a:cs typeface="Arial"/>
              </a:rPr>
              <a:t>(</a:t>
            </a:r>
            <a:r>
              <a:rPr lang="en-US" sz="2400" b="1" i="1" dirty="0" smtClean="0">
                <a:solidFill>
                  <a:srgbClr val="FF6600"/>
                </a:solidFill>
                <a:latin typeface="Arial"/>
                <a:cs typeface="Arial"/>
              </a:rPr>
              <a:t>b</a:t>
            </a:r>
            <a:r>
              <a:rPr lang="en-US" sz="2400" b="1" i="1" baseline="-25000" dirty="0" smtClean="0">
                <a:solidFill>
                  <a:srgbClr val="FF6600"/>
                </a:solidFill>
                <a:latin typeface="Arial"/>
                <a:cs typeface="Arial"/>
              </a:rPr>
              <a:t>1 </a:t>
            </a:r>
            <a:r>
              <a:rPr lang="en-US" sz="2400" b="1" i="1" dirty="0" smtClean="0">
                <a:solidFill>
                  <a:srgbClr val="FF6600"/>
                </a:solidFill>
                <a:latin typeface="Arial"/>
                <a:cs typeface="Arial"/>
              </a:rPr>
              <a:t>, ..., </a:t>
            </a:r>
            <a:r>
              <a:rPr lang="en-US" sz="2400" b="1" i="1" dirty="0" err="1" smtClean="0">
                <a:solidFill>
                  <a:srgbClr val="FF6600"/>
                </a:solidFill>
                <a:latin typeface="Arial"/>
                <a:cs typeface="Arial"/>
              </a:rPr>
              <a:t>b</a:t>
            </a:r>
            <a:r>
              <a:rPr lang="en-US" sz="2400" b="1" i="1" baseline="-25000" dirty="0" err="1" smtClean="0">
                <a:solidFill>
                  <a:srgbClr val="FF6600"/>
                </a:solidFill>
                <a:latin typeface="Arial"/>
                <a:cs typeface="Arial"/>
              </a:rPr>
              <a:t>n</a:t>
            </a:r>
            <a:r>
              <a:rPr lang="en-US" sz="2400" b="1" i="1" dirty="0">
                <a:solidFill>
                  <a:srgbClr val="FF6600"/>
                </a:solidFill>
                <a:latin typeface="Arial"/>
                <a:cs typeface="Arial"/>
              </a:rPr>
              <a:t>)</a:t>
            </a:r>
            <a:r>
              <a:rPr lang="en-US" sz="2400" dirty="0" smtClean="0">
                <a:solidFill>
                  <a:srgbClr val="FF6600"/>
                </a:solidFill>
                <a:latin typeface="Arial"/>
                <a:cs typeface="Arial"/>
              </a:rPr>
              <a:t> </a:t>
            </a:r>
          </a:p>
          <a:p>
            <a:pPr marL="914400" lvl="1" indent="-457200">
              <a:lnSpc>
                <a:spcPct val="150000"/>
              </a:lnSpc>
              <a:buFont typeface="+mj-lt"/>
              <a:buAutoNum type="arabicPeriod"/>
            </a:pPr>
            <a:r>
              <a:rPr lang="en-US" sz="2400" b="1" dirty="0" smtClean="0">
                <a:latin typeface="Arial"/>
                <a:cs typeface="Arial"/>
              </a:rPr>
              <a:t>[allocation] </a:t>
            </a:r>
            <a:r>
              <a:rPr lang="en-US" sz="2400" dirty="0" smtClean="0">
                <a:latin typeface="Arial"/>
                <a:cs typeface="Arial"/>
              </a:rPr>
              <a:t>Implement allocation </a:t>
            </a:r>
            <a:r>
              <a:rPr lang="en-US" sz="2400" b="1" i="1" dirty="0" err="1" smtClean="0">
                <a:solidFill>
                  <a:srgbClr val="FF6600"/>
                </a:solidFill>
                <a:latin typeface="Arial"/>
                <a:cs typeface="Arial"/>
              </a:rPr>
              <a:t>x(b</a:t>
            </a:r>
            <a:r>
              <a:rPr lang="en-US" sz="2400" b="1" i="1" dirty="0" smtClean="0">
                <a:solidFill>
                  <a:srgbClr val="FF6600"/>
                </a:solidFill>
                <a:latin typeface="Arial"/>
                <a:cs typeface="Arial"/>
              </a:rPr>
              <a:t>)</a:t>
            </a:r>
            <a:endParaRPr lang="en-US" sz="2400" dirty="0" smtClean="0">
              <a:latin typeface="Arial"/>
              <a:cs typeface="Arial"/>
            </a:endParaRPr>
          </a:p>
          <a:p>
            <a:pPr marL="914400" lvl="1" indent="-457200">
              <a:lnSpc>
                <a:spcPct val="150000"/>
              </a:lnSpc>
              <a:buFont typeface="+mj-lt"/>
              <a:buAutoNum type="arabicPeriod"/>
            </a:pPr>
            <a:r>
              <a:rPr lang="en-US" sz="2400" b="1" dirty="0" smtClean="0">
                <a:latin typeface="Arial"/>
                <a:cs typeface="Arial"/>
              </a:rPr>
              <a:t>[payments] </a:t>
            </a:r>
            <a:r>
              <a:rPr lang="en-US" sz="2400" dirty="0" smtClean="0">
                <a:latin typeface="Arial"/>
                <a:cs typeface="Arial"/>
              </a:rPr>
              <a:t>Charge prices </a:t>
            </a:r>
            <a:r>
              <a:rPr lang="en-US" sz="2400" b="1" i="1" dirty="0" err="1" smtClean="0">
                <a:solidFill>
                  <a:srgbClr val="FF6600"/>
                </a:solidFill>
                <a:latin typeface="Arial"/>
                <a:cs typeface="Arial"/>
              </a:rPr>
              <a:t>p(b</a:t>
            </a:r>
            <a:r>
              <a:rPr lang="en-US" sz="2400" b="1" i="1" dirty="0" smtClean="0">
                <a:solidFill>
                  <a:srgbClr val="FF6600"/>
                </a:solidFill>
                <a:latin typeface="Arial"/>
                <a:cs typeface="Arial"/>
              </a:rPr>
              <a:t>)</a:t>
            </a:r>
            <a:endParaRPr lang="en-US" sz="3200" i="1" dirty="0">
              <a:latin typeface="Arial"/>
              <a:cs typeface="Arial"/>
            </a:endParaRPr>
          </a:p>
        </p:txBody>
      </p:sp>
      <p:sp>
        <p:nvSpPr>
          <p:cNvPr id="6" name="Rectangle 5"/>
          <p:cNvSpPr/>
          <p:nvPr/>
        </p:nvSpPr>
        <p:spPr>
          <a:xfrm>
            <a:off x="0" y="5181600"/>
            <a:ext cx="9144000" cy="1754326"/>
          </a:xfrm>
          <a:prstGeom prst="rect">
            <a:avLst/>
          </a:prstGeom>
          <a:solidFill>
            <a:srgbClr val="BFBFBF"/>
          </a:solidFill>
        </p:spPr>
        <p:txBody>
          <a:bodyPr wrap="square">
            <a:spAutoFit/>
          </a:bodyPr>
          <a:lstStyle/>
          <a:p>
            <a:pPr>
              <a:lnSpc>
                <a:spcPct val="150000"/>
              </a:lnSpc>
            </a:pPr>
            <a:r>
              <a:rPr lang="en-US" sz="2400" b="1" dirty="0" smtClean="0">
                <a:latin typeface="Arial"/>
                <a:cs typeface="Arial"/>
              </a:rPr>
              <a:t>Definition: </a:t>
            </a:r>
            <a:r>
              <a:rPr lang="en-US" sz="2400" dirty="0" smtClean="0">
                <a:latin typeface="Arial"/>
                <a:cs typeface="Arial"/>
              </a:rPr>
              <a:t>(DSIC) An auction </a:t>
            </a:r>
            <a:r>
              <a:rPr lang="en-US" sz="2400" b="1" i="1" dirty="0" smtClean="0">
                <a:latin typeface="Arial"/>
                <a:cs typeface="Arial"/>
              </a:rPr>
              <a:t>(x, p)</a:t>
            </a:r>
            <a:r>
              <a:rPr lang="en-US" sz="2400" dirty="0" smtClean="0">
                <a:latin typeface="Arial"/>
                <a:cs typeface="Arial"/>
              </a:rPr>
              <a:t> is </a:t>
            </a:r>
            <a:r>
              <a:rPr lang="en-US" sz="2400" b="1" dirty="0" smtClean="0">
                <a:solidFill>
                  <a:srgbClr val="008000"/>
                </a:solidFill>
                <a:latin typeface="Arial"/>
                <a:cs typeface="Arial"/>
              </a:rPr>
              <a:t>DSIC</a:t>
            </a:r>
            <a:r>
              <a:rPr lang="en-US" sz="2400" dirty="0" smtClean="0">
                <a:latin typeface="Arial"/>
                <a:cs typeface="Arial"/>
              </a:rPr>
              <a:t> </a:t>
            </a:r>
            <a:r>
              <a:rPr lang="en-US" sz="2400" dirty="0" err="1" smtClean="0">
                <a:latin typeface="Arial"/>
                <a:cs typeface="Arial"/>
              </a:rPr>
              <a:t>iff</a:t>
            </a:r>
            <a:r>
              <a:rPr lang="en-US" sz="2400" dirty="0" smtClean="0">
                <a:latin typeface="Arial"/>
                <a:cs typeface="Arial"/>
              </a:rPr>
              <a:t> for all </a:t>
            </a:r>
            <a:r>
              <a:rPr lang="en-US" sz="2400" i="1" dirty="0" err="1" smtClean="0">
                <a:latin typeface="Arial"/>
                <a:cs typeface="Arial"/>
              </a:rPr>
              <a:t>i</a:t>
            </a:r>
            <a:r>
              <a:rPr lang="en-US" sz="2400" dirty="0" smtClean="0">
                <a:latin typeface="Arial"/>
                <a:cs typeface="Arial"/>
              </a:rPr>
              <a:t>, </a:t>
            </a:r>
            <a:r>
              <a:rPr lang="en-US" sz="2400" i="1" dirty="0" smtClean="0">
                <a:latin typeface="Arial"/>
                <a:cs typeface="Arial"/>
              </a:rPr>
              <a:t>b</a:t>
            </a:r>
            <a:r>
              <a:rPr lang="en-US" sz="2400" baseline="-25000" dirty="0" smtClean="0">
                <a:latin typeface="Arial"/>
                <a:cs typeface="Arial"/>
              </a:rPr>
              <a:t>-</a:t>
            </a:r>
            <a:r>
              <a:rPr lang="en-US" sz="2400" i="1" baseline="-25000" dirty="0" err="1" smtClean="0">
                <a:latin typeface="Arial"/>
                <a:cs typeface="Arial"/>
              </a:rPr>
              <a:t>i</a:t>
            </a:r>
            <a:r>
              <a:rPr lang="en-US" sz="2400" dirty="0" smtClean="0">
                <a:latin typeface="Arial"/>
                <a:cs typeface="Arial"/>
              </a:rPr>
              <a:t> it is optimal for bidder </a:t>
            </a:r>
            <a:r>
              <a:rPr lang="en-US" sz="2400" i="1" dirty="0" err="1" smtClean="0">
                <a:latin typeface="Arial"/>
                <a:cs typeface="Arial"/>
              </a:rPr>
              <a:t>i</a:t>
            </a:r>
            <a:r>
              <a:rPr lang="en-US" sz="2400" dirty="0" smtClean="0">
                <a:latin typeface="Arial"/>
                <a:cs typeface="Arial"/>
              </a:rPr>
              <a:t> to bid his true value:</a:t>
            </a:r>
          </a:p>
          <a:p>
            <a:pPr>
              <a:lnSpc>
                <a:spcPct val="150000"/>
              </a:lnSpc>
            </a:pPr>
            <a:endParaRPr lang="en-US" sz="2400" dirty="0" smtClean="0">
              <a:latin typeface="Arial"/>
              <a:cs typeface="Arial"/>
            </a:endParaRPr>
          </a:p>
        </p:txBody>
      </p:sp>
      <p:pic>
        <p:nvPicPr>
          <p:cNvPr id="8" name="Picture 7" descr="latex-image-1.pdf"/>
          <p:cNvPicPr>
            <a:picLocks noChangeAspect="1"/>
          </p:cNvPicPr>
          <p:nvPr/>
        </p:nvPicPr>
        <p:blipFill>
          <a:blip r:embed="rId3"/>
          <a:stretch>
            <a:fillRect/>
          </a:stretch>
        </p:blipFill>
        <p:spPr>
          <a:xfrm>
            <a:off x="692150" y="6172200"/>
            <a:ext cx="8597900" cy="812800"/>
          </a:xfrm>
          <a:prstGeom prst="rect">
            <a:avLst/>
          </a:prstGeom>
        </p:spPr>
      </p:pic>
    </p:spTree>
    <p:extLst>
      <p:ext uri="{BB962C8B-B14F-4D97-AF65-F5344CB8AC3E}">
        <p14:creationId xmlns:p14="http://schemas.microsoft.com/office/powerpoint/2010/main" val="166204023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down)">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bg/>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checkerboard(across)">
                                      <p:cBhvr>
                                        <p:cTn id="35" dur="5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5"/>
          <p:cNvSpPr>
            <a:spLocks noGrp="1"/>
          </p:cNvSpPr>
          <p:nvPr>
            <p:ph type="title"/>
          </p:nvPr>
        </p:nvSpPr>
        <p:spPr/>
        <p:txBody>
          <a:bodyPr/>
          <a:lstStyle/>
          <a:p>
            <a:r>
              <a:rPr lang="en-US" dirty="0" smtClean="0">
                <a:latin typeface="Arial"/>
                <a:cs typeface="Arial"/>
              </a:rPr>
              <a:t>Two important definitions</a:t>
            </a:r>
            <a:endParaRPr lang="en-US" dirty="0">
              <a:latin typeface="Arial"/>
              <a:cs typeface="Arial"/>
            </a:endParaRPr>
          </a:p>
        </p:txBody>
      </p:sp>
      <p:sp>
        <p:nvSpPr>
          <p:cNvPr id="2" name="Rectangle 1"/>
          <p:cNvSpPr/>
          <p:nvPr/>
        </p:nvSpPr>
        <p:spPr>
          <a:xfrm>
            <a:off x="381000" y="1219200"/>
            <a:ext cx="8305800" cy="2308324"/>
          </a:xfrm>
          <a:prstGeom prst="rect">
            <a:avLst/>
          </a:prstGeom>
          <a:solidFill>
            <a:srgbClr val="BFBFBF"/>
          </a:solidFill>
        </p:spPr>
        <p:txBody>
          <a:bodyPr wrap="square">
            <a:spAutoFit/>
          </a:bodyPr>
          <a:lstStyle/>
          <a:p>
            <a:pPr>
              <a:lnSpc>
                <a:spcPct val="150000"/>
              </a:lnSpc>
            </a:pPr>
            <a:r>
              <a:rPr lang="en-US" sz="2400" b="1" dirty="0" smtClean="0">
                <a:latin typeface="Arial"/>
                <a:cs typeface="Arial"/>
              </a:rPr>
              <a:t>Definition 1: </a:t>
            </a:r>
            <a:r>
              <a:rPr lang="en-US" sz="2400" dirty="0" smtClean="0">
                <a:latin typeface="Arial"/>
                <a:cs typeface="Arial"/>
              </a:rPr>
              <a:t>(Implementable Allocation Rule) </a:t>
            </a:r>
            <a:r>
              <a:rPr lang="en-US" sz="2400" dirty="0">
                <a:latin typeface="Arial"/>
                <a:cs typeface="Arial"/>
              </a:rPr>
              <a:t>An </a:t>
            </a:r>
            <a:r>
              <a:rPr lang="en-US" sz="2400" b="1" dirty="0">
                <a:latin typeface="Arial"/>
                <a:cs typeface="Arial"/>
              </a:rPr>
              <a:t>allocation rule</a:t>
            </a:r>
            <a:r>
              <a:rPr lang="en-US" sz="2400" dirty="0">
                <a:latin typeface="Arial"/>
                <a:cs typeface="Arial"/>
              </a:rPr>
              <a:t> </a:t>
            </a:r>
            <a:r>
              <a:rPr lang="en-US" sz="2400" b="1" i="1" dirty="0">
                <a:latin typeface="Arial"/>
                <a:cs typeface="Arial"/>
              </a:rPr>
              <a:t>x</a:t>
            </a:r>
            <a:r>
              <a:rPr lang="en-US" sz="2400" dirty="0">
                <a:latin typeface="Arial"/>
                <a:cs typeface="Arial"/>
              </a:rPr>
              <a:t> for a single</a:t>
            </a:r>
            <a:r>
              <a:rPr lang="en-US" sz="2400" dirty="0" smtClean="0">
                <a:latin typeface="Arial"/>
                <a:cs typeface="Arial"/>
              </a:rPr>
              <a:t>-dimensional environment </a:t>
            </a:r>
            <a:r>
              <a:rPr lang="en-US" sz="2400" dirty="0">
                <a:latin typeface="Arial"/>
                <a:cs typeface="Arial"/>
              </a:rPr>
              <a:t>is </a:t>
            </a:r>
            <a:r>
              <a:rPr lang="en-US" sz="2400" b="1" dirty="0">
                <a:solidFill>
                  <a:srgbClr val="008000"/>
                </a:solidFill>
                <a:latin typeface="Arial"/>
                <a:cs typeface="Arial"/>
              </a:rPr>
              <a:t>implementable</a:t>
            </a:r>
            <a:r>
              <a:rPr lang="en-US" sz="2400" b="1" dirty="0">
                <a:latin typeface="Arial"/>
                <a:cs typeface="Arial"/>
              </a:rPr>
              <a:t> </a:t>
            </a:r>
            <a:r>
              <a:rPr lang="en-US" sz="2400" dirty="0">
                <a:latin typeface="Arial"/>
                <a:cs typeface="Arial"/>
              </a:rPr>
              <a:t>if there is a </a:t>
            </a:r>
            <a:r>
              <a:rPr lang="en-US" sz="2400" b="1" dirty="0">
                <a:latin typeface="Arial"/>
                <a:cs typeface="Arial"/>
              </a:rPr>
              <a:t>payment rule</a:t>
            </a:r>
            <a:r>
              <a:rPr lang="en-US" sz="2400" dirty="0">
                <a:latin typeface="Arial"/>
                <a:cs typeface="Arial"/>
              </a:rPr>
              <a:t> </a:t>
            </a:r>
            <a:r>
              <a:rPr lang="en-US" sz="2400" b="1" i="1" dirty="0" err="1">
                <a:latin typeface="Arial"/>
                <a:cs typeface="Arial"/>
              </a:rPr>
              <a:t>p</a:t>
            </a:r>
            <a:r>
              <a:rPr lang="en-US" sz="2400" b="1" i="1" dirty="0" smtClean="0">
                <a:latin typeface="Arial"/>
                <a:cs typeface="Arial"/>
              </a:rPr>
              <a:t> </a:t>
            </a:r>
            <a:r>
              <a:rPr lang="en-US" sz="2400" dirty="0" err="1" smtClean="0">
                <a:latin typeface="Arial"/>
                <a:cs typeface="Arial"/>
              </a:rPr>
              <a:t>s.t</a:t>
            </a:r>
            <a:r>
              <a:rPr lang="en-US" sz="2400" dirty="0" smtClean="0">
                <a:latin typeface="Arial"/>
                <a:cs typeface="Arial"/>
              </a:rPr>
              <a:t>. the </a:t>
            </a:r>
            <a:r>
              <a:rPr lang="en-US" sz="2400" dirty="0">
                <a:latin typeface="Arial"/>
                <a:cs typeface="Arial"/>
              </a:rPr>
              <a:t>sealed-bid auction </a:t>
            </a:r>
            <a:r>
              <a:rPr lang="en-US" sz="2400" b="1" i="1" dirty="0">
                <a:latin typeface="Arial"/>
                <a:cs typeface="Arial"/>
              </a:rPr>
              <a:t>(x, p</a:t>
            </a:r>
            <a:r>
              <a:rPr lang="en-US" sz="2400" b="1" i="1" dirty="0" smtClean="0">
                <a:latin typeface="Arial"/>
                <a:cs typeface="Arial"/>
              </a:rPr>
              <a:t>)</a:t>
            </a:r>
            <a:r>
              <a:rPr lang="en-US" sz="2400" dirty="0" smtClean="0">
                <a:latin typeface="Arial"/>
                <a:cs typeface="Arial"/>
              </a:rPr>
              <a:t> is </a:t>
            </a:r>
            <a:r>
              <a:rPr lang="en-US" sz="2400" b="1" dirty="0">
                <a:solidFill>
                  <a:srgbClr val="008000"/>
                </a:solidFill>
                <a:latin typeface="Arial"/>
                <a:cs typeface="Arial"/>
              </a:rPr>
              <a:t>DSIC</a:t>
            </a:r>
            <a:r>
              <a:rPr lang="en-US" sz="2400" dirty="0" smtClean="0">
                <a:latin typeface="Arial"/>
                <a:cs typeface="Arial"/>
              </a:rPr>
              <a:t>.</a:t>
            </a:r>
          </a:p>
        </p:txBody>
      </p:sp>
      <p:sp>
        <p:nvSpPr>
          <p:cNvPr id="3" name="TextBox 2"/>
          <p:cNvSpPr txBox="1"/>
          <p:nvPr/>
        </p:nvSpPr>
        <p:spPr>
          <a:xfrm>
            <a:off x="381000" y="3657600"/>
            <a:ext cx="8458200" cy="2862322"/>
          </a:xfrm>
          <a:prstGeom prst="rect">
            <a:avLst/>
          </a:prstGeom>
          <a:noFill/>
        </p:spPr>
        <p:txBody>
          <a:bodyPr wrap="square" rtlCol="0">
            <a:spAutoFit/>
          </a:bodyPr>
          <a:lstStyle/>
          <a:p>
            <a:endParaRPr lang="en-US" sz="2000" dirty="0">
              <a:latin typeface="Arial"/>
              <a:cs typeface="Arial"/>
            </a:endParaRPr>
          </a:p>
          <a:p>
            <a:pPr marL="342900" indent="-342900">
              <a:buFontTx/>
              <a:buChar char="-"/>
            </a:pPr>
            <a:r>
              <a:rPr lang="en-US" altLang="zh-CN" sz="2000" b="1" dirty="0" smtClean="0">
                <a:latin typeface="Arial"/>
                <a:cs typeface="Arial"/>
              </a:rPr>
              <a:t>Example:</a:t>
            </a:r>
            <a:r>
              <a:rPr lang="zh-CN" altLang="en-US" sz="2000" dirty="0" smtClean="0">
                <a:latin typeface="Arial"/>
                <a:cs typeface="Arial"/>
              </a:rPr>
              <a:t> </a:t>
            </a:r>
            <a:r>
              <a:rPr lang="en-US" altLang="zh-CN" sz="2000" dirty="0" smtClean="0">
                <a:latin typeface="Arial"/>
                <a:cs typeface="Arial"/>
              </a:rPr>
              <a:t>When selling a single indivisible item, the allocation</a:t>
            </a:r>
            <a:r>
              <a:rPr lang="zh-CN" altLang="en-US" sz="2000" dirty="0" smtClean="0">
                <a:latin typeface="Arial"/>
                <a:cs typeface="Arial"/>
              </a:rPr>
              <a:t> </a:t>
            </a:r>
            <a:r>
              <a:rPr lang="en-US" altLang="zh-CN" sz="2000" dirty="0" smtClean="0">
                <a:latin typeface="Arial"/>
                <a:cs typeface="Arial"/>
              </a:rPr>
              <a:t>rule</a:t>
            </a:r>
            <a:r>
              <a:rPr lang="zh-CN" altLang="en-US" sz="2000" dirty="0" smtClean="0">
                <a:latin typeface="Arial"/>
                <a:cs typeface="Arial"/>
              </a:rPr>
              <a:t> </a:t>
            </a:r>
            <a:r>
              <a:rPr lang="en-US" altLang="zh-CN" sz="2000" dirty="0" smtClean="0">
                <a:latin typeface="Arial"/>
                <a:cs typeface="Arial"/>
              </a:rPr>
              <a:t>that</a:t>
            </a:r>
            <a:r>
              <a:rPr lang="zh-CN" altLang="en-US" sz="2000" dirty="0" smtClean="0">
                <a:latin typeface="Arial"/>
                <a:cs typeface="Arial"/>
              </a:rPr>
              <a:t> </a:t>
            </a:r>
            <a:r>
              <a:rPr lang="en-US" altLang="zh-CN" sz="2000" dirty="0" smtClean="0">
                <a:latin typeface="Arial"/>
                <a:cs typeface="Arial"/>
              </a:rPr>
              <a:t>gives</a:t>
            </a:r>
            <a:r>
              <a:rPr lang="zh-CN" altLang="en-US" sz="2000" dirty="0" smtClean="0">
                <a:latin typeface="Arial"/>
                <a:cs typeface="Arial"/>
              </a:rPr>
              <a:t> </a:t>
            </a:r>
            <a:r>
              <a:rPr lang="en-US" altLang="zh-CN" sz="2000" dirty="0" smtClean="0">
                <a:latin typeface="Arial"/>
                <a:cs typeface="Arial"/>
              </a:rPr>
              <a:t>the</a:t>
            </a:r>
            <a:r>
              <a:rPr lang="zh-CN" altLang="en-US" sz="2000" dirty="0" smtClean="0">
                <a:latin typeface="Arial"/>
                <a:cs typeface="Arial"/>
              </a:rPr>
              <a:t> </a:t>
            </a:r>
            <a:r>
              <a:rPr lang="en-US" altLang="zh-CN" sz="2000" dirty="0" smtClean="0">
                <a:latin typeface="Arial"/>
                <a:cs typeface="Arial"/>
              </a:rPr>
              <a:t>item</a:t>
            </a:r>
            <a:r>
              <a:rPr lang="zh-CN" altLang="en-US" sz="2000" dirty="0" smtClean="0">
                <a:latin typeface="Arial"/>
                <a:cs typeface="Arial"/>
              </a:rPr>
              <a:t> </a:t>
            </a:r>
            <a:r>
              <a:rPr lang="en-US" altLang="zh-CN" sz="2000" dirty="0" smtClean="0">
                <a:latin typeface="Arial"/>
                <a:cs typeface="Arial"/>
              </a:rPr>
              <a:t>to</a:t>
            </a:r>
            <a:r>
              <a:rPr lang="zh-CN" altLang="en-US" sz="2000" dirty="0" smtClean="0">
                <a:latin typeface="Arial"/>
                <a:cs typeface="Arial"/>
              </a:rPr>
              <a:t> </a:t>
            </a:r>
            <a:r>
              <a:rPr lang="en-US" altLang="zh-CN" sz="2000" dirty="0" smtClean="0">
                <a:latin typeface="Arial"/>
                <a:cs typeface="Arial"/>
              </a:rPr>
              <a:t>the</a:t>
            </a:r>
            <a:r>
              <a:rPr lang="zh-CN" altLang="en-US" sz="2000" dirty="0" smtClean="0">
                <a:latin typeface="Arial"/>
                <a:cs typeface="Arial"/>
              </a:rPr>
              <a:t> </a:t>
            </a:r>
            <a:r>
              <a:rPr lang="en-US" altLang="zh-CN" sz="2000" dirty="0" smtClean="0">
                <a:latin typeface="Arial"/>
                <a:cs typeface="Arial"/>
              </a:rPr>
              <a:t>highest</a:t>
            </a:r>
            <a:r>
              <a:rPr lang="zh-CN" altLang="en-US" sz="2000" dirty="0" smtClean="0">
                <a:latin typeface="Arial"/>
                <a:cs typeface="Arial"/>
              </a:rPr>
              <a:t> </a:t>
            </a:r>
            <a:r>
              <a:rPr lang="en-US" altLang="zh-CN" sz="2000" dirty="0" smtClean="0">
                <a:latin typeface="Arial"/>
                <a:cs typeface="Arial"/>
              </a:rPr>
              <a:t>bidder</a:t>
            </a:r>
            <a:r>
              <a:rPr lang="zh-CN" altLang="en-US" sz="2000" dirty="0" smtClean="0">
                <a:latin typeface="Arial"/>
                <a:cs typeface="Arial"/>
              </a:rPr>
              <a:t> </a:t>
            </a:r>
            <a:r>
              <a:rPr lang="en-US" altLang="zh-CN" sz="2000" dirty="0" smtClean="0">
                <a:latin typeface="Arial"/>
                <a:cs typeface="Arial"/>
              </a:rPr>
              <a:t>is</a:t>
            </a:r>
            <a:r>
              <a:rPr lang="zh-CN" altLang="en-US" sz="2000" dirty="0" smtClean="0">
                <a:latin typeface="Arial"/>
                <a:cs typeface="Arial"/>
              </a:rPr>
              <a:t> </a:t>
            </a:r>
            <a:r>
              <a:rPr lang="en-US" altLang="zh-CN" sz="2000" dirty="0" smtClean="0">
                <a:latin typeface="Arial"/>
                <a:cs typeface="Arial"/>
              </a:rPr>
              <a:t>implementable.</a:t>
            </a:r>
          </a:p>
          <a:p>
            <a:pPr marL="342900" indent="-342900">
              <a:buFontTx/>
              <a:buChar char="-"/>
            </a:pPr>
            <a:endParaRPr lang="en-US" sz="2000" dirty="0" smtClean="0">
              <a:latin typeface="Arial"/>
              <a:cs typeface="Arial"/>
            </a:endParaRPr>
          </a:p>
          <a:p>
            <a:pPr marL="342900" indent="-342900">
              <a:buFontTx/>
              <a:buChar char="-"/>
            </a:pPr>
            <a:r>
              <a:rPr lang="en-US" sz="2000" b="1" dirty="0" smtClean="0">
                <a:latin typeface="Arial"/>
                <a:cs typeface="Arial"/>
              </a:rPr>
              <a:t>Pending Question:</a:t>
            </a:r>
            <a:r>
              <a:rPr lang="en-US" sz="2000" dirty="0" smtClean="0">
                <a:latin typeface="Arial"/>
                <a:cs typeface="Arial"/>
              </a:rPr>
              <a:t> Is</a:t>
            </a:r>
            <a:r>
              <a:rPr lang="zh-CN" altLang="en-US" sz="2000" dirty="0" smtClean="0">
                <a:latin typeface="Arial"/>
                <a:cs typeface="Arial"/>
              </a:rPr>
              <a:t> </a:t>
            </a:r>
            <a:r>
              <a:rPr lang="en-US" altLang="zh-CN" sz="2000" dirty="0" smtClean="0">
                <a:latin typeface="Arial"/>
                <a:cs typeface="Arial"/>
              </a:rPr>
              <a:t>the</a:t>
            </a:r>
            <a:r>
              <a:rPr lang="zh-CN" altLang="en-US" sz="2000" dirty="0" smtClean="0">
                <a:latin typeface="Arial"/>
                <a:cs typeface="Arial"/>
              </a:rPr>
              <a:t> </a:t>
            </a:r>
            <a:r>
              <a:rPr lang="en-US" altLang="zh-CN" sz="2000" dirty="0" smtClean="0">
                <a:latin typeface="Arial"/>
                <a:cs typeface="Arial"/>
              </a:rPr>
              <a:t>Greedy</a:t>
            </a:r>
            <a:r>
              <a:rPr lang="zh-CN" altLang="en-US" sz="2000" dirty="0" smtClean="0">
                <a:latin typeface="Arial"/>
                <a:cs typeface="Arial"/>
              </a:rPr>
              <a:t> </a:t>
            </a:r>
            <a:r>
              <a:rPr lang="en-US" altLang="zh-CN" sz="2000" dirty="0" smtClean="0">
                <a:latin typeface="Arial"/>
                <a:cs typeface="Arial"/>
              </a:rPr>
              <a:t>allocation</a:t>
            </a:r>
            <a:r>
              <a:rPr lang="zh-CN" altLang="en-US" sz="2000" dirty="0" smtClean="0">
                <a:latin typeface="Arial"/>
                <a:cs typeface="Arial"/>
              </a:rPr>
              <a:t> </a:t>
            </a:r>
            <a:r>
              <a:rPr lang="en-US" altLang="zh-CN" sz="2000" dirty="0" smtClean="0">
                <a:latin typeface="Arial"/>
                <a:cs typeface="Arial"/>
              </a:rPr>
              <a:t>rule</a:t>
            </a:r>
            <a:r>
              <a:rPr lang="zh-CN" altLang="en-US" sz="2000" dirty="0" smtClean="0">
                <a:latin typeface="Arial"/>
                <a:cs typeface="Arial"/>
              </a:rPr>
              <a:t> </a:t>
            </a:r>
            <a:r>
              <a:rPr lang="en-US" altLang="zh-CN" sz="2000" dirty="0" smtClean="0">
                <a:latin typeface="Arial"/>
                <a:cs typeface="Arial"/>
              </a:rPr>
              <a:t>implementable</a:t>
            </a:r>
            <a:r>
              <a:rPr lang="zh-CN" altLang="en-US" sz="2000" dirty="0" smtClean="0">
                <a:latin typeface="Arial"/>
                <a:cs typeface="Arial"/>
              </a:rPr>
              <a:t> </a:t>
            </a:r>
            <a:r>
              <a:rPr lang="en-US" altLang="zh-CN" sz="2000" dirty="0" smtClean="0">
                <a:latin typeface="Arial"/>
                <a:cs typeface="Arial"/>
              </a:rPr>
              <a:t>in Sponsored</a:t>
            </a:r>
            <a:r>
              <a:rPr lang="zh-CN" altLang="en-US" sz="2000" dirty="0" smtClean="0">
                <a:latin typeface="Arial"/>
                <a:cs typeface="Arial"/>
              </a:rPr>
              <a:t> </a:t>
            </a:r>
            <a:r>
              <a:rPr lang="en-US" altLang="zh-CN" sz="2000" dirty="0" smtClean="0">
                <a:latin typeface="Arial"/>
                <a:cs typeface="Arial"/>
              </a:rPr>
              <a:t>Search?</a:t>
            </a:r>
          </a:p>
          <a:p>
            <a:endParaRPr lang="en-US" sz="2000" dirty="0">
              <a:latin typeface="Arial"/>
              <a:cs typeface="Arial"/>
            </a:endParaRPr>
          </a:p>
          <a:p>
            <a:pPr marL="342900" indent="-342900">
              <a:buFontTx/>
              <a:buChar char="-"/>
            </a:pPr>
            <a:r>
              <a:rPr lang="en-US" sz="2000" dirty="0" smtClean="0">
                <a:latin typeface="Arial"/>
                <a:cs typeface="Arial"/>
              </a:rPr>
              <a:t>How</a:t>
            </a:r>
            <a:r>
              <a:rPr lang="zh-CN" altLang="en-US" sz="2000" dirty="0" smtClean="0">
                <a:latin typeface="Arial"/>
                <a:cs typeface="Arial"/>
              </a:rPr>
              <a:t> </a:t>
            </a:r>
            <a:r>
              <a:rPr lang="en-US" altLang="zh-CN" sz="2000" dirty="0" smtClean="0">
                <a:latin typeface="Arial"/>
                <a:cs typeface="Arial"/>
              </a:rPr>
              <a:t>about</a:t>
            </a:r>
            <a:r>
              <a:rPr lang="zh-CN" altLang="en-US" sz="2000" dirty="0" smtClean="0">
                <a:latin typeface="Arial"/>
                <a:cs typeface="Arial"/>
              </a:rPr>
              <a:t> </a:t>
            </a:r>
            <a:r>
              <a:rPr lang="en-US" altLang="zh-CN" sz="2000" dirty="0" smtClean="0">
                <a:latin typeface="Arial"/>
                <a:cs typeface="Arial"/>
              </a:rPr>
              <a:t>giving</a:t>
            </a:r>
            <a:r>
              <a:rPr lang="zh-CN" altLang="en-US" sz="2000" dirty="0" smtClean="0">
                <a:latin typeface="Arial"/>
                <a:cs typeface="Arial"/>
              </a:rPr>
              <a:t> </a:t>
            </a:r>
            <a:r>
              <a:rPr lang="en-US" altLang="zh-CN" sz="2000" dirty="0" smtClean="0">
                <a:latin typeface="Arial"/>
                <a:cs typeface="Arial"/>
              </a:rPr>
              <a:t>the</a:t>
            </a:r>
            <a:r>
              <a:rPr lang="zh-CN" altLang="en-US" sz="2000" dirty="0" smtClean="0">
                <a:latin typeface="Arial"/>
                <a:cs typeface="Arial"/>
              </a:rPr>
              <a:t> </a:t>
            </a:r>
            <a:r>
              <a:rPr lang="en-US" altLang="zh-CN" sz="2000" dirty="0" smtClean="0">
                <a:latin typeface="Arial"/>
                <a:cs typeface="Arial"/>
              </a:rPr>
              <a:t>item</a:t>
            </a:r>
            <a:r>
              <a:rPr lang="zh-CN" altLang="en-US" sz="2000" dirty="0" smtClean="0">
                <a:latin typeface="Arial"/>
                <a:cs typeface="Arial"/>
              </a:rPr>
              <a:t> </a:t>
            </a:r>
            <a:r>
              <a:rPr lang="en-US" altLang="zh-CN" sz="2000" dirty="0" smtClean="0">
                <a:latin typeface="Arial"/>
                <a:cs typeface="Arial"/>
              </a:rPr>
              <a:t>to</a:t>
            </a:r>
            <a:r>
              <a:rPr lang="zh-CN" altLang="en-US" sz="2000" dirty="0" smtClean="0">
                <a:latin typeface="Arial"/>
                <a:cs typeface="Arial"/>
              </a:rPr>
              <a:t> </a:t>
            </a:r>
            <a:r>
              <a:rPr lang="en-US" altLang="zh-CN" sz="2000" dirty="0" smtClean="0">
                <a:latin typeface="Arial"/>
                <a:cs typeface="Arial"/>
              </a:rPr>
              <a:t>the</a:t>
            </a:r>
            <a:r>
              <a:rPr lang="zh-CN" altLang="en-US" sz="2000" dirty="0" smtClean="0">
                <a:latin typeface="Arial"/>
                <a:cs typeface="Arial"/>
              </a:rPr>
              <a:t> </a:t>
            </a:r>
            <a:r>
              <a:rPr lang="en-US" altLang="zh-CN" sz="2000" dirty="0" smtClean="0">
                <a:latin typeface="Arial"/>
                <a:cs typeface="Arial"/>
              </a:rPr>
              <a:t>second</a:t>
            </a:r>
            <a:r>
              <a:rPr lang="zh-CN" altLang="en-US" sz="2000" dirty="0" smtClean="0">
                <a:latin typeface="Arial"/>
                <a:cs typeface="Arial"/>
              </a:rPr>
              <a:t> </a:t>
            </a:r>
            <a:r>
              <a:rPr lang="en-US" altLang="zh-CN" sz="2000" dirty="0" smtClean="0">
                <a:latin typeface="Arial"/>
                <a:cs typeface="Arial"/>
              </a:rPr>
              <a:t>highest</a:t>
            </a:r>
            <a:r>
              <a:rPr lang="zh-CN" altLang="en-US" sz="2000" dirty="0" smtClean="0">
                <a:latin typeface="Arial"/>
                <a:cs typeface="Arial"/>
              </a:rPr>
              <a:t> </a:t>
            </a:r>
            <a:r>
              <a:rPr lang="en-US" altLang="zh-CN" sz="2000" dirty="0" smtClean="0">
                <a:latin typeface="Arial"/>
                <a:cs typeface="Arial"/>
              </a:rPr>
              <a:t>bidder in single-item settings? How about the</a:t>
            </a:r>
            <a:r>
              <a:rPr lang="zh-CN" altLang="en-US" sz="2000" dirty="0" smtClean="0">
                <a:latin typeface="Arial"/>
                <a:cs typeface="Arial"/>
              </a:rPr>
              <a:t> </a:t>
            </a:r>
            <a:r>
              <a:rPr lang="en-US" altLang="zh-CN" sz="2000" dirty="0" smtClean="0">
                <a:latin typeface="Arial"/>
                <a:cs typeface="Arial"/>
              </a:rPr>
              <a:t>lowest</a:t>
            </a:r>
            <a:r>
              <a:rPr lang="zh-CN" altLang="en-US" sz="2000" dirty="0" smtClean="0">
                <a:latin typeface="Arial"/>
                <a:cs typeface="Arial"/>
              </a:rPr>
              <a:t> </a:t>
            </a:r>
            <a:r>
              <a:rPr lang="en-US" altLang="zh-CN" sz="2000" dirty="0" smtClean="0">
                <a:latin typeface="Arial"/>
                <a:cs typeface="Arial"/>
              </a:rPr>
              <a:t>bidder?</a:t>
            </a:r>
            <a:endParaRPr lang="en-US" sz="2000" dirty="0">
              <a:latin typeface="Arial"/>
              <a:cs typeface="Arial"/>
            </a:endParaRPr>
          </a:p>
        </p:txBody>
      </p:sp>
    </p:spTree>
    <p:extLst>
      <p:ext uri="{BB962C8B-B14F-4D97-AF65-F5344CB8AC3E}">
        <p14:creationId xmlns:p14="http://schemas.microsoft.com/office/powerpoint/2010/main" val="178453443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5"/>
          <p:cNvSpPr>
            <a:spLocks noGrp="1"/>
          </p:cNvSpPr>
          <p:nvPr>
            <p:ph type="title"/>
          </p:nvPr>
        </p:nvSpPr>
        <p:spPr/>
        <p:txBody>
          <a:bodyPr/>
          <a:lstStyle/>
          <a:p>
            <a:r>
              <a:rPr lang="en-US" dirty="0" smtClean="0">
                <a:latin typeface="Arial"/>
                <a:cs typeface="Arial"/>
              </a:rPr>
              <a:t>Two important definitions</a:t>
            </a:r>
            <a:endParaRPr lang="en-US" dirty="0">
              <a:latin typeface="Arial"/>
              <a:cs typeface="Arial"/>
            </a:endParaRPr>
          </a:p>
        </p:txBody>
      </p:sp>
      <p:sp>
        <p:nvSpPr>
          <p:cNvPr id="4" name="Rectangle 3"/>
          <p:cNvSpPr/>
          <p:nvPr/>
        </p:nvSpPr>
        <p:spPr>
          <a:xfrm>
            <a:off x="304800" y="1456253"/>
            <a:ext cx="8305800" cy="2308324"/>
          </a:xfrm>
          <a:prstGeom prst="rect">
            <a:avLst/>
          </a:prstGeom>
          <a:solidFill>
            <a:srgbClr val="BFBFBF"/>
          </a:solidFill>
        </p:spPr>
        <p:txBody>
          <a:bodyPr wrap="square">
            <a:spAutoFit/>
          </a:bodyPr>
          <a:lstStyle/>
          <a:p>
            <a:pPr>
              <a:lnSpc>
                <a:spcPct val="150000"/>
              </a:lnSpc>
              <a:spcAft>
                <a:spcPts val="200"/>
              </a:spcAft>
            </a:pPr>
            <a:r>
              <a:rPr lang="en-US" sz="2400" b="1" dirty="0" smtClean="0">
                <a:latin typeface="Arial"/>
                <a:cs typeface="Arial"/>
              </a:rPr>
              <a:t>Definition 2: </a:t>
            </a:r>
            <a:r>
              <a:rPr lang="en-US" sz="2400" dirty="0" smtClean="0">
                <a:latin typeface="Arial"/>
                <a:cs typeface="Arial"/>
              </a:rPr>
              <a:t>(Monotone Allocation Rule) </a:t>
            </a:r>
            <a:r>
              <a:rPr lang="en-US" sz="2400" dirty="0">
                <a:latin typeface="Arial"/>
                <a:cs typeface="Arial"/>
              </a:rPr>
              <a:t>An </a:t>
            </a:r>
            <a:r>
              <a:rPr lang="en-US" sz="2400" b="1" dirty="0">
                <a:latin typeface="Arial"/>
                <a:cs typeface="Arial"/>
              </a:rPr>
              <a:t>allocation rule </a:t>
            </a:r>
            <a:r>
              <a:rPr lang="en-US" sz="2400" b="1" i="1" dirty="0">
                <a:latin typeface="Arial"/>
                <a:cs typeface="Arial"/>
              </a:rPr>
              <a:t>x</a:t>
            </a:r>
            <a:r>
              <a:rPr lang="en-US" sz="2400" b="1" dirty="0">
                <a:latin typeface="Arial"/>
                <a:cs typeface="Arial"/>
              </a:rPr>
              <a:t> </a:t>
            </a:r>
            <a:r>
              <a:rPr lang="en-US" sz="2400" dirty="0">
                <a:latin typeface="Arial"/>
                <a:cs typeface="Arial"/>
              </a:rPr>
              <a:t>for a single</a:t>
            </a:r>
            <a:r>
              <a:rPr lang="en-US" sz="2400" dirty="0" smtClean="0">
                <a:latin typeface="Arial"/>
                <a:cs typeface="Arial"/>
              </a:rPr>
              <a:t>-dimensional environment </a:t>
            </a:r>
            <a:r>
              <a:rPr lang="en-US" sz="2400" dirty="0">
                <a:latin typeface="Arial"/>
                <a:cs typeface="Arial"/>
              </a:rPr>
              <a:t>is </a:t>
            </a:r>
            <a:r>
              <a:rPr lang="en-US" sz="2400" b="1" dirty="0">
                <a:solidFill>
                  <a:srgbClr val="008000"/>
                </a:solidFill>
                <a:latin typeface="Arial"/>
                <a:cs typeface="Arial"/>
              </a:rPr>
              <a:t>monotone</a:t>
            </a:r>
            <a:r>
              <a:rPr lang="en-US" sz="2400" dirty="0">
                <a:latin typeface="Arial"/>
                <a:cs typeface="Arial"/>
              </a:rPr>
              <a:t> if for every bidder </a:t>
            </a:r>
            <a:r>
              <a:rPr lang="en-US" sz="2400" b="1" i="1" dirty="0" err="1">
                <a:latin typeface="Arial"/>
                <a:cs typeface="Arial"/>
              </a:rPr>
              <a:t>i</a:t>
            </a:r>
            <a:r>
              <a:rPr lang="en-US" sz="2400" dirty="0">
                <a:latin typeface="Arial"/>
                <a:cs typeface="Arial"/>
              </a:rPr>
              <a:t> and bids </a:t>
            </a:r>
            <a:r>
              <a:rPr lang="en-US" sz="2400" b="1" i="1" dirty="0">
                <a:latin typeface="Arial"/>
                <a:cs typeface="Arial"/>
              </a:rPr>
              <a:t>b</a:t>
            </a:r>
            <a:r>
              <a:rPr lang="en-US" sz="2400" b="1" i="1" baseline="-25000" dirty="0">
                <a:latin typeface="Arial"/>
                <a:cs typeface="Arial"/>
              </a:rPr>
              <a:t>−</a:t>
            </a:r>
            <a:r>
              <a:rPr lang="en-US" sz="2400" b="1" i="1" baseline="-25000" dirty="0" err="1">
                <a:latin typeface="Arial"/>
                <a:cs typeface="Arial"/>
              </a:rPr>
              <a:t>i</a:t>
            </a:r>
            <a:r>
              <a:rPr lang="en-US" sz="2400" dirty="0">
                <a:latin typeface="Arial"/>
                <a:cs typeface="Arial"/>
              </a:rPr>
              <a:t> by the other bidders, the </a:t>
            </a:r>
            <a:r>
              <a:rPr lang="en-US" sz="2400" dirty="0" smtClean="0">
                <a:latin typeface="Arial"/>
                <a:cs typeface="Arial"/>
              </a:rPr>
              <a:t>allocation </a:t>
            </a:r>
            <a:r>
              <a:rPr lang="en-US" sz="2400" b="1" i="1" dirty="0" smtClean="0">
                <a:latin typeface="Arial"/>
                <a:cs typeface="Arial"/>
              </a:rPr>
              <a:t>x</a:t>
            </a:r>
            <a:r>
              <a:rPr lang="en-US" sz="2400" b="1" i="1" baseline="-25000" dirty="0" smtClean="0">
                <a:latin typeface="Arial"/>
                <a:cs typeface="Arial"/>
              </a:rPr>
              <a:t>i</a:t>
            </a:r>
            <a:r>
              <a:rPr lang="en-US" sz="2400" b="1" i="1" dirty="0">
                <a:latin typeface="Arial"/>
                <a:cs typeface="Arial"/>
              </a:rPr>
              <a:t>(z</a:t>
            </a:r>
            <a:r>
              <a:rPr lang="en-US" sz="2400" b="1" i="1" dirty="0" smtClean="0">
                <a:latin typeface="Arial"/>
                <a:cs typeface="Arial"/>
              </a:rPr>
              <a:t>, b</a:t>
            </a:r>
            <a:r>
              <a:rPr lang="en-US" sz="2400" b="1" i="1" baseline="-25000" dirty="0">
                <a:latin typeface="Arial"/>
                <a:cs typeface="Arial"/>
              </a:rPr>
              <a:t>−</a:t>
            </a:r>
            <a:r>
              <a:rPr lang="en-US" sz="2400" b="1" i="1" baseline="-25000" dirty="0" err="1">
                <a:latin typeface="Arial"/>
                <a:cs typeface="Arial"/>
              </a:rPr>
              <a:t>i</a:t>
            </a:r>
            <a:r>
              <a:rPr lang="en-US" sz="2400" b="1" i="1" dirty="0">
                <a:latin typeface="Arial"/>
                <a:cs typeface="Arial"/>
              </a:rPr>
              <a:t>) </a:t>
            </a:r>
            <a:r>
              <a:rPr lang="en-US" sz="2400" dirty="0">
                <a:latin typeface="Arial"/>
                <a:cs typeface="Arial"/>
              </a:rPr>
              <a:t>to </a:t>
            </a:r>
            <a:r>
              <a:rPr lang="en-US" sz="2400" b="1" i="1" dirty="0" err="1">
                <a:latin typeface="Arial"/>
                <a:cs typeface="Arial"/>
              </a:rPr>
              <a:t>i</a:t>
            </a:r>
            <a:r>
              <a:rPr lang="en-US" sz="2400" dirty="0">
                <a:latin typeface="Arial"/>
                <a:cs typeface="Arial"/>
              </a:rPr>
              <a:t> is </a:t>
            </a:r>
            <a:r>
              <a:rPr lang="en-US" sz="2400" b="1" i="1" dirty="0" smtClean="0">
                <a:solidFill>
                  <a:srgbClr val="008000"/>
                </a:solidFill>
                <a:latin typeface="Arial"/>
                <a:cs typeface="Arial"/>
              </a:rPr>
              <a:t>non-decreasing </a:t>
            </a:r>
            <a:r>
              <a:rPr lang="en-US" sz="2400" b="1" i="1" dirty="0">
                <a:solidFill>
                  <a:srgbClr val="008000"/>
                </a:solidFill>
                <a:latin typeface="Arial"/>
                <a:cs typeface="Arial"/>
              </a:rPr>
              <a:t>in</a:t>
            </a:r>
            <a:r>
              <a:rPr lang="en-US" sz="2400" b="1" i="1" dirty="0" smtClean="0">
                <a:solidFill>
                  <a:srgbClr val="008000"/>
                </a:solidFill>
                <a:latin typeface="Arial"/>
                <a:cs typeface="Arial"/>
              </a:rPr>
              <a:t> i’s bid z.</a:t>
            </a:r>
          </a:p>
        </p:txBody>
      </p:sp>
      <p:sp>
        <p:nvSpPr>
          <p:cNvPr id="5" name="TextBox 4"/>
          <p:cNvSpPr txBox="1"/>
          <p:nvPr/>
        </p:nvSpPr>
        <p:spPr>
          <a:xfrm>
            <a:off x="381000" y="3962400"/>
            <a:ext cx="8763000" cy="1938992"/>
          </a:xfrm>
          <a:prstGeom prst="rect">
            <a:avLst/>
          </a:prstGeom>
          <a:noFill/>
        </p:spPr>
        <p:txBody>
          <a:bodyPr wrap="square" rtlCol="0">
            <a:spAutoFit/>
          </a:bodyPr>
          <a:lstStyle/>
          <a:p>
            <a:endParaRPr lang="en-US" sz="2000" dirty="0" smtClean="0">
              <a:latin typeface="Arial"/>
              <a:cs typeface="Arial"/>
            </a:endParaRPr>
          </a:p>
          <a:p>
            <a:pPr marL="342900" indent="-342900">
              <a:buFontTx/>
              <a:buChar char="-"/>
            </a:pPr>
            <a:r>
              <a:rPr lang="en-US" altLang="zh-CN" sz="2000" dirty="0" smtClean="0">
                <a:latin typeface="Arial"/>
                <a:cs typeface="Arial"/>
              </a:rPr>
              <a:t>In single-item settings, the</a:t>
            </a:r>
            <a:r>
              <a:rPr lang="zh-CN" altLang="en-US" sz="2000" dirty="0" smtClean="0">
                <a:latin typeface="Arial"/>
                <a:cs typeface="Arial"/>
              </a:rPr>
              <a:t> </a:t>
            </a:r>
            <a:r>
              <a:rPr lang="en-US" altLang="zh-CN" sz="2000" dirty="0" smtClean="0">
                <a:latin typeface="Arial"/>
                <a:cs typeface="Arial"/>
              </a:rPr>
              <a:t>allocation</a:t>
            </a:r>
            <a:r>
              <a:rPr lang="zh-CN" altLang="en-US" sz="2000" dirty="0" smtClean="0">
                <a:latin typeface="Arial"/>
                <a:cs typeface="Arial"/>
              </a:rPr>
              <a:t> </a:t>
            </a:r>
            <a:r>
              <a:rPr lang="en-US" altLang="zh-CN" sz="2000" dirty="0" smtClean="0">
                <a:latin typeface="Arial"/>
                <a:cs typeface="Arial"/>
              </a:rPr>
              <a:t>rule</a:t>
            </a:r>
            <a:r>
              <a:rPr lang="zh-CN" altLang="en-US" sz="2000" dirty="0" smtClean="0">
                <a:latin typeface="Arial"/>
                <a:cs typeface="Arial"/>
              </a:rPr>
              <a:t> </a:t>
            </a:r>
            <a:r>
              <a:rPr lang="en-US" altLang="zh-CN" sz="2000" dirty="0" smtClean="0">
                <a:latin typeface="Arial"/>
                <a:cs typeface="Arial"/>
              </a:rPr>
              <a:t>that</a:t>
            </a:r>
            <a:r>
              <a:rPr lang="zh-CN" altLang="en-US" sz="2000" dirty="0" smtClean="0">
                <a:latin typeface="Arial"/>
                <a:cs typeface="Arial"/>
              </a:rPr>
              <a:t> </a:t>
            </a:r>
            <a:r>
              <a:rPr lang="en-US" altLang="zh-CN" sz="2000" dirty="0" smtClean="0">
                <a:latin typeface="Arial"/>
                <a:cs typeface="Arial"/>
              </a:rPr>
              <a:t>gives</a:t>
            </a:r>
            <a:r>
              <a:rPr lang="zh-CN" altLang="en-US" sz="2000" dirty="0" smtClean="0">
                <a:latin typeface="Arial"/>
                <a:cs typeface="Arial"/>
              </a:rPr>
              <a:t> </a:t>
            </a:r>
            <a:r>
              <a:rPr lang="en-US" altLang="zh-CN" sz="2000" dirty="0" smtClean="0">
                <a:latin typeface="Arial"/>
                <a:cs typeface="Arial"/>
              </a:rPr>
              <a:t>the</a:t>
            </a:r>
            <a:r>
              <a:rPr lang="zh-CN" altLang="en-US" sz="2000" dirty="0" smtClean="0">
                <a:latin typeface="Arial"/>
                <a:cs typeface="Arial"/>
              </a:rPr>
              <a:t> </a:t>
            </a:r>
            <a:r>
              <a:rPr lang="en-US" altLang="zh-CN" sz="2000" dirty="0" smtClean="0">
                <a:latin typeface="Arial"/>
                <a:cs typeface="Arial"/>
              </a:rPr>
              <a:t>item</a:t>
            </a:r>
            <a:r>
              <a:rPr lang="zh-CN" altLang="en-US" sz="2000" dirty="0" smtClean="0">
                <a:latin typeface="Arial"/>
                <a:cs typeface="Arial"/>
              </a:rPr>
              <a:t> </a:t>
            </a:r>
            <a:r>
              <a:rPr lang="en-US" altLang="zh-CN" sz="2000" dirty="0" smtClean="0">
                <a:latin typeface="Arial"/>
                <a:cs typeface="Arial"/>
              </a:rPr>
              <a:t>to</a:t>
            </a:r>
            <a:r>
              <a:rPr lang="zh-CN" altLang="en-US" sz="2000" dirty="0" smtClean="0">
                <a:latin typeface="Arial"/>
                <a:cs typeface="Arial"/>
              </a:rPr>
              <a:t> </a:t>
            </a:r>
            <a:r>
              <a:rPr lang="en-US" altLang="zh-CN" sz="2000" dirty="0" smtClean="0">
                <a:latin typeface="Arial"/>
                <a:cs typeface="Arial"/>
              </a:rPr>
              <a:t>the</a:t>
            </a:r>
            <a:r>
              <a:rPr lang="zh-CN" altLang="en-US" sz="2000" dirty="0" smtClean="0">
                <a:latin typeface="Arial"/>
                <a:cs typeface="Arial"/>
              </a:rPr>
              <a:t> </a:t>
            </a:r>
            <a:r>
              <a:rPr lang="en-US" altLang="zh-CN" sz="2000" dirty="0" smtClean="0">
                <a:latin typeface="Arial"/>
                <a:cs typeface="Arial"/>
              </a:rPr>
              <a:t>highest</a:t>
            </a:r>
            <a:r>
              <a:rPr lang="zh-CN" altLang="en-US" sz="2000" dirty="0" smtClean="0">
                <a:latin typeface="Arial"/>
                <a:cs typeface="Arial"/>
              </a:rPr>
              <a:t> </a:t>
            </a:r>
            <a:r>
              <a:rPr lang="en-US" altLang="zh-CN" sz="2000" dirty="0" smtClean="0">
                <a:latin typeface="Arial"/>
                <a:cs typeface="Arial"/>
              </a:rPr>
              <a:t>bidder</a:t>
            </a:r>
            <a:r>
              <a:rPr lang="zh-CN" altLang="en-US" sz="2000" dirty="0" smtClean="0">
                <a:latin typeface="Arial"/>
                <a:cs typeface="Arial"/>
              </a:rPr>
              <a:t> </a:t>
            </a:r>
            <a:r>
              <a:rPr lang="en-US" altLang="zh-CN" sz="2000" dirty="0" smtClean="0">
                <a:latin typeface="Arial"/>
                <a:cs typeface="Arial"/>
              </a:rPr>
              <a:t>is</a:t>
            </a:r>
            <a:r>
              <a:rPr lang="zh-CN" altLang="en-US" sz="2000" dirty="0" smtClean="0">
                <a:latin typeface="Arial"/>
                <a:cs typeface="Arial"/>
              </a:rPr>
              <a:t> </a:t>
            </a:r>
            <a:r>
              <a:rPr lang="en-US" altLang="zh-CN" sz="2000" dirty="0" smtClean="0">
                <a:latin typeface="Arial"/>
                <a:cs typeface="Arial"/>
              </a:rPr>
              <a:t>monotone, while the allocation rules that give the item to the second highest or the lowest bidder are not monotone.</a:t>
            </a:r>
          </a:p>
          <a:p>
            <a:pPr marL="342900" indent="-342900">
              <a:buFontTx/>
              <a:buChar char="-"/>
            </a:pPr>
            <a:endParaRPr lang="en-US" sz="2000" dirty="0">
              <a:latin typeface="Arial"/>
              <a:cs typeface="Arial"/>
            </a:endParaRPr>
          </a:p>
          <a:p>
            <a:pPr marL="342900" indent="-342900">
              <a:buFontTx/>
              <a:buChar char="-"/>
            </a:pPr>
            <a:r>
              <a:rPr lang="en-US" sz="2000" dirty="0" smtClean="0">
                <a:latin typeface="Arial"/>
                <a:cs typeface="Arial"/>
              </a:rPr>
              <a:t>The </a:t>
            </a:r>
            <a:r>
              <a:rPr lang="en-US" altLang="zh-CN" sz="2000" dirty="0" smtClean="0">
                <a:latin typeface="Arial"/>
                <a:cs typeface="Arial"/>
              </a:rPr>
              <a:t>Greedy</a:t>
            </a:r>
            <a:r>
              <a:rPr lang="zh-CN" altLang="en-US" sz="2000" dirty="0" smtClean="0">
                <a:latin typeface="Arial"/>
                <a:cs typeface="Arial"/>
              </a:rPr>
              <a:t> </a:t>
            </a:r>
            <a:r>
              <a:rPr lang="en-US" altLang="zh-CN" sz="2000" dirty="0" smtClean="0">
                <a:latin typeface="Arial"/>
                <a:cs typeface="Arial"/>
              </a:rPr>
              <a:t>allocation</a:t>
            </a:r>
            <a:r>
              <a:rPr lang="zh-CN" altLang="en-US" sz="2000" dirty="0" smtClean="0">
                <a:latin typeface="Arial"/>
                <a:cs typeface="Arial"/>
              </a:rPr>
              <a:t> </a:t>
            </a:r>
            <a:r>
              <a:rPr lang="en-US" altLang="zh-CN" sz="2000" dirty="0" smtClean="0">
                <a:latin typeface="Arial"/>
                <a:cs typeface="Arial"/>
              </a:rPr>
              <a:t>rule</a:t>
            </a:r>
            <a:r>
              <a:rPr lang="zh-CN" altLang="en-US" sz="2000" dirty="0" smtClean="0">
                <a:latin typeface="Arial"/>
                <a:cs typeface="Arial"/>
              </a:rPr>
              <a:t> </a:t>
            </a:r>
            <a:r>
              <a:rPr lang="en-US" altLang="zh-CN" sz="2000" dirty="0" smtClean="0">
                <a:latin typeface="Arial"/>
                <a:cs typeface="Arial"/>
              </a:rPr>
              <a:t>for</a:t>
            </a:r>
            <a:r>
              <a:rPr lang="zh-CN" altLang="en-US" sz="2000" dirty="0" smtClean="0">
                <a:latin typeface="Arial"/>
                <a:cs typeface="Arial"/>
              </a:rPr>
              <a:t> </a:t>
            </a:r>
            <a:r>
              <a:rPr lang="en-US" altLang="zh-CN" sz="2000" dirty="0" smtClean="0">
                <a:latin typeface="Arial"/>
                <a:cs typeface="Arial"/>
              </a:rPr>
              <a:t>Sponsored</a:t>
            </a:r>
            <a:r>
              <a:rPr lang="zh-CN" altLang="en-US" sz="2000" dirty="0" smtClean="0">
                <a:latin typeface="Arial"/>
                <a:cs typeface="Arial"/>
              </a:rPr>
              <a:t> </a:t>
            </a:r>
            <a:r>
              <a:rPr lang="en-US" altLang="zh-CN" sz="2000" dirty="0" smtClean="0">
                <a:latin typeface="Arial"/>
                <a:cs typeface="Arial"/>
              </a:rPr>
              <a:t>Search</a:t>
            </a:r>
            <a:r>
              <a:rPr lang="zh-CN" altLang="en-US" sz="2000" dirty="0" smtClean="0">
                <a:latin typeface="Arial"/>
                <a:cs typeface="Arial"/>
              </a:rPr>
              <a:t> </a:t>
            </a:r>
            <a:r>
              <a:rPr lang="en-US" altLang="zh-CN" sz="2000" dirty="0" smtClean="0">
                <a:latin typeface="Arial"/>
                <a:cs typeface="Arial"/>
              </a:rPr>
              <a:t>is monotone.</a:t>
            </a:r>
          </a:p>
        </p:txBody>
      </p:sp>
    </p:spTree>
    <p:extLst>
      <p:ext uri="{BB962C8B-B14F-4D97-AF65-F5344CB8AC3E}">
        <p14:creationId xmlns:p14="http://schemas.microsoft.com/office/powerpoint/2010/main" val="152104214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heckerboard(across)">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linds(horizontal)">
                                      <p:cBhvr>
                                        <p:cTn id="1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latin typeface="Arial"/>
                <a:cs typeface="Arial"/>
              </a:rPr>
              <a:t>Myerson’s Lemma</a:t>
            </a:r>
            <a:endParaRPr lang="en-US" dirty="0">
              <a:latin typeface="Arial"/>
              <a:cs typeface="Arial"/>
            </a:endParaRPr>
          </a:p>
        </p:txBody>
      </p:sp>
      <p:pic>
        <p:nvPicPr>
          <p:cNvPr id="5" name="Picture 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990600"/>
            <a:ext cx="8763000" cy="11125200"/>
          </a:xfrm>
          <a:prstGeom prst="rect">
            <a:avLst/>
          </a:prstGeom>
          <a:ln>
            <a:noFill/>
          </a:ln>
          <a:effectLst>
            <a:outerShdw blurRad="292100" dist="139700" dir="2700000" algn="tl" rotWithShape="0">
              <a:srgbClr val="333333">
                <a:alpha val="65000"/>
              </a:srgbClr>
            </a:outerShdw>
          </a:effectLst>
          <a:extLst>
            <a:ext uri="{909E8E84-426E-40dd-AFC4-6F175D3DCCD1}">
              <a14:hiddenFill xmlns:mc="http://schemas.openxmlformats.org/markup-compatibility/2006" xmlns:mv="urn:schemas-microsoft-com:mac:vml" xmlns:a14="http://schemas.microsoft.com/office/drawing/2010/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 w="9525">
                <a:solidFill>
                  <a:schemeClr val="tx1"/>
                </a:solidFill>
                <a:miter lim="800000"/>
                <a:headEnd/>
                <a:tailEnd/>
              </a14:hiddenLine>
            </a:ext>
          </a:extLst>
        </p:spPr>
      </p:pic>
      <p:sp>
        <p:nvSpPr>
          <p:cNvPr id="7" name="TextBox 6"/>
          <p:cNvSpPr txBox="1"/>
          <p:nvPr/>
        </p:nvSpPr>
        <p:spPr>
          <a:xfrm>
            <a:off x="990600" y="1600200"/>
            <a:ext cx="7848600" cy="4870564"/>
          </a:xfrm>
          <a:prstGeom prst="rect">
            <a:avLst/>
          </a:prstGeom>
          <a:noFill/>
        </p:spPr>
        <p:txBody>
          <a:bodyPr wrap="square" rtlCol="0">
            <a:spAutoFit/>
          </a:bodyPr>
          <a:lstStyle/>
          <a:p>
            <a:r>
              <a:rPr lang="en-US" sz="2400" b="1" dirty="0" smtClean="0">
                <a:solidFill>
                  <a:schemeClr val="bg1"/>
                </a:solidFill>
                <a:latin typeface="Comic Sans MS" pitchFamily="66" charset="0"/>
                <a:cs typeface="Arial" pitchFamily="34" charset="0"/>
              </a:rPr>
              <a:t>[Myerson ’81   ] </a:t>
            </a:r>
            <a:r>
              <a:rPr lang="en-US" sz="2000" dirty="0">
                <a:solidFill>
                  <a:schemeClr val="bg1"/>
                </a:solidFill>
                <a:latin typeface="Chalkboard"/>
                <a:cs typeface="Chalkboard"/>
              </a:rPr>
              <a:t>Fix a single</a:t>
            </a:r>
            <a:r>
              <a:rPr lang="en-US" sz="2000" dirty="0" smtClean="0">
                <a:solidFill>
                  <a:schemeClr val="bg1"/>
                </a:solidFill>
                <a:latin typeface="Chalkboard"/>
                <a:cs typeface="Chalkboard"/>
              </a:rPr>
              <a:t>-dimensional environment.</a:t>
            </a:r>
          </a:p>
          <a:p>
            <a:endParaRPr lang="en-US" sz="2000" dirty="0">
              <a:solidFill>
                <a:schemeClr val="bg1"/>
              </a:solidFill>
              <a:latin typeface="Chalkboard"/>
              <a:cs typeface="Chalkboard"/>
            </a:endParaRPr>
          </a:p>
          <a:p>
            <a:pPr marL="457200" indent="-457200">
              <a:buAutoNum type="alphaLcParenBoth"/>
            </a:pPr>
            <a:r>
              <a:rPr lang="en-US" sz="2000" dirty="0" smtClean="0">
                <a:solidFill>
                  <a:schemeClr val="bg1"/>
                </a:solidFill>
                <a:latin typeface="Chalkboard"/>
                <a:cs typeface="Chalkboard"/>
              </a:rPr>
              <a:t>An </a:t>
            </a:r>
            <a:r>
              <a:rPr lang="en-US" sz="2000" dirty="0">
                <a:solidFill>
                  <a:schemeClr val="bg1"/>
                </a:solidFill>
                <a:latin typeface="Chalkboard"/>
                <a:cs typeface="Chalkboard"/>
              </a:rPr>
              <a:t>allocation rule x is implementable </a:t>
            </a:r>
            <a:r>
              <a:rPr lang="en-US" sz="2000" dirty="0">
                <a:solidFill>
                  <a:srgbClr val="FFFF00"/>
                </a:solidFill>
                <a:latin typeface="Chalkboard"/>
                <a:cs typeface="Chalkboard"/>
              </a:rPr>
              <a:t>if and only if </a:t>
            </a:r>
            <a:r>
              <a:rPr lang="en-US" sz="2000" dirty="0">
                <a:solidFill>
                  <a:schemeClr val="bg1"/>
                </a:solidFill>
                <a:latin typeface="Chalkboard"/>
                <a:cs typeface="Chalkboard"/>
              </a:rPr>
              <a:t>it is </a:t>
            </a:r>
            <a:r>
              <a:rPr lang="en-US" sz="2000" dirty="0">
                <a:solidFill>
                  <a:srgbClr val="FFFF00"/>
                </a:solidFill>
                <a:latin typeface="Chalkboard"/>
                <a:cs typeface="Chalkboard"/>
              </a:rPr>
              <a:t>monotone</a:t>
            </a:r>
            <a:r>
              <a:rPr lang="en-US" sz="2000" dirty="0" smtClean="0">
                <a:solidFill>
                  <a:schemeClr val="bg1"/>
                </a:solidFill>
                <a:latin typeface="Chalkboard"/>
                <a:cs typeface="Chalkboard"/>
              </a:rPr>
              <a:t>.</a:t>
            </a:r>
          </a:p>
          <a:p>
            <a:pPr marL="457200" indent="-457200">
              <a:buAutoNum type="alphaLcParenBoth"/>
            </a:pPr>
            <a:endParaRPr lang="en-US" sz="2000" dirty="0">
              <a:solidFill>
                <a:schemeClr val="bg1"/>
              </a:solidFill>
              <a:latin typeface="Chalkboard"/>
              <a:cs typeface="Chalkboard"/>
            </a:endParaRPr>
          </a:p>
          <a:p>
            <a:r>
              <a:rPr lang="en-US" sz="2000" dirty="0">
                <a:solidFill>
                  <a:schemeClr val="bg1"/>
                </a:solidFill>
                <a:latin typeface="Chalkboard"/>
                <a:cs typeface="Chalkboard"/>
              </a:rPr>
              <a:t>(b) If x is</a:t>
            </a:r>
            <a:r>
              <a:rPr lang="en-US" sz="2000" dirty="0" smtClean="0">
                <a:solidFill>
                  <a:schemeClr val="bg1"/>
                </a:solidFill>
                <a:latin typeface="Chalkboard"/>
                <a:cs typeface="Chalkboard"/>
              </a:rPr>
              <a:t> implementable/monotone, </a:t>
            </a:r>
            <a:r>
              <a:rPr lang="en-US" sz="2000" dirty="0">
                <a:solidFill>
                  <a:schemeClr val="bg1"/>
                </a:solidFill>
                <a:latin typeface="Chalkboard"/>
                <a:cs typeface="Chalkboard"/>
              </a:rPr>
              <a:t>there is </a:t>
            </a:r>
            <a:r>
              <a:rPr lang="en-US" sz="2000" dirty="0" smtClean="0">
                <a:solidFill>
                  <a:schemeClr val="bg1"/>
                </a:solidFill>
                <a:latin typeface="Chalkboard"/>
                <a:cs typeface="Chalkboard"/>
              </a:rPr>
              <a:t>an </a:t>
            </a:r>
            <a:r>
              <a:rPr lang="en-US" sz="2000" dirty="0" smtClean="0">
                <a:solidFill>
                  <a:srgbClr val="FFFF00"/>
                </a:solidFill>
                <a:latin typeface="Chalkboard"/>
                <a:cs typeface="Chalkboard"/>
              </a:rPr>
              <a:t>essentially </a:t>
            </a:r>
            <a:r>
              <a:rPr lang="en-US" sz="2000" dirty="0">
                <a:solidFill>
                  <a:srgbClr val="FFFF00"/>
                </a:solidFill>
                <a:latin typeface="Chalkboard"/>
                <a:cs typeface="Chalkboard"/>
              </a:rPr>
              <a:t>unique </a:t>
            </a:r>
            <a:r>
              <a:rPr lang="en-US" sz="2000" dirty="0">
                <a:solidFill>
                  <a:schemeClr val="bg1"/>
                </a:solidFill>
                <a:latin typeface="Chalkboard"/>
                <a:cs typeface="Chalkboard"/>
              </a:rPr>
              <a:t>payment rule such that the sealed-bid </a:t>
            </a:r>
            <a:r>
              <a:rPr lang="en-US" sz="2000" dirty="0" smtClean="0">
                <a:solidFill>
                  <a:schemeClr val="bg1"/>
                </a:solidFill>
                <a:latin typeface="Chalkboard"/>
                <a:cs typeface="Chalkboard"/>
              </a:rPr>
              <a:t>mechanism </a:t>
            </a:r>
            <a:r>
              <a:rPr lang="en-US" sz="2000" dirty="0">
                <a:solidFill>
                  <a:schemeClr val="bg1"/>
                </a:solidFill>
                <a:latin typeface="Chalkboard"/>
                <a:cs typeface="Chalkboard"/>
              </a:rPr>
              <a:t>(x, p) is </a:t>
            </a:r>
            <a:r>
              <a:rPr lang="en-US" sz="2000" dirty="0" smtClean="0">
                <a:solidFill>
                  <a:schemeClr val="bg1"/>
                </a:solidFill>
                <a:latin typeface="Chalkboard"/>
                <a:cs typeface="Chalkboard"/>
              </a:rPr>
              <a:t>DSIC, given by the formula: </a:t>
            </a:r>
          </a:p>
          <a:p>
            <a:endParaRPr lang="en-US" sz="2000" dirty="0" smtClean="0">
              <a:solidFill>
                <a:schemeClr val="bg1"/>
              </a:solidFill>
              <a:latin typeface="Chalkboard"/>
              <a:cs typeface="Chalkboard"/>
            </a:endParaRPr>
          </a:p>
          <a:p>
            <a:endParaRPr lang="en-US" sz="2000" dirty="0" smtClean="0">
              <a:solidFill>
                <a:schemeClr val="bg1"/>
              </a:solidFill>
              <a:latin typeface="Chalkboard"/>
              <a:cs typeface="Chalkboard"/>
            </a:endParaRPr>
          </a:p>
          <a:p>
            <a:endParaRPr lang="en-US" sz="2000" dirty="0" smtClean="0">
              <a:solidFill>
                <a:schemeClr val="bg1"/>
              </a:solidFill>
              <a:latin typeface="Chalkboard"/>
              <a:cs typeface="Chalkboard"/>
            </a:endParaRPr>
          </a:p>
          <a:p>
            <a:r>
              <a:rPr lang="en-US" sz="2000" dirty="0">
                <a:solidFill>
                  <a:schemeClr val="bg1"/>
                </a:solidFill>
                <a:latin typeface="Chalkboard"/>
                <a:cs typeface="Chalkboard"/>
              </a:rPr>
              <a:t>(c)</a:t>
            </a:r>
            <a:r>
              <a:rPr lang="en-US" sz="2000" dirty="0" smtClean="0">
                <a:solidFill>
                  <a:schemeClr val="bg1"/>
                </a:solidFill>
                <a:latin typeface="Chalkboard"/>
                <a:cs typeface="Chalkboard"/>
              </a:rPr>
              <a:t> In particular, there is a </a:t>
            </a:r>
            <a:r>
              <a:rPr lang="en-US" sz="2000" dirty="0" smtClean="0">
                <a:solidFill>
                  <a:srgbClr val="FFFF00"/>
                </a:solidFill>
                <a:latin typeface="Chalkboard"/>
                <a:cs typeface="Chalkboard"/>
              </a:rPr>
              <a:t>unique</a:t>
            </a:r>
            <a:r>
              <a:rPr lang="en-US" sz="2000" dirty="0" smtClean="0">
                <a:solidFill>
                  <a:schemeClr val="bg1"/>
                </a:solidFill>
                <a:latin typeface="Chalkboard"/>
                <a:cs typeface="Chalkboard"/>
              </a:rPr>
              <a:t> payment function such that the mechanism is DSIC and additionally IR with non-positive transfers (i.e. b</a:t>
            </a:r>
            <a:r>
              <a:rPr lang="en-US" sz="2000" baseline="-25000" dirty="0" smtClean="0">
                <a:solidFill>
                  <a:schemeClr val="bg1"/>
                </a:solidFill>
                <a:latin typeface="Chalkboard"/>
                <a:cs typeface="Chalkboard"/>
              </a:rPr>
              <a:t>i</a:t>
            </a:r>
            <a:r>
              <a:rPr lang="en-US" sz="2000" dirty="0" smtClean="0">
                <a:solidFill>
                  <a:schemeClr val="bg1"/>
                </a:solidFill>
                <a:latin typeface="Chalkboard"/>
                <a:cs typeface="Chalkboard"/>
              </a:rPr>
              <a:t> = 0 implies p</a:t>
            </a:r>
            <a:r>
              <a:rPr lang="en-US" sz="2000" baseline="-25000" dirty="0" smtClean="0">
                <a:solidFill>
                  <a:schemeClr val="bg1"/>
                </a:solidFill>
                <a:latin typeface="Chalkboard"/>
                <a:cs typeface="Chalkboard"/>
              </a:rPr>
              <a:t>i</a:t>
            </a:r>
            <a:r>
              <a:rPr lang="en-US" sz="2000" dirty="0" smtClean="0">
                <a:solidFill>
                  <a:schemeClr val="bg1"/>
                </a:solidFill>
                <a:latin typeface="Chalkboard"/>
                <a:cs typeface="Chalkboard"/>
              </a:rPr>
              <a:t>(b) = 0, for all b</a:t>
            </a:r>
            <a:r>
              <a:rPr lang="en-US" sz="2000" baseline="-25000" dirty="0" smtClean="0">
                <a:solidFill>
                  <a:schemeClr val="bg1"/>
                </a:solidFill>
                <a:latin typeface="Chalkboard"/>
                <a:cs typeface="Chalkboard"/>
              </a:rPr>
              <a:t>-</a:t>
            </a:r>
            <a:r>
              <a:rPr lang="en-US" sz="2000" baseline="-25000" dirty="0" err="1" smtClean="0">
                <a:solidFill>
                  <a:schemeClr val="bg1"/>
                </a:solidFill>
                <a:latin typeface="Chalkboard"/>
                <a:cs typeface="Chalkboard"/>
              </a:rPr>
              <a:t>i</a:t>
            </a:r>
            <a:r>
              <a:rPr lang="en-US" sz="2000" dirty="0" smtClean="0">
                <a:solidFill>
                  <a:schemeClr val="bg1"/>
                </a:solidFill>
                <a:latin typeface="Chalkboard"/>
                <a:cs typeface="Chalkboard"/>
              </a:rPr>
              <a:t>).</a:t>
            </a:r>
          </a:p>
          <a:p>
            <a:pPr marL="0" lvl="1">
              <a:lnSpc>
                <a:spcPct val="120000"/>
              </a:lnSpc>
              <a:spcBef>
                <a:spcPts val="300"/>
              </a:spcBef>
            </a:pPr>
            <a:endParaRPr lang="en-US" sz="2000" dirty="0">
              <a:latin typeface="Comic Sans MS" pitchFamily="66" charset="0"/>
            </a:endParaRPr>
          </a:p>
        </p:txBody>
      </p:sp>
      <p:pic>
        <p:nvPicPr>
          <p:cNvPr id="52228" name="Picture 4"/>
          <p:cNvPicPr>
            <a:picLocks noChangeAspect="1" noChangeArrowheads="1"/>
          </p:cNvPicPr>
          <p:nvPr/>
        </p:nvPicPr>
        <p:blipFill>
          <a:blip r:embed="rId4"/>
          <a:srcRect/>
          <a:stretch>
            <a:fillRect/>
          </a:stretch>
        </p:blipFill>
        <p:spPr bwMode="auto">
          <a:xfrm>
            <a:off x="914400" y="4038600"/>
            <a:ext cx="8507413" cy="1143000"/>
          </a:xfrm>
          <a:prstGeom prst="rect">
            <a:avLst/>
          </a:prstGeom>
          <a:noFill/>
          <a:ln w="9525">
            <a:noFill/>
            <a:miter lim="800000"/>
            <a:headEnd/>
            <a:tailEnd/>
          </a:ln>
          <a:effectLst/>
        </p:spPr>
      </p:pic>
      <p:pic>
        <p:nvPicPr>
          <p:cNvPr id="8" name="Picture 7"/>
          <p:cNvPicPr>
            <a:picLocks noChangeAspect="1"/>
          </p:cNvPicPr>
          <p:nvPr/>
        </p:nvPicPr>
        <p:blipFill>
          <a:blip r:embed="rId5" cstate="print">
            <a:clrChange>
              <a:clrFrom>
                <a:srgbClr val="FFFFFF"/>
              </a:clrFrom>
              <a:clrTo>
                <a:srgbClr val="FFFFFF">
                  <a:alpha val="0"/>
                </a:srgbClr>
              </a:clrTo>
            </a:clrChange>
          </a:blip>
          <a:stretch>
            <a:fillRect/>
          </a:stretch>
        </p:blipFill>
        <p:spPr>
          <a:xfrm>
            <a:off x="2997200" y="1625600"/>
            <a:ext cx="384048" cy="38859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044379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222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xEl>
                                              <p:pRg st="8" end="8"/>
                                            </p:txEl>
                                          </p:spTgt>
                                        </p:tgtEl>
                                        <p:attrNameLst>
                                          <p:attrName>style.visibility</p:attrName>
                                        </p:attrNameLst>
                                      </p:cBhvr>
                                      <p:to>
                                        <p:strVal val="visible"/>
                                      </p:to>
                                    </p:set>
                                  </p:childTnLst>
                                </p:cTn>
                              </p:par>
                              <p:par>
                                <p:cTn id="21" presetID="22" presetClass="entr" presetSubtype="4" fill="hold"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3"/>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5|0.6|0.4|0.3|0.4|0.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16421</TotalTime>
  <Words>1304</Words>
  <Application>Microsoft Macintosh PowerPoint</Application>
  <PresentationFormat>On-screen Show (4:3)</PresentationFormat>
  <Paragraphs>171</Paragraphs>
  <Slides>20</Slides>
  <Notes>18</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20</vt:i4>
      </vt:variant>
    </vt:vector>
  </HeadingPairs>
  <TitlesOfParts>
    <vt:vector size="35" baseType="lpstr">
      <vt:lpstr>Agency FB</vt:lpstr>
      <vt:lpstr>Arial Black</vt:lpstr>
      <vt:lpstr>Calibri</vt:lpstr>
      <vt:lpstr>Chalkboard</vt:lpstr>
      <vt:lpstr>Chalkduster</vt:lpstr>
      <vt:lpstr>Comic Sans MS</vt:lpstr>
      <vt:lpstr>Courier New</vt:lpstr>
      <vt:lpstr>Symbol</vt:lpstr>
      <vt:lpstr>Tahoma</vt:lpstr>
      <vt:lpstr>Times New Roman</vt:lpstr>
      <vt:lpstr>Wingdings</vt:lpstr>
      <vt:lpstr>Zapf Dingbats</vt:lpstr>
      <vt:lpstr>宋体</vt:lpstr>
      <vt:lpstr>Arial</vt:lpstr>
      <vt:lpstr>Office Theme</vt:lpstr>
      <vt:lpstr>PowerPoint Presentation</vt:lpstr>
      <vt:lpstr>PowerPoint Presentation</vt:lpstr>
      <vt:lpstr>Reminder</vt:lpstr>
      <vt:lpstr>Single-dimensional Environment</vt:lpstr>
      <vt:lpstr>Single-dimensional Environment</vt:lpstr>
      <vt:lpstr>Single-dimensional Sealed Bid Auction</vt:lpstr>
      <vt:lpstr>Two important definitions</vt:lpstr>
      <vt:lpstr>Two important definitions</vt:lpstr>
      <vt:lpstr>Myerson’s Lemma</vt:lpstr>
      <vt:lpstr>Myerson’s Lemma Corollaries</vt:lpstr>
      <vt:lpstr>Application of Myerson’s Lemma</vt:lpstr>
      <vt:lpstr>Single-item Auction</vt:lpstr>
      <vt:lpstr>Sponsored Search</vt:lpstr>
      <vt:lpstr>SINGLE-ITEM REVENUE-Maximization</vt:lpstr>
      <vt:lpstr>One Bidder, One Item, Revenue Maximization</vt:lpstr>
      <vt:lpstr>PowerPoint Presentation</vt:lpstr>
      <vt:lpstr>Two Uniform Bidders, One Item</vt:lpstr>
      <vt:lpstr>Revenue-Optimal Auctions</vt:lpstr>
      <vt:lpstr>The Power (?) of Indirect Mechanisms</vt:lpstr>
      <vt:lpstr>Indirect Mechanisms?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Yun Zhan</dc:creator>
  <cp:lastModifiedBy>Yang Cai, Professor</cp:lastModifiedBy>
  <cp:revision>794</cp:revision>
  <dcterms:created xsi:type="dcterms:W3CDTF">2015-03-15T02:06:09Z</dcterms:created>
  <dcterms:modified xsi:type="dcterms:W3CDTF">2016-10-06T03:44:16Z</dcterms:modified>
</cp:coreProperties>
</file>