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27"/>
  </p:notesMasterIdLst>
  <p:handoutMasterIdLst>
    <p:handoutMasterId r:id="rId28"/>
  </p:handoutMasterIdLst>
  <p:sldIdLst>
    <p:sldId id="612" r:id="rId3"/>
    <p:sldId id="549" r:id="rId4"/>
    <p:sldId id="589" r:id="rId5"/>
    <p:sldId id="590" r:id="rId6"/>
    <p:sldId id="606" r:id="rId7"/>
    <p:sldId id="607" r:id="rId8"/>
    <p:sldId id="608" r:id="rId9"/>
    <p:sldId id="609" r:id="rId10"/>
    <p:sldId id="610" r:id="rId11"/>
    <p:sldId id="611" r:id="rId12"/>
    <p:sldId id="591" r:id="rId13"/>
    <p:sldId id="562" r:id="rId14"/>
    <p:sldId id="377" r:id="rId15"/>
    <p:sldId id="592" r:id="rId16"/>
    <p:sldId id="593" r:id="rId17"/>
    <p:sldId id="594" r:id="rId18"/>
    <p:sldId id="602" r:id="rId19"/>
    <p:sldId id="521" r:id="rId20"/>
    <p:sldId id="603" r:id="rId21"/>
    <p:sldId id="596" r:id="rId22"/>
    <p:sldId id="583" r:id="rId23"/>
    <p:sldId id="586" r:id="rId24"/>
    <p:sldId id="587" r:id="rId25"/>
    <p:sldId id="5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A24"/>
    <a:srgbClr val="FF6600"/>
    <a:srgbClr val="FFCC66"/>
    <a:srgbClr val="00FFFF"/>
    <a:srgbClr val="66FFFF"/>
    <a:srgbClr val="CCFFFF"/>
    <a:srgbClr val="FFAE6B"/>
    <a:srgbClr val="FFFF99"/>
    <a:srgbClr val="2A6B1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7" autoAdjust="0"/>
    <p:restoredTop sz="83459" autoAdjust="0"/>
  </p:normalViewPr>
  <p:slideViewPr>
    <p:cSldViewPr>
      <p:cViewPr>
        <p:scale>
          <a:sx n="100" d="100"/>
          <a:sy n="100" d="100"/>
        </p:scale>
        <p:origin x="2784" y="9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14" d="100"/>
          <a:sy n="114" d="100"/>
        </p:scale>
        <p:origin x="-39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7.png"/><Relationship Id="rId1" Type="http://schemas.openxmlformats.org/officeDocument/2006/relationships/image" Target="../media/image52.png"/><Relationship Id="rId2"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FF4598-5B58-49B2-9E8D-D8BD7D27CF27}" type="datetimeFigureOut">
              <a:rPr lang="en-US" smtClean="0"/>
              <a:pPr/>
              <a:t>10/12/16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D8007F-645B-4508-972D-09B93A6F7DB0}" type="slidenum">
              <a:rPr lang="en-US" smtClean="0"/>
              <a:pPr/>
              <a:t>‹#›</a:t>
            </a:fld>
            <a:endParaRPr lang="en-US"/>
          </a:p>
        </p:txBody>
      </p:sp>
    </p:spTree>
    <p:extLst>
      <p:ext uri="{BB962C8B-B14F-4D97-AF65-F5344CB8AC3E}">
        <p14:creationId xmlns:p14="http://schemas.microsoft.com/office/powerpoint/2010/main" val="3001057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261CB-B478-48D1-A038-689B24DB15F4}" type="datetimeFigureOut">
              <a:rPr lang="en-US" smtClean="0"/>
              <a:pPr/>
              <a:t>10/12/16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F7F74-8035-4756-8F95-506704FC2D72}" type="slidenum">
              <a:rPr lang="en-US" smtClean="0"/>
              <a:pPr/>
              <a:t>‹#›</a:t>
            </a:fld>
            <a:endParaRPr lang="en-US"/>
          </a:p>
        </p:txBody>
      </p:sp>
    </p:spTree>
    <p:extLst>
      <p:ext uri="{BB962C8B-B14F-4D97-AF65-F5344CB8AC3E}">
        <p14:creationId xmlns:p14="http://schemas.microsoft.com/office/powerpoint/2010/main" val="18023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5807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13</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sz="2000" b="1" dirty="0" smtClean="0"/>
              <a:t>Def:</a:t>
            </a:r>
            <a:r>
              <a:rPr lang="en-US" sz="2000" baseline="0" dirty="0" smtClean="0"/>
              <a:t> An auction with Bayesian Nash equilibrium </a:t>
            </a:r>
            <a:r>
              <a:rPr lang="en-US" sz="2000" i="1" baseline="0" dirty="0" smtClean="0"/>
              <a:t>s</a:t>
            </a:r>
            <a:r>
              <a:rPr lang="en-US" sz="2000" baseline="-25000" dirty="0" smtClean="0"/>
              <a:t>1</a:t>
            </a:r>
            <a:r>
              <a:rPr lang="en-US" sz="2000" baseline="0" dirty="0" smtClean="0"/>
              <a:t>,…,</a:t>
            </a:r>
            <a:r>
              <a:rPr lang="en-US" sz="2000" i="1" baseline="0" dirty="0" err="1" smtClean="0"/>
              <a:t>s</a:t>
            </a:r>
            <a:r>
              <a:rPr lang="en-US" sz="2000" i="1" baseline="-25000" dirty="0" err="1" smtClean="0"/>
              <a:t>n</a:t>
            </a:r>
            <a:r>
              <a:rPr lang="en-US" sz="2000" baseline="0" dirty="0" smtClean="0"/>
              <a:t> is interim IR, if for all bidders </a:t>
            </a:r>
            <a:r>
              <a:rPr lang="en-US" sz="2000" i="1" baseline="0" dirty="0" err="1" smtClean="0"/>
              <a:t>i</a:t>
            </a:r>
            <a:r>
              <a:rPr lang="en-US" sz="2000" baseline="0" dirty="0" smtClean="0"/>
              <a:t> and all </a:t>
            </a:r>
            <a:r>
              <a:rPr lang="en-US" sz="2000" i="1" baseline="0" dirty="0" smtClean="0"/>
              <a:t>v</a:t>
            </a:r>
            <a:r>
              <a:rPr lang="en-US" sz="2000" i="1" baseline="-25000" dirty="0" smtClean="0"/>
              <a:t>i</a:t>
            </a:r>
            <a:r>
              <a:rPr lang="en-US" sz="2000" baseline="0" dirty="0" smtClean="0"/>
              <a:t>, the expected utility of bidder </a:t>
            </a:r>
            <a:r>
              <a:rPr lang="en-US" sz="2000" i="1" baseline="0" dirty="0" err="1" smtClean="0"/>
              <a:t>i</a:t>
            </a:r>
            <a:r>
              <a:rPr lang="en-US" sz="2000" baseline="0" dirty="0" smtClean="0"/>
              <a:t> when his value is </a:t>
            </a:r>
            <a:r>
              <a:rPr lang="en-US" sz="2000" i="1" baseline="0" dirty="0" smtClean="0"/>
              <a:t>v</a:t>
            </a:r>
            <a:r>
              <a:rPr lang="en-US" sz="2000" i="1" baseline="-25000" dirty="0" smtClean="0"/>
              <a:t>i</a:t>
            </a:r>
            <a:r>
              <a:rPr lang="en-US" sz="2000" baseline="0" dirty="0" smtClean="0"/>
              <a:t> and </a:t>
            </a:r>
            <a:r>
              <a:rPr lang="en-US" sz="2000" baseline="0" dirty="0" err="1" smtClean="0"/>
              <a:t>s</a:t>
            </a:r>
            <a:r>
              <a:rPr lang="en-US" sz="2000" baseline="0" dirty="0" smtClean="0"/>
              <a:t>/he plays </a:t>
            </a:r>
            <a:r>
              <a:rPr lang="en-US" sz="2000" i="1" baseline="0" dirty="0" err="1" smtClean="0"/>
              <a:t>s</a:t>
            </a:r>
            <a:r>
              <a:rPr lang="en-US" sz="2000" i="1" baseline="-25000" dirty="0" err="1" smtClean="0"/>
              <a:t>i</a:t>
            </a:r>
            <a:r>
              <a:rPr lang="en-US" sz="2000" baseline="0" dirty="0" err="1" smtClean="0"/>
              <a:t>(</a:t>
            </a:r>
            <a:r>
              <a:rPr lang="en-US" sz="2000" i="1" baseline="0" dirty="0" err="1" smtClean="0"/>
              <a:t>v</a:t>
            </a:r>
            <a:r>
              <a:rPr lang="en-US" sz="2000" i="1" baseline="-25000" dirty="0" err="1" smtClean="0"/>
              <a:t>i</a:t>
            </a:r>
            <a:r>
              <a:rPr lang="en-US" sz="2000" baseline="0" dirty="0" smtClean="0"/>
              <a:t>) is non-negative in expectation over the other bidders’ values assuming they also use their Bayesian Nash equilibrium strategies </a:t>
            </a:r>
            <a:r>
              <a:rPr lang="en-US" sz="2000" i="1" baseline="0" dirty="0" err="1" smtClean="0"/>
              <a:t>s</a:t>
            </a:r>
            <a:r>
              <a:rPr lang="en-US" sz="2000" i="1" baseline="-25000" dirty="0" err="1" smtClean="0"/>
              <a:t>-i</a:t>
            </a:r>
            <a:r>
              <a:rPr lang="en-US" sz="2000" baseline="0" dirty="0" smtClean="0"/>
              <a:t>.</a:t>
            </a:r>
            <a:endParaRPr lang="en-US" sz="2000"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2236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15</a:t>
            </a:fld>
            <a:endParaRPr lang="en-US"/>
          </a:p>
        </p:txBody>
      </p:sp>
    </p:spTree>
    <p:extLst>
      <p:ext uri="{BB962C8B-B14F-4D97-AF65-F5344CB8AC3E}">
        <p14:creationId xmlns:p14="http://schemas.microsoft.com/office/powerpoint/2010/main" val="264938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a:t>
            </a:r>
            <a:r>
              <a:rPr lang="en-US" baseline="0" dirty="0" smtClean="0"/>
              <a:t> </a:t>
            </a:r>
            <a:r>
              <a:rPr lang="en-US" dirty="0" smtClean="0"/>
              <a:t>A BIC mechanism is Interim IR</a:t>
            </a:r>
            <a:r>
              <a:rPr lang="en-US" baseline="0" dirty="0" smtClean="0"/>
              <a:t> if, for all </a:t>
            </a:r>
            <a:r>
              <a:rPr lang="en-US" i="1" baseline="0" dirty="0" err="1" smtClean="0"/>
              <a:t>i</a:t>
            </a:r>
            <a:r>
              <a:rPr lang="en-US" baseline="0" dirty="0" smtClean="0"/>
              <a:t> and all </a:t>
            </a:r>
            <a:r>
              <a:rPr lang="en-US" i="1" baseline="0" dirty="0" smtClean="0"/>
              <a:t>v</a:t>
            </a:r>
            <a:r>
              <a:rPr lang="en-US" i="1" baseline="-25000" dirty="0" smtClean="0"/>
              <a:t>i</a:t>
            </a:r>
            <a:r>
              <a:rPr lang="en-US" baseline="0" dirty="0" smtClean="0"/>
              <a:t>, the expected utility of bidder </a:t>
            </a:r>
            <a:r>
              <a:rPr lang="en-US" i="1" baseline="0" dirty="0" err="1" smtClean="0"/>
              <a:t>i</a:t>
            </a:r>
            <a:r>
              <a:rPr lang="en-US" baseline="0" dirty="0" smtClean="0"/>
              <a:t> when his value is </a:t>
            </a:r>
            <a:r>
              <a:rPr lang="en-US" i="1" baseline="0" dirty="0" smtClean="0"/>
              <a:t>v</a:t>
            </a:r>
            <a:r>
              <a:rPr lang="en-US" i="1" baseline="-25000" dirty="0" smtClean="0"/>
              <a:t>i</a:t>
            </a:r>
            <a:r>
              <a:rPr lang="en-US" baseline="0" dirty="0" smtClean="0"/>
              <a:t> and he reports it truthfully is non-negative in expectation over the other bidders’ values assuming they also report truthfully.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Def:</a:t>
            </a:r>
            <a:r>
              <a:rPr lang="en-US" baseline="0" dirty="0" smtClean="0"/>
              <a:t> </a:t>
            </a:r>
            <a:r>
              <a:rPr lang="en-US" dirty="0" smtClean="0"/>
              <a:t>A BIC mechanism is Interim NPT</a:t>
            </a:r>
            <a:r>
              <a:rPr lang="en-US" baseline="0" dirty="0" smtClean="0"/>
              <a:t> if, for all </a:t>
            </a:r>
            <a:r>
              <a:rPr lang="en-US" i="1" baseline="0" dirty="0" err="1" smtClean="0"/>
              <a:t>i</a:t>
            </a:r>
            <a:r>
              <a:rPr lang="en-US" baseline="0" dirty="0" smtClean="0"/>
              <a:t> and all </a:t>
            </a:r>
            <a:r>
              <a:rPr lang="en-US" i="1" baseline="0" dirty="0" smtClean="0"/>
              <a:t>v</a:t>
            </a:r>
            <a:r>
              <a:rPr lang="en-US" i="1" baseline="-25000" dirty="0" smtClean="0"/>
              <a:t>i</a:t>
            </a:r>
            <a:r>
              <a:rPr lang="en-US" baseline="0" dirty="0" smtClean="0"/>
              <a:t>, the expected price charged to bidder </a:t>
            </a:r>
            <a:r>
              <a:rPr lang="en-US" i="1" baseline="0" dirty="0" err="1" smtClean="0"/>
              <a:t>i</a:t>
            </a:r>
            <a:r>
              <a:rPr lang="en-US" baseline="0" dirty="0" smtClean="0"/>
              <a:t> when reporting </a:t>
            </a:r>
            <a:r>
              <a:rPr lang="en-US" i="1" baseline="0" dirty="0" smtClean="0"/>
              <a:t>v</a:t>
            </a:r>
            <a:r>
              <a:rPr lang="en-US" i="1" baseline="-25000" dirty="0" smtClean="0"/>
              <a:t>i</a:t>
            </a:r>
            <a:r>
              <a:rPr lang="en-US" baseline="0" dirty="0" smtClean="0"/>
              <a:t> is non-negative in expectation over the other bidders’ values assuming they report truthfully.</a:t>
            </a: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pPr/>
              <a:t>16</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17</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proof of this lemma is essentially identical to its DSIC version, from Lecture 8.</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18</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proof of this lemma is essentially identical to its DSIC version, from Lecture 8.</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19</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a:t>
            </a:r>
            <a:r>
              <a:rPr lang="en-US" b="1" baseline="0" dirty="0" smtClean="0"/>
              <a:t> REMARK: </a:t>
            </a:r>
            <a:r>
              <a:rPr lang="en-US" baseline="0" dirty="0" smtClean="0"/>
              <a:t>The equality between expected payment and expected virtual welfare of the mechanism is only true in expectation and not point-wise </a:t>
            </a:r>
            <a:r>
              <a:rPr lang="en-US" baseline="0" dirty="0" err="1" smtClean="0"/>
              <a:t>wrt</a:t>
            </a:r>
            <a:r>
              <a:rPr lang="en-US" baseline="0" dirty="0" smtClean="0"/>
              <a:t> </a:t>
            </a:r>
            <a:r>
              <a:rPr lang="en-US" baseline="0" dirty="0" err="1" smtClean="0"/>
              <a:t>v</a:t>
            </a:r>
            <a:r>
              <a:rPr lang="en-US" baseline="0" dirty="0" smtClean="0"/>
              <a:t> ~ F</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20</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21</a:t>
            </a:fld>
            <a:endParaRPr lang="en-US"/>
          </a:p>
        </p:txBody>
      </p:sp>
    </p:spTree>
    <p:extLst>
      <p:ext uri="{BB962C8B-B14F-4D97-AF65-F5344CB8AC3E}">
        <p14:creationId xmlns:p14="http://schemas.microsoft.com/office/powerpoint/2010/main" val="264938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derivation, we assume that the optimal auction (</a:t>
            </a:r>
            <a:r>
              <a:rPr lang="en-US" dirty="0" err="1" smtClean="0"/>
              <a:t>x,p</a:t>
            </a:r>
            <a:r>
              <a:rPr lang="en-US" dirty="0" smtClean="0"/>
              <a:t>)</a:t>
            </a:r>
            <a:r>
              <a:rPr lang="en-US" baseline="0" dirty="0" smtClean="0"/>
              <a:t> satisfies NPT. If not, then its revenue could be increased by using instead the following price rule p(v)-p(0).</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22</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83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pPr/>
              <a:t>23</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derivation, we implicitly</a:t>
            </a:r>
            <a:r>
              <a:rPr lang="en-US" baseline="0" dirty="0" smtClean="0"/>
              <a:t> assume </a:t>
            </a:r>
            <a:r>
              <a:rPr lang="en-US" dirty="0" smtClean="0"/>
              <a:t>that the optimal auction (</a:t>
            </a:r>
            <a:r>
              <a:rPr lang="en-US" dirty="0" err="1" smtClean="0"/>
              <a:t>x,p</a:t>
            </a:r>
            <a:r>
              <a:rPr lang="en-US" dirty="0" smtClean="0"/>
              <a:t>)</a:t>
            </a:r>
            <a:r>
              <a:rPr lang="en-US" baseline="0" dirty="0" smtClean="0"/>
              <a:t> satisfies interim NPT. If not, then its revenue can be increased by changing each bidder’s interim price rule to p</a:t>
            </a:r>
            <a:r>
              <a:rPr lang="en-US" baseline="-25000" dirty="0" smtClean="0"/>
              <a:t>i</a:t>
            </a:r>
            <a:r>
              <a:rPr lang="en-US" baseline="0" dirty="0" smtClean="0"/>
              <a:t>(v</a:t>
            </a:r>
            <a:r>
              <a:rPr lang="en-US" baseline="-25000" dirty="0" smtClean="0"/>
              <a:t>i</a:t>
            </a:r>
            <a:r>
              <a:rPr lang="en-US" baseline="0" dirty="0" smtClean="0"/>
              <a:t>)-p</a:t>
            </a:r>
            <a:r>
              <a:rPr lang="en-US" baseline="-25000" dirty="0" smtClean="0"/>
              <a:t>i</a:t>
            </a:r>
            <a:r>
              <a:rPr lang="en-US" baseline="0" dirty="0" smtClean="0"/>
              <a:t>(0), by subtracting a constant from their price rule.</a:t>
            </a: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pPr/>
              <a:t>24</a:t>
            </a:fld>
            <a:endParaRPr lang="en-US"/>
          </a:p>
        </p:txBody>
      </p:sp>
    </p:spTree>
    <p:extLst>
      <p:ext uri="{BB962C8B-B14F-4D97-AF65-F5344CB8AC3E}">
        <p14:creationId xmlns:p14="http://schemas.microsoft.com/office/powerpoint/2010/main" val="311981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2188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095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F7F74-8035-4756-8F95-506704FC2D72}" type="slidenum">
              <a:rPr lang="en-US" smtClean="0"/>
              <a:pPr/>
              <a:t>8</a:t>
            </a:fld>
            <a:endParaRPr lang="en-US"/>
          </a:p>
        </p:txBody>
      </p:sp>
    </p:spTree>
    <p:extLst>
      <p:ext uri="{BB962C8B-B14F-4D97-AF65-F5344CB8AC3E}">
        <p14:creationId xmlns:p14="http://schemas.microsoft.com/office/powerpoint/2010/main" val="22542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Proof from </a:t>
            </a:r>
            <a:r>
              <a:rPr lang="en-US" b="1" dirty="0" err="1" smtClean="0"/>
              <a:t>Bayes</a:t>
            </a:r>
            <a:r>
              <a:rPr lang="en-US" b="1" dirty="0" smtClean="0"/>
              <a:t> Nash to BIC implementation:</a:t>
            </a:r>
            <a:r>
              <a:rPr lang="en-US" dirty="0" smtClean="0"/>
              <a:t> Essentially identical</a:t>
            </a:r>
            <a:r>
              <a:rPr lang="en-US" baseline="0" dirty="0" smtClean="0"/>
              <a:t> to proof from Dominant Strategy equilibrium to DSIC implementation</a:t>
            </a:r>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1890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Existence</a:t>
            </a:r>
            <a:r>
              <a:rPr lang="en-US" b="1" baseline="0" dirty="0" smtClean="0"/>
              <a:t> of Bayesian Nash equilibrium: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a:t>
            </a:r>
            <a:r>
              <a:rPr lang="en-US" baseline="-25000" dirty="0" smtClean="0"/>
              <a:t>i</a:t>
            </a:r>
            <a:r>
              <a:rPr lang="en-US" baseline="0" dirty="0" smtClean="0"/>
              <a:t> and X</a:t>
            </a:r>
            <a:r>
              <a:rPr lang="en-US" baseline="-25000" dirty="0" smtClean="0"/>
              <a:t>i</a:t>
            </a:r>
            <a:r>
              <a:rPr lang="en-US" baseline="0" dirty="0" smtClean="0"/>
              <a:t> are finite, then a mixed strategy Bayesian Nash equilibrium exists. (Use Nash’s Theorem in game where strategies of player </a:t>
            </a:r>
            <a:r>
              <a:rPr lang="en-US" baseline="0" dirty="0" err="1" smtClean="0"/>
              <a:t>i</a:t>
            </a:r>
            <a:r>
              <a:rPr lang="en-US" baseline="0" dirty="0" smtClean="0"/>
              <a:t> are all functions from T</a:t>
            </a:r>
            <a:r>
              <a:rPr lang="en-US" baseline="-25000" dirty="0" smtClean="0"/>
              <a:t>i</a:t>
            </a:r>
            <a:r>
              <a:rPr lang="en-US" baseline="0" dirty="0" smtClean="0"/>
              <a:t> to X</a:t>
            </a:r>
            <a:r>
              <a:rPr lang="en-US" baseline="-25000" dirty="0" smtClean="0"/>
              <a:t>i</a:t>
            </a:r>
            <a:r>
              <a:rPr lang="en-US" baseline="0" dirty="0" smtClean="0"/>
              <a:t>)</a:t>
            </a:r>
            <a:endParaRPr lang="en-US" b="1" dirty="0" smtClean="0"/>
          </a:p>
          <a:p>
            <a:endParaRPr lang="en-US" b="1" dirty="0" smtClean="0"/>
          </a:p>
          <a:p>
            <a:r>
              <a:rPr lang="en-US" baseline="0" dirty="0" smtClean="0"/>
              <a:t>If T</a:t>
            </a:r>
            <a:r>
              <a:rPr lang="en-US" baseline="-25000" dirty="0" smtClean="0"/>
              <a:t>i</a:t>
            </a:r>
            <a:r>
              <a:rPr lang="en-US" baseline="0" dirty="0" smtClean="0"/>
              <a:t> and X</a:t>
            </a:r>
            <a:r>
              <a:rPr lang="en-US" baseline="-25000" dirty="0" smtClean="0"/>
              <a:t>i</a:t>
            </a:r>
            <a:r>
              <a:rPr lang="en-US" baseline="0" dirty="0" smtClean="0"/>
              <a:t> are convex and compact and </a:t>
            </a:r>
            <a:r>
              <a:rPr lang="en-US" baseline="0" dirty="0" err="1" smtClean="0"/>
              <a:t>u</a:t>
            </a:r>
            <a:r>
              <a:rPr lang="en-US" baseline="-25000" dirty="0" err="1" smtClean="0"/>
              <a:t>i</a:t>
            </a:r>
            <a:r>
              <a:rPr lang="en-US" baseline="0" dirty="0" smtClean="0"/>
              <a:t> is continuous and concave in x</a:t>
            </a:r>
            <a:r>
              <a:rPr lang="en-US" baseline="-25000" dirty="0" smtClean="0"/>
              <a:t>i</a:t>
            </a:r>
            <a:r>
              <a:rPr lang="en-US" baseline="0" dirty="0" smtClean="0"/>
              <a:t> then a pure strategy Bayesian Nash equilibrium exists.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6859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2382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12</a:t>
            </a:fld>
            <a:endParaRPr lang="en-US"/>
          </a:p>
        </p:txBody>
      </p:sp>
    </p:spTree>
    <p:extLst>
      <p:ext uri="{BB962C8B-B14F-4D97-AF65-F5344CB8AC3E}">
        <p14:creationId xmlns:p14="http://schemas.microsoft.com/office/powerpoint/2010/main" val="264938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981200"/>
            <a:ext cx="5772833" cy="1617226"/>
          </a:xfrm>
        </p:spPr>
        <p:txBody>
          <a:bodyPr>
            <a:normAutofit/>
          </a:bodyPr>
          <a:lstStyle>
            <a:lvl1pPr algn="l">
              <a:def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19400" y="3610166"/>
            <a:ext cx="5029200" cy="762000"/>
          </a:xfrm>
        </p:spPr>
        <p:txBody>
          <a:bodyPr>
            <a:normAutofit/>
          </a:bodyPr>
          <a:lstStyle>
            <a:lvl1pPr marL="0" indent="0" algn="l">
              <a:buNone/>
              <a:defRPr lang="en-US" sz="2600" b="1" kern="1200" dirty="0" smtClean="0">
                <a:solidFill>
                  <a:srgbClr val="FFC000"/>
                </a:solidFill>
                <a:effectLst>
                  <a:outerShdw blurRad="38100" dist="38100" dir="2700000" algn="tl">
                    <a:srgbClr val="000000">
                      <a:alpha val="43137"/>
                    </a:srgbClr>
                  </a:outerShdw>
                </a:effectLst>
                <a:latin typeface="Agency FB"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E5E6FA-6889-42C0-9BF6-AB2CFA070F97}"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grpSp>
        <p:nvGrpSpPr>
          <p:cNvPr id="17" name="Group 16"/>
          <p:cNvGrpSpPr/>
          <p:nvPr userDrawn="1"/>
        </p:nvGrpSpPr>
        <p:grpSpPr>
          <a:xfrm>
            <a:off x="963355" y="2086721"/>
            <a:ext cx="1669862" cy="1904445"/>
            <a:chOff x="1199353" y="1735245"/>
            <a:chExt cx="1669862" cy="1904445"/>
          </a:xfrm>
        </p:grpSpPr>
        <p:sp>
          <p:nvSpPr>
            <p:cNvPr id="18" name="矩形 12"/>
            <p:cNvSpPr/>
            <p:nvPr userDrawn="1"/>
          </p:nvSpPr>
          <p:spPr>
            <a:xfrm>
              <a:off x="1750607" y="1735245"/>
              <a:ext cx="548640" cy="548640"/>
            </a:xfrm>
            <a:prstGeom prst="rect">
              <a:avLst/>
            </a:prstGeom>
            <a:solidFill>
              <a:schemeClr val="tx1">
                <a:lumMod val="6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reflection blurRad="6350" stA="50000" endA="300" endPos="55500" dist="101600" dir="5400000" sy="-100000" algn="bl" rotWithShape="0"/>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 name="矩形 10"/>
            <p:cNvSpPr/>
            <p:nvPr userDrawn="1"/>
          </p:nvSpPr>
          <p:spPr>
            <a:xfrm>
              <a:off x="1683798" y="2391724"/>
              <a:ext cx="548640" cy="548640"/>
            </a:xfrm>
            <a:prstGeom prst="rect">
              <a:avLst/>
            </a:prstGeom>
            <a:solidFill>
              <a:schemeClr val="bg1">
                <a:lumMod val="75000"/>
                <a:lumOff val="25000"/>
              </a:schemeClr>
            </a:solidFill>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13"/>
            <p:cNvSpPr/>
            <p:nvPr userDrawn="1"/>
          </p:nvSpPr>
          <p:spPr>
            <a:xfrm>
              <a:off x="2320503" y="2391724"/>
              <a:ext cx="548640" cy="548640"/>
            </a:xfrm>
            <a:prstGeom prst="rect">
              <a:avLst/>
            </a:prstGeom>
            <a:solidFill>
              <a:schemeClr val="tx1">
                <a:lumMod val="85000"/>
              </a:schemeClr>
            </a:solidFill>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4"/>
            <p:cNvSpPr/>
            <p:nvPr userDrawn="1"/>
          </p:nvSpPr>
          <p:spPr>
            <a:xfrm>
              <a:off x="2298381" y="3091050"/>
              <a:ext cx="548640" cy="548640"/>
            </a:xfrm>
            <a:prstGeom prst="rect">
              <a:avLst/>
            </a:prstGeom>
            <a:solidFill>
              <a:schemeClr val="bg1">
                <a:lumMod val="50000"/>
                <a:lumOff val="50000"/>
              </a:schemeClr>
            </a:solidFill>
            <a:ln>
              <a:noFill/>
            </a:ln>
            <a:effectLst>
              <a:outerShdw blurRad="50800" dist="38100" dir="2700000" algn="tl" rotWithShape="0">
                <a:prstClr val="black">
                  <a:alpha val="40000"/>
                </a:prstClr>
              </a:outerShdw>
              <a:reflection blurRad="6350" stA="50000" endA="300" endPos="55500" dist="101600" dir="5400000" sy="-100000" algn="bl" rotWithShape="0"/>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9"/>
            <p:cNvSpPr/>
            <p:nvPr userDrawn="1"/>
          </p:nvSpPr>
          <p:spPr>
            <a:xfrm>
              <a:off x="2320575" y="1735950"/>
              <a:ext cx="548640" cy="548640"/>
            </a:xfrm>
            <a:prstGeom prst="rect">
              <a:avLst/>
            </a:prstGeom>
            <a:solidFill>
              <a:schemeClr val="bg1"/>
            </a:solidFill>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01979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0" cap="none" spc="0">
                <a:ln>
                  <a:noFill/>
                </a:ln>
                <a:solidFill>
                  <a:schemeClr val="bg1"/>
                </a:solidFill>
                <a:effectLst>
                  <a:outerShdw blurRad="38100" dist="38100" dir="2700000" algn="tl">
                    <a:srgbClr val="000000">
                      <a:alpha val="43137"/>
                    </a:srgbClr>
                  </a:outerShdw>
                </a:effectLst>
                <a:latin typeface="Arial Black" pitchFamily="34" charset="0"/>
                <a:cs typeface="Arial" pitchFamily="34" charset="0"/>
              </a:defRPr>
            </a:lvl1pPr>
          </a:lstStyle>
          <a:p>
            <a:r>
              <a:rPr lang="en-US" dirty="0" smtClean="0"/>
              <a:t>Click to edit Master title style</a:t>
            </a:r>
            <a:endParaRPr lang="en-US" dirty="0"/>
          </a:p>
        </p:txBody>
      </p:sp>
      <p:sp>
        <p:nvSpPr>
          <p:cNvPr id="28" name="Content Placeholder 2"/>
          <p:cNvSpPr>
            <a:spLocks noGrp="1"/>
          </p:cNvSpPr>
          <p:nvPr>
            <p:ph idx="1"/>
          </p:nvPr>
        </p:nvSpPr>
        <p:spPr>
          <a:xfrm>
            <a:off x="638635" y="1219200"/>
            <a:ext cx="8005715" cy="5257800"/>
          </a:xfrm>
        </p:spPr>
        <p:txBody>
          <a:bodyPr>
            <a:normAutofit/>
          </a:bodyPr>
          <a:lstStyle>
            <a:lvl1pPr marL="457200" indent="-457200">
              <a:lnSpc>
                <a:spcPct val="130000"/>
              </a:lnSpc>
              <a:spcBef>
                <a:spcPts val="1200"/>
              </a:spcBef>
              <a:spcAft>
                <a:spcPts val="600"/>
              </a:spcAft>
              <a:buFont typeface="Wingdings" pitchFamily="2" charset="2"/>
              <a:buChar char="q"/>
              <a:defRPr sz="2400">
                <a:solidFill>
                  <a:schemeClr val="bg1"/>
                </a:solidFill>
                <a:latin typeface="Arial" pitchFamily="34" charset="0"/>
                <a:cs typeface="Arial" pitchFamily="34" charset="0"/>
              </a:defRPr>
            </a:lvl1pPr>
            <a:lvl2pPr marL="742950" indent="-285750">
              <a:lnSpc>
                <a:spcPct val="130000"/>
              </a:lnSpc>
              <a:spcBef>
                <a:spcPts val="600"/>
              </a:spcBef>
              <a:spcAft>
                <a:spcPts val="600"/>
              </a:spcAft>
              <a:buFont typeface="Wingdings" pitchFamily="2" charset="2"/>
              <a:buChar char="§"/>
              <a:defRPr sz="2400">
                <a:solidFill>
                  <a:schemeClr val="bg1"/>
                </a:solidFill>
              </a:defRPr>
            </a:lvl2pPr>
            <a:lvl3pPr>
              <a:lnSpc>
                <a:spcPct val="130000"/>
              </a:lnSpc>
              <a:defRPr sz="2000">
                <a:solidFill>
                  <a:schemeClr val="bg1"/>
                </a:solidFill>
              </a:defRPr>
            </a:lvl3pPr>
            <a:lvl4pPr>
              <a:lnSpc>
                <a:spcPct val="130000"/>
              </a:lnSpc>
              <a:defRPr sz="1800">
                <a:solidFill>
                  <a:schemeClr val="bg1"/>
                </a:solidFill>
              </a:defRPr>
            </a:lvl4pPr>
            <a:lvl5pPr>
              <a:lnSpc>
                <a:spcPct val="130000"/>
              </a:lnSpc>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86661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0" cap="none" spc="0">
                <a:ln>
                  <a:noFill/>
                </a:ln>
                <a:solidFill>
                  <a:schemeClr val="bg1"/>
                </a:solidFill>
                <a:effectLst>
                  <a:outerShdw blurRad="38100" dist="38100" dir="2700000" algn="tl">
                    <a:srgbClr val="000000">
                      <a:alpha val="43137"/>
                    </a:srgbClr>
                  </a:outerShdw>
                </a:effectLst>
                <a:latin typeface="Arial Black"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53530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1" cap="none" spc="0">
                <a:ln>
                  <a:noFill/>
                </a:ln>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grpSp>
        <p:nvGrpSpPr>
          <p:cNvPr id="7" name="Group 6"/>
          <p:cNvGrpSpPr>
            <a:grpSpLocks noChangeAspect="1"/>
          </p:cNvGrpSpPr>
          <p:nvPr userDrawn="1"/>
        </p:nvGrpSpPr>
        <p:grpSpPr>
          <a:xfrm>
            <a:off x="290032" y="233563"/>
            <a:ext cx="753207" cy="765355"/>
            <a:chOff x="1683798" y="1735245"/>
            <a:chExt cx="1185417" cy="1205119"/>
          </a:xfrm>
        </p:grpSpPr>
        <p:sp>
          <p:nvSpPr>
            <p:cNvPr id="8"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9"/>
            <p:cNvSpPr/>
            <p:nvPr userDrawn="1"/>
          </p:nvSpPr>
          <p:spPr>
            <a:xfrm>
              <a:off x="2320575" y="1735950"/>
              <a:ext cx="548640" cy="548640"/>
            </a:xfrm>
            <a:prstGeom prst="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700187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EB1D23-BD60-3B41-9E2B-72878C4F4C76}"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59B1-C31B-434D-AF92-9E52CA7629B1}" type="slidenum">
              <a:rPr lang="en-US" smtClean="0"/>
              <a:pPr/>
              <a:t>‹#›</a:t>
            </a:fld>
            <a:endParaRPr lang="en-US"/>
          </a:p>
        </p:txBody>
      </p:sp>
      <p:grpSp>
        <p:nvGrpSpPr>
          <p:cNvPr id="20" name="Group 19"/>
          <p:cNvGrpSpPr/>
          <p:nvPr userDrawn="1"/>
        </p:nvGrpSpPr>
        <p:grpSpPr>
          <a:xfrm>
            <a:off x="963355" y="2086721"/>
            <a:ext cx="1669862" cy="1904445"/>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3048000" y="2667000"/>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050446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p:nvPr userDrawn="1"/>
        </p:nvGrpSpPr>
        <p:grpSpPr>
          <a:xfrm>
            <a:off x="963355" y="2086721"/>
            <a:ext cx="1669862" cy="1904445"/>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3048000" y="2667000"/>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7731739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3810000" y="4038600"/>
            <a:ext cx="1335890" cy="1523556"/>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5486400" y="4237879"/>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4644565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3810000" y="4038600"/>
            <a:ext cx="1335890" cy="1523556"/>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5486400" y="4237879"/>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3451362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18084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13727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4657725"/>
            <a:ext cx="5751512" cy="1362075"/>
          </a:xfrm>
        </p:spPr>
        <p:txBody>
          <a:bodyPr anchor="t">
            <a:normAutofit/>
          </a:bodyPr>
          <a:lstStyle>
            <a:lvl1pPr algn="l">
              <a:defRPr sz="3200" b="1" cap="all">
                <a:latin typeface="Arial Blac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995613"/>
            <a:ext cx="5751512"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AE5E6FA-6889-42C0-9BF6-AB2CFA070F97}"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grpSp>
        <p:nvGrpSpPr>
          <p:cNvPr id="7" name="Group 6"/>
          <p:cNvGrpSpPr/>
          <p:nvPr userDrawn="1"/>
        </p:nvGrpSpPr>
        <p:grpSpPr>
          <a:xfrm>
            <a:off x="661892" y="3716846"/>
            <a:ext cx="1669862" cy="1904445"/>
            <a:chOff x="1199353" y="1735245"/>
            <a:chExt cx="1669862" cy="1904445"/>
          </a:xfrm>
        </p:grpSpPr>
        <p:sp>
          <p:nvSpPr>
            <p:cNvPr id="8"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1"/>
            <p:cNvSpPr/>
            <p:nvPr userDrawn="1"/>
          </p:nvSpPr>
          <p:spPr>
            <a:xfrm>
              <a:off x="1749264" y="3091050"/>
              <a:ext cx="548640" cy="548640"/>
            </a:xfrm>
            <a:prstGeom prst="rect">
              <a:avLst/>
            </a:prstGeom>
            <a:solidFill>
              <a:schemeClr val="tx1">
                <a:lumMod val="75000"/>
                <a:lumOff val="2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4511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981200"/>
            <a:ext cx="5772833" cy="1617226"/>
          </a:xfrm>
        </p:spPr>
        <p:txBody>
          <a:bodyPr>
            <a:normAutofit/>
          </a:bodyPr>
          <a:lstStyle>
            <a:lvl1pPr algn="l">
              <a:def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19400" y="3610166"/>
            <a:ext cx="5029200" cy="762000"/>
          </a:xfrm>
        </p:spPr>
        <p:txBody>
          <a:bodyPr>
            <a:normAutofit/>
          </a:bodyPr>
          <a:lstStyle>
            <a:lvl1pPr marL="0" indent="0" algn="l">
              <a:buNone/>
              <a:defRPr lang="en-US" sz="2600" b="1" kern="1200" dirty="0" smtClean="0">
                <a:solidFill>
                  <a:srgbClr val="FFC000"/>
                </a:solidFill>
                <a:effectLst>
                  <a:outerShdw blurRad="38100" dist="38100" dir="2700000" algn="tl">
                    <a:srgbClr val="000000">
                      <a:alpha val="43137"/>
                    </a:srgbClr>
                  </a:outerShdw>
                </a:effectLst>
                <a:latin typeface="Agency FB"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E5E6FA-6889-42C0-9BF6-AB2CFA070F97}"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spTree>
    <p:extLst>
      <p:ext uri="{BB962C8B-B14F-4D97-AF65-F5344CB8AC3E}">
        <p14:creationId xmlns:p14="http://schemas.microsoft.com/office/powerpoint/2010/main" val="7401979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FFC000"/>
              </a:solidFill>
            </a:endParaRPr>
          </a:p>
        </p:txBody>
      </p:sp>
      <p:sp>
        <p:nvSpPr>
          <p:cNvPr id="2" name="Title 1"/>
          <p:cNvSpPr>
            <a:spLocks noGrp="1"/>
          </p:cNvSpPr>
          <p:nvPr>
            <p:ph type="title"/>
          </p:nvPr>
        </p:nvSpPr>
        <p:spPr>
          <a:xfrm>
            <a:off x="1447799" y="76200"/>
            <a:ext cx="7700639"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47800" y="1219200"/>
            <a:ext cx="7196550" cy="5334000"/>
          </a:xfrm>
        </p:spPr>
        <p:txBody>
          <a:bodyPr>
            <a:normAutofit/>
          </a:bodyPr>
          <a:lstStyle>
            <a:lvl1pPr marL="457200" indent="-457200">
              <a:lnSpc>
                <a:spcPct val="130000"/>
              </a:lnSpc>
              <a:spcBef>
                <a:spcPts val="1200"/>
              </a:spcBef>
              <a:spcAft>
                <a:spcPts val="600"/>
              </a:spcAft>
              <a:buFont typeface="Wingdings" pitchFamily="2" charset="2"/>
              <a:buChar char="q"/>
              <a:defRPr sz="2400">
                <a:latin typeface="Times New Roman" pitchFamily="18" charset="0"/>
                <a:cs typeface="Times New Roman" pitchFamily="18" charset="0"/>
              </a:defRPr>
            </a:lvl1pPr>
            <a:lvl2pPr marL="742950" indent="-285750">
              <a:lnSpc>
                <a:spcPct val="130000"/>
              </a:lnSpc>
              <a:spcBef>
                <a:spcPts val="600"/>
              </a:spcBef>
              <a:spcAft>
                <a:spcPts val="600"/>
              </a:spcAft>
              <a:buFont typeface="Wingdings" pitchFamily="2" charset="2"/>
              <a:buChar char="§"/>
              <a:defRPr sz="2400">
                <a:solidFill>
                  <a:schemeClr val="tx1">
                    <a:lumMod val="85000"/>
                    <a:lumOff val="15000"/>
                  </a:schemeClr>
                </a:solidFill>
                <a:latin typeface="Times New Roman" pitchFamily="18" charset="0"/>
                <a:cs typeface="Times New Roman" pitchFamily="18" charset="0"/>
              </a:defRPr>
            </a:lvl2pPr>
            <a:lvl3pPr>
              <a:lnSpc>
                <a:spcPct val="130000"/>
              </a:lnSpc>
              <a:defRPr sz="2000">
                <a:solidFill>
                  <a:schemeClr val="tx1">
                    <a:lumMod val="75000"/>
                    <a:lumOff val="25000"/>
                  </a:schemeClr>
                </a:solidFill>
                <a:latin typeface="Times New Roman" pitchFamily="18" charset="0"/>
                <a:cs typeface="Times New Roman" pitchFamily="18" charset="0"/>
              </a:defRPr>
            </a:lvl3pPr>
            <a:lvl4pPr>
              <a:lnSpc>
                <a:spcPct val="130000"/>
              </a:lnSpc>
              <a:defRPr sz="1800">
                <a:solidFill>
                  <a:schemeClr val="tx1">
                    <a:lumMod val="75000"/>
                    <a:lumOff val="25000"/>
                  </a:schemeClr>
                </a:solidFill>
                <a:latin typeface="Times New Roman" pitchFamily="18" charset="0"/>
                <a:cs typeface="Times New Roman" pitchFamily="18" charset="0"/>
              </a:defRPr>
            </a:lvl4pPr>
            <a:lvl5pPr>
              <a:lnSpc>
                <a:spcPct val="130000"/>
              </a:lnSpc>
              <a:defRPr sz="1800">
                <a:solidFill>
                  <a:schemeClr val="tx1">
                    <a:lumMod val="75000"/>
                    <a:lumOff val="25000"/>
                  </a:schemeClr>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8001000" y="228600"/>
            <a:ext cx="753207" cy="765355"/>
            <a:chOff x="1683798" y="1735245"/>
            <a:chExt cx="1185417" cy="1205119"/>
          </a:xfrm>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09423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FFC000"/>
              </a:solidFill>
            </a:endParaRPr>
          </a:p>
        </p:txBody>
      </p:sp>
      <p:sp>
        <p:nvSpPr>
          <p:cNvPr id="2" name="Title 1"/>
          <p:cNvSpPr>
            <a:spLocks noGrp="1"/>
          </p:cNvSpPr>
          <p:nvPr>
            <p:ph type="title"/>
          </p:nvPr>
        </p:nvSpPr>
        <p:spPr>
          <a:xfrm>
            <a:off x="1447799" y="76200"/>
            <a:ext cx="7700639"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635" y="1219200"/>
            <a:ext cx="8005715" cy="5105400"/>
          </a:xfrm>
        </p:spPr>
        <p:txBody>
          <a:bodyPr>
            <a:normAutofit/>
          </a:bodyPr>
          <a:lstStyle>
            <a:lvl1pPr marL="457200" indent="-457200">
              <a:lnSpc>
                <a:spcPct val="130000"/>
              </a:lnSpc>
              <a:spcBef>
                <a:spcPts val="1200"/>
              </a:spcBef>
              <a:spcAft>
                <a:spcPts val="600"/>
              </a:spcAft>
              <a:buFont typeface="Wingdings" pitchFamily="2" charset="2"/>
              <a:buChar char="q"/>
              <a:defRPr sz="2400">
                <a:latin typeface="Times New Roman" pitchFamily="18" charset="0"/>
                <a:cs typeface="Times New Roman" pitchFamily="18" charset="0"/>
              </a:defRPr>
            </a:lvl1pPr>
            <a:lvl2pPr marL="742950" indent="-285750">
              <a:lnSpc>
                <a:spcPct val="130000"/>
              </a:lnSpc>
              <a:spcBef>
                <a:spcPts val="600"/>
              </a:spcBef>
              <a:spcAft>
                <a:spcPts val="600"/>
              </a:spcAft>
              <a:buFont typeface="Wingdings" pitchFamily="2" charset="2"/>
              <a:buChar char="§"/>
              <a:defRPr sz="2400">
                <a:solidFill>
                  <a:schemeClr val="tx1">
                    <a:lumMod val="85000"/>
                    <a:lumOff val="15000"/>
                  </a:schemeClr>
                </a:solidFill>
                <a:latin typeface="Times New Roman" pitchFamily="18" charset="0"/>
                <a:cs typeface="Times New Roman" pitchFamily="18" charset="0"/>
              </a:defRPr>
            </a:lvl2pPr>
            <a:lvl3pPr>
              <a:lnSpc>
                <a:spcPct val="130000"/>
              </a:lnSpc>
              <a:defRPr sz="2000">
                <a:solidFill>
                  <a:schemeClr val="tx1">
                    <a:lumMod val="75000"/>
                    <a:lumOff val="25000"/>
                  </a:schemeClr>
                </a:solidFill>
              </a:defRPr>
            </a:lvl3pPr>
            <a:lvl4pPr>
              <a:lnSpc>
                <a:spcPct val="130000"/>
              </a:lnSpc>
              <a:defRPr sz="1800">
                <a:solidFill>
                  <a:schemeClr val="tx1">
                    <a:lumMod val="75000"/>
                    <a:lumOff val="25000"/>
                  </a:schemeClr>
                </a:solidFill>
              </a:defRPr>
            </a:lvl4pPr>
            <a:lvl5pPr>
              <a:lnSpc>
                <a:spcPct val="130000"/>
              </a:lnSpc>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290032" y="233563"/>
            <a:ext cx="753207" cy="765355"/>
            <a:chOff x="1683798" y="1735245"/>
            <a:chExt cx="1185417" cy="1205119"/>
          </a:xfrm>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4068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p:cNvSpPr/>
          <p:nvPr userDrawn="1"/>
        </p:nvSpPr>
        <p:spPr>
          <a:xfrm>
            <a:off x="-2" y="0"/>
            <a:ext cx="709085"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endParaRPr lang="en-US" dirty="0">
              <a:solidFill>
                <a:srgbClr val="FFC000"/>
              </a:solidFill>
            </a:endParaRPr>
          </a:p>
        </p:txBody>
      </p:sp>
      <p:sp>
        <p:nvSpPr>
          <p:cNvPr id="2" name="Title 1"/>
          <p:cNvSpPr>
            <a:spLocks noGrp="1"/>
          </p:cNvSpPr>
          <p:nvPr>
            <p:ph type="title"/>
          </p:nvPr>
        </p:nvSpPr>
        <p:spPr>
          <a:xfrm>
            <a:off x="99699" y="1981200"/>
            <a:ext cx="909685" cy="5486400"/>
          </a:xfrm>
        </p:spPr>
        <p:txBody>
          <a:bodyPr vert="eaVert">
            <a:normAutofit/>
          </a:bodyPr>
          <a:lstStyle>
            <a:lvl1pPr algn="l">
              <a:defRPr sz="2800" b="0"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616240"/>
            <a:ext cx="7272750" cy="5860760"/>
          </a:xfrm>
        </p:spPr>
        <p:txBody>
          <a:bodyPr>
            <a:normAutofit/>
          </a:bodyPr>
          <a:lstStyle>
            <a:lvl1pPr marL="548640" indent="-548640">
              <a:lnSpc>
                <a:spcPct val="130000"/>
              </a:lnSpc>
              <a:spcBef>
                <a:spcPts val="1200"/>
              </a:spcBef>
              <a:spcAft>
                <a:spcPts val="600"/>
              </a:spcAft>
              <a:buFont typeface="Wingdings" pitchFamily="2" charset="2"/>
              <a:buChar char="q"/>
              <a:defRPr sz="2400">
                <a:latin typeface="Times New Roman" pitchFamily="18" charset="0"/>
                <a:cs typeface="Times New Roman" pitchFamily="18" charset="0"/>
              </a:defRPr>
            </a:lvl1pPr>
            <a:lvl2pPr marL="742950" indent="-285750">
              <a:lnSpc>
                <a:spcPct val="130000"/>
              </a:lnSpc>
              <a:spcBef>
                <a:spcPts val="600"/>
              </a:spcBef>
              <a:spcAft>
                <a:spcPts val="600"/>
              </a:spcAft>
              <a:buFont typeface="Wingdings" pitchFamily="2" charset="2"/>
              <a:buChar char="§"/>
              <a:defRPr sz="2400">
                <a:solidFill>
                  <a:schemeClr val="tx1">
                    <a:lumMod val="85000"/>
                    <a:lumOff val="15000"/>
                  </a:schemeClr>
                </a:solidFill>
                <a:latin typeface="Times New Roman" pitchFamily="18" charset="0"/>
                <a:cs typeface="Times New Roman" pitchFamily="18" charset="0"/>
              </a:defRPr>
            </a:lvl2pPr>
            <a:lvl3pPr>
              <a:lnSpc>
                <a:spcPct val="130000"/>
              </a:lnSpc>
              <a:defRPr sz="2000">
                <a:solidFill>
                  <a:schemeClr val="tx1">
                    <a:lumMod val="75000"/>
                    <a:lumOff val="25000"/>
                  </a:schemeClr>
                </a:solidFill>
              </a:defRPr>
            </a:lvl3pPr>
            <a:lvl4pPr>
              <a:lnSpc>
                <a:spcPct val="130000"/>
              </a:lnSpc>
              <a:defRPr sz="1800">
                <a:solidFill>
                  <a:schemeClr val="tx1">
                    <a:lumMod val="75000"/>
                    <a:lumOff val="25000"/>
                  </a:schemeClr>
                </a:solidFill>
              </a:defRPr>
            </a:lvl4pPr>
            <a:lvl5pPr>
              <a:lnSpc>
                <a:spcPct val="130000"/>
              </a:lnSpc>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130179" y="199319"/>
            <a:ext cx="753207" cy="765355"/>
            <a:chOff x="1683798" y="1735245"/>
            <a:chExt cx="1185417" cy="1205119"/>
          </a:xfrm>
          <a:effectLst>
            <a:outerShdw blurRad="50800" dist="38100" dir="2700000" algn="tl" rotWithShape="0">
              <a:prstClr val="black">
                <a:alpha val="40000"/>
              </a:prstClr>
            </a:outerShdw>
          </a:effectLst>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0158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953000"/>
          </a:xfrm>
        </p:spPr>
        <p:txBody>
          <a:bodyPr>
            <a:normAutofit/>
          </a:bodyPr>
          <a:lstStyle>
            <a:lvl1pPr marL="457200" indent="-457200">
              <a:lnSpc>
                <a:spcPct val="120000"/>
              </a:lnSpc>
              <a:spcBef>
                <a:spcPts val="12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spcBef>
                <a:spcPts val="600"/>
              </a:spcBef>
              <a:spcAft>
                <a:spcPts val="600"/>
              </a:spcAft>
              <a:buFont typeface="Wingdings" pitchFamily="2" charset="2"/>
              <a:buChar char="§"/>
              <a:defRPr sz="1800">
                <a:solidFill>
                  <a:schemeClr val="tx1">
                    <a:lumMod val="85000"/>
                    <a:lumOff val="1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lnSpc>
                <a:spcPct val="120000"/>
              </a:lnSpc>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Title 1"/>
          <p:cNvSpPr>
            <a:spLocks noGrp="1"/>
          </p:cNvSpPr>
          <p:nvPr>
            <p:ph type="title"/>
          </p:nvPr>
        </p:nvSpPr>
        <p:spPr>
          <a:xfrm>
            <a:off x="1447800" y="76200"/>
            <a:ext cx="7315200"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0" name="Group 9"/>
          <p:cNvGrpSpPr>
            <a:grpSpLocks noChangeAspect="1"/>
          </p:cNvGrpSpPr>
          <p:nvPr userDrawn="1"/>
        </p:nvGrpSpPr>
        <p:grpSpPr>
          <a:xfrm>
            <a:off x="290032" y="233563"/>
            <a:ext cx="753207" cy="765355"/>
            <a:chOff x="1683798" y="1735245"/>
            <a:chExt cx="1185417" cy="1205119"/>
          </a:xfrm>
        </p:grpSpPr>
        <p:sp>
          <p:nvSpPr>
            <p:cNvPr id="1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5" name="Content Placeholder 2"/>
          <p:cNvSpPr>
            <a:spLocks noGrp="1"/>
          </p:cNvSpPr>
          <p:nvPr>
            <p:ph sz="half" idx="13"/>
          </p:nvPr>
        </p:nvSpPr>
        <p:spPr>
          <a:xfrm>
            <a:off x="4648200" y="1295400"/>
            <a:ext cx="4038600" cy="4953000"/>
          </a:xfrm>
        </p:spPr>
        <p:txBody>
          <a:bodyPr>
            <a:normAutofit/>
          </a:bodyPr>
          <a:lstStyle>
            <a:lvl1pPr marL="457200" indent="-457200">
              <a:lnSpc>
                <a:spcPct val="120000"/>
              </a:lnSpc>
              <a:spcBef>
                <a:spcPts val="12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spcBef>
                <a:spcPts val="600"/>
              </a:spcBef>
              <a:spcAft>
                <a:spcPts val="600"/>
              </a:spcAft>
              <a:buFont typeface="Wingdings" pitchFamily="2" charset="2"/>
              <a:buChar char="§"/>
              <a:defRPr sz="1800">
                <a:solidFill>
                  <a:schemeClr val="tx1">
                    <a:lumMod val="85000"/>
                    <a:lumOff val="1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lnSpc>
                <a:spcPct val="120000"/>
              </a:lnSpc>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726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8" name="Group 7"/>
          <p:cNvGrpSpPr>
            <a:grpSpLocks noChangeAspect="1"/>
          </p:cNvGrpSpPr>
          <p:nvPr userDrawn="1"/>
        </p:nvGrpSpPr>
        <p:grpSpPr>
          <a:xfrm>
            <a:off x="290032" y="233563"/>
            <a:ext cx="753207" cy="765355"/>
            <a:chOff x="1683798" y="1735245"/>
            <a:chExt cx="1185417" cy="1205119"/>
          </a:xfrm>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1447799" y="76200"/>
            <a:ext cx="7700639"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05009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p:cNvSpPr/>
          <p:nvPr userDrawn="1"/>
        </p:nvSpPr>
        <p:spPr>
          <a:xfrm>
            <a:off x="0" y="0"/>
            <a:ext cx="4571999" cy="1200738"/>
          </a:xfrm>
          <a:prstGeom prst="rect">
            <a:avLst/>
          </a:prstGeom>
          <a:gradFill flip="none" rotWithShape="1">
            <a:gsLst>
              <a:gs pos="0">
                <a:schemeClr val="tx1">
                  <a:lumMod val="65000"/>
                  <a:lumOff val="35000"/>
                </a:schemeClr>
              </a:gs>
              <a:gs pos="53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idx="1"/>
          </p:nvPr>
        </p:nvSpPr>
        <p:spPr>
          <a:xfrm>
            <a:off x="304800" y="1676399"/>
            <a:ext cx="4155850" cy="498475"/>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234658"/>
            <a:ext cx="4041775" cy="63976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152400" y="76200"/>
            <a:ext cx="3679501" cy="1001844"/>
          </a:xfrm>
        </p:spPr>
        <p:txBody>
          <a:bodyPr anchor="b">
            <a:noAutofit/>
          </a:bodyPr>
          <a:lstStyle>
            <a:lvl1pPr algn="l">
              <a:defRPr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707488" y="567643"/>
            <a:ext cx="753207" cy="765355"/>
            <a:chOff x="1683798" y="1735245"/>
            <a:chExt cx="1185417" cy="1205119"/>
          </a:xfrm>
        </p:grpSpPr>
        <p:sp>
          <p:nvSpPr>
            <p:cNvPr id="12"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8" name="Content Placeholder 3"/>
          <p:cNvSpPr>
            <a:spLocks noGrp="1"/>
          </p:cNvSpPr>
          <p:nvPr>
            <p:ph sz="half" idx="2"/>
          </p:nvPr>
        </p:nvSpPr>
        <p:spPr>
          <a:xfrm>
            <a:off x="457200" y="2286001"/>
            <a:ext cx="4040188" cy="3962399"/>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buNone/>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Content Placeholder 5"/>
          <p:cNvSpPr>
            <a:spLocks noGrp="1"/>
          </p:cNvSpPr>
          <p:nvPr>
            <p:ph sz="quarter" idx="4"/>
          </p:nvPr>
        </p:nvSpPr>
        <p:spPr>
          <a:xfrm>
            <a:off x="4800600" y="990600"/>
            <a:ext cx="4041775" cy="5264603"/>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buNone/>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223165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7" name="Rectangle 16"/>
          <p:cNvSpPr/>
          <p:nvPr userDrawn="1"/>
        </p:nvSpPr>
        <p:spPr>
          <a:xfrm>
            <a:off x="0" y="0"/>
            <a:ext cx="4800600" cy="1143000"/>
          </a:xfrm>
          <a:prstGeom prst="rect">
            <a:avLst/>
          </a:prstGeom>
          <a:gradFill flip="none" rotWithShape="1">
            <a:gsLst>
              <a:gs pos="0">
                <a:schemeClr val="tx1">
                  <a:lumMod val="65000"/>
                  <a:lumOff val="35000"/>
                </a:schemeClr>
              </a:gs>
              <a:gs pos="53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itle 1"/>
          <p:cNvSpPr>
            <a:spLocks noGrp="1"/>
          </p:cNvSpPr>
          <p:nvPr>
            <p:ph type="title"/>
          </p:nvPr>
        </p:nvSpPr>
        <p:spPr>
          <a:xfrm>
            <a:off x="533400" y="0"/>
            <a:ext cx="3276600" cy="990600"/>
          </a:xfrm>
        </p:spPr>
        <p:txBody>
          <a:bodyPr anchor="b">
            <a:noAutofit/>
          </a:bodyPr>
          <a:lstStyle>
            <a:lvl1pPr algn="l">
              <a:defRPr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0" name="Text Placeholder 2"/>
          <p:cNvSpPr>
            <a:spLocks noGrp="1"/>
          </p:cNvSpPr>
          <p:nvPr>
            <p:ph type="body" idx="1"/>
          </p:nvPr>
        </p:nvSpPr>
        <p:spPr>
          <a:xfrm>
            <a:off x="1066800" y="1600200"/>
            <a:ext cx="3429000" cy="533400"/>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Text Placeholder 4"/>
          <p:cNvSpPr>
            <a:spLocks noGrp="1"/>
          </p:cNvSpPr>
          <p:nvPr>
            <p:ph type="body" sz="quarter" idx="3"/>
          </p:nvPr>
        </p:nvSpPr>
        <p:spPr>
          <a:xfrm>
            <a:off x="4953001" y="234658"/>
            <a:ext cx="3809999" cy="67974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3"/>
          <p:cNvSpPr>
            <a:spLocks noGrp="1"/>
          </p:cNvSpPr>
          <p:nvPr>
            <p:ph sz="half" idx="2"/>
          </p:nvPr>
        </p:nvSpPr>
        <p:spPr>
          <a:xfrm>
            <a:off x="1162232" y="2286001"/>
            <a:ext cx="3333568" cy="4240017"/>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buNone/>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7" name="Content Placeholder 5"/>
          <p:cNvSpPr>
            <a:spLocks noGrp="1"/>
          </p:cNvSpPr>
          <p:nvPr>
            <p:ph sz="quarter" idx="4"/>
          </p:nvPr>
        </p:nvSpPr>
        <p:spPr>
          <a:xfrm>
            <a:off x="4953001" y="990600"/>
            <a:ext cx="3809999" cy="5593599"/>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buNone/>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223165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idx="1"/>
          </p:nvPr>
        </p:nvSpPr>
        <p:spPr>
          <a:xfrm>
            <a:off x="64673" y="1676400"/>
            <a:ext cx="3864298" cy="498475"/>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78178" y="2286000"/>
            <a:ext cx="3750748" cy="4267199"/>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343400" y="228600"/>
            <a:ext cx="4498975" cy="63976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990600"/>
            <a:ext cx="4498975" cy="5562600"/>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chemeClr val="bg1"/>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96781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chemeClr val="bg1"/>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41878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rgbClr val="FFC000"/>
                </a:solidFill>
              </a:endParaRPr>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5133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981200"/>
            <a:ext cx="5772833" cy="1617226"/>
          </a:xfrm>
        </p:spPr>
        <p:txBody>
          <a:bodyPr>
            <a:normAutofit/>
          </a:bodyPr>
          <a:lstStyle>
            <a:lvl1pPr algn="l">
              <a:def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19400" y="3610166"/>
            <a:ext cx="5029200" cy="762000"/>
          </a:xfrm>
        </p:spPr>
        <p:txBody>
          <a:bodyPr>
            <a:normAutofit/>
          </a:bodyPr>
          <a:lstStyle>
            <a:lvl1pPr marL="0" indent="0" algn="l">
              <a:buNone/>
              <a:defRPr lang="en-US" sz="2600" b="1" kern="1200" dirty="0" smtClean="0">
                <a:solidFill>
                  <a:srgbClr val="FFC000"/>
                </a:solidFill>
                <a:effectLst>
                  <a:outerShdw blurRad="38100" dist="38100" dir="2700000" algn="tl">
                    <a:srgbClr val="000000">
                      <a:alpha val="43137"/>
                    </a:srgbClr>
                  </a:outerShdw>
                </a:effectLst>
                <a:latin typeface="Agency FB"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E5E6FA-6889-42C0-9BF6-AB2CFA070F97}"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spTree>
    <p:extLst>
      <p:ext uri="{BB962C8B-B14F-4D97-AF65-F5344CB8AC3E}">
        <p14:creationId xmlns:p14="http://schemas.microsoft.com/office/powerpoint/2010/main" val="381601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1" name="Rectangle 20"/>
          <p:cNvSpPr/>
          <p:nvPr userDrawn="1"/>
        </p:nvSpPr>
        <p:spPr>
          <a:xfrm>
            <a:off x="4343400" y="0"/>
            <a:ext cx="48006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idx="1"/>
          </p:nvPr>
        </p:nvSpPr>
        <p:spPr>
          <a:xfrm>
            <a:off x="64673" y="1676400"/>
            <a:ext cx="3864298" cy="498475"/>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78178" y="2286000"/>
            <a:ext cx="3750748" cy="4267199"/>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343400" y="228600"/>
            <a:ext cx="4498975" cy="63976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990600"/>
            <a:ext cx="4498975" cy="5562600"/>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chemeClr val="bg1"/>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11970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1143000" y="288532"/>
            <a:ext cx="6374426" cy="574284"/>
          </a:xfrm>
        </p:spPr>
        <p:txBody>
          <a:bodyPr>
            <a:normAutofit/>
          </a:bodyPr>
          <a:lstStyle>
            <a:lvl1pPr algn="l">
              <a:defRPr sz="2800" b="1" cap="none" spc="0">
                <a:ln w="17780" cmpd="sng">
                  <a:noFill/>
                  <a:prstDash val="solid"/>
                  <a:miter lim="80000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4" name="Group 13"/>
          <p:cNvGrpSpPr>
            <a:grpSpLocks noChangeAspect="1"/>
          </p:cNvGrpSpPr>
          <p:nvPr userDrawn="1"/>
        </p:nvGrpSpPr>
        <p:grpSpPr>
          <a:xfrm>
            <a:off x="260703" y="227466"/>
            <a:ext cx="682799" cy="694148"/>
            <a:chOff x="1683798" y="1735245"/>
            <a:chExt cx="1185417" cy="1205119"/>
          </a:xfrm>
        </p:grpSpPr>
        <p:sp>
          <p:nvSpPr>
            <p:cNvPr id="15"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矩形 13"/>
            <p:cNvSpPr/>
            <p:nvPr userDrawn="1"/>
          </p:nvSpPr>
          <p:spPr>
            <a:xfrm>
              <a:off x="2320503" y="2391724"/>
              <a:ext cx="548640" cy="54864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6866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0189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1802" y="136790"/>
            <a:ext cx="2293398" cy="1162050"/>
          </a:xfrm>
        </p:spPr>
        <p:txBody>
          <a:bodyPr anchor="b">
            <a:noAutofit/>
          </a:bodyPr>
          <a:lstStyle>
            <a:lvl1pPr algn="l">
              <a:defRPr sz="20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6200" y="273050"/>
            <a:ext cx="4800600" cy="5853113"/>
          </a:xfrm>
        </p:spPr>
        <p:txBody>
          <a:bodyPr>
            <a:normAutofit/>
          </a:bodyPr>
          <a:lstStyle>
            <a:lvl1pPr>
              <a:defRPr sz="2000">
                <a:latin typeface="Times New Roman" pitchFamily="18" charset="0"/>
                <a:cs typeface="Times New Roman" pitchFamily="18" charset="0"/>
              </a:defRPr>
            </a:lvl1pPr>
            <a:lvl2pPr>
              <a:defRPr sz="1800">
                <a:latin typeface="Times New Roman" pitchFamily="18" charset="0"/>
                <a:cs typeface="Times New Roman" pitchFamily="18" charset="0"/>
              </a:defRPr>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124200" cy="4068763"/>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7" name="Group 16"/>
          <p:cNvGrpSpPr>
            <a:grpSpLocks noChangeAspect="1"/>
          </p:cNvGrpSpPr>
          <p:nvPr userDrawn="1"/>
        </p:nvGrpSpPr>
        <p:grpSpPr>
          <a:xfrm>
            <a:off x="318984" y="495492"/>
            <a:ext cx="753207" cy="765355"/>
            <a:chOff x="1683798" y="1735245"/>
            <a:chExt cx="1185417" cy="1205119"/>
          </a:xfrm>
        </p:grpSpPr>
        <p:sp>
          <p:nvSpPr>
            <p:cNvPr id="18"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6305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600" y="4796419"/>
            <a:ext cx="5486400" cy="566738"/>
          </a:xfrm>
        </p:spPr>
        <p:txBody>
          <a:bodyPr anchor="b"/>
          <a:lstStyle>
            <a:lvl1pPr algn="l">
              <a:defRPr sz="20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133600" y="60859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33600" y="536315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8" name="Group 7"/>
          <p:cNvGrpSpPr>
            <a:grpSpLocks noChangeAspect="1"/>
          </p:cNvGrpSpPr>
          <p:nvPr userDrawn="1"/>
        </p:nvGrpSpPr>
        <p:grpSpPr>
          <a:xfrm>
            <a:off x="558209" y="4580922"/>
            <a:ext cx="1335888" cy="1523556"/>
            <a:chOff x="1199353" y="1735245"/>
            <a:chExt cx="1669862" cy="1904445"/>
          </a:xfrm>
        </p:grpSpPr>
        <p:sp>
          <p:nvSpPr>
            <p:cNvPr id="9"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1"/>
            <p:cNvSpPr/>
            <p:nvPr userDrawn="1"/>
          </p:nvSpPr>
          <p:spPr>
            <a:xfrm>
              <a:off x="1749264" y="3091050"/>
              <a:ext cx="548640" cy="548640"/>
            </a:xfrm>
            <a:prstGeom prst="rect">
              <a:avLst/>
            </a:prstGeom>
            <a:solidFill>
              <a:schemeClr val="tx1">
                <a:lumMod val="75000"/>
                <a:lumOff val="2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1086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336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33600" y="5363157"/>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8" name="Group 7"/>
          <p:cNvGrpSpPr>
            <a:grpSpLocks noChangeAspect="1"/>
          </p:cNvGrpSpPr>
          <p:nvPr userDrawn="1"/>
        </p:nvGrpSpPr>
        <p:grpSpPr>
          <a:xfrm>
            <a:off x="558209" y="4580922"/>
            <a:ext cx="1335888" cy="1523556"/>
            <a:chOff x="1199353" y="1735245"/>
            <a:chExt cx="1669862" cy="1904445"/>
          </a:xfrm>
        </p:grpSpPr>
        <p:sp>
          <p:nvSpPr>
            <p:cNvPr id="9"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1"/>
            <p:cNvSpPr/>
            <p:nvPr userDrawn="1"/>
          </p:nvSpPr>
          <p:spPr>
            <a:xfrm>
              <a:off x="1749264" y="3091050"/>
              <a:ext cx="548640" cy="548640"/>
            </a:xfrm>
            <a:prstGeom prst="rect">
              <a:avLst/>
            </a:prstGeom>
            <a:solidFill>
              <a:schemeClr val="tx1">
                <a:lumMod val="75000"/>
                <a:lumOff val="2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6" name="Rectangle 15"/>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7" name="Title 1"/>
          <p:cNvSpPr>
            <a:spLocks noGrp="1"/>
          </p:cNvSpPr>
          <p:nvPr>
            <p:ph type="title"/>
          </p:nvPr>
        </p:nvSpPr>
        <p:spPr>
          <a:xfrm>
            <a:off x="228600" y="76200"/>
            <a:ext cx="8534400" cy="762000"/>
          </a:xfrm>
        </p:spPr>
        <p:txBody>
          <a:bodyPr>
            <a:normAutofit/>
          </a:bodyPr>
          <a:lstStyle>
            <a:lvl1pPr algn="ctr">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57771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tint val="75000"/>
                </a:srgb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077DA8DA-85BA-994F-9C39-4E77AF028060}" type="slidenum">
              <a:rPr lang="en-US">
                <a:solidFill>
                  <a:srgbClr val="FFFFFF">
                    <a:tint val="75000"/>
                  </a:srgbClr>
                </a:solidFill>
              </a:rPr>
              <a:pPr/>
              <a:t>‹#›</a:t>
            </a:fld>
            <a:endParaRPr lang="en-US">
              <a:solidFill>
                <a:srgbClr val="FFFFFF">
                  <a:tint val="75000"/>
                </a:srgb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srgbClr val="FFFFFF">
                  <a:tint val="7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tint val="75000"/>
                </a:srgb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28E1471D-44BD-2B48-854A-97418967C7AF}" type="slidenum">
              <a:rPr lang="en-US">
                <a:solidFill>
                  <a:srgbClr val="FFFFFF">
                    <a:tint val="75000"/>
                  </a:srgbClr>
                </a:solidFill>
              </a:rPr>
              <a:pPr/>
              <a:t>‹#›</a:t>
            </a:fld>
            <a:endParaRPr lang="en-US">
              <a:solidFill>
                <a:srgbClr val="FFFFFF">
                  <a:tint val="75000"/>
                </a:srgb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srgbClr val="FFFFFF">
                  <a:tint val="75000"/>
                </a:srgbClr>
              </a:solidFill>
            </a:endParaRPr>
          </a:p>
        </p:txBody>
      </p:sp>
    </p:spTree>
    <p:extLst>
      <p:ext uri="{BB962C8B-B14F-4D97-AF65-F5344CB8AC3E}">
        <p14:creationId xmlns:p14="http://schemas.microsoft.com/office/powerpoint/2010/main" val="95715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p:nvPr userDrawn="1"/>
        </p:nvGrpSpPr>
        <p:grpSpPr>
          <a:xfrm>
            <a:off x="963355" y="2086721"/>
            <a:ext cx="1669862" cy="1904445"/>
            <a:chOff x="1199353" y="1735245"/>
            <a:chExt cx="1669862" cy="1904445"/>
          </a:xfrm>
        </p:grpSpPr>
        <p:sp>
          <p:nvSpPr>
            <p:cNvPr id="21"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3048000" y="2667000"/>
            <a:ext cx="3200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4840990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7" name="Text Placeholder 2"/>
          <p:cNvSpPr>
            <a:spLocks noGrp="1"/>
          </p:cNvSpPr>
          <p:nvPr>
            <p:ph type="body" idx="1"/>
          </p:nvPr>
        </p:nvSpPr>
        <p:spPr>
          <a:xfrm>
            <a:off x="5105400" y="4237879"/>
            <a:ext cx="3581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62383915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83915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3505200" y="4038600"/>
            <a:ext cx="1335890" cy="1523556"/>
            <a:chOff x="1199353" y="1735245"/>
            <a:chExt cx="1669862" cy="1904445"/>
          </a:xfrm>
        </p:grpSpPr>
        <p:sp>
          <p:nvSpPr>
            <p:cNvPr id="20"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7" name="Text Placeholder 2"/>
          <p:cNvSpPr>
            <a:spLocks noGrp="1"/>
          </p:cNvSpPr>
          <p:nvPr>
            <p:ph type="body" idx="1"/>
          </p:nvPr>
        </p:nvSpPr>
        <p:spPr>
          <a:xfrm>
            <a:off x="5105400" y="4237879"/>
            <a:ext cx="3581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5701341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p:nvPr userDrawn="1"/>
        </p:nvGrpSpPr>
        <p:grpSpPr>
          <a:xfrm>
            <a:off x="2944555" y="3492037"/>
            <a:ext cx="1669862" cy="1904445"/>
            <a:chOff x="1199353" y="1735245"/>
            <a:chExt cx="1669862" cy="1904445"/>
          </a:xfrm>
        </p:grpSpPr>
        <p:sp>
          <p:nvSpPr>
            <p:cNvPr id="21"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5029200" y="4072316"/>
            <a:ext cx="3200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grpSp>
        <p:nvGrpSpPr>
          <p:cNvPr id="37" name="Group 36"/>
          <p:cNvGrpSpPr>
            <a:grpSpLocks/>
          </p:cNvGrpSpPr>
          <p:nvPr userDrawn="1"/>
        </p:nvGrpSpPr>
        <p:grpSpPr>
          <a:xfrm rot="5400000">
            <a:off x="5445588" y="3165012"/>
            <a:ext cx="6863424" cy="533400"/>
            <a:chOff x="0" y="6675120"/>
            <a:chExt cx="9144000" cy="182880"/>
          </a:xfrm>
          <a:solidFill>
            <a:schemeClr val="bg1">
              <a:lumMod val="65000"/>
            </a:schemeClr>
          </a:solidFill>
        </p:grpSpPr>
        <p:sp>
          <p:nvSpPr>
            <p:cNvPr id="38" name="Rectangle 37"/>
            <p:cNvSpPr/>
            <p:nvPr userDrawn="1"/>
          </p:nvSpPr>
          <p:spPr>
            <a:xfrm>
              <a:off x="0" y="6675120"/>
              <a:ext cx="192024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600"/>
                </a:spcBef>
                <a:spcAft>
                  <a:spcPts val="0"/>
                </a:spcAft>
                <a:buClrTx/>
                <a:buSzTx/>
                <a:buFontTx/>
                <a:buNone/>
                <a:tabLst/>
                <a:defRPr/>
              </a:pPr>
              <a:r>
                <a:rPr lang="en-US" sz="1200" b="1" dirty="0" smtClean="0">
                  <a:solidFill>
                    <a:schemeClr val="tx1">
                      <a:lumMod val="65000"/>
                      <a:lumOff val="35000"/>
                    </a:schemeClr>
                  </a:solidFill>
                  <a:latin typeface="Arial" pitchFamily="34" charset="0"/>
                  <a:cs typeface="Arial" pitchFamily="34" charset="0"/>
                </a:rPr>
                <a:t>[1] Broader</a:t>
              </a:r>
              <a:r>
                <a:rPr lang="en-US" sz="1200" b="1" baseline="0" dirty="0" smtClean="0">
                  <a:solidFill>
                    <a:schemeClr val="tx1">
                      <a:lumMod val="65000"/>
                      <a:lumOff val="35000"/>
                    </a:schemeClr>
                  </a:solidFill>
                  <a:latin typeface="Arial" pitchFamily="34" charset="0"/>
                  <a:cs typeface="Arial" pitchFamily="34" charset="0"/>
                </a:rPr>
                <a:t> View</a:t>
              </a:r>
              <a:endParaRPr lang="en-US" sz="1200" b="1" dirty="0" smtClean="0">
                <a:solidFill>
                  <a:schemeClr val="tx1">
                    <a:lumMod val="65000"/>
                    <a:lumOff val="35000"/>
                  </a:schemeClr>
                </a:solidFill>
                <a:latin typeface="Arial" pitchFamily="34" charset="0"/>
                <a:cs typeface="Arial" pitchFamily="34" charset="0"/>
              </a:endParaRPr>
            </a:p>
          </p:txBody>
        </p:sp>
        <p:sp>
          <p:nvSpPr>
            <p:cNvPr id="39" name="Rectangle 38"/>
            <p:cNvSpPr/>
            <p:nvPr userDrawn="1"/>
          </p:nvSpPr>
          <p:spPr>
            <a:xfrm>
              <a:off x="1981200" y="6675120"/>
              <a:ext cx="2560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ts val="1200"/>
                </a:lnSpc>
                <a:spcBef>
                  <a:spcPts val="600"/>
                </a:spcBef>
                <a:spcAft>
                  <a:spcPts val="0"/>
                </a:spcAft>
                <a:buClrTx/>
                <a:buSzTx/>
                <a:buFontTx/>
                <a:buNone/>
                <a:tabLst/>
              </a:pPr>
              <a:r>
                <a:rPr lang="en-US" sz="1200" b="1" dirty="0" smtClean="0">
                  <a:solidFill>
                    <a:schemeClr val="tx1">
                      <a:lumMod val="65000"/>
                      <a:lumOff val="35000"/>
                    </a:schemeClr>
                  </a:solidFill>
                  <a:latin typeface="Arial" pitchFamily="34" charset="0"/>
                  <a:cs typeface="Arial" pitchFamily="34" charset="0"/>
                </a:rPr>
                <a:t>[2]  Multi-Dimensional Auction</a:t>
              </a:r>
              <a:endParaRPr lang="en-US" sz="1200" b="1" dirty="0">
                <a:solidFill>
                  <a:schemeClr val="tx1">
                    <a:lumMod val="65000"/>
                    <a:lumOff val="35000"/>
                  </a:schemeClr>
                </a:solidFill>
                <a:latin typeface="Arial" pitchFamily="34" charset="0"/>
                <a:cs typeface="Arial" pitchFamily="34" charset="0"/>
              </a:endParaRPr>
            </a:p>
          </p:txBody>
        </p:sp>
        <p:sp>
          <p:nvSpPr>
            <p:cNvPr id="40" name="Rectangle 39"/>
            <p:cNvSpPr/>
            <p:nvPr userDrawn="1"/>
          </p:nvSpPr>
          <p:spPr>
            <a:xfrm>
              <a:off x="4617720" y="6675120"/>
              <a:ext cx="2267712"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ts val="1200"/>
                </a:lnSpc>
                <a:spcBef>
                  <a:spcPts val="600"/>
                </a:spcBef>
                <a:spcAft>
                  <a:spcPts val="0"/>
                </a:spcAft>
                <a:buClrTx/>
                <a:buSzTx/>
                <a:buFontTx/>
                <a:buNone/>
                <a:tabLst/>
                <a:defRPr/>
              </a:pPr>
              <a:r>
                <a:rPr lang="en-US" sz="1200" b="1" dirty="0" smtClean="0">
                  <a:solidFill>
                    <a:schemeClr val="tx1">
                      <a:lumMod val="65000"/>
                      <a:lumOff val="35000"/>
                    </a:schemeClr>
                  </a:solidFill>
                  <a:effectLst/>
                  <a:latin typeface="Arial" pitchFamily="34" charset="0"/>
                  <a:cs typeface="Arial" pitchFamily="34" charset="0"/>
                </a:rPr>
                <a:t>[3] Price</a:t>
              </a:r>
              <a:r>
                <a:rPr lang="en-US" sz="1200" b="1" baseline="0" dirty="0" smtClean="0">
                  <a:solidFill>
                    <a:schemeClr val="tx1">
                      <a:lumMod val="65000"/>
                      <a:lumOff val="35000"/>
                    </a:schemeClr>
                  </a:solidFill>
                  <a:effectLst/>
                  <a:latin typeface="Arial" pitchFamily="34" charset="0"/>
                  <a:cs typeface="Arial" pitchFamily="34" charset="0"/>
                </a:rPr>
                <a:t> Case</a:t>
              </a:r>
              <a:endParaRPr lang="en-US" sz="1200" b="1" dirty="0" smtClean="0">
                <a:solidFill>
                  <a:schemeClr val="tx1">
                    <a:lumMod val="65000"/>
                    <a:lumOff val="35000"/>
                  </a:schemeClr>
                </a:solidFill>
                <a:effectLst/>
                <a:latin typeface="Arial" pitchFamily="34" charset="0"/>
                <a:cs typeface="Arial" pitchFamily="34" charset="0"/>
              </a:endParaRPr>
            </a:p>
          </p:txBody>
        </p:sp>
        <p:sp>
          <p:nvSpPr>
            <p:cNvPr id="41" name="Rectangle 40"/>
            <p:cNvSpPr/>
            <p:nvPr userDrawn="1"/>
          </p:nvSpPr>
          <p:spPr>
            <a:xfrm>
              <a:off x="6949440" y="6675120"/>
              <a:ext cx="219456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ts val="1200"/>
                </a:lnSpc>
                <a:spcBef>
                  <a:spcPts val="600"/>
                </a:spcBef>
                <a:spcAft>
                  <a:spcPts val="0"/>
                </a:spcAft>
                <a:buClrTx/>
                <a:buSzTx/>
                <a:buFontTx/>
                <a:buNone/>
                <a:tabLst/>
                <a:defRPr/>
              </a:pPr>
              <a:r>
                <a:rPr lang="en-US" sz="1200" b="1" dirty="0" smtClean="0">
                  <a:solidFill>
                    <a:schemeClr val="tx1">
                      <a:lumMod val="65000"/>
                      <a:lumOff val="35000"/>
                    </a:schemeClr>
                  </a:solidFill>
                  <a:effectLst/>
                  <a:latin typeface="Arial" pitchFamily="34" charset="0"/>
                  <a:cs typeface="Arial" pitchFamily="34" charset="0"/>
                </a:rPr>
                <a:t>[4] Others</a:t>
              </a:r>
            </a:p>
          </p:txBody>
        </p:sp>
      </p:grpSp>
    </p:spTree>
    <p:extLst>
      <p:ext uri="{BB962C8B-B14F-4D97-AF65-F5344CB8AC3E}">
        <p14:creationId xmlns:p14="http://schemas.microsoft.com/office/powerpoint/2010/main" val="237147990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0" cap="none" spc="0">
                <a:ln>
                  <a:noFill/>
                </a:ln>
                <a:solidFill>
                  <a:schemeClr val="bg1"/>
                </a:solidFill>
                <a:effectLst>
                  <a:outerShdw blurRad="38100" dist="38100" dir="2700000" algn="tl">
                    <a:srgbClr val="000000">
                      <a:alpha val="43137"/>
                    </a:srgbClr>
                  </a:outerShdw>
                </a:effectLst>
                <a:latin typeface="Arial Black" pitchFamily="34" charset="0"/>
                <a:cs typeface="Arial" pitchFamily="34" charset="0"/>
              </a:defRPr>
            </a:lvl1pPr>
          </a:lstStyle>
          <a:p>
            <a:r>
              <a:rPr lang="en-US" dirty="0" smtClean="0"/>
              <a:t>Click to edit Master title style</a:t>
            </a:r>
            <a:endParaRPr lang="en-US" dirty="0"/>
          </a:p>
        </p:txBody>
      </p:sp>
      <p:sp>
        <p:nvSpPr>
          <p:cNvPr id="28" name="Content Placeholder 2"/>
          <p:cNvSpPr>
            <a:spLocks noGrp="1"/>
          </p:cNvSpPr>
          <p:nvPr>
            <p:ph idx="1"/>
          </p:nvPr>
        </p:nvSpPr>
        <p:spPr>
          <a:xfrm>
            <a:off x="638635" y="1219200"/>
            <a:ext cx="8005715" cy="5257800"/>
          </a:xfrm>
        </p:spPr>
        <p:txBody>
          <a:bodyPr>
            <a:normAutofit/>
          </a:bodyPr>
          <a:lstStyle>
            <a:lvl1pPr marL="457200" indent="-457200">
              <a:lnSpc>
                <a:spcPct val="130000"/>
              </a:lnSpc>
              <a:spcBef>
                <a:spcPts val="1200"/>
              </a:spcBef>
              <a:spcAft>
                <a:spcPts val="600"/>
              </a:spcAft>
              <a:buFont typeface="Wingdings" pitchFamily="2" charset="2"/>
              <a:buChar char="q"/>
              <a:defRPr sz="2400">
                <a:solidFill>
                  <a:schemeClr val="bg1"/>
                </a:solidFill>
                <a:latin typeface="Arial" pitchFamily="34" charset="0"/>
                <a:cs typeface="Arial" pitchFamily="34" charset="0"/>
              </a:defRPr>
            </a:lvl1pPr>
            <a:lvl2pPr marL="742950" indent="-285750">
              <a:lnSpc>
                <a:spcPct val="130000"/>
              </a:lnSpc>
              <a:spcBef>
                <a:spcPts val="600"/>
              </a:spcBef>
              <a:spcAft>
                <a:spcPts val="600"/>
              </a:spcAft>
              <a:buFont typeface="Wingdings" pitchFamily="2" charset="2"/>
              <a:buChar char="§"/>
              <a:defRPr sz="2400">
                <a:solidFill>
                  <a:schemeClr val="bg1"/>
                </a:solidFill>
              </a:defRPr>
            </a:lvl2pPr>
            <a:lvl3pPr>
              <a:lnSpc>
                <a:spcPct val="130000"/>
              </a:lnSpc>
              <a:defRPr sz="2000">
                <a:solidFill>
                  <a:schemeClr val="bg1"/>
                </a:solidFill>
              </a:defRPr>
            </a:lvl3pPr>
            <a:lvl4pPr>
              <a:lnSpc>
                <a:spcPct val="130000"/>
              </a:lnSpc>
              <a:defRPr sz="1800">
                <a:solidFill>
                  <a:schemeClr val="bg1"/>
                </a:solidFill>
              </a:defRPr>
            </a:lvl4pPr>
            <a:lvl5pPr>
              <a:lnSpc>
                <a:spcPct val="130000"/>
              </a:lnSpc>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86661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5E6FA-6889-42C0-9BF6-AB2CFA070F97}" type="datetimeFigureOut">
              <a:rPr lang="en-US" smtClean="0"/>
              <a:pPr/>
              <a:t>10/12/16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FE73-4B92-4632-A7F5-4AA05E6BA569}" type="slidenum">
              <a:rPr lang="en-US" smtClean="0"/>
              <a:pPr/>
              <a:t>‹#›</a:t>
            </a:fld>
            <a:endParaRPr lang="en-US"/>
          </a:p>
        </p:txBody>
      </p:sp>
    </p:spTree>
    <p:extLst>
      <p:ext uri="{BB962C8B-B14F-4D97-AF65-F5344CB8AC3E}">
        <p14:creationId xmlns:p14="http://schemas.microsoft.com/office/powerpoint/2010/main" val="158036288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87" r:id="rId3"/>
    <p:sldLayoutId id="2147483661" r:id="rId4"/>
    <p:sldLayoutId id="2147483663" r:id="rId5"/>
    <p:sldLayoutId id="2147483684" r:id="rId6"/>
    <p:sldLayoutId id="2147483681" r:id="rId7"/>
    <p:sldLayoutId id="2147483679" r:id="rId8"/>
    <p:sldLayoutId id="2147483669" r:id="rId9"/>
    <p:sldLayoutId id="2147483682" r:id="rId10"/>
    <p:sldLayoutId id="2147483672" r:id="rId11"/>
    <p:sldLayoutId id="2147483671" r:id="rId12"/>
    <p:sldLayoutId id="2147483660" r:id="rId13"/>
    <p:sldLayoutId id="2147483670" r:id="rId14"/>
    <p:sldLayoutId id="2147483668" r:id="rId15"/>
    <p:sldLayoutId id="2147483680" r:id="rId16"/>
    <p:sldLayoutId id="2147483674" r:id="rId17"/>
    <p:sldLayoutId id="2147483675" r:id="rId18"/>
    <p:sldLayoutId id="2147483651" r:id="rId19"/>
    <p:sldLayoutId id="2147483650" r:id="rId20"/>
    <p:sldLayoutId id="2147483676" r:id="rId21"/>
    <p:sldLayoutId id="2147483664" r:id="rId22"/>
    <p:sldLayoutId id="2147483652" r:id="rId23"/>
    <p:sldLayoutId id="2147483654" r:id="rId24"/>
    <p:sldLayoutId id="2147483653" r:id="rId25"/>
    <p:sldLayoutId id="2147483688" r:id="rId26"/>
    <p:sldLayoutId id="2147483677" r:id="rId27"/>
    <p:sldLayoutId id="2147483685" r:id="rId28"/>
    <p:sldLayoutId id="2147483686" r:id="rId29"/>
    <p:sldLayoutId id="2147483678" r:id="rId30"/>
    <p:sldLayoutId id="2147483662" r:id="rId31"/>
    <p:sldLayoutId id="2147483655" r:id="rId32"/>
    <p:sldLayoutId id="2147483656" r:id="rId33"/>
    <p:sldLayoutId id="2147483657" r:id="rId34"/>
    <p:sldLayoutId id="2147483673" r:id="rId35"/>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52A743-720F-B641-B047-2B1E29B867C4}" type="datetimeFigureOut">
              <a:rPr lang="en-US" smtClean="0">
                <a:solidFill>
                  <a:srgbClr val="FFFFFF">
                    <a:tint val="75000"/>
                  </a:srgbClr>
                </a:solidFill>
              </a:rPr>
              <a:pPr defTabSz="457200"/>
              <a:t>10/12/16</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DE5511-49DC-1049-8A7A-35EE5B971780}" type="slidenum">
              <a:rPr lang="en-US" smtClean="0">
                <a:solidFill>
                  <a:srgbClr val="FFFFFF">
                    <a:tint val="75000"/>
                  </a:srgbClr>
                </a:solidFill>
              </a:rPr>
              <a:pPr defTabSz="457200"/>
              <a:t>‹#›</a:t>
            </a:fld>
            <a:endParaRPr 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4.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emf"/><Relationship Id="rId10" Type="http://schemas.openxmlformats.org/officeDocument/2006/relationships/image" Target="../media/image43.emf"/><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4.png"/><Relationship Id="rId5" Type="http://schemas.openxmlformats.org/officeDocument/2006/relationships/image" Target="../media/image45.jpeg"/><Relationship Id="rId1" Type="http://schemas.openxmlformats.org/officeDocument/2006/relationships/tags" Target="../tags/tag1.xml"/><Relationship Id="rId2"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51.emf"/><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52.png"/><Relationship Id="rId6" Type="http://schemas.openxmlformats.org/officeDocument/2006/relationships/oleObject" Target="../embeddings/oleObject2.bin"/><Relationship Id="rId7" Type="http://schemas.openxmlformats.org/officeDocument/2006/relationships/image" Target="../media/image53.png"/><Relationship Id="rId8" Type="http://schemas.openxmlformats.org/officeDocument/2006/relationships/oleObject" Target="../embeddings/oleObject3.bin"/><Relationship Id="rId9" Type="http://schemas.openxmlformats.org/officeDocument/2006/relationships/image" Target="../media/image54.png"/><Relationship Id="rId10" Type="http://schemas.openxmlformats.org/officeDocument/2006/relationships/oleObject" Target="../embeddings/oleObject4.bin"/><Relationship Id="rId11" Type="http://schemas.openxmlformats.org/officeDocument/2006/relationships/image" Target="../media/image57.png"/><Relationship Id="rId1" Type="http://schemas.openxmlformats.org/officeDocument/2006/relationships/vmlDrawing" Target="../drawings/vmlDrawing1.vml"/><Relationship Id="rId2"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png"/><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image" Target="../media/image19.emf"/><Relationship Id="rId13" Type="http://schemas.openxmlformats.org/officeDocument/2006/relationships/image" Target="../media/image20.emf"/><Relationship Id="rId14" Type="http://schemas.openxmlformats.org/officeDocument/2006/relationships/image" Target="../media/image21.png"/><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s>
</file>

<file path=ppt/slides/_rels/slide8.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png"/><Relationship Id="rId10"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828800"/>
            <a:ext cx="6019800" cy="1077218"/>
          </a:xfrm>
          <a:prstGeom prst="rect">
            <a:avLst/>
          </a:prstGeom>
          <a:noFill/>
        </p:spPr>
        <p:txBody>
          <a:bodyPr wrap="square" rtlCol="0">
            <a:spAutoFit/>
          </a:bodyPr>
          <a:lstStyle/>
          <a:p>
            <a:pPr defTabSz="457200"/>
            <a:r>
              <a:rPr lang="en-US" sz="3200" b="1" dirty="0" smtClean="0">
                <a:solidFill>
                  <a:schemeClr val="bg1"/>
                </a:solidFill>
                <a:latin typeface="Arial"/>
                <a:cs typeface="Arial"/>
              </a:rPr>
              <a:t>Comp/Math 553: Algorithmic Game Theory </a:t>
            </a:r>
            <a:r>
              <a:rPr lang="en-US" sz="3200" b="1" dirty="0" smtClean="0">
                <a:latin typeface="Arial"/>
                <a:cs typeface="Arial"/>
              </a:rPr>
              <a:t>Lecture </a:t>
            </a:r>
            <a:r>
              <a:rPr lang="en-US" sz="3200" b="1" dirty="0" smtClean="0">
                <a:latin typeface="Arial"/>
                <a:cs typeface="Arial"/>
              </a:rPr>
              <a:t>12</a:t>
            </a:r>
            <a:endParaRPr lang="en-US" sz="3200" b="1" dirty="0" smtClean="0">
              <a:latin typeface="Arial"/>
              <a:cs typeface="Arial"/>
            </a:endParaRPr>
          </a:p>
        </p:txBody>
      </p:sp>
      <p:sp>
        <p:nvSpPr>
          <p:cNvPr id="8" name="TextBox 7"/>
          <p:cNvSpPr txBox="1"/>
          <p:nvPr/>
        </p:nvSpPr>
        <p:spPr>
          <a:xfrm>
            <a:off x="2895600" y="3200400"/>
            <a:ext cx="1708673" cy="523220"/>
          </a:xfrm>
          <a:prstGeom prst="rect">
            <a:avLst/>
          </a:prstGeom>
          <a:noFill/>
        </p:spPr>
        <p:txBody>
          <a:bodyPr wrap="none" rtlCol="0">
            <a:spAutoFit/>
          </a:bodyPr>
          <a:lstStyle/>
          <a:p>
            <a:pPr defTabSz="457200"/>
            <a:r>
              <a:rPr lang="en-US" sz="2800" b="1" dirty="0" smtClean="0">
                <a:solidFill>
                  <a:srgbClr val="E7CA24"/>
                </a:solidFill>
                <a:latin typeface="Arial"/>
                <a:cs typeface="Arial"/>
              </a:rPr>
              <a:t>Yang Cai</a:t>
            </a:r>
            <a:endParaRPr lang="en-US" sz="2800" b="1" dirty="0">
              <a:solidFill>
                <a:srgbClr val="E7CA24"/>
              </a:solidFill>
              <a:latin typeface="Arial"/>
              <a:cs typeface="Arial"/>
            </a:endParaRPr>
          </a:p>
        </p:txBody>
      </p:sp>
    </p:spTree>
    <p:extLst>
      <p:ext uri="{BB962C8B-B14F-4D97-AF65-F5344CB8AC3E}">
        <p14:creationId xmlns:p14="http://schemas.microsoft.com/office/powerpoint/2010/main" val="830655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533400" y="0"/>
            <a:ext cx="8229600" cy="1371600"/>
          </a:xfrm>
        </p:spPr>
        <p:txBody>
          <a:bodyPr>
            <a:normAutofit/>
          </a:bodyPr>
          <a:lstStyle/>
          <a:p>
            <a:pPr algn="ctr"/>
            <a:r>
              <a:rPr lang="en-US" sz="3600" dirty="0" smtClean="0">
                <a:solidFill>
                  <a:srgbClr val="FFFDCB"/>
                </a:solidFill>
                <a:latin typeface="Times New Roman"/>
                <a:cs typeface="Times New Roman"/>
              </a:rPr>
              <a:t>Preamble: Strategies and </a:t>
            </a:r>
            <a:r>
              <a:rPr lang="en-US" sz="3600" dirty="0" err="1" smtClean="0">
                <a:solidFill>
                  <a:srgbClr val="FFFDCB"/>
                </a:solidFill>
                <a:latin typeface="Times New Roman"/>
                <a:cs typeface="Times New Roman"/>
              </a:rPr>
              <a:t>Equilibria</a:t>
            </a:r>
            <a:endParaRPr lang="en-US" sz="3600" dirty="0">
              <a:solidFill>
                <a:srgbClr val="FFFDCB"/>
              </a:solidFill>
              <a:latin typeface="Times New Roman"/>
              <a:cs typeface="Times New Roman"/>
            </a:endParaRPr>
          </a:p>
        </p:txBody>
      </p:sp>
      <p:grpSp>
        <p:nvGrpSpPr>
          <p:cNvPr id="2" name="Group 14"/>
          <p:cNvGrpSpPr/>
          <p:nvPr/>
        </p:nvGrpSpPr>
        <p:grpSpPr>
          <a:xfrm>
            <a:off x="152400" y="1143000"/>
            <a:ext cx="6921500" cy="430887"/>
            <a:chOff x="749300" y="1651000"/>
            <a:chExt cx="6921500" cy="430887"/>
          </a:xfrm>
        </p:grpSpPr>
        <p:sp>
          <p:nvSpPr>
            <p:cNvPr id="10" name="TextBox 9"/>
            <p:cNvSpPr txBox="1"/>
            <p:nvPr/>
          </p:nvSpPr>
          <p:spPr>
            <a:xfrm>
              <a:off x="749300" y="1651000"/>
              <a:ext cx="5543317" cy="430887"/>
            </a:xfrm>
            <a:prstGeom prst="rect">
              <a:avLst/>
            </a:prstGeom>
            <a:noFill/>
          </p:spPr>
          <p:txBody>
            <a:bodyPr wrap="none" rtlCol="0">
              <a:spAutoFit/>
            </a:bodyPr>
            <a:lstStyle/>
            <a:p>
              <a:pPr defTabSz="457200"/>
              <a:r>
                <a:rPr lang="en-US" sz="2200" dirty="0" smtClean="0">
                  <a:solidFill>
                    <a:srgbClr val="49B1FF"/>
                  </a:solidFill>
                </a:rPr>
                <a:t>Def: </a:t>
              </a:r>
              <a:r>
                <a:rPr lang="en-US" sz="2200" dirty="0" smtClean="0">
                  <a:solidFill>
                    <a:srgbClr val="FFFFFF"/>
                  </a:solidFill>
                </a:rPr>
                <a:t>A (pure) strategy of a player </a:t>
              </a:r>
              <a:r>
                <a:rPr lang="en-US" sz="2200" i="1" dirty="0" err="1" smtClean="0">
                  <a:solidFill>
                    <a:srgbClr val="FFFFFF"/>
                  </a:solidFill>
                </a:rPr>
                <a:t>i</a:t>
              </a:r>
              <a:r>
                <a:rPr lang="en-US" sz="2200" dirty="0" smtClean="0">
                  <a:solidFill>
                    <a:srgbClr val="FFFFFF"/>
                  </a:solidFill>
                </a:rPr>
                <a:t> is a function </a:t>
              </a:r>
              <a:endParaRPr lang="en-US" sz="2200" dirty="0">
                <a:solidFill>
                  <a:srgbClr val="FFFFFF"/>
                </a:solidFill>
              </a:endParaRPr>
            </a:p>
          </p:txBody>
        </p:sp>
        <p:pic>
          <p:nvPicPr>
            <p:cNvPr id="14" name="Picture 13" descr="latex-image-1.pdf"/>
            <p:cNvPicPr>
              <a:picLocks noChangeAspect="1"/>
            </p:cNvPicPr>
            <p:nvPr/>
          </p:nvPicPr>
          <p:blipFill>
            <a:blip r:embed="rId3"/>
            <a:stretch>
              <a:fillRect/>
            </a:stretch>
          </p:blipFill>
          <p:spPr>
            <a:xfrm>
              <a:off x="6223000" y="1758950"/>
              <a:ext cx="1447800" cy="266700"/>
            </a:xfrm>
            <a:prstGeom prst="rect">
              <a:avLst/>
            </a:prstGeom>
          </p:spPr>
        </p:pic>
      </p:grpSp>
      <p:sp>
        <p:nvSpPr>
          <p:cNvPr id="16" name="TextBox 15"/>
          <p:cNvSpPr txBox="1"/>
          <p:nvPr/>
        </p:nvSpPr>
        <p:spPr>
          <a:xfrm>
            <a:off x="152400" y="1778000"/>
            <a:ext cx="7369575" cy="430887"/>
          </a:xfrm>
          <a:prstGeom prst="rect">
            <a:avLst/>
          </a:prstGeom>
          <a:noFill/>
        </p:spPr>
        <p:txBody>
          <a:bodyPr wrap="none" rtlCol="0">
            <a:spAutoFit/>
          </a:bodyPr>
          <a:lstStyle/>
          <a:p>
            <a:pPr defTabSz="457200"/>
            <a:r>
              <a:rPr lang="en-US" sz="2200" dirty="0" smtClean="0">
                <a:solidFill>
                  <a:srgbClr val="49B1FF"/>
                </a:solidFill>
              </a:rPr>
              <a:t>Def: </a:t>
            </a:r>
            <a:r>
              <a:rPr lang="en-US" sz="2200" dirty="0" smtClean="0">
                <a:solidFill>
                  <a:srgbClr val="FFFFFF"/>
                </a:solidFill>
              </a:rPr>
              <a:t>Equilibrium (dominant , ex-post Nash and Bayesian Nash)</a:t>
            </a:r>
            <a:endParaRPr lang="en-US" sz="2200" dirty="0">
              <a:solidFill>
                <a:srgbClr val="FFFFFF"/>
              </a:solidFill>
            </a:endParaRPr>
          </a:p>
        </p:txBody>
      </p:sp>
      <p:grpSp>
        <p:nvGrpSpPr>
          <p:cNvPr id="3" name="Group 22"/>
          <p:cNvGrpSpPr/>
          <p:nvPr/>
        </p:nvGrpSpPr>
        <p:grpSpPr>
          <a:xfrm>
            <a:off x="635000" y="2298700"/>
            <a:ext cx="8045792" cy="1239341"/>
            <a:chOff x="1371600" y="3594100"/>
            <a:chExt cx="8045792" cy="1239341"/>
          </a:xfrm>
        </p:grpSpPr>
        <p:sp>
          <p:nvSpPr>
            <p:cNvPr id="17" name="TextBox 16"/>
            <p:cNvSpPr txBox="1"/>
            <p:nvPr/>
          </p:nvSpPr>
          <p:spPr>
            <a:xfrm>
              <a:off x="1371600" y="3594100"/>
              <a:ext cx="8045792" cy="769441"/>
            </a:xfrm>
            <a:prstGeom prst="rect">
              <a:avLst/>
            </a:prstGeom>
            <a:noFill/>
          </p:spPr>
          <p:txBody>
            <a:bodyPr wrap="none" rtlCol="0">
              <a:spAutoFit/>
            </a:bodyPr>
            <a:lstStyle/>
            <a:p>
              <a:pPr defTabSz="457200">
                <a:buFont typeface="Wingdings" charset="2"/>
                <a:buChar char="●"/>
              </a:pPr>
              <a:r>
                <a:rPr lang="en-US" sz="2200" dirty="0" smtClean="0">
                  <a:solidFill>
                    <a:srgbClr val="FFFFFF"/>
                  </a:solidFill>
                  <a:ea typeface="Wingdings"/>
                  <a:cs typeface="Wingdings"/>
                </a:rPr>
                <a:t> </a:t>
              </a:r>
              <a:r>
                <a:rPr lang="en-US" sz="2200" dirty="0" smtClean="0">
                  <a:solidFill>
                    <a:srgbClr val="FFFFFF"/>
                  </a:solidFill>
                </a:rPr>
                <a:t>A profile of strategies               is an (pure) </a:t>
              </a:r>
              <a:r>
                <a:rPr lang="en-US" sz="2200" dirty="0" smtClean="0">
                  <a:solidFill>
                    <a:srgbClr val="FFFF00"/>
                  </a:solidFill>
                </a:rPr>
                <a:t>ex-post Nash equilibrium</a:t>
              </a:r>
            </a:p>
            <a:p>
              <a:pPr defTabSz="457200"/>
              <a:r>
                <a:rPr lang="en-US" sz="2200" dirty="0" smtClean="0">
                  <a:solidFill>
                    <a:srgbClr val="FFFFFF"/>
                  </a:solidFill>
                </a:rPr>
                <a:t>   if for all </a:t>
              </a:r>
              <a:r>
                <a:rPr lang="en-US" sz="2200" i="1" dirty="0" err="1" smtClean="0">
                  <a:solidFill>
                    <a:srgbClr val="FFFFFF"/>
                  </a:solidFill>
                </a:rPr>
                <a:t>i</a:t>
              </a:r>
              <a:r>
                <a:rPr lang="en-US" sz="2200" dirty="0" smtClean="0">
                  <a:solidFill>
                    <a:srgbClr val="FFFFFF"/>
                  </a:solidFill>
                </a:rPr>
                <a:t>, all              , and all     we have that                  </a:t>
              </a:r>
              <a:endParaRPr lang="en-US" sz="2200" dirty="0">
                <a:solidFill>
                  <a:srgbClr val="FFFFFF"/>
                </a:solidFill>
              </a:endParaRPr>
            </a:p>
          </p:txBody>
        </p:sp>
        <p:pic>
          <p:nvPicPr>
            <p:cNvPr id="18" name="Picture 17" descr="latex-image-1.pdf"/>
            <p:cNvPicPr>
              <a:picLocks noChangeAspect="1"/>
            </p:cNvPicPr>
            <p:nvPr/>
          </p:nvPicPr>
          <p:blipFill>
            <a:blip r:embed="rId4"/>
            <a:stretch>
              <a:fillRect/>
            </a:stretch>
          </p:blipFill>
          <p:spPr>
            <a:xfrm>
              <a:off x="4165600" y="3778250"/>
              <a:ext cx="939800" cy="190500"/>
            </a:xfrm>
            <a:prstGeom prst="rect">
              <a:avLst/>
            </a:prstGeom>
          </p:spPr>
        </p:pic>
        <p:pic>
          <p:nvPicPr>
            <p:cNvPr id="19" name="Picture 18" descr="latex-image-1.pdf"/>
            <p:cNvPicPr>
              <a:picLocks noChangeAspect="1"/>
            </p:cNvPicPr>
            <p:nvPr/>
          </p:nvPicPr>
          <p:blipFill>
            <a:blip r:embed="rId5"/>
            <a:stretch>
              <a:fillRect/>
            </a:stretch>
          </p:blipFill>
          <p:spPr>
            <a:xfrm>
              <a:off x="3225800" y="4058741"/>
              <a:ext cx="889000" cy="241300"/>
            </a:xfrm>
            <a:prstGeom prst="rect">
              <a:avLst/>
            </a:prstGeom>
          </p:spPr>
        </p:pic>
        <p:pic>
          <p:nvPicPr>
            <p:cNvPr id="20" name="Picture 19" descr="latex-image-1.pdf"/>
            <p:cNvPicPr>
              <a:picLocks noChangeAspect="1"/>
            </p:cNvPicPr>
            <p:nvPr/>
          </p:nvPicPr>
          <p:blipFill>
            <a:blip r:embed="rId6"/>
            <a:stretch>
              <a:fillRect/>
            </a:stretch>
          </p:blipFill>
          <p:spPr>
            <a:xfrm>
              <a:off x="5099050" y="4019550"/>
              <a:ext cx="241300" cy="317500"/>
            </a:xfrm>
            <a:prstGeom prst="rect">
              <a:avLst/>
            </a:prstGeom>
          </p:spPr>
        </p:pic>
        <p:pic>
          <p:nvPicPr>
            <p:cNvPr id="21" name="Picture 20" descr="latex-image-1.pdf"/>
            <p:cNvPicPr>
              <a:picLocks noChangeAspect="1"/>
            </p:cNvPicPr>
            <p:nvPr/>
          </p:nvPicPr>
          <p:blipFill>
            <a:blip r:embed="rId7"/>
            <a:stretch>
              <a:fillRect/>
            </a:stretch>
          </p:blipFill>
          <p:spPr>
            <a:xfrm>
              <a:off x="2489200" y="4515941"/>
              <a:ext cx="5029200" cy="317500"/>
            </a:xfrm>
            <a:prstGeom prst="rect">
              <a:avLst/>
            </a:prstGeom>
          </p:spPr>
        </p:pic>
      </p:grpSp>
      <p:sp>
        <p:nvSpPr>
          <p:cNvPr id="22" name="TextBox 21"/>
          <p:cNvSpPr txBox="1"/>
          <p:nvPr/>
        </p:nvSpPr>
        <p:spPr>
          <a:xfrm>
            <a:off x="876300" y="4165600"/>
            <a:ext cx="184666" cy="369332"/>
          </a:xfrm>
          <a:prstGeom prst="rect">
            <a:avLst/>
          </a:prstGeom>
          <a:noFill/>
        </p:spPr>
        <p:txBody>
          <a:bodyPr wrap="none" rtlCol="0">
            <a:spAutoFit/>
          </a:bodyPr>
          <a:lstStyle/>
          <a:p>
            <a:pPr defTabSz="457200"/>
            <a:endParaRPr lang="en-US" dirty="0">
              <a:solidFill>
                <a:srgbClr val="FFFFFF"/>
              </a:solidFill>
            </a:endParaRPr>
          </a:p>
        </p:txBody>
      </p:sp>
      <p:grpSp>
        <p:nvGrpSpPr>
          <p:cNvPr id="4" name="Group 33"/>
          <p:cNvGrpSpPr/>
          <p:nvPr/>
        </p:nvGrpSpPr>
        <p:grpSpPr>
          <a:xfrm>
            <a:off x="635000" y="3759200"/>
            <a:ext cx="8456161" cy="1225550"/>
            <a:chOff x="1371600" y="5054600"/>
            <a:chExt cx="8456161" cy="1225550"/>
          </a:xfrm>
        </p:grpSpPr>
        <p:grpSp>
          <p:nvGrpSpPr>
            <p:cNvPr id="5" name="Group 32"/>
            <p:cNvGrpSpPr/>
            <p:nvPr/>
          </p:nvGrpSpPr>
          <p:grpSpPr>
            <a:xfrm>
              <a:off x="1371600" y="5054600"/>
              <a:ext cx="8456161" cy="1225550"/>
              <a:chOff x="1371600" y="5054600"/>
              <a:chExt cx="8456161" cy="1225550"/>
            </a:xfrm>
          </p:grpSpPr>
          <p:grpSp>
            <p:nvGrpSpPr>
              <p:cNvPr id="6" name="Group 24"/>
              <p:cNvGrpSpPr/>
              <p:nvPr/>
            </p:nvGrpSpPr>
            <p:grpSpPr>
              <a:xfrm>
                <a:off x="1371600" y="5054600"/>
                <a:ext cx="8456161" cy="769441"/>
                <a:chOff x="1371600" y="3594100"/>
                <a:chExt cx="8456161" cy="769441"/>
              </a:xfrm>
            </p:grpSpPr>
            <p:sp>
              <p:nvSpPr>
                <p:cNvPr id="26" name="TextBox 25"/>
                <p:cNvSpPr txBox="1"/>
                <p:nvPr/>
              </p:nvSpPr>
              <p:spPr>
                <a:xfrm>
                  <a:off x="1371600" y="3594100"/>
                  <a:ext cx="8456161" cy="769441"/>
                </a:xfrm>
                <a:prstGeom prst="rect">
                  <a:avLst/>
                </a:prstGeom>
                <a:noFill/>
              </p:spPr>
              <p:txBody>
                <a:bodyPr wrap="none" rtlCol="0">
                  <a:spAutoFit/>
                </a:bodyPr>
                <a:lstStyle/>
                <a:p>
                  <a:pPr defTabSz="457200">
                    <a:buFont typeface="Wingdings" charset="2"/>
                    <a:buChar char="●"/>
                  </a:pPr>
                  <a:r>
                    <a:rPr lang="en-US" sz="2200" dirty="0" smtClean="0">
                      <a:solidFill>
                        <a:srgbClr val="FFFFFF"/>
                      </a:solidFill>
                      <a:ea typeface="Wingdings"/>
                      <a:cs typeface="Wingdings"/>
                    </a:rPr>
                    <a:t> </a:t>
                  </a:r>
                  <a:r>
                    <a:rPr lang="en-US" sz="2200" dirty="0" smtClean="0">
                      <a:solidFill>
                        <a:srgbClr val="FFFFFF"/>
                      </a:solidFill>
                    </a:rPr>
                    <a:t>A profile of strategies               is a (pure) </a:t>
                  </a:r>
                  <a:r>
                    <a:rPr lang="en-US" sz="2200" dirty="0" smtClean="0">
                      <a:solidFill>
                        <a:srgbClr val="FFFF00"/>
                      </a:solidFill>
                    </a:rPr>
                    <a:t>dominant strategy equilibrium</a:t>
                  </a:r>
                </a:p>
                <a:p>
                  <a:pPr defTabSz="457200"/>
                  <a:r>
                    <a:rPr lang="en-US" sz="2200" dirty="0" smtClean="0">
                      <a:solidFill>
                        <a:srgbClr val="FFFFFF"/>
                      </a:solidFill>
                    </a:rPr>
                    <a:t>   if for all </a:t>
                  </a:r>
                  <a:r>
                    <a:rPr lang="en-US" sz="2200" i="1" dirty="0" err="1" smtClean="0">
                      <a:solidFill>
                        <a:srgbClr val="FFFFFF"/>
                      </a:solidFill>
                    </a:rPr>
                    <a:t>i</a:t>
                  </a:r>
                  <a:r>
                    <a:rPr lang="en-US" sz="2200" dirty="0" smtClean="0">
                      <a:solidFill>
                        <a:srgbClr val="FFFFFF"/>
                      </a:solidFill>
                    </a:rPr>
                    <a:t>, all       , and all     we have that                  </a:t>
                  </a:r>
                  <a:endParaRPr lang="en-US" sz="2200" dirty="0">
                    <a:solidFill>
                      <a:srgbClr val="FFFFFF"/>
                    </a:solidFill>
                  </a:endParaRPr>
                </a:p>
              </p:txBody>
            </p:sp>
            <p:pic>
              <p:nvPicPr>
                <p:cNvPr id="27" name="Picture 26" descr="latex-image-1.pdf"/>
                <p:cNvPicPr>
                  <a:picLocks noChangeAspect="1"/>
                </p:cNvPicPr>
                <p:nvPr/>
              </p:nvPicPr>
              <p:blipFill>
                <a:blip r:embed="rId4"/>
                <a:stretch>
                  <a:fillRect/>
                </a:stretch>
              </p:blipFill>
              <p:spPr>
                <a:xfrm>
                  <a:off x="4152900" y="3765550"/>
                  <a:ext cx="939800" cy="190500"/>
                </a:xfrm>
                <a:prstGeom prst="rect">
                  <a:avLst/>
                </a:prstGeom>
              </p:spPr>
            </p:pic>
            <p:pic>
              <p:nvPicPr>
                <p:cNvPr id="29" name="Picture 28" descr="latex-image-1.pdf"/>
                <p:cNvPicPr>
                  <a:picLocks noChangeAspect="1"/>
                </p:cNvPicPr>
                <p:nvPr/>
              </p:nvPicPr>
              <p:blipFill>
                <a:blip r:embed="rId6"/>
                <a:stretch>
                  <a:fillRect/>
                </a:stretch>
              </p:blipFill>
              <p:spPr>
                <a:xfrm>
                  <a:off x="4591050" y="4019550"/>
                  <a:ext cx="241300" cy="317500"/>
                </a:xfrm>
                <a:prstGeom prst="rect">
                  <a:avLst/>
                </a:prstGeom>
              </p:spPr>
            </p:pic>
          </p:grpSp>
          <p:pic>
            <p:nvPicPr>
              <p:cNvPr id="31" name="Picture 30" descr="latex-image-1.pdf"/>
              <p:cNvPicPr>
                <a:picLocks noChangeAspect="1"/>
              </p:cNvPicPr>
              <p:nvPr/>
            </p:nvPicPr>
            <p:blipFill>
              <a:blip r:embed="rId8"/>
              <a:stretch>
                <a:fillRect/>
              </a:stretch>
            </p:blipFill>
            <p:spPr>
              <a:xfrm>
                <a:off x="2552700" y="5962650"/>
                <a:ext cx="3911600" cy="317500"/>
              </a:xfrm>
              <a:prstGeom prst="rect">
                <a:avLst/>
              </a:prstGeom>
            </p:spPr>
          </p:pic>
        </p:grpSp>
        <p:pic>
          <p:nvPicPr>
            <p:cNvPr id="32" name="Picture 31" descr="latex-image-1.pdf"/>
            <p:cNvPicPr>
              <a:picLocks noChangeAspect="1"/>
            </p:cNvPicPr>
            <p:nvPr/>
          </p:nvPicPr>
          <p:blipFill>
            <a:blip r:embed="rId9"/>
            <a:stretch>
              <a:fillRect/>
            </a:stretch>
          </p:blipFill>
          <p:spPr>
            <a:xfrm>
              <a:off x="3206750" y="5581650"/>
              <a:ext cx="419100" cy="190500"/>
            </a:xfrm>
            <a:prstGeom prst="rect">
              <a:avLst/>
            </a:prstGeom>
          </p:spPr>
        </p:pic>
      </p:grpSp>
      <p:grpSp>
        <p:nvGrpSpPr>
          <p:cNvPr id="24" name="Group 22"/>
          <p:cNvGrpSpPr/>
          <p:nvPr/>
        </p:nvGrpSpPr>
        <p:grpSpPr>
          <a:xfrm>
            <a:off x="609600" y="5289550"/>
            <a:ext cx="8045792" cy="769441"/>
            <a:chOff x="1371600" y="3594100"/>
            <a:chExt cx="8045792" cy="769441"/>
          </a:xfrm>
        </p:grpSpPr>
        <p:sp>
          <p:nvSpPr>
            <p:cNvPr id="25" name="TextBox 24"/>
            <p:cNvSpPr txBox="1"/>
            <p:nvPr/>
          </p:nvSpPr>
          <p:spPr>
            <a:xfrm>
              <a:off x="1371600" y="3594100"/>
              <a:ext cx="8045792" cy="769441"/>
            </a:xfrm>
            <a:prstGeom prst="rect">
              <a:avLst/>
            </a:prstGeom>
            <a:noFill/>
          </p:spPr>
          <p:txBody>
            <a:bodyPr wrap="none" rtlCol="0">
              <a:spAutoFit/>
            </a:bodyPr>
            <a:lstStyle/>
            <a:p>
              <a:pPr defTabSz="457200">
                <a:buFont typeface="Arial"/>
                <a:buChar char="•"/>
              </a:pPr>
              <a:r>
                <a:rPr lang="en-US" sz="2200" dirty="0" smtClean="0">
                  <a:solidFill>
                    <a:srgbClr val="FFFFFF"/>
                  </a:solidFill>
                  <a:ea typeface="Wingdings"/>
                  <a:cs typeface="Wingdings"/>
                </a:rPr>
                <a:t> </a:t>
              </a:r>
              <a:r>
                <a:rPr lang="en-US" sz="2200" dirty="0" smtClean="0">
                  <a:solidFill>
                    <a:srgbClr val="FFFFFF"/>
                  </a:solidFill>
                </a:rPr>
                <a:t>A profile of strategies               is a (pure) </a:t>
              </a:r>
              <a:r>
                <a:rPr lang="en-US" sz="2200" dirty="0" smtClean="0">
                  <a:solidFill>
                    <a:srgbClr val="FFFF00"/>
                  </a:solidFill>
                </a:rPr>
                <a:t>Bayesian Nash equilibrium</a:t>
              </a:r>
            </a:p>
            <a:p>
              <a:pPr defTabSz="457200"/>
              <a:r>
                <a:rPr lang="en-US" sz="2200" dirty="0" smtClean="0">
                  <a:solidFill>
                    <a:srgbClr val="FFFFFF"/>
                  </a:solidFill>
                </a:rPr>
                <a:t>   if for all </a:t>
              </a:r>
              <a:r>
                <a:rPr lang="en-US" sz="2200" i="1" dirty="0" err="1" smtClean="0">
                  <a:solidFill>
                    <a:srgbClr val="FFFFFF"/>
                  </a:solidFill>
                </a:rPr>
                <a:t>i</a:t>
              </a:r>
              <a:r>
                <a:rPr lang="en-US" sz="2200" dirty="0" smtClean="0">
                  <a:solidFill>
                    <a:srgbClr val="FFFFFF"/>
                  </a:solidFill>
                </a:rPr>
                <a:t>, </a:t>
              </a:r>
              <a:r>
                <a:rPr lang="en-US" sz="2200" i="1" dirty="0" err="1" smtClean="0">
                  <a:solidFill>
                    <a:srgbClr val="FFFFFF"/>
                  </a:solidFill>
                </a:rPr>
                <a:t>t</a:t>
              </a:r>
              <a:r>
                <a:rPr lang="en-US" sz="2200" i="1" baseline="-25000" dirty="0" err="1" smtClean="0">
                  <a:solidFill>
                    <a:srgbClr val="FFFFFF"/>
                  </a:solidFill>
                </a:rPr>
                <a:t>i</a:t>
              </a:r>
              <a:r>
                <a:rPr lang="en-US" sz="2200" dirty="0" smtClean="0">
                  <a:solidFill>
                    <a:srgbClr val="FFFFFF"/>
                  </a:solidFill>
                </a:rPr>
                <a:t> and all      we have that:                  </a:t>
              </a:r>
              <a:endParaRPr lang="en-US" sz="2200" dirty="0">
                <a:solidFill>
                  <a:srgbClr val="FFFFFF"/>
                </a:solidFill>
              </a:endParaRPr>
            </a:p>
          </p:txBody>
        </p:sp>
        <p:pic>
          <p:nvPicPr>
            <p:cNvPr id="28" name="Picture 27" descr="latex-image-1.pdf"/>
            <p:cNvPicPr>
              <a:picLocks noChangeAspect="1"/>
            </p:cNvPicPr>
            <p:nvPr/>
          </p:nvPicPr>
          <p:blipFill>
            <a:blip r:embed="rId4"/>
            <a:stretch>
              <a:fillRect/>
            </a:stretch>
          </p:blipFill>
          <p:spPr>
            <a:xfrm>
              <a:off x="4089400" y="3752850"/>
              <a:ext cx="939800" cy="190500"/>
            </a:xfrm>
            <a:prstGeom prst="rect">
              <a:avLst/>
            </a:prstGeom>
          </p:spPr>
        </p:pic>
        <p:pic>
          <p:nvPicPr>
            <p:cNvPr id="30" name="Picture 29" descr="latex-image-1.pdf"/>
            <p:cNvPicPr>
              <a:picLocks noChangeAspect="1"/>
            </p:cNvPicPr>
            <p:nvPr/>
          </p:nvPicPr>
          <p:blipFill>
            <a:blip r:embed="rId6"/>
            <a:stretch>
              <a:fillRect/>
            </a:stretch>
          </p:blipFill>
          <p:spPr>
            <a:xfrm>
              <a:off x="3898900" y="4006850"/>
              <a:ext cx="241300" cy="317500"/>
            </a:xfrm>
            <a:prstGeom prst="rect">
              <a:avLst/>
            </a:prstGeom>
          </p:spPr>
        </p:pic>
      </p:grpSp>
      <p:pic>
        <p:nvPicPr>
          <p:cNvPr id="33" name="Picture 32" descr="latex-image-1.pdf"/>
          <p:cNvPicPr>
            <a:picLocks noChangeAspect="1"/>
          </p:cNvPicPr>
          <p:nvPr/>
        </p:nvPicPr>
        <p:blipFill>
          <a:blip r:embed="rId10"/>
          <a:stretch>
            <a:fillRect/>
          </a:stretch>
        </p:blipFill>
        <p:spPr>
          <a:xfrm>
            <a:off x="984250" y="6051550"/>
            <a:ext cx="7632700" cy="838200"/>
          </a:xfrm>
          <a:prstGeom prst="rect">
            <a:avLst/>
          </a:prstGeom>
        </p:spPr>
      </p:pic>
    </p:spTree>
    <p:extLst>
      <p:ext uri="{BB962C8B-B14F-4D97-AF65-F5344CB8AC3E}">
        <p14:creationId xmlns:p14="http://schemas.microsoft.com/office/powerpoint/2010/main" val="1480054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68300" y="-50800"/>
            <a:ext cx="8559800" cy="1371600"/>
          </a:xfrm>
        </p:spPr>
        <p:txBody>
          <a:bodyPr>
            <a:normAutofit/>
          </a:bodyPr>
          <a:lstStyle/>
          <a:p>
            <a:pPr algn="ctr"/>
            <a:r>
              <a:rPr lang="en-US" sz="3200" dirty="0" smtClean="0">
                <a:solidFill>
                  <a:srgbClr val="FFFDCB"/>
                </a:solidFill>
                <a:latin typeface="Times New Roman"/>
                <a:cs typeface="Times New Roman"/>
              </a:rPr>
              <a:t>Revelation Principle</a:t>
            </a:r>
            <a:endParaRPr lang="en-US" sz="3200" dirty="0">
              <a:solidFill>
                <a:srgbClr val="FFFDCB"/>
              </a:solidFill>
              <a:latin typeface="Times New Roman"/>
              <a:cs typeface="Times New Roman"/>
            </a:endParaRPr>
          </a:p>
        </p:txBody>
      </p:sp>
      <p:sp>
        <p:nvSpPr>
          <p:cNvPr id="13" name="TextBox 12"/>
          <p:cNvSpPr txBox="1"/>
          <p:nvPr/>
        </p:nvSpPr>
        <p:spPr>
          <a:xfrm>
            <a:off x="4578350" y="6960513"/>
            <a:ext cx="8064500" cy="430887"/>
          </a:xfrm>
          <a:prstGeom prst="rect">
            <a:avLst/>
          </a:prstGeom>
          <a:noFill/>
        </p:spPr>
        <p:txBody>
          <a:bodyPr wrap="square" rtlCol="0">
            <a:spAutoFit/>
          </a:bodyPr>
          <a:lstStyle/>
          <a:p>
            <a:pPr defTabSz="457200">
              <a:buFont typeface="Heiti SC Light"/>
              <a:buChar char="●"/>
            </a:pPr>
            <a:endParaRPr lang="en-US" sz="2200" dirty="0">
              <a:solidFill>
                <a:srgbClr val="49B1FF"/>
              </a:solidFill>
              <a:cs typeface="Times New Roman"/>
            </a:endParaRPr>
          </a:p>
        </p:txBody>
      </p:sp>
      <p:sp>
        <p:nvSpPr>
          <p:cNvPr id="33" name="TextBox 32"/>
          <p:cNvSpPr txBox="1"/>
          <p:nvPr/>
        </p:nvSpPr>
        <p:spPr>
          <a:xfrm>
            <a:off x="228600" y="1067713"/>
            <a:ext cx="8803698" cy="4893648"/>
          </a:xfrm>
          <a:prstGeom prst="rect">
            <a:avLst/>
          </a:prstGeom>
          <a:noFill/>
        </p:spPr>
        <p:txBody>
          <a:bodyPr wrap="square" rtlCol="0">
            <a:spAutoFit/>
          </a:bodyPr>
          <a:lstStyle/>
          <a:p>
            <a:pPr defTabSz="457200">
              <a:spcAft>
                <a:spcPts val="1200"/>
              </a:spcAft>
              <a:buFontTx/>
              <a:buChar char="-"/>
            </a:pPr>
            <a:r>
              <a:rPr lang="en-US" sz="2200" dirty="0" smtClean="0">
                <a:solidFill>
                  <a:srgbClr val="FFFFFF"/>
                </a:solidFill>
                <a:cs typeface="Times New Roman"/>
              </a:rPr>
              <a:t> Given indirect mechanism (</a:t>
            </a:r>
            <a:r>
              <a:rPr lang="en-US" sz="2200" i="1" dirty="0" err="1" smtClean="0">
                <a:solidFill>
                  <a:srgbClr val="FFFFFF"/>
                </a:solidFill>
                <a:cs typeface="Times New Roman"/>
              </a:rPr>
              <a:t>x</a:t>
            </a:r>
            <a:r>
              <a:rPr lang="en-US" sz="2200" dirty="0" smtClean="0">
                <a:solidFill>
                  <a:srgbClr val="FFFFFF"/>
                </a:solidFill>
                <a:cs typeface="Times New Roman"/>
              </a:rPr>
              <a:t>, </a:t>
            </a:r>
            <a:r>
              <a:rPr lang="en-US" sz="2200" i="1" dirty="0" err="1" smtClean="0">
                <a:solidFill>
                  <a:srgbClr val="FFFFFF"/>
                </a:solidFill>
                <a:cs typeface="Times New Roman"/>
              </a:rPr>
              <a:t>p</a:t>
            </a:r>
            <a:r>
              <a:rPr lang="en-US" sz="2200" dirty="0" smtClean="0">
                <a:solidFill>
                  <a:srgbClr val="FFFFFF"/>
                </a:solidFill>
                <a:cs typeface="Times New Roman"/>
              </a:rPr>
              <a:t>) and dominant strategy/ex-post Nash equilibrium </a:t>
            </a:r>
            <a:r>
              <a:rPr lang="en-US" sz="2200" i="1" dirty="0" smtClean="0">
                <a:solidFill>
                  <a:srgbClr val="FFFFFF"/>
                </a:solidFill>
                <a:cs typeface="Times New Roman"/>
              </a:rPr>
              <a:t>s</a:t>
            </a:r>
            <a:r>
              <a:rPr lang="en-US" sz="2200" baseline="-25000" dirty="0" smtClean="0">
                <a:solidFill>
                  <a:srgbClr val="FFFFFF"/>
                </a:solidFill>
                <a:cs typeface="Times New Roman"/>
              </a:rPr>
              <a:t>1</a:t>
            </a:r>
            <a:r>
              <a:rPr lang="en-US" sz="2200" dirty="0" smtClean="0">
                <a:solidFill>
                  <a:srgbClr val="FFFFFF"/>
                </a:solidFill>
                <a:cs typeface="Times New Roman"/>
              </a:rPr>
              <a:t>,…,</a:t>
            </a:r>
            <a:r>
              <a:rPr lang="en-US" sz="2200" i="1" dirty="0" err="1" smtClean="0">
                <a:solidFill>
                  <a:srgbClr val="FFFFFF"/>
                </a:solidFill>
                <a:cs typeface="Times New Roman"/>
              </a:rPr>
              <a:t>s</a:t>
            </a:r>
            <a:r>
              <a:rPr lang="en-US" sz="2200" i="1" baseline="-25000" dirty="0" err="1" smtClean="0">
                <a:solidFill>
                  <a:srgbClr val="FFFFFF"/>
                </a:solidFill>
                <a:cs typeface="Times New Roman"/>
              </a:rPr>
              <a:t>n</a:t>
            </a:r>
            <a:r>
              <a:rPr lang="en-US" sz="2200" dirty="0" smtClean="0">
                <a:solidFill>
                  <a:srgbClr val="FFFFFF"/>
                </a:solidFill>
                <a:cs typeface="Times New Roman"/>
              </a:rPr>
              <a:t> can construct direct, DSIC mechanism (</a:t>
            </a:r>
            <a:r>
              <a:rPr lang="en-US" sz="2200" i="1" dirty="0" err="1" smtClean="0">
                <a:solidFill>
                  <a:srgbClr val="FFFFFF"/>
                </a:solidFill>
                <a:cs typeface="Times New Roman"/>
              </a:rPr>
              <a:t>x</a:t>
            </a:r>
            <a:r>
              <a:rPr lang="en-US" sz="2200" i="1" dirty="0" smtClean="0">
                <a:solidFill>
                  <a:srgbClr val="FFFFFF"/>
                </a:solidFill>
                <a:cs typeface="Times New Roman"/>
              </a:rPr>
              <a:t>’</a:t>
            </a:r>
            <a:r>
              <a:rPr lang="en-US" sz="2200" dirty="0" smtClean="0">
                <a:solidFill>
                  <a:srgbClr val="FFFFFF"/>
                </a:solidFill>
                <a:cs typeface="Times New Roman"/>
              </a:rPr>
              <a:t>, </a:t>
            </a:r>
            <a:r>
              <a:rPr lang="en-US" sz="2200" i="1" dirty="0" err="1" smtClean="0">
                <a:solidFill>
                  <a:srgbClr val="FFFFFF"/>
                </a:solidFill>
                <a:cs typeface="Times New Roman"/>
              </a:rPr>
              <a:t>p</a:t>
            </a:r>
            <a:r>
              <a:rPr lang="en-US" sz="2200" i="1" dirty="0" smtClean="0">
                <a:solidFill>
                  <a:srgbClr val="FFFFFF"/>
                </a:solidFill>
                <a:cs typeface="Times New Roman"/>
              </a:rPr>
              <a:t>’ </a:t>
            </a:r>
            <a:r>
              <a:rPr lang="en-US" sz="2200" dirty="0" smtClean="0">
                <a:solidFill>
                  <a:srgbClr val="FFFFFF"/>
                </a:solidFill>
                <a:cs typeface="Times New Roman"/>
              </a:rPr>
              <a:t>) such that:</a:t>
            </a:r>
          </a:p>
          <a:p>
            <a:pPr defTabSz="457200">
              <a:spcAft>
                <a:spcPts val="1200"/>
              </a:spcAft>
            </a:pPr>
            <a:r>
              <a:rPr lang="en-US" sz="2400" dirty="0" err="1" smtClean="0">
                <a:sym typeface="Symbol"/>
              </a:rPr>
              <a:t></a:t>
            </a:r>
            <a:r>
              <a:rPr lang="en-US" sz="2400" dirty="0" smtClean="0">
                <a:sym typeface="Symbol"/>
              </a:rPr>
              <a:t> </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  	</a:t>
            </a:r>
            <a:r>
              <a:rPr lang="en-US" sz="2400" i="1" dirty="0" smtClean="0">
                <a:sym typeface="Symbol"/>
              </a:rPr>
              <a:t>x’</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 = </a:t>
            </a:r>
            <a:r>
              <a:rPr lang="en-US" sz="2400" i="1" dirty="0" smtClean="0">
                <a:sym typeface="Symbol"/>
              </a:rPr>
              <a:t>x</a:t>
            </a:r>
            <a:r>
              <a:rPr lang="en-US" sz="2400" dirty="0" smtClean="0">
                <a:sym typeface="Symbol"/>
              </a:rPr>
              <a:t>(</a:t>
            </a:r>
            <a:r>
              <a:rPr lang="en-US" sz="2400" i="1" dirty="0" smtClean="0">
                <a:sym typeface="Symbol"/>
              </a:rPr>
              <a:t>s</a:t>
            </a:r>
            <a:r>
              <a:rPr lang="en-US" sz="2400" baseline="-25000" dirty="0" smtClean="0">
                <a:sym typeface="Symbol"/>
              </a:rPr>
              <a:t>1</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s</a:t>
            </a:r>
            <a:r>
              <a:rPr lang="en-US" sz="2400" i="1" baseline="-25000" dirty="0" err="1" smtClean="0">
                <a:sym typeface="Symbol"/>
              </a:rPr>
              <a:t>n</a:t>
            </a:r>
            <a:r>
              <a:rPr lang="en-US" sz="2400" dirty="0" err="1"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a:t>
            </a:r>
            <a:endParaRPr lang="en-US" sz="2400" dirty="0" smtClean="0"/>
          </a:p>
          <a:p>
            <a:pPr defTabSz="457200">
              <a:spcAft>
                <a:spcPts val="1200"/>
              </a:spcAft>
            </a:pPr>
            <a:r>
              <a:rPr lang="en-US" sz="2400" i="1" dirty="0" smtClean="0">
                <a:sym typeface="Symbol"/>
              </a:rPr>
              <a:t>			p’</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 = </a:t>
            </a:r>
            <a:r>
              <a:rPr lang="en-US" sz="2400" i="1" dirty="0" smtClean="0">
                <a:sym typeface="Symbol"/>
              </a:rPr>
              <a:t>p</a:t>
            </a:r>
            <a:r>
              <a:rPr lang="en-US" sz="2400" dirty="0" smtClean="0">
                <a:sym typeface="Symbol"/>
              </a:rPr>
              <a:t>(</a:t>
            </a:r>
            <a:r>
              <a:rPr lang="en-US" sz="2400" i="1" dirty="0" smtClean="0">
                <a:sym typeface="Symbol"/>
              </a:rPr>
              <a:t>s</a:t>
            </a:r>
            <a:r>
              <a:rPr lang="en-US" sz="2400" baseline="-25000" dirty="0" smtClean="0">
                <a:sym typeface="Symbol"/>
              </a:rPr>
              <a:t>1</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s</a:t>
            </a:r>
            <a:r>
              <a:rPr lang="en-US" sz="2400" i="1" baseline="-25000" dirty="0" err="1" smtClean="0">
                <a:sym typeface="Symbol"/>
              </a:rPr>
              <a:t>n</a:t>
            </a:r>
            <a:r>
              <a:rPr lang="en-US" sz="2400" dirty="0" err="1"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a:t>
            </a:r>
          </a:p>
          <a:p>
            <a:pPr defTabSz="457200">
              <a:spcAft>
                <a:spcPts val="1200"/>
              </a:spcAft>
            </a:pPr>
            <a:endParaRPr lang="en-US" sz="2400" dirty="0" smtClean="0">
              <a:sym typeface="Symbol"/>
            </a:endParaRPr>
          </a:p>
          <a:p>
            <a:pPr defTabSz="457200">
              <a:spcAft>
                <a:spcPts val="1200"/>
              </a:spcAft>
              <a:buFontTx/>
              <a:buChar char="-"/>
            </a:pPr>
            <a:r>
              <a:rPr lang="en-US" sz="2400" dirty="0" smtClean="0">
                <a:solidFill>
                  <a:srgbClr val="FFFFFF"/>
                </a:solidFill>
                <a:cs typeface="Times New Roman"/>
              </a:rPr>
              <a:t> Given indirect mechanism (</a:t>
            </a:r>
            <a:r>
              <a:rPr lang="en-US" sz="2400" i="1" dirty="0" err="1" smtClean="0">
                <a:solidFill>
                  <a:srgbClr val="FFFFFF"/>
                </a:solidFill>
                <a:cs typeface="Times New Roman"/>
              </a:rPr>
              <a:t>x</a:t>
            </a:r>
            <a:r>
              <a:rPr lang="en-US" sz="2400" dirty="0" smtClean="0">
                <a:solidFill>
                  <a:srgbClr val="FFFFFF"/>
                </a:solidFill>
                <a:cs typeface="Times New Roman"/>
              </a:rPr>
              <a:t>, </a:t>
            </a:r>
            <a:r>
              <a:rPr lang="en-US" sz="2400" i="1" dirty="0" err="1" smtClean="0">
                <a:solidFill>
                  <a:srgbClr val="FFFFFF"/>
                </a:solidFill>
                <a:cs typeface="Times New Roman"/>
              </a:rPr>
              <a:t>p</a:t>
            </a:r>
            <a:r>
              <a:rPr lang="en-US" sz="2400" dirty="0" smtClean="0">
                <a:solidFill>
                  <a:srgbClr val="FFFFFF"/>
                </a:solidFill>
                <a:cs typeface="Times New Roman"/>
              </a:rPr>
              <a:t>) and a Bayesian Nash equilibrium </a:t>
            </a:r>
            <a:r>
              <a:rPr lang="en-US" sz="2400" i="1" dirty="0" smtClean="0">
                <a:solidFill>
                  <a:srgbClr val="FFFFFF"/>
                </a:solidFill>
                <a:cs typeface="Times New Roman"/>
              </a:rPr>
              <a:t>s</a:t>
            </a:r>
            <a:r>
              <a:rPr lang="en-US" sz="2400" baseline="-25000" dirty="0" smtClean="0">
                <a:solidFill>
                  <a:srgbClr val="FFFFFF"/>
                </a:solidFill>
                <a:cs typeface="Times New Roman"/>
              </a:rPr>
              <a:t>1</a:t>
            </a:r>
            <a:r>
              <a:rPr lang="en-US" sz="2400" dirty="0" smtClean="0">
                <a:solidFill>
                  <a:srgbClr val="FFFFFF"/>
                </a:solidFill>
                <a:cs typeface="Times New Roman"/>
              </a:rPr>
              <a:t>,…,</a:t>
            </a:r>
            <a:r>
              <a:rPr lang="en-US" sz="2400" i="1" dirty="0" err="1" smtClean="0">
                <a:solidFill>
                  <a:srgbClr val="FFFFFF"/>
                </a:solidFill>
                <a:cs typeface="Times New Roman"/>
              </a:rPr>
              <a:t>s</a:t>
            </a:r>
            <a:r>
              <a:rPr lang="en-US" sz="2400" i="1" baseline="-25000" dirty="0" err="1" smtClean="0">
                <a:solidFill>
                  <a:srgbClr val="FFFFFF"/>
                </a:solidFill>
                <a:cs typeface="Times New Roman"/>
              </a:rPr>
              <a:t>n</a:t>
            </a:r>
            <a:r>
              <a:rPr lang="en-US" sz="2400" dirty="0" smtClean="0">
                <a:solidFill>
                  <a:srgbClr val="FFFFFF"/>
                </a:solidFill>
                <a:cs typeface="Times New Roman"/>
              </a:rPr>
              <a:t> can construct direct, BIC mechanism (</a:t>
            </a:r>
            <a:r>
              <a:rPr lang="en-US" sz="2400" i="1" dirty="0" err="1" smtClean="0">
                <a:solidFill>
                  <a:srgbClr val="FFFFFF"/>
                </a:solidFill>
                <a:cs typeface="Times New Roman"/>
              </a:rPr>
              <a:t>x</a:t>
            </a:r>
            <a:r>
              <a:rPr lang="en-US" sz="2400" i="1" dirty="0" smtClean="0">
                <a:solidFill>
                  <a:srgbClr val="FFFFFF"/>
                </a:solidFill>
                <a:cs typeface="Times New Roman"/>
              </a:rPr>
              <a:t>’</a:t>
            </a:r>
            <a:r>
              <a:rPr lang="en-US" sz="2400" dirty="0" smtClean="0">
                <a:solidFill>
                  <a:srgbClr val="FFFFFF"/>
                </a:solidFill>
                <a:cs typeface="Times New Roman"/>
              </a:rPr>
              <a:t>, </a:t>
            </a:r>
            <a:r>
              <a:rPr lang="en-US" sz="2400" i="1" dirty="0" err="1" smtClean="0">
                <a:solidFill>
                  <a:srgbClr val="FFFFFF"/>
                </a:solidFill>
                <a:cs typeface="Times New Roman"/>
              </a:rPr>
              <a:t>p</a:t>
            </a:r>
            <a:r>
              <a:rPr lang="en-US" sz="2400" i="1" dirty="0" smtClean="0">
                <a:solidFill>
                  <a:srgbClr val="FFFFFF"/>
                </a:solidFill>
                <a:cs typeface="Times New Roman"/>
              </a:rPr>
              <a:t>’ </a:t>
            </a:r>
            <a:r>
              <a:rPr lang="en-US" sz="2400" dirty="0" smtClean="0">
                <a:solidFill>
                  <a:srgbClr val="FFFFFF"/>
                </a:solidFill>
                <a:cs typeface="Times New Roman"/>
              </a:rPr>
              <a:t>) such that:</a:t>
            </a:r>
          </a:p>
          <a:p>
            <a:pPr defTabSz="457200">
              <a:spcAft>
                <a:spcPts val="1200"/>
              </a:spcAft>
            </a:pPr>
            <a:r>
              <a:rPr lang="en-US" sz="2400" dirty="0" err="1" smtClean="0">
                <a:sym typeface="Symbol"/>
              </a:rPr>
              <a:t></a:t>
            </a:r>
            <a:r>
              <a:rPr lang="en-US" sz="2400" dirty="0" smtClean="0">
                <a:sym typeface="Symbol"/>
              </a:rPr>
              <a:t> </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  	</a:t>
            </a:r>
            <a:r>
              <a:rPr lang="en-US" sz="2400" i="1" dirty="0" smtClean="0">
                <a:sym typeface="Symbol"/>
              </a:rPr>
              <a:t>x’</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 = </a:t>
            </a:r>
            <a:r>
              <a:rPr lang="en-US" sz="2400" i="1" dirty="0" smtClean="0">
                <a:sym typeface="Symbol"/>
              </a:rPr>
              <a:t>x</a:t>
            </a:r>
            <a:r>
              <a:rPr lang="en-US" sz="2400" dirty="0" smtClean="0">
                <a:sym typeface="Symbol"/>
              </a:rPr>
              <a:t>(</a:t>
            </a:r>
            <a:r>
              <a:rPr lang="en-US" sz="2400" i="1" dirty="0" smtClean="0">
                <a:sym typeface="Symbol"/>
              </a:rPr>
              <a:t>s</a:t>
            </a:r>
            <a:r>
              <a:rPr lang="en-US" sz="2400" baseline="-25000" dirty="0" smtClean="0">
                <a:sym typeface="Symbol"/>
              </a:rPr>
              <a:t>1</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s</a:t>
            </a:r>
            <a:r>
              <a:rPr lang="en-US" sz="2400" i="1" baseline="-25000" dirty="0" err="1" smtClean="0">
                <a:sym typeface="Symbol"/>
              </a:rPr>
              <a:t>n</a:t>
            </a:r>
            <a:r>
              <a:rPr lang="en-US" sz="2400" dirty="0" err="1"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a:t>
            </a:r>
            <a:endParaRPr lang="en-US" sz="2400" dirty="0" smtClean="0"/>
          </a:p>
          <a:p>
            <a:pPr defTabSz="457200">
              <a:spcAft>
                <a:spcPts val="1200"/>
              </a:spcAft>
            </a:pPr>
            <a:r>
              <a:rPr lang="en-US" sz="2400" i="1" dirty="0" smtClean="0">
                <a:sym typeface="Symbol"/>
              </a:rPr>
              <a:t>			p’</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 = </a:t>
            </a:r>
            <a:r>
              <a:rPr lang="en-US" sz="2400" i="1" dirty="0" smtClean="0">
                <a:sym typeface="Symbol"/>
              </a:rPr>
              <a:t>p</a:t>
            </a:r>
            <a:r>
              <a:rPr lang="en-US" sz="2400" dirty="0" smtClean="0">
                <a:sym typeface="Symbol"/>
              </a:rPr>
              <a:t>(</a:t>
            </a:r>
            <a:r>
              <a:rPr lang="en-US" sz="2400" i="1" dirty="0" smtClean="0">
                <a:sym typeface="Symbol"/>
              </a:rPr>
              <a:t>s</a:t>
            </a:r>
            <a:r>
              <a:rPr lang="en-US" sz="2400" baseline="-25000" dirty="0" smtClean="0">
                <a:sym typeface="Symbol"/>
              </a:rPr>
              <a:t>1</a:t>
            </a:r>
            <a:r>
              <a:rPr lang="en-US" sz="2400" dirty="0" smtClean="0">
                <a:sym typeface="Symbol"/>
              </a:rPr>
              <a:t>(</a:t>
            </a:r>
            <a:r>
              <a:rPr lang="en-US" sz="2400" i="1" dirty="0" smtClean="0">
                <a:sym typeface="Symbol"/>
              </a:rPr>
              <a:t>t</a:t>
            </a:r>
            <a:r>
              <a:rPr lang="en-US" sz="2400" baseline="-25000" dirty="0" smtClean="0">
                <a:sym typeface="Symbol"/>
              </a:rPr>
              <a:t>1</a:t>
            </a:r>
            <a:r>
              <a:rPr lang="en-US" sz="2400" dirty="0" smtClean="0">
                <a:sym typeface="Symbol"/>
              </a:rPr>
              <a:t>),…,</a:t>
            </a:r>
            <a:r>
              <a:rPr lang="en-US" sz="2400" i="1" dirty="0" err="1" smtClean="0">
                <a:sym typeface="Symbol"/>
              </a:rPr>
              <a:t>s</a:t>
            </a:r>
            <a:r>
              <a:rPr lang="en-US" sz="2400" i="1" baseline="-25000" dirty="0" err="1" smtClean="0">
                <a:sym typeface="Symbol"/>
              </a:rPr>
              <a:t>n</a:t>
            </a:r>
            <a:r>
              <a:rPr lang="en-US" sz="2400" dirty="0" err="1" smtClean="0">
                <a:sym typeface="Symbol"/>
              </a:rPr>
              <a:t>(</a:t>
            </a:r>
            <a:r>
              <a:rPr lang="en-US" sz="2400" i="1" dirty="0" err="1" smtClean="0">
                <a:sym typeface="Symbol"/>
              </a:rPr>
              <a:t>t</a:t>
            </a:r>
            <a:r>
              <a:rPr lang="en-US" sz="2400" i="1" baseline="-25000" dirty="0" err="1" smtClean="0">
                <a:sym typeface="Symbol"/>
              </a:rPr>
              <a:t>n</a:t>
            </a:r>
            <a:r>
              <a:rPr lang="en-US" sz="2400" dirty="0" smtClean="0">
                <a:sym typeface="Symbol"/>
              </a:rPr>
              <a:t>))</a:t>
            </a:r>
            <a:endParaRPr lang="en-US" sz="2400" dirty="0" smtClean="0">
              <a:solidFill>
                <a:srgbClr val="FFFFFF"/>
              </a:solidFill>
              <a:cs typeface="Times New Roman"/>
            </a:endParaRPr>
          </a:p>
          <a:p>
            <a:pPr defTabSz="457200">
              <a:spcAft>
                <a:spcPts val="1200"/>
              </a:spcAft>
              <a:buFontTx/>
              <a:buChar char="-"/>
            </a:pPr>
            <a:endParaRPr lang="en-US" sz="2200" dirty="0" smtClean="0">
              <a:solidFill>
                <a:srgbClr val="FFFFFF"/>
              </a:solidFill>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57912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SINGLE-ITEM REVENUE MAXIMIZATION</a:t>
            </a:r>
            <a:endParaRPr lang="en-US" sz="2800" b="0" cap="none" dirty="0">
              <a:solidFill>
                <a:schemeClr val="tx2">
                  <a:lumMod val="60000"/>
                  <a:lumOff val="40000"/>
                </a:schemeClr>
              </a:solidFill>
              <a:latin typeface="Chalkduster"/>
              <a:cs typeface="Chalkduster"/>
            </a:endParaRPr>
          </a:p>
        </p:txBody>
      </p:sp>
    </p:spTree>
    <p:extLst>
      <p:ext uri="{BB962C8B-B14F-4D97-AF65-F5344CB8AC3E}">
        <p14:creationId xmlns:p14="http://schemas.microsoft.com/office/powerpoint/2010/main" val="204636820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mv="urn:schemas-microsoft-com:mac:vml"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990600"/>
            <a:ext cx="8153400" cy="5937009"/>
          </a:xfrm>
          <a:prstGeom prst="rect">
            <a:avLst/>
          </a:prstGeom>
          <a:noFill/>
        </p:spPr>
        <p:txBody>
          <a:bodyPr wrap="square" rtlCol="0">
            <a:spAutoFit/>
          </a:bodyPr>
          <a:lstStyle/>
          <a:p>
            <a:pPr marL="342900" indent="-342900">
              <a:lnSpc>
                <a:spcPct val="120000"/>
              </a:lnSpc>
              <a:spcAft>
                <a:spcPts val="600"/>
              </a:spcAft>
              <a:buFont typeface="Wingdings" charset="2"/>
              <a:buChar char="q"/>
            </a:pPr>
            <a:r>
              <a:rPr lang="en-US" sz="2400" dirty="0" smtClean="0">
                <a:latin typeface="Arial"/>
                <a:cs typeface="Arial"/>
              </a:rPr>
              <a:t>Definition:</a:t>
            </a:r>
          </a:p>
          <a:p>
            <a:pPr marL="800100" lvl="1" indent="-342900">
              <a:lnSpc>
                <a:spcPct val="120000"/>
              </a:lnSpc>
              <a:spcAft>
                <a:spcPts val="600"/>
              </a:spcAft>
              <a:buFont typeface="Courier New"/>
              <a:buChar char="o"/>
            </a:pPr>
            <a:r>
              <a:rPr lang="en-US" sz="2400" dirty="0" smtClean="0">
                <a:latin typeface="Arial"/>
                <a:cs typeface="Arial"/>
              </a:rPr>
              <a:t>n</a:t>
            </a:r>
            <a:r>
              <a:rPr lang="zh-CN" altLang="en-US" sz="2400" dirty="0" smtClean="0">
                <a:latin typeface="Arial"/>
                <a:cs typeface="Arial"/>
              </a:rPr>
              <a:t> </a:t>
            </a:r>
            <a:r>
              <a:rPr lang="en-US" altLang="zh-CN" sz="2400" dirty="0" smtClean="0">
                <a:latin typeface="Arial"/>
                <a:cs typeface="Arial"/>
              </a:rPr>
              <a:t>bidders</a:t>
            </a:r>
          </a:p>
          <a:p>
            <a:pPr marL="800100" lvl="1" indent="-342900">
              <a:lnSpc>
                <a:spcPct val="120000"/>
              </a:lnSpc>
              <a:spcAft>
                <a:spcPts val="600"/>
              </a:spcAft>
              <a:buFont typeface="Courier New"/>
              <a:buChar char="o"/>
            </a:pPr>
            <a:r>
              <a:rPr lang="en-US" sz="2400" dirty="0" smtClean="0">
                <a:latin typeface="Arial"/>
                <a:cs typeface="Arial"/>
              </a:rPr>
              <a:t> Each </a:t>
            </a:r>
            <a:r>
              <a:rPr lang="en-US" sz="2400" dirty="0">
                <a:latin typeface="Arial"/>
                <a:cs typeface="Arial"/>
              </a:rPr>
              <a:t>bidder</a:t>
            </a:r>
            <a:r>
              <a:rPr lang="en-US" sz="2400" b="1" i="1" dirty="0">
                <a:latin typeface="Arial"/>
                <a:cs typeface="Arial"/>
              </a:rPr>
              <a:t> </a:t>
            </a:r>
            <a:r>
              <a:rPr lang="en-US" sz="2400" b="1" i="1" dirty="0" err="1">
                <a:latin typeface="Arial"/>
                <a:cs typeface="Arial"/>
              </a:rPr>
              <a:t>i</a:t>
            </a:r>
            <a:r>
              <a:rPr lang="en-US" sz="2400" b="1" i="1" dirty="0" smtClean="0">
                <a:latin typeface="Arial"/>
                <a:cs typeface="Arial"/>
              </a:rPr>
              <a:t> </a:t>
            </a:r>
            <a:r>
              <a:rPr lang="en-US" sz="2400" dirty="0" smtClean="0">
                <a:latin typeface="Arial"/>
                <a:cs typeface="Arial"/>
              </a:rPr>
              <a:t>: </a:t>
            </a:r>
          </a:p>
          <a:p>
            <a:pPr marL="1257300" lvl="2" indent="-342900">
              <a:lnSpc>
                <a:spcPct val="120000"/>
              </a:lnSpc>
              <a:spcAft>
                <a:spcPts val="600"/>
              </a:spcAft>
              <a:buFont typeface="Courier New"/>
              <a:buChar char="o"/>
            </a:pPr>
            <a:r>
              <a:rPr lang="en-US" sz="2400" dirty="0" smtClean="0">
                <a:latin typeface="Arial"/>
                <a:cs typeface="Arial"/>
              </a:rPr>
              <a:t>has a </a:t>
            </a:r>
            <a:r>
              <a:rPr lang="en-US" sz="2400" dirty="0">
                <a:latin typeface="Arial"/>
                <a:cs typeface="Arial"/>
              </a:rPr>
              <a:t>private </a:t>
            </a:r>
            <a:r>
              <a:rPr lang="en-US" sz="2400" dirty="0" smtClean="0">
                <a:latin typeface="Arial"/>
                <a:cs typeface="Arial"/>
              </a:rPr>
              <a:t>value </a:t>
            </a:r>
            <a:r>
              <a:rPr lang="en-US" sz="2400" b="1" i="1" dirty="0" smtClean="0">
                <a:latin typeface="Arial"/>
                <a:cs typeface="Arial"/>
              </a:rPr>
              <a:t>v</a:t>
            </a:r>
            <a:r>
              <a:rPr lang="en-US" sz="2400" b="1" i="1" baseline="-25000" dirty="0" smtClean="0">
                <a:latin typeface="Arial"/>
                <a:cs typeface="Arial"/>
              </a:rPr>
              <a:t>i  </a:t>
            </a:r>
            <a:r>
              <a:rPr lang="en-US" sz="2400" dirty="0" smtClean="0">
                <a:solidFill>
                  <a:srgbClr val="FF6600"/>
                </a:solidFill>
                <a:latin typeface="Arial"/>
                <a:cs typeface="Arial"/>
              </a:rPr>
              <a:t>(scalar!)</a:t>
            </a:r>
            <a:r>
              <a:rPr lang="en-US" sz="2400" dirty="0" smtClean="0">
                <a:latin typeface="Arial"/>
                <a:cs typeface="Arial"/>
              </a:rPr>
              <a:t>, her value </a:t>
            </a:r>
            <a:r>
              <a:rPr lang="en-US" sz="2400" dirty="0">
                <a:latin typeface="Arial"/>
                <a:cs typeface="Arial"/>
              </a:rPr>
              <a:t>“per unit of </a:t>
            </a:r>
            <a:r>
              <a:rPr lang="en-US" sz="2400" dirty="0" smtClean="0">
                <a:latin typeface="Arial"/>
                <a:cs typeface="Arial"/>
              </a:rPr>
              <a:t>stuff” </a:t>
            </a:r>
            <a:r>
              <a:rPr lang="en-US" sz="2400" dirty="0">
                <a:latin typeface="Arial"/>
                <a:cs typeface="Arial"/>
              </a:rPr>
              <a:t>that </a:t>
            </a:r>
            <a:r>
              <a:rPr lang="en-US" sz="2400" dirty="0" smtClean="0">
                <a:latin typeface="Arial"/>
                <a:cs typeface="Arial"/>
              </a:rPr>
              <a:t>she</a:t>
            </a:r>
            <a:r>
              <a:rPr lang="zh-CN" altLang="en-US" sz="2400" dirty="0" smtClean="0">
                <a:latin typeface="Arial"/>
                <a:cs typeface="Arial"/>
              </a:rPr>
              <a:t> </a:t>
            </a:r>
            <a:r>
              <a:rPr lang="en-US" sz="2400" dirty="0" smtClean="0">
                <a:latin typeface="Arial"/>
                <a:cs typeface="Arial"/>
              </a:rPr>
              <a:t>gets.</a:t>
            </a:r>
          </a:p>
          <a:p>
            <a:pPr marL="1257300" lvl="2" indent="-342900">
              <a:lnSpc>
                <a:spcPct val="120000"/>
              </a:lnSpc>
              <a:spcAft>
                <a:spcPts val="600"/>
              </a:spcAft>
              <a:buFont typeface="Courier New"/>
              <a:buChar char="o"/>
            </a:pPr>
            <a:r>
              <a:rPr lang="en-US" sz="2400" dirty="0" smtClean="0">
                <a:latin typeface="Arial"/>
                <a:cs typeface="Arial"/>
              </a:rPr>
              <a:t>satisfies </a:t>
            </a:r>
            <a:r>
              <a:rPr lang="en-US" sz="2400" i="1" dirty="0" smtClean="0">
                <a:solidFill>
                  <a:srgbClr val="FF0000"/>
                </a:solidFill>
                <a:latin typeface="Arial"/>
                <a:cs typeface="Arial"/>
              </a:rPr>
              <a:t>v</a:t>
            </a:r>
            <a:r>
              <a:rPr lang="en-US" sz="2400" i="1" baseline="-25000" dirty="0" smtClean="0">
                <a:solidFill>
                  <a:srgbClr val="FF0000"/>
                </a:solidFill>
                <a:latin typeface="Arial"/>
                <a:cs typeface="Arial"/>
              </a:rPr>
              <a:t>i</a:t>
            </a:r>
            <a:r>
              <a:rPr lang="en-US" sz="2400" dirty="0" smtClean="0">
                <a:solidFill>
                  <a:srgbClr val="FF0000"/>
                </a:solidFill>
                <a:latin typeface="Arial"/>
                <a:cs typeface="Arial"/>
              </a:rPr>
              <a:t> ~ </a:t>
            </a:r>
            <a:r>
              <a:rPr lang="en-US" sz="2400" i="1" dirty="0" err="1" smtClean="0">
                <a:solidFill>
                  <a:srgbClr val="FF0000"/>
                </a:solidFill>
                <a:latin typeface="Arial"/>
                <a:cs typeface="Arial"/>
              </a:rPr>
              <a:t>F</a:t>
            </a:r>
            <a:r>
              <a:rPr lang="en-US" sz="2400" i="1" baseline="-25000" dirty="0" err="1" smtClean="0">
                <a:solidFill>
                  <a:srgbClr val="FF0000"/>
                </a:solidFill>
                <a:latin typeface="Arial"/>
                <a:cs typeface="Arial"/>
              </a:rPr>
              <a:t>i</a:t>
            </a:r>
            <a:r>
              <a:rPr lang="en-US" sz="2400" i="1" baseline="-25000" dirty="0" smtClean="0">
                <a:solidFill>
                  <a:srgbClr val="FF0000"/>
                </a:solidFill>
                <a:latin typeface="Arial"/>
                <a:cs typeface="Arial"/>
              </a:rPr>
              <a:t> </a:t>
            </a:r>
            <a:r>
              <a:rPr lang="en-US" sz="2400" dirty="0" smtClean="0">
                <a:solidFill>
                  <a:srgbClr val="FF0000"/>
                </a:solidFill>
                <a:latin typeface="Arial"/>
                <a:cs typeface="Arial"/>
              </a:rPr>
              <a:t>, where </a:t>
            </a:r>
            <a:r>
              <a:rPr lang="en-US" sz="2400" i="1" dirty="0" err="1" smtClean="0">
                <a:solidFill>
                  <a:srgbClr val="FF0000"/>
                </a:solidFill>
                <a:latin typeface="Arial"/>
                <a:cs typeface="Arial"/>
              </a:rPr>
              <a:t>F</a:t>
            </a:r>
            <a:r>
              <a:rPr lang="en-US" sz="2400" i="1" baseline="-25000" dirty="0" err="1" smtClean="0">
                <a:solidFill>
                  <a:srgbClr val="FF0000"/>
                </a:solidFill>
                <a:latin typeface="Arial"/>
                <a:cs typeface="Arial"/>
              </a:rPr>
              <a:t>i</a:t>
            </a:r>
            <a:r>
              <a:rPr lang="en-US" sz="2400" dirty="0" smtClean="0">
                <a:solidFill>
                  <a:srgbClr val="FF0000"/>
                </a:solidFill>
                <a:latin typeface="Arial"/>
                <a:cs typeface="Arial"/>
              </a:rPr>
              <a:t> is known to everyone (auctioneer and other bidders)</a:t>
            </a:r>
          </a:p>
          <a:p>
            <a:pPr marL="800100" lvl="1" indent="-342900">
              <a:lnSpc>
                <a:spcPct val="120000"/>
              </a:lnSpc>
              <a:spcAft>
                <a:spcPts val="600"/>
              </a:spcAft>
              <a:buFont typeface="Courier New"/>
              <a:buChar char="o"/>
            </a:pPr>
            <a:r>
              <a:rPr lang="en-US" sz="2400" dirty="0" smtClean="0">
                <a:latin typeface="Arial"/>
                <a:cs typeface="Arial"/>
              </a:rPr>
              <a:t>A</a:t>
            </a:r>
            <a:r>
              <a:rPr lang="zh-CN" altLang="en-US" sz="2400" dirty="0" smtClean="0">
                <a:latin typeface="Arial"/>
                <a:cs typeface="Arial"/>
              </a:rPr>
              <a:t> </a:t>
            </a:r>
            <a:r>
              <a:rPr lang="en-US" sz="2400" dirty="0" smtClean="0">
                <a:latin typeface="Arial"/>
                <a:cs typeface="Arial"/>
              </a:rPr>
              <a:t>feasible </a:t>
            </a:r>
            <a:r>
              <a:rPr lang="en-US" sz="2400" dirty="0">
                <a:latin typeface="Arial"/>
                <a:cs typeface="Arial"/>
              </a:rPr>
              <a:t>set X. Each element of X is an n</a:t>
            </a:r>
            <a:r>
              <a:rPr lang="en-US" sz="2400" dirty="0" smtClean="0">
                <a:latin typeface="Arial"/>
                <a:cs typeface="Arial"/>
              </a:rPr>
              <a:t>-dimensional</a:t>
            </a:r>
            <a:r>
              <a:rPr lang="zh-CN" altLang="en-US" sz="2400" dirty="0" smtClean="0">
                <a:latin typeface="Arial"/>
                <a:cs typeface="Arial"/>
              </a:rPr>
              <a:t> </a:t>
            </a:r>
            <a:r>
              <a:rPr lang="en-US" sz="2400" dirty="0" smtClean="0">
                <a:latin typeface="Arial"/>
                <a:cs typeface="Arial"/>
              </a:rPr>
              <a:t>vector </a:t>
            </a:r>
            <a:r>
              <a:rPr lang="en-US" sz="2400" dirty="0">
                <a:latin typeface="Arial"/>
                <a:cs typeface="Arial"/>
              </a:rPr>
              <a:t>(x</a:t>
            </a:r>
            <a:r>
              <a:rPr lang="en-US" sz="2400" baseline="-25000" dirty="0">
                <a:latin typeface="Arial"/>
                <a:cs typeface="Arial"/>
              </a:rPr>
              <a:t>1</a:t>
            </a:r>
            <a:r>
              <a:rPr lang="en-US" sz="2400" dirty="0">
                <a:latin typeface="Arial"/>
                <a:cs typeface="Arial"/>
              </a:rPr>
              <a:t>, x</a:t>
            </a:r>
            <a:r>
              <a:rPr lang="en-US" sz="2400" baseline="-25000" dirty="0">
                <a:latin typeface="Arial"/>
                <a:cs typeface="Arial"/>
              </a:rPr>
              <a:t>2</a:t>
            </a:r>
            <a:r>
              <a:rPr lang="en-US" sz="2400" dirty="0">
                <a:latin typeface="Arial"/>
                <a:cs typeface="Arial"/>
              </a:rPr>
              <a:t>, . . . , </a:t>
            </a:r>
            <a:r>
              <a:rPr lang="en-US" sz="2400" dirty="0" err="1">
                <a:latin typeface="Arial"/>
                <a:cs typeface="Arial"/>
              </a:rPr>
              <a:t>x</a:t>
            </a:r>
            <a:r>
              <a:rPr lang="en-US" sz="2400" baseline="-25000" dirty="0" err="1">
                <a:latin typeface="Arial"/>
                <a:cs typeface="Arial"/>
              </a:rPr>
              <a:t>n</a:t>
            </a:r>
            <a:r>
              <a:rPr lang="en-US" sz="2400" dirty="0">
                <a:latin typeface="Arial"/>
                <a:cs typeface="Arial"/>
              </a:rPr>
              <a:t>), where x</a:t>
            </a:r>
            <a:r>
              <a:rPr lang="en-US" sz="2400" baseline="-25000" dirty="0">
                <a:latin typeface="Arial"/>
                <a:cs typeface="Arial"/>
              </a:rPr>
              <a:t>i</a:t>
            </a:r>
            <a:r>
              <a:rPr lang="en-US" sz="2400" dirty="0">
                <a:latin typeface="Arial"/>
                <a:cs typeface="Arial"/>
              </a:rPr>
              <a:t> denotes the “amount of stuff” given to bidder </a:t>
            </a:r>
            <a:r>
              <a:rPr lang="en-US" altLang="zh-CN" sz="2400" dirty="0" err="1" smtClean="0">
                <a:latin typeface="Arial"/>
                <a:cs typeface="Arial"/>
              </a:rPr>
              <a:t>i</a:t>
            </a:r>
            <a:r>
              <a:rPr lang="en-US" altLang="zh-CN" sz="2400" dirty="0" smtClean="0">
                <a:latin typeface="Arial"/>
                <a:cs typeface="Arial"/>
              </a:rPr>
              <a:t>.</a:t>
            </a:r>
          </a:p>
          <a:p>
            <a:pPr marL="342900" indent="-342900">
              <a:lnSpc>
                <a:spcPct val="120000"/>
              </a:lnSpc>
              <a:spcAft>
                <a:spcPts val="600"/>
              </a:spcAft>
              <a:buFont typeface="Wingdings" charset="2"/>
              <a:buChar char="q"/>
            </a:pPr>
            <a:r>
              <a:rPr lang="en-US" sz="2400" dirty="0" smtClean="0">
                <a:latin typeface="Arial"/>
                <a:cs typeface="Arial"/>
              </a:rPr>
              <a:t>Examples:  </a:t>
            </a:r>
            <a:r>
              <a:rPr lang="en-US" sz="2400" dirty="0" err="1" smtClean="0">
                <a:latin typeface="Arial"/>
                <a:cs typeface="Arial"/>
              </a:rPr>
              <a:t>k</a:t>
            </a:r>
            <a:r>
              <a:rPr lang="en-US" sz="2400" dirty="0" smtClean="0">
                <a:latin typeface="Arial"/>
                <a:cs typeface="Arial"/>
              </a:rPr>
              <a:t>-unit auctions, sponsored search</a:t>
            </a:r>
          </a:p>
          <a:p>
            <a:pPr marL="342900" indent="-342900">
              <a:lnSpc>
                <a:spcPct val="120000"/>
              </a:lnSpc>
              <a:spcAft>
                <a:spcPts val="600"/>
              </a:spcAft>
              <a:buFont typeface="Wingdings" charset="2"/>
              <a:buChar char="q"/>
            </a:pPr>
            <a:endParaRPr lang="en-US" sz="2400" dirty="0">
              <a:latin typeface="Arial"/>
              <a:cs typeface="Arial"/>
            </a:endParaRPr>
          </a:p>
        </p:txBody>
      </p:sp>
      <p:sp>
        <p:nvSpPr>
          <p:cNvPr id="67" name="Title 5"/>
          <p:cNvSpPr>
            <a:spLocks noGrp="1"/>
          </p:cNvSpPr>
          <p:nvPr>
            <p:ph type="title"/>
          </p:nvPr>
        </p:nvSpPr>
        <p:spPr>
          <a:xfrm>
            <a:off x="681361" y="76200"/>
            <a:ext cx="7700639" cy="762000"/>
          </a:xfrm>
        </p:spPr>
        <p:txBody>
          <a:bodyPr/>
          <a:lstStyle/>
          <a:p>
            <a:r>
              <a:rPr lang="en-US" dirty="0" smtClean="0">
                <a:solidFill>
                  <a:srgbClr val="FF0000"/>
                </a:solidFill>
                <a:latin typeface="Arial"/>
                <a:cs typeface="Arial"/>
              </a:rPr>
              <a:t>Bayesian </a:t>
            </a:r>
            <a:r>
              <a:rPr lang="en-US" dirty="0" smtClean="0">
                <a:solidFill>
                  <a:srgbClr val="FF6600"/>
                </a:solidFill>
                <a:latin typeface="Arial"/>
                <a:cs typeface="Arial"/>
              </a:rPr>
              <a:t>Single-dimensional</a:t>
            </a:r>
            <a:r>
              <a:rPr lang="en-US" dirty="0" smtClean="0">
                <a:latin typeface="Arial"/>
                <a:cs typeface="Arial"/>
              </a:rPr>
              <a:t> Environment</a:t>
            </a:r>
            <a:endParaRPr lang="en-US" dirty="0">
              <a:latin typeface="Arial"/>
              <a:cs typeface="Arial"/>
            </a:endParaRPr>
          </a:p>
        </p:txBody>
      </p:sp>
    </p:spTree>
    <p:extLst>
      <p:ext uri="{BB962C8B-B14F-4D97-AF65-F5344CB8AC3E}">
        <p14:creationId xmlns:p14="http://schemas.microsoft.com/office/powerpoint/2010/main" val="135064399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47800"/>
            <a:ext cx="9144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 name="Content Placeholder 2"/>
          <p:cNvSpPr>
            <a:spLocks noGrp="1"/>
          </p:cNvSpPr>
          <p:nvPr>
            <p:ph sz="half" idx="1"/>
          </p:nvPr>
        </p:nvSpPr>
        <p:spPr>
          <a:xfrm>
            <a:off x="3697224" y="2057400"/>
            <a:ext cx="4837176" cy="2209800"/>
          </a:xfrm>
        </p:spPr>
        <p:txBody>
          <a:bodyPr>
            <a:normAutofit fontScale="92500" lnSpcReduction="10000"/>
          </a:bodyPr>
          <a:lstStyle/>
          <a:p>
            <a:r>
              <a:rPr lang="en-US" sz="2800" b="1" dirty="0" smtClean="0">
                <a:solidFill>
                  <a:srgbClr val="0070C0"/>
                </a:solidFill>
                <a:effectLst>
                  <a:outerShdw blurRad="38100" dist="38100" dir="2700000" algn="tl">
                    <a:srgbClr val="000000">
                      <a:alpha val="43137"/>
                    </a:srgbClr>
                  </a:outerShdw>
                </a:effectLst>
                <a:latin typeface="Arial"/>
                <a:cs typeface="Arial"/>
              </a:rPr>
              <a:t>[</a:t>
            </a:r>
            <a:r>
              <a:rPr lang="en-US" sz="2400" b="1" dirty="0" smtClean="0">
                <a:solidFill>
                  <a:srgbClr val="0070C0"/>
                </a:solidFill>
                <a:effectLst>
                  <a:outerShdw blurRad="38100" dist="38100" dir="2700000" algn="tl">
                    <a:srgbClr val="000000">
                      <a:alpha val="43137"/>
                    </a:srgbClr>
                  </a:outerShdw>
                </a:effectLst>
                <a:latin typeface="Arial"/>
                <a:cs typeface="Arial"/>
              </a:rPr>
              <a:t>Myerson ’81       </a:t>
            </a:r>
            <a:r>
              <a:rPr lang="en-US" sz="2800" b="1" dirty="0" smtClean="0">
                <a:solidFill>
                  <a:srgbClr val="0070C0"/>
                </a:solidFill>
                <a:effectLst>
                  <a:outerShdw blurRad="38100" dist="38100" dir="2700000" algn="tl">
                    <a:srgbClr val="000000">
                      <a:alpha val="43137"/>
                    </a:srgbClr>
                  </a:outerShdw>
                </a:effectLst>
                <a:latin typeface="Arial"/>
                <a:cs typeface="Arial"/>
              </a:rPr>
              <a:t>]</a:t>
            </a:r>
            <a:endParaRPr lang="en-US" sz="2400" b="1" dirty="0" smtClean="0">
              <a:solidFill>
                <a:srgbClr val="0070C0"/>
              </a:solidFill>
              <a:effectLst>
                <a:outerShdw blurRad="38100" dist="38100" dir="2700000" algn="tl">
                  <a:srgbClr val="000000">
                    <a:alpha val="43137"/>
                  </a:srgbClr>
                </a:outerShdw>
              </a:effectLst>
              <a:latin typeface="Arial"/>
              <a:cs typeface="Arial"/>
            </a:endParaRPr>
          </a:p>
          <a:p>
            <a:pPr lvl="1"/>
            <a:r>
              <a:rPr lang="en-US" sz="2200" dirty="0" smtClean="0">
                <a:solidFill>
                  <a:schemeClr val="tx1">
                    <a:lumMod val="75000"/>
                    <a:lumOff val="25000"/>
                  </a:schemeClr>
                </a:solidFill>
                <a:effectLst>
                  <a:outerShdw blurRad="38100" dist="38100" dir="2700000" algn="tl">
                    <a:srgbClr val="000000">
                      <a:alpha val="43137"/>
                    </a:srgbClr>
                  </a:outerShdw>
                </a:effectLst>
                <a:latin typeface="Arial"/>
                <a:cs typeface="Arial"/>
              </a:rPr>
              <a:t>Bayesian Single-dimensional settings.</a:t>
            </a:r>
          </a:p>
          <a:p>
            <a:pPr lvl="1"/>
            <a:r>
              <a:rPr lang="en-US" sz="2200" dirty="0" smtClean="0">
                <a:solidFill>
                  <a:schemeClr val="tx1">
                    <a:lumMod val="75000"/>
                    <a:lumOff val="25000"/>
                  </a:schemeClr>
                </a:solidFill>
                <a:effectLst>
                  <a:outerShdw blurRad="38100" dist="38100" dir="2700000" algn="tl">
                    <a:srgbClr val="000000">
                      <a:alpha val="43137"/>
                    </a:srgbClr>
                  </a:outerShdw>
                </a:effectLst>
                <a:latin typeface="Arial"/>
                <a:cs typeface="Arial"/>
              </a:rPr>
              <a:t>Exists Revenue-Optimal auction that is simple, direct, DSIC</a:t>
            </a:r>
          </a:p>
        </p:txBody>
      </p:sp>
      <p:sp>
        <p:nvSpPr>
          <p:cNvPr id="6" name="Title 1"/>
          <p:cNvSpPr>
            <a:spLocks noGrp="1"/>
          </p:cNvSpPr>
          <p:nvPr>
            <p:ph type="title"/>
          </p:nvPr>
        </p:nvSpPr>
        <p:spPr/>
        <p:txBody>
          <a:bodyPr>
            <a:normAutofit/>
          </a:bodyPr>
          <a:lstStyle/>
          <a:p>
            <a:pPr>
              <a:lnSpc>
                <a:spcPct val="120000"/>
              </a:lnSpc>
              <a:spcAft>
                <a:spcPts val="600"/>
              </a:spcAft>
            </a:pPr>
            <a:r>
              <a:rPr lang="en-US" sz="2800" dirty="0" smtClean="0">
                <a:latin typeface="Arial"/>
                <a:cs typeface="Arial"/>
              </a:rPr>
              <a:t>Revenue</a:t>
            </a:r>
            <a:r>
              <a:rPr lang="en-US" dirty="0" smtClean="0">
                <a:latin typeface="Arial"/>
                <a:cs typeface="Arial"/>
              </a:rPr>
              <a:t>-</a:t>
            </a:r>
            <a:r>
              <a:rPr lang="en-US" dirty="0">
                <a:latin typeface="Arial"/>
                <a:cs typeface="Arial"/>
              </a:rPr>
              <a:t>O</a:t>
            </a:r>
            <a:r>
              <a:rPr lang="en-US" sz="2800" dirty="0" smtClean="0">
                <a:latin typeface="Arial"/>
                <a:cs typeface="Arial"/>
              </a:rPr>
              <a:t>ptimal Auctions</a:t>
            </a:r>
            <a:endParaRPr lang="en-US" sz="2800" dirty="0">
              <a:latin typeface="Arial"/>
              <a:cs typeface="Arial"/>
            </a:endParaRPr>
          </a:p>
        </p:txBody>
      </p:sp>
      <p:pic>
        <p:nvPicPr>
          <p:cNvPr id="5" name="Picture 4"/>
          <p:cNvPicPr>
            <a:picLocks noChangeAspect="1"/>
          </p:cNvPicPr>
          <p:nvPr/>
        </p:nvPicPr>
        <p:blipFill>
          <a:blip r:embed="rId4" cstate="print">
            <a:clrChange>
              <a:clrFrom>
                <a:srgbClr val="FFFFFF"/>
              </a:clrFrom>
              <a:clrTo>
                <a:srgbClr val="FFFFFF">
                  <a:alpha val="0"/>
                </a:srgbClr>
              </a:clrTo>
            </a:clrChange>
          </a:blip>
          <a:stretch>
            <a:fillRect/>
          </a:stretch>
        </p:blipFill>
        <p:spPr>
          <a:xfrm>
            <a:off x="6016752" y="2176805"/>
            <a:ext cx="384048" cy="388595"/>
          </a:xfrm>
          <a:prstGeom prst="rect">
            <a:avLst/>
          </a:prstGeom>
          <a:effectLst>
            <a:outerShdw blurRad="50800" dist="38100" dir="2700000" algn="tl" rotWithShape="0">
              <a:prstClr val="black">
                <a:alpha val="40000"/>
              </a:prstClr>
            </a:outerShdw>
          </a:effectLst>
        </p:spPr>
      </p:pic>
      <p:pic>
        <p:nvPicPr>
          <p:cNvPr id="11" name="Picture 2" descr="http://home.uchicago.edu/~rmyerson/images/myerson_roger_b.jpg"/>
          <p:cNvPicPr>
            <a:picLocks noGrp="1" noChangeAspect="1" noChangeArrowheads="1"/>
          </p:cNvPicPr>
          <p:nvPr>
            <p:ph sz="half" idx="13"/>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676400"/>
            <a:ext cx="2249300" cy="300196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7" name="TextBox 6"/>
          <p:cNvSpPr txBox="1"/>
          <p:nvPr/>
        </p:nvSpPr>
        <p:spPr>
          <a:xfrm>
            <a:off x="152400" y="4927600"/>
            <a:ext cx="8534400" cy="1200329"/>
          </a:xfrm>
          <a:prstGeom prst="rect">
            <a:avLst/>
          </a:prstGeom>
          <a:noFill/>
        </p:spPr>
        <p:txBody>
          <a:bodyPr wrap="square" rtlCol="0">
            <a:spAutoFit/>
          </a:bodyPr>
          <a:lstStyle/>
          <a:p>
            <a:r>
              <a:rPr lang="en-US" b="1" i="1" dirty="0" smtClean="0">
                <a:solidFill>
                  <a:srgbClr val="FF6600"/>
                </a:solidFill>
              </a:rPr>
              <a:t>Optimality:</a:t>
            </a:r>
            <a:r>
              <a:rPr lang="en-US" dirty="0" smtClean="0"/>
              <a:t> The expected revenue of Myerson’s auction when all bidders report truthfully (which is in their best interest to do since the auction is DSIC) is as large as the expected revenue of any other (potentially indirect) interim IR auction, when bidders use Bayesian Nash equilibrium strategies.</a:t>
            </a:r>
          </a:p>
        </p:txBody>
      </p:sp>
    </p:spTree>
    <p:custDataLst>
      <p:tags r:id="rId1"/>
    </p:custDataLst>
    <p:extLst>
      <p:ext uri="{BB962C8B-B14F-4D97-AF65-F5344CB8AC3E}">
        <p14:creationId xmlns:p14="http://schemas.microsoft.com/office/powerpoint/2010/main" val="131174073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60198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Expected Revenue = Expected Virtual Welfare</a:t>
            </a:r>
            <a:endParaRPr lang="en-US" sz="2800" b="0" cap="none" dirty="0">
              <a:solidFill>
                <a:schemeClr val="tx2">
                  <a:lumMod val="60000"/>
                  <a:lumOff val="40000"/>
                </a:schemeClr>
              </a:solidFill>
              <a:latin typeface="Chalkduster"/>
              <a:cs typeface="Chalkduster"/>
            </a:endParaRPr>
          </a:p>
        </p:txBody>
      </p:sp>
    </p:spTree>
    <p:extLst>
      <p:ext uri="{BB962C8B-B14F-4D97-AF65-F5344CB8AC3E}">
        <p14:creationId xmlns:p14="http://schemas.microsoft.com/office/powerpoint/2010/main" val="5836455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mv="urn:schemas-microsoft-com:mac:vml"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a:cs typeface="Arial"/>
              </a:rPr>
              <a:t>Revenue = Virtual Welfare</a:t>
            </a:r>
            <a:endParaRPr lang="en-US" dirty="0">
              <a:latin typeface="Arial"/>
              <a:cs typeface="Arial"/>
            </a:endParaRPr>
          </a:p>
        </p:txBody>
      </p:sp>
      <p:pic>
        <p:nvPicPr>
          <p:cNvPr id="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8763000" cy="8915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7" name="TextBox 6"/>
          <p:cNvSpPr txBox="1"/>
          <p:nvPr/>
        </p:nvSpPr>
        <p:spPr>
          <a:xfrm>
            <a:off x="762000" y="1680721"/>
            <a:ext cx="7924800" cy="2967479"/>
          </a:xfrm>
          <a:prstGeom prst="rect">
            <a:avLst/>
          </a:prstGeom>
          <a:noFill/>
        </p:spPr>
        <p:txBody>
          <a:bodyPr wrap="square" rtlCol="0">
            <a:spAutoFit/>
          </a:bodyPr>
          <a:lstStyle/>
          <a:p>
            <a:r>
              <a:rPr lang="en-US" sz="2400" b="1" dirty="0" smtClean="0">
                <a:solidFill>
                  <a:schemeClr val="bg1"/>
                </a:solidFill>
                <a:latin typeface="Comic Sans MS" pitchFamily="66" charset="0"/>
                <a:cs typeface="Arial" pitchFamily="34" charset="0"/>
              </a:rPr>
              <a:t>[Myerson ’81] </a:t>
            </a:r>
            <a:r>
              <a:rPr lang="en-US" sz="2000" dirty="0" smtClean="0">
                <a:solidFill>
                  <a:schemeClr val="bg1"/>
                </a:solidFill>
                <a:latin typeface="Comic Sans MS"/>
                <a:cs typeface="Comic Sans MS"/>
              </a:rPr>
              <a:t>Fix a Bayesian single-dimensional environment, where bidder distributions are </a:t>
            </a:r>
            <a:r>
              <a:rPr lang="en-US" sz="2000" i="1" dirty="0" smtClean="0">
                <a:solidFill>
                  <a:schemeClr val="bg1"/>
                </a:solidFill>
                <a:latin typeface="Comic Sans MS"/>
                <a:cs typeface="Comic Sans MS"/>
              </a:rPr>
              <a:t>F</a:t>
            </a:r>
            <a:r>
              <a:rPr lang="en-US" sz="2000" baseline="-25000" dirty="0" smtClean="0">
                <a:solidFill>
                  <a:schemeClr val="bg1"/>
                </a:solidFill>
                <a:latin typeface="Comic Sans MS"/>
                <a:cs typeface="Comic Sans MS"/>
              </a:rPr>
              <a:t>1</a:t>
            </a:r>
            <a:r>
              <a:rPr lang="en-US" sz="2000" dirty="0" smtClean="0">
                <a:solidFill>
                  <a:schemeClr val="bg1"/>
                </a:solidFill>
                <a:latin typeface="Comic Sans MS"/>
                <a:cs typeface="Comic Sans MS"/>
              </a:rPr>
              <a:t>,…,</a:t>
            </a:r>
            <a:r>
              <a:rPr lang="en-US" sz="2000" i="1" dirty="0" smtClean="0">
                <a:solidFill>
                  <a:schemeClr val="bg1"/>
                </a:solidFill>
                <a:latin typeface="Comic Sans MS"/>
                <a:cs typeface="Comic Sans MS"/>
              </a:rPr>
              <a:t>F</a:t>
            </a:r>
            <a:r>
              <a:rPr lang="en-US" sz="2000" i="1" baseline="-25000" dirty="0" smtClean="0">
                <a:solidFill>
                  <a:schemeClr val="bg1"/>
                </a:solidFill>
                <a:latin typeface="Comic Sans MS"/>
                <a:cs typeface="Comic Sans MS"/>
              </a:rPr>
              <a:t>n</a:t>
            </a:r>
            <a:r>
              <a:rPr lang="en-US" sz="2000" dirty="0" smtClean="0">
                <a:solidFill>
                  <a:schemeClr val="bg1"/>
                </a:solidFill>
                <a:latin typeface="Comic Sans MS"/>
                <a:cs typeface="Comic Sans MS"/>
              </a:rPr>
              <a:t>, and </a:t>
            </a:r>
            <a:r>
              <a:rPr lang="en-US" sz="2000" i="1" dirty="0" smtClean="0">
                <a:solidFill>
                  <a:schemeClr val="bg1"/>
                </a:solidFill>
                <a:latin typeface="Comic Sans MS"/>
                <a:cs typeface="Comic Sans MS"/>
              </a:rPr>
              <a:t>F</a:t>
            </a:r>
            <a:r>
              <a:rPr lang="en-US" sz="2000" dirty="0" smtClean="0">
                <a:solidFill>
                  <a:schemeClr val="bg1"/>
                </a:solidFill>
                <a:latin typeface="Comic Sans MS"/>
                <a:cs typeface="Comic Sans MS"/>
              </a:rPr>
              <a:t>=</a:t>
            </a:r>
            <a:r>
              <a:rPr lang="en-US" sz="2000" i="1" dirty="0" smtClean="0">
                <a:solidFill>
                  <a:schemeClr val="bg1"/>
                </a:solidFill>
                <a:latin typeface="Comic Sans MS"/>
                <a:cs typeface="Comic Sans MS"/>
              </a:rPr>
              <a:t>F</a:t>
            </a:r>
            <a:r>
              <a:rPr lang="en-US" sz="2000" baseline="-25000" dirty="0" smtClean="0">
                <a:solidFill>
                  <a:schemeClr val="bg1"/>
                </a:solidFill>
                <a:latin typeface="Comic Sans MS"/>
                <a:cs typeface="Comic Sans MS"/>
              </a:rPr>
              <a:t>1</a:t>
            </a:r>
            <a:r>
              <a:rPr lang="en-US" sz="2000" dirty="0" smtClean="0">
                <a:solidFill>
                  <a:schemeClr val="bg1"/>
                </a:solidFill>
                <a:latin typeface="Comic Sans MS"/>
                <a:cs typeface="Comic Sans MS"/>
              </a:rPr>
              <a:t>x…</a:t>
            </a:r>
            <a:r>
              <a:rPr lang="en-US" sz="2000" dirty="0" err="1" smtClean="0">
                <a:solidFill>
                  <a:schemeClr val="bg1"/>
                </a:solidFill>
                <a:latin typeface="Comic Sans MS"/>
                <a:cs typeface="Comic Sans MS"/>
              </a:rPr>
              <a:t>x</a:t>
            </a:r>
            <a:r>
              <a:rPr lang="en-US" sz="2000" i="1" dirty="0" err="1" smtClean="0">
                <a:solidFill>
                  <a:schemeClr val="bg1"/>
                </a:solidFill>
                <a:latin typeface="Comic Sans MS"/>
                <a:cs typeface="Comic Sans MS"/>
              </a:rPr>
              <a:t>F</a:t>
            </a:r>
            <a:r>
              <a:rPr lang="en-US" sz="2000" i="1" baseline="-25000" dirty="0" err="1" smtClean="0">
                <a:solidFill>
                  <a:schemeClr val="bg1"/>
                </a:solidFill>
                <a:latin typeface="Comic Sans MS"/>
                <a:cs typeface="Comic Sans MS"/>
              </a:rPr>
              <a:t>n</a:t>
            </a:r>
            <a:r>
              <a:rPr lang="en-US" sz="2000" dirty="0" smtClean="0">
                <a:solidFill>
                  <a:schemeClr val="bg1"/>
                </a:solidFill>
                <a:latin typeface="Comic Sans MS"/>
                <a:cs typeface="Comic Sans MS"/>
              </a:rPr>
              <a:t>.</a:t>
            </a:r>
          </a:p>
          <a:p>
            <a:r>
              <a:rPr lang="en-US" sz="2000" dirty="0" smtClean="0">
                <a:solidFill>
                  <a:schemeClr val="bg1"/>
                </a:solidFill>
                <a:latin typeface="Comic Sans MS"/>
                <a:cs typeface="Comic Sans MS"/>
              </a:rPr>
              <a:t>Let also (</a:t>
            </a:r>
            <a:r>
              <a:rPr lang="en-US" sz="2000" dirty="0" err="1" smtClean="0">
                <a:solidFill>
                  <a:schemeClr val="bg1"/>
                </a:solidFill>
                <a:latin typeface="Comic Sans MS"/>
                <a:cs typeface="Comic Sans MS"/>
              </a:rPr>
              <a:t>x,p</a:t>
            </a:r>
            <a:r>
              <a:rPr lang="en-US" sz="2000" dirty="0" smtClean="0">
                <a:solidFill>
                  <a:schemeClr val="bg1"/>
                </a:solidFill>
                <a:latin typeface="Comic Sans MS"/>
                <a:cs typeface="Comic Sans MS"/>
              </a:rPr>
              <a:t>) be a BIC mechanism satisfying interim IR and NPT.</a:t>
            </a:r>
          </a:p>
          <a:p>
            <a:r>
              <a:rPr lang="en-US" sz="2000" dirty="0" smtClean="0">
                <a:solidFill>
                  <a:schemeClr val="bg1"/>
                </a:solidFill>
                <a:latin typeface="Comic Sans MS"/>
                <a:cs typeface="Comic Sans MS"/>
              </a:rPr>
              <a:t>The expected revenue of this mechanism under truth-telling is</a:t>
            </a:r>
          </a:p>
          <a:p>
            <a:pPr marL="0" lvl="1" algn="ctr">
              <a:lnSpc>
                <a:spcPct val="120000"/>
              </a:lnSpc>
              <a:spcBef>
                <a:spcPts val="300"/>
              </a:spcBef>
            </a:pPr>
            <a:r>
              <a:rPr lang="en-US" sz="2000" b="1" dirty="0" err="1" smtClean="0">
                <a:solidFill>
                  <a:srgbClr val="FF6600"/>
                </a:solidFill>
                <a:latin typeface="Comic Sans MS"/>
                <a:cs typeface="Comic Sans MS"/>
              </a:rPr>
              <a:t>E</a:t>
            </a:r>
            <a:r>
              <a:rPr lang="en-US" sz="2000" b="1" baseline="-25000" dirty="0" err="1" smtClean="0">
                <a:solidFill>
                  <a:srgbClr val="FF6600"/>
                </a:solidFill>
                <a:latin typeface="Comic Sans MS"/>
                <a:cs typeface="Comic Sans MS"/>
              </a:rPr>
              <a:t>v~F</a:t>
            </a:r>
            <a:r>
              <a:rPr lang="en-US" sz="2000" b="1" dirty="0" smtClean="0">
                <a:solidFill>
                  <a:srgbClr val="FF6600"/>
                </a:solidFill>
                <a:latin typeface="Comic Sans MS"/>
                <a:cs typeface="Comic Sans MS"/>
              </a:rPr>
              <a:t>[</a:t>
            </a:r>
            <a:r>
              <a:rPr lang="en-US" sz="2000" b="1" dirty="0" err="1" smtClean="0">
                <a:solidFill>
                  <a:srgbClr val="FF6600"/>
                </a:solidFill>
                <a:latin typeface="Comic Sans MS"/>
                <a:cs typeface="Comic Sans MS"/>
              </a:rPr>
              <a:t>Σ</a:t>
            </a:r>
            <a:r>
              <a:rPr lang="en-US" sz="2000" b="1" baseline="-25000" dirty="0" err="1" smtClean="0">
                <a:solidFill>
                  <a:srgbClr val="FF6600"/>
                </a:solidFill>
                <a:latin typeface="Comic Sans MS"/>
                <a:cs typeface="Comic Sans MS"/>
              </a:rPr>
              <a:t>i</a:t>
            </a:r>
            <a:r>
              <a:rPr lang="en-US" sz="2000" b="1" dirty="0" smtClean="0">
                <a:solidFill>
                  <a:srgbClr val="FF6600"/>
                </a:solidFill>
                <a:latin typeface="Comic Sans MS"/>
                <a:cs typeface="Comic Sans MS"/>
              </a:rPr>
              <a:t> p</a:t>
            </a:r>
            <a:r>
              <a:rPr lang="en-US" sz="2000" b="1" baseline="-25000" dirty="0" smtClean="0">
                <a:solidFill>
                  <a:srgbClr val="FF6600"/>
                </a:solidFill>
                <a:latin typeface="Comic Sans MS"/>
                <a:cs typeface="Comic Sans MS"/>
              </a:rPr>
              <a:t>i</a:t>
            </a:r>
            <a:r>
              <a:rPr lang="en-US" sz="2000" b="1" dirty="0" smtClean="0">
                <a:solidFill>
                  <a:srgbClr val="FF6600"/>
                </a:solidFill>
                <a:latin typeface="Comic Sans MS"/>
                <a:cs typeface="Comic Sans MS"/>
              </a:rPr>
              <a:t>(v)]=</a:t>
            </a:r>
            <a:r>
              <a:rPr lang="en-US" sz="2000" b="1" dirty="0" err="1" smtClean="0">
                <a:solidFill>
                  <a:srgbClr val="FF6600"/>
                </a:solidFill>
                <a:latin typeface="Comic Sans MS"/>
                <a:cs typeface="Comic Sans MS"/>
              </a:rPr>
              <a:t>E</a:t>
            </a:r>
            <a:r>
              <a:rPr lang="en-US" sz="2000" b="1" baseline="-25000" dirty="0" err="1" smtClean="0">
                <a:solidFill>
                  <a:srgbClr val="FF6600"/>
                </a:solidFill>
                <a:latin typeface="Comic Sans MS"/>
                <a:cs typeface="Comic Sans MS"/>
              </a:rPr>
              <a:t>v~F</a:t>
            </a:r>
            <a:r>
              <a:rPr lang="en-US" sz="2000" b="1" dirty="0" smtClean="0">
                <a:solidFill>
                  <a:srgbClr val="FF6600"/>
                </a:solidFill>
                <a:latin typeface="Comic Sans MS"/>
                <a:cs typeface="Comic Sans MS"/>
              </a:rPr>
              <a:t>[</a:t>
            </a:r>
            <a:r>
              <a:rPr lang="en-US" sz="2000" b="1" dirty="0" err="1" smtClean="0">
                <a:solidFill>
                  <a:srgbClr val="FF6600"/>
                </a:solidFill>
                <a:latin typeface="Comic Sans MS"/>
                <a:cs typeface="Comic Sans MS"/>
              </a:rPr>
              <a:t>Σ</a:t>
            </a:r>
            <a:r>
              <a:rPr lang="en-US" sz="2000" b="1" baseline="-25000" dirty="0" err="1" smtClean="0">
                <a:solidFill>
                  <a:srgbClr val="FF6600"/>
                </a:solidFill>
                <a:latin typeface="Comic Sans MS"/>
                <a:cs typeface="Comic Sans MS"/>
              </a:rPr>
              <a:t>i</a:t>
            </a:r>
            <a:r>
              <a:rPr lang="en-US" sz="2000" b="1" baseline="-25000" dirty="0" smtClean="0">
                <a:solidFill>
                  <a:srgbClr val="FF6600"/>
                </a:solidFill>
                <a:latin typeface="Comic Sans MS"/>
                <a:cs typeface="Comic Sans MS"/>
              </a:rPr>
              <a:t> </a:t>
            </a:r>
            <a:r>
              <a:rPr lang="en-US" sz="2000" b="1" dirty="0" smtClean="0">
                <a:solidFill>
                  <a:srgbClr val="FF6600"/>
                </a:solidFill>
                <a:latin typeface="Comic Sans MS"/>
                <a:cs typeface="Comic Sans MS"/>
              </a:rPr>
              <a:t>x</a:t>
            </a:r>
            <a:r>
              <a:rPr lang="en-US" sz="2000" b="1" baseline="-25000" dirty="0" smtClean="0">
                <a:solidFill>
                  <a:srgbClr val="FF6600"/>
                </a:solidFill>
                <a:latin typeface="Comic Sans MS"/>
                <a:cs typeface="Comic Sans MS"/>
              </a:rPr>
              <a:t>i</a:t>
            </a:r>
            <a:r>
              <a:rPr lang="en-US" sz="2000" b="1" dirty="0" smtClean="0">
                <a:solidFill>
                  <a:srgbClr val="FF6600"/>
                </a:solidFill>
                <a:latin typeface="Comic Sans MS"/>
                <a:cs typeface="Comic Sans MS"/>
              </a:rPr>
              <a:t>(v) </a:t>
            </a:r>
            <a:r>
              <a:rPr lang="en-US" sz="2000" dirty="0" err="1">
                <a:solidFill>
                  <a:srgbClr val="FF6600"/>
                </a:solidFill>
                <a:latin typeface="Comic Sans MS"/>
                <a:cs typeface="Comic Sans MS"/>
              </a:rPr>
              <a:t>φ</a:t>
            </a:r>
            <a:r>
              <a:rPr lang="en-US" sz="2000" b="1" baseline="-25000" dirty="0" err="1" smtClean="0">
                <a:solidFill>
                  <a:srgbClr val="FF6600"/>
                </a:solidFill>
                <a:latin typeface="Comic Sans MS"/>
                <a:cs typeface="Comic Sans MS"/>
              </a:rPr>
              <a:t>i</a:t>
            </a:r>
            <a:r>
              <a:rPr lang="en-US" sz="2000" b="1" dirty="0" smtClean="0">
                <a:solidFill>
                  <a:srgbClr val="FF6600"/>
                </a:solidFill>
                <a:latin typeface="Comic Sans MS"/>
                <a:cs typeface="Comic Sans MS"/>
              </a:rPr>
              <a:t> </a:t>
            </a:r>
            <a:r>
              <a:rPr lang="en-US" sz="2000" b="1" dirty="0" smtClean="0">
                <a:solidFill>
                  <a:srgbClr val="FF6600"/>
                </a:solidFill>
                <a:latin typeface="Comic Sans MS"/>
                <a:cs typeface="Comic Sans MS"/>
              </a:rPr>
              <a:t>(v</a:t>
            </a:r>
            <a:r>
              <a:rPr lang="en-US" sz="2000" b="1" baseline="-25000" dirty="0" smtClean="0">
                <a:solidFill>
                  <a:srgbClr val="FF6600"/>
                </a:solidFill>
                <a:latin typeface="Comic Sans MS"/>
                <a:cs typeface="Comic Sans MS"/>
              </a:rPr>
              <a:t>i</a:t>
            </a:r>
            <a:r>
              <a:rPr lang="en-US" sz="2000" b="1" dirty="0" smtClean="0">
                <a:solidFill>
                  <a:srgbClr val="FF6600"/>
                </a:solidFill>
                <a:latin typeface="Comic Sans MS"/>
                <a:cs typeface="Comic Sans MS"/>
              </a:rPr>
              <a:t>)], </a:t>
            </a:r>
          </a:p>
          <a:p>
            <a:pPr marL="0" lvl="1" algn="ctr">
              <a:lnSpc>
                <a:spcPct val="120000"/>
              </a:lnSpc>
              <a:spcBef>
                <a:spcPts val="300"/>
              </a:spcBef>
            </a:pPr>
            <a:endParaRPr lang="en-US" sz="2000" b="1" dirty="0" smtClean="0">
              <a:solidFill>
                <a:srgbClr val="FF6600"/>
              </a:solidFill>
              <a:latin typeface="Comic Sans MS"/>
              <a:cs typeface="Comic Sans MS"/>
            </a:endParaRPr>
          </a:p>
          <a:p>
            <a:pPr marL="0" lvl="1">
              <a:lnSpc>
                <a:spcPct val="120000"/>
              </a:lnSpc>
              <a:spcBef>
                <a:spcPts val="300"/>
              </a:spcBef>
            </a:pPr>
            <a:r>
              <a:rPr lang="en-US" sz="2000" dirty="0" smtClean="0">
                <a:solidFill>
                  <a:schemeClr val="bg1"/>
                </a:solidFill>
                <a:latin typeface="Comic Sans MS"/>
                <a:cs typeface="Comic Sans MS"/>
              </a:rPr>
              <a:t>where </a:t>
            </a:r>
            <a:r>
              <a:rPr lang="en-US" sz="2000" dirty="0" err="1" smtClean="0">
                <a:solidFill>
                  <a:srgbClr val="FF6600"/>
                </a:solidFill>
                <a:latin typeface="Comic Sans MS"/>
                <a:cs typeface="Comic Sans MS"/>
              </a:rPr>
              <a:t>φ</a:t>
            </a:r>
            <a:r>
              <a:rPr lang="en-US" sz="2000" baseline="-25000" dirty="0" err="1" smtClean="0">
                <a:solidFill>
                  <a:srgbClr val="FF6600"/>
                </a:solidFill>
                <a:latin typeface="Comic Sans MS"/>
                <a:cs typeface="Comic Sans MS"/>
              </a:rPr>
              <a:t>i</a:t>
            </a:r>
            <a:r>
              <a:rPr lang="en-US" sz="2000" dirty="0" smtClean="0">
                <a:solidFill>
                  <a:srgbClr val="FF6600"/>
                </a:solidFill>
                <a:latin typeface="Comic Sans MS"/>
                <a:cs typeface="Comic Sans MS"/>
              </a:rPr>
              <a:t> (v</a:t>
            </a:r>
            <a:r>
              <a:rPr lang="en-US" sz="2000" baseline="-25000" dirty="0" smtClean="0">
                <a:solidFill>
                  <a:srgbClr val="FF6600"/>
                </a:solidFill>
                <a:latin typeface="Comic Sans MS"/>
                <a:cs typeface="Comic Sans MS"/>
              </a:rPr>
              <a:t>i</a:t>
            </a:r>
            <a:r>
              <a:rPr lang="en-US" sz="2000" dirty="0" smtClean="0">
                <a:solidFill>
                  <a:srgbClr val="FF6600"/>
                </a:solidFill>
                <a:latin typeface="Comic Sans MS"/>
                <a:cs typeface="Comic Sans MS"/>
              </a:rPr>
              <a:t>) := v</a:t>
            </a:r>
            <a:r>
              <a:rPr lang="en-US" sz="2000" baseline="-25000" dirty="0" smtClean="0">
                <a:solidFill>
                  <a:srgbClr val="FF6600"/>
                </a:solidFill>
                <a:latin typeface="Comic Sans MS"/>
                <a:cs typeface="Comic Sans MS"/>
              </a:rPr>
              <a:t>i</a:t>
            </a:r>
            <a:r>
              <a:rPr lang="en-US" sz="2000" dirty="0" smtClean="0">
                <a:solidFill>
                  <a:srgbClr val="FF6600"/>
                </a:solidFill>
                <a:latin typeface="Comic Sans MS"/>
                <a:cs typeface="Comic Sans MS"/>
              </a:rPr>
              <a:t>- (1-F</a:t>
            </a:r>
            <a:r>
              <a:rPr lang="en-US" sz="2000" baseline="-25000" dirty="0" smtClean="0">
                <a:solidFill>
                  <a:srgbClr val="FF6600"/>
                </a:solidFill>
                <a:latin typeface="Comic Sans MS"/>
                <a:cs typeface="Comic Sans MS"/>
              </a:rPr>
              <a:t>i</a:t>
            </a:r>
            <a:r>
              <a:rPr lang="en-US" sz="2000" dirty="0" smtClean="0">
                <a:solidFill>
                  <a:srgbClr val="FF6600"/>
                </a:solidFill>
                <a:latin typeface="Comic Sans MS"/>
                <a:cs typeface="Comic Sans MS"/>
              </a:rPr>
              <a:t>(v</a:t>
            </a:r>
            <a:r>
              <a:rPr lang="en-US" sz="2000" baseline="-25000" dirty="0" smtClean="0">
                <a:solidFill>
                  <a:srgbClr val="FF6600"/>
                </a:solidFill>
                <a:latin typeface="Comic Sans MS"/>
                <a:cs typeface="Comic Sans MS"/>
              </a:rPr>
              <a:t>i</a:t>
            </a:r>
            <a:r>
              <a:rPr lang="en-US" sz="2000" dirty="0" smtClean="0">
                <a:solidFill>
                  <a:srgbClr val="FF6600"/>
                </a:solidFill>
                <a:latin typeface="Comic Sans MS"/>
                <a:cs typeface="Comic Sans MS"/>
              </a:rPr>
              <a:t>))/f</a:t>
            </a:r>
            <a:r>
              <a:rPr lang="en-US" sz="2000" baseline="-25000" dirty="0" smtClean="0">
                <a:solidFill>
                  <a:srgbClr val="FF6600"/>
                </a:solidFill>
                <a:latin typeface="Comic Sans MS"/>
                <a:cs typeface="Comic Sans MS"/>
              </a:rPr>
              <a:t>i</a:t>
            </a:r>
            <a:r>
              <a:rPr lang="en-US" sz="2000" dirty="0" smtClean="0">
                <a:solidFill>
                  <a:srgbClr val="FF6600"/>
                </a:solidFill>
                <a:latin typeface="Comic Sans MS"/>
                <a:cs typeface="Comic Sans MS"/>
              </a:rPr>
              <a:t>(v</a:t>
            </a:r>
            <a:r>
              <a:rPr lang="en-US" sz="2000" baseline="-25000" dirty="0" smtClean="0">
                <a:solidFill>
                  <a:srgbClr val="FF6600"/>
                </a:solidFill>
                <a:latin typeface="Comic Sans MS"/>
                <a:cs typeface="Comic Sans MS"/>
              </a:rPr>
              <a:t>i</a:t>
            </a:r>
            <a:r>
              <a:rPr lang="en-US" sz="2000" dirty="0" smtClean="0">
                <a:solidFill>
                  <a:srgbClr val="FF6600"/>
                </a:solidFill>
                <a:latin typeface="Comic Sans MS"/>
                <a:cs typeface="Comic Sans MS"/>
              </a:rPr>
              <a:t>) </a:t>
            </a:r>
            <a:r>
              <a:rPr lang="en-US" sz="2000" dirty="0" smtClean="0">
                <a:solidFill>
                  <a:schemeClr val="bg1"/>
                </a:solidFill>
                <a:latin typeface="Comic Sans MS"/>
                <a:cs typeface="Comic Sans MS"/>
              </a:rPr>
              <a:t>is bidder </a:t>
            </a:r>
            <a:r>
              <a:rPr lang="en-US" sz="2000" dirty="0" err="1" smtClean="0">
                <a:solidFill>
                  <a:schemeClr val="bg1"/>
                </a:solidFill>
                <a:latin typeface="Comic Sans MS"/>
                <a:cs typeface="Comic Sans MS"/>
              </a:rPr>
              <a:t>i’s</a:t>
            </a:r>
            <a:r>
              <a:rPr lang="en-US" sz="2000" dirty="0" smtClean="0">
                <a:solidFill>
                  <a:schemeClr val="bg1"/>
                </a:solidFill>
                <a:latin typeface="Comic Sans MS"/>
                <a:cs typeface="Comic Sans MS"/>
              </a:rPr>
              <a:t> “virtual value function” (f</a:t>
            </a:r>
            <a:r>
              <a:rPr lang="en-US" sz="2000" baseline="-25000" dirty="0" smtClean="0">
                <a:solidFill>
                  <a:schemeClr val="bg1"/>
                </a:solidFill>
                <a:latin typeface="Comic Sans MS"/>
                <a:cs typeface="Comic Sans MS"/>
              </a:rPr>
              <a:t>i</a:t>
            </a:r>
            <a:r>
              <a:rPr lang="en-US" sz="2000" dirty="0" smtClean="0">
                <a:solidFill>
                  <a:schemeClr val="bg1"/>
                </a:solidFill>
                <a:latin typeface="Comic Sans MS"/>
                <a:cs typeface="Comic Sans MS"/>
              </a:rPr>
              <a:t> is the density function for F</a:t>
            </a:r>
            <a:r>
              <a:rPr lang="en-US" sz="2000" baseline="-25000" dirty="0" smtClean="0">
                <a:solidFill>
                  <a:schemeClr val="bg1"/>
                </a:solidFill>
                <a:latin typeface="Comic Sans MS"/>
                <a:cs typeface="Comic Sans MS"/>
              </a:rPr>
              <a:t>i</a:t>
            </a:r>
            <a:r>
              <a:rPr lang="en-US" sz="2000" dirty="0" smtClean="0">
                <a:solidFill>
                  <a:schemeClr val="bg1"/>
                </a:solidFill>
                <a:latin typeface="Comic Sans MS"/>
                <a:cs typeface="Comic Sans MS"/>
              </a:rPr>
              <a:t>).</a:t>
            </a:r>
            <a:endParaRPr lang="en-US" sz="2000" b="1" i="1" dirty="0">
              <a:solidFill>
                <a:schemeClr val="bg1"/>
              </a:solidFill>
              <a:latin typeface="Comic Sans MS"/>
              <a:cs typeface="Comic Sans MS"/>
            </a:endParaRPr>
          </a:p>
        </p:txBody>
      </p:sp>
      <p:sp>
        <p:nvSpPr>
          <p:cNvPr id="9" name="TextBox 8"/>
          <p:cNvSpPr txBox="1"/>
          <p:nvPr/>
        </p:nvSpPr>
        <p:spPr>
          <a:xfrm>
            <a:off x="990601" y="6019800"/>
            <a:ext cx="7467600" cy="646331"/>
          </a:xfrm>
          <a:prstGeom prst="rect">
            <a:avLst/>
          </a:prstGeom>
          <a:noFill/>
        </p:spPr>
        <p:txBody>
          <a:bodyPr wrap="square" rtlCol="0">
            <a:spAutoFit/>
          </a:bodyPr>
          <a:lstStyle/>
          <a:p>
            <a:r>
              <a:rPr lang="en-US" dirty="0" smtClean="0">
                <a:latin typeface="Comic Sans MS"/>
                <a:cs typeface="Comic Sans MS"/>
              </a:rPr>
              <a:t>Proof given shortly, after some notation, and a version of Myerson’s lemma from lecture </a:t>
            </a:r>
            <a:r>
              <a:rPr lang="en-US" dirty="0" smtClean="0">
                <a:latin typeface="Comic Sans MS"/>
                <a:cs typeface="Comic Sans MS"/>
              </a:rPr>
              <a:t>10 </a:t>
            </a:r>
            <a:r>
              <a:rPr lang="en-US" dirty="0" smtClean="0">
                <a:latin typeface="Comic Sans MS"/>
                <a:cs typeface="Comic Sans MS"/>
              </a:rPr>
              <a:t>for BIC </a:t>
            </a:r>
            <a:r>
              <a:rPr lang="en-US" dirty="0" err="1" smtClean="0">
                <a:latin typeface="Comic Sans MS"/>
                <a:cs typeface="Comic Sans MS"/>
              </a:rPr>
              <a:t>implementability</a:t>
            </a:r>
            <a:r>
              <a:rPr lang="en-US" dirty="0" smtClean="0">
                <a:latin typeface="Comic Sans MS"/>
                <a:cs typeface="Comic Sans MS"/>
              </a:rPr>
              <a:t>.</a:t>
            </a:r>
            <a:endParaRPr lang="en-US" dirty="0">
              <a:latin typeface="Comic Sans MS"/>
              <a:cs typeface="Comic Sans MS"/>
            </a:endParaRPr>
          </a:p>
        </p:txBody>
      </p:sp>
    </p:spTree>
    <p:extLst>
      <p:ext uri="{BB962C8B-B14F-4D97-AF65-F5344CB8AC3E}">
        <p14:creationId xmlns:p14="http://schemas.microsoft.com/office/powerpoint/2010/main" val="40381196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a:cs typeface="Arial"/>
              </a:rPr>
              <a:t>Interim Allocation, Price Rule</a:t>
            </a:r>
            <a:endParaRPr lang="en-US" dirty="0">
              <a:latin typeface="Arial"/>
              <a:cs typeface="Arial"/>
            </a:endParaRPr>
          </a:p>
        </p:txBody>
      </p:sp>
      <p:sp>
        <p:nvSpPr>
          <p:cNvPr id="7" name="TextBox 6"/>
          <p:cNvSpPr txBox="1"/>
          <p:nvPr/>
        </p:nvSpPr>
        <p:spPr>
          <a:xfrm>
            <a:off x="152400" y="1141710"/>
            <a:ext cx="8839200" cy="5570756"/>
          </a:xfrm>
          <a:prstGeom prst="rect">
            <a:avLst/>
          </a:prstGeom>
          <a:noFill/>
        </p:spPr>
        <p:txBody>
          <a:bodyPr wrap="square" rtlCol="0">
            <a:spAutoFit/>
          </a:bodyPr>
          <a:lstStyle/>
          <a:p>
            <a:r>
              <a:rPr lang="en-US" sz="2000" dirty="0" smtClean="0">
                <a:latin typeface="Comic Sans MS" pitchFamily="66" charset="0"/>
                <a:cs typeface="Arial" pitchFamily="34" charset="0"/>
              </a:rPr>
              <a:t>In a Bayesian, single-dimensional setting, given a direct auction (</a:t>
            </a:r>
            <a:r>
              <a:rPr lang="en-US" sz="2000" i="1" dirty="0" err="1" smtClean="0">
                <a:latin typeface="Comic Sans MS" pitchFamily="66" charset="0"/>
                <a:cs typeface="Arial" pitchFamily="34" charset="0"/>
              </a:rPr>
              <a:t>x</a:t>
            </a:r>
            <a:r>
              <a:rPr lang="en-US" sz="2000" dirty="0" smtClean="0">
                <a:latin typeface="Comic Sans MS" pitchFamily="66" charset="0"/>
                <a:cs typeface="Arial" pitchFamily="34" charset="0"/>
              </a:rPr>
              <a:t>, </a:t>
            </a:r>
            <a:r>
              <a:rPr lang="en-US" sz="2000" i="1" dirty="0" err="1" smtClean="0">
                <a:latin typeface="Comic Sans MS" pitchFamily="66" charset="0"/>
                <a:cs typeface="Arial" pitchFamily="34" charset="0"/>
              </a:rPr>
              <a:t>p</a:t>
            </a:r>
            <a:r>
              <a:rPr lang="en-US" sz="2000" dirty="0" smtClean="0">
                <a:latin typeface="Comic Sans MS" pitchFamily="66" charset="0"/>
                <a:cs typeface="Arial" pitchFamily="34" charset="0"/>
              </a:rPr>
              <a:t>), we define its </a:t>
            </a:r>
            <a:r>
              <a:rPr lang="en-US" sz="2000" b="1" i="1" dirty="0" smtClean="0">
                <a:solidFill>
                  <a:srgbClr val="008000"/>
                </a:solidFill>
                <a:latin typeface="Comic Sans MS" pitchFamily="66" charset="0"/>
                <a:cs typeface="Arial" pitchFamily="34" charset="0"/>
              </a:rPr>
              <a:t>interim allocation rule</a:t>
            </a:r>
            <a:r>
              <a:rPr lang="en-US" sz="2000" dirty="0" smtClean="0">
                <a:latin typeface="Comic Sans MS" pitchFamily="66" charset="0"/>
                <a:cs typeface="Arial" pitchFamily="34" charset="0"/>
              </a:rPr>
              <a:t> and </a:t>
            </a:r>
            <a:r>
              <a:rPr lang="en-US" sz="2000" b="1" i="1" dirty="0" smtClean="0">
                <a:solidFill>
                  <a:srgbClr val="008000"/>
                </a:solidFill>
                <a:latin typeface="Comic Sans MS" pitchFamily="66" charset="0"/>
                <a:cs typeface="Arial" pitchFamily="34" charset="0"/>
              </a:rPr>
              <a:t>interim price rule</a:t>
            </a:r>
            <a:r>
              <a:rPr lang="en-US" sz="2000" dirty="0" smtClean="0">
                <a:latin typeface="Comic Sans MS" pitchFamily="66" charset="0"/>
                <a:cs typeface="Arial" pitchFamily="34" charset="0"/>
              </a:rPr>
              <a:t> for bidder </a:t>
            </a:r>
            <a:r>
              <a:rPr lang="en-US" sz="2000" i="1" dirty="0" err="1" smtClean="0">
                <a:latin typeface="Comic Sans MS" pitchFamily="66" charset="0"/>
                <a:cs typeface="Arial" pitchFamily="34" charset="0"/>
              </a:rPr>
              <a:t>i</a:t>
            </a:r>
            <a:r>
              <a:rPr lang="en-US" sz="2000" dirty="0" smtClean="0">
                <a:latin typeface="Comic Sans MS" pitchFamily="66" charset="0"/>
                <a:cs typeface="Arial" pitchFamily="34" charset="0"/>
              </a:rPr>
              <a:t> as follows:</a:t>
            </a:r>
          </a:p>
          <a:p>
            <a:endParaRPr lang="en-US" sz="2400" dirty="0" smtClean="0">
              <a:latin typeface="Comic Sans MS" pitchFamily="66" charset="0"/>
              <a:cs typeface="Arial" pitchFamily="34" charset="0"/>
            </a:endParaRPr>
          </a:p>
          <a:p>
            <a:endParaRPr lang="en-US" sz="2400" dirty="0" smtClean="0">
              <a:latin typeface="Comic Sans MS" pitchFamily="66" charset="0"/>
              <a:cs typeface="Arial" pitchFamily="34" charset="0"/>
            </a:endParaRPr>
          </a:p>
          <a:p>
            <a:endParaRPr lang="en-US" sz="2400" dirty="0" smtClean="0">
              <a:latin typeface="Comic Sans MS" pitchFamily="66" charset="0"/>
              <a:cs typeface="Arial" pitchFamily="34" charset="0"/>
            </a:endParaRPr>
          </a:p>
          <a:p>
            <a:endParaRPr lang="en-US" sz="2400" dirty="0" smtClean="0">
              <a:latin typeface="Comic Sans MS" pitchFamily="66" charset="0"/>
              <a:cs typeface="Arial" pitchFamily="34" charset="0"/>
            </a:endParaRPr>
          </a:p>
          <a:p>
            <a:r>
              <a:rPr lang="en-US" sz="2000" dirty="0" smtClean="0">
                <a:latin typeface="Comic Sans MS" pitchFamily="66" charset="0"/>
              </a:rPr>
              <a:t>The interim allocation rule expresses the allocation that bidder </a:t>
            </a:r>
            <a:r>
              <a:rPr lang="en-US" sz="2000" i="1" dirty="0" err="1" smtClean="0">
                <a:latin typeface="Comic Sans MS" pitchFamily="66" charset="0"/>
              </a:rPr>
              <a:t>i</a:t>
            </a:r>
            <a:r>
              <a:rPr lang="en-US" sz="2000" dirty="0" smtClean="0">
                <a:latin typeface="Comic Sans MS" pitchFamily="66" charset="0"/>
              </a:rPr>
              <a:t> expects to receive when reporting </a:t>
            </a:r>
            <a:r>
              <a:rPr lang="en-US" sz="2000" i="1" dirty="0" smtClean="0">
                <a:latin typeface="Comic Sans MS" pitchFamily="66" charset="0"/>
              </a:rPr>
              <a:t>v</a:t>
            </a:r>
            <a:r>
              <a:rPr lang="en-US" sz="2000" i="1" baseline="-25000" dirty="0" smtClean="0">
                <a:latin typeface="Comic Sans MS" pitchFamily="66" charset="0"/>
              </a:rPr>
              <a:t>i</a:t>
            </a:r>
            <a:r>
              <a:rPr lang="en-US" sz="2000" dirty="0" smtClean="0">
                <a:latin typeface="Comic Sans MS" pitchFamily="66" charset="0"/>
              </a:rPr>
              <a:t> in expectation over the other bidders’ values, assuming that </a:t>
            </a:r>
            <a:r>
              <a:rPr lang="en-US" sz="2000" dirty="0" smtClean="0">
                <a:latin typeface="Comic Sans MS" pitchFamily="66" charset="0"/>
              </a:rPr>
              <a:t>they </a:t>
            </a:r>
            <a:r>
              <a:rPr lang="en-US" sz="2000" dirty="0" smtClean="0">
                <a:latin typeface="Comic Sans MS" pitchFamily="66" charset="0"/>
              </a:rPr>
              <a:t>report truthfully. </a:t>
            </a:r>
          </a:p>
          <a:p>
            <a:r>
              <a:rPr lang="en-US" sz="2000" dirty="0" smtClean="0">
                <a:latin typeface="Comic Sans MS" pitchFamily="66" charset="0"/>
              </a:rPr>
              <a:t>Similarly, for the interim price rule.</a:t>
            </a:r>
          </a:p>
          <a:p>
            <a:endParaRPr lang="en-US" sz="2000" dirty="0" smtClean="0">
              <a:latin typeface="Comic Sans MS" pitchFamily="66" charset="0"/>
              <a:cs typeface="Arial" pitchFamily="34" charset="0"/>
            </a:endParaRPr>
          </a:p>
          <a:p>
            <a:r>
              <a:rPr lang="en-US" sz="2000" dirty="0" smtClean="0">
                <a:latin typeface="Comic Sans MS" pitchFamily="66" charset="0"/>
                <a:cs typeface="Arial" pitchFamily="34" charset="0"/>
              </a:rPr>
              <a:t>For notational, simplicity we often omit the hats, representing both the interim and the ex-post allocation rule for bidder </a:t>
            </a:r>
            <a:r>
              <a:rPr lang="en-US" sz="2000" i="1" dirty="0" err="1" smtClean="0">
                <a:latin typeface="Comic Sans MS" pitchFamily="66" charset="0"/>
                <a:cs typeface="Arial" pitchFamily="34" charset="0"/>
              </a:rPr>
              <a:t>i</a:t>
            </a:r>
            <a:r>
              <a:rPr lang="en-US" sz="2000" dirty="0" smtClean="0">
                <a:latin typeface="Comic Sans MS" pitchFamily="66" charset="0"/>
                <a:cs typeface="Arial" pitchFamily="34" charset="0"/>
              </a:rPr>
              <a:t> by </a:t>
            </a:r>
            <a:r>
              <a:rPr lang="en-US" sz="2000" i="1" dirty="0" smtClean="0">
                <a:latin typeface="Comic Sans MS" pitchFamily="66" charset="0"/>
                <a:cs typeface="Arial" pitchFamily="34" charset="0"/>
              </a:rPr>
              <a:t>x</a:t>
            </a:r>
            <a:r>
              <a:rPr lang="en-US" sz="2000" i="1" baseline="-25000" dirty="0" smtClean="0">
                <a:latin typeface="Comic Sans MS" pitchFamily="66" charset="0"/>
                <a:cs typeface="Arial" pitchFamily="34" charset="0"/>
              </a:rPr>
              <a:t>i </a:t>
            </a:r>
            <a:r>
              <a:rPr lang="en-US" sz="2000" dirty="0" smtClean="0">
                <a:latin typeface="Comic Sans MS" pitchFamily="66" charset="0"/>
                <a:cs typeface="Arial" pitchFamily="34" charset="0"/>
              </a:rPr>
              <a:t>() with the meaning of the function being determined by the number of arguments.</a:t>
            </a:r>
          </a:p>
          <a:p>
            <a:endParaRPr lang="en-US" sz="2000" i="1" dirty="0" smtClean="0">
              <a:latin typeface="Comic Sans MS" pitchFamily="66" charset="0"/>
              <a:cs typeface="Arial" pitchFamily="34" charset="0"/>
            </a:endParaRPr>
          </a:p>
          <a:p>
            <a:r>
              <a:rPr lang="en-US" sz="2000" dirty="0" smtClean="0">
                <a:latin typeface="Comic Sans MS" pitchFamily="66" charset="0"/>
                <a:cs typeface="Arial" pitchFamily="34" charset="0"/>
              </a:rPr>
              <a:t>Similarly, we denote both the interim and ex-post price rule by</a:t>
            </a:r>
            <a:r>
              <a:rPr lang="en-US" sz="2000" i="1" dirty="0" smtClean="0">
                <a:latin typeface="Comic Sans MS" pitchFamily="66" charset="0"/>
                <a:cs typeface="Arial" pitchFamily="34" charset="0"/>
              </a:rPr>
              <a:t> p</a:t>
            </a:r>
            <a:r>
              <a:rPr lang="en-US" sz="2000" i="1" baseline="-25000" dirty="0" smtClean="0">
                <a:latin typeface="Comic Sans MS" pitchFamily="66" charset="0"/>
                <a:cs typeface="Arial" pitchFamily="34" charset="0"/>
              </a:rPr>
              <a:t>i</a:t>
            </a:r>
            <a:r>
              <a:rPr lang="en-US" sz="2000" dirty="0" smtClean="0">
                <a:latin typeface="Comic Sans MS" pitchFamily="66" charset="0"/>
                <a:cs typeface="Arial" pitchFamily="34" charset="0"/>
              </a:rPr>
              <a:t>( ).</a:t>
            </a:r>
            <a:endParaRPr lang="en-US" sz="2400" i="1" dirty="0" smtClean="0">
              <a:latin typeface="Comic Sans MS" pitchFamily="66" charset="0"/>
              <a:cs typeface="Arial" pitchFamily="34" charset="0"/>
            </a:endParaRPr>
          </a:p>
        </p:txBody>
      </p:sp>
      <p:pic>
        <p:nvPicPr>
          <p:cNvPr id="8" name="Picture 7" descr="latex-image-1.pdf"/>
          <p:cNvPicPr>
            <a:picLocks noChangeAspect="1"/>
          </p:cNvPicPr>
          <p:nvPr/>
        </p:nvPicPr>
        <p:blipFill>
          <a:blip r:embed="rId3"/>
          <a:stretch>
            <a:fillRect/>
          </a:stretch>
        </p:blipFill>
        <p:spPr>
          <a:xfrm>
            <a:off x="2209800" y="1828800"/>
            <a:ext cx="4495800" cy="800100"/>
          </a:xfrm>
          <a:prstGeom prst="rect">
            <a:avLst/>
          </a:prstGeom>
        </p:spPr>
      </p:pic>
      <p:pic>
        <p:nvPicPr>
          <p:cNvPr id="9" name="Picture 8" descr="latex-image-1.pdf"/>
          <p:cNvPicPr>
            <a:picLocks noChangeAspect="1"/>
          </p:cNvPicPr>
          <p:nvPr/>
        </p:nvPicPr>
        <p:blipFill>
          <a:blip r:embed="rId4"/>
          <a:stretch>
            <a:fillRect/>
          </a:stretch>
        </p:blipFill>
        <p:spPr>
          <a:xfrm>
            <a:off x="2209800" y="2387600"/>
            <a:ext cx="4470400" cy="800100"/>
          </a:xfrm>
          <a:prstGeom prst="rect">
            <a:avLst/>
          </a:prstGeom>
        </p:spPr>
      </p:pic>
    </p:spTree>
    <p:extLst>
      <p:ext uri="{BB962C8B-B14F-4D97-AF65-F5344CB8AC3E}">
        <p14:creationId xmlns:p14="http://schemas.microsoft.com/office/powerpoint/2010/main" val="40381196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63500"/>
            <a:ext cx="7924800" cy="762000"/>
          </a:xfrm>
        </p:spPr>
        <p:txBody>
          <a:bodyPr>
            <a:normAutofit fontScale="90000"/>
          </a:bodyPr>
          <a:lstStyle/>
          <a:p>
            <a:r>
              <a:rPr lang="en-US" dirty="0" smtClean="0">
                <a:latin typeface="Arial"/>
                <a:cs typeface="Arial"/>
              </a:rPr>
              <a:t>Recall Myerson’s Lemma for DSIC Implementation</a:t>
            </a:r>
            <a:endParaRPr lang="en-US" dirty="0">
              <a:latin typeface="Arial"/>
              <a:cs typeface="Arial"/>
            </a:endParaRPr>
          </a:p>
        </p:txBody>
      </p:sp>
      <p:pic>
        <p:nvPicPr>
          <p:cNvPr id="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8763000" cy="113538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7" name="TextBox 6"/>
          <p:cNvSpPr txBox="1"/>
          <p:nvPr/>
        </p:nvSpPr>
        <p:spPr>
          <a:xfrm>
            <a:off x="685800" y="1524000"/>
            <a:ext cx="7848600" cy="4770537"/>
          </a:xfrm>
          <a:prstGeom prst="rect">
            <a:avLst/>
          </a:prstGeom>
          <a:noFill/>
        </p:spPr>
        <p:txBody>
          <a:bodyPr wrap="square" rtlCol="0">
            <a:spAutoFit/>
          </a:bodyPr>
          <a:lstStyle/>
          <a:p>
            <a:r>
              <a:rPr lang="en-US" sz="2400" b="1" dirty="0" smtClean="0">
                <a:solidFill>
                  <a:schemeClr val="bg1"/>
                </a:solidFill>
                <a:latin typeface="Comic Sans MS" pitchFamily="66" charset="0"/>
                <a:cs typeface="Arial" pitchFamily="34" charset="0"/>
              </a:rPr>
              <a:t>[Myerson ’81] </a:t>
            </a:r>
            <a:r>
              <a:rPr lang="en-US" sz="2000" dirty="0">
                <a:solidFill>
                  <a:schemeClr val="bg1"/>
                </a:solidFill>
                <a:latin typeface="Chalkboard"/>
                <a:cs typeface="Chalkboard"/>
              </a:rPr>
              <a:t>Fix a single</a:t>
            </a:r>
            <a:r>
              <a:rPr lang="en-US" sz="2000" dirty="0" smtClean="0">
                <a:solidFill>
                  <a:schemeClr val="bg1"/>
                </a:solidFill>
                <a:latin typeface="Chalkboard"/>
                <a:cs typeface="Chalkboard"/>
              </a:rPr>
              <a:t>-dimensional environment.</a:t>
            </a:r>
          </a:p>
          <a:p>
            <a:endParaRPr lang="en-US" sz="2000" dirty="0">
              <a:solidFill>
                <a:schemeClr val="bg1"/>
              </a:solidFill>
              <a:latin typeface="Chalkboard"/>
              <a:cs typeface="Chalkboard"/>
            </a:endParaRPr>
          </a:p>
          <a:p>
            <a:pPr marL="457200" indent="-457200">
              <a:buAutoNum type="alphaLcParenBoth"/>
            </a:pPr>
            <a:r>
              <a:rPr lang="en-US" sz="2000" dirty="0" smtClean="0">
                <a:solidFill>
                  <a:schemeClr val="bg1"/>
                </a:solidFill>
                <a:latin typeface="Chalkboard"/>
                <a:cs typeface="Chalkboard"/>
              </a:rPr>
              <a:t>An </a:t>
            </a:r>
            <a:r>
              <a:rPr lang="en-US" sz="2000" dirty="0">
                <a:solidFill>
                  <a:schemeClr val="bg1"/>
                </a:solidFill>
                <a:latin typeface="Chalkboard"/>
                <a:cs typeface="Chalkboard"/>
              </a:rPr>
              <a:t>allocation rule x is</a:t>
            </a:r>
            <a:r>
              <a:rPr lang="en-US" sz="2000" dirty="0" smtClean="0">
                <a:solidFill>
                  <a:schemeClr val="bg1"/>
                </a:solidFill>
                <a:latin typeface="Chalkboard"/>
                <a:cs typeface="Chalkboard"/>
              </a:rPr>
              <a:t> DSIC implementable </a:t>
            </a:r>
            <a:r>
              <a:rPr lang="en-US" sz="2000" dirty="0">
                <a:solidFill>
                  <a:srgbClr val="FFFF00"/>
                </a:solidFill>
                <a:latin typeface="Chalkboard"/>
                <a:cs typeface="Chalkboard"/>
              </a:rPr>
              <a:t>if and only if </a:t>
            </a:r>
            <a:r>
              <a:rPr lang="en-US" sz="2000" dirty="0">
                <a:solidFill>
                  <a:schemeClr val="bg1"/>
                </a:solidFill>
                <a:latin typeface="Chalkboard"/>
                <a:cs typeface="Chalkboard"/>
              </a:rPr>
              <a:t>it is</a:t>
            </a:r>
            <a:r>
              <a:rPr lang="en-US" sz="2000" dirty="0" smtClean="0">
                <a:solidFill>
                  <a:schemeClr val="bg1"/>
                </a:solidFill>
                <a:latin typeface="Chalkboard"/>
                <a:cs typeface="Chalkboard"/>
              </a:rPr>
              <a:t> </a:t>
            </a:r>
            <a:r>
              <a:rPr lang="en-US" sz="2000" dirty="0" smtClean="0">
                <a:solidFill>
                  <a:srgbClr val="FFFF00"/>
                </a:solidFill>
                <a:latin typeface="Chalkboard"/>
                <a:cs typeface="Chalkboard"/>
              </a:rPr>
              <a:t>monotone</a:t>
            </a:r>
            <a:r>
              <a:rPr lang="en-US" sz="2000" dirty="0" smtClean="0">
                <a:solidFill>
                  <a:schemeClr val="bg1"/>
                </a:solidFill>
                <a:latin typeface="Chalkboard"/>
                <a:cs typeface="Chalkboard"/>
              </a:rPr>
              <a:t>.</a:t>
            </a:r>
          </a:p>
          <a:p>
            <a:pPr marL="457200" indent="-457200">
              <a:buAutoNum type="alphaLcParenBoth"/>
            </a:pPr>
            <a:endParaRPr lang="en-US" sz="2000" dirty="0">
              <a:solidFill>
                <a:schemeClr val="bg1"/>
              </a:solidFill>
              <a:latin typeface="Chalkboard"/>
              <a:cs typeface="Chalkboard"/>
            </a:endParaRPr>
          </a:p>
          <a:p>
            <a:r>
              <a:rPr lang="en-US" sz="2000" dirty="0">
                <a:solidFill>
                  <a:schemeClr val="bg1"/>
                </a:solidFill>
                <a:latin typeface="Chalkboard"/>
                <a:cs typeface="Chalkboard"/>
              </a:rPr>
              <a:t>(b) If x is</a:t>
            </a:r>
            <a:r>
              <a:rPr lang="en-US" sz="2000" dirty="0" smtClean="0">
                <a:solidFill>
                  <a:schemeClr val="bg1"/>
                </a:solidFill>
                <a:latin typeface="Chalkboard"/>
                <a:cs typeface="Chalkboard"/>
              </a:rPr>
              <a:t> DSIC implementable, </a:t>
            </a:r>
            <a:r>
              <a:rPr lang="en-US" sz="2000" dirty="0">
                <a:solidFill>
                  <a:schemeClr val="bg1"/>
                </a:solidFill>
                <a:latin typeface="Chalkboard"/>
                <a:cs typeface="Chalkboard"/>
              </a:rPr>
              <a:t>there is </a:t>
            </a:r>
            <a:r>
              <a:rPr lang="en-US" sz="2000" dirty="0" smtClean="0">
                <a:solidFill>
                  <a:schemeClr val="bg1"/>
                </a:solidFill>
                <a:latin typeface="Chalkboard"/>
                <a:cs typeface="Chalkboard"/>
              </a:rPr>
              <a:t>an </a:t>
            </a:r>
            <a:r>
              <a:rPr lang="en-US" sz="2000" dirty="0" smtClean="0">
                <a:solidFill>
                  <a:srgbClr val="FFFF00"/>
                </a:solidFill>
                <a:latin typeface="Chalkboard"/>
                <a:cs typeface="Chalkboard"/>
              </a:rPr>
              <a:t>essentially </a:t>
            </a:r>
            <a:r>
              <a:rPr lang="en-US" sz="2000" dirty="0">
                <a:solidFill>
                  <a:srgbClr val="FFFF00"/>
                </a:solidFill>
                <a:latin typeface="Chalkboard"/>
                <a:cs typeface="Chalkboard"/>
              </a:rPr>
              <a:t>unique </a:t>
            </a:r>
            <a:r>
              <a:rPr lang="en-US" sz="2000" dirty="0">
                <a:solidFill>
                  <a:schemeClr val="bg1"/>
                </a:solidFill>
                <a:latin typeface="Chalkboard"/>
                <a:cs typeface="Chalkboard"/>
              </a:rPr>
              <a:t>payment rule such that the</a:t>
            </a:r>
            <a:r>
              <a:rPr lang="en-US" sz="2000" dirty="0" smtClean="0">
                <a:solidFill>
                  <a:schemeClr val="bg1"/>
                </a:solidFill>
                <a:latin typeface="Chalkboard"/>
                <a:cs typeface="Chalkboard"/>
              </a:rPr>
              <a:t> direct mechanism </a:t>
            </a:r>
            <a:r>
              <a:rPr lang="en-US" sz="2000" dirty="0">
                <a:solidFill>
                  <a:schemeClr val="bg1"/>
                </a:solidFill>
                <a:latin typeface="Chalkboard"/>
                <a:cs typeface="Chalkboard"/>
              </a:rPr>
              <a:t>(x, p) is </a:t>
            </a:r>
            <a:r>
              <a:rPr lang="en-US" sz="2000" dirty="0" smtClean="0">
                <a:solidFill>
                  <a:schemeClr val="bg1"/>
                </a:solidFill>
                <a:latin typeface="Chalkboard"/>
                <a:cs typeface="Chalkboard"/>
              </a:rPr>
              <a:t>DSIC, given by the formula:</a:t>
            </a:r>
          </a:p>
          <a:p>
            <a:r>
              <a:rPr lang="en-US" sz="2000" dirty="0" smtClean="0">
                <a:solidFill>
                  <a:schemeClr val="bg1"/>
                </a:solidFill>
                <a:latin typeface="Chalkboard"/>
                <a:cs typeface="Chalkboard"/>
              </a:rPr>
              <a:t> </a:t>
            </a:r>
          </a:p>
          <a:p>
            <a:endParaRPr lang="en-US" sz="2000" dirty="0" smtClean="0">
              <a:solidFill>
                <a:schemeClr val="bg1"/>
              </a:solidFill>
              <a:latin typeface="Chalkboard"/>
              <a:cs typeface="Chalkboard"/>
            </a:endParaRPr>
          </a:p>
          <a:p>
            <a:endParaRPr lang="en-US" sz="2000" dirty="0" smtClean="0">
              <a:solidFill>
                <a:schemeClr val="bg1"/>
              </a:solidFill>
              <a:latin typeface="Chalkboard"/>
              <a:cs typeface="Chalkboard"/>
            </a:endParaRPr>
          </a:p>
          <a:p>
            <a:endParaRPr lang="en-US" sz="2000" dirty="0" smtClean="0">
              <a:solidFill>
                <a:schemeClr val="bg1"/>
              </a:solidFill>
              <a:latin typeface="Chalkboard"/>
              <a:cs typeface="Chalkboard"/>
            </a:endParaRPr>
          </a:p>
          <a:p>
            <a:r>
              <a:rPr lang="en-US" sz="2000" dirty="0" smtClean="0">
                <a:solidFill>
                  <a:schemeClr val="bg1"/>
                </a:solidFill>
                <a:latin typeface="Chalkboard"/>
                <a:cs typeface="Chalkboard"/>
              </a:rPr>
              <a:t>(</a:t>
            </a:r>
            <a:r>
              <a:rPr lang="en-US" sz="2000" dirty="0" err="1" smtClean="0">
                <a:solidFill>
                  <a:schemeClr val="bg1"/>
                </a:solidFill>
                <a:latin typeface="Chalkboard"/>
                <a:cs typeface="Chalkboard"/>
              </a:rPr>
              <a:t>c</a:t>
            </a:r>
            <a:r>
              <a:rPr lang="en-US" sz="2000" dirty="0" smtClean="0">
                <a:solidFill>
                  <a:schemeClr val="bg1"/>
                </a:solidFill>
                <a:latin typeface="Chalkboard"/>
                <a:cs typeface="Chalkboard"/>
              </a:rPr>
              <a:t>) In particular, there is a </a:t>
            </a:r>
            <a:r>
              <a:rPr lang="en-US" sz="2000" dirty="0" smtClean="0">
                <a:solidFill>
                  <a:srgbClr val="FFFF00"/>
                </a:solidFill>
                <a:latin typeface="Chalkboard"/>
                <a:cs typeface="Chalkboard"/>
              </a:rPr>
              <a:t>unique</a:t>
            </a:r>
            <a:r>
              <a:rPr lang="en-US" sz="2000" dirty="0" smtClean="0">
                <a:solidFill>
                  <a:schemeClr val="bg1"/>
                </a:solidFill>
                <a:latin typeface="Chalkboard"/>
                <a:cs typeface="Chalkboard"/>
              </a:rPr>
              <a:t> payment rule such that the mechanism is DSIC and additionally interim IR and NPT.</a:t>
            </a:r>
          </a:p>
          <a:p>
            <a:pPr marL="0" lvl="1">
              <a:lnSpc>
                <a:spcPct val="120000"/>
              </a:lnSpc>
              <a:spcBef>
                <a:spcPts val="300"/>
              </a:spcBef>
            </a:pPr>
            <a:endParaRPr lang="en-US" sz="2000" dirty="0">
              <a:latin typeface="Comic Sans MS" pitchFamily="66" charset="0"/>
            </a:endParaRPr>
          </a:p>
        </p:txBody>
      </p:sp>
      <p:grpSp>
        <p:nvGrpSpPr>
          <p:cNvPr id="15" name="Group 14"/>
          <p:cNvGrpSpPr/>
          <p:nvPr/>
        </p:nvGrpSpPr>
        <p:grpSpPr>
          <a:xfrm>
            <a:off x="685800" y="2768600"/>
            <a:ext cx="954258" cy="408464"/>
            <a:chOff x="4115044" y="1905000"/>
            <a:chExt cx="954258" cy="408464"/>
          </a:xfrm>
        </p:grpSpPr>
        <p:sp>
          <p:nvSpPr>
            <p:cNvPr id="16" name="TextBox 15"/>
            <p:cNvSpPr txBox="1"/>
            <p:nvPr/>
          </p:nvSpPr>
          <p:spPr>
            <a:xfrm>
              <a:off x="4115044" y="1944132"/>
              <a:ext cx="954258" cy="369332"/>
            </a:xfrm>
            <a:prstGeom prst="rect">
              <a:avLst/>
            </a:prstGeom>
            <a:noFill/>
          </p:spPr>
          <p:txBody>
            <a:bodyPr wrap="none" rtlCol="0">
              <a:spAutoFit/>
            </a:bodyPr>
            <a:lstStyle/>
            <a:p>
              <a:r>
                <a:rPr lang="en-US" b="1" dirty="0" smtClean="0">
                  <a:solidFill>
                    <a:srgbClr val="FF0000"/>
                  </a:solidFill>
                  <a:latin typeface="Arial"/>
                  <a:cs typeface="Arial"/>
                </a:rPr>
                <a:t>interim</a:t>
              </a:r>
              <a:endParaRPr lang="en-US" b="1" dirty="0">
                <a:solidFill>
                  <a:srgbClr val="FF0000"/>
                </a:solidFill>
                <a:latin typeface="Arial"/>
                <a:cs typeface="Arial"/>
              </a:endParaRPr>
            </a:p>
          </p:txBody>
        </p:sp>
        <p:grpSp>
          <p:nvGrpSpPr>
            <p:cNvPr id="17" name="Group 12"/>
            <p:cNvGrpSpPr/>
            <p:nvPr/>
          </p:nvGrpSpPr>
          <p:grpSpPr>
            <a:xfrm>
              <a:off x="4507300" y="1905000"/>
              <a:ext cx="151200" cy="152400"/>
              <a:chOff x="-217100" y="609600"/>
              <a:chExt cx="151200" cy="152400"/>
            </a:xfrm>
          </p:grpSpPr>
          <p:cxnSp>
            <p:nvCxnSpPr>
              <p:cNvPr id="18" name="Straight Connector 17"/>
              <p:cNvCxnSpPr/>
              <p:nvPr/>
            </p:nvCxnSpPr>
            <p:spPr>
              <a:xfrm rot="5400000" flipH="1" flipV="1">
                <a:off x="-255200" y="647700"/>
                <a:ext cx="152400" cy="76200"/>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80200" y="647700"/>
                <a:ext cx="152400" cy="76200"/>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20" name="Group 19"/>
          <p:cNvGrpSpPr/>
          <p:nvPr/>
        </p:nvGrpSpPr>
        <p:grpSpPr>
          <a:xfrm>
            <a:off x="7086600" y="3657600"/>
            <a:ext cx="609600" cy="382032"/>
            <a:chOff x="3837402" y="1892300"/>
            <a:chExt cx="609600" cy="382032"/>
          </a:xfrm>
        </p:grpSpPr>
        <p:sp>
          <p:nvSpPr>
            <p:cNvPr id="21" name="TextBox 20"/>
            <p:cNvSpPr txBox="1"/>
            <p:nvPr/>
          </p:nvSpPr>
          <p:spPr>
            <a:xfrm>
              <a:off x="3850102" y="1905000"/>
              <a:ext cx="582198" cy="369332"/>
            </a:xfrm>
            <a:prstGeom prst="rect">
              <a:avLst/>
            </a:prstGeom>
            <a:noFill/>
          </p:spPr>
          <p:txBody>
            <a:bodyPr wrap="none" rtlCol="0">
              <a:spAutoFit/>
            </a:bodyPr>
            <a:lstStyle/>
            <a:p>
              <a:r>
                <a:rPr lang="en-US" b="1" dirty="0" smtClean="0">
                  <a:solidFill>
                    <a:srgbClr val="FF0000"/>
                  </a:solidFill>
                  <a:latin typeface="Arial"/>
                  <a:cs typeface="Arial"/>
                </a:rPr>
                <a:t>BIC</a:t>
              </a:r>
              <a:endParaRPr lang="en-US" b="1" dirty="0">
                <a:solidFill>
                  <a:srgbClr val="FF0000"/>
                </a:solidFill>
                <a:latin typeface="Arial"/>
                <a:cs typeface="Arial"/>
              </a:endParaRPr>
            </a:p>
          </p:txBody>
        </p:sp>
        <p:cxnSp>
          <p:nvCxnSpPr>
            <p:cNvPr id="24" name="Straight Connector 23"/>
            <p:cNvCxnSpPr/>
            <p:nvPr/>
          </p:nvCxnSpPr>
          <p:spPr>
            <a:xfrm rot="10800000">
              <a:off x="3837402" y="1892300"/>
              <a:ext cx="609600" cy="1588"/>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7467600" y="2819400"/>
            <a:ext cx="954258" cy="469900"/>
            <a:chOff x="3710402" y="1968500"/>
            <a:chExt cx="954258" cy="469900"/>
          </a:xfrm>
        </p:grpSpPr>
        <p:sp>
          <p:nvSpPr>
            <p:cNvPr id="28" name="TextBox 27"/>
            <p:cNvSpPr txBox="1"/>
            <p:nvPr/>
          </p:nvSpPr>
          <p:spPr>
            <a:xfrm>
              <a:off x="3710402" y="1968500"/>
              <a:ext cx="954258" cy="369332"/>
            </a:xfrm>
            <a:prstGeom prst="rect">
              <a:avLst/>
            </a:prstGeom>
            <a:noFill/>
          </p:spPr>
          <p:txBody>
            <a:bodyPr wrap="none" rtlCol="0">
              <a:spAutoFit/>
            </a:bodyPr>
            <a:lstStyle/>
            <a:p>
              <a:r>
                <a:rPr lang="en-US" b="1" dirty="0" smtClean="0">
                  <a:solidFill>
                    <a:srgbClr val="FF0000"/>
                  </a:solidFill>
                  <a:latin typeface="Arial"/>
                  <a:cs typeface="Arial"/>
                </a:rPr>
                <a:t>interim</a:t>
              </a:r>
              <a:endParaRPr lang="en-US" b="1" dirty="0">
                <a:solidFill>
                  <a:srgbClr val="FF0000"/>
                </a:solidFill>
                <a:latin typeface="Arial"/>
                <a:cs typeface="Arial"/>
              </a:endParaRPr>
            </a:p>
          </p:txBody>
        </p:sp>
        <p:grpSp>
          <p:nvGrpSpPr>
            <p:cNvPr id="29" name="Group 12"/>
            <p:cNvGrpSpPr/>
            <p:nvPr/>
          </p:nvGrpSpPr>
          <p:grpSpPr>
            <a:xfrm>
              <a:off x="4038600" y="2286000"/>
              <a:ext cx="139700" cy="152400"/>
              <a:chOff x="-685800" y="990600"/>
              <a:chExt cx="139700" cy="152400"/>
            </a:xfrm>
          </p:grpSpPr>
          <p:cxnSp>
            <p:nvCxnSpPr>
              <p:cNvPr id="30" name="Straight Connector 29"/>
              <p:cNvCxnSpPr/>
              <p:nvPr/>
            </p:nvCxnSpPr>
            <p:spPr>
              <a:xfrm rot="16200000" flipH="1">
                <a:off x="-723900" y="1028700"/>
                <a:ext cx="152400" cy="76200"/>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660400" y="1028700"/>
                <a:ext cx="152400" cy="76200"/>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grpSp>
      <p:pic>
        <p:nvPicPr>
          <p:cNvPr id="52228" name="Picture 4"/>
          <p:cNvPicPr>
            <a:picLocks noChangeAspect="1" noChangeArrowheads="1"/>
          </p:cNvPicPr>
          <p:nvPr/>
        </p:nvPicPr>
        <p:blipFill>
          <a:blip r:embed="rId4"/>
          <a:srcRect/>
          <a:stretch>
            <a:fillRect/>
          </a:stretch>
        </p:blipFill>
        <p:spPr bwMode="auto">
          <a:xfrm>
            <a:off x="914400" y="3886200"/>
            <a:ext cx="8659813" cy="1143000"/>
          </a:xfrm>
          <a:prstGeom prst="rect">
            <a:avLst/>
          </a:prstGeom>
          <a:noFill/>
          <a:ln w="9525">
            <a:noFill/>
            <a:miter lim="800000"/>
            <a:headEnd/>
            <a:tailEnd/>
          </a:ln>
          <a:effectLst/>
        </p:spPr>
      </p:pic>
      <p:grpSp>
        <p:nvGrpSpPr>
          <p:cNvPr id="49" name="Group 48"/>
          <p:cNvGrpSpPr/>
          <p:nvPr/>
        </p:nvGrpSpPr>
        <p:grpSpPr>
          <a:xfrm>
            <a:off x="700087" y="4394200"/>
            <a:ext cx="9015413" cy="1130300"/>
            <a:chOff x="700087" y="4381500"/>
            <a:chExt cx="9015413" cy="1130300"/>
          </a:xfrm>
        </p:grpSpPr>
        <p:pic>
          <p:nvPicPr>
            <p:cNvPr id="52227" name="Picture 3"/>
            <p:cNvPicPr>
              <a:picLocks noChangeAspect="1" noChangeArrowheads="1"/>
            </p:cNvPicPr>
            <p:nvPr/>
          </p:nvPicPr>
          <p:blipFill>
            <a:blip r:embed="rId5"/>
            <a:srcRect/>
            <a:stretch>
              <a:fillRect/>
            </a:stretch>
          </p:blipFill>
          <p:spPr bwMode="auto">
            <a:xfrm>
              <a:off x="700087" y="4381500"/>
              <a:ext cx="9015413" cy="1130300"/>
            </a:xfrm>
            <a:prstGeom prst="rect">
              <a:avLst/>
            </a:prstGeom>
            <a:noFill/>
            <a:ln w="9525">
              <a:noFill/>
              <a:miter lim="800000"/>
              <a:headEnd/>
              <a:tailEnd/>
            </a:ln>
            <a:effectLst/>
          </p:spPr>
        </p:pic>
        <p:cxnSp>
          <p:nvCxnSpPr>
            <p:cNvPr id="33" name="Straight Connector 32"/>
            <p:cNvCxnSpPr/>
            <p:nvPr/>
          </p:nvCxnSpPr>
          <p:spPr>
            <a:xfrm>
              <a:off x="1219200" y="4456112"/>
              <a:ext cx="7086600" cy="1588"/>
            </a:xfrm>
            <a:prstGeom prst="line">
              <a:avLst/>
            </a:prstGeom>
            <a:ln w="42291">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4343400" y="5092700"/>
            <a:ext cx="954258" cy="469900"/>
            <a:chOff x="3710402" y="1968500"/>
            <a:chExt cx="954258" cy="469900"/>
          </a:xfrm>
        </p:grpSpPr>
        <p:sp>
          <p:nvSpPr>
            <p:cNvPr id="35" name="TextBox 34"/>
            <p:cNvSpPr txBox="1"/>
            <p:nvPr/>
          </p:nvSpPr>
          <p:spPr>
            <a:xfrm>
              <a:off x="3710402" y="1968500"/>
              <a:ext cx="954258" cy="369332"/>
            </a:xfrm>
            <a:prstGeom prst="rect">
              <a:avLst/>
            </a:prstGeom>
            <a:noFill/>
          </p:spPr>
          <p:txBody>
            <a:bodyPr wrap="none" rtlCol="0">
              <a:spAutoFit/>
            </a:bodyPr>
            <a:lstStyle/>
            <a:p>
              <a:r>
                <a:rPr lang="en-US" b="1" dirty="0" smtClean="0">
                  <a:solidFill>
                    <a:srgbClr val="FF0000"/>
                  </a:solidFill>
                  <a:latin typeface="Arial"/>
                  <a:cs typeface="Arial"/>
                </a:rPr>
                <a:t>interim</a:t>
              </a:r>
              <a:endParaRPr lang="en-US" b="1" dirty="0">
                <a:solidFill>
                  <a:srgbClr val="FF0000"/>
                </a:solidFill>
                <a:latin typeface="Arial"/>
                <a:cs typeface="Arial"/>
              </a:endParaRPr>
            </a:p>
          </p:txBody>
        </p:sp>
        <p:grpSp>
          <p:nvGrpSpPr>
            <p:cNvPr id="36" name="Group 12"/>
            <p:cNvGrpSpPr/>
            <p:nvPr/>
          </p:nvGrpSpPr>
          <p:grpSpPr>
            <a:xfrm>
              <a:off x="4038600" y="2286000"/>
              <a:ext cx="139700" cy="152400"/>
              <a:chOff x="-685800" y="990600"/>
              <a:chExt cx="139700" cy="152400"/>
            </a:xfrm>
          </p:grpSpPr>
          <p:cxnSp>
            <p:nvCxnSpPr>
              <p:cNvPr id="37" name="Straight Connector 36"/>
              <p:cNvCxnSpPr/>
              <p:nvPr/>
            </p:nvCxnSpPr>
            <p:spPr>
              <a:xfrm rot="16200000" flipH="1">
                <a:off x="-723900" y="1028700"/>
                <a:ext cx="152400" cy="76200"/>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660400" y="1028700"/>
                <a:ext cx="152400" cy="76200"/>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2362200" y="5791200"/>
            <a:ext cx="609600" cy="382032"/>
            <a:chOff x="3837402" y="1892300"/>
            <a:chExt cx="609600" cy="382032"/>
          </a:xfrm>
        </p:grpSpPr>
        <p:sp>
          <p:nvSpPr>
            <p:cNvPr id="51" name="TextBox 50"/>
            <p:cNvSpPr txBox="1"/>
            <p:nvPr/>
          </p:nvSpPr>
          <p:spPr>
            <a:xfrm>
              <a:off x="3850102" y="1905000"/>
              <a:ext cx="582198" cy="369332"/>
            </a:xfrm>
            <a:prstGeom prst="rect">
              <a:avLst/>
            </a:prstGeom>
            <a:noFill/>
          </p:spPr>
          <p:txBody>
            <a:bodyPr wrap="none" rtlCol="0">
              <a:spAutoFit/>
            </a:bodyPr>
            <a:lstStyle/>
            <a:p>
              <a:r>
                <a:rPr lang="en-US" b="1" dirty="0" smtClean="0">
                  <a:solidFill>
                    <a:srgbClr val="FF0000"/>
                  </a:solidFill>
                  <a:latin typeface="Arial"/>
                  <a:cs typeface="Arial"/>
                </a:rPr>
                <a:t>BIC</a:t>
              </a:r>
              <a:endParaRPr lang="en-US" b="1" dirty="0">
                <a:solidFill>
                  <a:srgbClr val="FF0000"/>
                </a:solidFill>
                <a:latin typeface="Arial"/>
                <a:cs typeface="Arial"/>
              </a:endParaRPr>
            </a:p>
          </p:txBody>
        </p:sp>
        <p:cxnSp>
          <p:nvCxnSpPr>
            <p:cNvPr id="52" name="Straight Connector 51"/>
            <p:cNvCxnSpPr/>
            <p:nvPr/>
          </p:nvCxnSpPr>
          <p:spPr>
            <a:xfrm rot="10800000">
              <a:off x="3837402" y="1892300"/>
              <a:ext cx="609600" cy="1588"/>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3873500" y="1981200"/>
            <a:ext cx="622300" cy="459820"/>
            <a:chOff x="4114800" y="2056368"/>
            <a:chExt cx="622300" cy="459820"/>
          </a:xfrm>
        </p:grpSpPr>
        <p:sp>
          <p:nvSpPr>
            <p:cNvPr id="45" name="TextBox 44"/>
            <p:cNvSpPr txBox="1"/>
            <p:nvPr/>
          </p:nvSpPr>
          <p:spPr>
            <a:xfrm>
              <a:off x="4154902" y="2056368"/>
              <a:ext cx="582198" cy="369332"/>
            </a:xfrm>
            <a:prstGeom prst="rect">
              <a:avLst/>
            </a:prstGeom>
            <a:noFill/>
          </p:spPr>
          <p:txBody>
            <a:bodyPr wrap="none" rtlCol="0">
              <a:spAutoFit/>
            </a:bodyPr>
            <a:lstStyle/>
            <a:p>
              <a:r>
                <a:rPr lang="en-US" b="1" dirty="0" smtClean="0">
                  <a:solidFill>
                    <a:srgbClr val="FF0000"/>
                  </a:solidFill>
                  <a:latin typeface="Arial"/>
                  <a:cs typeface="Arial"/>
                </a:rPr>
                <a:t>BIC</a:t>
              </a:r>
              <a:endParaRPr lang="en-US" b="1" dirty="0">
                <a:solidFill>
                  <a:srgbClr val="FF0000"/>
                </a:solidFill>
                <a:latin typeface="Arial"/>
                <a:cs typeface="Arial"/>
              </a:endParaRPr>
            </a:p>
          </p:txBody>
        </p:sp>
        <p:cxnSp>
          <p:nvCxnSpPr>
            <p:cNvPr id="54" name="Straight Connector 53"/>
            <p:cNvCxnSpPr/>
            <p:nvPr/>
          </p:nvCxnSpPr>
          <p:spPr>
            <a:xfrm rot="10800000">
              <a:off x="4114800" y="2514600"/>
              <a:ext cx="609600" cy="1588"/>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1981200" y="2895600"/>
            <a:ext cx="622300" cy="459820"/>
            <a:chOff x="4114800" y="2056368"/>
            <a:chExt cx="622300" cy="459820"/>
          </a:xfrm>
        </p:grpSpPr>
        <p:sp>
          <p:nvSpPr>
            <p:cNvPr id="57" name="TextBox 56"/>
            <p:cNvSpPr txBox="1"/>
            <p:nvPr/>
          </p:nvSpPr>
          <p:spPr>
            <a:xfrm>
              <a:off x="4154902" y="2056368"/>
              <a:ext cx="582198" cy="369332"/>
            </a:xfrm>
            <a:prstGeom prst="rect">
              <a:avLst/>
            </a:prstGeom>
            <a:noFill/>
          </p:spPr>
          <p:txBody>
            <a:bodyPr wrap="none" rtlCol="0">
              <a:spAutoFit/>
            </a:bodyPr>
            <a:lstStyle/>
            <a:p>
              <a:r>
                <a:rPr lang="en-US" b="1" dirty="0" smtClean="0">
                  <a:solidFill>
                    <a:srgbClr val="FF0000"/>
                  </a:solidFill>
                  <a:latin typeface="Arial"/>
                  <a:cs typeface="Arial"/>
                </a:rPr>
                <a:t>BIC</a:t>
              </a:r>
              <a:endParaRPr lang="en-US" b="1" dirty="0">
                <a:solidFill>
                  <a:srgbClr val="FF0000"/>
                </a:solidFill>
                <a:latin typeface="Arial"/>
                <a:cs typeface="Arial"/>
              </a:endParaRPr>
            </a:p>
          </p:txBody>
        </p:sp>
        <p:cxnSp>
          <p:nvCxnSpPr>
            <p:cNvPr id="58" name="Straight Connector 57"/>
            <p:cNvCxnSpPr/>
            <p:nvPr/>
          </p:nvCxnSpPr>
          <p:spPr>
            <a:xfrm rot="10800000">
              <a:off x="4114800" y="2514600"/>
              <a:ext cx="609600" cy="1588"/>
            </a:xfrm>
            <a:prstGeom prst="line">
              <a:avLst/>
            </a:prstGeom>
            <a:ln w="45466">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326356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76200"/>
            <a:ext cx="7700639" cy="762000"/>
          </a:xfrm>
        </p:spPr>
        <p:txBody>
          <a:bodyPr/>
          <a:lstStyle/>
          <a:p>
            <a:r>
              <a:rPr lang="en-US" dirty="0" smtClean="0">
                <a:latin typeface="Arial"/>
                <a:cs typeface="Arial"/>
              </a:rPr>
              <a:t>Myerson’s Lemma for BIC Implementation</a:t>
            </a:r>
            <a:endParaRPr lang="en-US" dirty="0">
              <a:latin typeface="Arial"/>
              <a:cs typeface="Arial"/>
            </a:endParaRPr>
          </a:p>
        </p:txBody>
      </p:sp>
      <p:pic>
        <p:nvPicPr>
          <p:cNvPr id="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8763000" cy="113538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7" name="TextBox 6"/>
          <p:cNvSpPr txBox="1"/>
          <p:nvPr/>
        </p:nvSpPr>
        <p:spPr>
          <a:xfrm>
            <a:off x="685800" y="1524000"/>
            <a:ext cx="8001000" cy="4860305"/>
          </a:xfrm>
          <a:prstGeom prst="rect">
            <a:avLst/>
          </a:prstGeom>
          <a:noFill/>
        </p:spPr>
        <p:txBody>
          <a:bodyPr wrap="square" rtlCol="0">
            <a:spAutoFit/>
          </a:bodyPr>
          <a:lstStyle/>
          <a:p>
            <a:r>
              <a:rPr lang="en-US" sz="2400" b="1" dirty="0" smtClean="0">
                <a:solidFill>
                  <a:schemeClr val="bg1"/>
                </a:solidFill>
                <a:latin typeface="Comic Sans MS" pitchFamily="66" charset="0"/>
                <a:cs typeface="Arial" pitchFamily="34" charset="0"/>
              </a:rPr>
              <a:t>[Myerson ’81] </a:t>
            </a:r>
            <a:r>
              <a:rPr lang="en-US" sz="2000" dirty="0">
                <a:solidFill>
                  <a:schemeClr val="bg1"/>
                </a:solidFill>
                <a:latin typeface="Chalkboard"/>
                <a:cs typeface="Chalkboard"/>
              </a:rPr>
              <a:t>Fix a single</a:t>
            </a:r>
            <a:r>
              <a:rPr lang="en-US" sz="2000" dirty="0" smtClean="0">
                <a:solidFill>
                  <a:schemeClr val="bg1"/>
                </a:solidFill>
                <a:latin typeface="Chalkboard"/>
                <a:cs typeface="Chalkboard"/>
              </a:rPr>
              <a:t>-dimensional environment.</a:t>
            </a:r>
          </a:p>
          <a:p>
            <a:endParaRPr lang="en-US" sz="2000" dirty="0">
              <a:solidFill>
                <a:schemeClr val="bg1"/>
              </a:solidFill>
              <a:latin typeface="Chalkboard"/>
              <a:cs typeface="Chalkboard"/>
            </a:endParaRPr>
          </a:p>
          <a:p>
            <a:pPr marL="457200" indent="-457200">
              <a:buAutoNum type="alphaLcParenBoth"/>
            </a:pPr>
            <a:r>
              <a:rPr lang="en-US" sz="2000" dirty="0" smtClean="0">
                <a:solidFill>
                  <a:schemeClr val="bg1"/>
                </a:solidFill>
                <a:latin typeface="Chalkboard"/>
                <a:cs typeface="Chalkboard"/>
              </a:rPr>
              <a:t>An </a:t>
            </a:r>
            <a:r>
              <a:rPr lang="en-US" sz="2000" dirty="0">
                <a:solidFill>
                  <a:schemeClr val="bg1"/>
                </a:solidFill>
                <a:latin typeface="Chalkboard"/>
                <a:cs typeface="Chalkboard"/>
              </a:rPr>
              <a:t>allocation rule </a:t>
            </a:r>
            <a:r>
              <a:rPr lang="en-US" sz="2000" i="1" dirty="0">
                <a:solidFill>
                  <a:schemeClr val="bg1"/>
                </a:solidFill>
                <a:latin typeface="Chalkboard"/>
                <a:cs typeface="Chalkboard"/>
              </a:rPr>
              <a:t>x</a:t>
            </a:r>
            <a:r>
              <a:rPr lang="en-US" sz="2000" dirty="0">
                <a:solidFill>
                  <a:schemeClr val="bg1"/>
                </a:solidFill>
                <a:latin typeface="Chalkboard"/>
                <a:cs typeface="Chalkboard"/>
              </a:rPr>
              <a:t> is</a:t>
            </a:r>
            <a:r>
              <a:rPr lang="en-US" sz="2000" dirty="0" smtClean="0">
                <a:solidFill>
                  <a:schemeClr val="bg1"/>
                </a:solidFill>
                <a:latin typeface="Chalkboard"/>
                <a:cs typeface="Chalkboard"/>
              </a:rPr>
              <a:t> BIC implementable </a:t>
            </a:r>
            <a:r>
              <a:rPr lang="en-US" sz="2000" dirty="0">
                <a:solidFill>
                  <a:srgbClr val="FFFF00"/>
                </a:solidFill>
                <a:latin typeface="Chalkboard"/>
                <a:cs typeface="Chalkboard"/>
              </a:rPr>
              <a:t>if and only if </a:t>
            </a:r>
            <a:r>
              <a:rPr lang="en-US" sz="2000" dirty="0">
                <a:solidFill>
                  <a:schemeClr val="bg1"/>
                </a:solidFill>
                <a:latin typeface="Chalkboard"/>
                <a:cs typeface="Chalkboard"/>
              </a:rPr>
              <a:t>it is</a:t>
            </a:r>
            <a:r>
              <a:rPr lang="en-US" sz="2000" dirty="0" smtClean="0">
                <a:solidFill>
                  <a:schemeClr val="bg1"/>
                </a:solidFill>
                <a:latin typeface="Chalkboard"/>
                <a:cs typeface="Chalkboard"/>
              </a:rPr>
              <a:t> </a:t>
            </a:r>
            <a:r>
              <a:rPr lang="en-US" sz="2000" dirty="0" smtClean="0">
                <a:solidFill>
                  <a:srgbClr val="FFFF00"/>
                </a:solidFill>
                <a:latin typeface="Chalkboard"/>
                <a:cs typeface="Chalkboard"/>
              </a:rPr>
              <a:t>interim monotone (i.e. </a:t>
            </a:r>
            <a:r>
              <a:rPr lang="en-US" sz="2000" dirty="0" smtClean="0">
                <a:solidFill>
                  <a:srgbClr val="FFFF00"/>
                </a:solidFill>
              </a:rPr>
              <a:t>for all </a:t>
            </a:r>
            <a:r>
              <a:rPr lang="en-US" sz="2000" i="1" dirty="0" err="1" smtClean="0">
                <a:solidFill>
                  <a:srgbClr val="FFFF00"/>
                </a:solidFill>
              </a:rPr>
              <a:t>i</a:t>
            </a:r>
            <a:r>
              <a:rPr lang="en-US" sz="2000" dirty="0" smtClean="0">
                <a:solidFill>
                  <a:srgbClr val="FFFF00"/>
                </a:solidFill>
              </a:rPr>
              <a:t>, </a:t>
            </a:r>
            <a:r>
              <a:rPr lang="en-US" sz="2000" i="1" dirty="0" smtClean="0">
                <a:solidFill>
                  <a:srgbClr val="FFFF00"/>
                </a:solidFill>
                <a:latin typeface="Chalkboard"/>
                <a:cs typeface="Chalkboard"/>
              </a:rPr>
              <a:t>x</a:t>
            </a:r>
            <a:r>
              <a:rPr lang="en-US" sz="2000" i="1" baseline="-25000" dirty="0" smtClean="0">
                <a:solidFill>
                  <a:srgbClr val="FFFF00"/>
                </a:solidFill>
                <a:latin typeface="Chalkboard"/>
                <a:cs typeface="Chalkboard"/>
              </a:rPr>
              <a:t>i </a:t>
            </a:r>
            <a:r>
              <a:rPr lang="en-US" sz="2000" dirty="0" smtClean="0">
                <a:solidFill>
                  <a:srgbClr val="FFFF00"/>
                </a:solidFill>
                <a:latin typeface="Chalkboard"/>
                <a:cs typeface="Chalkboard"/>
              </a:rPr>
              <a:t>(</a:t>
            </a:r>
            <a:r>
              <a:rPr lang="en-US" sz="2000" i="1" dirty="0" smtClean="0">
                <a:solidFill>
                  <a:srgbClr val="FFFF00"/>
                </a:solidFill>
                <a:latin typeface="Chalkboard"/>
                <a:cs typeface="Chalkboard"/>
              </a:rPr>
              <a:t>v</a:t>
            </a:r>
            <a:r>
              <a:rPr lang="en-US" sz="2000" i="1" baseline="-25000" dirty="0" smtClean="0">
                <a:solidFill>
                  <a:srgbClr val="FFFF00"/>
                </a:solidFill>
                <a:latin typeface="Chalkboard"/>
                <a:cs typeface="Chalkboard"/>
              </a:rPr>
              <a:t>i</a:t>
            </a:r>
            <a:r>
              <a:rPr lang="en-US" sz="2000" dirty="0" smtClean="0">
                <a:solidFill>
                  <a:srgbClr val="FFFF00"/>
                </a:solidFill>
                <a:latin typeface="Chalkboard"/>
                <a:cs typeface="Chalkboard"/>
              </a:rPr>
              <a:t>) is </a:t>
            </a:r>
            <a:r>
              <a:rPr lang="en-US" sz="2000" dirty="0" err="1" smtClean="0">
                <a:solidFill>
                  <a:srgbClr val="FFFF00"/>
                </a:solidFill>
                <a:sym typeface="Symbol"/>
              </a:rPr>
              <a:t></a:t>
            </a:r>
            <a:r>
              <a:rPr lang="en-US" sz="2000" dirty="0" smtClean="0">
                <a:solidFill>
                  <a:srgbClr val="FFFF00"/>
                </a:solidFill>
              </a:rPr>
              <a:t> in </a:t>
            </a:r>
            <a:r>
              <a:rPr lang="en-US" sz="2000" i="1" dirty="0" smtClean="0">
                <a:solidFill>
                  <a:srgbClr val="FFFF00"/>
                </a:solidFill>
              </a:rPr>
              <a:t>v</a:t>
            </a:r>
            <a:r>
              <a:rPr lang="en-US" sz="2000" i="1" baseline="-25000" dirty="0" smtClean="0">
                <a:solidFill>
                  <a:srgbClr val="FFFF00"/>
                </a:solidFill>
              </a:rPr>
              <a:t>i</a:t>
            </a:r>
            <a:r>
              <a:rPr lang="en-US" sz="2000" dirty="0" smtClean="0">
                <a:solidFill>
                  <a:srgbClr val="FFFF00"/>
                </a:solidFill>
              </a:rPr>
              <a:t>)</a:t>
            </a:r>
            <a:r>
              <a:rPr lang="en-US" sz="2000" dirty="0" smtClean="0">
                <a:solidFill>
                  <a:schemeClr val="bg1"/>
                </a:solidFill>
                <a:latin typeface="Chalkboard"/>
                <a:cs typeface="Chalkboard"/>
              </a:rPr>
              <a:t>.</a:t>
            </a:r>
          </a:p>
          <a:p>
            <a:pPr marL="457200" indent="-457200">
              <a:buAutoNum type="alphaLcParenBoth"/>
            </a:pPr>
            <a:endParaRPr lang="en-US" sz="2000" dirty="0">
              <a:solidFill>
                <a:schemeClr val="bg1"/>
              </a:solidFill>
              <a:latin typeface="Chalkboard"/>
              <a:cs typeface="Chalkboard"/>
            </a:endParaRPr>
          </a:p>
          <a:p>
            <a:r>
              <a:rPr lang="en-US" sz="2000" dirty="0">
                <a:solidFill>
                  <a:schemeClr val="bg1"/>
                </a:solidFill>
                <a:latin typeface="Chalkboard"/>
                <a:cs typeface="Chalkboard"/>
              </a:rPr>
              <a:t>(b) If </a:t>
            </a:r>
            <a:r>
              <a:rPr lang="en-US" sz="2000" i="1" dirty="0">
                <a:solidFill>
                  <a:schemeClr val="bg1"/>
                </a:solidFill>
                <a:latin typeface="Chalkboard"/>
                <a:cs typeface="Chalkboard"/>
              </a:rPr>
              <a:t>x</a:t>
            </a:r>
            <a:r>
              <a:rPr lang="en-US" sz="2000" dirty="0">
                <a:solidFill>
                  <a:schemeClr val="bg1"/>
                </a:solidFill>
                <a:latin typeface="Chalkboard"/>
                <a:cs typeface="Chalkboard"/>
              </a:rPr>
              <a:t> is</a:t>
            </a:r>
            <a:r>
              <a:rPr lang="en-US" sz="2000" dirty="0" smtClean="0">
                <a:solidFill>
                  <a:schemeClr val="bg1"/>
                </a:solidFill>
                <a:latin typeface="Chalkboard"/>
                <a:cs typeface="Chalkboard"/>
              </a:rPr>
              <a:t> BIC implementable, </a:t>
            </a:r>
            <a:r>
              <a:rPr lang="en-US" sz="2000" dirty="0">
                <a:solidFill>
                  <a:schemeClr val="bg1"/>
                </a:solidFill>
                <a:latin typeface="Chalkboard"/>
                <a:cs typeface="Chalkboard"/>
              </a:rPr>
              <a:t>there is </a:t>
            </a:r>
            <a:r>
              <a:rPr lang="en-US" sz="2000" dirty="0" smtClean="0">
                <a:solidFill>
                  <a:schemeClr val="bg1"/>
                </a:solidFill>
                <a:latin typeface="Chalkboard"/>
                <a:cs typeface="Chalkboard"/>
              </a:rPr>
              <a:t>an </a:t>
            </a:r>
            <a:r>
              <a:rPr lang="en-US" sz="2000" dirty="0" smtClean="0">
                <a:solidFill>
                  <a:srgbClr val="FFFF00"/>
                </a:solidFill>
                <a:latin typeface="Chalkboard"/>
                <a:cs typeface="Chalkboard"/>
              </a:rPr>
              <a:t>essentially unique </a:t>
            </a:r>
            <a:r>
              <a:rPr lang="en-US" sz="2000" dirty="0" smtClean="0">
                <a:solidFill>
                  <a:schemeClr val="bg1"/>
                </a:solidFill>
                <a:latin typeface="Chalkboard"/>
                <a:cs typeface="Chalkboard"/>
              </a:rPr>
              <a:t>interim </a:t>
            </a:r>
            <a:r>
              <a:rPr lang="en-US" sz="2000" dirty="0">
                <a:solidFill>
                  <a:schemeClr val="bg1"/>
                </a:solidFill>
                <a:latin typeface="Chalkboard"/>
                <a:cs typeface="Chalkboard"/>
              </a:rPr>
              <a:t>payment rule such that the</a:t>
            </a:r>
            <a:r>
              <a:rPr lang="en-US" sz="2000" dirty="0" smtClean="0">
                <a:solidFill>
                  <a:schemeClr val="bg1"/>
                </a:solidFill>
                <a:latin typeface="Chalkboard"/>
                <a:cs typeface="Chalkboard"/>
              </a:rPr>
              <a:t> direct mechanism </a:t>
            </a:r>
            <a:r>
              <a:rPr lang="en-US" sz="2000" dirty="0">
                <a:solidFill>
                  <a:schemeClr val="bg1"/>
                </a:solidFill>
                <a:latin typeface="Chalkboard"/>
                <a:cs typeface="Chalkboard"/>
              </a:rPr>
              <a:t>(</a:t>
            </a:r>
            <a:r>
              <a:rPr lang="en-US" sz="2000" i="1" dirty="0">
                <a:solidFill>
                  <a:schemeClr val="bg1"/>
                </a:solidFill>
                <a:latin typeface="Chalkboard"/>
                <a:cs typeface="Chalkboard"/>
              </a:rPr>
              <a:t>x</a:t>
            </a:r>
            <a:r>
              <a:rPr lang="en-US" sz="2000" dirty="0">
                <a:solidFill>
                  <a:schemeClr val="bg1"/>
                </a:solidFill>
                <a:latin typeface="Chalkboard"/>
                <a:cs typeface="Chalkboard"/>
              </a:rPr>
              <a:t>, </a:t>
            </a:r>
            <a:r>
              <a:rPr lang="en-US" sz="2000" i="1" dirty="0">
                <a:solidFill>
                  <a:schemeClr val="bg1"/>
                </a:solidFill>
                <a:latin typeface="Chalkboard"/>
                <a:cs typeface="Chalkboard"/>
              </a:rPr>
              <a:t>p</a:t>
            </a:r>
            <a:r>
              <a:rPr lang="en-US" sz="2000" dirty="0">
                <a:solidFill>
                  <a:schemeClr val="bg1"/>
                </a:solidFill>
                <a:latin typeface="Chalkboard"/>
                <a:cs typeface="Chalkboard"/>
              </a:rPr>
              <a:t>) is</a:t>
            </a:r>
            <a:r>
              <a:rPr lang="en-US" sz="2000" dirty="0" smtClean="0">
                <a:solidFill>
                  <a:schemeClr val="bg1"/>
                </a:solidFill>
                <a:latin typeface="Chalkboard"/>
                <a:cs typeface="Chalkboard"/>
              </a:rPr>
              <a:t> BIC, given by the formula:</a:t>
            </a:r>
          </a:p>
          <a:p>
            <a:r>
              <a:rPr lang="en-US" sz="2000" dirty="0" smtClean="0">
                <a:solidFill>
                  <a:schemeClr val="bg1"/>
                </a:solidFill>
                <a:latin typeface="Chalkboard"/>
                <a:cs typeface="Chalkboard"/>
              </a:rPr>
              <a:t> </a:t>
            </a:r>
          </a:p>
          <a:p>
            <a:endParaRPr lang="en-US" sz="2000" dirty="0" smtClean="0">
              <a:solidFill>
                <a:schemeClr val="bg1"/>
              </a:solidFill>
              <a:latin typeface="Chalkboard"/>
              <a:cs typeface="Chalkboard"/>
            </a:endParaRPr>
          </a:p>
          <a:p>
            <a:endParaRPr lang="en-US" sz="2000" dirty="0" smtClean="0">
              <a:solidFill>
                <a:schemeClr val="bg1"/>
              </a:solidFill>
              <a:latin typeface="Chalkboard"/>
              <a:cs typeface="Chalkboard"/>
            </a:endParaRPr>
          </a:p>
          <a:p>
            <a:endParaRPr lang="en-US" sz="2000" dirty="0" smtClean="0">
              <a:solidFill>
                <a:schemeClr val="bg1"/>
              </a:solidFill>
              <a:latin typeface="Chalkboard"/>
              <a:cs typeface="Chalkboard"/>
            </a:endParaRPr>
          </a:p>
          <a:p>
            <a:r>
              <a:rPr lang="en-US" sz="2000" dirty="0" smtClean="0">
                <a:solidFill>
                  <a:schemeClr val="bg1"/>
                </a:solidFill>
                <a:latin typeface="Chalkboard"/>
                <a:cs typeface="Chalkboard"/>
              </a:rPr>
              <a:t>(</a:t>
            </a:r>
            <a:r>
              <a:rPr lang="en-US" sz="2000" dirty="0" err="1" smtClean="0">
                <a:solidFill>
                  <a:schemeClr val="bg1"/>
                </a:solidFill>
                <a:latin typeface="Chalkboard"/>
                <a:cs typeface="Chalkboard"/>
              </a:rPr>
              <a:t>c</a:t>
            </a:r>
            <a:r>
              <a:rPr lang="en-US" sz="2000" dirty="0" smtClean="0">
                <a:solidFill>
                  <a:schemeClr val="bg1"/>
                </a:solidFill>
                <a:latin typeface="Chalkboard"/>
                <a:cs typeface="Chalkboard"/>
              </a:rPr>
              <a:t>) In particular, there is a </a:t>
            </a:r>
            <a:r>
              <a:rPr lang="en-US" sz="2000" dirty="0" smtClean="0">
                <a:solidFill>
                  <a:srgbClr val="FFFF00"/>
                </a:solidFill>
                <a:latin typeface="Chalkboard"/>
                <a:cs typeface="Chalkboard"/>
              </a:rPr>
              <a:t>unique</a:t>
            </a:r>
            <a:r>
              <a:rPr lang="en-US" sz="2000" dirty="0" smtClean="0">
                <a:solidFill>
                  <a:schemeClr val="bg1"/>
                </a:solidFill>
                <a:latin typeface="Chalkboard"/>
                <a:cs typeface="Chalkboard"/>
              </a:rPr>
              <a:t> interim payment rule such that the mechanism is BIC and additionally interim IR and NPT.</a:t>
            </a:r>
          </a:p>
          <a:p>
            <a:pPr marL="0" lvl="1">
              <a:lnSpc>
                <a:spcPct val="120000"/>
              </a:lnSpc>
              <a:spcBef>
                <a:spcPts val="300"/>
              </a:spcBef>
            </a:pPr>
            <a:endParaRPr lang="en-US" sz="2000" dirty="0">
              <a:latin typeface="Comic Sans MS" pitchFamily="66" charset="0"/>
            </a:endParaRPr>
          </a:p>
        </p:txBody>
      </p:sp>
      <p:pic>
        <p:nvPicPr>
          <p:cNvPr id="36" name="Picture 35" descr="latex-image-1.pdf"/>
          <p:cNvPicPr>
            <a:picLocks noChangeAspect="1"/>
          </p:cNvPicPr>
          <p:nvPr/>
        </p:nvPicPr>
        <p:blipFill>
          <a:blip r:embed="rId4"/>
          <a:stretch>
            <a:fillRect/>
          </a:stretch>
        </p:blipFill>
        <p:spPr>
          <a:xfrm>
            <a:off x="1092200" y="3886200"/>
            <a:ext cx="6426200" cy="1143000"/>
          </a:xfrm>
          <a:prstGeom prst="rect">
            <a:avLst/>
          </a:prstGeom>
        </p:spPr>
      </p:pic>
    </p:spTree>
    <p:extLst>
      <p:ext uri="{BB962C8B-B14F-4D97-AF65-F5344CB8AC3E}">
        <p14:creationId xmlns:p14="http://schemas.microsoft.com/office/powerpoint/2010/main" val="19326356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143000"/>
            <a:ext cx="1122147" cy="523220"/>
          </a:xfrm>
          <a:prstGeom prst="rect">
            <a:avLst/>
          </a:prstGeom>
          <a:noFill/>
        </p:spPr>
        <p:txBody>
          <a:bodyPr wrap="none" rtlCol="0">
            <a:spAutoFit/>
          </a:bodyPr>
          <a:lstStyle/>
          <a:p>
            <a:r>
              <a:rPr lang="en-US" sz="2800" b="1" dirty="0" smtClean="0">
                <a:solidFill>
                  <a:srgbClr val="FFFFFF"/>
                </a:solidFill>
                <a:effectLst>
                  <a:outerShdw blurRad="38100" dist="38100" dir="2700000" algn="tl">
                    <a:srgbClr val="000000">
                      <a:alpha val="43137"/>
                    </a:srgbClr>
                  </a:outerShdw>
                </a:effectLst>
                <a:latin typeface="Arial"/>
                <a:cs typeface="Arial"/>
              </a:rPr>
              <a:t>Menu</a:t>
            </a:r>
            <a:endParaRPr lang="en-US" sz="2800" b="1" dirty="0">
              <a:solidFill>
                <a:srgbClr val="FFFFFF"/>
              </a:solidFill>
              <a:effectLst>
                <a:outerShdw blurRad="38100" dist="38100" dir="2700000" algn="tl">
                  <a:srgbClr val="000000">
                    <a:alpha val="43137"/>
                  </a:srgbClr>
                </a:outerShdw>
              </a:effectLst>
              <a:latin typeface="Arial"/>
              <a:cs typeface="Arial"/>
            </a:endParaRPr>
          </a:p>
        </p:txBody>
      </p:sp>
      <p:grpSp>
        <p:nvGrpSpPr>
          <p:cNvPr id="7" name="Group 6"/>
          <p:cNvGrpSpPr/>
          <p:nvPr/>
        </p:nvGrpSpPr>
        <p:grpSpPr>
          <a:xfrm>
            <a:off x="1447800" y="1828800"/>
            <a:ext cx="1204118" cy="914400"/>
            <a:chOff x="1459706" y="1270794"/>
            <a:chExt cx="686594" cy="560388"/>
          </a:xfrm>
        </p:grpSpPr>
        <p:cxnSp>
          <p:nvCxnSpPr>
            <p:cNvPr id="8" name="Straight Connector 7"/>
            <p:cNvCxnSpPr/>
            <p:nvPr/>
          </p:nvCxnSpPr>
          <p:spPr bwMode="auto">
            <a:xfrm rot="5400000">
              <a:off x="1181100" y="1549400"/>
              <a:ext cx="558800" cy="1588"/>
            </a:xfrm>
            <a:prstGeom prst="line">
              <a:avLst/>
            </a:prstGeom>
            <a:solidFill>
              <a:schemeClr val="accent1"/>
            </a:solidFill>
            <a:ln w="9525" cap="flat" cmpd="sng" algn="ctr">
              <a:solidFill>
                <a:srgbClr val="E7CA24"/>
              </a:solidFill>
              <a:prstDash val="solid"/>
              <a:round/>
              <a:headEnd type="none" w="med" len="med"/>
              <a:tailEnd type="none" w="med" len="med"/>
            </a:ln>
            <a:effectLst/>
          </p:spPr>
        </p:cxnSp>
        <p:cxnSp>
          <p:nvCxnSpPr>
            <p:cNvPr id="9" name="Straight Connector 8"/>
            <p:cNvCxnSpPr/>
            <p:nvPr/>
          </p:nvCxnSpPr>
          <p:spPr bwMode="auto">
            <a:xfrm>
              <a:off x="1461294" y="1829594"/>
              <a:ext cx="685006"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10" name="TextBox 9"/>
          <p:cNvSpPr txBox="1"/>
          <p:nvPr/>
        </p:nvSpPr>
        <p:spPr>
          <a:xfrm>
            <a:off x="2743200" y="2514600"/>
            <a:ext cx="2454518" cy="400110"/>
          </a:xfrm>
          <a:prstGeom prst="rect">
            <a:avLst/>
          </a:prstGeom>
          <a:noFill/>
        </p:spPr>
        <p:txBody>
          <a:bodyPr wrap="none" rtlCol="0">
            <a:spAutoFit/>
          </a:bodyPr>
          <a:lstStyle/>
          <a:p>
            <a:r>
              <a:rPr lang="en-US" sz="2000" i="1" dirty="0" smtClean="0">
                <a:latin typeface="Arial"/>
                <a:cs typeface="Arial"/>
              </a:rPr>
              <a:t>Revelation </a:t>
            </a:r>
            <a:r>
              <a:rPr lang="en-US" sz="2000" i="1" dirty="0" smtClean="0">
                <a:latin typeface="Arial"/>
                <a:cs typeface="Arial"/>
              </a:rPr>
              <a:t>Principle</a:t>
            </a:r>
            <a:endParaRPr lang="en-US" sz="2000" i="1" dirty="0">
              <a:latin typeface="Arial"/>
              <a:cs typeface="Arial"/>
            </a:endParaRPr>
          </a:p>
        </p:txBody>
      </p:sp>
      <p:sp>
        <p:nvSpPr>
          <p:cNvPr id="11" name="TextBox 10"/>
          <p:cNvSpPr txBox="1"/>
          <p:nvPr/>
        </p:nvSpPr>
        <p:spPr>
          <a:xfrm>
            <a:off x="2743200" y="3276600"/>
            <a:ext cx="3283419" cy="400110"/>
          </a:xfrm>
          <a:prstGeom prst="rect">
            <a:avLst/>
          </a:prstGeom>
          <a:noFill/>
        </p:spPr>
        <p:txBody>
          <a:bodyPr wrap="square" rtlCol="0">
            <a:spAutoFit/>
          </a:bodyPr>
          <a:lstStyle/>
          <a:p>
            <a:r>
              <a:rPr lang="en-US" sz="2000" i="1" dirty="0" smtClean="0">
                <a:solidFill>
                  <a:srgbClr val="FFFFFF"/>
                </a:solidFill>
                <a:latin typeface="Arial"/>
                <a:cs typeface="Arial"/>
              </a:rPr>
              <a:t>Myerson’s Optimal Auction</a:t>
            </a:r>
            <a:endParaRPr lang="en-US" sz="2000" i="1" dirty="0">
              <a:solidFill>
                <a:srgbClr val="FFFFFF"/>
              </a:solidFill>
              <a:latin typeface="Arial"/>
              <a:cs typeface="Arial"/>
            </a:endParaRPr>
          </a:p>
        </p:txBody>
      </p:sp>
      <p:grpSp>
        <p:nvGrpSpPr>
          <p:cNvPr id="13" name="Group 12"/>
          <p:cNvGrpSpPr/>
          <p:nvPr/>
        </p:nvGrpSpPr>
        <p:grpSpPr>
          <a:xfrm>
            <a:off x="1447800" y="1829594"/>
            <a:ext cx="1204118" cy="1675606"/>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590014428"/>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a:cs typeface="Arial"/>
              </a:rPr>
              <a:t>Revenue = Virtual Welfare</a:t>
            </a:r>
            <a:endParaRPr lang="en-US" dirty="0">
              <a:latin typeface="Arial"/>
              <a:cs typeface="Arial"/>
            </a:endParaRPr>
          </a:p>
        </p:txBody>
      </p:sp>
      <p:pic>
        <p:nvPicPr>
          <p:cNvPr id="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8763000" cy="9448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7" name="TextBox 6"/>
          <p:cNvSpPr txBox="1"/>
          <p:nvPr/>
        </p:nvSpPr>
        <p:spPr>
          <a:xfrm>
            <a:off x="685800" y="1753944"/>
            <a:ext cx="8001000" cy="2967479"/>
          </a:xfrm>
          <a:prstGeom prst="rect">
            <a:avLst/>
          </a:prstGeom>
          <a:noFill/>
        </p:spPr>
        <p:txBody>
          <a:bodyPr wrap="square" rtlCol="0">
            <a:spAutoFit/>
          </a:bodyPr>
          <a:lstStyle/>
          <a:p>
            <a:r>
              <a:rPr lang="en-US" sz="2400" b="1" dirty="0" smtClean="0">
                <a:solidFill>
                  <a:schemeClr val="bg1"/>
                </a:solidFill>
                <a:latin typeface="Comic Sans MS" pitchFamily="66" charset="0"/>
                <a:cs typeface="Arial" pitchFamily="34" charset="0"/>
              </a:rPr>
              <a:t>[Myerson ’81] </a:t>
            </a:r>
            <a:r>
              <a:rPr lang="en-US" sz="2000" dirty="0" smtClean="0">
                <a:solidFill>
                  <a:schemeClr val="bg1"/>
                </a:solidFill>
                <a:latin typeface="Comic Sans MS"/>
                <a:cs typeface="Comic Sans MS"/>
              </a:rPr>
              <a:t>Fix a Bayesian single-dimensional environment, where bidder distributions are </a:t>
            </a:r>
            <a:r>
              <a:rPr lang="en-US" sz="2000" i="1" dirty="0" smtClean="0">
                <a:solidFill>
                  <a:schemeClr val="bg1"/>
                </a:solidFill>
                <a:latin typeface="Comic Sans MS"/>
                <a:cs typeface="Comic Sans MS"/>
              </a:rPr>
              <a:t>F</a:t>
            </a:r>
            <a:r>
              <a:rPr lang="en-US" sz="2000" baseline="-25000" dirty="0" smtClean="0">
                <a:solidFill>
                  <a:schemeClr val="bg1"/>
                </a:solidFill>
                <a:latin typeface="Comic Sans MS"/>
                <a:cs typeface="Comic Sans MS"/>
              </a:rPr>
              <a:t>1</a:t>
            </a:r>
            <a:r>
              <a:rPr lang="en-US" sz="2000" dirty="0" smtClean="0">
                <a:solidFill>
                  <a:schemeClr val="bg1"/>
                </a:solidFill>
                <a:latin typeface="Comic Sans MS"/>
                <a:cs typeface="Comic Sans MS"/>
              </a:rPr>
              <a:t>,…,</a:t>
            </a:r>
            <a:r>
              <a:rPr lang="en-US" sz="2000" i="1" dirty="0" smtClean="0">
                <a:solidFill>
                  <a:schemeClr val="bg1"/>
                </a:solidFill>
                <a:latin typeface="Comic Sans MS"/>
                <a:cs typeface="Comic Sans MS"/>
              </a:rPr>
              <a:t>F</a:t>
            </a:r>
            <a:r>
              <a:rPr lang="en-US" sz="2000" i="1" baseline="-25000" dirty="0" smtClean="0">
                <a:solidFill>
                  <a:schemeClr val="bg1"/>
                </a:solidFill>
                <a:latin typeface="Comic Sans MS"/>
                <a:cs typeface="Comic Sans MS"/>
              </a:rPr>
              <a:t>n</a:t>
            </a:r>
            <a:r>
              <a:rPr lang="en-US" sz="2000" dirty="0" smtClean="0">
                <a:solidFill>
                  <a:schemeClr val="bg1"/>
                </a:solidFill>
                <a:latin typeface="Comic Sans MS"/>
                <a:cs typeface="Comic Sans MS"/>
              </a:rPr>
              <a:t>, and </a:t>
            </a:r>
            <a:r>
              <a:rPr lang="en-US" sz="2000" i="1" dirty="0" smtClean="0">
                <a:solidFill>
                  <a:schemeClr val="bg1"/>
                </a:solidFill>
                <a:latin typeface="Comic Sans MS"/>
                <a:cs typeface="Comic Sans MS"/>
              </a:rPr>
              <a:t>F</a:t>
            </a:r>
            <a:r>
              <a:rPr lang="en-US" sz="2000" dirty="0" smtClean="0">
                <a:solidFill>
                  <a:schemeClr val="bg1"/>
                </a:solidFill>
                <a:latin typeface="Comic Sans MS"/>
                <a:cs typeface="Comic Sans MS"/>
              </a:rPr>
              <a:t>=</a:t>
            </a:r>
            <a:r>
              <a:rPr lang="en-US" sz="2000" i="1" dirty="0" smtClean="0">
                <a:solidFill>
                  <a:schemeClr val="bg1"/>
                </a:solidFill>
                <a:latin typeface="Comic Sans MS"/>
                <a:cs typeface="Comic Sans MS"/>
              </a:rPr>
              <a:t>F</a:t>
            </a:r>
            <a:r>
              <a:rPr lang="en-US" sz="2000" baseline="-25000" dirty="0" smtClean="0">
                <a:solidFill>
                  <a:schemeClr val="bg1"/>
                </a:solidFill>
                <a:latin typeface="Comic Sans MS"/>
                <a:cs typeface="Comic Sans MS"/>
              </a:rPr>
              <a:t>1</a:t>
            </a:r>
            <a:r>
              <a:rPr lang="en-US" sz="2000" dirty="0" smtClean="0">
                <a:solidFill>
                  <a:schemeClr val="bg1"/>
                </a:solidFill>
                <a:latin typeface="Comic Sans MS"/>
                <a:cs typeface="Comic Sans MS"/>
              </a:rPr>
              <a:t>x…</a:t>
            </a:r>
            <a:r>
              <a:rPr lang="en-US" sz="2000" dirty="0" err="1" smtClean="0">
                <a:solidFill>
                  <a:schemeClr val="bg1"/>
                </a:solidFill>
                <a:latin typeface="Comic Sans MS"/>
                <a:cs typeface="Comic Sans MS"/>
              </a:rPr>
              <a:t>x</a:t>
            </a:r>
            <a:r>
              <a:rPr lang="en-US" sz="2000" i="1" dirty="0" err="1" smtClean="0">
                <a:solidFill>
                  <a:schemeClr val="bg1"/>
                </a:solidFill>
                <a:latin typeface="Comic Sans MS"/>
                <a:cs typeface="Comic Sans MS"/>
              </a:rPr>
              <a:t>F</a:t>
            </a:r>
            <a:r>
              <a:rPr lang="en-US" sz="2000" i="1" baseline="-25000" dirty="0" err="1" smtClean="0">
                <a:solidFill>
                  <a:schemeClr val="bg1"/>
                </a:solidFill>
                <a:latin typeface="Comic Sans MS"/>
                <a:cs typeface="Comic Sans MS"/>
              </a:rPr>
              <a:t>n</a:t>
            </a:r>
            <a:r>
              <a:rPr lang="en-US" sz="2000" dirty="0" smtClean="0">
                <a:solidFill>
                  <a:schemeClr val="bg1"/>
                </a:solidFill>
                <a:latin typeface="Comic Sans MS"/>
                <a:cs typeface="Comic Sans MS"/>
              </a:rPr>
              <a:t>.</a:t>
            </a:r>
          </a:p>
          <a:p>
            <a:r>
              <a:rPr lang="en-US" sz="2000" dirty="0" smtClean="0">
                <a:solidFill>
                  <a:schemeClr val="bg1"/>
                </a:solidFill>
                <a:latin typeface="Chalkboard"/>
                <a:cs typeface="Chalkboard"/>
              </a:rPr>
              <a:t>Let also </a:t>
            </a:r>
            <a:r>
              <a:rPr lang="en-US" sz="2000" dirty="0" smtClean="0">
                <a:solidFill>
                  <a:schemeClr val="bg1"/>
                </a:solidFill>
                <a:latin typeface="Comic Sans MS" pitchFamily="66" charset="0"/>
              </a:rPr>
              <a:t>(</a:t>
            </a:r>
            <a:r>
              <a:rPr lang="en-US" sz="2000" dirty="0" err="1" smtClean="0">
                <a:solidFill>
                  <a:schemeClr val="bg1"/>
                </a:solidFill>
                <a:latin typeface="Comic Sans MS" pitchFamily="66" charset="0"/>
              </a:rPr>
              <a:t>x,p</a:t>
            </a:r>
            <a:r>
              <a:rPr lang="en-US" sz="2000" dirty="0" smtClean="0">
                <a:solidFill>
                  <a:schemeClr val="bg1"/>
                </a:solidFill>
                <a:latin typeface="Comic Sans MS" pitchFamily="66" charset="0"/>
              </a:rPr>
              <a:t>) be a BIC mechanism satisfying interim IR and NPT.</a:t>
            </a:r>
          </a:p>
          <a:p>
            <a:r>
              <a:rPr lang="en-US" sz="2000" dirty="0" smtClean="0">
                <a:solidFill>
                  <a:schemeClr val="bg1"/>
                </a:solidFill>
                <a:latin typeface="Comic Sans MS" pitchFamily="66" charset="0"/>
              </a:rPr>
              <a:t>The expected revenue of this mechanism under truth-telling is</a:t>
            </a:r>
          </a:p>
          <a:p>
            <a:pPr marL="0" lvl="1" algn="ctr">
              <a:lnSpc>
                <a:spcPct val="120000"/>
              </a:lnSpc>
              <a:spcBef>
                <a:spcPts val="300"/>
              </a:spcBef>
            </a:pPr>
            <a:r>
              <a:rPr lang="en-US" sz="2000" b="1" dirty="0" err="1" smtClean="0">
                <a:solidFill>
                  <a:srgbClr val="FF6600"/>
                </a:solidFill>
                <a:latin typeface="Comic Sans MS" pitchFamily="66" charset="0"/>
              </a:rPr>
              <a:t>E</a:t>
            </a:r>
            <a:r>
              <a:rPr lang="en-US" sz="2000" b="1" baseline="-25000" dirty="0" err="1" smtClean="0">
                <a:solidFill>
                  <a:srgbClr val="FF6600"/>
                </a:solidFill>
                <a:latin typeface="Comic Sans MS" pitchFamily="66" charset="0"/>
              </a:rPr>
              <a:t>v~F</a:t>
            </a:r>
            <a:r>
              <a:rPr lang="en-US" sz="2000" b="1" dirty="0" smtClean="0">
                <a:solidFill>
                  <a:srgbClr val="FF6600"/>
                </a:solidFill>
                <a:latin typeface="Comic Sans MS" pitchFamily="66" charset="0"/>
              </a:rPr>
              <a:t>[</a:t>
            </a:r>
            <a:r>
              <a:rPr lang="en-US" sz="2000" b="1" dirty="0" err="1" smtClean="0">
                <a:solidFill>
                  <a:srgbClr val="FF6600"/>
                </a:solidFill>
                <a:latin typeface="Comic Sans MS" pitchFamily="66" charset="0"/>
              </a:rPr>
              <a:t>Σ</a:t>
            </a:r>
            <a:r>
              <a:rPr lang="en-US" sz="2000" b="1" baseline="-25000" dirty="0" err="1" smtClean="0">
                <a:solidFill>
                  <a:srgbClr val="FF6600"/>
                </a:solidFill>
                <a:latin typeface="Comic Sans MS" pitchFamily="66" charset="0"/>
              </a:rPr>
              <a:t>i</a:t>
            </a:r>
            <a:r>
              <a:rPr lang="en-US" sz="2000" b="1" dirty="0" smtClean="0">
                <a:solidFill>
                  <a:srgbClr val="FF6600"/>
                </a:solidFill>
                <a:latin typeface="Comic Sans MS" pitchFamily="66" charset="0"/>
              </a:rPr>
              <a:t> p</a:t>
            </a:r>
            <a:r>
              <a:rPr lang="en-US" sz="2000" b="1" baseline="-25000" dirty="0" smtClean="0">
                <a:solidFill>
                  <a:srgbClr val="FF6600"/>
                </a:solidFill>
                <a:latin typeface="Comic Sans MS" pitchFamily="66" charset="0"/>
              </a:rPr>
              <a:t>i</a:t>
            </a:r>
            <a:r>
              <a:rPr lang="en-US" sz="2000" b="1" dirty="0" smtClean="0">
                <a:solidFill>
                  <a:srgbClr val="FF6600"/>
                </a:solidFill>
                <a:latin typeface="Comic Sans MS" pitchFamily="66" charset="0"/>
              </a:rPr>
              <a:t>(v)]=</a:t>
            </a:r>
            <a:r>
              <a:rPr lang="en-US" sz="2000" b="1" dirty="0" err="1" smtClean="0">
                <a:solidFill>
                  <a:srgbClr val="FF6600"/>
                </a:solidFill>
                <a:latin typeface="Comic Sans MS" pitchFamily="66" charset="0"/>
              </a:rPr>
              <a:t>E</a:t>
            </a:r>
            <a:r>
              <a:rPr lang="en-US" sz="2000" b="1" baseline="-25000" dirty="0" err="1" smtClean="0">
                <a:solidFill>
                  <a:srgbClr val="FF6600"/>
                </a:solidFill>
                <a:latin typeface="Comic Sans MS" pitchFamily="66" charset="0"/>
              </a:rPr>
              <a:t>v~F</a:t>
            </a:r>
            <a:r>
              <a:rPr lang="en-US" sz="2000" b="1" dirty="0" smtClean="0">
                <a:solidFill>
                  <a:srgbClr val="FF6600"/>
                </a:solidFill>
                <a:latin typeface="Comic Sans MS" pitchFamily="66" charset="0"/>
              </a:rPr>
              <a:t>[</a:t>
            </a:r>
            <a:r>
              <a:rPr lang="en-US" sz="2000" b="1" dirty="0" err="1" smtClean="0">
                <a:solidFill>
                  <a:srgbClr val="FF6600"/>
                </a:solidFill>
                <a:latin typeface="Comic Sans MS" pitchFamily="66" charset="0"/>
              </a:rPr>
              <a:t>Σ</a:t>
            </a:r>
            <a:r>
              <a:rPr lang="en-US" sz="2000" b="1" baseline="-25000" dirty="0" err="1" smtClean="0">
                <a:solidFill>
                  <a:srgbClr val="FF6600"/>
                </a:solidFill>
                <a:latin typeface="Comic Sans MS" pitchFamily="66" charset="0"/>
              </a:rPr>
              <a:t>i</a:t>
            </a:r>
            <a:r>
              <a:rPr lang="en-US" sz="2000" b="1" baseline="-25000" dirty="0" smtClean="0">
                <a:solidFill>
                  <a:srgbClr val="FF6600"/>
                </a:solidFill>
                <a:latin typeface="Comic Sans MS" pitchFamily="66" charset="0"/>
              </a:rPr>
              <a:t> </a:t>
            </a:r>
            <a:r>
              <a:rPr lang="en-US" sz="2000" b="1" dirty="0" smtClean="0">
                <a:solidFill>
                  <a:srgbClr val="FF6600"/>
                </a:solidFill>
                <a:latin typeface="Comic Sans MS" pitchFamily="66" charset="0"/>
              </a:rPr>
              <a:t>x</a:t>
            </a:r>
            <a:r>
              <a:rPr lang="en-US" sz="2000" b="1" baseline="-25000" dirty="0" smtClean="0">
                <a:solidFill>
                  <a:srgbClr val="FF6600"/>
                </a:solidFill>
                <a:latin typeface="Comic Sans MS" pitchFamily="66" charset="0"/>
              </a:rPr>
              <a:t>i</a:t>
            </a:r>
            <a:r>
              <a:rPr lang="en-US" sz="2000" b="1" dirty="0" smtClean="0">
                <a:solidFill>
                  <a:srgbClr val="FF6600"/>
                </a:solidFill>
                <a:latin typeface="Comic Sans MS" pitchFamily="66" charset="0"/>
              </a:rPr>
              <a:t>(v) </a:t>
            </a:r>
            <a:r>
              <a:rPr lang="en-US" sz="2000" dirty="0" err="1">
                <a:solidFill>
                  <a:srgbClr val="FF6600"/>
                </a:solidFill>
                <a:latin typeface="Comic Sans MS" pitchFamily="66" charset="0"/>
              </a:rPr>
              <a:t>φ</a:t>
            </a:r>
            <a:r>
              <a:rPr lang="en-US" sz="2000" b="1" baseline="-25000" dirty="0" err="1" smtClean="0">
                <a:solidFill>
                  <a:srgbClr val="FF6600"/>
                </a:solidFill>
                <a:latin typeface="Comic Sans MS" pitchFamily="66" charset="0"/>
              </a:rPr>
              <a:t>i</a:t>
            </a:r>
            <a:r>
              <a:rPr lang="en-US" sz="2000" b="1" dirty="0" smtClean="0">
                <a:solidFill>
                  <a:srgbClr val="FF6600"/>
                </a:solidFill>
                <a:latin typeface="Comic Sans MS" pitchFamily="66" charset="0"/>
              </a:rPr>
              <a:t> </a:t>
            </a:r>
            <a:r>
              <a:rPr lang="en-US" sz="2000" b="1" dirty="0" smtClean="0">
                <a:solidFill>
                  <a:srgbClr val="FF6600"/>
                </a:solidFill>
                <a:latin typeface="Comic Sans MS" pitchFamily="66" charset="0"/>
              </a:rPr>
              <a:t>(v</a:t>
            </a:r>
            <a:r>
              <a:rPr lang="en-US" sz="2000" b="1" baseline="-25000" dirty="0" smtClean="0">
                <a:solidFill>
                  <a:srgbClr val="FF6600"/>
                </a:solidFill>
                <a:latin typeface="Comic Sans MS" pitchFamily="66" charset="0"/>
              </a:rPr>
              <a:t>i</a:t>
            </a:r>
            <a:r>
              <a:rPr lang="en-US" sz="2000" b="1" dirty="0" smtClean="0">
                <a:solidFill>
                  <a:srgbClr val="FF6600"/>
                </a:solidFill>
                <a:latin typeface="Comic Sans MS" pitchFamily="66" charset="0"/>
              </a:rPr>
              <a:t>)], </a:t>
            </a:r>
          </a:p>
          <a:p>
            <a:pPr marL="0" lvl="1" algn="ctr">
              <a:lnSpc>
                <a:spcPct val="120000"/>
              </a:lnSpc>
              <a:spcBef>
                <a:spcPts val="300"/>
              </a:spcBef>
            </a:pPr>
            <a:endParaRPr lang="en-US" sz="2000" b="1" dirty="0" smtClean="0">
              <a:solidFill>
                <a:srgbClr val="FF6600"/>
              </a:solidFill>
              <a:latin typeface="Comic Sans MS" pitchFamily="66" charset="0"/>
            </a:endParaRPr>
          </a:p>
          <a:p>
            <a:pPr marL="0" lvl="1">
              <a:lnSpc>
                <a:spcPct val="120000"/>
              </a:lnSpc>
              <a:spcBef>
                <a:spcPts val="300"/>
              </a:spcBef>
            </a:pPr>
            <a:r>
              <a:rPr lang="en-US" sz="2000" dirty="0" smtClean="0">
                <a:solidFill>
                  <a:schemeClr val="bg1"/>
                </a:solidFill>
                <a:latin typeface="Comic Sans MS" pitchFamily="66" charset="0"/>
              </a:rPr>
              <a:t>where </a:t>
            </a:r>
            <a:r>
              <a:rPr lang="en-US" sz="2000" dirty="0" err="1" smtClean="0">
                <a:solidFill>
                  <a:srgbClr val="FF6600"/>
                </a:solidFill>
                <a:latin typeface="Comic Sans MS" pitchFamily="66" charset="0"/>
              </a:rPr>
              <a:t>φ</a:t>
            </a:r>
            <a:r>
              <a:rPr lang="en-US" sz="2000" baseline="-25000" dirty="0" err="1" smtClean="0">
                <a:solidFill>
                  <a:srgbClr val="FF6600"/>
                </a:solidFill>
                <a:latin typeface="Comic Sans MS" pitchFamily="66" charset="0"/>
              </a:rPr>
              <a:t>i</a:t>
            </a:r>
            <a:r>
              <a:rPr lang="en-US" sz="2000" dirty="0" smtClean="0">
                <a:solidFill>
                  <a:srgbClr val="FF6600"/>
                </a:solidFill>
                <a:latin typeface="Comic Sans MS" pitchFamily="66" charset="0"/>
              </a:rPr>
              <a:t> (v</a:t>
            </a:r>
            <a:r>
              <a:rPr lang="en-US" sz="2000" baseline="-25000" dirty="0" smtClean="0">
                <a:solidFill>
                  <a:srgbClr val="FF6600"/>
                </a:solidFill>
                <a:latin typeface="Comic Sans MS" pitchFamily="66" charset="0"/>
              </a:rPr>
              <a:t>i</a:t>
            </a:r>
            <a:r>
              <a:rPr lang="en-US" sz="2000" dirty="0" smtClean="0">
                <a:solidFill>
                  <a:srgbClr val="FF6600"/>
                </a:solidFill>
                <a:latin typeface="Comic Sans MS" pitchFamily="66" charset="0"/>
              </a:rPr>
              <a:t>) := v</a:t>
            </a:r>
            <a:r>
              <a:rPr lang="en-US" sz="2000" baseline="-25000" dirty="0" smtClean="0">
                <a:solidFill>
                  <a:srgbClr val="FF6600"/>
                </a:solidFill>
                <a:latin typeface="Comic Sans MS" pitchFamily="66" charset="0"/>
              </a:rPr>
              <a:t>i</a:t>
            </a:r>
            <a:r>
              <a:rPr lang="en-US" sz="2000" dirty="0" smtClean="0">
                <a:solidFill>
                  <a:srgbClr val="FF6600"/>
                </a:solidFill>
                <a:latin typeface="Comic Sans MS" pitchFamily="66" charset="0"/>
              </a:rPr>
              <a:t>- (1-F</a:t>
            </a:r>
            <a:r>
              <a:rPr lang="en-US" sz="2000" baseline="-25000" dirty="0" smtClean="0">
                <a:solidFill>
                  <a:srgbClr val="FF6600"/>
                </a:solidFill>
                <a:latin typeface="Comic Sans MS" pitchFamily="66" charset="0"/>
              </a:rPr>
              <a:t>i</a:t>
            </a:r>
            <a:r>
              <a:rPr lang="en-US" sz="2000" dirty="0" smtClean="0">
                <a:solidFill>
                  <a:srgbClr val="FF6600"/>
                </a:solidFill>
                <a:latin typeface="Comic Sans MS" pitchFamily="66" charset="0"/>
              </a:rPr>
              <a:t>(v</a:t>
            </a:r>
            <a:r>
              <a:rPr lang="en-US" sz="2000" baseline="-25000" dirty="0" smtClean="0">
                <a:solidFill>
                  <a:srgbClr val="FF6600"/>
                </a:solidFill>
                <a:latin typeface="Comic Sans MS" pitchFamily="66" charset="0"/>
              </a:rPr>
              <a:t>i</a:t>
            </a:r>
            <a:r>
              <a:rPr lang="en-US" sz="2000" dirty="0" smtClean="0">
                <a:solidFill>
                  <a:srgbClr val="FF6600"/>
                </a:solidFill>
                <a:latin typeface="Comic Sans MS" pitchFamily="66" charset="0"/>
              </a:rPr>
              <a:t>))/f</a:t>
            </a:r>
            <a:r>
              <a:rPr lang="en-US" sz="2000" baseline="-25000" dirty="0" smtClean="0">
                <a:solidFill>
                  <a:srgbClr val="FF6600"/>
                </a:solidFill>
                <a:latin typeface="Comic Sans MS" pitchFamily="66" charset="0"/>
              </a:rPr>
              <a:t>i</a:t>
            </a:r>
            <a:r>
              <a:rPr lang="en-US" sz="2000" dirty="0" smtClean="0">
                <a:solidFill>
                  <a:srgbClr val="FF6600"/>
                </a:solidFill>
                <a:latin typeface="Comic Sans MS" pitchFamily="66" charset="0"/>
              </a:rPr>
              <a:t>(v</a:t>
            </a:r>
            <a:r>
              <a:rPr lang="en-US" sz="2000" baseline="-25000" dirty="0" smtClean="0">
                <a:solidFill>
                  <a:srgbClr val="FF6600"/>
                </a:solidFill>
                <a:latin typeface="Comic Sans MS" pitchFamily="66" charset="0"/>
              </a:rPr>
              <a:t>i</a:t>
            </a:r>
            <a:r>
              <a:rPr lang="en-US" sz="2000" dirty="0" smtClean="0">
                <a:solidFill>
                  <a:srgbClr val="FF6600"/>
                </a:solidFill>
                <a:latin typeface="Comic Sans MS" pitchFamily="66" charset="0"/>
              </a:rPr>
              <a:t>) </a:t>
            </a:r>
            <a:r>
              <a:rPr lang="en-US" sz="2000" dirty="0" smtClean="0">
                <a:solidFill>
                  <a:schemeClr val="bg1"/>
                </a:solidFill>
                <a:latin typeface="Comic Sans MS" pitchFamily="66" charset="0"/>
              </a:rPr>
              <a:t>is bidder </a:t>
            </a:r>
            <a:r>
              <a:rPr lang="en-US" sz="2000" dirty="0" err="1" smtClean="0">
                <a:solidFill>
                  <a:schemeClr val="bg1"/>
                </a:solidFill>
                <a:latin typeface="Comic Sans MS" pitchFamily="66" charset="0"/>
              </a:rPr>
              <a:t>i’s</a:t>
            </a:r>
            <a:r>
              <a:rPr lang="en-US" sz="2000" dirty="0" smtClean="0">
                <a:solidFill>
                  <a:schemeClr val="bg1"/>
                </a:solidFill>
                <a:latin typeface="Comic Sans MS" pitchFamily="66" charset="0"/>
              </a:rPr>
              <a:t> “virtual value function” (f</a:t>
            </a:r>
            <a:r>
              <a:rPr lang="en-US" sz="2000" baseline="-25000" dirty="0" smtClean="0">
                <a:solidFill>
                  <a:schemeClr val="bg1"/>
                </a:solidFill>
                <a:latin typeface="Comic Sans MS" pitchFamily="66" charset="0"/>
              </a:rPr>
              <a:t>i</a:t>
            </a:r>
            <a:r>
              <a:rPr lang="en-US" sz="2000" dirty="0" smtClean="0">
                <a:solidFill>
                  <a:schemeClr val="bg1"/>
                </a:solidFill>
                <a:latin typeface="Comic Sans MS" pitchFamily="66" charset="0"/>
              </a:rPr>
              <a:t> is the density function for F</a:t>
            </a:r>
            <a:r>
              <a:rPr lang="en-US" sz="2000" baseline="-25000" dirty="0" smtClean="0">
                <a:solidFill>
                  <a:schemeClr val="bg1"/>
                </a:solidFill>
                <a:latin typeface="Comic Sans MS" pitchFamily="66" charset="0"/>
              </a:rPr>
              <a:t>i</a:t>
            </a:r>
            <a:r>
              <a:rPr lang="en-US" sz="2000" dirty="0" smtClean="0">
                <a:solidFill>
                  <a:schemeClr val="bg1"/>
                </a:solidFill>
                <a:latin typeface="Comic Sans MS" pitchFamily="66" charset="0"/>
              </a:rPr>
              <a:t>).</a:t>
            </a:r>
            <a:endParaRPr lang="en-US" sz="2000" b="1" i="1" dirty="0">
              <a:solidFill>
                <a:schemeClr val="bg1"/>
              </a:solidFill>
              <a:latin typeface="Comic Sans MS" pitchFamily="66" charset="0"/>
            </a:endParaRPr>
          </a:p>
        </p:txBody>
      </p:sp>
      <p:sp>
        <p:nvSpPr>
          <p:cNvPr id="8" name="TextBox 7"/>
          <p:cNvSpPr txBox="1"/>
          <p:nvPr/>
        </p:nvSpPr>
        <p:spPr>
          <a:xfrm>
            <a:off x="990600" y="6019800"/>
            <a:ext cx="2319415" cy="369332"/>
          </a:xfrm>
          <a:prstGeom prst="rect">
            <a:avLst/>
          </a:prstGeom>
          <a:noFill/>
        </p:spPr>
        <p:txBody>
          <a:bodyPr wrap="none" rtlCol="0">
            <a:spAutoFit/>
          </a:bodyPr>
          <a:lstStyle/>
          <a:p>
            <a:r>
              <a:rPr lang="en-US" b="1" dirty="0" smtClean="0">
                <a:latin typeface="Comic Sans MS"/>
                <a:cs typeface="Comic Sans MS"/>
              </a:rPr>
              <a:t>Proof:</a:t>
            </a:r>
            <a:r>
              <a:rPr lang="en-US" dirty="0" smtClean="0">
                <a:latin typeface="Comic Sans MS"/>
                <a:cs typeface="Comic Sans MS"/>
              </a:rPr>
              <a:t> on the board</a:t>
            </a:r>
            <a:endParaRPr lang="en-US" dirty="0">
              <a:latin typeface="Comic Sans MS"/>
              <a:cs typeface="Comic Sans MS"/>
            </a:endParaRPr>
          </a:p>
        </p:txBody>
      </p:sp>
    </p:spTree>
    <p:extLst>
      <p:ext uri="{BB962C8B-B14F-4D97-AF65-F5344CB8AC3E}">
        <p14:creationId xmlns:p14="http://schemas.microsoft.com/office/powerpoint/2010/main" val="40381196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60198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Example Applications</a:t>
            </a:r>
            <a:endParaRPr lang="en-US" sz="2800" b="0" cap="none" dirty="0">
              <a:solidFill>
                <a:schemeClr val="tx2">
                  <a:lumMod val="60000"/>
                  <a:lumOff val="40000"/>
                </a:schemeClr>
              </a:solidFill>
              <a:latin typeface="Chalkduster"/>
              <a:cs typeface="Chalkduster"/>
            </a:endParaRPr>
          </a:p>
        </p:txBody>
      </p:sp>
    </p:spTree>
    <p:extLst>
      <p:ext uri="{BB962C8B-B14F-4D97-AF65-F5344CB8AC3E}">
        <p14:creationId xmlns:p14="http://schemas.microsoft.com/office/powerpoint/2010/main" val="2746202402"/>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mv="urn:schemas-microsoft-com:mac:vml"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153400" cy="5572807"/>
          </a:xfrm>
          <a:prstGeom prst="rect">
            <a:avLst/>
          </a:prstGeom>
        </p:spPr>
        <p:txBody>
          <a:bodyPr wrap="square">
            <a:spAutoFit/>
          </a:bodyPr>
          <a:lstStyle/>
          <a:p>
            <a:pPr marL="342900" indent="-342900">
              <a:lnSpc>
                <a:spcPct val="120000"/>
              </a:lnSpc>
              <a:spcAft>
                <a:spcPts val="600"/>
              </a:spcAft>
            </a:pPr>
            <a:endParaRPr lang="en-US" sz="2400" dirty="0" smtClean="0">
              <a:latin typeface="Arial"/>
              <a:cs typeface="Arial"/>
            </a:endParaRPr>
          </a:p>
          <a:p>
            <a:pPr marL="342900" indent="-342900">
              <a:lnSpc>
                <a:spcPct val="120000"/>
              </a:lnSpc>
              <a:spcAft>
                <a:spcPts val="600"/>
              </a:spcAft>
              <a:buFont typeface="Wingdings" charset="2"/>
              <a:buChar char="q"/>
            </a:pPr>
            <a:r>
              <a:rPr lang="en-US" sz="2400" dirty="0" smtClean="0">
                <a:latin typeface="Arial"/>
                <a:cs typeface="Arial"/>
              </a:rPr>
              <a:t>Recall that posting a price of ½  achieves expected revenue ¼. </a:t>
            </a:r>
          </a:p>
          <a:p>
            <a:pPr marL="342900" indent="-342900">
              <a:lnSpc>
                <a:spcPct val="120000"/>
              </a:lnSpc>
              <a:spcAft>
                <a:spcPts val="600"/>
              </a:spcAft>
              <a:buFont typeface="Wingdings" charset="2"/>
              <a:buChar char="q"/>
            </a:pPr>
            <a:r>
              <a:rPr lang="en-US" sz="2400" dirty="0" smtClean="0">
                <a:latin typeface="Arial"/>
                <a:cs typeface="Arial"/>
              </a:rPr>
              <a:t>Is ¼ the optimal expected revenue of</a:t>
            </a:r>
            <a:r>
              <a:rPr lang="en-US" sz="2400" b="1" i="1" dirty="0" smtClean="0">
                <a:solidFill>
                  <a:srgbClr val="FF6600"/>
                </a:solidFill>
                <a:latin typeface="Arial"/>
                <a:cs typeface="Arial"/>
              </a:rPr>
              <a:t> any IR </a:t>
            </a:r>
            <a:r>
              <a:rPr lang="en-US" sz="2400" dirty="0" smtClean="0">
                <a:latin typeface="Arial"/>
                <a:cs typeface="Arial"/>
              </a:rPr>
              <a:t>auction?</a:t>
            </a:r>
          </a:p>
          <a:p>
            <a:pPr marL="342900" indent="-342900">
              <a:lnSpc>
                <a:spcPct val="120000"/>
              </a:lnSpc>
              <a:spcAft>
                <a:spcPts val="600"/>
              </a:spcAft>
              <a:buFont typeface="Wingdings" charset="2"/>
              <a:buChar char="q"/>
            </a:pPr>
            <a:r>
              <a:rPr lang="en-US" sz="2400" dirty="0" smtClean="0">
                <a:latin typeface="Arial"/>
                <a:cs typeface="Arial"/>
              </a:rPr>
              <a:t>Answer: yes, it is!</a:t>
            </a:r>
          </a:p>
          <a:p>
            <a:pPr marL="342900" indent="-342900">
              <a:lnSpc>
                <a:spcPct val="120000"/>
              </a:lnSpc>
              <a:spcAft>
                <a:spcPts val="600"/>
              </a:spcAft>
              <a:buFont typeface="Wingdings" charset="2"/>
              <a:buChar char="q"/>
            </a:pPr>
            <a:r>
              <a:rPr lang="en-US" sz="2400" dirty="0" smtClean="0">
                <a:latin typeface="Arial"/>
                <a:cs typeface="Arial"/>
              </a:rPr>
              <a:t>Proof:</a:t>
            </a:r>
          </a:p>
          <a:p>
            <a:pPr marL="800100" lvl="1" indent="-342900">
              <a:lnSpc>
                <a:spcPct val="120000"/>
              </a:lnSpc>
              <a:spcAft>
                <a:spcPts val="600"/>
              </a:spcAft>
              <a:buFont typeface="Wingdings" charset="2"/>
              <a:buChar char="q"/>
            </a:pPr>
            <a:r>
              <a:rPr lang="en-US" sz="2000" dirty="0" smtClean="0">
                <a:latin typeface="Arial"/>
                <a:cs typeface="Arial"/>
              </a:rPr>
              <a:t>The virtual transform for U[0,1] distribution is:</a:t>
            </a:r>
          </a:p>
          <a:p>
            <a:pPr marL="800100" lvl="1" indent="-342900">
              <a:lnSpc>
                <a:spcPct val="120000"/>
              </a:lnSpc>
              <a:spcAft>
                <a:spcPts val="600"/>
              </a:spcAft>
              <a:buFont typeface="Wingdings" charset="2"/>
              <a:buChar char="q"/>
            </a:pPr>
            <a:r>
              <a:rPr lang="en-US" sz="2000" dirty="0" smtClean="0">
                <a:latin typeface="Arial"/>
                <a:cs typeface="Arial"/>
              </a:rPr>
              <a:t>By Myerson’s theorem, any BIC, IR, NPT mechanism (</a:t>
            </a:r>
            <a:r>
              <a:rPr lang="en-US" sz="2000" dirty="0" err="1" smtClean="0">
                <a:latin typeface="Arial"/>
                <a:cs typeface="Arial"/>
              </a:rPr>
              <a:t>x,p</a:t>
            </a:r>
            <a:r>
              <a:rPr lang="en-US" sz="2000" dirty="0" smtClean="0">
                <a:latin typeface="Arial"/>
                <a:cs typeface="Arial"/>
              </a:rPr>
              <a:t>) has revenue 				.</a:t>
            </a:r>
          </a:p>
          <a:p>
            <a:pPr marL="800100" lvl="1" indent="-342900">
              <a:lnSpc>
                <a:spcPct val="120000"/>
              </a:lnSpc>
              <a:spcAft>
                <a:spcPts val="600"/>
              </a:spcAft>
              <a:buFont typeface="Wingdings" charset="2"/>
              <a:buChar char="q"/>
            </a:pPr>
            <a:r>
              <a:rPr lang="en-US" sz="2000" dirty="0" smtClean="0">
                <a:latin typeface="Arial"/>
                <a:cs typeface="Arial"/>
              </a:rPr>
              <a:t>Notice that for all possible </a:t>
            </a:r>
            <a:r>
              <a:rPr lang="en-US" sz="2000" i="1" dirty="0" err="1" smtClean="0">
                <a:latin typeface="Arial"/>
                <a:cs typeface="Arial"/>
              </a:rPr>
              <a:t>x</a:t>
            </a:r>
            <a:r>
              <a:rPr lang="en-US" sz="2000" dirty="0" smtClean="0">
                <a:latin typeface="Arial"/>
                <a:cs typeface="Arial"/>
              </a:rPr>
              <a:t>(): </a:t>
            </a:r>
          </a:p>
          <a:p>
            <a:pPr marL="800100" lvl="1" indent="-342900">
              <a:lnSpc>
                <a:spcPct val="120000"/>
              </a:lnSpc>
              <a:spcAft>
                <a:spcPts val="600"/>
              </a:spcAft>
              <a:buFont typeface="Wingdings" charset="2"/>
              <a:buChar char="q"/>
            </a:pPr>
            <a:r>
              <a:rPr lang="en-US" sz="2000" dirty="0" smtClean="0">
                <a:latin typeface="Arial"/>
                <a:cs typeface="Arial"/>
              </a:rPr>
              <a:t>Hence, posting a price of ½ is optimal as it achieves the best possible expected virtual welfare, and hence expected revenue.</a:t>
            </a:r>
          </a:p>
        </p:txBody>
      </p:sp>
      <p:sp>
        <p:nvSpPr>
          <p:cNvPr id="5" name="Title 5"/>
          <p:cNvSpPr txBox="1">
            <a:spLocks/>
          </p:cNvSpPr>
          <p:nvPr/>
        </p:nvSpPr>
        <p:spPr>
          <a:xfrm>
            <a:off x="1214761" y="76200"/>
            <a:ext cx="7700639" cy="762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One U[0,1] Bidder, One Item</a:t>
            </a:r>
            <a:endParaRPr kumimoji="0" lang="en-US" sz="25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endParaRPr>
          </a:p>
        </p:txBody>
      </p:sp>
      <p:graphicFrame>
        <p:nvGraphicFramePr>
          <p:cNvPr id="4" name="Object 3"/>
          <p:cNvGraphicFramePr>
            <a:graphicFrameLocks noChangeAspect="1"/>
          </p:cNvGraphicFramePr>
          <p:nvPr/>
        </p:nvGraphicFramePr>
        <p:xfrm>
          <a:off x="6261100" y="3454400"/>
          <a:ext cx="2627056" cy="603250"/>
        </p:xfrm>
        <a:graphic>
          <a:graphicData uri="http://schemas.openxmlformats.org/presentationml/2006/ole">
            <mc:AlternateContent xmlns:mc="http://schemas.openxmlformats.org/markup-compatibility/2006">
              <mc:Choice xmlns:v="urn:schemas-microsoft-com:vml" Requires="v">
                <p:oleObj spid="_x0000_s66603" name="Equation" r:id="rId4" imgW="1714500" imgH="393700" progId="Equation.3">
                  <p:embed/>
                </p:oleObj>
              </mc:Choice>
              <mc:Fallback>
                <p:oleObj name="Equation" r:id="rId4" imgW="17145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3454400"/>
                        <a:ext cx="2627056"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66604" name="Equation" r:id="rId6" imgW="101600" imgH="177800" progId="Equation.3">
                  <p:embed/>
                </p:oleObj>
              </mc:Choice>
              <mc:Fallback>
                <p:oleObj name="Equation" r:id="rId6" imgW="101600" imgH="177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133600" y="4326504"/>
          <a:ext cx="2788771" cy="423296"/>
        </p:xfrm>
        <a:graphic>
          <a:graphicData uri="http://schemas.openxmlformats.org/presentationml/2006/ole">
            <mc:AlternateContent xmlns:mc="http://schemas.openxmlformats.org/markup-compatibility/2006">
              <mc:Choice xmlns:v="urn:schemas-microsoft-com:vml" Requires="v">
                <p:oleObj spid="_x0000_s66605" name="Equation" r:id="rId8" imgW="1422400" imgH="215900" progId="Equation.3">
                  <p:embed/>
                </p:oleObj>
              </mc:Choice>
              <mc:Fallback>
                <p:oleObj name="Equation" r:id="rId8" imgW="1422400" imgH="2159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326504"/>
                        <a:ext cx="2788771" cy="423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5" name="Object 5"/>
          <p:cNvGraphicFramePr>
            <a:graphicFrameLocks noChangeAspect="1"/>
          </p:cNvGraphicFramePr>
          <p:nvPr/>
        </p:nvGraphicFramePr>
        <p:xfrm>
          <a:off x="4562475" y="4660900"/>
          <a:ext cx="3133725" cy="666106"/>
        </p:xfrm>
        <a:graphic>
          <a:graphicData uri="http://schemas.openxmlformats.org/presentationml/2006/ole">
            <mc:AlternateContent xmlns:mc="http://schemas.openxmlformats.org/markup-compatibility/2006">
              <mc:Choice xmlns:v="urn:schemas-microsoft-com:vml" Requires="v">
                <p:oleObj spid="_x0000_s66606" name="Equation" r:id="rId10" imgW="1676400" imgH="355600" progId="Equation.3">
                  <p:embed/>
                </p:oleObj>
              </mc:Choice>
              <mc:Fallback>
                <p:oleObj name="Equation" r:id="rId10" imgW="1676400" imgH="355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475" y="4660900"/>
                        <a:ext cx="3133725" cy="666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4466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5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p:txBody>
          <a:bodyPr>
            <a:normAutofit/>
          </a:bodyPr>
          <a:lstStyle/>
          <a:p>
            <a:r>
              <a:rPr lang="en-US" sz="2500" dirty="0" smtClean="0">
                <a:latin typeface="Arial"/>
                <a:cs typeface="Arial"/>
              </a:rPr>
              <a:t>Two U[0,1] Bidders, One Item</a:t>
            </a:r>
            <a:endParaRPr lang="en-US" sz="2500" dirty="0">
              <a:latin typeface="Arial"/>
              <a:cs typeface="Arial"/>
            </a:endParaRPr>
          </a:p>
        </p:txBody>
      </p:sp>
      <p:sp>
        <p:nvSpPr>
          <p:cNvPr id="2" name="Rectangle 1"/>
          <p:cNvSpPr/>
          <p:nvPr/>
        </p:nvSpPr>
        <p:spPr>
          <a:xfrm>
            <a:off x="0" y="1143000"/>
            <a:ext cx="9296400" cy="2006703"/>
          </a:xfrm>
          <a:prstGeom prst="rect">
            <a:avLst/>
          </a:prstGeom>
        </p:spPr>
        <p:txBody>
          <a:bodyPr wrap="square">
            <a:spAutoFit/>
          </a:bodyPr>
          <a:lstStyle/>
          <a:p>
            <a:pPr marL="342900" indent="-342900">
              <a:lnSpc>
                <a:spcPct val="120000"/>
              </a:lnSpc>
              <a:spcAft>
                <a:spcPts val="600"/>
              </a:spcAft>
              <a:buFont typeface="Wingdings" charset="2"/>
              <a:buChar char="q"/>
            </a:pPr>
            <a:r>
              <a:rPr lang="en-US" sz="2400" dirty="0" smtClean="0">
                <a:latin typeface="Arial"/>
                <a:cs typeface="Arial"/>
              </a:rPr>
              <a:t>Recall that </a:t>
            </a:r>
            <a:r>
              <a:rPr lang="en-US" sz="2400" dirty="0" err="1" smtClean="0">
                <a:latin typeface="Arial"/>
                <a:cs typeface="Arial"/>
              </a:rPr>
              <a:t>Vickrey</a:t>
            </a:r>
            <a:r>
              <a:rPr lang="en-US" sz="2400" dirty="0" smtClean="0">
                <a:latin typeface="Arial"/>
                <a:cs typeface="Arial"/>
              </a:rPr>
              <a:t> without reserve has expected revenue ⅓, while </a:t>
            </a:r>
            <a:r>
              <a:rPr lang="en-US" sz="2400" dirty="0" err="1" smtClean="0">
                <a:latin typeface="Arial"/>
                <a:cs typeface="Arial"/>
              </a:rPr>
              <a:t>Vickrey</a:t>
            </a:r>
            <a:r>
              <a:rPr lang="en-US" sz="2400" dirty="0" smtClean="0">
                <a:latin typeface="Arial"/>
                <a:cs typeface="Arial"/>
              </a:rPr>
              <a:t> with reserve ½ has expected revenue 5/12.</a:t>
            </a:r>
          </a:p>
          <a:p>
            <a:pPr marL="342900" indent="-342900">
              <a:lnSpc>
                <a:spcPct val="120000"/>
              </a:lnSpc>
              <a:spcAft>
                <a:spcPts val="600"/>
              </a:spcAft>
              <a:buFont typeface="Wingdings" charset="2"/>
              <a:buChar char="q"/>
            </a:pPr>
            <a:r>
              <a:rPr lang="en-US" sz="2400" dirty="0" smtClean="0">
                <a:latin typeface="Arial"/>
                <a:cs typeface="Arial"/>
              </a:rPr>
              <a:t>Is 5/12 the optimal expected revenue of</a:t>
            </a:r>
            <a:r>
              <a:rPr lang="en-US" sz="2400" b="1" i="1" dirty="0" smtClean="0">
                <a:solidFill>
                  <a:srgbClr val="FF6600"/>
                </a:solidFill>
                <a:latin typeface="Arial"/>
                <a:cs typeface="Arial"/>
              </a:rPr>
              <a:t> any interim IR </a:t>
            </a:r>
            <a:r>
              <a:rPr lang="en-US" sz="2400" dirty="0" smtClean="0">
                <a:latin typeface="Arial"/>
                <a:cs typeface="Arial"/>
              </a:rPr>
              <a:t>auction?</a:t>
            </a:r>
          </a:p>
          <a:p>
            <a:pPr marL="342900" indent="-342900">
              <a:lnSpc>
                <a:spcPct val="120000"/>
              </a:lnSpc>
              <a:spcAft>
                <a:spcPts val="600"/>
              </a:spcAft>
              <a:buFont typeface="Wingdings" charset="2"/>
              <a:buChar char="q"/>
            </a:pPr>
            <a:r>
              <a:rPr lang="en-US" sz="2400" dirty="0" smtClean="0">
                <a:latin typeface="Arial"/>
                <a:cs typeface="Arial"/>
              </a:rPr>
              <a:t>Answer: yes it is!</a:t>
            </a:r>
          </a:p>
        </p:txBody>
      </p:sp>
    </p:spTree>
    <p:extLst>
      <p:ext uri="{BB962C8B-B14F-4D97-AF65-F5344CB8AC3E}">
        <p14:creationId xmlns:p14="http://schemas.microsoft.com/office/powerpoint/2010/main" val="1468442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p:txBody>
          <a:bodyPr>
            <a:normAutofit/>
          </a:bodyPr>
          <a:lstStyle/>
          <a:p>
            <a:r>
              <a:rPr lang="en-US" sz="2500" dirty="0" smtClean="0">
                <a:latin typeface="Arial"/>
                <a:cs typeface="Arial"/>
              </a:rPr>
              <a:t>Two U[0,1] Bidders, One Item (cont.)</a:t>
            </a:r>
            <a:endParaRPr lang="en-US" sz="2500" dirty="0">
              <a:latin typeface="Arial"/>
              <a:cs typeface="Arial"/>
            </a:endParaRPr>
          </a:p>
        </p:txBody>
      </p:sp>
      <p:sp>
        <p:nvSpPr>
          <p:cNvPr id="2" name="Rectangle 1"/>
          <p:cNvSpPr/>
          <p:nvPr/>
        </p:nvSpPr>
        <p:spPr>
          <a:xfrm>
            <a:off x="-50800" y="292100"/>
            <a:ext cx="9296400" cy="6681829"/>
          </a:xfrm>
          <a:prstGeom prst="rect">
            <a:avLst/>
          </a:prstGeom>
        </p:spPr>
        <p:txBody>
          <a:bodyPr wrap="square">
            <a:spAutoFit/>
          </a:bodyPr>
          <a:lstStyle/>
          <a:p>
            <a:pPr>
              <a:lnSpc>
                <a:spcPct val="120000"/>
              </a:lnSpc>
              <a:spcAft>
                <a:spcPts val="600"/>
              </a:spcAft>
            </a:pPr>
            <a:endParaRPr lang="en-US" sz="2000" dirty="0" smtClean="0">
              <a:latin typeface="Arial"/>
              <a:cs typeface="Arial"/>
            </a:endParaRPr>
          </a:p>
          <a:p>
            <a:pPr marL="342900" indent="-342900">
              <a:lnSpc>
                <a:spcPct val="120000"/>
              </a:lnSpc>
              <a:spcAft>
                <a:spcPts val="600"/>
              </a:spcAft>
              <a:buFont typeface="Wingdings" charset="2"/>
              <a:buChar char="q"/>
            </a:pPr>
            <a:r>
              <a:rPr lang="en-US" sz="2000" dirty="0" smtClean="0">
                <a:latin typeface="Arial"/>
                <a:cs typeface="Arial"/>
              </a:rPr>
              <a:t>Recall that the virtual transform for v~U[0,1] is:  </a:t>
            </a:r>
            <a:r>
              <a:rPr lang="el-GR" sz="2000" dirty="0" smtClean="0">
                <a:latin typeface="Arial"/>
                <a:cs typeface="Arial"/>
              </a:rPr>
              <a:t>φ</a:t>
            </a:r>
            <a:r>
              <a:rPr lang="en-US" sz="2000" dirty="0" smtClean="0">
                <a:latin typeface="Arial"/>
                <a:cs typeface="Arial"/>
              </a:rPr>
              <a:t>(v)= 2v-1</a:t>
            </a:r>
            <a:endParaRPr lang="en-US" sz="800" dirty="0" smtClean="0">
              <a:latin typeface="Arial"/>
              <a:cs typeface="Arial"/>
            </a:endParaRPr>
          </a:p>
          <a:p>
            <a:pPr marL="342900" indent="-342900">
              <a:lnSpc>
                <a:spcPct val="120000"/>
              </a:lnSpc>
              <a:spcAft>
                <a:spcPts val="600"/>
              </a:spcAft>
              <a:buFont typeface="Wingdings" charset="2"/>
              <a:buChar char="q"/>
            </a:pPr>
            <a:r>
              <a:rPr lang="en-US" sz="2000" dirty="0" smtClean="0">
                <a:latin typeface="Arial"/>
                <a:cs typeface="Arial"/>
              </a:rPr>
              <a:t>By Myerson’s theorem, </a:t>
            </a:r>
            <a:br>
              <a:rPr lang="en-US" sz="2000" dirty="0" smtClean="0">
                <a:latin typeface="Arial"/>
                <a:cs typeface="Arial"/>
              </a:rPr>
            </a:br>
            <a:r>
              <a:rPr lang="en-US" sz="2000" dirty="0" smtClean="0">
                <a:latin typeface="Arial"/>
                <a:cs typeface="Arial"/>
              </a:rPr>
              <a:t>	Optimizing expected revenue = Optimizing expected </a:t>
            </a:r>
            <a:r>
              <a:rPr lang="en-US" sz="2000" b="1" i="1" dirty="0" smtClean="0">
                <a:solidFill>
                  <a:srgbClr val="FF6600"/>
                </a:solidFill>
                <a:latin typeface="Arial"/>
                <a:cs typeface="Arial"/>
              </a:rPr>
              <a:t>virtual welfare</a:t>
            </a:r>
            <a:br>
              <a:rPr lang="en-US" sz="2000" b="1" i="1" dirty="0" smtClean="0">
                <a:solidFill>
                  <a:srgbClr val="FF6600"/>
                </a:solidFill>
                <a:latin typeface="Arial"/>
                <a:cs typeface="Arial"/>
              </a:rPr>
            </a:br>
            <a:r>
              <a:rPr lang="en-US" sz="2000" b="1" i="1" dirty="0" smtClean="0">
                <a:solidFill>
                  <a:srgbClr val="FF6600"/>
                </a:solidFill>
                <a:latin typeface="Arial"/>
                <a:cs typeface="Arial"/>
              </a:rPr>
              <a:t>	    </a:t>
            </a:r>
            <a:r>
              <a:rPr lang="en-US" sz="2000" dirty="0" smtClean="0">
                <a:solidFill>
                  <a:srgbClr val="000000"/>
                </a:solidFill>
                <a:latin typeface="Arial"/>
                <a:cs typeface="Arial"/>
              </a:rPr>
              <a:t>subject to interim </a:t>
            </a:r>
            <a:r>
              <a:rPr lang="en-US" sz="2000" dirty="0" err="1" smtClean="0">
                <a:solidFill>
                  <a:srgbClr val="000000"/>
                </a:solidFill>
                <a:latin typeface="Arial"/>
                <a:cs typeface="Arial"/>
              </a:rPr>
              <a:t>monotonicity</a:t>
            </a:r>
            <a:r>
              <a:rPr lang="en-US" sz="2000" dirty="0" smtClean="0">
                <a:solidFill>
                  <a:srgbClr val="000000"/>
                </a:solidFill>
                <a:latin typeface="Arial"/>
                <a:cs typeface="Arial"/>
              </a:rPr>
              <a:t> (needed for BIC)</a:t>
            </a:r>
          </a:p>
          <a:p>
            <a:pPr marL="342900" indent="-342900">
              <a:lnSpc>
                <a:spcPct val="120000"/>
              </a:lnSpc>
              <a:spcAft>
                <a:spcPts val="600"/>
              </a:spcAft>
              <a:buFont typeface="Wingdings" charset="2"/>
              <a:buChar char="q"/>
            </a:pPr>
            <a:r>
              <a:rPr lang="en-US" sz="2000" dirty="0" smtClean="0">
                <a:latin typeface="Arial"/>
                <a:cs typeface="Arial"/>
              </a:rPr>
              <a:t> Let’s try to optimize </a:t>
            </a:r>
            <a:r>
              <a:rPr lang="en-US" sz="2000" b="1" i="1" dirty="0" smtClean="0">
                <a:solidFill>
                  <a:srgbClr val="FF6600"/>
                </a:solidFill>
                <a:latin typeface="Arial"/>
                <a:cs typeface="Arial"/>
              </a:rPr>
              <a:t>virtual welfare </a:t>
            </a:r>
            <a:r>
              <a:rPr lang="en-US" sz="2000" dirty="0" smtClean="0">
                <a:latin typeface="Arial"/>
                <a:cs typeface="Arial"/>
              </a:rPr>
              <a:t>point-wise on </a:t>
            </a:r>
            <a:r>
              <a:rPr lang="en-US" sz="2000" b="1" i="1" dirty="0" smtClean="0">
                <a:solidFill>
                  <a:srgbClr val="FF6600"/>
                </a:solidFill>
                <a:latin typeface="Arial"/>
                <a:cs typeface="Arial"/>
              </a:rPr>
              <a:t>every bid profile</a:t>
            </a:r>
            <a:r>
              <a:rPr lang="en-US" sz="2000" dirty="0" smtClean="0">
                <a:latin typeface="Arial"/>
                <a:cs typeface="Arial"/>
              </a:rPr>
              <a:t> (forgetting about interim </a:t>
            </a:r>
            <a:r>
              <a:rPr lang="en-US" sz="2000" dirty="0" err="1" smtClean="0">
                <a:latin typeface="Arial"/>
                <a:cs typeface="Arial"/>
              </a:rPr>
              <a:t>monotonicity</a:t>
            </a:r>
            <a:r>
              <a:rPr lang="en-US" sz="2000" dirty="0" smtClean="0">
                <a:latin typeface="Arial"/>
                <a:cs typeface="Arial"/>
              </a:rPr>
              <a:t> temporarily)</a:t>
            </a:r>
          </a:p>
          <a:p>
            <a:pPr marL="342900" indent="-342900">
              <a:lnSpc>
                <a:spcPct val="120000"/>
              </a:lnSpc>
              <a:spcAft>
                <a:spcPts val="600"/>
              </a:spcAft>
              <a:buFont typeface="Wingdings" charset="2"/>
              <a:buChar char="q"/>
            </a:pPr>
            <a:r>
              <a:rPr lang="en-US" sz="2000" dirty="0" smtClean="0">
                <a:latin typeface="Arial"/>
                <a:cs typeface="Arial"/>
              </a:rPr>
              <a:t>On bid profile (v</a:t>
            </a:r>
            <a:r>
              <a:rPr lang="en-US" sz="2000" baseline="-25000" dirty="0" smtClean="0">
                <a:latin typeface="Arial"/>
                <a:cs typeface="Arial"/>
              </a:rPr>
              <a:t>1</a:t>
            </a:r>
            <a:r>
              <a:rPr lang="en-US" sz="2000" dirty="0" smtClean="0">
                <a:latin typeface="Arial"/>
                <a:cs typeface="Arial"/>
              </a:rPr>
              <a:t>,v</a:t>
            </a:r>
            <a:r>
              <a:rPr lang="en-US" sz="2000" baseline="-25000" dirty="0" smtClean="0">
                <a:latin typeface="Arial"/>
                <a:cs typeface="Arial"/>
              </a:rPr>
              <a:t>2</a:t>
            </a:r>
            <a:r>
              <a:rPr lang="en-US" sz="2000" dirty="0" smtClean="0">
                <a:latin typeface="Arial"/>
                <a:cs typeface="Arial"/>
              </a:rPr>
              <a:t>), the pair of virtual values are (</a:t>
            </a:r>
            <a:r>
              <a:rPr lang="el-GR" sz="2000" dirty="0" smtClean="0">
                <a:latin typeface="Arial"/>
                <a:cs typeface="Arial"/>
              </a:rPr>
              <a:t>φ</a:t>
            </a:r>
            <a:r>
              <a:rPr lang="en-US" sz="2000" dirty="0" smtClean="0">
                <a:latin typeface="Arial"/>
                <a:cs typeface="Arial"/>
              </a:rPr>
              <a:t>(v</a:t>
            </a:r>
            <a:r>
              <a:rPr lang="en-US" sz="2000" baseline="-25000" dirty="0" smtClean="0">
                <a:latin typeface="Arial"/>
                <a:cs typeface="Arial"/>
              </a:rPr>
              <a:t>1</a:t>
            </a:r>
            <a:r>
              <a:rPr lang="en-US" sz="2000" dirty="0" smtClean="0">
                <a:latin typeface="Arial"/>
                <a:cs typeface="Arial"/>
              </a:rPr>
              <a:t>),</a:t>
            </a:r>
            <a:r>
              <a:rPr lang="el-GR" sz="2000" dirty="0" smtClean="0">
                <a:latin typeface="Arial"/>
                <a:cs typeface="Arial"/>
              </a:rPr>
              <a:t> φ</a:t>
            </a:r>
            <a:r>
              <a:rPr lang="en-US" sz="2000" dirty="0" smtClean="0">
                <a:latin typeface="Arial"/>
                <a:cs typeface="Arial"/>
              </a:rPr>
              <a:t>(v</a:t>
            </a:r>
            <a:r>
              <a:rPr lang="en-US" sz="2000" baseline="-25000" dirty="0" smtClean="0">
                <a:latin typeface="Arial"/>
                <a:cs typeface="Arial"/>
              </a:rPr>
              <a:t>2</a:t>
            </a:r>
            <a:r>
              <a:rPr lang="en-US" sz="2000" dirty="0" smtClean="0">
                <a:latin typeface="Arial"/>
                <a:cs typeface="Arial"/>
              </a:rPr>
              <a:t>))=(2v</a:t>
            </a:r>
            <a:r>
              <a:rPr lang="en-US" sz="2000" baseline="-25000" dirty="0" smtClean="0">
                <a:latin typeface="Arial"/>
                <a:cs typeface="Arial"/>
              </a:rPr>
              <a:t>1</a:t>
            </a:r>
            <a:r>
              <a:rPr lang="en-US" sz="2000" dirty="0" smtClean="0">
                <a:latin typeface="Arial"/>
                <a:cs typeface="Arial"/>
              </a:rPr>
              <a:t>-1, 2v</a:t>
            </a:r>
            <a:r>
              <a:rPr lang="en-US" sz="2000" baseline="-25000" dirty="0" smtClean="0">
                <a:latin typeface="Arial"/>
                <a:cs typeface="Arial"/>
              </a:rPr>
              <a:t>2</a:t>
            </a:r>
            <a:r>
              <a:rPr lang="en-US" sz="2000" dirty="0" smtClean="0">
                <a:latin typeface="Arial"/>
                <a:cs typeface="Arial"/>
              </a:rPr>
              <a:t>-1). How should we allocate? </a:t>
            </a:r>
          </a:p>
          <a:p>
            <a:pPr marL="800100" lvl="1" indent="-342900">
              <a:lnSpc>
                <a:spcPct val="120000"/>
              </a:lnSpc>
              <a:spcAft>
                <a:spcPts val="600"/>
              </a:spcAft>
              <a:buFont typeface="Arial"/>
              <a:buChar char="•"/>
            </a:pPr>
            <a:r>
              <a:rPr lang="en-US" dirty="0" smtClean="0">
                <a:latin typeface="Arial"/>
                <a:cs typeface="Arial"/>
              </a:rPr>
              <a:t>If max{v</a:t>
            </a:r>
            <a:r>
              <a:rPr lang="en-US" baseline="-25000" dirty="0" smtClean="0">
                <a:latin typeface="Arial"/>
                <a:cs typeface="Arial"/>
              </a:rPr>
              <a:t>1</a:t>
            </a:r>
            <a:r>
              <a:rPr lang="en-US" dirty="0" smtClean="0">
                <a:latin typeface="Arial"/>
                <a:cs typeface="Arial"/>
              </a:rPr>
              <a:t>,v</a:t>
            </a:r>
            <a:r>
              <a:rPr lang="en-US" baseline="-25000" dirty="0" smtClean="0">
                <a:latin typeface="Arial"/>
                <a:cs typeface="Arial"/>
              </a:rPr>
              <a:t>2</a:t>
            </a:r>
            <a:r>
              <a:rPr lang="en-US" dirty="0" smtClean="0">
                <a:latin typeface="Arial"/>
                <a:cs typeface="Arial"/>
              </a:rPr>
              <a:t>} ≥ ½, let’s give the item to the bidder with highest value/virtual value.</a:t>
            </a:r>
          </a:p>
          <a:p>
            <a:pPr marL="800100" lvl="1" indent="-342900">
              <a:lnSpc>
                <a:spcPct val="120000"/>
              </a:lnSpc>
              <a:spcAft>
                <a:spcPts val="600"/>
              </a:spcAft>
              <a:buFont typeface="Arial"/>
              <a:buChar char="•"/>
            </a:pPr>
            <a:r>
              <a:rPr lang="en-US" dirty="0" smtClean="0">
                <a:latin typeface="Arial"/>
                <a:cs typeface="Arial"/>
              </a:rPr>
              <a:t>Otherwise, </a:t>
            </a:r>
            <a:r>
              <a:rPr lang="el-GR" dirty="0">
                <a:latin typeface="Arial"/>
                <a:cs typeface="Arial"/>
              </a:rPr>
              <a:t>φ</a:t>
            </a:r>
            <a:r>
              <a:rPr lang="en-US" dirty="0">
                <a:latin typeface="Arial"/>
                <a:cs typeface="Arial"/>
              </a:rPr>
              <a:t>(v</a:t>
            </a:r>
            <a:r>
              <a:rPr lang="en-US" baseline="-25000" dirty="0">
                <a:latin typeface="Arial"/>
                <a:cs typeface="Arial"/>
              </a:rPr>
              <a:t>1</a:t>
            </a:r>
            <a:r>
              <a:rPr lang="en-US" dirty="0">
                <a:latin typeface="Arial"/>
                <a:cs typeface="Arial"/>
              </a:rPr>
              <a:t>),</a:t>
            </a:r>
            <a:r>
              <a:rPr lang="el-GR" dirty="0">
                <a:latin typeface="Arial"/>
                <a:cs typeface="Arial"/>
              </a:rPr>
              <a:t> φ</a:t>
            </a:r>
            <a:r>
              <a:rPr lang="en-US" dirty="0">
                <a:latin typeface="Arial"/>
                <a:cs typeface="Arial"/>
              </a:rPr>
              <a:t>(v</a:t>
            </a:r>
            <a:r>
              <a:rPr lang="en-US" baseline="-25000" dirty="0">
                <a:latin typeface="Arial"/>
                <a:cs typeface="Arial"/>
              </a:rPr>
              <a:t>2</a:t>
            </a:r>
            <a:r>
              <a:rPr lang="en-US" dirty="0" smtClean="0">
                <a:latin typeface="Arial"/>
                <a:cs typeface="Arial"/>
              </a:rPr>
              <a:t>) &lt; 0. So let’s not allocate the item.</a:t>
            </a:r>
            <a:endParaRPr lang="en-US" sz="2000" dirty="0" smtClean="0">
              <a:latin typeface="Arial"/>
              <a:cs typeface="Arial"/>
            </a:endParaRPr>
          </a:p>
          <a:p>
            <a:pPr marL="342900" indent="-342900">
              <a:lnSpc>
                <a:spcPct val="120000"/>
              </a:lnSpc>
              <a:spcAft>
                <a:spcPts val="600"/>
              </a:spcAft>
              <a:buFont typeface="Wingdings" charset="2"/>
              <a:buChar char="q"/>
            </a:pPr>
            <a:r>
              <a:rPr lang="en-US" sz="2000" dirty="0" smtClean="0">
                <a:latin typeface="Arial"/>
                <a:cs typeface="Arial"/>
              </a:rPr>
              <a:t>Note that the above allocation rule is monotone, so by Myerson’s lemma there  is a price rule that makes it DSIC.</a:t>
            </a:r>
          </a:p>
          <a:p>
            <a:pPr marL="342900" indent="-342900">
              <a:lnSpc>
                <a:spcPct val="120000"/>
              </a:lnSpc>
              <a:spcAft>
                <a:spcPts val="600"/>
              </a:spcAft>
              <a:buFont typeface="Wingdings" charset="2"/>
              <a:buChar char="q"/>
            </a:pPr>
            <a:r>
              <a:rPr lang="en-US" sz="2000" dirty="0" smtClean="0">
                <a:latin typeface="Arial"/>
                <a:cs typeface="Arial"/>
              </a:rPr>
              <a:t>DSIC + </a:t>
            </a:r>
            <a:r>
              <a:rPr lang="en-US" sz="2000" dirty="0" err="1" smtClean="0">
                <a:latin typeface="Arial"/>
                <a:cs typeface="Arial"/>
              </a:rPr>
              <a:t>pointwise</a:t>
            </a:r>
            <a:r>
              <a:rPr lang="en-US" sz="2000" dirty="0" smtClean="0">
                <a:latin typeface="Arial"/>
                <a:cs typeface="Arial"/>
              </a:rPr>
              <a:t> optimal virtual welfare =&gt; DSIC, Revenue-optimal</a:t>
            </a:r>
          </a:p>
          <a:p>
            <a:pPr marL="342900" indent="-342900">
              <a:lnSpc>
                <a:spcPct val="120000"/>
              </a:lnSpc>
              <a:spcAft>
                <a:spcPts val="600"/>
              </a:spcAft>
              <a:buFont typeface="Wingdings" charset="2"/>
              <a:buChar char="q"/>
            </a:pPr>
            <a:r>
              <a:rPr lang="en-US" sz="2000" dirty="0" smtClean="0">
                <a:latin typeface="Arial"/>
                <a:cs typeface="Arial"/>
              </a:rPr>
              <a:t>Now, notice that the above auction is identical to </a:t>
            </a:r>
            <a:r>
              <a:rPr lang="en-US" sz="2000" dirty="0" err="1" smtClean="0">
                <a:latin typeface="Arial"/>
                <a:cs typeface="Arial"/>
              </a:rPr>
              <a:t>Vickrey</a:t>
            </a:r>
            <a:r>
              <a:rPr lang="en-US" sz="2000" dirty="0" smtClean="0">
                <a:latin typeface="Arial"/>
                <a:cs typeface="Arial"/>
              </a:rPr>
              <a:t> auction with reserve ½ (which has revenue 5/12 and is actually DSIC).</a:t>
            </a:r>
          </a:p>
        </p:txBody>
      </p:sp>
    </p:spTree>
    <p:extLst>
      <p:ext uri="{BB962C8B-B14F-4D97-AF65-F5344CB8AC3E}">
        <p14:creationId xmlns:p14="http://schemas.microsoft.com/office/powerpoint/2010/main" val="1640025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ssolv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dissolv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68300" y="-50800"/>
            <a:ext cx="8559800" cy="1371600"/>
          </a:xfrm>
        </p:spPr>
        <p:txBody>
          <a:bodyPr>
            <a:normAutofit/>
          </a:bodyPr>
          <a:lstStyle/>
          <a:p>
            <a:pPr algn="ctr"/>
            <a:r>
              <a:rPr lang="en-US" sz="3200" dirty="0" smtClean="0">
                <a:solidFill>
                  <a:srgbClr val="FFFDCB"/>
                </a:solidFill>
                <a:latin typeface="Times New Roman"/>
                <a:cs typeface="Times New Roman"/>
              </a:rPr>
              <a:t>General Mechanisms (Quasi-Linear Setting)</a:t>
            </a:r>
            <a:endParaRPr lang="en-US" sz="3200" dirty="0">
              <a:solidFill>
                <a:srgbClr val="FFFDCB"/>
              </a:solidFill>
              <a:latin typeface="Times New Roman"/>
              <a:cs typeface="Times New Roman"/>
            </a:endParaRPr>
          </a:p>
        </p:txBody>
      </p:sp>
      <p:sp>
        <p:nvSpPr>
          <p:cNvPr id="13" name="TextBox 12"/>
          <p:cNvSpPr txBox="1"/>
          <p:nvPr/>
        </p:nvSpPr>
        <p:spPr>
          <a:xfrm>
            <a:off x="4578350" y="6960513"/>
            <a:ext cx="8064500" cy="430887"/>
          </a:xfrm>
          <a:prstGeom prst="rect">
            <a:avLst/>
          </a:prstGeom>
          <a:noFill/>
        </p:spPr>
        <p:txBody>
          <a:bodyPr wrap="square" rtlCol="0">
            <a:spAutoFit/>
          </a:bodyPr>
          <a:lstStyle/>
          <a:p>
            <a:pPr defTabSz="457200">
              <a:buFont typeface="Heiti SC Light"/>
              <a:buChar char="●"/>
            </a:pPr>
            <a:endParaRPr lang="en-US" sz="2200" dirty="0">
              <a:solidFill>
                <a:srgbClr val="49B1FF"/>
              </a:solidFill>
              <a:cs typeface="Times New Roman"/>
            </a:endParaRPr>
          </a:p>
        </p:txBody>
      </p:sp>
      <p:sp>
        <p:nvSpPr>
          <p:cNvPr id="33" name="TextBox 32"/>
          <p:cNvSpPr txBox="1"/>
          <p:nvPr/>
        </p:nvSpPr>
        <p:spPr>
          <a:xfrm>
            <a:off x="721303" y="1067713"/>
            <a:ext cx="8422698" cy="4339650"/>
          </a:xfrm>
          <a:prstGeom prst="rect">
            <a:avLst/>
          </a:prstGeom>
          <a:noFill/>
        </p:spPr>
        <p:txBody>
          <a:bodyPr wrap="square" rtlCol="0">
            <a:spAutoFit/>
          </a:bodyPr>
          <a:lstStyle/>
          <a:p>
            <a:pPr defTabSz="457200">
              <a:spcAft>
                <a:spcPts val="1200"/>
              </a:spcAft>
            </a:pPr>
            <a:r>
              <a:rPr lang="en-US" sz="2200" dirty="0" smtClean="0">
                <a:solidFill>
                  <a:srgbClr val="49B1FF"/>
                </a:solidFill>
                <a:cs typeface="Times New Roman"/>
              </a:rPr>
              <a:t>Def: </a:t>
            </a:r>
            <a:r>
              <a:rPr lang="en-US" sz="2200" dirty="0" smtClean="0">
                <a:solidFill>
                  <a:srgbClr val="FFFFFF"/>
                </a:solidFill>
                <a:cs typeface="Times New Roman"/>
              </a:rPr>
              <a:t>A (general) mechanism for </a:t>
            </a:r>
            <a:r>
              <a:rPr lang="en-US" sz="2200" i="1" dirty="0" err="1" smtClean="0">
                <a:solidFill>
                  <a:srgbClr val="FFFFFF"/>
                </a:solidFill>
                <a:cs typeface="Times New Roman"/>
              </a:rPr>
              <a:t>n</a:t>
            </a:r>
            <a:r>
              <a:rPr lang="en-US" sz="2200" dirty="0" smtClean="0">
                <a:solidFill>
                  <a:srgbClr val="FFFFFF"/>
                </a:solidFill>
                <a:cs typeface="Times New Roman"/>
              </a:rPr>
              <a:t> bidders is defined by</a:t>
            </a:r>
          </a:p>
          <a:p>
            <a:pPr marL="457200" indent="-457200" defTabSz="457200">
              <a:spcAft>
                <a:spcPts val="1200"/>
              </a:spcAft>
              <a:buFont typeface="+mj-lt"/>
              <a:buAutoNum type="arabicPeriod"/>
            </a:pPr>
            <a:r>
              <a:rPr lang="en-US" sz="2200" dirty="0" smtClean="0">
                <a:solidFill>
                  <a:srgbClr val="FFFFFF"/>
                </a:solidFill>
                <a:cs typeface="Times New Roman"/>
              </a:rPr>
              <a:t>players’ type spaces </a:t>
            </a:r>
            <a:r>
              <a:rPr lang="en-US" sz="2200" i="1" dirty="0" smtClean="0">
                <a:solidFill>
                  <a:srgbClr val="FFFFFF"/>
                </a:solidFill>
                <a:cs typeface="Times New Roman"/>
              </a:rPr>
              <a:t>T</a:t>
            </a:r>
            <a:r>
              <a:rPr lang="en-US" sz="2200" baseline="-25000" dirty="0" smtClean="0">
                <a:solidFill>
                  <a:srgbClr val="FFFFFF"/>
                </a:solidFill>
                <a:cs typeface="Times New Roman"/>
              </a:rPr>
              <a:t>1</a:t>
            </a:r>
            <a:r>
              <a:rPr lang="en-US" sz="2200" dirty="0" smtClean="0">
                <a:solidFill>
                  <a:srgbClr val="FFFFFF"/>
                </a:solidFill>
                <a:cs typeface="Times New Roman"/>
              </a:rPr>
              <a:t>,…, </a:t>
            </a:r>
            <a:r>
              <a:rPr lang="en-US" sz="2200" i="1" dirty="0" err="1" smtClean="0">
                <a:solidFill>
                  <a:srgbClr val="FFFFFF"/>
                </a:solidFill>
                <a:cs typeface="Times New Roman"/>
              </a:rPr>
              <a:t>T</a:t>
            </a:r>
            <a:r>
              <a:rPr lang="en-US" sz="2200" i="1" baseline="-25000" dirty="0" err="1" smtClean="0">
                <a:solidFill>
                  <a:srgbClr val="FFFFFF"/>
                </a:solidFill>
                <a:cs typeface="Times New Roman"/>
              </a:rPr>
              <a:t>n</a:t>
            </a:r>
            <a:endParaRPr lang="en-US" sz="2200" i="1" baseline="-25000" dirty="0" smtClean="0">
              <a:solidFill>
                <a:srgbClr val="FFFFFF"/>
              </a:solidFill>
              <a:cs typeface="Times New Roman"/>
            </a:endParaRPr>
          </a:p>
          <a:p>
            <a:pPr marL="457200" indent="-457200" defTabSz="457200">
              <a:spcAft>
                <a:spcPts val="1200"/>
              </a:spcAft>
              <a:buFont typeface="+mj-lt"/>
              <a:buAutoNum type="arabicPeriod"/>
            </a:pPr>
            <a:r>
              <a:rPr lang="en-US" sz="2200" i="1" dirty="0" smtClean="0">
                <a:solidFill>
                  <a:srgbClr val="FFFFFF"/>
                </a:solidFill>
                <a:cs typeface="Times New Roman"/>
              </a:rPr>
              <a:t>sometimes a distribution </a:t>
            </a:r>
            <a:r>
              <a:rPr lang="en-US" sz="2200" i="1" dirty="0" err="1" smtClean="0">
                <a:solidFill>
                  <a:srgbClr val="FFFFFF"/>
                </a:solidFill>
                <a:cs typeface="Times New Roman"/>
              </a:rPr>
              <a:t>F</a:t>
            </a:r>
            <a:r>
              <a:rPr lang="en-US" sz="2200" i="1" baseline="-25000" dirty="0" err="1" smtClean="0">
                <a:solidFill>
                  <a:srgbClr val="FFFFFF"/>
                </a:solidFill>
                <a:cs typeface="Times New Roman"/>
              </a:rPr>
              <a:t>i</a:t>
            </a:r>
            <a:r>
              <a:rPr lang="en-US" sz="2200" i="1" dirty="0" smtClean="0">
                <a:solidFill>
                  <a:srgbClr val="FFFFFF"/>
                </a:solidFill>
                <a:cs typeface="Times New Roman"/>
              </a:rPr>
              <a:t> over T</a:t>
            </a:r>
            <a:r>
              <a:rPr lang="en-US" sz="2200" i="1" baseline="-25000" dirty="0" smtClean="0">
                <a:solidFill>
                  <a:srgbClr val="FFFFFF"/>
                </a:solidFill>
                <a:cs typeface="Times New Roman"/>
              </a:rPr>
              <a:t>i</a:t>
            </a:r>
            <a:r>
              <a:rPr lang="en-US" sz="2200" i="1" dirty="0" smtClean="0">
                <a:solidFill>
                  <a:srgbClr val="FFFFFF"/>
                </a:solidFill>
                <a:cs typeface="Times New Roman"/>
              </a:rPr>
              <a:t> is also known (</a:t>
            </a:r>
            <a:r>
              <a:rPr lang="en-US" sz="2200" i="1" dirty="0" smtClean="0">
                <a:solidFill>
                  <a:srgbClr val="FF6600"/>
                </a:solidFill>
                <a:cs typeface="Times New Roman"/>
              </a:rPr>
              <a:t>Bayesian </a:t>
            </a:r>
            <a:r>
              <a:rPr lang="en-US" sz="2200" i="1" dirty="0" smtClean="0">
                <a:solidFill>
                  <a:srgbClr val="FFFFFF"/>
                </a:solidFill>
                <a:cs typeface="Times New Roman"/>
              </a:rPr>
              <a:t>setting); in this case it is assumed that bidder </a:t>
            </a:r>
            <a:r>
              <a:rPr lang="en-US" sz="2200" i="1" dirty="0" err="1" smtClean="0">
                <a:solidFill>
                  <a:srgbClr val="FFFFFF"/>
                </a:solidFill>
                <a:cs typeface="Times New Roman"/>
              </a:rPr>
              <a:t>i’s</a:t>
            </a:r>
            <a:r>
              <a:rPr lang="en-US" sz="2200" i="1" dirty="0" smtClean="0">
                <a:solidFill>
                  <a:srgbClr val="FFFFFF"/>
                </a:solidFill>
                <a:cs typeface="Times New Roman"/>
              </a:rPr>
              <a:t> type </a:t>
            </a:r>
            <a:r>
              <a:rPr lang="en-US" sz="2200" i="1" dirty="0" err="1" smtClean="0">
                <a:solidFill>
                  <a:srgbClr val="FFFFFF"/>
                </a:solidFill>
                <a:cs typeface="Times New Roman"/>
              </a:rPr>
              <a:t>t</a:t>
            </a:r>
            <a:r>
              <a:rPr lang="en-US" sz="2200" i="1" baseline="-25000" dirty="0" err="1" smtClean="0">
                <a:solidFill>
                  <a:srgbClr val="FFFFFF"/>
                </a:solidFill>
                <a:cs typeface="Times New Roman"/>
              </a:rPr>
              <a:t>i</a:t>
            </a:r>
            <a:r>
              <a:rPr lang="en-US" sz="2200" i="1" dirty="0" smtClean="0">
                <a:solidFill>
                  <a:srgbClr val="FFFFFF"/>
                </a:solidFill>
                <a:cs typeface="Times New Roman"/>
              </a:rPr>
              <a:t> ~ </a:t>
            </a:r>
            <a:r>
              <a:rPr lang="en-US" sz="2200" i="1" dirty="0" err="1" smtClean="0">
                <a:solidFill>
                  <a:srgbClr val="FFFFFF"/>
                </a:solidFill>
                <a:cs typeface="Times New Roman"/>
              </a:rPr>
              <a:t>F</a:t>
            </a:r>
            <a:r>
              <a:rPr lang="en-US" sz="2200" i="1" baseline="-25000" dirty="0" err="1" smtClean="0">
                <a:solidFill>
                  <a:srgbClr val="FFFFFF"/>
                </a:solidFill>
                <a:cs typeface="Times New Roman"/>
              </a:rPr>
              <a:t>i</a:t>
            </a:r>
            <a:endParaRPr lang="en-US" sz="2200" i="1" baseline="-25000" dirty="0" smtClean="0">
              <a:solidFill>
                <a:srgbClr val="FFFFFF"/>
              </a:solidFill>
              <a:cs typeface="Times New Roman"/>
            </a:endParaRPr>
          </a:p>
          <a:p>
            <a:pPr marL="457200" indent="-457200" defTabSz="457200">
              <a:spcAft>
                <a:spcPts val="1200"/>
              </a:spcAft>
              <a:buFont typeface="+mj-lt"/>
              <a:buAutoNum type="arabicPeriod"/>
            </a:pPr>
            <a:r>
              <a:rPr lang="en-US" sz="2200" dirty="0" smtClean="0">
                <a:solidFill>
                  <a:srgbClr val="FFFFFF"/>
                </a:solidFill>
                <a:cs typeface="Times New Roman"/>
              </a:rPr>
              <a:t>a set of possible alternatives </a:t>
            </a:r>
            <a:r>
              <a:rPr lang="en-US" sz="2200" i="1" dirty="0" smtClean="0">
                <a:solidFill>
                  <a:srgbClr val="FFFFFF"/>
                </a:solidFill>
                <a:cs typeface="Times New Roman"/>
              </a:rPr>
              <a:t>A</a:t>
            </a:r>
          </a:p>
          <a:p>
            <a:pPr marL="457200" indent="-457200" defTabSz="457200">
              <a:spcAft>
                <a:spcPts val="1200"/>
              </a:spcAft>
              <a:buFont typeface="+mj-lt"/>
              <a:buAutoNum type="arabicPeriod"/>
            </a:pPr>
            <a:r>
              <a:rPr lang="en-US" sz="2200" dirty="0" smtClean="0">
                <a:solidFill>
                  <a:srgbClr val="FFFFFF"/>
                </a:solidFill>
                <a:cs typeface="Times New Roman"/>
              </a:rPr>
              <a:t>players’ valuation functions </a:t>
            </a:r>
            <a:r>
              <a:rPr lang="en-US" sz="2200" i="1" dirty="0" smtClean="0">
                <a:solidFill>
                  <a:srgbClr val="FFFFFF"/>
                </a:solidFill>
                <a:cs typeface="Times New Roman"/>
              </a:rPr>
              <a:t>v</a:t>
            </a:r>
            <a:r>
              <a:rPr lang="en-US" sz="2200" i="1" baseline="-25000" dirty="0" smtClean="0">
                <a:solidFill>
                  <a:srgbClr val="FFFFFF"/>
                </a:solidFill>
                <a:cs typeface="Times New Roman"/>
              </a:rPr>
              <a:t>i</a:t>
            </a:r>
            <a:r>
              <a:rPr lang="en-US" sz="2200" dirty="0" smtClean="0">
                <a:solidFill>
                  <a:srgbClr val="FFFFFF"/>
                </a:solidFill>
                <a:cs typeface="Times New Roman"/>
              </a:rPr>
              <a:t>: </a:t>
            </a:r>
            <a:r>
              <a:rPr lang="en-US" sz="2200" i="1" dirty="0" smtClean="0">
                <a:solidFill>
                  <a:srgbClr val="FFFFFF"/>
                </a:solidFill>
                <a:cs typeface="Times New Roman"/>
              </a:rPr>
              <a:t>T</a:t>
            </a:r>
            <a:r>
              <a:rPr lang="en-US" sz="2200" i="1" baseline="-25000" dirty="0" smtClean="0">
                <a:solidFill>
                  <a:srgbClr val="FFFFFF"/>
                </a:solidFill>
                <a:cs typeface="Times New Roman"/>
              </a:rPr>
              <a:t>i</a:t>
            </a:r>
            <a:r>
              <a:rPr lang="en-US" sz="2200" dirty="0" smtClean="0">
                <a:solidFill>
                  <a:srgbClr val="FFFFFF"/>
                </a:solidFill>
                <a:cs typeface="Times New Roman"/>
              </a:rPr>
              <a:t> </a:t>
            </a:r>
            <a:r>
              <a:rPr lang="en-US" sz="2200" dirty="0" err="1" smtClean="0">
                <a:solidFill>
                  <a:srgbClr val="FFFFFF"/>
                </a:solidFill>
                <a:cs typeface="Times New Roman"/>
              </a:rPr>
              <a:t>x</a:t>
            </a:r>
            <a:r>
              <a:rPr lang="en-US" sz="2200" dirty="0" smtClean="0">
                <a:solidFill>
                  <a:srgbClr val="FFFFFF"/>
                </a:solidFill>
                <a:cs typeface="Times New Roman"/>
              </a:rPr>
              <a:t> </a:t>
            </a:r>
            <a:r>
              <a:rPr lang="en-US" sz="2200" i="1" dirty="0" smtClean="0">
                <a:solidFill>
                  <a:srgbClr val="FFFFFF"/>
                </a:solidFill>
                <a:cs typeface="Times New Roman"/>
              </a:rPr>
              <a:t>A</a:t>
            </a:r>
            <a:r>
              <a:rPr lang="en-US" sz="2200" dirty="0" smtClean="0">
                <a:solidFill>
                  <a:srgbClr val="FFFFFF"/>
                </a:solidFill>
                <a:cs typeface="Times New Roman"/>
              </a:rPr>
              <a:t> </a:t>
            </a:r>
            <a:r>
              <a:rPr lang="en-US" sz="2400" dirty="0" err="1" smtClean="0">
                <a:solidFill>
                  <a:srgbClr val="FFFFFF"/>
                </a:solidFill>
                <a:cs typeface="Times New Roman"/>
                <a:sym typeface="Symbol"/>
              </a:rPr>
              <a:t></a:t>
            </a:r>
            <a:r>
              <a:rPr lang="en-US" sz="2400" dirty="0" smtClean="0">
                <a:solidFill>
                  <a:srgbClr val="FFFFFF"/>
                </a:solidFill>
                <a:cs typeface="Times New Roman"/>
                <a:sym typeface="Symbol"/>
              </a:rPr>
              <a:t> R</a:t>
            </a:r>
          </a:p>
          <a:p>
            <a:pPr marL="457200" indent="-457200" defTabSz="457200">
              <a:spcAft>
                <a:spcPts val="1200"/>
              </a:spcAft>
              <a:buFont typeface="+mj-lt"/>
              <a:buAutoNum type="arabicPeriod"/>
            </a:pPr>
            <a:r>
              <a:rPr lang="en-US" sz="2400" dirty="0" smtClean="0">
                <a:solidFill>
                  <a:srgbClr val="FFFFFF"/>
                </a:solidFill>
                <a:cs typeface="Times New Roman"/>
              </a:rPr>
              <a:t>players’ action spaces </a:t>
            </a:r>
            <a:r>
              <a:rPr lang="en-US" sz="2400" i="1" dirty="0" smtClean="0">
                <a:solidFill>
                  <a:srgbClr val="FFFFFF"/>
                </a:solidFill>
                <a:cs typeface="Times New Roman"/>
              </a:rPr>
              <a:t>X</a:t>
            </a:r>
            <a:r>
              <a:rPr lang="en-US" sz="2400" baseline="-25000" dirty="0" smtClean="0">
                <a:solidFill>
                  <a:srgbClr val="FFFFFF"/>
                </a:solidFill>
                <a:cs typeface="Times New Roman"/>
              </a:rPr>
              <a:t>1</a:t>
            </a:r>
            <a:r>
              <a:rPr lang="en-US" sz="2400" dirty="0" smtClean="0">
                <a:solidFill>
                  <a:srgbClr val="FFFFFF"/>
                </a:solidFill>
                <a:cs typeface="Times New Roman"/>
              </a:rPr>
              <a:t>,…, </a:t>
            </a:r>
            <a:r>
              <a:rPr lang="en-US" sz="2400" i="1" dirty="0" err="1" smtClean="0">
                <a:solidFill>
                  <a:srgbClr val="FFFFFF"/>
                </a:solidFill>
                <a:cs typeface="Times New Roman"/>
              </a:rPr>
              <a:t>X</a:t>
            </a:r>
            <a:r>
              <a:rPr lang="en-US" sz="2400" i="1" baseline="-25000" dirty="0" err="1" smtClean="0">
                <a:solidFill>
                  <a:srgbClr val="FFFFFF"/>
                </a:solidFill>
                <a:cs typeface="Times New Roman"/>
              </a:rPr>
              <a:t>n</a:t>
            </a:r>
            <a:endParaRPr lang="en-US" sz="2400" dirty="0" smtClean="0">
              <a:solidFill>
                <a:srgbClr val="FFFFFF"/>
              </a:solidFill>
              <a:cs typeface="Times New Roman"/>
              <a:sym typeface="Symbol"/>
            </a:endParaRPr>
          </a:p>
          <a:p>
            <a:pPr marL="457200" indent="-457200" defTabSz="457200">
              <a:spcAft>
                <a:spcPts val="1200"/>
              </a:spcAft>
              <a:buFont typeface="+mj-lt"/>
              <a:buAutoNum type="arabicPeriod"/>
            </a:pPr>
            <a:r>
              <a:rPr lang="en-US" sz="2400" dirty="0" smtClean="0">
                <a:solidFill>
                  <a:srgbClr val="FFFFFF"/>
                </a:solidFill>
                <a:cs typeface="Times New Roman"/>
                <a:sym typeface="Symbol"/>
              </a:rPr>
              <a:t>an allocation function </a:t>
            </a:r>
            <a:r>
              <a:rPr lang="en-US" sz="2400" i="1" dirty="0" err="1" smtClean="0">
                <a:solidFill>
                  <a:srgbClr val="FFFFFF"/>
                </a:solidFill>
                <a:cs typeface="Times New Roman"/>
                <a:sym typeface="Symbol"/>
              </a:rPr>
              <a:t>x</a:t>
            </a:r>
            <a:r>
              <a:rPr lang="en-US" sz="2400" i="1" dirty="0" smtClean="0">
                <a:solidFill>
                  <a:srgbClr val="FFFFFF"/>
                </a:solidFill>
                <a:cs typeface="Times New Roman"/>
                <a:sym typeface="Symbol"/>
              </a:rPr>
              <a:t> </a:t>
            </a:r>
            <a:r>
              <a:rPr lang="en-US" sz="2400" dirty="0" smtClean="0">
                <a:solidFill>
                  <a:srgbClr val="FFFFFF"/>
                </a:solidFill>
                <a:cs typeface="Times New Roman"/>
                <a:sym typeface="Symbol"/>
              </a:rPr>
              <a:t>: </a:t>
            </a:r>
            <a:r>
              <a:rPr lang="en-US" sz="2400" i="1" dirty="0" smtClean="0">
                <a:solidFill>
                  <a:srgbClr val="FFFFFF"/>
                </a:solidFill>
                <a:cs typeface="Times New Roman"/>
                <a:sym typeface="Symbol"/>
              </a:rPr>
              <a:t>X</a:t>
            </a:r>
            <a:r>
              <a:rPr lang="en-US" sz="2400" baseline="-25000" dirty="0" smtClean="0">
                <a:solidFill>
                  <a:srgbClr val="FFFFFF"/>
                </a:solidFill>
                <a:cs typeface="Times New Roman"/>
                <a:sym typeface="Symbol"/>
              </a:rPr>
              <a:t>1</a:t>
            </a:r>
            <a:r>
              <a:rPr lang="en-US" sz="2400" dirty="0" smtClean="0">
                <a:solidFill>
                  <a:srgbClr val="FFFFFF"/>
                </a:solidFill>
                <a:cs typeface="Times New Roman"/>
                <a:sym typeface="Symbol"/>
              </a:rPr>
              <a:t> </a:t>
            </a:r>
            <a:r>
              <a:rPr lang="en-US" sz="2400" dirty="0" err="1" smtClean="0">
                <a:solidFill>
                  <a:srgbClr val="FFFFFF"/>
                </a:solidFill>
                <a:cs typeface="Times New Roman"/>
                <a:sym typeface="Symbol"/>
              </a:rPr>
              <a:t>x</a:t>
            </a:r>
            <a:r>
              <a:rPr lang="en-US" sz="2400" dirty="0" smtClean="0">
                <a:solidFill>
                  <a:srgbClr val="FFFFFF"/>
                </a:solidFill>
                <a:cs typeface="Times New Roman"/>
                <a:sym typeface="Symbol"/>
              </a:rPr>
              <a:t>…</a:t>
            </a:r>
            <a:r>
              <a:rPr lang="en-US" sz="2400" dirty="0" err="1" smtClean="0">
                <a:solidFill>
                  <a:srgbClr val="FFFFFF"/>
                </a:solidFill>
                <a:cs typeface="Times New Roman"/>
                <a:sym typeface="Symbol"/>
              </a:rPr>
              <a:t>x</a:t>
            </a:r>
            <a:r>
              <a:rPr lang="en-US" sz="2400" dirty="0" smtClean="0">
                <a:solidFill>
                  <a:srgbClr val="FFFFFF"/>
                </a:solidFill>
                <a:cs typeface="Times New Roman"/>
                <a:sym typeface="Symbol"/>
              </a:rPr>
              <a:t> </a:t>
            </a:r>
            <a:r>
              <a:rPr lang="en-US" sz="2400" i="1" dirty="0" err="1" smtClean="0">
                <a:solidFill>
                  <a:srgbClr val="FFFFFF"/>
                </a:solidFill>
                <a:cs typeface="Times New Roman"/>
                <a:sym typeface="Symbol"/>
              </a:rPr>
              <a:t>X</a:t>
            </a:r>
            <a:r>
              <a:rPr lang="en-US" sz="2400" i="1" baseline="-25000" dirty="0" err="1" smtClean="0">
                <a:solidFill>
                  <a:srgbClr val="FFFFFF"/>
                </a:solidFill>
                <a:cs typeface="Times New Roman"/>
                <a:sym typeface="Symbol"/>
              </a:rPr>
              <a:t>n</a:t>
            </a:r>
            <a:r>
              <a:rPr lang="en-US" sz="2200" dirty="0" smtClean="0">
                <a:solidFill>
                  <a:srgbClr val="FFFFFF"/>
                </a:solidFill>
                <a:cs typeface="Times New Roman"/>
              </a:rPr>
              <a:t> </a:t>
            </a:r>
            <a:r>
              <a:rPr lang="en-US" sz="2000" dirty="0" err="1" smtClean="0">
                <a:solidFill>
                  <a:srgbClr val="FFFFFF"/>
                </a:solidFill>
                <a:cs typeface="Times New Roman"/>
                <a:sym typeface="Symbol"/>
              </a:rPr>
              <a:t></a:t>
            </a:r>
            <a:r>
              <a:rPr lang="en-US" sz="2000" dirty="0" smtClean="0">
                <a:solidFill>
                  <a:srgbClr val="FFFFFF"/>
                </a:solidFill>
                <a:cs typeface="Times New Roman"/>
                <a:sym typeface="Symbol"/>
              </a:rPr>
              <a:t> </a:t>
            </a:r>
            <a:r>
              <a:rPr lang="en-US" sz="2000" i="1" dirty="0" smtClean="0">
                <a:solidFill>
                  <a:srgbClr val="FFFFFF"/>
                </a:solidFill>
                <a:cs typeface="Times New Roman"/>
                <a:sym typeface="Symbol"/>
              </a:rPr>
              <a:t>A</a:t>
            </a:r>
          </a:p>
          <a:p>
            <a:pPr marL="457200" indent="-457200" defTabSz="457200">
              <a:spcAft>
                <a:spcPts val="1200"/>
              </a:spcAft>
              <a:buFont typeface="+mj-lt"/>
              <a:buAutoNum type="arabicPeriod"/>
            </a:pPr>
            <a:r>
              <a:rPr lang="en-US" sz="2200" dirty="0" smtClean="0">
                <a:solidFill>
                  <a:srgbClr val="FFFFFF"/>
                </a:solidFill>
                <a:cs typeface="Times New Roman"/>
              </a:rPr>
              <a:t>price functions p</a:t>
            </a:r>
            <a:r>
              <a:rPr lang="en-US" sz="2200" baseline="-25000" dirty="0" smtClean="0">
                <a:solidFill>
                  <a:srgbClr val="FFFFFF"/>
                </a:solidFill>
                <a:cs typeface="Times New Roman"/>
              </a:rPr>
              <a:t>i</a:t>
            </a:r>
            <a:r>
              <a:rPr lang="en-US" sz="2200" dirty="0" smtClean="0">
                <a:solidFill>
                  <a:srgbClr val="FFFFFF"/>
                </a:solidFill>
                <a:cs typeface="Times New Roman"/>
              </a:rPr>
              <a:t> </a:t>
            </a:r>
            <a:r>
              <a:rPr lang="en-US" sz="2000" dirty="0" smtClean="0">
                <a:solidFill>
                  <a:srgbClr val="FFFFFF"/>
                </a:solidFill>
                <a:cs typeface="Times New Roman"/>
                <a:sym typeface="Symbol"/>
              </a:rPr>
              <a:t>: </a:t>
            </a:r>
            <a:r>
              <a:rPr lang="en-US" sz="2000" i="1" dirty="0" smtClean="0">
                <a:solidFill>
                  <a:srgbClr val="FFFFFF"/>
                </a:solidFill>
                <a:cs typeface="Times New Roman"/>
                <a:sym typeface="Symbol"/>
              </a:rPr>
              <a:t>X</a:t>
            </a:r>
            <a:r>
              <a:rPr lang="en-US" sz="2000" baseline="-25000" dirty="0" smtClean="0">
                <a:solidFill>
                  <a:srgbClr val="FFFFFF"/>
                </a:solidFill>
                <a:cs typeface="Times New Roman"/>
                <a:sym typeface="Symbol"/>
              </a:rPr>
              <a:t>1</a:t>
            </a:r>
            <a:r>
              <a:rPr lang="en-US" sz="2000" dirty="0" smtClean="0">
                <a:solidFill>
                  <a:srgbClr val="FFFFFF"/>
                </a:solidFill>
                <a:cs typeface="Times New Roman"/>
                <a:sym typeface="Symbol"/>
              </a:rPr>
              <a:t> </a:t>
            </a:r>
            <a:r>
              <a:rPr lang="en-US" sz="2000" dirty="0" err="1" smtClean="0">
                <a:solidFill>
                  <a:srgbClr val="FFFFFF"/>
                </a:solidFill>
                <a:cs typeface="Times New Roman"/>
                <a:sym typeface="Symbol"/>
              </a:rPr>
              <a:t>x</a:t>
            </a:r>
            <a:r>
              <a:rPr lang="en-US" sz="2000" dirty="0" smtClean="0">
                <a:solidFill>
                  <a:srgbClr val="FFFFFF"/>
                </a:solidFill>
                <a:cs typeface="Times New Roman"/>
                <a:sym typeface="Symbol"/>
              </a:rPr>
              <a:t>…</a:t>
            </a:r>
            <a:r>
              <a:rPr lang="en-US" sz="2000" dirty="0" err="1" smtClean="0">
                <a:solidFill>
                  <a:srgbClr val="FFFFFF"/>
                </a:solidFill>
                <a:cs typeface="Times New Roman"/>
                <a:sym typeface="Symbol"/>
              </a:rPr>
              <a:t>x</a:t>
            </a:r>
            <a:r>
              <a:rPr lang="en-US" sz="2000" dirty="0" smtClean="0">
                <a:solidFill>
                  <a:srgbClr val="FFFFFF"/>
                </a:solidFill>
                <a:cs typeface="Times New Roman"/>
                <a:sym typeface="Symbol"/>
              </a:rPr>
              <a:t> </a:t>
            </a:r>
            <a:r>
              <a:rPr lang="en-US" sz="2000" i="1" dirty="0" err="1" smtClean="0">
                <a:solidFill>
                  <a:srgbClr val="FFFFFF"/>
                </a:solidFill>
                <a:cs typeface="Times New Roman"/>
                <a:sym typeface="Symbol"/>
              </a:rPr>
              <a:t>X</a:t>
            </a:r>
            <a:r>
              <a:rPr lang="en-US" sz="2000" i="1" baseline="-25000" dirty="0" err="1" smtClean="0">
                <a:solidFill>
                  <a:srgbClr val="FFFFFF"/>
                </a:solidFill>
                <a:cs typeface="Times New Roman"/>
                <a:sym typeface="Symbol"/>
              </a:rPr>
              <a:t>n</a:t>
            </a:r>
            <a:r>
              <a:rPr lang="en-US" sz="2000" dirty="0" smtClean="0">
                <a:solidFill>
                  <a:srgbClr val="FFFFFF"/>
                </a:solidFill>
                <a:cs typeface="Times New Roman"/>
              </a:rPr>
              <a:t> </a:t>
            </a:r>
            <a:r>
              <a:rPr lang="en-US" sz="2400" dirty="0" err="1" smtClean="0">
                <a:solidFill>
                  <a:srgbClr val="FFFFFF"/>
                </a:solidFill>
                <a:cs typeface="Times New Roman"/>
                <a:sym typeface="Symbol"/>
              </a:rPr>
              <a:t></a:t>
            </a:r>
            <a:r>
              <a:rPr lang="en-US" sz="2400" dirty="0" smtClean="0">
                <a:solidFill>
                  <a:srgbClr val="FFFFFF"/>
                </a:solidFill>
                <a:cs typeface="Times New Roman"/>
                <a:sym typeface="Symbol"/>
              </a:rPr>
              <a:t> R</a:t>
            </a:r>
          </a:p>
        </p:txBody>
      </p:sp>
      <p:sp>
        <p:nvSpPr>
          <p:cNvPr id="50" name="TextBox 49"/>
          <p:cNvSpPr txBox="1"/>
          <p:nvPr/>
        </p:nvSpPr>
        <p:spPr>
          <a:xfrm>
            <a:off x="393700" y="5463282"/>
            <a:ext cx="8115300" cy="769441"/>
          </a:xfrm>
          <a:prstGeom prst="rect">
            <a:avLst/>
          </a:prstGeom>
          <a:noFill/>
        </p:spPr>
        <p:txBody>
          <a:bodyPr wrap="square" rtlCol="0">
            <a:spAutoFit/>
          </a:bodyPr>
          <a:lstStyle/>
          <a:p>
            <a:pPr defTabSz="457200"/>
            <a:r>
              <a:rPr lang="en-US" sz="2200" dirty="0" smtClean="0">
                <a:solidFill>
                  <a:srgbClr val="FFFFFF"/>
                </a:solidFill>
                <a:cs typeface="Times New Roman"/>
              </a:rPr>
              <a:t>A mechanism induces a game of incomplete information, which has the same type spaces and action spaces, and has utilities:</a:t>
            </a:r>
            <a:endParaRPr lang="en-US" sz="2200" dirty="0">
              <a:solidFill>
                <a:srgbClr val="FFFFFF"/>
              </a:solidFill>
              <a:cs typeface="Times New Roman"/>
            </a:endParaRPr>
          </a:p>
        </p:txBody>
      </p:sp>
      <p:grpSp>
        <p:nvGrpSpPr>
          <p:cNvPr id="3" name="Group 17"/>
          <p:cNvGrpSpPr/>
          <p:nvPr/>
        </p:nvGrpSpPr>
        <p:grpSpPr>
          <a:xfrm>
            <a:off x="164067" y="1613813"/>
            <a:ext cx="661433" cy="2146300"/>
            <a:chOff x="391305" y="1930400"/>
            <a:chExt cx="661433" cy="2146300"/>
          </a:xfrm>
        </p:grpSpPr>
        <p:sp>
          <p:nvSpPr>
            <p:cNvPr id="15" name="Left Bracket 14"/>
            <p:cNvSpPr/>
            <p:nvPr/>
          </p:nvSpPr>
          <p:spPr>
            <a:xfrm>
              <a:off x="836838" y="1930400"/>
              <a:ext cx="215900" cy="21463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FFFFFF"/>
                </a:solidFill>
                <a:cs typeface="Times New Roman"/>
              </a:endParaRPr>
            </a:p>
          </p:txBody>
        </p:sp>
        <p:sp>
          <p:nvSpPr>
            <p:cNvPr id="16" name="TextBox 15"/>
            <p:cNvSpPr txBox="1"/>
            <p:nvPr/>
          </p:nvSpPr>
          <p:spPr>
            <a:xfrm rot="16200000">
              <a:off x="175880" y="2799251"/>
              <a:ext cx="800182" cy="369332"/>
            </a:xfrm>
            <a:prstGeom prst="rect">
              <a:avLst/>
            </a:prstGeom>
            <a:noFill/>
          </p:spPr>
          <p:txBody>
            <a:bodyPr wrap="none" rtlCol="0">
              <a:spAutoFit/>
            </a:bodyPr>
            <a:lstStyle/>
            <a:p>
              <a:pPr defTabSz="457200"/>
              <a:r>
                <a:rPr lang="en-US" dirty="0" smtClean="0">
                  <a:solidFill>
                    <a:srgbClr val="FFFFFF"/>
                  </a:solidFill>
                  <a:cs typeface="Times New Roman"/>
                </a:rPr>
                <a:t>setting</a:t>
              </a:r>
              <a:endParaRPr lang="en-US" dirty="0">
                <a:solidFill>
                  <a:srgbClr val="FFFFFF"/>
                </a:solidFill>
                <a:cs typeface="Times New Roman"/>
              </a:endParaRPr>
            </a:p>
          </p:txBody>
        </p:sp>
      </p:grpSp>
      <p:grpSp>
        <p:nvGrpSpPr>
          <p:cNvPr id="4" name="Group 18"/>
          <p:cNvGrpSpPr/>
          <p:nvPr/>
        </p:nvGrpSpPr>
        <p:grpSpPr>
          <a:xfrm>
            <a:off x="87868" y="3972515"/>
            <a:ext cx="674132" cy="1293748"/>
            <a:chOff x="240268" y="4178300"/>
            <a:chExt cx="674132" cy="1293748"/>
          </a:xfrm>
        </p:grpSpPr>
        <p:sp>
          <p:nvSpPr>
            <p:cNvPr id="14" name="Left Bracket 13"/>
            <p:cNvSpPr/>
            <p:nvPr/>
          </p:nvSpPr>
          <p:spPr>
            <a:xfrm>
              <a:off x="635000" y="4178300"/>
              <a:ext cx="279400" cy="129374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FFFFFF"/>
                </a:solidFill>
                <a:cs typeface="Times New Roman"/>
              </a:endParaRPr>
            </a:p>
          </p:txBody>
        </p:sp>
        <p:sp>
          <p:nvSpPr>
            <p:cNvPr id="17" name="TextBox 16"/>
            <p:cNvSpPr txBox="1"/>
            <p:nvPr/>
          </p:nvSpPr>
          <p:spPr>
            <a:xfrm rot="16200000">
              <a:off x="-193184" y="4648200"/>
              <a:ext cx="1236236" cy="369332"/>
            </a:xfrm>
            <a:prstGeom prst="rect">
              <a:avLst/>
            </a:prstGeom>
            <a:noFill/>
          </p:spPr>
          <p:txBody>
            <a:bodyPr wrap="none" rtlCol="0">
              <a:spAutoFit/>
            </a:bodyPr>
            <a:lstStyle/>
            <a:p>
              <a:pPr defTabSz="457200"/>
              <a:r>
                <a:rPr lang="en-US" dirty="0" smtClean="0">
                  <a:solidFill>
                    <a:srgbClr val="FFFFFF"/>
                  </a:solidFill>
                  <a:cs typeface="Times New Roman"/>
                </a:rPr>
                <a:t>mechanism</a:t>
              </a:r>
              <a:endParaRPr lang="en-US" dirty="0">
                <a:solidFill>
                  <a:srgbClr val="FFFFFF"/>
                </a:solidFill>
                <a:cs typeface="Times New Roman"/>
              </a:endParaRPr>
            </a:p>
          </p:txBody>
        </p:sp>
      </p:grpSp>
      <p:sp>
        <p:nvSpPr>
          <p:cNvPr id="20" name="Rectangular Callout 19"/>
          <p:cNvSpPr/>
          <p:nvPr/>
        </p:nvSpPr>
        <p:spPr>
          <a:xfrm>
            <a:off x="6553200" y="3352800"/>
            <a:ext cx="2667000" cy="685800"/>
          </a:xfrm>
          <a:prstGeom prst="wedgeRectCallout">
            <a:avLst>
              <a:gd name="adj1" fmla="val -90523"/>
              <a:gd name="adj2" fmla="val 365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cs typeface="Times New Roman"/>
              </a:rPr>
              <a:t>Mechanism is called “direct” </a:t>
            </a:r>
            <a:r>
              <a:rPr lang="en-US" dirty="0" err="1" smtClean="0">
                <a:solidFill>
                  <a:srgbClr val="000000"/>
                </a:solidFill>
                <a:cs typeface="Times New Roman"/>
              </a:rPr>
              <a:t>iff</a:t>
            </a:r>
            <a:r>
              <a:rPr lang="en-US" dirty="0" smtClean="0">
                <a:solidFill>
                  <a:srgbClr val="000000"/>
                </a:solidFill>
                <a:cs typeface="Times New Roman"/>
              </a:rPr>
              <a:t> X</a:t>
            </a:r>
            <a:r>
              <a:rPr lang="en-US" baseline="-25000" dirty="0" smtClean="0">
                <a:solidFill>
                  <a:srgbClr val="000000"/>
                </a:solidFill>
                <a:cs typeface="Times New Roman"/>
              </a:rPr>
              <a:t>i</a:t>
            </a:r>
            <a:r>
              <a:rPr lang="en-US" dirty="0" smtClean="0">
                <a:solidFill>
                  <a:srgbClr val="000000"/>
                </a:solidFill>
                <a:cs typeface="Times New Roman"/>
              </a:rPr>
              <a:t>=T</a:t>
            </a:r>
            <a:r>
              <a:rPr lang="en-US" baseline="-25000" dirty="0" smtClean="0">
                <a:solidFill>
                  <a:srgbClr val="000000"/>
                </a:solidFill>
                <a:cs typeface="Times New Roman"/>
              </a:rPr>
              <a:t>i</a:t>
            </a:r>
            <a:r>
              <a:rPr lang="en-US" dirty="0" smtClean="0">
                <a:solidFill>
                  <a:srgbClr val="000000"/>
                </a:solidFill>
                <a:cs typeface="Times New Roman"/>
              </a:rPr>
              <a:t>, for all </a:t>
            </a:r>
            <a:r>
              <a:rPr lang="en-US" dirty="0" err="1" smtClean="0">
                <a:solidFill>
                  <a:srgbClr val="000000"/>
                </a:solidFill>
                <a:cs typeface="Times New Roman"/>
              </a:rPr>
              <a:t>i</a:t>
            </a:r>
            <a:endParaRPr lang="en-US" dirty="0">
              <a:solidFill>
                <a:srgbClr val="000000"/>
              </a:solidFill>
              <a:cs typeface="Times New Roman"/>
            </a:endParaRPr>
          </a:p>
        </p:txBody>
      </p:sp>
      <p:pic>
        <p:nvPicPr>
          <p:cNvPr id="18" name="Picture 2"/>
          <p:cNvPicPr>
            <a:picLocks noChangeAspect="1" noChangeArrowheads="1"/>
          </p:cNvPicPr>
          <p:nvPr/>
        </p:nvPicPr>
        <p:blipFill>
          <a:blip r:embed="rId3"/>
          <a:srcRect/>
          <a:stretch>
            <a:fillRect/>
          </a:stretch>
        </p:blipFill>
        <p:spPr bwMode="auto">
          <a:xfrm>
            <a:off x="990600" y="6096000"/>
            <a:ext cx="8240713" cy="83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bldLvl="4"/>
      <p:bldP spid="50"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68300" y="-50800"/>
            <a:ext cx="8559800" cy="1371600"/>
          </a:xfrm>
        </p:spPr>
        <p:txBody>
          <a:bodyPr>
            <a:normAutofit/>
          </a:bodyPr>
          <a:lstStyle/>
          <a:p>
            <a:pPr algn="ctr"/>
            <a:r>
              <a:rPr lang="en-US" sz="3200" dirty="0" smtClean="0">
                <a:solidFill>
                  <a:srgbClr val="FFFDCB"/>
                </a:solidFill>
                <a:latin typeface="Times New Roman"/>
                <a:cs typeface="Times New Roman"/>
              </a:rPr>
              <a:t>Incentive Compatibility of Direct Mechanisms</a:t>
            </a:r>
            <a:endParaRPr lang="en-US" sz="3200" dirty="0">
              <a:solidFill>
                <a:srgbClr val="FFFDCB"/>
              </a:solidFill>
              <a:latin typeface="Times New Roman"/>
              <a:cs typeface="Times New Roman"/>
            </a:endParaRPr>
          </a:p>
        </p:txBody>
      </p:sp>
      <p:sp>
        <p:nvSpPr>
          <p:cNvPr id="13" name="TextBox 12"/>
          <p:cNvSpPr txBox="1"/>
          <p:nvPr/>
        </p:nvSpPr>
        <p:spPr>
          <a:xfrm>
            <a:off x="4578350" y="6960513"/>
            <a:ext cx="8064500" cy="430887"/>
          </a:xfrm>
          <a:prstGeom prst="rect">
            <a:avLst/>
          </a:prstGeom>
          <a:noFill/>
        </p:spPr>
        <p:txBody>
          <a:bodyPr wrap="square" rtlCol="0">
            <a:spAutoFit/>
          </a:bodyPr>
          <a:lstStyle/>
          <a:p>
            <a:pPr defTabSz="457200">
              <a:buFont typeface="Heiti SC Light"/>
              <a:buChar char="●"/>
            </a:pPr>
            <a:endParaRPr lang="en-US" sz="2200" dirty="0">
              <a:solidFill>
                <a:srgbClr val="49B1FF"/>
              </a:solidFill>
              <a:cs typeface="Times New Roman"/>
            </a:endParaRPr>
          </a:p>
        </p:txBody>
      </p:sp>
      <p:sp>
        <p:nvSpPr>
          <p:cNvPr id="33" name="TextBox 32"/>
          <p:cNvSpPr txBox="1"/>
          <p:nvPr/>
        </p:nvSpPr>
        <p:spPr>
          <a:xfrm>
            <a:off x="228600" y="1067713"/>
            <a:ext cx="8803698" cy="5663088"/>
          </a:xfrm>
          <a:prstGeom prst="rect">
            <a:avLst/>
          </a:prstGeom>
          <a:noFill/>
        </p:spPr>
        <p:txBody>
          <a:bodyPr wrap="square" rtlCol="0">
            <a:spAutoFit/>
          </a:bodyPr>
          <a:lstStyle/>
          <a:p>
            <a:pPr defTabSz="457200">
              <a:spcAft>
                <a:spcPts val="1200"/>
              </a:spcAft>
              <a:buFontTx/>
              <a:buChar char="-"/>
            </a:pPr>
            <a:r>
              <a:rPr lang="en-US" sz="2200" dirty="0" smtClean="0">
                <a:solidFill>
                  <a:srgbClr val="FFFFFF"/>
                </a:solidFill>
                <a:cs typeface="Times New Roman"/>
              </a:rPr>
              <a:t> Indirect mechanisms are analyzed by studying the properties of the Dominant Strategy, ex-post Nash or Bayesian Nash </a:t>
            </a:r>
            <a:r>
              <a:rPr lang="en-US" sz="2200" dirty="0" err="1" smtClean="0">
                <a:solidFill>
                  <a:srgbClr val="FFFFFF"/>
                </a:solidFill>
                <a:cs typeface="Times New Roman"/>
              </a:rPr>
              <a:t>equilibria</a:t>
            </a:r>
            <a:r>
              <a:rPr lang="en-US" sz="2200" dirty="0" smtClean="0">
                <a:solidFill>
                  <a:srgbClr val="FFFFFF"/>
                </a:solidFill>
                <a:cs typeface="Times New Roman"/>
              </a:rPr>
              <a:t> of the incomplete information games they induce.</a:t>
            </a:r>
          </a:p>
          <a:p>
            <a:pPr defTabSz="457200">
              <a:spcAft>
                <a:spcPts val="1200"/>
              </a:spcAft>
              <a:buFontTx/>
              <a:buChar char="-"/>
            </a:pPr>
            <a:r>
              <a:rPr lang="en-US" sz="2200" dirty="0" smtClean="0">
                <a:solidFill>
                  <a:srgbClr val="FFFFFF"/>
                </a:solidFill>
                <a:cs typeface="Times New Roman"/>
              </a:rPr>
              <a:t> When analyzing direct mechanisms we will be interested in whether </a:t>
            </a:r>
            <a:r>
              <a:rPr lang="en-US" sz="2200" dirty="0" err="1" smtClean="0">
                <a:solidFill>
                  <a:srgbClr val="FFFFFF"/>
                </a:solidFill>
                <a:cs typeface="Times New Roman"/>
              </a:rPr>
              <a:t>truthtelling</a:t>
            </a:r>
            <a:r>
              <a:rPr lang="en-US" sz="2200" dirty="0" smtClean="0">
                <a:solidFill>
                  <a:srgbClr val="FFFFFF"/>
                </a:solidFill>
                <a:cs typeface="Times New Roman"/>
              </a:rPr>
              <a:t> is an equilibrium, i.e. whether strategies </a:t>
            </a:r>
            <a:r>
              <a:rPr lang="en-US" sz="2200" i="1" dirty="0" err="1" smtClean="0">
                <a:solidFill>
                  <a:srgbClr val="FFFFFF"/>
                </a:solidFill>
                <a:cs typeface="Times New Roman"/>
              </a:rPr>
              <a:t>s</a:t>
            </a:r>
            <a:r>
              <a:rPr lang="en-US" sz="2200" i="1" baseline="-25000" dirty="0" err="1" smtClean="0">
                <a:solidFill>
                  <a:srgbClr val="FFFFFF"/>
                </a:solidFill>
                <a:cs typeface="Times New Roman"/>
              </a:rPr>
              <a:t>i</a:t>
            </a:r>
            <a:r>
              <a:rPr lang="en-US" sz="2200" dirty="0" err="1" smtClean="0">
                <a:solidFill>
                  <a:srgbClr val="FFFFFF"/>
                </a:solidFill>
                <a:cs typeface="Times New Roman"/>
              </a:rPr>
              <a:t>(</a:t>
            </a:r>
            <a:r>
              <a:rPr lang="en-US" sz="2200" i="1" dirty="0" err="1" smtClean="0">
                <a:solidFill>
                  <a:srgbClr val="FFFFFF"/>
                </a:solidFill>
                <a:cs typeface="Times New Roman"/>
              </a:rPr>
              <a:t>t</a:t>
            </a:r>
            <a:r>
              <a:rPr lang="en-US" sz="2200" i="1" baseline="-25000" dirty="0" err="1" smtClean="0">
                <a:solidFill>
                  <a:srgbClr val="FFFFFF"/>
                </a:solidFill>
                <a:cs typeface="Times New Roman"/>
              </a:rPr>
              <a:t>i</a:t>
            </a:r>
            <a:r>
              <a:rPr lang="en-US" sz="2200" dirty="0" smtClean="0">
                <a:solidFill>
                  <a:srgbClr val="FFFFFF"/>
                </a:solidFill>
                <a:cs typeface="Times New Roman"/>
              </a:rPr>
              <a:t>)</a:t>
            </a:r>
            <a:r>
              <a:rPr lang="en-US" sz="2200" i="1" dirty="0" smtClean="0">
                <a:solidFill>
                  <a:srgbClr val="FFFFFF"/>
                </a:solidFill>
                <a:cs typeface="Times New Roman"/>
              </a:rPr>
              <a:t>=</a:t>
            </a:r>
            <a:r>
              <a:rPr lang="en-US" sz="2200" i="1" dirty="0" err="1" smtClean="0">
                <a:solidFill>
                  <a:srgbClr val="FFFFFF"/>
                </a:solidFill>
                <a:cs typeface="Times New Roman"/>
              </a:rPr>
              <a:t>t</a:t>
            </a:r>
            <a:r>
              <a:rPr lang="en-US" sz="2200" i="1" baseline="-25000" dirty="0" err="1" smtClean="0">
                <a:solidFill>
                  <a:srgbClr val="FFFFFF"/>
                </a:solidFill>
                <a:cs typeface="Times New Roman"/>
              </a:rPr>
              <a:t>i</a:t>
            </a:r>
            <a:r>
              <a:rPr lang="en-US" sz="2200" i="1" dirty="0" smtClean="0">
                <a:solidFill>
                  <a:srgbClr val="FFFFFF"/>
                </a:solidFill>
                <a:cs typeface="Times New Roman"/>
              </a:rPr>
              <a:t> </a:t>
            </a:r>
            <a:r>
              <a:rPr lang="en-US" sz="2200" dirty="0" smtClean="0">
                <a:solidFill>
                  <a:srgbClr val="FFFFFF"/>
                </a:solidFill>
                <a:cs typeface="Times New Roman"/>
              </a:rPr>
              <a:t>for all </a:t>
            </a:r>
            <a:r>
              <a:rPr lang="en-US" sz="2200" dirty="0" err="1" smtClean="0">
                <a:solidFill>
                  <a:srgbClr val="FFFFFF"/>
                </a:solidFill>
                <a:cs typeface="Times New Roman"/>
              </a:rPr>
              <a:t>i</a:t>
            </a:r>
            <a:r>
              <a:rPr lang="en-US" sz="2200" dirty="0" smtClean="0">
                <a:solidFill>
                  <a:srgbClr val="FFFFFF"/>
                </a:solidFill>
                <a:cs typeface="Times New Roman"/>
              </a:rPr>
              <a:t> comprise an equilibrium, distinguishing the following types of direct mechanisms:</a:t>
            </a:r>
          </a:p>
          <a:p>
            <a:pPr defTabSz="457200">
              <a:spcAft>
                <a:spcPts val="1200"/>
              </a:spcAft>
              <a:buFontTx/>
              <a:buChar char="-"/>
            </a:pPr>
            <a:endParaRPr lang="en-US" sz="800" dirty="0" smtClean="0">
              <a:solidFill>
                <a:srgbClr val="FFFFFF"/>
              </a:solidFill>
              <a:cs typeface="Times New Roman"/>
            </a:endParaRPr>
          </a:p>
          <a:p>
            <a:pPr defTabSz="457200">
              <a:spcAft>
                <a:spcPts val="1200"/>
              </a:spcAft>
            </a:pPr>
            <a:r>
              <a:rPr lang="en-US" sz="2200" b="1" dirty="0" smtClean="0">
                <a:solidFill>
                  <a:srgbClr val="3366FF"/>
                </a:solidFill>
                <a:cs typeface="Times New Roman"/>
              </a:rPr>
              <a:t>Def:</a:t>
            </a:r>
            <a:r>
              <a:rPr lang="en-US" sz="2200" dirty="0" smtClean="0">
                <a:solidFill>
                  <a:srgbClr val="FFFFFF"/>
                </a:solidFill>
                <a:cs typeface="Times New Roman"/>
              </a:rPr>
              <a:t> A direct mechanism (</a:t>
            </a:r>
            <a:r>
              <a:rPr lang="en-US" sz="2200" i="1" dirty="0" err="1" smtClean="0">
                <a:solidFill>
                  <a:srgbClr val="FFFFFF"/>
                </a:solidFill>
                <a:cs typeface="Times New Roman"/>
              </a:rPr>
              <a:t>x</a:t>
            </a:r>
            <a:r>
              <a:rPr lang="en-US" sz="2200" dirty="0" smtClean="0">
                <a:solidFill>
                  <a:srgbClr val="FFFFFF"/>
                </a:solidFill>
                <a:cs typeface="Times New Roman"/>
              </a:rPr>
              <a:t>, </a:t>
            </a:r>
            <a:r>
              <a:rPr lang="en-US" sz="2200" i="1" dirty="0" err="1" smtClean="0">
                <a:solidFill>
                  <a:srgbClr val="FFFFFF"/>
                </a:solidFill>
                <a:cs typeface="Times New Roman"/>
              </a:rPr>
              <a:t>p</a:t>
            </a:r>
            <a:r>
              <a:rPr lang="en-US" sz="2200" dirty="0" smtClean="0">
                <a:solidFill>
                  <a:srgbClr val="FFFFFF"/>
                </a:solidFill>
                <a:cs typeface="Times New Roman"/>
              </a:rPr>
              <a:t>) is </a:t>
            </a:r>
            <a:r>
              <a:rPr lang="en-US" sz="2200" b="1" i="1" dirty="0" smtClean="0">
                <a:solidFill>
                  <a:srgbClr val="3366FF"/>
                </a:solidFill>
                <a:cs typeface="Times New Roman"/>
              </a:rPr>
              <a:t>Dominant Strategy Incentive Compatible (DSIC) </a:t>
            </a:r>
            <a:r>
              <a:rPr lang="en-US" sz="2200" dirty="0" err="1" smtClean="0">
                <a:solidFill>
                  <a:srgbClr val="FFFFFF"/>
                </a:solidFill>
                <a:cs typeface="Times New Roman"/>
              </a:rPr>
              <a:t>iff</a:t>
            </a:r>
            <a:r>
              <a:rPr lang="en-US" sz="2200" dirty="0" smtClean="0">
                <a:solidFill>
                  <a:srgbClr val="FFFFFF"/>
                </a:solidFill>
                <a:cs typeface="Times New Roman"/>
              </a:rPr>
              <a:t> truth-telling  is a dominant strategy equilibrium, i.e.</a:t>
            </a:r>
          </a:p>
          <a:p>
            <a:pPr defTabSz="457200">
              <a:spcAft>
                <a:spcPts val="1200"/>
              </a:spcAft>
            </a:pPr>
            <a:endParaRPr lang="en-US" sz="800" dirty="0" smtClean="0">
              <a:solidFill>
                <a:srgbClr val="FFFFFF"/>
              </a:solidFill>
              <a:cs typeface="Times New Roman"/>
            </a:endParaRPr>
          </a:p>
          <a:p>
            <a:pPr defTabSz="457200">
              <a:spcAft>
                <a:spcPts val="1200"/>
              </a:spcAft>
            </a:pPr>
            <a:endParaRPr lang="en-US" sz="800" dirty="0" smtClean="0">
              <a:solidFill>
                <a:srgbClr val="FFFFFF"/>
              </a:solidFill>
              <a:cs typeface="Times New Roman"/>
            </a:endParaRPr>
          </a:p>
          <a:p>
            <a:pPr defTabSz="457200">
              <a:spcAft>
                <a:spcPts val="1200"/>
              </a:spcAft>
            </a:pPr>
            <a:r>
              <a:rPr lang="en-US" sz="2200" b="1" dirty="0" smtClean="0">
                <a:solidFill>
                  <a:srgbClr val="3366FF"/>
                </a:solidFill>
                <a:cs typeface="Times New Roman"/>
              </a:rPr>
              <a:t>Def:</a:t>
            </a:r>
            <a:r>
              <a:rPr lang="en-US" sz="2200" dirty="0" smtClean="0">
                <a:solidFill>
                  <a:srgbClr val="FFFFFF"/>
                </a:solidFill>
                <a:cs typeface="Times New Roman"/>
              </a:rPr>
              <a:t> A direct mechanism (</a:t>
            </a:r>
            <a:r>
              <a:rPr lang="en-US" sz="2200" i="1" dirty="0" err="1" smtClean="0">
                <a:solidFill>
                  <a:srgbClr val="FFFFFF"/>
                </a:solidFill>
                <a:cs typeface="Times New Roman"/>
              </a:rPr>
              <a:t>x</a:t>
            </a:r>
            <a:r>
              <a:rPr lang="en-US" sz="2200" dirty="0" smtClean="0">
                <a:solidFill>
                  <a:srgbClr val="FFFFFF"/>
                </a:solidFill>
                <a:cs typeface="Times New Roman"/>
              </a:rPr>
              <a:t>, </a:t>
            </a:r>
            <a:r>
              <a:rPr lang="en-US" sz="2200" i="1" dirty="0" err="1" smtClean="0">
                <a:solidFill>
                  <a:srgbClr val="FFFFFF"/>
                </a:solidFill>
                <a:cs typeface="Times New Roman"/>
              </a:rPr>
              <a:t>p</a:t>
            </a:r>
            <a:r>
              <a:rPr lang="en-US" sz="2200" dirty="0" smtClean="0">
                <a:solidFill>
                  <a:srgbClr val="FFFFFF"/>
                </a:solidFill>
                <a:cs typeface="Times New Roman"/>
              </a:rPr>
              <a:t>) is </a:t>
            </a:r>
            <a:r>
              <a:rPr lang="en-US" sz="2200" b="1" i="1" dirty="0" smtClean="0">
                <a:solidFill>
                  <a:srgbClr val="3366FF"/>
                </a:solidFill>
                <a:cs typeface="Times New Roman"/>
              </a:rPr>
              <a:t>Bayesian Incentive Compatible (BIC)</a:t>
            </a:r>
            <a:r>
              <a:rPr lang="en-US" sz="2200" dirty="0" smtClean="0">
                <a:solidFill>
                  <a:srgbClr val="FFFFFF"/>
                </a:solidFill>
                <a:cs typeface="Times New Roman"/>
              </a:rPr>
              <a:t> </a:t>
            </a:r>
            <a:r>
              <a:rPr lang="en-US" sz="2200" dirty="0" err="1" smtClean="0">
                <a:solidFill>
                  <a:srgbClr val="FFFFFF"/>
                </a:solidFill>
                <a:cs typeface="Times New Roman"/>
              </a:rPr>
              <a:t>iff</a:t>
            </a:r>
            <a:r>
              <a:rPr lang="en-US" sz="2200" dirty="0" smtClean="0">
                <a:solidFill>
                  <a:srgbClr val="FFFFFF"/>
                </a:solidFill>
                <a:cs typeface="Times New Roman"/>
              </a:rPr>
              <a:t> truth-telling is a Bayesian Nash equilibrium, i.e.</a:t>
            </a:r>
          </a:p>
          <a:p>
            <a:pPr defTabSz="457200">
              <a:spcAft>
                <a:spcPts val="1200"/>
              </a:spcAft>
            </a:pPr>
            <a:endParaRPr lang="en-US" sz="2200" dirty="0" smtClean="0">
              <a:solidFill>
                <a:srgbClr val="FFFFFF"/>
              </a:solidFill>
              <a:cs typeface="Times New Roman"/>
            </a:endParaRPr>
          </a:p>
        </p:txBody>
      </p:sp>
      <p:pic>
        <p:nvPicPr>
          <p:cNvPr id="141318" name="Picture 6"/>
          <p:cNvPicPr>
            <a:picLocks noChangeAspect="1" noChangeArrowheads="1"/>
          </p:cNvPicPr>
          <p:nvPr/>
        </p:nvPicPr>
        <p:blipFill>
          <a:blip r:embed="rId3"/>
          <a:srcRect/>
          <a:stretch>
            <a:fillRect/>
          </a:stretch>
        </p:blipFill>
        <p:spPr bwMode="auto">
          <a:xfrm>
            <a:off x="533400" y="4660900"/>
            <a:ext cx="9040813" cy="812800"/>
          </a:xfrm>
          <a:prstGeom prst="rect">
            <a:avLst/>
          </a:prstGeom>
          <a:noFill/>
          <a:ln w="9525">
            <a:noFill/>
            <a:miter lim="800000"/>
            <a:headEnd/>
            <a:tailEnd/>
          </a:ln>
          <a:effectLst/>
        </p:spPr>
      </p:pic>
      <p:pic>
        <p:nvPicPr>
          <p:cNvPr id="141319" name="Picture 7"/>
          <p:cNvPicPr>
            <a:picLocks noChangeAspect="1" noChangeArrowheads="1"/>
          </p:cNvPicPr>
          <p:nvPr/>
        </p:nvPicPr>
        <p:blipFill>
          <a:blip r:embed="rId4"/>
          <a:srcRect/>
          <a:stretch>
            <a:fillRect/>
          </a:stretch>
        </p:blipFill>
        <p:spPr bwMode="auto">
          <a:xfrm>
            <a:off x="381000" y="6019800"/>
            <a:ext cx="9904413" cy="81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1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Implementation (in general settings)</a:t>
            </a:r>
            <a:endParaRPr lang="en-US" sz="3600" dirty="0">
              <a:solidFill>
                <a:srgbClr val="FFFDCB"/>
              </a:solidFill>
              <a:latin typeface="Times New Roman"/>
              <a:cs typeface="Times New Roman"/>
            </a:endParaRPr>
          </a:p>
        </p:txBody>
      </p:sp>
      <p:grpSp>
        <p:nvGrpSpPr>
          <p:cNvPr id="2" name="Group 34"/>
          <p:cNvGrpSpPr/>
          <p:nvPr/>
        </p:nvGrpSpPr>
        <p:grpSpPr>
          <a:xfrm>
            <a:off x="609600" y="1405235"/>
            <a:ext cx="8534400" cy="400110"/>
            <a:chOff x="228600" y="1638300"/>
            <a:chExt cx="8534400" cy="400110"/>
          </a:xfrm>
        </p:grpSpPr>
        <p:sp>
          <p:nvSpPr>
            <p:cNvPr id="26" name="TextBox 25"/>
            <p:cNvSpPr txBox="1"/>
            <p:nvPr/>
          </p:nvSpPr>
          <p:spPr>
            <a:xfrm>
              <a:off x="228600" y="1638300"/>
              <a:ext cx="8534400" cy="400110"/>
            </a:xfrm>
            <a:prstGeom prst="rect">
              <a:avLst/>
            </a:prstGeom>
            <a:noFill/>
          </p:spPr>
          <p:txBody>
            <a:bodyPr wrap="square" rtlCol="0">
              <a:spAutoFit/>
            </a:bodyPr>
            <a:lstStyle/>
            <a:p>
              <a:pPr defTabSz="457200"/>
              <a:r>
                <a:rPr lang="en-US" sz="2000" dirty="0" smtClean="0">
                  <a:solidFill>
                    <a:srgbClr val="FFFFFF"/>
                  </a:solidFill>
                </a:rPr>
                <a:t>Suppose                                          is some allocation rule.</a:t>
              </a:r>
              <a:endParaRPr lang="en-US" sz="2000" dirty="0">
                <a:solidFill>
                  <a:srgbClr val="FFFFFF"/>
                </a:solidFill>
              </a:endParaRPr>
            </a:p>
          </p:txBody>
        </p:sp>
        <p:pic>
          <p:nvPicPr>
            <p:cNvPr id="27" name="Picture 26" descr="latex-image-1.pdf"/>
            <p:cNvPicPr>
              <a:picLocks noChangeAspect="1"/>
            </p:cNvPicPr>
            <p:nvPr/>
          </p:nvPicPr>
          <p:blipFill>
            <a:blip r:embed="rId3"/>
            <a:stretch>
              <a:fillRect/>
            </a:stretch>
          </p:blipFill>
          <p:spPr>
            <a:xfrm>
              <a:off x="1285572" y="1727200"/>
              <a:ext cx="2413000" cy="279400"/>
            </a:xfrm>
            <a:prstGeom prst="rect">
              <a:avLst/>
            </a:prstGeom>
          </p:spPr>
        </p:pic>
      </p:grpSp>
      <p:grpSp>
        <p:nvGrpSpPr>
          <p:cNvPr id="3" name="Group 13"/>
          <p:cNvGrpSpPr/>
          <p:nvPr/>
        </p:nvGrpSpPr>
        <p:grpSpPr>
          <a:xfrm>
            <a:off x="1905000" y="3605598"/>
            <a:ext cx="5664200" cy="1200329"/>
            <a:chOff x="800100" y="3948668"/>
            <a:chExt cx="5664200" cy="1200329"/>
          </a:xfrm>
        </p:grpSpPr>
        <p:sp>
          <p:nvSpPr>
            <p:cNvPr id="12" name="TextBox 11"/>
            <p:cNvSpPr txBox="1"/>
            <p:nvPr/>
          </p:nvSpPr>
          <p:spPr>
            <a:xfrm>
              <a:off x="800100" y="3948668"/>
              <a:ext cx="5194300" cy="1200329"/>
            </a:xfrm>
            <a:prstGeom prst="rect">
              <a:avLst/>
            </a:prstGeom>
            <a:noFill/>
          </p:spPr>
          <p:txBody>
            <a:bodyPr wrap="square" rtlCol="0">
              <a:spAutoFit/>
            </a:bodyPr>
            <a:lstStyle/>
            <a:p>
              <a:pPr defTabSz="457200"/>
              <a:r>
                <a:rPr lang="en-US" i="1" dirty="0" smtClean="0">
                  <a:solidFill>
                    <a:srgbClr val="49B1FF"/>
                  </a:solidFill>
                </a:rPr>
                <a:t>Ex: </a:t>
              </a:r>
              <a:r>
                <a:rPr lang="en-US" i="1" dirty="0" err="1" smtClean="0">
                  <a:solidFill>
                    <a:srgbClr val="FFFFFF"/>
                  </a:solidFill>
                </a:rPr>
                <a:t>Vickrey’s</a:t>
              </a:r>
              <a:r>
                <a:rPr lang="en-US" i="1" dirty="0" smtClean="0">
                  <a:solidFill>
                    <a:srgbClr val="FFFFFF"/>
                  </a:solidFill>
                </a:rPr>
                <a:t> auction implements the maximum social welfare function in dominant strategies, because                    is a dominant strategy equilibrium, and maximum social welfare is achieved at this equilibrium.   </a:t>
              </a:r>
              <a:endParaRPr lang="en-US" i="1" dirty="0">
                <a:solidFill>
                  <a:srgbClr val="FFFFFF"/>
                </a:solidFill>
              </a:endParaRPr>
            </a:p>
          </p:txBody>
        </p:sp>
        <p:pic>
          <p:nvPicPr>
            <p:cNvPr id="13" name="Picture 12" descr="latex-image-1.pdf"/>
            <p:cNvPicPr>
              <a:picLocks noChangeAspect="1"/>
            </p:cNvPicPr>
            <p:nvPr/>
          </p:nvPicPr>
          <p:blipFill>
            <a:blip r:embed="rId4"/>
            <a:stretch>
              <a:fillRect/>
            </a:stretch>
          </p:blipFill>
          <p:spPr>
            <a:xfrm>
              <a:off x="5372100" y="4313198"/>
              <a:ext cx="1092200" cy="279400"/>
            </a:xfrm>
            <a:prstGeom prst="rect">
              <a:avLst/>
            </a:prstGeom>
          </p:spPr>
        </p:pic>
      </p:grpSp>
      <p:sp>
        <p:nvSpPr>
          <p:cNvPr id="17" name="TextBox 16"/>
          <p:cNvSpPr txBox="1"/>
          <p:nvPr/>
        </p:nvSpPr>
        <p:spPr>
          <a:xfrm>
            <a:off x="622300" y="4123035"/>
            <a:ext cx="7632700" cy="400110"/>
          </a:xfrm>
          <a:prstGeom prst="rect">
            <a:avLst/>
          </a:prstGeom>
          <a:noFill/>
        </p:spPr>
        <p:txBody>
          <a:bodyPr wrap="square" rtlCol="0">
            <a:spAutoFit/>
          </a:bodyPr>
          <a:lstStyle/>
          <a:p>
            <a:pPr defTabSz="457200"/>
            <a:r>
              <a:rPr lang="en-US" sz="2000" dirty="0" smtClean="0">
                <a:solidFill>
                  <a:srgbClr val="FFFFFF"/>
                </a:solidFill>
              </a:rPr>
              <a:t>Similarly we can define </a:t>
            </a:r>
            <a:r>
              <a:rPr lang="en-US" sz="2000" dirty="0" smtClean="0">
                <a:solidFill>
                  <a:srgbClr val="FFFF00"/>
                </a:solidFill>
              </a:rPr>
              <a:t>ex-post Nash/Bayesian Nash implementation</a:t>
            </a:r>
            <a:r>
              <a:rPr lang="en-US" sz="2000" dirty="0" smtClean="0">
                <a:solidFill>
                  <a:srgbClr val="FFFFFF"/>
                </a:solidFill>
              </a:rPr>
              <a:t>.</a:t>
            </a:r>
            <a:endParaRPr lang="en-US" sz="2000" dirty="0">
              <a:solidFill>
                <a:srgbClr val="FFFF00"/>
              </a:solidFill>
            </a:endParaRPr>
          </a:p>
        </p:txBody>
      </p:sp>
      <p:sp>
        <p:nvSpPr>
          <p:cNvPr id="22" name="TextBox 21"/>
          <p:cNvSpPr txBox="1"/>
          <p:nvPr/>
        </p:nvSpPr>
        <p:spPr>
          <a:xfrm>
            <a:off x="152400" y="5562600"/>
            <a:ext cx="9144000" cy="1200329"/>
          </a:xfrm>
          <a:prstGeom prst="rect">
            <a:avLst/>
          </a:prstGeom>
          <a:noFill/>
        </p:spPr>
        <p:txBody>
          <a:bodyPr wrap="square" rtlCol="0">
            <a:spAutoFit/>
          </a:bodyPr>
          <a:lstStyle/>
          <a:p>
            <a:pPr defTabSz="457200"/>
            <a:r>
              <a:rPr lang="en-US" dirty="0" smtClean="0">
                <a:solidFill>
                  <a:srgbClr val="49B1FF"/>
                </a:solidFill>
              </a:rPr>
              <a:t>Remarks:</a:t>
            </a:r>
            <a:r>
              <a:rPr lang="en-US" dirty="0" smtClean="0"/>
              <a:t> 1. </a:t>
            </a:r>
            <a:r>
              <a:rPr lang="en-US" dirty="0" smtClean="0">
                <a:solidFill>
                  <a:srgbClr val="FFFFFF"/>
                </a:solidFill>
              </a:rPr>
              <a:t>We only require that for </a:t>
            </a:r>
            <a:r>
              <a:rPr lang="en-US" b="1" i="1" dirty="0" smtClean="0">
                <a:solidFill>
                  <a:srgbClr val="49B1FF"/>
                </a:solidFill>
              </a:rPr>
              <a:t>some </a:t>
            </a:r>
            <a:r>
              <a:rPr lang="en-US" dirty="0" smtClean="0">
                <a:solidFill>
                  <a:srgbClr val="FFFFFF"/>
                </a:solidFill>
              </a:rPr>
              <a:t>equilibrium                                                                </a:t>
            </a:r>
            <a:br>
              <a:rPr lang="en-US" dirty="0" smtClean="0">
                <a:solidFill>
                  <a:srgbClr val="FFFFFF"/>
                </a:solidFill>
              </a:rPr>
            </a:br>
            <a:r>
              <a:rPr lang="en-US" dirty="0" smtClean="0">
                <a:solidFill>
                  <a:srgbClr val="FFFFFF"/>
                </a:solidFill>
              </a:rPr>
              <a:t>                    and allow other equilibria to exist.   </a:t>
            </a:r>
          </a:p>
          <a:p>
            <a:pPr defTabSz="457200"/>
            <a:r>
              <a:rPr lang="en-US" dirty="0" smtClean="0">
                <a:solidFill>
                  <a:srgbClr val="FFFFFF"/>
                </a:solidFill>
              </a:rPr>
              <a:t>		2. Concept generalizes </a:t>
            </a:r>
            <a:r>
              <a:rPr lang="en-US" dirty="0" err="1" smtClean="0">
                <a:solidFill>
                  <a:srgbClr val="FFFFFF"/>
                </a:solidFill>
              </a:rPr>
              <a:t>implementability</a:t>
            </a:r>
            <a:r>
              <a:rPr lang="en-US" dirty="0" smtClean="0">
                <a:solidFill>
                  <a:srgbClr val="FFFFFF"/>
                </a:solidFill>
              </a:rPr>
              <a:t> (from earlier in this slide-deck) to general </a:t>
            </a:r>
            <a:br>
              <a:rPr lang="en-US" dirty="0" smtClean="0">
                <a:solidFill>
                  <a:srgbClr val="FFFFFF"/>
                </a:solidFill>
              </a:rPr>
            </a:br>
            <a:r>
              <a:rPr lang="en-US" dirty="0" smtClean="0">
                <a:solidFill>
                  <a:srgbClr val="FFFFFF"/>
                </a:solidFill>
              </a:rPr>
              <a:t>		    mechanism design settings.                                                                                                                          </a:t>
            </a:r>
            <a:endParaRPr lang="en-US" dirty="0">
              <a:solidFill>
                <a:srgbClr val="49B1FF"/>
              </a:solidFill>
            </a:endParaRPr>
          </a:p>
        </p:txBody>
      </p:sp>
      <p:grpSp>
        <p:nvGrpSpPr>
          <p:cNvPr id="5" name="Group 10"/>
          <p:cNvGrpSpPr/>
          <p:nvPr/>
        </p:nvGrpSpPr>
        <p:grpSpPr>
          <a:xfrm>
            <a:off x="609600" y="2256135"/>
            <a:ext cx="7632700" cy="1323439"/>
            <a:chOff x="876300" y="2844800"/>
            <a:chExt cx="7632700" cy="1323439"/>
          </a:xfrm>
          <a:noFill/>
        </p:grpSpPr>
        <p:sp>
          <p:nvSpPr>
            <p:cNvPr id="36" name="TextBox 35"/>
            <p:cNvSpPr txBox="1"/>
            <p:nvPr/>
          </p:nvSpPr>
          <p:spPr>
            <a:xfrm>
              <a:off x="876300" y="2844800"/>
              <a:ext cx="7632700" cy="1323439"/>
            </a:xfrm>
            <a:prstGeom prst="rect">
              <a:avLst/>
            </a:prstGeom>
            <a:grpFill/>
          </p:spPr>
          <p:txBody>
            <a:bodyPr wrap="square" rtlCol="0">
              <a:spAutoFit/>
            </a:bodyPr>
            <a:lstStyle/>
            <a:p>
              <a:pPr defTabSz="457200"/>
              <a:r>
                <a:rPr lang="en-US" sz="2000" dirty="0" smtClean="0">
                  <a:solidFill>
                    <a:srgbClr val="49B1FF"/>
                  </a:solidFill>
                </a:rPr>
                <a:t>Def:</a:t>
              </a:r>
              <a:r>
                <a:rPr lang="en-US" sz="2000" dirty="0" smtClean="0">
                  <a:solidFill>
                    <a:srgbClr val="FFFFFF"/>
                  </a:solidFill>
                </a:rPr>
                <a:t> We say that a mechanism (</a:t>
              </a:r>
              <a:r>
                <a:rPr lang="en-US" sz="2000" i="1" dirty="0" err="1" smtClean="0">
                  <a:solidFill>
                    <a:srgbClr val="FFFFFF"/>
                  </a:solidFill>
                </a:rPr>
                <a:t>x</a:t>
              </a:r>
              <a:r>
                <a:rPr lang="en-US" sz="2000" dirty="0" smtClean="0">
                  <a:solidFill>
                    <a:srgbClr val="FFFFFF"/>
                  </a:solidFill>
                </a:rPr>
                <a:t>, </a:t>
              </a:r>
              <a:r>
                <a:rPr lang="en-US" sz="2000" i="1" dirty="0" err="1" smtClean="0">
                  <a:solidFill>
                    <a:srgbClr val="FFFFFF"/>
                  </a:solidFill>
                </a:rPr>
                <a:t>p</a:t>
              </a:r>
              <a:r>
                <a:rPr lang="en-US" sz="2000" dirty="0" smtClean="0">
                  <a:solidFill>
                    <a:srgbClr val="FFFFFF"/>
                  </a:solidFill>
                </a:rPr>
                <a:t>) implements </a:t>
              </a:r>
              <a:r>
                <a:rPr lang="en-US" sz="2000" i="1" dirty="0" err="1" smtClean="0">
                  <a:solidFill>
                    <a:srgbClr val="FFFFFF"/>
                  </a:solidFill>
                </a:rPr>
                <a:t>f</a:t>
              </a:r>
              <a:r>
                <a:rPr lang="en-US" sz="2000" dirty="0" smtClean="0">
                  <a:solidFill>
                    <a:srgbClr val="FFFFFF"/>
                  </a:solidFill>
                </a:rPr>
                <a:t>  in </a:t>
              </a:r>
              <a:r>
                <a:rPr lang="en-US" sz="2000" dirty="0" smtClean="0">
                  <a:solidFill>
                    <a:srgbClr val="FFFF00"/>
                  </a:solidFill>
                </a:rPr>
                <a:t>dominant strategies </a:t>
              </a:r>
              <a:r>
                <a:rPr lang="en-US" sz="2000" dirty="0" smtClean="0">
                  <a:solidFill>
                    <a:srgbClr val="FFFFFF"/>
                  </a:solidFill>
                </a:rPr>
                <a:t>if for </a:t>
              </a:r>
              <a:r>
                <a:rPr lang="en-US" sz="2000" b="1" i="1" dirty="0" smtClean="0">
                  <a:solidFill>
                    <a:srgbClr val="49B1FF"/>
                  </a:solidFill>
                </a:rPr>
                <a:t>some</a:t>
              </a:r>
              <a:r>
                <a:rPr lang="en-US" sz="2000" dirty="0" smtClean="0">
                  <a:solidFill>
                    <a:srgbClr val="FFFFFF"/>
                  </a:solidFill>
                </a:rPr>
                <a:t> dominant strategy equilibrium                    of the induced game, we have that for all </a:t>
              </a:r>
            </a:p>
            <a:p>
              <a:pPr defTabSz="457200"/>
              <a:r>
                <a:rPr lang="en-US" sz="2000" dirty="0" smtClean="0">
                  <a:solidFill>
                    <a:srgbClr val="FFFFFF"/>
                  </a:solidFill>
                </a:rPr>
                <a:t>                                                                                </a:t>
              </a:r>
              <a:endParaRPr lang="en-US" sz="2000" dirty="0">
                <a:solidFill>
                  <a:srgbClr val="FFFF00"/>
                </a:solidFill>
              </a:endParaRPr>
            </a:p>
          </p:txBody>
        </p:sp>
        <p:pic>
          <p:nvPicPr>
            <p:cNvPr id="38" name="Picture 37" descr="latex-image-1.pdf"/>
            <p:cNvPicPr>
              <a:picLocks noChangeAspect="1"/>
            </p:cNvPicPr>
            <p:nvPr/>
          </p:nvPicPr>
          <p:blipFill>
            <a:blip r:embed="rId5"/>
            <a:stretch>
              <a:fillRect/>
            </a:stretch>
          </p:blipFill>
          <p:spPr>
            <a:xfrm>
              <a:off x="5321300" y="3289300"/>
              <a:ext cx="1066800" cy="203200"/>
            </a:xfrm>
            <a:prstGeom prst="rect">
              <a:avLst/>
            </a:prstGeom>
            <a:grpFill/>
          </p:spPr>
        </p:pic>
        <p:pic>
          <p:nvPicPr>
            <p:cNvPr id="39" name="Picture 38" descr="latex-image-1.pdf"/>
            <p:cNvPicPr>
              <a:picLocks noChangeAspect="1"/>
            </p:cNvPicPr>
            <p:nvPr/>
          </p:nvPicPr>
          <p:blipFill>
            <a:blip r:embed="rId6"/>
            <a:stretch>
              <a:fillRect/>
            </a:stretch>
          </p:blipFill>
          <p:spPr>
            <a:xfrm>
              <a:off x="3721100" y="3556000"/>
              <a:ext cx="1016000" cy="254000"/>
            </a:xfrm>
            <a:prstGeom prst="rect">
              <a:avLst/>
            </a:prstGeom>
            <a:grpFill/>
          </p:spPr>
        </p:pic>
      </p:grpSp>
      <p:grpSp>
        <p:nvGrpSpPr>
          <p:cNvPr id="6" name="Group 48"/>
          <p:cNvGrpSpPr/>
          <p:nvPr/>
        </p:nvGrpSpPr>
        <p:grpSpPr>
          <a:xfrm>
            <a:off x="1905000" y="3513435"/>
            <a:ext cx="3225800" cy="1933496"/>
            <a:chOff x="3803649" y="2209463"/>
            <a:chExt cx="3225800" cy="1933496"/>
          </a:xfrm>
        </p:grpSpPr>
        <p:grpSp>
          <p:nvGrpSpPr>
            <p:cNvPr id="7" name="Group 29"/>
            <p:cNvGrpSpPr/>
            <p:nvPr/>
          </p:nvGrpSpPr>
          <p:grpSpPr>
            <a:xfrm>
              <a:off x="3803649" y="2209463"/>
              <a:ext cx="2971802" cy="1287164"/>
              <a:chOff x="3803649" y="2209463"/>
              <a:chExt cx="2971802" cy="1287164"/>
            </a:xfrm>
            <a:noFill/>
          </p:grpSpPr>
          <p:sp>
            <p:nvSpPr>
              <p:cNvPr id="19" name="Left Brace 18"/>
              <p:cNvSpPr/>
              <p:nvPr/>
            </p:nvSpPr>
            <p:spPr>
              <a:xfrm rot="16200000">
                <a:off x="5137150" y="875962"/>
                <a:ext cx="304800" cy="2971802"/>
              </a:xfrm>
              <a:prstGeom prst="leftBrace">
                <a:avLst>
                  <a:gd name="adj1" fmla="val 8333"/>
                  <a:gd name="adj2" fmla="val 51688"/>
                </a:avLst>
              </a:prstGeom>
              <a:grpFill/>
              <a:ln>
                <a:solidFill>
                  <a:srgbClr val="49B1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srgbClr val="FFFFFF"/>
                  </a:solidFill>
                </a:endParaRPr>
              </a:p>
            </p:txBody>
          </p:sp>
          <p:cxnSp>
            <p:nvCxnSpPr>
              <p:cNvPr id="21" name="Straight Connector 20"/>
              <p:cNvCxnSpPr>
                <a:stCxn id="19" idx="1"/>
              </p:cNvCxnSpPr>
              <p:nvPr/>
            </p:nvCxnSpPr>
            <p:spPr>
              <a:xfrm rot="16200000" flipH="1">
                <a:off x="4918699" y="2935277"/>
                <a:ext cx="982365" cy="140335"/>
              </a:xfrm>
              <a:prstGeom prst="line">
                <a:avLst/>
              </a:prstGeom>
              <a:grpFill/>
              <a:ln>
                <a:solidFill>
                  <a:srgbClr val="49B1FF"/>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4210049" y="3496628"/>
              <a:ext cx="2819400" cy="646331"/>
            </a:xfrm>
            <a:prstGeom prst="rect">
              <a:avLst/>
            </a:prstGeom>
            <a:noFill/>
          </p:spPr>
          <p:txBody>
            <a:bodyPr wrap="square" rtlCol="0">
              <a:spAutoFit/>
            </a:bodyPr>
            <a:lstStyle/>
            <a:p>
              <a:pPr algn="ctr" defTabSz="457200"/>
              <a:r>
                <a:rPr lang="en-US" dirty="0" smtClean="0">
                  <a:solidFill>
                    <a:srgbClr val="49B1FF"/>
                  </a:solidFill>
                </a:rPr>
                <a:t>outcome of the mechanism at equilibrium</a:t>
              </a:r>
              <a:endParaRPr lang="en-US" dirty="0">
                <a:solidFill>
                  <a:srgbClr val="49B1FF"/>
                </a:solidFill>
              </a:endParaRPr>
            </a:p>
          </p:txBody>
        </p:sp>
      </p:grpSp>
      <p:grpSp>
        <p:nvGrpSpPr>
          <p:cNvPr id="8" name="Group 47"/>
          <p:cNvGrpSpPr/>
          <p:nvPr/>
        </p:nvGrpSpPr>
        <p:grpSpPr>
          <a:xfrm>
            <a:off x="5359398" y="3539868"/>
            <a:ext cx="3314702" cy="1907063"/>
            <a:chOff x="2120899" y="3492164"/>
            <a:chExt cx="3314702" cy="1907063"/>
          </a:xfrm>
        </p:grpSpPr>
        <p:sp>
          <p:nvSpPr>
            <p:cNvPr id="34" name="Left Brace 33"/>
            <p:cNvSpPr/>
            <p:nvPr/>
          </p:nvSpPr>
          <p:spPr>
            <a:xfrm rot="16200000">
              <a:off x="2633452" y="2979611"/>
              <a:ext cx="257597" cy="1282703"/>
            </a:xfrm>
            <a:prstGeom prst="leftBrace">
              <a:avLst>
                <a:gd name="adj1" fmla="val 8333"/>
                <a:gd name="adj2" fmla="val 51688"/>
              </a:avLst>
            </a:prstGeom>
            <a:noFill/>
            <a:ln>
              <a:solidFill>
                <a:srgbClr val="49B1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srgbClr val="FFFFFF"/>
                </a:solidFill>
              </a:endParaRPr>
            </a:p>
          </p:txBody>
        </p:sp>
        <p:cxnSp>
          <p:nvCxnSpPr>
            <p:cNvPr id="41" name="Straight Connector 40"/>
            <p:cNvCxnSpPr>
              <a:stCxn id="34" idx="1"/>
            </p:cNvCxnSpPr>
            <p:nvPr/>
          </p:nvCxnSpPr>
          <p:spPr>
            <a:xfrm rot="16200000" flipH="1">
              <a:off x="2585835" y="3947829"/>
              <a:ext cx="1003135" cy="606998"/>
            </a:xfrm>
            <a:prstGeom prst="line">
              <a:avLst/>
            </a:prstGeom>
            <a:noFill/>
            <a:ln>
              <a:solidFill>
                <a:srgbClr val="49B1FF"/>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8101" y="4752896"/>
              <a:ext cx="2857500" cy="646331"/>
            </a:xfrm>
            <a:prstGeom prst="rect">
              <a:avLst/>
            </a:prstGeom>
            <a:noFill/>
          </p:spPr>
          <p:txBody>
            <a:bodyPr wrap="square" rtlCol="0">
              <a:spAutoFit/>
            </a:bodyPr>
            <a:lstStyle/>
            <a:p>
              <a:pPr defTabSz="457200"/>
              <a:r>
                <a:rPr lang="en-US" dirty="0" smtClean="0">
                  <a:solidFill>
                    <a:srgbClr val="49B1FF"/>
                  </a:solidFill>
                </a:rPr>
                <a:t>outcome of the allocation function on true types</a:t>
              </a:r>
              <a:endParaRPr lang="en-US" dirty="0">
                <a:solidFill>
                  <a:srgbClr val="49B1FF"/>
                </a:solidFill>
              </a:endParaRPr>
            </a:p>
          </p:txBody>
        </p:sp>
      </p:grpSp>
      <p:pic>
        <p:nvPicPr>
          <p:cNvPr id="29" name="Picture 28" descr="latex-image-1.pdf"/>
          <p:cNvPicPr>
            <a:picLocks noChangeAspect="1"/>
          </p:cNvPicPr>
          <p:nvPr/>
        </p:nvPicPr>
        <p:blipFill>
          <a:blip r:embed="rId7"/>
          <a:stretch>
            <a:fillRect/>
          </a:stretch>
        </p:blipFill>
        <p:spPr>
          <a:xfrm>
            <a:off x="1663700" y="3081635"/>
            <a:ext cx="6172200" cy="787400"/>
          </a:xfrm>
          <a:prstGeom prst="rect">
            <a:avLst/>
          </a:prstGeom>
        </p:spPr>
      </p:pic>
      <p:pic>
        <p:nvPicPr>
          <p:cNvPr id="105474" name="Picture 2"/>
          <p:cNvPicPr>
            <a:picLocks noChangeAspect="1" noChangeArrowheads="1"/>
          </p:cNvPicPr>
          <p:nvPr/>
        </p:nvPicPr>
        <p:blipFill>
          <a:blip r:embed="rId8"/>
          <a:srcRect/>
          <a:stretch>
            <a:fillRect/>
          </a:stretch>
        </p:blipFill>
        <p:spPr bwMode="auto">
          <a:xfrm>
            <a:off x="5067300" y="5372100"/>
            <a:ext cx="5054600" cy="787400"/>
          </a:xfrm>
          <a:prstGeom prst="rect">
            <a:avLst/>
          </a:prstGeom>
          <a:noFill/>
          <a:ln w="9525">
            <a:noFill/>
            <a:miter lim="800000"/>
            <a:headEnd/>
            <a:tailEnd/>
          </a:ln>
          <a:effectLst/>
        </p:spPr>
      </p:pic>
    </p:spTree>
    <p:extLst>
      <p:ext uri="{BB962C8B-B14F-4D97-AF65-F5344CB8AC3E}">
        <p14:creationId xmlns:p14="http://schemas.microsoft.com/office/powerpoint/2010/main" val="8219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4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1000" y="25400"/>
            <a:ext cx="8229600" cy="1371600"/>
          </a:xfrm>
          <a:prstGeom prst="rect">
            <a:avLst/>
          </a:prstGeom>
        </p:spPr>
        <p:txBody>
          <a:bodyPr vert="horz" lIns="91440" tIns="45720" rIns="91440" bIns="45720" rtlCol="0" anchor="ctr">
            <a:normAutofit/>
          </a:bodyPr>
          <a:lstStyle/>
          <a:p>
            <a:pPr algn="ctr" defTabSz="457200">
              <a:spcBef>
                <a:spcPct val="0"/>
              </a:spcBef>
              <a:defRPr/>
            </a:pPr>
            <a:r>
              <a:rPr lang="en-US" sz="3600" dirty="0" smtClean="0">
                <a:solidFill>
                  <a:srgbClr val="FFFDCB"/>
                </a:solidFill>
                <a:cs typeface="Times New Roman"/>
              </a:rPr>
              <a:t>The Revelation Principle (DSE to DSIC)</a:t>
            </a:r>
            <a:endParaRPr lang="en-US" sz="3600" dirty="0">
              <a:solidFill>
                <a:srgbClr val="FFFDCB"/>
              </a:solidFill>
              <a:cs typeface="Times New Roman"/>
            </a:endParaRPr>
          </a:p>
        </p:txBody>
      </p:sp>
      <p:sp>
        <p:nvSpPr>
          <p:cNvPr id="12" name="TextBox 11"/>
          <p:cNvSpPr txBox="1"/>
          <p:nvPr/>
        </p:nvSpPr>
        <p:spPr>
          <a:xfrm>
            <a:off x="228600" y="1701800"/>
            <a:ext cx="8610600" cy="2462212"/>
          </a:xfrm>
          <a:prstGeom prst="rect">
            <a:avLst/>
          </a:prstGeom>
          <a:noFill/>
        </p:spPr>
        <p:txBody>
          <a:bodyPr wrap="square" rtlCol="0">
            <a:spAutoFit/>
          </a:bodyPr>
          <a:lstStyle/>
          <a:p>
            <a:pPr defTabSz="457200"/>
            <a:r>
              <a:rPr lang="en-US" sz="2200" dirty="0" smtClean="0">
                <a:solidFill>
                  <a:srgbClr val="49B1FF"/>
                </a:solidFill>
              </a:rPr>
              <a:t>Theorem: </a:t>
            </a:r>
            <a:r>
              <a:rPr lang="en-US" sz="2200" dirty="0" smtClean="0">
                <a:solidFill>
                  <a:srgbClr val="FFFFFF"/>
                </a:solidFill>
              </a:rPr>
              <a:t>If there is an arbitrary mechanism that implements some allocation rule </a:t>
            </a:r>
            <a:r>
              <a:rPr lang="en-US" sz="2200" i="1" dirty="0" err="1" smtClean="0">
                <a:solidFill>
                  <a:srgbClr val="FFFFFF"/>
                </a:solidFill>
              </a:rPr>
              <a:t>f</a:t>
            </a:r>
            <a:r>
              <a:rPr lang="en-US" sz="2200" dirty="0" smtClean="0">
                <a:solidFill>
                  <a:srgbClr val="FFFFFF"/>
                </a:solidFill>
              </a:rPr>
              <a:t>  in dominant strategies, then there is also a direct, DSIC mechanism that implements  </a:t>
            </a:r>
            <a:r>
              <a:rPr lang="en-US" sz="2200" i="1" dirty="0" err="1" smtClean="0">
                <a:solidFill>
                  <a:srgbClr val="FFFFFF"/>
                </a:solidFill>
              </a:rPr>
              <a:t>f</a:t>
            </a:r>
            <a:r>
              <a:rPr lang="en-US" sz="2200" dirty="0" smtClean="0">
                <a:solidFill>
                  <a:srgbClr val="FFFFFF"/>
                </a:solidFill>
              </a:rPr>
              <a:t>. </a:t>
            </a:r>
          </a:p>
          <a:p>
            <a:pPr defTabSz="457200"/>
            <a:endParaRPr lang="en-US" sz="2200" dirty="0" smtClean="0">
              <a:solidFill>
                <a:srgbClr val="FFFFFF"/>
              </a:solidFill>
            </a:endParaRPr>
          </a:p>
          <a:p>
            <a:pPr defTabSz="457200"/>
            <a:r>
              <a:rPr lang="en-US" sz="2200" dirty="0" smtClean="0">
                <a:solidFill>
                  <a:srgbClr val="FFFFFF"/>
                </a:solidFill>
              </a:rPr>
              <a:t>Moreover, the payments of the players in the direct mechanism are identical to those of the original mechanism, at equilibrium, </a:t>
            </a:r>
            <a:r>
              <a:rPr lang="en-US" sz="2200" dirty="0" err="1" smtClean="0">
                <a:solidFill>
                  <a:srgbClr val="FFFFFF"/>
                </a:solidFill>
              </a:rPr>
              <a:t>pointwise</a:t>
            </a:r>
            <a:r>
              <a:rPr lang="en-US" sz="2200" dirty="0" smtClean="0">
                <a:solidFill>
                  <a:srgbClr val="FFFFFF"/>
                </a:solidFill>
              </a:rPr>
              <a:t> with respect to </a:t>
            </a:r>
            <a:r>
              <a:rPr lang="en-US" sz="2200" i="1" dirty="0" smtClean="0">
                <a:solidFill>
                  <a:srgbClr val="FFFFFF"/>
                </a:solidFill>
              </a:rPr>
              <a:t>t</a:t>
            </a:r>
            <a:r>
              <a:rPr lang="en-US" sz="2200" baseline="-25000" dirty="0" smtClean="0">
                <a:solidFill>
                  <a:srgbClr val="FFFFFF"/>
                </a:solidFill>
              </a:rPr>
              <a:t>1</a:t>
            </a:r>
            <a:r>
              <a:rPr lang="en-US" sz="2200" dirty="0" smtClean="0">
                <a:solidFill>
                  <a:srgbClr val="FFFFFF"/>
                </a:solidFill>
              </a:rPr>
              <a:t>,…,</a:t>
            </a:r>
            <a:r>
              <a:rPr lang="en-US" sz="2200" i="1" dirty="0" smtClean="0">
                <a:solidFill>
                  <a:srgbClr val="FFFFFF"/>
                </a:solidFill>
              </a:rPr>
              <a:t>t</a:t>
            </a:r>
            <a:r>
              <a:rPr lang="en-US" sz="2200" i="1" baseline="-25000" dirty="0" smtClean="0">
                <a:solidFill>
                  <a:srgbClr val="FFFFFF"/>
                </a:solidFill>
              </a:rPr>
              <a:t>n</a:t>
            </a:r>
            <a:r>
              <a:rPr lang="en-US" sz="2200" dirty="0" smtClean="0">
                <a:solidFill>
                  <a:srgbClr val="FFFFFF"/>
                </a:solidFill>
              </a:rPr>
              <a:t>.</a:t>
            </a:r>
            <a:endParaRPr lang="en-US" sz="2200" dirty="0">
              <a:solidFill>
                <a:srgbClr val="49B1FF"/>
              </a:solidFill>
            </a:endParaRPr>
          </a:p>
        </p:txBody>
      </p:sp>
      <p:sp>
        <p:nvSpPr>
          <p:cNvPr id="7" name="TextBox 6"/>
          <p:cNvSpPr txBox="1"/>
          <p:nvPr/>
        </p:nvSpPr>
        <p:spPr>
          <a:xfrm>
            <a:off x="381000" y="4833610"/>
            <a:ext cx="3530600" cy="430887"/>
          </a:xfrm>
          <a:prstGeom prst="rect">
            <a:avLst/>
          </a:prstGeom>
          <a:noFill/>
        </p:spPr>
        <p:txBody>
          <a:bodyPr wrap="square" rtlCol="0">
            <a:spAutoFit/>
          </a:bodyPr>
          <a:lstStyle/>
          <a:p>
            <a:pPr defTabSz="457200"/>
            <a:r>
              <a:rPr lang="en-US" sz="2200" dirty="0" smtClean="0">
                <a:solidFill>
                  <a:srgbClr val="49B1FF"/>
                </a:solidFill>
              </a:rPr>
              <a:t>Proof idea: </a:t>
            </a:r>
            <a:r>
              <a:rPr lang="en-US" sz="2200" b="1" i="1" dirty="0" smtClean="0">
                <a:solidFill>
                  <a:srgbClr val="FFFF00"/>
                </a:solidFill>
              </a:rPr>
              <a:t>Simulation</a:t>
            </a:r>
            <a:endParaRPr lang="en-US" sz="2200" b="1" i="1" dirty="0">
              <a:solidFill>
                <a:srgbClr val="FFFF00"/>
              </a:solidFill>
            </a:endParaRPr>
          </a:p>
        </p:txBody>
      </p:sp>
    </p:spTree>
    <p:extLst>
      <p:ext uri="{BB962C8B-B14F-4D97-AF65-F5344CB8AC3E}">
        <p14:creationId xmlns:p14="http://schemas.microsoft.com/office/powerpoint/2010/main" val="1284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1000" y="25400"/>
            <a:ext cx="8229600" cy="1371600"/>
          </a:xfrm>
          <a:prstGeom prst="rect">
            <a:avLst/>
          </a:prstGeom>
        </p:spPr>
        <p:txBody>
          <a:bodyPr vert="horz" lIns="91440" tIns="45720" rIns="91440" bIns="45720" rtlCol="0" anchor="ctr">
            <a:normAutofit/>
          </a:bodyPr>
          <a:lstStyle/>
          <a:p>
            <a:pPr algn="ctr" defTabSz="457200">
              <a:spcBef>
                <a:spcPct val="0"/>
              </a:spcBef>
              <a:defRPr/>
            </a:pPr>
            <a:r>
              <a:rPr lang="en-US" sz="3600" dirty="0" smtClean="0">
                <a:solidFill>
                  <a:srgbClr val="FFFDCB"/>
                </a:solidFill>
                <a:cs typeface="Times New Roman"/>
              </a:rPr>
              <a:t>Proof by Picture:</a:t>
            </a:r>
            <a:endParaRPr lang="en-US" sz="3600" dirty="0">
              <a:solidFill>
                <a:srgbClr val="FFFDCB"/>
              </a:solidFill>
              <a:cs typeface="Times New Roman"/>
            </a:endParaRPr>
          </a:p>
        </p:txBody>
      </p:sp>
      <p:sp>
        <p:nvSpPr>
          <p:cNvPr id="8" name="Rounded Rectangle 7"/>
          <p:cNvSpPr/>
          <p:nvPr/>
        </p:nvSpPr>
        <p:spPr>
          <a:xfrm>
            <a:off x="1409700" y="2120900"/>
            <a:ext cx="5994400" cy="32131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9B1FF"/>
              </a:solidFill>
            </a:endParaRPr>
          </a:p>
        </p:txBody>
      </p:sp>
      <p:sp>
        <p:nvSpPr>
          <p:cNvPr id="46" name="Rounded Rectangle 45"/>
          <p:cNvSpPr/>
          <p:nvPr/>
        </p:nvSpPr>
        <p:spPr>
          <a:xfrm>
            <a:off x="2032000" y="3798094"/>
            <a:ext cx="4724400" cy="1294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original mechanism (indirect)</a:t>
            </a:r>
            <a:endParaRPr lang="en-US" dirty="0">
              <a:solidFill>
                <a:srgbClr val="FFFFFF"/>
              </a:solidFill>
            </a:endParaRPr>
          </a:p>
        </p:txBody>
      </p:sp>
      <p:cxnSp>
        <p:nvCxnSpPr>
          <p:cNvPr id="47" name="Straight Connector 46"/>
          <p:cNvCxnSpPr/>
          <p:nvPr/>
        </p:nvCxnSpPr>
        <p:spPr>
          <a:xfrm rot="5400000">
            <a:off x="4051300" y="5372100"/>
            <a:ext cx="5588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nvGrpSpPr>
          <p:cNvPr id="2" name="Group 61"/>
          <p:cNvGrpSpPr/>
          <p:nvPr/>
        </p:nvGrpSpPr>
        <p:grpSpPr>
          <a:xfrm>
            <a:off x="2108200" y="2299494"/>
            <a:ext cx="4565650" cy="431800"/>
            <a:chOff x="2108200" y="2299494"/>
            <a:chExt cx="4565650" cy="431800"/>
          </a:xfrm>
        </p:grpSpPr>
        <p:grpSp>
          <p:nvGrpSpPr>
            <p:cNvPr id="3" name="Group 37"/>
            <p:cNvGrpSpPr/>
            <p:nvPr/>
          </p:nvGrpSpPr>
          <p:grpSpPr>
            <a:xfrm>
              <a:off x="2108200" y="2312194"/>
              <a:ext cx="419100" cy="419100"/>
              <a:chOff x="2108200" y="2312194"/>
              <a:chExt cx="419100" cy="419100"/>
            </a:xfrm>
          </p:grpSpPr>
          <p:sp>
            <p:nvSpPr>
              <p:cNvPr id="20" name="Rectangle 19"/>
              <p:cNvSpPr/>
              <p:nvPr/>
            </p:nvSpPr>
            <p:spPr>
              <a:xfrm>
                <a:off x="2108200" y="2312194"/>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6" name="Picture 25" descr="latex-image-1.pdf"/>
              <p:cNvPicPr>
                <a:picLocks noChangeAspect="1"/>
              </p:cNvPicPr>
              <p:nvPr/>
            </p:nvPicPr>
            <p:blipFill>
              <a:blip r:embed="rId3"/>
              <a:stretch>
                <a:fillRect/>
              </a:stretch>
            </p:blipFill>
            <p:spPr>
              <a:xfrm>
                <a:off x="2222500" y="2444750"/>
                <a:ext cx="254000" cy="190500"/>
              </a:xfrm>
              <a:prstGeom prst="rect">
                <a:avLst/>
              </a:prstGeom>
            </p:spPr>
          </p:pic>
        </p:grpSp>
        <p:grpSp>
          <p:nvGrpSpPr>
            <p:cNvPr id="4" name="Group 36"/>
            <p:cNvGrpSpPr/>
            <p:nvPr/>
          </p:nvGrpSpPr>
          <p:grpSpPr>
            <a:xfrm>
              <a:off x="3149600" y="2311400"/>
              <a:ext cx="419100" cy="419100"/>
              <a:chOff x="2819400" y="2311400"/>
              <a:chExt cx="419100" cy="419100"/>
            </a:xfrm>
          </p:grpSpPr>
          <p:sp>
            <p:nvSpPr>
              <p:cNvPr id="22" name="Rectangle 21"/>
              <p:cNvSpPr/>
              <p:nvPr/>
            </p:nvSpPr>
            <p:spPr>
              <a:xfrm>
                <a:off x="2819400" y="2311400"/>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7" name="Picture 26" descr="latex-image-1.pdf"/>
              <p:cNvPicPr>
                <a:picLocks noChangeAspect="1"/>
              </p:cNvPicPr>
              <p:nvPr/>
            </p:nvPicPr>
            <p:blipFill>
              <a:blip r:embed="rId4"/>
              <a:stretch>
                <a:fillRect/>
              </a:stretch>
            </p:blipFill>
            <p:spPr>
              <a:xfrm>
                <a:off x="2921000" y="2444750"/>
                <a:ext cx="254000" cy="190500"/>
              </a:xfrm>
              <a:prstGeom prst="rect">
                <a:avLst/>
              </a:prstGeom>
            </p:spPr>
          </p:pic>
        </p:grpSp>
        <p:grpSp>
          <p:nvGrpSpPr>
            <p:cNvPr id="5" name="Group 38"/>
            <p:cNvGrpSpPr/>
            <p:nvPr/>
          </p:nvGrpSpPr>
          <p:grpSpPr>
            <a:xfrm>
              <a:off x="6254750" y="2299494"/>
              <a:ext cx="419100" cy="419100"/>
              <a:chOff x="6254750" y="2299494"/>
              <a:chExt cx="419100" cy="419100"/>
            </a:xfrm>
          </p:grpSpPr>
          <p:sp>
            <p:nvSpPr>
              <p:cNvPr id="25" name="Rectangle 24"/>
              <p:cNvSpPr/>
              <p:nvPr/>
            </p:nvSpPr>
            <p:spPr>
              <a:xfrm>
                <a:off x="6254750" y="2299494"/>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8" name="Picture 27" descr="latex-image-1.pdf"/>
              <p:cNvPicPr>
                <a:picLocks noChangeAspect="1"/>
              </p:cNvPicPr>
              <p:nvPr/>
            </p:nvPicPr>
            <p:blipFill>
              <a:blip r:embed="rId5"/>
              <a:stretch>
                <a:fillRect/>
              </a:stretch>
            </p:blipFill>
            <p:spPr>
              <a:xfrm>
                <a:off x="6337300" y="2419350"/>
                <a:ext cx="279400" cy="190500"/>
              </a:xfrm>
              <a:prstGeom prst="rect">
                <a:avLst/>
              </a:prstGeom>
            </p:spPr>
          </p:pic>
        </p:grpSp>
        <p:pic>
          <p:nvPicPr>
            <p:cNvPr id="51" name="Picture 50" descr="latex-image-1.pdf"/>
            <p:cNvPicPr>
              <a:picLocks noChangeAspect="1"/>
            </p:cNvPicPr>
            <p:nvPr/>
          </p:nvPicPr>
          <p:blipFill>
            <a:blip r:embed="rId6"/>
            <a:stretch>
              <a:fillRect/>
            </a:stretch>
          </p:blipFill>
          <p:spPr>
            <a:xfrm>
              <a:off x="4648200" y="2476500"/>
              <a:ext cx="635000" cy="76200"/>
            </a:xfrm>
            <a:prstGeom prst="rect">
              <a:avLst/>
            </a:prstGeom>
          </p:spPr>
        </p:pic>
      </p:grpSp>
      <p:cxnSp>
        <p:nvCxnSpPr>
          <p:cNvPr id="54" name="Straight Connector 53"/>
          <p:cNvCxnSpPr/>
          <p:nvPr/>
        </p:nvCxnSpPr>
        <p:spPr>
          <a:xfrm rot="5400000" flipH="1" flipV="1">
            <a:off x="6883400" y="1549400"/>
            <a:ext cx="104140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424612" y="885338"/>
            <a:ext cx="2946400" cy="400110"/>
          </a:xfrm>
          <a:prstGeom prst="rect">
            <a:avLst/>
          </a:prstGeom>
          <a:noFill/>
        </p:spPr>
        <p:txBody>
          <a:bodyPr wrap="square" rtlCol="0">
            <a:spAutoFit/>
          </a:bodyPr>
          <a:lstStyle/>
          <a:p>
            <a:pPr defTabSz="457200"/>
            <a:r>
              <a:rPr lang="en-US" sz="2000" dirty="0" smtClean="0">
                <a:solidFill>
                  <a:srgbClr val="49B1FF"/>
                </a:solidFill>
              </a:rPr>
              <a:t>new mechanism (direct)</a:t>
            </a:r>
            <a:endParaRPr lang="en-US" sz="2000" dirty="0">
              <a:solidFill>
                <a:srgbClr val="49B1FF"/>
              </a:solidFill>
            </a:endParaRPr>
          </a:p>
        </p:txBody>
      </p:sp>
      <p:grpSp>
        <p:nvGrpSpPr>
          <p:cNvPr id="7" name="Group 40"/>
          <p:cNvGrpSpPr/>
          <p:nvPr/>
        </p:nvGrpSpPr>
        <p:grpSpPr>
          <a:xfrm>
            <a:off x="2247900" y="1460500"/>
            <a:ext cx="4356100" cy="279400"/>
            <a:chOff x="2247900" y="1460500"/>
            <a:chExt cx="4356100" cy="279400"/>
          </a:xfrm>
        </p:grpSpPr>
        <p:pic>
          <p:nvPicPr>
            <p:cNvPr id="52" name="Picture 51" descr="latex-image-1.pdf"/>
            <p:cNvPicPr>
              <a:picLocks noChangeAspect="1"/>
            </p:cNvPicPr>
            <p:nvPr/>
          </p:nvPicPr>
          <p:blipFill>
            <a:blip r:embed="rId7"/>
            <a:stretch>
              <a:fillRect/>
            </a:stretch>
          </p:blipFill>
          <p:spPr>
            <a:xfrm>
              <a:off x="4660900" y="1574800"/>
              <a:ext cx="635000" cy="76200"/>
            </a:xfrm>
            <a:prstGeom prst="rect">
              <a:avLst/>
            </a:prstGeom>
          </p:spPr>
        </p:pic>
        <p:pic>
          <p:nvPicPr>
            <p:cNvPr id="37" name="Picture 36" descr="latex-image-1.pdf"/>
            <p:cNvPicPr>
              <a:picLocks noChangeAspect="1"/>
            </p:cNvPicPr>
            <p:nvPr/>
          </p:nvPicPr>
          <p:blipFill>
            <a:blip r:embed="rId8"/>
            <a:stretch>
              <a:fillRect/>
            </a:stretch>
          </p:blipFill>
          <p:spPr>
            <a:xfrm>
              <a:off x="2247900" y="1460500"/>
              <a:ext cx="228600" cy="254000"/>
            </a:xfrm>
            <a:prstGeom prst="rect">
              <a:avLst/>
            </a:prstGeom>
          </p:spPr>
        </p:pic>
        <p:pic>
          <p:nvPicPr>
            <p:cNvPr id="38" name="Picture 37" descr="latex-image-1.pdf"/>
            <p:cNvPicPr>
              <a:picLocks noChangeAspect="1"/>
            </p:cNvPicPr>
            <p:nvPr/>
          </p:nvPicPr>
          <p:blipFill>
            <a:blip r:embed="rId9"/>
            <a:stretch>
              <a:fillRect/>
            </a:stretch>
          </p:blipFill>
          <p:spPr>
            <a:xfrm>
              <a:off x="3289300" y="1473200"/>
              <a:ext cx="228600" cy="254000"/>
            </a:xfrm>
            <a:prstGeom prst="rect">
              <a:avLst/>
            </a:prstGeom>
          </p:spPr>
        </p:pic>
        <p:pic>
          <p:nvPicPr>
            <p:cNvPr id="39" name="Picture 38" descr="latex-image-1.pdf"/>
            <p:cNvPicPr>
              <a:picLocks noChangeAspect="1"/>
            </p:cNvPicPr>
            <p:nvPr/>
          </p:nvPicPr>
          <p:blipFill>
            <a:blip r:embed="rId10"/>
            <a:stretch>
              <a:fillRect/>
            </a:stretch>
          </p:blipFill>
          <p:spPr>
            <a:xfrm>
              <a:off x="6350000" y="1485900"/>
              <a:ext cx="254000" cy="254000"/>
            </a:xfrm>
            <a:prstGeom prst="rect">
              <a:avLst/>
            </a:prstGeom>
          </p:spPr>
        </p:pic>
      </p:grpSp>
      <p:grpSp>
        <p:nvGrpSpPr>
          <p:cNvPr id="9" name="Group 62"/>
          <p:cNvGrpSpPr/>
          <p:nvPr/>
        </p:nvGrpSpPr>
        <p:grpSpPr>
          <a:xfrm>
            <a:off x="1612900" y="2718594"/>
            <a:ext cx="4852988" cy="1079500"/>
            <a:chOff x="1612900" y="2718594"/>
            <a:chExt cx="4852988" cy="1079500"/>
          </a:xfrm>
        </p:grpSpPr>
        <p:cxnSp>
          <p:nvCxnSpPr>
            <p:cNvPr id="48" name="Straight Connector 47"/>
            <p:cNvCxnSpPr/>
            <p:nvPr/>
          </p:nvCxnSpPr>
          <p:spPr>
            <a:xfrm rot="5400000">
              <a:off x="1810941" y="3269853"/>
              <a:ext cx="10533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50" name="Picture 49" descr="latex-image-1.pdf"/>
            <p:cNvPicPr>
              <a:picLocks noChangeAspect="1"/>
            </p:cNvPicPr>
            <p:nvPr/>
          </p:nvPicPr>
          <p:blipFill>
            <a:blip r:embed="rId11"/>
            <a:stretch>
              <a:fillRect/>
            </a:stretch>
          </p:blipFill>
          <p:spPr>
            <a:xfrm>
              <a:off x="1612900" y="3124200"/>
              <a:ext cx="635000" cy="279400"/>
            </a:xfrm>
            <a:prstGeom prst="rect">
              <a:avLst/>
            </a:prstGeom>
          </p:spPr>
        </p:pic>
        <p:cxnSp>
          <p:nvCxnSpPr>
            <p:cNvPr id="53" name="Straight Connector 52"/>
            <p:cNvCxnSpPr/>
            <p:nvPr/>
          </p:nvCxnSpPr>
          <p:spPr>
            <a:xfrm rot="5400000">
              <a:off x="2853135" y="3270647"/>
              <a:ext cx="10533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55" name="Picture 54" descr="latex-image-1.pdf"/>
            <p:cNvPicPr>
              <a:picLocks noChangeAspect="1"/>
            </p:cNvPicPr>
            <p:nvPr/>
          </p:nvPicPr>
          <p:blipFill>
            <a:blip r:embed="rId12"/>
            <a:stretch>
              <a:fillRect/>
            </a:stretch>
          </p:blipFill>
          <p:spPr>
            <a:xfrm>
              <a:off x="2667000" y="3124200"/>
              <a:ext cx="635000" cy="279400"/>
            </a:xfrm>
            <a:prstGeom prst="rect">
              <a:avLst/>
            </a:prstGeom>
          </p:spPr>
        </p:pic>
        <p:cxnSp>
          <p:nvCxnSpPr>
            <p:cNvPr id="57" name="Straight Connector 56"/>
            <p:cNvCxnSpPr/>
            <p:nvPr/>
          </p:nvCxnSpPr>
          <p:spPr>
            <a:xfrm rot="5400000">
              <a:off x="5925741" y="3257153"/>
              <a:ext cx="10787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58" name="Picture 57" descr="latex-image-1.pdf"/>
            <p:cNvPicPr>
              <a:picLocks noChangeAspect="1"/>
            </p:cNvPicPr>
            <p:nvPr/>
          </p:nvPicPr>
          <p:blipFill>
            <a:blip r:embed="rId13"/>
            <a:stretch>
              <a:fillRect/>
            </a:stretch>
          </p:blipFill>
          <p:spPr>
            <a:xfrm>
              <a:off x="5689600" y="3162300"/>
              <a:ext cx="685800" cy="279400"/>
            </a:xfrm>
            <a:prstGeom prst="rect">
              <a:avLst/>
            </a:prstGeom>
          </p:spPr>
        </p:pic>
      </p:grpSp>
      <p:grpSp>
        <p:nvGrpSpPr>
          <p:cNvPr id="10" name="Group 63"/>
          <p:cNvGrpSpPr/>
          <p:nvPr/>
        </p:nvGrpSpPr>
        <p:grpSpPr>
          <a:xfrm>
            <a:off x="2336800" y="1753394"/>
            <a:ext cx="4127500" cy="570706"/>
            <a:chOff x="2336800" y="1753394"/>
            <a:chExt cx="4127500" cy="570706"/>
          </a:xfrm>
        </p:grpSpPr>
        <p:cxnSp>
          <p:nvCxnSpPr>
            <p:cNvPr id="59" name="Straight Connector 58"/>
            <p:cNvCxnSpPr/>
            <p:nvPr/>
          </p:nvCxnSpPr>
          <p:spPr>
            <a:xfrm rot="5400000">
              <a:off x="2064544" y="2025650"/>
              <a:ext cx="546100" cy="1588"/>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rot="5400000">
              <a:off x="3105944" y="2038350"/>
              <a:ext cx="5461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rot="5400000">
              <a:off x="6190456" y="2050256"/>
              <a:ext cx="5461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pic>
        <p:nvPicPr>
          <p:cNvPr id="109570" name="Picture 2"/>
          <p:cNvPicPr>
            <a:picLocks noChangeAspect="1" noChangeArrowheads="1"/>
          </p:cNvPicPr>
          <p:nvPr/>
        </p:nvPicPr>
        <p:blipFill>
          <a:blip r:embed="rId14"/>
          <a:srcRect/>
          <a:stretch>
            <a:fillRect/>
          </a:stretch>
        </p:blipFill>
        <p:spPr bwMode="auto">
          <a:xfrm>
            <a:off x="2438400" y="5715000"/>
            <a:ext cx="5054600" cy="787400"/>
          </a:xfrm>
          <a:prstGeom prst="rect">
            <a:avLst/>
          </a:prstGeom>
          <a:noFill/>
          <a:ln w="9525">
            <a:noFill/>
            <a:miter lim="800000"/>
            <a:headEnd/>
            <a:tailEnd/>
          </a:ln>
          <a:effectLst/>
        </p:spPr>
      </p:pic>
    </p:spTree>
    <p:extLst>
      <p:ext uri="{BB962C8B-B14F-4D97-AF65-F5344CB8AC3E}">
        <p14:creationId xmlns:p14="http://schemas.microsoft.com/office/powerpoint/2010/main" val="4475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5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19100" y="1010246"/>
            <a:ext cx="8572500" cy="5509199"/>
          </a:xfrm>
          <a:prstGeom prst="rect">
            <a:avLst/>
          </a:prstGeom>
          <a:noFill/>
        </p:spPr>
        <p:txBody>
          <a:bodyPr wrap="square" rtlCol="0">
            <a:spAutoFit/>
          </a:bodyPr>
          <a:lstStyle/>
          <a:p>
            <a:pPr defTabSz="457200"/>
            <a:r>
              <a:rPr lang="en-US" sz="2200" dirty="0" smtClean="0">
                <a:solidFill>
                  <a:srgbClr val="49B1FF"/>
                </a:solidFill>
              </a:rPr>
              <a:t>Proof: </a:t>
            </a:r>
            <a:r>
              <a:rPr lang="en-US" sz="2200" dirty="0" smtClean="0">
                <a:solidFill>
                  <a:srgbClr val="FFFFFF"/>
                </a:solidFill>
              </a:rPr>
              <a:t>Let                  be a dominant strategy equilibrium of the original mechanism such that                                                               , for all    .</a:t>
            </a:r>
          </a:p>
          <a:p>
            <a:pPr defTabSz="457200"/>
            <a:r>
              <a:rPr lang="en-US" sz="2200" dirty="0" smtClean="0">
                <a:solidFill>
                  <a:srgbClr val="FFFFFF"/>
                </a:solidFill>
              </a:rPr>
              <a:t>Define a new direct mechanism as follows:</a:t>
            </a:r>
          </a:p>
          <a:p>
            <a:pPr defTabSz="457200"/>
            <a:endParaRPr lang="en-US" sz="2200" dirty="0" smtClean="0">
              <a:solidFill>
                <a:srgbClr val="FFFFFF"/>
              </a:solidFill>
            </a:endParaRPr>
          </a:p>
          <a:p>
            <a:pPr defTabSz="457200"/>
            <a:endParaRPr lang="en-US" sz="2200" dirty="0" smtClean="0">
              <a:solidFill>
                <a:srgbClr val="FFFFFF"/>
              </a:solidFill>
            </a:endParaRPr>
          </a:p>
          <a:p>
            <a:pPr defTabSz="457200"/>
            <a:r>
              <a:rPr lang="en-US" sz="2200" dirty="0" smtClean="0">
                <a:solidFill>
                  <a:srgbClr val="FFFFFF"/>
                </a:solidFill>
              </a:rPr>
              <a:t>                 </a:t>
            </a:r>
          </a:p>
          <a:p>
            <a:pPr defTabSz="457200"/>
            <a:r>
              <a:rPr lang="en-US" sz="2200" dirty="0" smtClean="0">
                <a:solidFill>
                  <a:srgbClr val="FFFFFF"/>
                </a:solidFill>
              </a:rPr>
              <a:t>Since each     is a dominant strategy for player </a:t>
            </a:r>
            <a:r>
              <a:rPr lang="en-US" sz="2200" i="1" dirty="0" err="1" smtClean="0">
                <a:solidFill>
                  <a:srgbClr val="FFFFFF"/>
                </a:solidFill>
              </a:rPr>
              <a:t>i</a:t>
            </a:r>
            <a:r>
              <a:rPr lang="en-US" sz="2200" i="1" dirty="0" smtClean="0">
                <a:solidFill>
                  <a:srgbClr val="FFFFFF"/>
                </a:solidFill>
              </a:rPr>
              <a:t> in the original mechanism</a:t>
            </a:r>
            <a:r>
              <a:rPr lang="en-US" sz="2200" dirty="0" smtClean="0">
                <a:solidFill>
                  <a:srgbClr val="FFFFFF"/>
                </a:solidFill>
              </a:rPr>
              <a:t>: for every                 , we have that</a:t>
            </a:r>
          </a:p>
          <a:p>
            <a:pPr defTabSz="457200"/>
            <a:endParaRPr lang="en-US" sz="2200" dirty="0" smtClean="0">
              <a:solidFill>
                <a:srgbClr val="FFFFFF"/>
              </a:solidFill>
            </a:endParaRPr>
          </a:p>
          <a:p>
            <a:pPr defTabSz="457200"/>
            <a:endParaRPr lang="en-US" sz="2200" dirty="0" smtClean="0">
              <a:solidFill>
                <a:srgbClr val="FFFFFF"/>
              </a:solidFill>
            </a:endParaRPr>
          </a:p>
          <a:p>
            <a:pPr defTabSz="457200"/>
            <a:r>
              <a:rPr lang="en-US" sz="2200" dirty="0" smtClean="0">
                <a:solidFill>
                  <a:srgbClr val="FFFFFF"/>
                </a:solidFill>
              </a:rPr>
              <a:t>Thus in particular this is true for  				   and                     for any  </a:t>
            </a:r>
            <a:r>
              <a:rPr lang="en-US" sz="2200" i="1" dirty="0" err="1" smtClean="0">
                <a:solidFill>
                  <a:srgbClr val="FFFFFF"/>
                </a:solidFill>
              </a:rPr>
              <a:t>t</a:t>
            </a:r>
            <a:r>
              <a:rPr lang="en-US" sz="2200" baseline="-25000" dirty="0" err="1" smtClean="0">
                <a:solidFill>
                  <a:srgbClr val="FFFFFF"/>
                </a:solidFill>
              </a:rPr>
              <a:t>-</a:t>
            </a:r>
            <a:r>
              <a:rPr lang="en-US" sz="2200" i="1" baseline="-25000" dirty="0" err="1" smtClean="0">
                <a:solidFill>
                  <a:srgbClr val="FFFFFF"/>
                </a:solidFill>
              </a:rPr>
              <a:t>i</a:t>
            </a:r>
            <a:r>
              <a:rPr lang="en-US" sz="2200" dirty="0" smtClean="0">
                <a:solidFill>
                  <a:srgbClr val="FFFFFF"/>
                </a:solidFill>
              </a:rPr>
              <a:t> and and </a:t>
            </a:r>
            <a:r>
              <a:rPr lang="en-US" sz="2200" i="1" dirty="0" err="1" smtClean="0">
                <a:solidFill>
                  <a:srgbClr val="FFFFFF"/>
                </a:solidFill>
              </a:rPr>
              <a:t>t</a:t>
            </a:r>
            <a:r>
              <a:rPr lang="en-US" sz="2200" i="1" baseline="-25000" dirty="0" err="1" smtClean="0">
                <a:solidFill>
                  <a:srgbClr val="FFFFFF"/>
                </a:solidFill>
              </a:rPr>
              <a:t>i</a:t>
            </a:r>
            <a:r>
              <a:rPr lang="en-US" sz="2200" i="1" dirty="0" smtClean="0">
                <a:solidFill>
                  <a:srgbClr val="FFFFFF"/>
                </a:solidFill>
              </a:rPr>
              <a:t>’</a:t>
            </a:r>
            <a:r>
              <a:rPr lang="en-US" sz="2200" dirty="0" smtClean="0">
                <a:solidFill>
                  <a:srgbClr val="FFFFFF"/>
                </a:solidFill>
              </a:rPr>
              <a:t>. So we get that</a:t>
            </a:r>
          </a:p>
          <a:p>
            <a:pPr defTabSz="457200"/>
            <a:endParaRPr lang="en-US" sz="2200" dirty="0" smtClean="0">
              <a:solidFill>
                <a:srgbClr val="FFFFFF"/>
              </a:solidFill>
            </a:endParaRPr>
          </a:p>
          <a:p>
            <a:pPr defTabSz="457200"/>
            <a:endParaRPr lang="en-US" sz="2200" dirty="0" smtClean="0">
              <a:solidFill>
                <a:srgbClr val="FFFFFF"/>
              </a:solidFill>
            </a:endParaRPr>
          </a:p>
          <a:p>
            <a:pPr defTabSz="457200"/>
            <a:r>
              <a:rPr lang="en-US" sz="2200" dirty="0" smtClean="0">
                <a:solidFill>
                  <a:srgbClr val="FFFFFF"/>
                </a:solidFill>
              </a:rPr>
              <a:t>i.e. (</a:t>
            </a:r>
            <a:r>
              <a:rPr lang="en-US" sz="2200" i="1" dirty="0" err="1" smtClean="0">
                <a:solidFill>
                  <a:srgbClr val="FFFFFF"/>
                </a:solidFill>
              </a:rPr>
              <a:t>x</a:t>
            </a:r>
            <a:r>
              <a:rPr lang="en-US" sz="2200" i="1" dirty="0" smtClean="0">
                <a:solidFill>
                  <a:srgbClr val="FFFFFF"/>
                </a:solidFill>
              </a:rPr>
              <a:t>’</a:t>
            </a:r>
            <a:r>
              <a:rPr lang="en-US" sz="2200" dirty="0" smtClean="0">
                <a:solidFill>
                  <a:srgbClr val="FFFFFF"/>
                </a:solidFill>
              </a:rPr>
              <a:t>, </a:t>
            </a:r>
            <a:r>
              <a:rPr lang="en-US" sz="2200" i="1" dirty="0" err="1" smtClean="0">
                <a:solidFill>
                  <a:srgbClr val="FFFFFF"/>
                </a:solidFill>
              </a:rPr>
              <a:t>p</a:t>
            </a:r>
            <a:r>
              <a:rPr lang="en-US" sz="2200" dirty="0" smtClean="0">
                <a:solidFill>
                  <a:srgbClr val="FFFFFF"/>
                </a:solidFill>
              </a:rPr>
              <a:t>’) is DSIC and </a:t>
            </a:r>
            <a:r>
              <a:rPr lang="en-US" sz="2200" i="1" dirty="0" err="1" smtClean="0">
                <a:solidFill>
                  <a:srgbClr val="FFFFFF"/>
                </a:solidFill>
              </a:rPr>
              <a:t>x</a:t>
            </a:r>
            <a:r>
              <a:rPr lang="en-US" sz="2200" i="1" dirty="0" smtClean="0">
                <a:solidFill>
                  <a:srgbClr val="FFFFFF"/>
                </a:solidFill>
              </a:rPr>
              <a:t> </a:t>
            </a:r>
            <a:r>
              <a:rPr lang="en-US" sz="2200" dirty="0" smtClean="0">
                <a:solidFill>
                  <a:srgbClr val="FFFFFF"/>
                </a:solidFill>
              </a:rPr>
              <a:t>’=</a:t>
            </a:r>
            <a:r>
              <a:rPr lang="en-US" sz="2200" i="1" dirty="0" err="1" smtClean="0">
                <a:solidFill>
                  <a:srgbClr val="FFFFFF"/>
                </a:solidFill>
              </a:rPr>
              <a:t>f</a:t>
            </a:r>
            <a:r>
              <a:rPr lang="en-US" sz="2200" dirty="0" smtClean="0">
                <a:solidFill>
                  <a:srgbClr val="FFFFFF"/>
                </a:solidFill>
              </a:rPr>
              <a:t>.</a:t>
            </a:r>
          </a:p>
          <a:p>
            <a:pPr defTabSz="457200"/>
            <a:r>
              <a:rPr lang="en-US" sz="2200" dirty="0" smtClean="0">
                <a:solidFill>
                  <a:srgbClr val="FFFFFF"/>
                </a:solidFill>
              </a:rPr>
              <a:t>                                                                                                                   </a:t>
            </a:r>
            <a:r>
              <a:rPr lang="en-US" sz="2200" dirty="0" err="1" smtClean="0">
                <a:solidFill>
                  <a:srgbClr val="FFFFFF"/>
                </a:solidFill>
                <a:latin typeface="Wingdings"/>
                <a:ea typeface="Wingdings"/>
                <a:cs typeface="Wingdings"/>
              </a:rPr>
              <a:t></a:t>
            </a:r>
            <a:r>
              <a:rPr lang="en-US" sz="2200" dirty="0" smtClean="0">
                <a:solidFill>
                  <a:srgbClr val="FFFFFF"/>
                </a:solidFill>
              </a:rPr>
              <a:t>                   </a:t>
            </a:r>
            <a:endParaRPr lang="en-US" sz="2200" dirty="0">
              <a:solidFill>
                <a:srgbClr val="FFFFFF"/>
              </a:solidFill>
            </a:endParaRPr>
          </a:p>
        </p:txBody>
      </p:sp>
      <p:sp>
        <p:nvSpPr>
          <p:cNvPr id="19" name="Rectangle 2"/>
          <p:cNvSpPr>
            <a:spLocks noGrp="1" noChangeArrowheads="1"/>
          </p:cNvSpPr>
          <p:nvPr>
            <p:ph type="title"/>
          </p:nvPr>
        </p:nvSpPr>
        <p:spPr>
          <a:xfrm>
            <a:off x="381000" y="-165100"/>
            <a:ext cx="8229600" cy="1371600"/>
          </a:xfrm>
        </p:spPr>
        <p:txBody>
          <a:bodyPr>
            <a:normAutofit/>
          </a:bodyPr>
          <a:lstStyle/>
          <a:p>
            <a:pPr algn="ctr"/>
            <a:r>
              <a:rPr lang="en-US" sz="3600" dirty="0" smtClean="0">
                <a:solidFill>
                  <a:srgbClr val="FFFDCB"/>
                </a:solidFill>
                <a:latin typeface="Times New Roman"/>
                <a:cs typeface="Times New Roman"/>
              </a:rPr>
              <a:t>Proof via Symbols</a:t>
            </a:r>
            <a:endParaRPr lang="en-US" sz="3600" dirty="0">
              <a:solidFill>
                <a:srgbClr val="FFFDCB"/>
              </a:solidFill>
              <a:latin typeface="Times New Roman"/>
              <a:cs typeface="Times New Roman"/>
            </a:endParaRPr>
          </a:p>
        </p:txBody>
      </p:sp>
      <p:pic>
        <p:nvPicPr>
          <p:cNvPr id="47" name="Picture 46" descr="latex-image-1.pdf"/>
          <p:cNvPicPr>
            <a:picLocks noChangeAspect="1"/>
          </p:cNvPicPr>
          <p:nvPr/>
        </p:nvPicPr>
        <p:blipFill>
          <a:blip r:embed="rId3"/>
          <a:stretch>
            <a:fillRect/>
          </a:stretch>
        </p:blipFill>
        <p:spPr>
          <a:xfrm>
            <a:off x="1765300" y="3206750"/>
            <a:ext cx="228600" cy="190500"/>
          </a:xfrm>
          <a:prstGeom prst="rect">
            <a:avLst/>
          </a:prstGeom>
        </p:spPr>
      </p:pic>
      <p:pic>
        <p:nvPicPr>
          <p:cNvPr id="26" name="Picture 25" descr="latex-image-1.pdf"/>
          <p:cNvPicPr>
            <a:picLocks noChangeAspect="1"/>
          </p:cNvPicPr>
          <p:nvPr/>
        </p:nvPicPr>
        <p:blipFill>
          <a:blip r:embed="rId4"/>
          <a:stretch>
            <a:fillRect/>
          </a:stretch>
        </p:blipFill>
        <p:spPr>
          <a:xfrm>
            <a:off x="1727200" y="1163321"/>
            <a:ext cx="1168400" cy="228600"/>
          </a:xfrm>
          <a:prstGeom prst="rect">
            <a:avLst/>
          </a:prstGeom>
        </p:spPr>
      </p:pic>
      <p:pic>
        <p:nvPicPr>
          <p:cNvPr id="31" name="Picture 30" descr="latex-image-1.pdf"/>
          <p:cNvPicPr>
            <a:picLocks noChangeAspect="1"/>
          </p:cNvPicPr>
          <p:nvPr/>
        </p:nvPicPr>
        <p:blipFill>
          <a:blip r:embed="rId5"/>
          <a:stretch>
            <a:fillRect/>
          </a:stretch>
        </p:blipFill>
        <p:spPr>
          <a:xfrm>
            <a:off x="2971800" y="3441700"/>
            <a:ext cx="1117600" cy="330200"/>
          </a:xfrm>
          <a:prstGeom prst="rect">
            <a:avLst/>
          </a:prstGeom>
        </p:spPr>
      </p:pic>
      <p:pic>
        <p:nvPicPr>
          <p:cNvPr id="34" name="Picture 33" descr="latex-image-1.pdf"/>
          <p:cNvPicPr>
            <a:picLocks noChangeAspect="1"/>
          </p:cNvPicPr>
          <p:nvPr/>
        </p:nvPicPr>
        <p:blipFill>
          <a:blip r:embed="rId6"/>
          <a:stretch>
            <a:fillRect/>
          </a:stretch>
        </p:blipFill>
        <p:spPr>
          <a:xfrm>
            <a:off x="4254500" y="4478934"/>
            <a:ext cx="1790700" cy="304800"/>
          </a:xfrm>
          <a:prstGeom prst="rect">
            <a:avLst/>
          </a:prstGeom>
        </p:spPr>
      </p:pic>
      <p:pic>
        <p:nvPicPr>
          <p:cNvPr id="35" name="Picture 34" descr="latex-image-1.pdf"/>
          <p:cNvPicPr>
            <a:picLocks noChangeAspect="1"/>
          </p:cNvPicPr>
          <p:nvPr/>
        </p:nvPicPr>
        <p:blipFill>
          <a:blip r:embed="rId7"/>
          <a:stretch>
            <a:fillRect/>
          </a:stretch>
        </p:blipFill>
        <p:spPr>
          <a:xfrm>
            <a:off x="6731000" y="4432300"/>
            <a:ext cx="1257300" cy="330200"/>
          </a:xfrm>
          <a:prstGeom prst="rect">
            <a:avLst/>
          </a:prstGeom>
        </p:spPr>
      </p:pic>
      <p:pic>
        <p:nvPicPr>
          <p:cNvPr id="42" name="Picture 41" descr="latex-image-1.pdf"/>
          <p:cNvPicPr>
            <a:picLocks noChangeAspect="1"/>
          </p:cNvPicPr>
          <p:nvPr/>
        </p:nvPicPr>
        <p:blipFill>
          <a:blip r:embed="rId8"/>
          <a:stretch>
            <a:fillRect/>
          </a:stretch>
        </p:blipFill>
        <p:spPr>
          <a:xfrm>
            <a:off x="2286000" y="2617113"/>
            <a:ext cx="4445000" cy="330200"/>
          </a:xfrm>
          <a:prstGeom prst="rect">
            <a:avLst/>
          </a:prstGeom>
        </p:spPr>
      </p:pic>
      <p:pic>
        <p:nvPicPr>
          <p:cNvPr id="111618" name="Picture 2"/>
          <p:cNvPicPr>
            <a:picLocks noChangeAspect="1" noChangeArrowheads="1"/>
          </p:cNvPicPr>
          <p:nvPr/>
        </p:nvPicPr>
        <p:blipFill>
          <a:blip r:embed="rId9"/>
          <a:srcRect/>
          <a:stretch>
            <a:fillRect/>
          </a:stretch>
        </p:blipFill>
        <p:spPr bwMode="auto">
          <a:xfrm>
            <a:off x="2667000" y="1168400"/>
            <a:ext cx="5816600" cy="838200"/>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10"/>
          <a:srcRect/>
          <a:stretch>
            <a:fillRect/>
          </a:stretch>
        </p:blipFill>
        <p:spPr bwMode="auto">
          <a:xfrm>
            <a:off x="2057400" y="1981200"/>
            <a:ext cx="5905500" cy="838200"/>
          </a:xfrm>
          <a:prstGeom prst="rect">
            <a:avLst/>
          </a:prstGeom>
          <a:noFill/>
          <a:ln w="9525">
            <a:noFill/>
            <a:miter lim="800000"/>
            <a:headEnd/>
            <a:tailEnd/>
          </a:ln>
          <a:effectLst/>
        </p:spPr>
      </p:pic>
      <p:pic>
        <p:nvPicPr>
          <p:cNvPr id="111620" name="Picture 4"/>
          <p:cNvPicPr>
            <a:picLocks noChangeAspect="1" noChangeArrowheads="1"/>
          </p:cNvPicPr>
          <p:nvPr/>
        </p:nvPicPr>
        <p:blipFill>
          <a:blip r:embed="rId11"/>
          <a:srcRect/>
          <a:stretch>
            <a:fillRect/>
          </a:stretch>
        </p:blipFill>
        <p:spPr bwMode="auto">
          <a:xfrm>
            <a:off x="546100" y="3606800"/>
            <a:ext cx="9726613" cy="838200"/>
          </a:xfrm>
          <a:prstGeom prst="rect">
            <a:avLst/>
          </a:prstGeom>
          <a:noFill/>
          <a:ln w="9525">
            <a:noFill/>
            <a:miter lim="800000"/>
            <a:headEnd/>
            <a:tailEnd/>
          </a:ln>
          <a:effectLst/>
        </p:spPr>
      </p:pic>
      <p:pic>
        <p:nvPicPr>
          <p:cNvPr id="111621" name="Picture 5"/>
          <p:cNvPicPr>
            <a:picLocks noChangeAspect="1" noChangeArrowheads="1"/>
          </p:cNvPicPr>
          <p:nvPr/>
        </p:nvPicPr>
        <p:blipFill>
          <a:blip r:embed="rId12"/>
          <a:srcRect/>
          <a:stretch>
            <a:fillRect/>
          </a:stretch>
        </p:blipFill>
        <p:spPr bwMode="auto">
          <a:xfrm>
            <a:off x="1066800" y="5029200"/>
            <a:ext cx="8609013" cy="812800"/>
          </a:xfrm>
          <a:prstGeom prst="rect">
            <a:avLst/>
          </a:prstGeom>
          <a:noFill/>
          <a:ln w="9525">
            <a:noFill/>
            <a:miter lim="800000"/>
            <a:headEnd/>
            <a:tailEnd/>
          </a:ln>
          <a:effectLst/>
        </p:spPr>
      </p:pic>
      <p:pic>
        <p:nvPicPr>
          <p:cNvPr id="111623" name="Picture 7"/>
          <p:cNvPicPr>
            <a:picLocks noChangeAspect="1" noChangeArrowheads="1"/>
          </p:cNvPicPr>
          <p:nvPr/>
        </p:nvPicPr>
        <p:blipFill>
          <a:blip r:embed="rId13"/>
          <a:srcRect/>
          <a:stretch>
            <a:fillRect/>
          </a:stretch>
        </p:blipFill>
        <p:spPr bwMode="auto">
          <a:xfrm>
            <a:off x="7912100" y="1130300"/>
            <a:ext cx="1714500" cy="812800"/>
          </a:xfrm>
          <a:prstGeom prst="rect">
            <a:avLst/>
          </a:prstGeom>
          <a:noFill/>
          <a:ln w="9525">
            <a:noFill/>
            <a:miter lim="800000"/>
            <a:headEnd/>
            <a:tailEnd/>
          </a:ln>
          <a:effectLst/>
        </p:spPr>
      </p:pic>
    </p:spTree>
    <p:extLst>
      <p:ext uri="{BB962C8B-B14F-4D97-AF65-F5344CB8AC3E}">
        <p14:creationId xmlns:p14="http://schemas.microsoft.com/office/powerpoint/2010/main" val="12997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6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6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6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16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992188" y="1997075"/>
            <a:ext cx="7999412" cy="3794125"/>
          </a:xfrm>
        </p:spPr>
        <p:txBody>
          <a:bodyPr/>
          <a:lstStyle/>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p:txBody>
      </p:sp>
      <p:sp>
        <p:nvSpPr>
          <p:cNvPr id="19" name="Rectangle 2"/>
          <p:cNvSpPr>
            <a:spLocks noGrp="1" noChangeArrowheads="1"/>
          </p:cNvSpPr>
          <p:nvPr>
            <p:ph type="title"/>
          </p:nvPr>
        </p:nvSpPr>
        <p:spPr>
          <a:xfrm>
            <a:off x="304800" y="25400"/>
            <a:ext cx="8458200" cy="1371600"/>
          </a:xfrm>
        </p:spPr>
        <p:txBody>
          <a:bodyPr>
            <a:normAutofit/>
          </a:bodyPr>
          <a:lstStyle/>
          <a:p>
            <a:pPr algn="ctr"/>
            <a:r>
              <a:rPr lang="en-US" sz="3600" dirty="0" smtClean="0">
                <a:solidFill>
                  <a:srgbClr val="FFFDCB"/>
                </a:solidFill>
                <a:latin typeface="Times New Roman"/>
                <a:cs typeface="Times New Roman"/>
              </a:rPr>
              <a:t>Revelation Principle: Ex-Post Nash to DSIC, and </a:t>
            </a:r>
            <a:r>
              <a:rPr lang="en-US" sz="3600" dirty="0" err="1" smtClean="0">
                <a:solidFill>
                  <a:srgbClr val="FFFDCB"/>
                </a:solidFill>
                <a:latin typeface="Times New Roman"/>
                <a:cs typeface="Times New Roman"/>
              </a:rPr>
              <a:t>Bayes</a:t>
            </a:r>
            <a:r>
              <a:rPr lang="en-US" sz="3600" dirty="0" smtClean="0">
                <a:solidFill>
                  <a:srgbClr val="FFFDCB"/>
                </a:solidFill>
                <a:latin typeface="Times New Roman"/>
                <a:cs typeface="Times New Roman"/>
              </a:rPr>
              <a:t>-Nash to BIC</a:t>
            </a:r>
            <a:endParaRPr lang="en-US" sz="3600" dirty="0">
              <a:solidFill>
                <a:srgbClr val="FFFDCB"/>
              </a:solidFill>
              <a:latin typeface="Times New Roman"/>
              <a:cs typeface="Times New Roman"/>
            </a:endParaRPr>
          </a:p>
        </p:txBody>
      </p:sp>
      <p:sp>
        <p:nvSpPr>
          <p:cNvPr id="20" name="TextBox 19"/>
          <p:cNvSpPr txBox="1"/>
          <p:nvPr/>
        </p:nvSpPr>
        <p:spPr>
          <a:xfrm>
            <a:off x="25401" y="1393825"/>
            <a:ext cx="9042400" cy="2123658"/>
          </a:xfrm>
          <a:prstGeom prst="rect">
            <a:avLst/>
          </a:prstGeom>
          <a:noFill/>
        </p:spPr>
        <p:txBody>
          <a:bodyPr wrap="square" rtlCol="0">
            <a:spAutoFit/>
          </a:bodyPr>
          <a:lstStyle/>
          <a:p>
            <a:pPr defTabSz="457200"/>
            <a:r>
              <a:rPr lang="en-US" sz="2200" dirty="0" smtClean="0">
                <a:solidFill>
                  <a:srgbClr val="49B1FF"/>
                </a:solidFill>
              </a:rPr>
              <a:t>Theorem:</a:t>
            </a:r>
            <a:r>
              <a:rPr lang="en-US" sz="2200" dirty="0" smtClean="0">
                <a:solidFill>
                  <a:srgbClr val="FFFFFF"/>
                </a:solidFill>
              </a:rPr>
              <a:t> If there is an arbitrary mechanism that implements some allocation rule </a:t>
            </a:r>
            <a:r>
              <a:rPr lang="en-US" sz="2200" i="1" dirty="0" err="1" smtClean="0">
                <a:solidFill>
                  <a:srgbClr val="FFFFFF"/>
                </a:solidFill>
              </a:rPr>
              <a:t>f</a:t>
            </a:r>
            <a:r>
              <a:rPr lang="en-US" sz="2200" dirty="0" smtClean="0">
                <a:solidFill>
                  <a:srgbClr val="FFFFFF"/>
                </a:solidFill>
              </a:rPr>
              <a:t>  in ex-post (respectively Bayesian) Nash equilibrium, then there is also a direct DSIC (respectively Bayesian IC) mechanism that implements  </a:t>
            </a:r>
            <a:r>
              <a:rPr lang="en-US" sz="2200" i="1" dirty="0" err="1" smtClean="0">
                <a:solidFill>
                  <a:srgbClr val="FFFFFF"/>
                </a:solidFill>
              </a:rPr>
              <a:t>f</a:t>
            </a:r>
            <a:r>
              <a:rPr lang="en-US" sz="2200" dirty="0" smtClean="0">
                <a:solidFill>
                  <a:srgbClr val="FFFFFF"/>
                </a:solidFill>
              </a:rPr>
              <a:t>. </a:t>
            </a:r>
          </a:p>
          <a:p>
            <a:pPr defTabSz="457200"/>
            <a:endParaRPr lang="en-US" sz="2200" dirty="0" smtClean="0">
              <a:solidFill>
                <a:srgbClr val="FFFFFF"/>
              </a:solidFill>
            </a:endParaRPr>
          </a:p>
          <a:p>
            <a:pPr defTabSz="457200"/>
            <a:r>
              <a:rPr lang="en-US" sz="2200" dirty="0" smtClean="0">
                <a:solidFill>
                  <a:srgbClr val="FFFFFF"/>
                </a:solidFill>
              </a:rPr>
              <a:t>Moreover, the payments of the players in the direct mechanism are identical to those of the original mechanism, at equilibrium, </a:t>
            </a:r>
            <a:r>
              <a:rPr lang="en-US" sz="2200" dirty="0" err="1" smtClean="0">
                <a:solidFill>
                  <a:srgbClr val="FFFFFF"/>
                </a:solidFill>
              </a:rPr>
              <a:t>pointwise</a:t>
            </a:r>
            <a:r>
              <a:rPr lang="en-US" sz="2200" dirty="0" smtClean="0">
                <a:solidFill>
                  <a:srgbClr val="FFFFFF"/>
                </a:solidFill>
              </a:rPr>
              <a:t> </a:t>
            </a:r>
            <a:r>
              <a:rPr lang="en-US" sz="2200" dirty="0" err="1" smtClean="0">
                <a:solidFill>
                  <a:srgbClr val="FFFFFF"/>
                </a:solidFill>
              </a:rPr>
              <a:t>w.r.t</a:t>
            </a:r>
            <a:r>
              <a:rPr lang="en-US" sz="2200" dirty="0" smtClean="0">
                <a:solidFill>
                  <a:srgbClr val="FFFFFF"/>
                </a:solidFill>
              </a:rPr>
              <a:t>.     .</a:t>
            </a:r>
            <a:endParaRPr lang="en-US" sz="2200" dirty="0" smtClean="0">
              <a:solidFill>
                <a:srgbClr val="49B1FF"/>
              </a:solidFill>
            </a:endParaRPr>
          </a:p>
        </p:txBody>
      </p:sp>
      <p:pic>
        <p:nvPicPr>
          <p:cNvPr id="112642" name="Picture 2"/>
          <p:cNvPicPr>
            <a:picLocks noChangeAspect="1" noChangeArrowheads="1"/>
          </p:cNvPicPr>
          <p:nvPr/>
        </p:nvPicPr>
        <p:blipFill>
          <a:blip r:embed="rId3"/>
          <a:srcRect/>
          <a:stretch>
            <a:fillRect/>
          </a:stretch>
        </p:blipFill>
        <p:spPr bwMode="auto">
          <a:xfrm>
            <a:off x="7099300" y="2844800"/>
            <a:ext cx="1714500" cy="812800"/>
          </a:xfrm>
          <a:prstGeom prst="rect">
            <a:avLst/>
          </a:prstGeom>
          <a:noFill/>
          <a:ln w="9525">
            <a:noFill/>
            <a:miter lim="800000"/>
            <a:headEnd/>
            <a:tailEnd/>
          </a:ln>
          <a:effectLst/>
        </p:spPr>
      </p:pic>
      <p:grpSp>
        <p:nvGrpSpPr>
          <p:cNvPr id="5" name="Group 4"/>
          <p:cNvGrpSpPr/>
          <p:nvPr/>
        </p:nvGrpSpPr>
        <p:grpSpPr>
          <a:xfrm>
            <a:off x="50799" y="3661529"/>
            <a:ext cx="9385301" cy="1261884"/>
            <a:chOff x="50799" y="3661529"/>
            <a:chExt cx="9385301" cy="1261884"/>
          </a:xfrm>
        </p:grpSpPr>
        <p:grpSp>
          <p:nvGrpSpPr>
            <p:cNvPr id="2" name="Group 32"/>
            <p:cNvGrpSpPr/>
            <p:nvPr/>
          </p:nvGrpSpPr>
          <p:grpSpPr>
            <a:xfrm>
              <a:off x="50799" y="3661529"/>
              <a:ext cx="9385301" cy="1261884"/>
              <a:chOff x="380999" y="1663700"/>
              <a:chExt cx="9385301" cy="1261884"/>
            </a:xfrm>
          </p:grpSpPr>
          <p:sp>
            <p:nvSpPr>
              <p:cNvPr id="10" name="TextBox 9"/>
              <p:cNvSpPr txBox="1"/>
              <p:nvPr/>
            </p:nvSpPr>
            <p:spPr>
              <a:xfrm>
                <a:off x="380999" y="1663700"/>
                <a:ext cx="9385301" cy="1261884"/>
              </a:xfrm>
              <a:prstGeom prst="rect">
                <a:avLst/>
              </a:prstGeom>
              <a:noFill/>
            </p:spPr>
            <p:txBody>
              <a:bodyPr wrap="square" rtlCol="0">
                <a:spAutoFit/>
              </a:bodyPr>
              <a:lstStyle/>
              <a:p>
                <a:pPr defTabSz="457200"/>
                <a:r>
                  <a:rPr lang="en-US" b="1" dirty="0" smtClean="0">
                    <a:solidFill>
                      <a:srgbClr val="49B1FF"/>
                    </a:solidFill>
                    <a:cs typeface="Times New Roman"/>
                  </a:rPr>
                  <a:t>Technical Lemma (</a:t>
                </a:r>
                <a:r>
                  <a:rPr lang="en-US" b="1" dirty="0" err="1" smtClean="0">
                    <a:solidFill>
                      <a:srgbClr val="49B1FF"/>
                    </a:solidFill>
                    <a:cs typeface="Times New Roman"/>
                  </a:rPr>
                  <a:t>gedanken</a:t>
                </a:r>
                <a:r>
                  <a:rPr lang="en-US" b="1" dirty="0" smtClean="0">
                    <a:solidFill>
                      <a:srgbClr val="49B1FF"/>
                    </a:solidFill>
                    <a:cs typeface="Times New Roman"/>
                  </a:rPr>
                  <a:t> experiment: from ex-post to dominant strategy equilibria): </a:t>
                </a:r>
                <a:br>
                  <a:rPr lang="en-US" b="1" dirty="0" smtClean="0">
                    <a:solidFill>
                      <a:srgbClr val="49B1FF"/>
                    </a:solidFill>
                    <a:cs typeface="Times New Roman"/>
                  </a:rPr>
                </a:br>
                <a:r>
                  <a:rPr lang="en-US" b="1" dirty="0" smtClean="0">
                    <a:solidFill>
                      <a:srgbClr val="FFFFFF"/>
                    </a:solidFill>
                    <a:cs typeface="Times New Roman"/>
                  </a:rPr>
                  <a:t>Let                  be an </a:t>
                </a:r>
                <a:r>
                  <a:rPr lang="en-US" b="1" dirty="0" smtClean="0">
                    <a:solidFill>
                      <a:srgbClr val="FFFF00"/>
                    </a:solidFill>
                    <a:cs typeface="Times New Roman"/>
                  </a:rPr>
                  <a:t>ex-post Nash equilibrium</a:t>
                </a:r>
                <a:r>
                  <a:rPr lang="en-US" b="1" dirty="0" smtClean="0">
                    <a:solidFill>
                      <a:srgbClr val="FFFFFF"/>
                    </a:solidFill>
                    <a:cs typeface="Times New Roman"/>
                  </a:rPr>
                  <a:t> of a game                                                               .</a:t>
                </a:r>
                <a:br>
                  <a:rPr lang="en-US" b="1" dirty="0" smtClean="0">
                    <a:solidFill>
                      <a:srgbClr val="FFFFFF"/>
                    </a:solidFill>
                    <a:cs typeface="Times New Roman"/>
                  </a:rPr>
                </a:br>
                <a:r>
                  <a:rPr lang="en-US" b="1" dirty="0" smtClean="0">
                    <a:solidFill>
                      <a:srgbClr val="FFFFFF"/>
                    </a:solidFill>
                    <a:cs typeface="Times New Roman"/>
                  </a:rPr>
                  <a:t>Define new action spaces                                       . Then                    is a </a:t>
                </a:r>
                <a:r>
                  <a:rPr lang="en-US" b="1" dirty="0" smtClean="0">
                    <a:solidFill>
                      <a:srgbClr val="FFFF00"/>
                    </a:solidFill>
                    <a:cs typeface="Times New Roman"/>
                  </a:rPr>
                  <a:t>dominant strategy equilibrium </a:t>
                </a:r>
                <a:r>
                  <a:rPr lang="en-US" b="1" dirty="0" smtClean="0">
                    <a:solidFill>
                      <a:srgbClr val="FFFFFF"/>
                    </a:solidFill>
                    <a:cs typeface="Times New Roman"/>
                  </a:rPr>
                  <a:t>of the game     								</a:t>
                </a:r>
                <a:r>
                  <a:rPr lang="en-US" sz="2200" b="1" dirty="0" smtClean="0">
                    <a:solidFill>
                      <a:srgbClr val="FFFFFF"/>
                    </a:solidFill>
                    <a:cs typeface="Times New Roman"/>
                  </a:rPr>
                  <a:t>.</a:t>
                </a:r>
                <a:endParaRPr lang="en-US" sz="2200" dirty="0">
                  <a:solidFill>
                    <a:srgbClr val="FFFFFF"/>
                  </a:solidFill>
                  <a:cs typeface="Times New Roman"/>
                </a:endParaRPr>
              </a:p>
            </p:txBody>
          </p:sp>
          <p:pic>
            <p:nvPicPr>
              <p:cNvPr id="11" name="Picture 10" descr="latex-image-1.pdf"/>
              <p:cNvPicPr>
                <a:picLocks noChangeAspect="1"/>
              </p:cNvPicPr>
              <p:nvPr/>
            </p:nvPicPr>
            <p:blipFill>
              <a:blip r:embed="rId4"/>
              <a:stretch>
                <a:fillRect/>
              </a:stretch>
            </p:blipFill>
            <p:spPr>
              <a:xfrm>
                <a:off x="896176" y="2074493"/>
                <a:ext cx="827024" cy="167640"/>
              </a:xfrm>
              <a:prstGeom prst="rect">
                <a:avLst/>
              </a:prstGeom>
            </p:spPr>
          </p:pic>
          <p:pic>
            <p:nvPicPr>
              <p:cNvPr id="12" name="Picture 11" descr="latex-image-1.pdf"/>
              <p:cNvPicPr>
                <a:picLocks noChangeAspect="1"/>
              </p:cNvPicPr>
              <p:nvPr/>
            </p:nvPicPr>
            <p:blipFill>
              <a:blip r:embed="rId5"/>
              <a:stretch>
                <a:fillRect/>
              </a:stretch>
            </p:blipFill>
            <p:spPr>
              <a:xfrm>
                <a:off x="5960936" y="2014549"/>
                <a:ext cx="3510153" cy="252984"/>
              </a:xfrm>
              <a:prstGeom prst="rect">
                <a:avLst/>
              </a:prstGeom>
            </p:spPr>
          </p:pic>
          <p:pic>
            <p:nvPicPr>
              <p:cNvPr id="14" name="Picture 13" descr="latex-image-1.pdf"/>
              <p:cNvPicPr>
                <a:picLocks noChangeAspect="1"/>
              </p:cNvPicPr>
              <p:nvPr/>
            </p:nvPicPr>
            <p:blipFill>
              <a:blip r:embed="rId4"/>
              <a:stretch>
                <a:fillRect/>
              </a:stretch>
            </p:blipFill>
            <p:spPr>
              <a:xfrm>
                <a:off x="5833936" y="2325953"/>
                <a:ext cx="949198" cy="192405"/>
              </a:xfrm>
              <a:prstGeom prst="rect">
                <a:avLst/>
              </a:prstGeom>
            </p:spPr>
          </p:pic>
          <p:pic>
            <p:nvPicPr>
              <p:cNvPr id="15" name="Picture 14" descr="latex-image-1.pdf"/>
              <p:cNvPicPr>
                <a:picLocks noChangeAspect="1"/>
              </p:cNvPicPr>
              <p:nvPr/>
            </p:nvPicPr>
            <p:blipFill>
              <a:blip r:embed="rId6"/>
              <a:stretch>
                <a:fillRect/>
              </a:stretch>
            </p:blipFill>
            <p:spPr>
              <a:xfrm>
                <a:off x="2908301" y="2607258"/>
                <a:ext cx="3510153" cy="252984"/>
              </a:xfrm>
              <a:prstGeom prst="rect">
                <a:avLst/>
              </a:prstGeom>
            </p:spPr>
          </p:pic>
        </p:grpSp>
        <mc:AlternateContent xmlns:mc="http://schemas.openxmlformats.org/markup-compatibility/2006" xmlns:a14="http://schemas.microsoft.com/office/drawing/2010/main">
          <mc:Choice Requires="a14">
            <p:sp>
              <p:nvSpPr>
                <p:cNvPr id="4" name="TextBox 3"/>
                <p:cNvSpPr txBox="1"/>
                <p:nvPr/>
              </p:nvSpPr>
              <p:spPr>
                <a:xfrm>
                  <a:off x="2514600" y="4275190"/>
                  <a:ext cx="2373445" cy="2772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m:t>
                        </m:r>
                        <m:r>
                          <m:rPr>
                            <m:lit/>
                          </m:rPr>
                          <a:rPr lang="en-US" b="0" i="1" smtClean="0">
                            <a:latin typeface="Cambria Math" charset="0"/>
                          </a:rPr>
                          <m:t>{</m:t>
                        </m:r>
                        <m:sSub>
                          <m:sSubPr>
                            <m:ctrlPr>
                              <a:rPr lang="en-US" b="0" i="1" smtClean="0">
                                <a:latin typeface="Cambria Math" charset="0"/>
                              </a:rPr>
                            </m:ctrlPr>
                          </m:sSubPr>
                          <m:e>
                            <m:r>
                              <a:rPr lang="en-US" b="0" i="1" smtClean="0">
                                <a:latin typeface="Cambria Math" charset="0"/>
                              </a:rPr>
                              <m:t>𝑠</m:t>
                            </m:r>
                          </m:e>
                          <m:sub>
                            <m:r>
                              <a:rPr lang="en-US" b="0" i="1" smtClean="0">
                                <a:latin typeface="Cambria Math" charset="0"/>
                              </a:rPr>
                              <m:t>𝑖</m:t>
                            </m:r>
                          </m:sub>
                        </m:sSub>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e>
                        </m:d>
                        <m:r>
                          <a:rPr lang="en-US" b="0" i="1" smtClean="0">
                            <a:latin typeface="Cambria Math" charset="0"/>
                          </a:rPr>
                          <m:t> | </m:t>
                        </m:r>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𝑇</m:t>
                            </m:r>
                          </m:e>
                          <m:sub>
                            <m:r>
                              <a:rPr lang="en-US" b="0" i="1" smtClean="0">
                                <a:latin typeface="Cambria Math" charset="0"/>
                              </a:rPr>
                              <m:t>𝑖</m:t>
                            </m:r>
                          </m:sub>
                        </m:sSub>
                        <m:r>
                          <m:rPr>
                            <m:lit/>
                          </m:rPr>
                          <a:rPr lang="en-US" b="0" i="1" smtClean="0">
                            <a:latin typeface="Cambria Math" charset="0"/>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14600" y="4275190"/>
                  <a:ext cx="2373445" cy="277255"/>
                </a:xfrm>
                <a:prstGeom prst="rect">
                  <a:avLst/>
                </a:prstGeom>
                <a:blipFill rotWithShape="0">
                  <a:blip r:embed="rId7"/>
                  <a:stretch>
                    <a:fillRect t="-141304" b="-178261"/>
                  </a:stretch>
                </a:blipFill>
              </p:spPr>
              <p:txBody>
                <a:bodyPr/>
                <a:lstStyle/>
                <a:p>
                  <a:r>
                    <a:rPr lang="en-US">
                      <a:noFill/>
                    </a:rPr>
                    <a:t> </a:t>
                  </a:r>
                </a:p>
              </p:txBody>
            </p:sp>
          </mc:Fallback>
        </mc:AlternateContent>
      </p:grpSp>
      <p:grpSp>
        <p:nvGrpSpPr>
          <p:cNvPr id="6" name="Group 5"/>
          <p:cNvGrpSpPr/>
          <p:nvPr/>
        </p:nvGrpSpPr>
        <p:grpSpPr>
          <a:xfrm>
            <a:off x="50798" y="5029200"/>
            <a:ext cx="9090091" cy="1323439"/>
            <a:chOff x="50798" y="5029200"/>
            <a:chExt cx="9090091" cy="1323439"/>
          </a:xfrm>
        </p:grpSpPr>
        <p:grpSp>
          <p:nvGrpSpPr>
            <p:cNvPr id="3" name="Group 17"/>
            <p:cNvGrpSpPr/>
            <p:nvPr/>
          </p:nvGrpSpPr>
          <p:grpSpPr>
            <a:xfrm>
              <a:off x="50798" y="5029200"/>
              <a:ext cx="9090091" cy="1323439"/>
              <a:chOff x="50798" y="5029200"/>
              <a:chExt cx="9090091" cy="1323439"/>
            </a:xfrm>
          </p:grpSpPr>
          <p:sp>
            <p:nvSpPr>
              <p:cNvPr id="24" name="TextBox 23"/>
              <p:cNvSpPr txBox="1"/>
              <p:nvPr/>
            </p:nvSpPr>
            <p:spPr>
              <a:xfrm>
                <a:off x="50798" y="5029200"/>
                <a:ext cx="9090091" cy="1323439"/>
              </a:xfrm>
              <a:prstGeom prst="rect">
                <a:avLst/>
              </a:prstGeom>
              <a:noFill/>
            </p:spPr>
            <p:txBody>
              <a:bodyPr wrap="square" rtlCol="0">
                <a:spAutoFit/>
              </a:bodyPr>
              <a:lstStyle/>
              <a:p>
                <a:pPr defTabSz="457200"/>
                <a:r>
                  <a:rPr lang="en-US" sz="2000" dirty="0" smtClean="0">
                    <a:solidFill>
                      <a:srgbClr val="49B1FF"/>
                    </a:solidFill>
                  </a:rPr>
                  <a:t>Proof sketch for ex-post Nash to DSIC implementation:</a:t>
                </a:r>
                <a:r>
                  <a:rPr lang="en-US" sz="2000" dirty="0" smtClean="0">
                    <a:solidFill>
                      <a:srgbClr val="FFFFFF"/>
                    </a:solidFill>
                  </a:rPr>
                  <a:t> Restrict the action spaces in the original mechanism  to the sets                                  . Our technical lemma implies that now                  is a dominant strategy equilibrium. Now invoke the revelation principle for dominant strategy implementation.</a:t>
                </a:r>
                <a:endParaRPr lang="en-US" sz="2000" dirty="0">
                  <a:solidFill>
                    <a:srgbClr val="49B1FF"/>
                  </a:solidFill>
                </a:endParaRPr>
              </a:p>
            </p:txBody>
          </p:sp>
          <p:pic>
            <p:nvPicPr>
              <p:cNvPr id="17" name="Picture 16" descr="latex-image-1.pdf"/>
              <p:cNvPicPr>
                <a:picLocks noChangeAspect="1"/>
              </p:cNvPicPr>
              <p:nvPr/>
            </p:nvPicPr>
            <p:blipFill>
              <a:blip r:embed="rId4"/>
              <a:stretch>
                <a:fillRect/>
              </a:stretch>
            </p:blipFill>
            <p:spPr>
              <a:xfrm>
                <a:off x="1143000" y="5791200"/>
                <a:ext cx="949198" cy="192405"/>
              </a:xfrm>
              <a:prstGeom prst="rect">
                <a:avLst/>
              </a:prstGeom>
            </p:spPr>
          </p:pic>
        </p:grpSp>
        <mc:AlternateContent xmlns:mc="http://schemas.openxmlformats.org/markup-compatibility/2006" xmlns:a14="http://schemas.microsoft.com/office/drawing/2010/main">
          <mc:Choice Requires="a14">
            <p:sp>
              <p:nvSpPr>
                <p:cNvPr id="21" name="TextBox 20"/>
                <p:cNvSpPr txBox="1"/>
                <p:nvPr/>
              </p:nvSpPr>
              <p:spPr>
                <a:xfrm>
                  <a:off x="3604890" y="5407989"/>
                  <a:ext cx="2373445" cy="2772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m:t>
                        </m:r>
                        <m:r>
                          <m:rPr>
                            <m:lit/>
                          </m:rPr>
                          <a:rPr lang="en-US" b="0" i="1" smtClean="0">
                            <a:latin typeface="Cambria Math" charset="0"/>
                          </a:rPr>
                          <m:t>{</m:t>
                        </m:r>
                        <m:sSub>
                          <m:sSubPr>
                            <m:ctrlPr>
                              <a:rPr lang="en-US" b="0" i="1" smtClean="0">
                                <a:latin typeface="Cambria Math" charset="0"/>
                              </a:rPr>
                            </m:ctrlPr>
                          </m:sSubPr>
                          <m:e>
                            <m:r>
                              <a:rPr lang="en-US" b="0" i="1" smtClean="0">
                                <a:latin typeface="Cambria Math" charset="0"/>
                              </a:rPr>
                              <m:t>𝑠</m:t>
                            </m:r>
                          </m:e>
                          <m:sub>
                            <m:r>
                              <a:rPr lang="en-US" b="0" i="1" smtClean="0">
                                <a:latin typeface="Cambria Math" charset="0"/>
                              </a:rPr>
                              <m:t>𝑖</m:t>
                            </m:r>
                          </m:sub>
                        </m:sSub>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e>
                        </m:d>
                        <m:r>
                          <a:rPr lang="en-US" b="0" i="1" smtClean="0">
                            <a:latin typeface="Cambria Math" charset="0"/>
                          </a:rPr>
                          <m:t> | </m:t>
                        </m:r>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𝑇</m:t>
                            </m:r>
                          </m:e>
                          <m:sub>
                            <m:r>
                              <a:rPr lang="en-US" b="0" i="1" smtClean="0">
                                <a:latin typeface="Cambria Math" charset="0"/>
                              </a:rPr>
                              <m:t>𝑖</m:t>
                            </m:r>
                          </m:sub>
                        </m:sSub>
                        <m:r>
                          <m:rPr>
                            <m:lit/>
                          </m:rPr>
                          <a:rPr lang="en-US" b="0" i="1" smtClean="0">
                            <a:latin typeface="Cambria Math" charset="0"/>
                          </a:rPr>
                          <m:t>}</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604890" y="5407989"/>
                  <a:ext cx="2373445" cy="277255"/>
                </a:xfrm>
                <a:prstGeom prst="rect">
                  <a:avLst/>
                </a:prstGeom>
                <a:blipFill rotWithShape="0">
                  <a:blip r:embed="rId8"/>
                  <a:stretch>
                    <a:fillRect t="-141304" b="-178261"/>
                  </a:stretch>
                </a:blipFill>
              </p:spPr>
              <p:txBody>
                <a:bodyPr/>
                <a:lstStyle/>
                <a:p>
                  <a:r>
                    <a:rPr lang="en-US">
                      <a:noFill/>
                    </a:rPr>
                    <a:t> </a:t>
                  </a:r>
                </a:p>
              </p:txBody>
            </p:sp>
          </mc:Fallback>
        </mc:AlternateContent>
      </p:grpSp>
    </p:spTree>
    <p:extLst>
      <p:ext uri="{BB962C8B-B14F-4D97-AF65-F5344CB8AC3E}">
        <p14:creationId xmlns:p14="http://schemas.microsoft.com/office/powerpoint/2010/main" val="5620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6|0.4|0.3|0.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19871</TotalTime>
  <Words>2067</Words>
  <Application>Microsoft Macintosh PowerPoint</Application>
  <PresentationFormat>On-screen Show (4:3)</PresentationFormat>
  <Paragraphs>228</Paragraphs>
  <Slides>24</Slides>
  <Notes>21</Notes>
  <HiddenSlides>1</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41" baseType="lpstr">
      <vt:lpstr>Agency FB</vt:lpstr>
      <vt:lpstr>Arial Black</vt:lpstr>
      <vt:lpstr>Calibri</vt:lpstr>
      <vt:lpstr>Cambria Math</vt:lpstr>
      <vt:lpstr>Chalkboard</vt:lpstr>
      <vt:lpstr>Chalkduster</vt:lpstr>
      <vt:lpstr>Comic Sans MS</vt:lpstr>
      <vt:lpstr>Courier New</vt:lpstr>
      <vt:lpstr>Heiti SC Light</vt:lpstr>
      <vt:lpstr>Symbol</vt:lpstr>
      <vt:lpstr>Times New Roman</vt:lpstr>
      <vt:lpstr>Wingdings</vt:lpstr>
      <vt:lpstr>宋体</vt:lpstr>
      <vt:lpstr>Arial</vt:lpstr>
      <vt:lpstr>Office Theme</vt:lpstr>
      <vt:lpstr>4_Office Theme</vt:lpstr>
      <vt:lpstr>Equation</vt:lpstr>
      <vt:lpstr>PowerPoint Presentation</vt:lpstr>
      <vt:lpstr>PowerPoint Presentation</vt:lpstr>
      <vt:lpstr>General Mechanisms (Quasi-Linear Setting)</vt:lpstr>
      <vt:lpstr>Incentive Compatibility of Direct Mechanisms</vt:lpstr>
      <vt:lpstr>Implementation (in general settings)</vt:lpstr>
      <vt:lpstr>PowerPoint Presentation</vt:lpstr>
      <vt:lpstr>PowerPoint Presentation</vt:lpstr>
      <vt:lpstr>Proof via Symbols</vt:lpstr>
      <vt:lpstr>Revelation Principle: Ex-Post Nash to DSIC, and Bayes-Nash to BIC</vt:lpstr>
      <vt:lpstr>Preamble: Strategies and Equilibria</vt:lpstr>
      <vt:lpstr>Revelation Principle</vt:lpstr>
      <vt:lpstr>SINGLE-ITEM REVENUE MAXIMIZATION</vt:lpstr>
      <vt:lpstr>Bayesian Single-dimensional Environment</vt:lpstr>
      <vt:lpstr>Revenue-Optimal Auctions</vt:lpstr>
      <vt:lpstr>Expected Revenue = Expected Virtual Welfare</vt:lpstr>
      <vt:lpstr>Revenue = Virtual Welfare</vt:lpstr>
      <vt:lpstr>Interim Allocation, Price Rule</vt:lpstr>
      <vt:lpstr>Recall Myerson’s Lemma for DSIC Implementation</vt:lpstr>
      <vt:lpstr>Myerson’s Lemma for BIC Implementation</vt:lpstr>
      <vt:lpstr>Revenue = Virtual Welfare</vt:lpstr>
      <vt:lpstr>Example Applications</vt:lpstr>
      <vt:lpstr>PowerPoint Presentation</vt:lpstr>
      <vt:lpstr>Two U[0,1] Bidders, One Item</vt:lpstr>
      <vt:lpstr>Two U[0,1] Bidders, One Item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 Zhan</dc:creator>
  <cp:lastModifiedBy>Yang Cai, Professor</cp:lastModifiedBy>
  <cp:revision>875</cp:revision>
  <dcterms:created xsi:type="dcterms:W3CDTF">2015-03-12T15:12:41Z</dcterms:created>
  <dcterms:modified xsi:type="dcterms:W3CDTF">2016-10-13T03:54:05Z</dcterms:modified>
</cp:coreProperties>
</file>