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588" r:id="rId2"/>
    <p:sldId id="549" r:id="rId3"/>
    <p:sldId id="585" r:id="rId4"/>
    <p:sldId id="586" r:id="rId5"/>
    <p:sldId id="589" r:id="rId6"/>
    <p:sldId id="590" r:id="rId7"/>
    <p:sldId id="591" r:id="rId8"/>
    <p:sldId id="592" r:id="rId9"/>
    <p:sldId id="593" r:id="rId10"/>
    <p:sldId id="594" r:id="rId11"/>
    <p:sldId id="595" r:id="rId12"/>
    <p:sldId id="596" r:id="rId13"/>
    <p:sldId id="597" r:id="rId14"/>
    <p:sldId id="598" r:id="rId15"/>
    <p:sldId id="575" r:id="rId16"/>
    <p:sldId id="576" r:id="rId17"/>
    <p:sldId id="577" r:id="rId18"/>
    <p:sldId id="565" r:id="rId19"/>
    <p:sldId id="567" r:id="rId20"/>
    <p:sldId id="5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CA24"/>
    <a:srgbClr val="FF6600"/>
    <a:srgbClr val="FFCC66"/>
    <a:srgbClr val="00FFFF"/>
    <a:srgbClr val="66FFFF"/>
    <a:srgbClr val="CCFFFF"/>
    <a:srgbClr val="FFAE6B"/>
    <a:srgbClr val="FFFF99"/>
    <a:srgbClr val="2A6B1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5" autoAdjust="0"/>
    <p:restoredTop sz="90822" autoAdjust="0"/>
  </p:normalViewPr>
  <p:slideViewPr>
    <p:cSldViewPr>
      <p:cViewPr>
        <p:scale>
          <a:sx n="100" d="100"/>
          <a:sy n="100" d="100"/>
        </p:scale>
        <p:origin x="1608" y="888"/>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114" d="100"/>
          <a:sy n="114" d="100"/>
        </p:scale>
        <p:origin x="-397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image" Target="../media/image4.png"/><Relationship Id="rId2"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FF4598-5B58-49B2-9E8D-D8BD7D27CF27}" type="datetimeFigureOut">
              <a:rPr lang="en-US" smtClean="0"/>
              <a:pPr/>
              <a:t>10/18/16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D8007F-645B-4508-972D-09B93A6F7DB0}" type="slidenum">
              <a:rPr lang="en-US" smtClean="0"/>
              <a:pPr/>
              <a:t>‹#›</a:t>
            </a:fld>
            <a:endParaRPr lang="en-US"/>
          </a:p>
        </p:txBody>
      </p:sp>
    </p:spTree>
    <p:extLst>
      <p:ext uri="{BB962C8B-B14F-4D97-AF65-F5344CB8AC3E}">
        <p14:creationId xmlns:p14="http://schemas.microsoft.com/office/powerpoint/2010/main" val="3001057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7261CB-B478-48D1-A038-689B24DB15F4}" type="datetimeFigureOut">
              <a:rPr lang="en-US" smtClean="0"/>
              <a:pPr/>
              <a:t>10/18/16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3F7F74-8035-4756-8F95-506704FC2D72}" type="slidenum">
              <a:rPr lang="en-US" smtClean="0"/>
              <a:pPr/>
              <a:t>‹#›</a:t>
            </a:fld>
            <a:endParaRPr lang="en-US"/>
          </a:p>
        </p:txBody>
      </p:sp>
    </p:spTree>
    <p:extLst>
      <p:ext uri="{BB962C8B-B14F-4D97-AF65-F5344CB8AC3E}">
        <p14:creationId xmlns:p14="http://schemas.microsoft.com/office/powerpoint/2010/main" val="1802358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50" eaLnBrk="0" fontAlgn="base" hangingPunct="0">
              <a:spcBef>
                <a:spcPct val="30000"/>
              </a:spcBef>
              <a:spcAft>
                <a:spcPct val="0"/>
              </a:spcAft>
              <a:defRPr/>
            </a:pPr>
            <a:r>
              <a:rPr lang="en-US" sz="2000" b="1" dirty="0" smtClean="0"/>
              <a:t>Def:</a:t>
            </a:r>
            <a:r>
              <a:rPr lang="en-US" sz="2000" baseline="0" dirty="0" smtClean="0"/>
              <a:t> An auction with Bayesian Nash equilibrium </a:t>
            </a:r>
            <a:r>
              <a:rPr lang="en-US" sz="2000" i="1" baseline="0" dirty="0" smtClean="0"/>
              <a:t>s</a:t>
            </a:r>
            <a:r>
              <a:rPr lang="en-US" sz="2000" baseline="-25000" dirty="0" smtClean="0"/>
              <a:t>1</a:t>
            </a:r>
            <a:r>
              <a:rPr lang="en-US" sz="2000" baseline="0" dirty="0" smtClean="0"/>
              <a:t>,…,</a:t>
            </a:r>
            <a:r>
              <a:rPr lang="en-US" sz="2000" i="1" baseline="0" dirty="0" err="1" smtClean="0"/>
              <a:t>s</a:t>
            </a:r>
            <a:r>
              <a:rPr lang="en-US" sz="2000" i="1" baseline="-25000" dirty="0" err="1" smtClean="0"/>
              <a:t>n</a:t>
            </a:r>
            <a:r>
              <a:rPr lang="en-US" sz="2000" baseline="0" dirty="0" smtClean="0"/>
              <a:t> is interim IR, if for all bidders </a:t>
            </a:r>
            <a:r>
              <a:rPr lang="en-US" sz="2000" i="1" baseline="0" dirty="0" err="1" smtClean="0"/>
              <a:t>i</a:t>
            </a:r>
            <a:r>
              <a:rPr lang="en-US" sz="2000" baseline="0" dirty="0" smtClean="0"/>
              <a:t> and all </a:t>
            </a:r>
            <a:r>
              <a:rPr lang="en-US" sz="2000" i="1" baseline="0" dirty="0" smtClean="0"/>
              <a:t>v</a:t>
            </a:r>
            <a:r>
              <a:rPr lang="en-US" sz="2000" i="1" baseline="-25000" dirty="0" smtClean="0"/>
              <a:t>i</a:t>
            </a:r>
            <a:r>
              <a:rPr lang="en-US" sz="2000" baseline="0" dirty="0" smtClean="0"/>
              <a:t>, the expected utility of bidder </a:t>
            </a:r>
            <a:r>
              <a:rPr lang="en-US" sz="2000" i="1" baseline="0" dirty="0" err="1" smtClean="0"/>
              <a:t>i</a:t>
            </a:r>
            <a:r>
              <a:rPr lang="en-US" sz="2000" baseline="0" dirty="0" smtClean="0"/>
              <a:t> when her value is </a:t>
            </a:r>
            <a:r>
              <a:rPr lang="en-US" sz="2000" i="1" baseline="0" dirty="0" smtClean="0"/>
              <a:t>v</a:t>
            </a:r>
            <a:r>
              <a:rPr lang="en-US" sz="2000" i="1" baseline="-25000" dirty="0" smtClean="0"/>
              <a:t>i</a:t>
            </a:r>
            <a:r>
              <a:rPr lang="en-US" sz="2000" baseline="0" dirty="0" smtClean="0"/>
              <a:t> </a:t>
            </a:r>
            <a:r>
              <a:rPr lang="en-US" sz="2000" baseline="0" smtClean="0"/>
              <a:t>and she </a:t>
            </a:r>
            <a:r>
              <a:rPr lang="en-US" sz="2000" baseline="0" dirty="0" smtClean="0"/>
              <a:t>plays </a:t>
            </a:r>
            <a:r>
              <a:rPr lang="en-US" sz="2000" i="1" baseline="0" dirty="0" err="1" smtClean="0"/>
              <a:t>s</a:t>
            </a:r>
            <a:r>
              <a:rPr lang="en-US" sz="2000" i="1" baseline="-25000" dirty="0" err="1" smtClean="0"/>
              <a:t>i</a:t>
            </a:r>
            <a:r>
              <a:rPr lang="en-US" sz="2000" baseline="0" dirty="0" err="1" smtClean="0"/>
              <a:t>(</a:t>
            </a:r>
            <a:r>
              <a:rPr lang="en-US" sz="2000" i="1" baseline="0" dirty="0" err="1" smtClean="0"/>
              <a:t>v</a:t>
            </a:r>
            <a:r>
              <a:rPr lang="en-US" sz="2000" i="1" baseline="-25000" dirty="0" err="1" smtClean="0"/>
              <a:t>i</a:t>
            </a:r>
            <a:r>
              <a:rPr lang="en-US" sz="2000" baseline="0" dirty="0" smtClean="0"/>
              <a:t>) is non-negative in expectation over the other bidders’ values assuming they also use their Bayesian Nash equilibrium strategies </a:t>
            </a:r>
            <a:r>
              <a:rPr lang="en-US" sz="2000" i="1" baseline="0" dirty="0" err="1" smtClean="0"/>
              <a:t>s</a:t>
            </a:r>
            <a:r>
              <a:rPr lang="en-US" sz="2000" i="1" baseline="-25000" dirty="0" err="1" smtClean="0"/>
              <a:t>-i</a:t>
            </a:r>
            <a:r>
              <a:rPr lang="en-US" sz="2000" baseline="0" dirty="0" smtClean="0"/>
              <a:t>.</a:t>
            </a:r>
            <a:endParaRPr lang="en-US" sz="2000"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1223627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12</a:t>
            </a:fld>
            <a:endParaRPr lang="en-US"/>
          </a:p>
        </p:txBody>
      </p:sp>
    </p:spTree>
    <p:extLst>
      <p:ext uri="{BB962C8B-B14F-4D97-AF65-F5344CB8AC3E}">
        <p14:creationId xmlns:p14="http://schemas.microsoft.com/office/powerpoint/2010/main" val="1769414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13</a:t>
            </a:fld>
            <a:endParaRPr lang="en-US"/>
          </a:p>
        </p:txBody>
      </p:sp>
    </p:spTree>
    <p:extLst>
      <p:ext uri="{BB962C8B-B14F-4D97-AF65-F5344CB8AC3E}">
        <p14:creationId xmlns:p14="http://schemas.microsoft.com/office/powerpoint/2010/main" val="748264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850F59-57B3-3246-A710-651FE289FD63}" type="slidenum">
              <a:rPr lang="en-US" smtClean="0"/>
              <a:pPr/>
              <a:t>14</a:t>
            </a:fld>
            <a:endParaRPr lang="en-US"/>
          </a:p>
        </p:txBody>
      </p:sp>
    </p:spTree>
    <p:extLst>
      <p:ext uri="{BB962C8B-B14F-4D97-AF65-F5344CB8AC3E}">
        <p14:creationId xmlns:p14="http://schemas.microsoft.com/office/powerpoint/2010/main" val="453736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pPr/>
              <a:t>15</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pPr/>
              <a:t>16</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pPr/>
              <a:t>17</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850F59-57B3-3246-A710-651FE289FD63}" type="slidenum">
              <a:rPr lang="en-US" smtClean="0"/>
              <a:pPr/>
              <a:t>18</a:t>
            </a:fld>
            <a:endParaRPr lang="en-US"/>
          </a:p>
        </p:txBody>
      </p:sp>
    </p:spTree>
    <p:extLst>
      <p:ext uri="{BB962C8B-B14F-4D97-AF65-F5344CB8AC3E}">
        <p14:creationId xmlns:p14="http://schemas.microsoft.com/office/powerpoint/2010/main" val="26493884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pPr/>
              <a:t>19</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Def:</a:t>
            </a:r>
            <a:r>
              <a:rPr lang="en-US" dirty="0" smtClean="0"/>
              <a:t> A threshold</a:t>
            </a:r>
            <a:r>
              <a:rPr lang="en-US" baseline="0" dirty="0" smtClean="0"/>
              <a:t> strategy is one that sets a threshold </a:t>
            </a:r>
            <a:r>
              <a:rPr lang="en-US" sz="1200" b="1" i="1" dirty="0" err="1" smtClean="0">
                <a:latin typeface="Arial"/>
                <a:cs typeface="Arial"/>
              </a:rPr>
              <a:t>ζ</a:t>
            </a:r>
            <a:r>
              <a:rPr lang="en-US" baseline="0" dirty="0" smtClean="0"/>
              <a:t>, and picks the first prize that exceeds that threshold.</a:t>
            </a:r>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20</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IMPORTANT</a:t>
            </a:r>
            <a:r>
              <a:rPr lang="en-US" b="1" baseline="0" dirty="0" smtClean="0"/>
              <a:t> REMARK: </a:t>
            </a:r>
            <a:r>
              <a:rPr lang="en-US" baseline="0" dirty="0" smtClean="0"/>
              <a:t>The equality between expected payment and expected virtual welfare of the mechanism is only true in expectation and not point-wise </a:t>
            </a:r>
            <a:r>
              <a:rPr lang="en-US" baseline="0" dirty="0" err="1" smtClean="0"/>
              <a:t>wrt</a:t>
            </a:r>
            <a:r>
              <a:rPr lang="en-US" baseline="0" dirty="0" smtClean="0"/>
              <a:t> </a:t>
            </a:r>
            <a:r>
              <a:rPr lang="en-US" baseline="0" dirty="0" err="1" smtClean="0"/>
              <a:t>v</a:t>
            </a:r>
            <a:r>
              <a:rPr lang="en-US" baseline="0" dirty="0" smtClean="0"/>
              <a:t> ~ F</a:t>
            </a:r>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4</a:t>
            </a:fld>
            <a:endParaRPr lang="en-US"/>
          </a:p>
        </p:txBody>
      </p:sp>
    </p:spTree>
    <p:extLst>
      <p:ext uri="{BB962C8B-B14F-4D97-AF65-F5344CB8AC3E}">
        <p14:creationId xmlns:p14="http://schemas.microsoft.com/office/powerpoint/2010/main" val="3119818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850F59-57B3-3246-A710-651FE289FD63}" type="slidenum">
              <a:rPr lang="en-US" smtClean="0"/>
              <a:pPr/>
              <a:t>5</a:t>
            </a:fld>
            <a:endParaRPr lang="en-US"/>
          </a:p>
        </p:txBody>
      </p:sp>
    </p:spTree>
    <p:extLst>
      <p:ext uri="{BB962C8B-B14F-4D97-AF65-F5344CB8AC3E}">
        <p14:creationId xmlns:p14="http://schemas.microsoft.com/office/powerpoint/2010/main" val="319566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derivation, we assume that the optimal auction (</a:t>
            </a:r>
            <a:r>
              <a:rPr lang="en-US" dirty="0" err="1" smtClean="0"/>
              <a:t>x,p</a:t>
            </a:r>
            <a:r>
              <a:rPr lang="en-US" dirty="0" smtClean="0"/>
              <a:t>)</a:t>
            </a:r>
            <a:r>
              <a:rPr lang="en-US" baseline="0" dirty="0" smtClean="0"/>
              <a:t> satisfies NPT. If not, then its revenue could be increased by using instead the following price rule p(v)-p(0).</a:t>
            </a:r>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6</a:t>
            </a:fld>
            <a:endParaRPr lang="en-US"/>
          </a:p>
        </p:txBody>
      </p:sp>
    </p:spTree>
    <p:extLst>
      <p:ext uri="{BB962C8B-B14F-4D97-AF65-F5344CB8AC3E}">
        <p14:creationId xmlns:p14="http://schemas.microsoft.com/office/powerpoint/2010/main" val="1275102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pPr/>
              <a:t>7</a:t>
            </a:fld>
            <a:endParaRPr lang="en-US"/>
          </a:p>
        </p:txBody>
      </p:sp>
    </p:spTree>
    <p:extLst>
      <p:ext uri="{BB962C8B-B14F-4D97-AF65-F5344CB8AC3E}">
        <p14:creationId xmlns:p14="http://schemas.microsoft.com/office/powerpoint/2010/main" val="1389610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this derivation, we implicitly</a:t>
            </a:r>
            <a:r>
              <a:rPr lang="en-US" baseline="0" dirty="0" smtClean="0"/>
              <a:t> assume </a:t>
            </a:r>
            <a:r>
              <a:rPr lang="en-US" dirty="0" smtClean="0"/>
              <a:t>that the optimal auction (</a:t>
            </a:r>
            <a:r>
              <a:rPr lang="en-US" dirty="0" err="1" smtClean="0"/>
              <a:t>x,p</a:t>
            </a:r>
            <a:r>
              <a:rPr lang="en-US" dirty="0" smtClean="0"/>
              <a:t>)</a:t>
            </a:r>
            <a:r>
              <a:rPr lang="en-US" baseline="0" dirty="0" smtClean="0"/>
              <a:t> satisfies interim NPT. If not, then its revenue can be increased by changing each bidder’s interim price rule to p</a:t>
            </a:r>
            <a:r>
              <a:rPr lang="en-US" baseline="-25000" dirty="0" smtClean="0"/>
              <a:t>i</a:t>
            </a:r>
            <a:r>
              <a:rPr lang="en-US" baseline="0" dirty="0" smtClean="0"/>
              <a:t>(v</a:t>
            </a:r>
            <a:r>
              <a:rPr lang="en-US" baseline="-25000" dirty="0" smtClean="0"/>
              <a:t>i</a:t>
            </a:r>
            <a:r>
              <a:rPr lang="en-US" baseline="0" dirty="0" smtClean="0"/>
              <a:t>)-p</a:t>
            </a:r>
            <a:r>
              <a:rPr lang="en-US" baseline="-25000" dirty="0" smtClean="0"/>
              <a:t>i</a:t>
            </a:r>
            <a:r>
              <a:rPr lang="en-US" baseline="0" dirty="0" smtClean="0"/>
              <a:t>(0), by subtracting a constant from their price rule.</a:t>
            </a:r>
            <a:endParaRPr lang="en-US" dirty="0" smtClean="0"/>
          </a:p>
        </p:txBody>
      </p:sp>
      <p:sp>
        <p:nvSpPr>
          <p:cNvPr id="4" name="Slide Number Placeholder 3"/>
          <p:cNvSpPr>
            <a:spLocks noGrp="1"/>
          </p:cNvSpPr>
          <p:nvPr>
            <p:ph type="sldNum" sz="quarter" idx="10"/>
          </p:nvPr>
        </p:nvSpPr>
        <p:spPr/>
        <p:txBody>
          <a:bodyPr/>
          <a:lstStyle/>
          <a:p>
            <a:fld id="{A394FDFD-AEFF-4543-9830-4C3C1365F7C6}" type="slidenum">
              <a:rPr lang="en-US" smtClean="0"/>
              <a:pPr/>
              <a:t>8</a:t>
            </a:fld>
            <a:endParaRPr lang="en-US"/>
          </a:p>
        </p:txBody>
      </p:sp>
    </p:spTree>
    <p:extLst>
      <p:ext uri="{BB962C8B-B14F-4D97-AF65-F5344CB8AC3E}">
        <p14:creationId xmlns:p14="http://schemas.microsoft.com/office/powerpoint/2010/main" val="291141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850F59-57B3-3246-A710-651FE289FD63}" type="slidenum">
              <a:rPr lang="en-US" smtClean="0"/>
              <a:pPr/>
              <a:t>9</a:t>
            </a:fld>
            <a:endParaRPr lang="en-US"/>
          </a:p>
        </p:txBody>
      </p:sp>
    </p:spTree>
    <p:extLst>
      <p:ext uri="{BB962C8B-B14F-4D97-AF65-F5344CB8AC3E}">
        <p14:creationId xmlns:p14="http://schemas.microsoft.com/office/powerpoint/2010/main" val="163568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94FDFD-AEFF-4543-9830-4C3C1365F7C6}" type="slidenum">
              <a:rPr lang="en-US" smtClean="0"/>
              <a:pPr/>
              <a:t>10</a:t>
            </a:fld>
            <a:endParaRPr lang="en-US"/>
          </a:p>
        </p:txBody>
      </p:sp>
    </p:spTree>
    <p:extLst>
      <p:ext uri="{BB962C8B-B14F-4D97-AF65-F5344CB8AC3E}">
        <p14:creationId xmlns:p14="http://schemas.microsoft.com/office/powerpoint/2010/main" val="516399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Analyzing example: </a:t>
            </a:r>
            <a:r>
              <a:rPr lang="en-US" b="0" baseline="0" dirty="0" smtClean="0"/>
              <a:t>T</a:t>
            </a:r>
            <a:r>
              <a:rPr lang="en-US" dirty="0" smtClean="0"/>
              <a:t>he virtual transformation for the distribution </a:t>
            </a:r>
            <a:r>
              <a:rPr lang="en-US" sz="1200" dirty="0" smtClean="0">
                <a:latin typeface="Arial"/>
                <a:cs typeface="Arial"/>
              </a:rPr>
              <a:t>⅔U[0,1] + ⅓ U[1,3] is: </a:t>
            </a:r>
          </a:p>
          <a:p>
            <a:endParaRPr lang="en-US" sz="1200" i="1" dirty="0" smtClean="0">
              <a:latin typeface="Arial"/>
              <a:cs typeface="Arial"/>
            </a:endParaRPr>
          </a:p>
          <a:p>
            <a:r>
              <a:rPr lang="en-US" sz="1200" i="0" dirty="0" smtClean="0">
                <a:latin typeface="Arial"/>
                <a:cs typeface="Arial"/>
              </a:rPr>
              <a:t>	2 </a:t>
            </a:r>
            <a:r>
              <a:rPr lang="en-US" sz="1200" i="1" dirty="0" err="1" smtClean="0">
                <a:latin typeface="Arial"/>
                <a:cs typeface="Arial"/>
              </a:rPr>
              <a:t>x</a:t>
            </a:r>
            <a:r>
              <a:rPr lang="en-US" sz="1200" i="0" dirty="0" smtClean="0">
                <a:latin typeface="Arial"/>
                <a:cs typeface="Arial"/>
              </a:rPr>
              <a:t> - 1.5, if 0 ≤x≤1</a:t>
            </a:r>
          </a:p>
          <a:p>
            <a:r>
              <a:rPr lang="en-US" sz="1200" i="1" dirty="0" err="1" smtClean="0">
                <a:latin typeface="Arial"/>
                <a:cs typeface="Arial"/>
              </a:rPr>
              <a:t>φ</a:t>
            </a:r>
            <a:r>
              <a:rPr lang="en-US" sz="1200" i="0" dirty="0" smtClean="0">
                <a:latin typeface="Arial"/>
                <a:cs typeface="Arial"/>
              </a:rPr>
              <a:t>( </a:t>
            </a:r>
            <a:r>
              <a:rPr lang="en-US" sz="1200" i="0" dirty="0" err="1" smtClean="0">
                <a:latin typeface="Arial"/>
                <a:cs typeface="Arial"/>
              </a:rPr>
              <a:t>x</a:t>
            </a:r>
            <a:r>
              <a:rPr lang="en-US" sz="1200" i="0" dirty="0" smtClean="0">
                <a:latin typeface="Arial"/>
                <a:cs typeface="Arial"/>
              </a:rPr>
              <a:t> ) =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0" dirty="0" smtClean="0">
                <a:latin typeface="Arial"/>
                <a:cs typeface="Arial"/>
              </a:rPr>
              <a:t>	2x -3, if 1≤x≤3</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0" dirty="0" smtClean="0">
              <a:latin typeface="Arial"/>
              <a:cs typeface="Aria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0" dirty="0" smtClean="0">
                <a:latin typeface="Arial"/>
                <a:cs typeface="Arial"/>
              </a:rPr>
              <a:t>So, e.g. the virtual welfare maximizing allocation rule allocates the item to</a:t>
            </a:r>
            <a:r>
              <a:rPr lang="en-US" sz="1200" i="0" baseline="0" dirty="0" smtClean="0">
                <a:latin typeface="Arial"/>
                <a:cs typeface="Arial"/>
              </a:rPr>
              <a:t> type 1 but not type 1.2</a:t>
            </a:r>
            <a:endParaRPr lang="en-US" sz="1200" i="0" dirty="0" smtClean="0">
              <a:latin typeface="Arial"/>
              <a:cs typeface="Arial"/>
            </a:endParaRPr>
          </a:p>
        </p:txBody>
      </p:sp>
      <p:sp>
        <p:nvSpPr>
          <p:cNvPr id="4" name="Slide Number Placeholder 3"/>
          <p:cNvSpPr>
            <a:spLocks noGrp="1"/>
          </p:cNvSpPr>
          <p:nvPr>
            <p:ph type="sldNum" sz="quarter" idx="10"/>
          </p:nvPr>
        </p:nvSpPr>
        <p:spPr/>
        <p:txBody>
          <a:bodyPr/>
          <a:lstStyle/>
          <a:p>
            <a:fld id="{A394FDFD-AEFF-4543-9830-4C3C1365F7C6}" type="slidenum">
              <a:rPr lang="en-US" smtClean="0"/>
              <a:pPr/>
              <a:t>11</a:t>
            </a:fld>
            <a:endParaRPr lang="en-US"/>
          </a:p>
        </p:txBody>
      </p:sp>
    </p:spTree>
    <p:extLst>
      <p:ext uri="{BB962C8B-B14F-4D97-AF65-F5344CB8AC3E}">
        <p14:creationId xmlns:p14="http://schemas.microsoft.com/office/powerpoint/2010/main" val="1047992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981200"/>
            <a:ext cx="5772833" cy="1617226"/>
          </a:xfrm>
        </p:spPr>
        <p:txBody>
          <a:bodyPr>
            <a:normAutofit/>
          </a:bodyPr>
          <a:lstStyle>
            <a:lvl1pPr algn="l">
              <a:defRPr lang="en-US"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9400" y="3610166"/>
            <a:ext cx="5029200" cy="762000"/>
          </a:xfrm>
        </p:spPr>
        <p:txBody>
          <a:bodyPr>
            <a:normAutofit/>
          </a:bodyPr>
          <a:lstStyle>
            <a:lvl1pPr marL="0" indent="0" algn="l">
              <a:buNone/>
              <a:defRPr lang="en-US" sz="2600" b="1" kern="1200" dirty="0" smtClean="0">
                <a:solidFill>
                  <a:srgbClr val="FFC000"/>
                </a:solidFill>
                <a:effectLst>
                  <a:outerShdw blurRad="38100" dist="38100" dir="2700000" algn="tl">
                    <a:srgbClr val="000000">
                      <a:alpha val="43137"/>
                    </a:srgbClr>
                  </a:outerShdw>
                </a:effectLst>
                <a:latin typeface="Agency FB"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AE5E6FA-6889-42C0-9BF6-AB2CFA070F97}" type="datetimeFigureOut">
              <a:rPr lang="en-US" smtClean="0"/>
              <a:pPr/>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grpSp>
        <p:nvGrpSpPr>
          <p:cNvPr id="17" name="Group 16"/>
          <p:cNvGrpSpPr/>
          <p:nvPr userDrawn="1"/>
        </p:nvGrpSpPr>
        <p:grpSpPr>
          <a:xfrm>
            <a:off x="963355" y="2086721"/>
            <a:ext cx="1669862" cy="1904445"/>
            <a:chOff x="1199353" y="1735245"/>
            <a:chExt cx="1669862" cy="1904445"/>
          </a:xfrm>
        </p:grpSpPr>
        <p:sp>
          <p:nvSpPr>
            <p:cNvPr id="18" name="矩形 12"/>
            <p:cNvSpPr/>
            <p:nvPr userDrawn="1"/>
          </p:nvSpPr>
          <p:spPr>
            <a:xfrm>
              <a:off x="1750607" y="1735245"/>
              <a:ext cx="548640" cy="548640"/>
            </a:xfrm>
            <a:prstGeom prst="rect">
              <a:avLst/>
            </a:prstGeom>
            <a:solidFill>
              <a:schemeClr val="tx1">
                <a:lumMod val="6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reflection blurRad="6350" stA="50000" endA="300" endPos="55500" dist="101600" dir="5400000" sy="-100000" algn="bl" rotWithShape="0"/>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 name="矩形 10"/>
            <p:cNvSpPr/>
            <p:nvPr userDrawn="1"/>
          </p:nvSpPr>
          <p:spPr>
            <a:xfrm>
              <a:off x="1683798" y="2391724"/>
              <a:ext cx="548640" cy="548640"/>
            </a:xfrm>
            <a:prstGeom prst="rect">
              <a:avLst/>
            </a:prstGeom>
            <a:solidFill>
              <a:schemeClr val="bg1">
                <a:lumMod val="75000"/>
                <a:lumOff val="25000"/>
              </a:schemeClr>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13"/>
            <p:cNvSpPr/>
            <p:nvPr userDrawn="1"/>
          </p:nvSpPr>
          <p:spPr>
            <a:xfrm>
              <a:off x="2320503" y="2391724"/>
              <a:ext cx="548640" cy="548640"/>
            </a:xfrm>
            <a:prstGeom prst="rect">
              <a:avLst/>
            </a:prstGeom>
            <a:solidFill>
              <a:schemeClr val="tx1">
                <a:lumMod val="85000"/>
              </a:schemeClr>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4"/>
            <p:cNvSpPr/>
            <p:nvPr userDrawn="1"/>
          </p:nvSpPr>
          <p:spPr>
            <a:xfrm>
              <a:off x="2298381" y="3091050"/>
              <a:ext cx="548640" cy="548640"/>
            </a:xfrm>
            <a:prstGeom prst="rect">
              <a:avLst/>
            </a:prstGeom>
            <a:solidFill>
              <a:schemeClr val="bg1">
                <a:lumMod val="50000"/>
                <a:lumOff val="50000"/>
              </a:schemeClr>
            </a:solidFill>
            <a:ln>
              <a:noFill/>
            </a:ln>
            <a:effectLst>
              <a:outerShdw blurRad="50800" dist="38100" dir="2700000" algn="tl" rotWithShape="0">
                <a:prstClr val="black">
                  <a:alpha val="40000"/>
                </a:prstClr>
              </a:outerShdw>
              <a:reflection blurRad="6350" stA="50000" endA="300" endPos="55500" dist="101600" dir="5400000" sy="-100000" algn="bl" rotWithShape="0"/>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9"/>
            <p:cNvSpPr/>
            <p:nvPr userDrawn="1"/>
          </p:nvSpPr>
          <p:spPr>
            <a:xfrm>
              <a:off x="2320575" y="1735950"/>
              <a:ext cx="548640" cy="548640"/>
            </a:xfrm>
            <a:prstGeom prst="rect">
              <a:avLst/>
            </a:prstGeom>
            <a:solidFill>
              <a:schemeClr val="bg1"/>
            </a:solidFill>
            <a:ln>
              <a:noFill/>
            </a:ln>
            <a:effectLst>
              <a:outerShdw blurRad="50800" dist="38100" algn="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401979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4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0" cap="none" spc="0">
                <a:ln>
                  <a:noFill/>
                </a:ln>
                <a:solidFill>
                  <a:schemeClr val="bg1"/>
                </a:solidFill>
                <a:effectLst>
                  <a:outerShdw blurRad="38100" dist="38100" dir="2700000" algn="tl">
                    <a:srgbClr val="000000">
                      <a:alpha val="43137"/>
                    </a:srgbClr>
                  </a:outerShdw>
                </a:effectLst>
                <a:latin typeface="Arial Black" pitchFamily="34" charset="0"/>
                <a:cs typeface="Arial" pitchFamily="34" charset="0"/>
              </a:defRPr>
            </a:lvl1pPr>
          </a:lstStyle>
          <a:p>
            <a:r>
              <a:rPr lang="en-US" dirty="0" smtClean="0"/>
              <a:t>Click to edit Master title style</a:t>
            </a:r>
            <a:endParaRPr lang="en-US" dirty="0"/>
          </a:p>
        </p:txBody>
      </p:sp>
      <p:sp>
        <p:nvSpPr>
          <p:cNvPr id="28" name="Content Placeholder 2"/>
          <p:cNvSpPr>
            <a:spLocks noGrp="1"/>
          </p:cNvSpPr>
          <p:nvPr>
            <p:ph idx="1"/>
          </p:nvPr>
        </p:nvSpPr>
        <p:spPr>
          <a:xfrm>
            <a:off x="638635" y="1219200"/>
            <a:ext cx="8005715" cy="5257800"/>
          </a:xfrm>
        </p:spPr>
        <p:txBody>
          <a:bodyPr>
            <a:normAutofit/>
          </a:bodyPr>
          <a:lstStyle>
            <a:lvl1pPr marL="457200" indent="-457200">
              <a:lnSpc>
                <a:spcPct val="130000"/>
              </a:lnSpc>
              <a:spcBef>
                <a:spcPts val="1200"/>
              </a:spcBef>
              <a:spcAft>
                <a:spcPts val="600"/>
              </a:spcAft>
              <a:buFont typeface="Wingdings" pitchFamily="2" charset="2"/>
              <a:buChar char="q"/>
              <a:defRPr sz="2400">
                <a:solidFill>
                  <a:schemeClr val="bg1"/>
                </a:solidFill>
                <a:latin typeface="Arial" pitchFamily="34" charset="0"/>
                <a:cs typeface="Arial" pitchFamily="34" charset="0"/>
              </a:defRPr>
            </a:lvl1pPr>
            <a:lvl2pPr marL="742950" indent="-285750">
              <a:lnSpc>
                <a:spcPct val="130000"/>
              </a:lnSpc>
              <a:spcBef>
                <a:spcPts val="600"/>
              </a:spcBef>
              <a:spcAft>
                <a:spcPts val="600"/>
              </a:spcAft>
              <a:buFont typeface="Wingdings" pitchFamily="2" charset="2"/>
              <a:buChar char="§"/>
              <a:defRPr sz="2400">
                <a:solidFill>
                  <a:schemeClr val="bg1"/>
                </a:solidFill>
              </a:defRPr>
            </a:lvl2pPr>
            <a:lvl3pPr>
              <a:lnSpc>
                <a:spcPct val="130000"/>
              </a:lnSpc>
              <a:defRPr sz="2000">
                <a:solidFill>
                  <a:schemeClr val="bg1"/>
                </a:solidFill>
              </a:defRPr>
            </a:lvl3pPr>
            <a:lvl4pPr>
              <a:lnSpc>
                <a:spcPct val="130000"/>
              </a:lnSpc>
              <a:defRPr sz="1800">
                <a:solidFill>
                  <a:schemeClr val="bg1"/>
                </a:solidFill>
              </a:defRPr>
            </a:lvl4pPr>
            <a:lvl5pPr>
              <a:lnSpc>
                <a:spcPct val="130000"/>
              </a:lnSpc>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0886661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0" cap="none" spc="0">
                <a:ln>
                  <a:noFill/>
                </a:ln>
                <a:solidFill>
                  <a:schemeClr val="bg1"/>
                </a:solidFill>
                <a:effectLst>
                  <a:outerShdw blurRad="38100" dist="38100" dir="2700000" algn="tl">
                    <a:srgbClr val="000000">
                      <a:alpha val="43137"/>
                    </a:srgbClr>
                  </a:outerShdw>
                </a:effectLst>
                <a:latin typeface="Arial Black"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61535309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1" cap="none" spc="0">
                <a:ln>
                  <a:noFill/>
                </a:ln>
                <a:solidFill>
                  <a:schemeClr val="bg1"/>
                </a:solidFill>
                <a:effectLst>
                  <a:outerShdw blurRad="38100" dist="38100" dir="2700000" algn="tl">
                    <a:srgbClr val="000000">
                      <a:alpha val="43137"/>
                    </a:srgbClr>
                  </a:outerShdw>
                </a:effectLst>
                <a:latin typeface="Arial" pitchFamily="34" charset="0"/>
                <a:cs typeface="Arial" pitchFamily="34" charset="0"/>
              </a:defRPr>
            </a:lvl1pPr>
          </a:lstStyle>
          <a:p>
            <a:r>
              <a:rPr lang="en-US" dirty="0" smtClean="0"/>
              <a:t>Click to edit Master title style</a:t>
            </a:r>
            <a:endParaRPr lang="en-US" dirty="0"/>
          </a:p>
        </p:txBody>
      </p:sp>
      <p:grpSp>
        <p:nvGrpSpPr>
          <p:cNvPr id="7" name="Group 6"/>
          <p:cNvGrpSpPr>
            <a:grpSpLocks noChangeAspect="1"/>
          </p:cNvGrpSpPr>
          <p:nvPr userDrawn="1"/>
        </p:nvGrpSpPr>
        <p:grpSpPr>
          <a:xfrm>
            <a:off x="290032" y="233563"/>
            <a:ext cx="753207" cy="765355"/>
            <a:chOff x="1683798" y="1735245"/>
            <a:chExt cx="1185417" cy="1205119"/>
          </a:xfrm>
        </p:grpSpPr>
        <p:sp>
          <p:nvSpPr>
            <p:cNvPr id="8"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9"/>
            <p:cNvSpPr/>
            <p:nvPr userDrawn="1"/>
          </p:nvSpPr>
          <p:spPr>
            <a:xfrm>
              <a:off x="2320575" y="1735950"/>
              <a:ext cx="548640" cy="548640"/>
            </a:xfrm>
            <a:prstGeom prst="rect">
              <a:avLst/>
            </a:prstGeom>
            <a:solidFill>
              <a:srgbClr val="FFC000"/>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0700187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0EB1D23-BD60-3B41-9E2B-72878C4F4C76}" type="datetimeFigureOut">
              <a:rPr lang="en-US" smtClean="0"/>
              <a:pPr/>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CB59B1-C31B-434D-AF92-9E52CA7629B1}" type="slidenum">
              <a:rPr lang="en-US" smtClean="0"/>
              <a:pPr/>
              <a:t>‹#›</a:t>
            </a:fld>
            <a:endParaRPr lang="en-US"/>
          </a:p>
        </p:txBody>
      </p:sp>
      <p:grpSp>
        <p:nvGrpSpPr>
          <p:cNvPr id="20" name="Group 19"/>
          <p:cNvGrpSpPr/>
          <p:nvPr userDrawn="1"/>
        </p:nvGrpSpPr>
        <p:grpSpPr>
          <a:xfrm>
            <a:off x="963355" y="2086721"/>
            <a:ext cx="1669862" cy="1904445"/>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3048000" y="2667000"/>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200504468"/>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p:nvPr userDrawn="1"/>
        </p:nvGrpSpPr>
        <p:grpSpPr>
          <a:xfrm>
            <a:off x="963355" y="2086721"/>
            <a:ext cx="1669862" cy="1904445"/>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3048000" y="2667000"/>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347731739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a:grpSpLocks noChangeAspect="1"/>
          </p:cNvGrpSpPr>
          <p:nvPr userDrawn="1"/>
        </p:nvGrpSpPr>
        <p:grpSpPr>
          <a:xfrm>
            <a:off x="3810000" y="4038600"/>
            <a:ext cx="1335890" cy="1523556"/>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5486400" y="4237879"/>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354644565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2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a:grpSpLocks noChangeAspect="1"/>
          </p:cNvGrpSpPr>
          <p:nvPr userDrawn="1"/>
        </p:nvGrpSpPr>
        <p:grpSpPr>
          <a:xfrm>
            <a:off x="3810000" y="4038600"/>
            <a:ext cx="1335890" cy="1523556"/>
            <a:chOff x="1199353" y="1735245"/>
            <a:chExt cx="1669862" cy="1904445"/>
          </a:xfrm>
        </p:grpSpPr>
        <p:sp>
          <p:nvSpPr>
            <p:cNvPr id="2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5486400" y="4237879"/>
            <a:ext cx="3200400" cy="1388752"/>
          </a:xfrm>
        </p:spPr>
        <p:txBody>
          <a:bodyPr anchor="b">
            <a:noAutofit/>
          </a:bodyPr>
          <a:lstStyle>
            <a:lvl1pPr marL="0" indent="0">
              <a:buNone/>
              <a:defRPr sz="3200" b="1">
                <a:solidFill>
                  <a:schemeClr val="bg1"/>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345136219"/>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9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18084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0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013727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43200" y="4657725"/>
            <a:ext cx="5751512" cy="1362075"/>
          </a:xfrm>
        </p:spPr>
        <p:txBody>
          <a:bodyPr anchor="t">
            <a:normAutofit/>
          </a:bodyPr>
          <a:lstStyle>
            <a:lvl1pPr algn="l">
              <a:defRPr sz="3200" b="1" cap="all">
                <a:latin typeface="Arial Black"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743200" y="2995613"/>
            <a:ext cx="5751512"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7AE5E6FA-6889-42C0-9BF6-AB2CFA070F97}" type="datetimeFigureOut">
              <a:rPr lang="en-US" smtClean="0"/>
              <a:pPr/>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grpSp>
        <p:nvGrpSpPr>
          <p:cNvPr id="7" name="Group 6"/>
          <p:cNvGrpSpPr/>
          <p:nvPr userDrawn="1"/>
        </p:nvGrpSpPr>
        <p:grpSpPr>
          <a:xfrm>
            <a:off x="661892" y="3716846"/>
            <a:ext cx="1669862" cy="1904445"/>
            <a:chOff x="1199353" y="1735245"/>
            <a:chExt cx="1669862" cy="1904445"/>
          </a:xfrm>
        </p:grpSpPr>
        <p:sp>
          <p:nvSpPr>
            <p:cNvPr id="8"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9"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1"/>
            <p:cNvSpPr/>
            <p:nvPr userDrawn="1"/>
          </p:nvSpPr>
          <p:spPr>
            <a:xfrm>
              <a:off x="1749264" y="3091050"/>
              <a:ext cx="548640" cy="548640"/>
            </a:xfrm>
            <a:prstGeom prst="rect">
              <a:avLst/>
            </a:prstGeom>
            <a:solidFill>
              <a:schemeClr val="tx1">
                <a:lumMod val="75000"/>
                <a:lumOff val="2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345115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5_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981200"/>
            <a:ext cx="5772833" cy="1617226"/>
          </a:xfrm>
        </p:spPr>
        <p:txBody>
          <a:bodyPr>
            <a:normAutofit/>
          </a:bodyPr>
          <a:lstStyle>
            <a:lvl1pPr algn="l">
              <a:defRPr lang="en-US"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9400" y="3610166"/>
            <a:ext cx="5029200" cy="762000"/>
          </a:xfrm>
        </p:spPr>
        <p:txBody>
          <a:bodyPr>
            <a:normAutofit/>
          </a:bodyPr>
          <a:lstStyle>
            <a:lvl1pPr marL="0" indent="0" algn="l">
              <a:buNone/>
              <a:defRPr lang="en-US" sz="2600" b="1" kern="1200" dirty="0" smtClean="0">
                <a:solidFill>
                  <a:srgbClr val="FFC000"/>
                </a:solidFill>
                <a:effectLst>
                  <a:outerShdw blurRad="38100" dist="38100" dir="2700000" algn="tl">
                    <a:srgbClr val="000000">
                      <a:alpha val="43137"/>
                    </a:srgbClr>
                  </a:outerShdw>
                </a:effectLst>
                <a:latin typeface="Agency FB"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AE5E6FA-6889-42C0-9BF6-AB2CFA070F97}" type="datetimeFigureOut">
              <a:rPr lang="en-US" smtClean="0"/>
              <a:pPr/>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spTree>
    <p:extLst>
      <p:ext uri="{BB962C8B-B14F-4D97-AF65-F5344CB8AC3E}">
        <p14:creationId xmlns:p14="http://schemas.microsoft.com/office/powerpoint/2010/main" val="7401979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rgbClr val="FFC000"/>
              </a:solidFill>
            </a:endParaRPr>
          </a:p>
        </p:txBody>
      </p:sp>
      <p:sp>
        <p:nvSpPr>
          <p:cNvPr id="2" name="Title 1"/>
          <p:cNvSpPr>
            <a:spLocks noGrp="1"/>
          </p:cNvSpPr>
          <p:nvPr>
            <p:ph type="title"/>
          </p:nvPr>
        </p:nvSpPr>
        <p:spPr>
          <a:xfrm>
            <a:off x="1447799" y="76200"/>
            <a:ext cx="7700639"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447800" y="1219200"/>
            <a:ext cx="7196550" cy="5334000"/>
          </a:xfrm>
        </p:spPr>
        <p:txBody>
          <a:bodyPr>
            <a:normAutofit/>
          </a:bodyPr>
          <a:lstStyle>
            <a:lvl1pPr marL="457200" indent="-457200">
              <a:lnSpc>
                <a:spcPct val="130000"/>
              </a:lnSpc>
              <a:spcBef>
                <a:spcPts val="1200"/>
              </a:spcBef>
              <a:spcAft>
                <a:spcPts val="600"/>
              </a:spcAft>
              <a:buFont typeface="Wingdings" pitchFamily="2" charset="2"/>
              <a:buChar char="q"/>
              <a:defRPr sz="2400">
                <a:latin typeface="Times New Roman" pitchFamily="18" charset="0"/>
                <a:cs typeface="Times New Roman" pitchFamily="18" charset="0"/>
              </a:defRPr>
            </a:lvl1pPr>
            <a:lvl2pPr marL="742950" indent="-285750">
              <a:lnSpc>
                <a:spcPct val="130000"/>
              </a:lnSpc>
              <a:spcBef>
                <a:spcPts val="600"/>
              </a:spcBef>
              <a:spcAft>
                <a:spcPts val="600"/>
              </a:spcAft>
              <a:buFont typeface="Wingdings" pitchFamily="2" charset="2"/>
              <a:buChar char="§"/>
              <a:defRPr sz="2400">
                <a:solidFill>
                  <a:schemeClr val="tx1">
                    <a:lumMod val="85000"/>
                    <a:lumOff val="15000"/>
                  </a:schemeClr>
                </a:solidFill>
                <a:latin typeface="Times New Roman" pitchFamily="18" charset="0"/>
                <a:cs typeface="Times New Roman" pitchFamily="18" charset="0"/>
              </a:defRPr>
            </a:lvl2pPr>
            <a:lvl3pPr>
              <a:lnSpc>
                <a:spcPct val="130000"/>
              </a:lnSpc>
              <a:defRPr sz="2000">
                <a:solidFill>
                  <a:schemeClr val="tx1">
                    <a:lumMod val="75000"/>
                    <a:lumOff val="25000"/>
                  </a:schemeClr>
                </a:solidFill>
                <a:latin typeface="Times New Roman" pitchFamily="18" charset="0"/>
                <a:cs typeface="Times New Roman" pitchFamily="18" charset="0"/>
              </a:defRPr>
            </a:lvl3pPr>
            <a:lvl4pPr>
              <a:lnSpc>
                <a:spcPct val="130000"/>
              </a:lnSpc>
              <a:defRPr sz="1800">
                <a:solidFill>
                  <a:schemeClr val="tx1">
                    <a:lumMod val="75000"/>
                    <a:lumOff val="25000"/>
                  </a:schemeClr>
                </a:solidFill>
                <a:latin typeface="Times New Roman" pitchFamily="18" charset="0"/>
                <a:cs typeface="Times New Roman" pitchFamily="18" charset="0"/>
              </a:defRPr>
            </a:lvl4pPr>
            <a:lvl5pPr>
              <a:lnSpc>
                <a:spcPct val="130000"/>
              </a:lnSpc>
              <a:defRPr sz="1800">
                <a:solidFill>
                  <a:schemeClr val="tx1">
                    <a:lumMod val="75000"/>
                    <a:lumOff val="25000"/>
                  </a:schemeClr>
                </a:solidFill>
                <a:latin typeface="Times New Roman" pitchFamily="18" charset="0"/>
                <a:cs typeface="Times New Roman"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a:grpSpLocks noChangeAspect="1"/>
          </p:cNvGrpSpPr>
          <p:nvPr userDrawn="1"/>
        </p:nvGrpSpPr>
        <p:grpSpPr>
          <a:xfrm>
            <a:off x="8001000" y="228600"/>
            <a:ext cx="753207" cy="765355"/>
            <a:chOff x="1683798" y="1735245"/>
            <a:chExt cx="1185417" cy="1205119"/>
          </a:xfrm>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8094234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7" name="Rectangle 6"/>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rgbClr val="FFC000"/>
              </a:solidFill>
            </a:endParaRPr>
          </a:p>
        </p:txBody>
      </p:sp>
      <p:sp>
        <p:nvSpPr>
          <p:cNvPr id="2" name="Title 1"/>
          <p:cNvSpPr>
            <a:spLocks noGrp="1"/>
          </p:cNvSpPr>
          <p:nvPr>
            <p:ph type="title"/>
          </p:nvPr>
        </p:nvSpPr>
        <p:spPr>
          <a:xfrm>
            <a:off x="1447799" y="76200"/>
            <a:ext cx="7700639"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38635" y="1219200"/>
            <a:ext cx="8005715" cy="5105400"/>
          </a:xfrm>
        </p:spPr>
        <p:txBody>
          <a:bodyPr>
            <a:normAutofit/>
          </a:bodyPr>
          <a:lstStyle>
            <a:lvl1pPr marL="457200" indent="-457200">
              <a:lnSpc>
                <a:spcPct val="130000"/>
              </a:lnSpc>
              <a:spcBef>
                <a:spcPts val="1200"/>
              </a:spcBef>
              <a:spcAft>
                <a:spcPts val="600"/>
              </a:spcAft>
              <a:buFont typeface="Wingdings" pitchFamily="2" charset="2"/>
              <a:buChar char="q"/>
              <a:defRPr sz="2400">
                <a:latin typeface="Times New Roman" pitchFamily="18" charset="0"/>
                <a:cs typeface="Times New Roman" pitchFamily="18" charset="0"/>
              </a:defRPr>
            </a:lvl1pPr>
            <a:lvl2pPr marL="742950" indent="-285750">
              <a:lnSpc>
                <a:spcPct val="130000"/>
              </a:lnSpc>
              <a:spcBef>
                <a:spcPts val="600"/>
              </a:spcBef>
              <a:spcAft>
                <a:spcPts val="600"/>
              </a:spcAft>
              <a:buFont typeface="Wingdings" pitchFamily="2" charset="2"/>
              <a:buChar char="§"/>
              <a:defRPr sz="2400">
                <a:solidFill>
                  <a:schemeClr val="tx1">
                    <a:lumMod val="85000"/>
                    <a:lumOff val="15000"/>
                  </a:schemeClr>
                </a:solidFill>
                <a:latin typeface="Times New Roman" pitchFamily="18" charset="0"/>
                <a:cs typeface="Times New Roman" pitchFamily="18" charset="0"/>
              </a:defRPr>
            </a:lvl2pPr>
            <a:lvl3pPr>
              <a:lnSpc>
                <a:spcPct val="130000"/>
              </a:lnSpc>
              <a:defRPr sz="2000">
                <a:solidFill>
                  <a:schemeClr val="tx1">
                    <a:lumMod val="75000"/>
                    <a:lumOff val="25000"/>
                  </a:schemeClr>
                </a:solidFill>
              </a:defRPr>
            </a:lvl3pPr>
            <a:lvl4pPr>
              <a:lnSpc>
                <a:spcPct val="130000"/>
              </a:lnSpc>
              <a:defRPr sz="1800">
                <a:solidFill>
                  <a:schemeClr val="tx1">
                    <a:lumMod val="75000"/>
                    <a:lumOff val="25000"/>
                  </a:schemeClr>
                </a:solidFill>
              </a:defRPr>
            </a:lvl4pPr>
            <a:lvl5pPr>
              <a:lnSpc>
                <a:spcPct val="130000"/>
              </a:lnSpc>
              <a:defRPr sz="18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a:grpSpLocks noChangeAspect="1"/>
          </p:cNvGrpSpPr>
          <p:nvPr userDrawn="1"/>
        </p:nvGrpSpPr>
        <p:grpSpPr>
          <a:xfrm>
            <a:off x="290032" y="233563"/>
            <a:ext cx="753207" cy="765355"/>
            <a:chOff x="1683798" y="1735245"/>
            <a:chExt cx="1185417" cy="1205119"/>
          </a:xfrm>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rgbClr val="FFC000"/>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7840680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0" name="Rectangle 9"/>
          <p:cNvSpPr/>
          <p:nvPr userDrawn="1"/>
        </p:nvSpPr>
        <p:spPr>
          <a:xfrm>
            <a:off x="-2" y="0"/>
            <a:ext cx="709085"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l"/>
            <a:endParaRPr lang="en-US" dirty="0">
              <a:solidFill>
                <a:srgbClr val="FFC000"/>
              </a:solidFill>
            </a:endParaRPr>
          </a:p>
        </p:txBody>
      </p:sp>
      <p:sp>
        <p:nvSpPr>
          <p:cNvPr id="2" name="Title 1"/>
          <p:cNvSpPr>
            <a:spLocks noGrp="1"/>
          </p:cNvSpPr>
          <p:nvPr>
            <p:ph type="title"/>
          </p:nvPr>
        </p:nvSpPr>
        <p:spPr>
          <a:xfrm>
            <a:off x="99699" y="1981200"/>
            <a:ext cx="909685" cy="5486400"/>
          </a:xfrm>
        </p:spPr>
        <p:txBody>
          <a:bodyPr vert="eaVert">
            <a:normAutofit/>
          </a:bodyPr>
          <a:lstStyle>
            <a:lvl1pPr algn="l">
              <a:defRPr sz="2800" b="0"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616240"/>
            <a:ext cx="7272750" cy="5860760"/>
          </a:xfrm>
        </p:spPr>
        <p:txBody>
          <a:bodyPr>
            <a:normAutofit/>
          </a:bodyPr>
          <a:lstStyle>
            <a:lvl1pPr marL="548640" indent="-548640">
              <a:lnSpc>
                <a:spcPct val="130000"/>
              </a:lnSpc>
              <a:spcBef>
                <a:spcPts val="1200"/>
              </a:spcBef>
              <a:spcAft>
                <a:spcPts val="600"/>
              </a:spcAft>
              <a:buFont typeface="Wingdings" pitchFamily="2" charset="2"/>
              <a:buChar char="q"/>
              <a:defRPr sz="2400">
                <a:latin typeface="Times New Roman" pitchFamily="18" charset="0"/>
                <a:cs typeface="Times New Roman" pitchFamily="18" charset="0"/>
              </a:defRPr>
            </a:lvl1pPr>
            <a:lvl2pPr marL="742950" indent="-285750">
              <a:lnSpc>
                <a:spcPct val="130000"/>
              </a:lnSpc>
              <a:spcBef>
                <a:spcPts val="600"/>
              </a:spcBef>
              <a:spcAft>
                <a:spcPts val="600"/>
              </a:spcAft>
              <a:buFont typeface="Wingdings" pitchFamily="2" charset="2"/>
              <a:buChar char="§"/>
              <a:defRPr sz="2400">
                <a:solidFill>
                  <a:schemeClr val="tx1">
                    <a:lumMod val="85000"/>
                    <a:lumOff val="15000"/>
                  </a:schemeClr>
                </a:solidFill>
                <a:latin typeface="Times New Roman" pitchFamily="18" charset="0"/>
                <a:cs typeface="Times New Roman" pitchFamily="18" charset="0"/>
              </a:defRPr>
            </a:lvl2pPr>
            <a:lvl3pPr>
              <a:lnSpc>
                <a:spcPct val="130000"/>
              </a:lnSpc>
              <a:defRPr sz="2000">
                <a:solidFill>
                  <a:schemeClr val="tx1">
                    <a:lumMod val="75000"/>
                    <a:lumOff val="25000"/>
                  </a:schemeClr>
                </a:solidFill>
              </a:defRPr>
            </a:lvl3pPr>
            <a:lvl4pPr>
              <a:lnSpc>
                <a:spcPct val="130000"/>
              </a:lnSpc>
              <a:defRPr sz="1800">
                <a:solidFill>
                  <a:schemeClr val="tx1">
                    <a:lumMod val="75000"/>
                    <a:lumOff val="25000"/>
                  </a:schemeClr>
                </a:solidFill>
              </a:defRPr>
            </a:lvl4pPr>
            <a:lvl5pPr>
              <a:lnSpc>
                <a:spcPct val="130000"/>
              </a:lnSpc>
              <a:defRPr sz="1800">
                <a:solidFill>
                  <a:schemeClr val="tx1">
                    <a:lumMod val="75000"/>
                    <a:lumOff val="2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8" name="Group 7"/>
          <p:cNvGrpSpPr>
            <a:grpSpLocks noChangeAspect="1"/>
          </p:cNvGrpSpPr>
          <p:nvPr userDrawn="1"/>
        </p:nvGrpSpPr>
        <p:grpSpPr>
          <a:xfrm>
            <a:off x="130179" y="199319"/>
            <a:ext cx="753207" cy="765355"/>
            <a:chOff x="1683798" y="1735245"/>
            <a:chExt cx="1185417" cy="1205119"/>
          </a:xfrm>
          <a:effectLst>
            <a:outerShdw blurRad="50800" dist="38100" dir="2700000" algn="tl" rotWithShape="0">
              <a:prstClr val="black">
                <a:alpha val="40000"/>
              </a:prstClr>
            </a:outerShdw>
          </a:effectLst>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901589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95400"/>
            <a:ext cx="4038600" cy="4953000"/>
          </a:xfrm>
        </p:spPr>
        <p:txBody>
          <a:bodyPr>
            <a:normAutofit/>
          </a:bodyPr>
          <a:lstStyle>
            <a:lvl1pPr marL="457200" indent="-457200">
              <a:lnSpc>
                <a:spcPct val="120000"/>
              </a:lnSpc>
              <a:spcBef>
                <a:spcPts val="12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spcBef>
                <a:spcPts val="600"/>
              </a:spcBef>
              <a:spcAft>
                <a:spcPts val="600"/>
              </a:spcAft>
              <a:buFont typeface="Wingdings" pitchFamily="2" charset="2"/>
              <a:buChar char="§"/>
              <a:defRPr sz="1800">
                <a:solidFill>
                  <a:schemeClr val="tx1">
                    <a:lumMod val="85000"/>
                    <a:lumOff val="1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lnSpc>
                <a:spcPct val="120000"/>
              </a:lnSpc>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9" name="Title 1"/>
          <p:cNvSpPr>
            <a:spLocks noGrp="1"/>
          </p:cNvSpPr>
          <p:nvPr>
            <p:ph type="title"/>
          </p:nvPr>
        </p:nvSpPr>
        <p:spPr>
          <a:xfrm>
            <a:off x="1447800" y="76200"/>
            <a:ext cx="7315200"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0" name="Group 9"/>
          <p:cNvGrpSpPr>
            <a:grpSpLocks noChangeAspect="1"/>
          </p:cNvGrpSpPr>
          <p:nvPr userDrawn="1"/>
        </p:nvGrpSpPr>
        <p:grpSpPr>
          <a:xfrm>
            <a:off x="290032" y="233563"/>
            <a:ext cx="753207" cy="765355"/>
            <a:chOff x="1683798" y="1735245"/>
            <a:chExt cx="1185417" cy="1205119"/>
          </a:xfrm>
        </p:grpSpPr>
        <p:sp>
          <p:nvSpPr>
            <p:cNvPr id="11"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15" name="Content Placeholder 2"/>
          <p:cNvSpPr>
            <a:spLocks noGrp="1"/>
          </p:cNvSpPr>
          <p:nvPr>
            <p:ph sz="half" idx="13"/>
          </p:nvPr>
        </p:nvSpPr>
        <p:spPr>
          <a:xfrm>
            <a:off x="4648200" y="1295400"/>
            <a:ext cx="4038600" cy="4953000"/>
          </a:xfrm>
        </p:spPr>
        <p:txBody>
          <a:bodyPr>
            <a:normAutofit/>
          </a:bodyPr>
          <a:lstStyle>
            <a:lvl1pPr marL="457200" indent="-457200">
              <a:lnSpc>
                <a:spcPct val="120000"/>
              </a:lnSpc>
              <a:spcBef>
                <a:spcPts val="12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spcBef>
                <a:spcPts val="600"/>
              </a:spcBef>
              <a:spcAft>
                <a:spcPts val="600"/>
              </a:spcAft>
              <a:buFont typeface="Wingdings" pitchFamily="2" charset="2"/>
              <a:buChar char="§"/>
              <a:defRPr sz="1800">
                <a:solidFill>
                  <a:schemeClr val="tx1">
                    <a:lumMod val="85000"/>
                    <a:lumOff val="1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lnSpc>
                <a:spcPct val="120000"/>
              </a:lnSpc>
              <a:defRPr sz="1400">
                <a:solidFill>
                  <a:schemeClr val="tx1">
                    <a:lumMod val="75000"/>
                    <a:lumOff val="25000"/>
                  </a:schemeClr>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472615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grpSp>
        <p:nvGrpSpPr>
          <p:cNvPr id="8" name="Group 7"/>
          <p:cNvGrpSpPr>
            <a:grpSpLocks noChangeAspect="1"/>
          </p:cNvGrpSpPr>
          <p:nvPr userDrawn="1"/>
        </p:nvGrpSpPr>
        <p:grpSpPr>
          <a:xfrm>
            <a:off x="290032" y="233563"/>
            <a:ext cx="753207" cy="765355"/>
            <a:chOff x="1683798" y="1735245"/>
            <a:chExt cx="1185417" cy="1205119"/>
          </a:xfrm>
        </p:grpSpPr>
        <p:sp>
          <p:nvSpPr>
            <p:cNvPr id="9"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9"/>
            <p:cNvSpPr/>
            <p:nvPr userDrawn="1"/>
          </p:nvSpPr>
          <p:spPr>
            <a:xfrm>
              <a:off x="2320575" y="1735950"/>
              <a:ext cx="548640" cy="548640"/>
            </a:xfrm>
            <a:prstGeom prst="rect">
              <a:avLst/>
            </a:prstGeom>
            <a:solidFill>
              <a:schemeClr val="bg1"/>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13" name="Title 1"/>
          <p:cNvSpPr>
            <a:spLocks noGrp="1"/>
          </p:cNvSpPr>
          <p:nvPr>
            <p:ph type="title"/>
          </p:nvPr>
        </p:nvSpPr>
        <p:spPr>
          <a:xfrm>
            <a:off x="1447799" y="76200"/>
            <a:ext cx="7700639" cy="762000"/>
          </a:xfrm>
        </p:spPr>
        <p:txBody>
          <a:bodyPr>
            <a:normAutofit/>
          </a:bodyPr>
          <a:lstStyle>
            <a:lvl1pPr algn="l">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27050095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7" name="Rectangle 16"/>
          <p:cNvSpPr/>
          <p:nvPr userDrawn="1"/>
        </p:nvSpPr>
        <p:spPr>
          <a:xfrm>
            <a:off x="0" y="0"/>
            <a:ext cx="4571999" cy="1200738"/>
          </a:xfrm>
          <a:prstGeom prst="rect">
            <a:avLst/>
          </a:prstGeom>
          <a:gradFill flip="none" rotWithShape="1">
            <a:gsLst>
              <a:gs pos="0">
                <a:schemeClr val="tx1">
                  <a:lumMod val="65000"/>
                  <a:lumOff val="35000"/>
                </a:schemeClr>
              </a:gs>
              <a:gs pos="53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3" name="Text Placeholder 2"/>
          <p:cNvSpPr>
            <a:spLocks noGrp="1"/>
          </p:cNvSpPr>
          <p:nvPr>
            <p:ph type="body" idx="1"/>
          </p:nvPr>
        </p:nvSpPr>
        <p:spPr>
          <a:xfrm>
            <a:off x="304800" y="1676399"/>
            <a:ext cx="4155850" cy="498475"/>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5" name="Text Placeholder 4"/>
          <p:cNvSpPr>
            <a:spLocks noGrp="1"/>
          </p:cNvSpPr>
          <p:nvPr>
            <p:ph type="body" sz="quarter" idx="3"/>
          </p:nvPr>
        </p:nvSpPr>
        <p:spPr>
          <a:xfrm>
            <a:off x="4800600" y="234658"/>
            <a:ext cx="4041775" cy="63976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0" name="Title 1"/>
          <p:cNvSpPr>
            <a:spLocks noGrp="1"/>
          </p:cNvSpPr>
          <p:nvPr>
            <p:ph type="title"/>
          </p:nvPr>
        </p:nvSpPr>
        <p:spPr>
          <a:xfrm>
            <a:off x="152400" y="76200"/>
            <a:ext cx="3679501" cy="1001844"/>
          </a:xfrm>
        </p:spPr>
        <p:txBody>
          <a:bodyPr anchor="b">
            <a:noAutofit/>
          </a:bodyPr>
          <a:lstStyle>
            <a:lvl1pPr algn="l">
              <a:defRPr sz="28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707488" y="567643"/>
            <a:ext cx="753207" cy="765355"/>
            <a:chOff x="1683798" y="1735245"/>
            <a:chExt cx="1185417" cy="1205119"/>
          </a:xfrm>
        </p:grpSpPr>
        <p:sp>
          <p:nvSpPr>
            <p:cNvPr id="12"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8" name="Content Placeholder 3"/>
          <p:cNvSpPr>
            <a:spLocks noGrp="1"/>
          </p:cNvSpPr>
          <p:nvPr>
            <p:ph sz="half" idx="2"/>
          </p:nvPr>
        </p:nvSpPr>
        <p:spPr>
          <a:xfrm>
            <a:off x="457200" y="2286001"/>
            <a:ext cx="4040188" cy="3962399"/>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buNone/>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29" name="Content Placeholder 5"/>
          <p:cNvSpPr>
            <a:spLocks noGrp="1"/>
          </p:cNvSpPr>
          <p:nvPr>
            <p:ph sz="quarter" idx="4"/>
          </p:nvPr>
        </p:nvSpPr>
        <p:spPr>
          <a:xfrm>
            <a:off x="4800600" y="990600"/>
            <a:ext cx="4041775" cy="5264603"/>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buNone/>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82231656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Comparison">
    <p:spTree>
      <p:nvGrpSpPr>
        <p:cNvPr id="1" name=""/>
        <p:cNvGrpSpPr/>
        <p:nvPr/>
      </p:nvGrpSpPr>
      <p:grpSpPr>
        <a:xfrm>
          <a:off x="0" y="0"/>
          <a:ext cx="0" cy="0"/>
          <a:chOff x="0" y="0"/>
          <a:chExt cx="0" cy="0"/>
        </a:xfrm>
      </p:grpSpPr>
      <p:sp>
        <p:nvSpPr>
          <p:cNvPr id="17" name="Rectangle 16"/>
          <p:cNvSpPr/>
          <p:nvPr userDrawn="1"/>
        </p:nvSpPr>
        <p:spPr>
          <a:xfrm>
            <a:off x="0" y="0"/>
            <a:ext cx="4800600" cy="1143000"/>
          </a:xfrm>
          <a:prstGeom prst="rect">
            <a:avLst/>
          </a:prstGeom>
          <a:gradFill flip="none" rotWithShape="1">
            <a:gsLst>
              <a:gs pos="0">
                <a:schemeClr val="tx1">
                  <a:lumMod val="65000"/>
                  <a:lumOff val="35000"/>
                </a:schemeClr>
              </a:gs>
              <a:gs pos="53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0" name="Title 1"/>
          <p:cNvSpPr>
            <a:spLocks noGrp="1"/>
          </p:cNvSpPr>
          <p:nvPr>
            <p:ph type="title"/>
          </p:nvPr>
        </p:nvSpPr>
        <p:spPr>
          <a:xfrm>
            <a:off x="533400" y="0"/>
            <a:ext cx="3276600" cy="990600"/>
          </a:xfrm>
        </p:spPr>
        <p:txBody>
          <a:bodyPr anchor="b">
            <a:noAutofit/>
          </a:bodyPr>
          <a:lstStyle>
            <a:lvl1pPr algn="l">
              <a:defRPr sz="28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
        <p:nvSpPr>
          <p:cNvPr id="30" name="Text Placeholder 2"/>
          <p:cNvSpPr>
            <a:spLocks noGrp="1"/>
          </p:cNvSpPr>
          <p:nvPr>
            <p:ph type="body" idx="1"/>
          </p:nvPr>
        </p:nvSpPr>
        <p:spPr>
          <a:xfrm>
            <a:off x="1066800" y="1600200"/>
            <a:ext cx="3429000" cy="533400"/>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35" name="Text Placeholder 4"/>
          <p:cNvSpPr>
            <a:spLocks noGrp="1"/>
          </p:cNvSpPr>
          <p:nvPr>
            <p:ph type="body" sz="quarter" idx="3"/>
          </p:nvPr>
        </p:nvSpPr>
        <p:spPr>
          <a:xfrm>
            <a:off x="4953001" y="234658"/>
            <a:ext cx="3809999" cy="67974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36" name="Content Placeholder 3"/>
          <p:cNvSpPr>
            <a:spLocks noGrp="1"/>
          </p:cNvSpPr>
          <p:nvPr>
            <p:ph sz="half" idx="2"/>
          </p:nvPr>
        </p:nvSpPr>
        <p:spPr>
          <a:xfrm>
            <a:off x="1162232" y="2286001"/>
            <a:ext cx="3333568" cy="4240017"/>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buNone/>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37" name="Content Placeholder 5"/>
          <p:cNvSpPr>
            <a:spLocks noGrp="1"/>
          </p:cNvSpPr>
          <p:nvPr>
            <p:ph sz="quarter" idx="4"/>
          </p:nvPr>
        </p:nvSpPr>
        <p:spPr>
          <a:xfrm>
            <a:off x="4953001" y="990600"/>
            <a:ext cx="3809999" cy="5593599"/>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buNone/>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82231656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3" name="Text Placeholder 2"/>
          <p:cNvSpPr>
            <a:spLocks noGrp="1"/>
          </p:cNvSpPr>
          <p:nvPr>
            <p:ph type="body" idx="1"/>
          </p:nvPr>
        </p:nvSpPr>
        <p:spPr>
          <a:xfrm>
            <a:off x="64673" y="1676400"/>
            <a:ext cx="3864298" cy="498475"/>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78178" y="2286000"/>
            <a:ext cx="3750748" cy="4267199"/>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4"/>
          <p:cNvSpPr>
            <a:spLocks noGrp="1"/>
          </p:cNvSpPr>
          <p:nvPr>
            <p:ph type="body" sz="quarter" idx="3"/>
          </p:nvPr>
        </p:nvSpPr>
        <p:spPr>
          <a:xfrm>
            <a:off x="4343400" y="228600"/>
            <a:ext cx="4498975" cy="63976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343400" y="990600"/>
            <a:ext cx="4498975" cy="5562600"/>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chemeClr val="bg1"/>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6967810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chemeClr val="bg1"/>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64187841"/>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Comparison">
    <p:spTree>
      <p:nvGrpSpPr>
        <p:cNvPr id="1" name=""/>
        <p:cNvGrpSpPr/>
        <p:nvPr/>
      </p:nvGrpSpPr>
      <p:grpSpPr>
        <a:xfrm>
          <a:off x="0" y="0"/>
          <a:ext cx="0" cy="0"/>
          <a:chOff x="0" y="0"/>
          <a:chExt cx="0" cy="0"/>
        </a:xfrm>
      </p:grpSpPr>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rgbClr val="FFC000"/>
                </a:solidFill>
              </a:endParaRPr>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513394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7_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19400" y="1981200"/>
            <a:ext cx="5772833" cy="1617226"/>
          </a:xfrm>
        </p:spPr>
        <p:txBody>
          <a:bodyPr>
            <a:normAutofit/>
          </a:bodyPr>
          <a:lstStyle>
            <a:lvl1pPr algn="l">
              <a:defRPr lang="en-US" sz="28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Black" pitchFamily="34" charset="0"/>
                <a:ea typeface="+mj-ea"/>
                <a:cs typeface="+mj-cs"/>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19400" y="3610166"/>
            <a:ext cx="5029200" cy="762000"/>
          </a:xfrm>
        </p:spPr>
        <p:txBody>
          <a:bodyPr>
            <a:normAutofit/>
          </a:bodyPr>
          <a:lstStyle>
            <a:lvl1pPr marL="0" indent="0" algn="l">
              <a:buNone/>
              <a:defRPr lang="en-US" sz="2600" b="1" kern="1200" dirty="0" smtClean="0">
                <a:solidFill>
                  <a:srgbClr val="FFC000"/>
                </a:solidFill>
                <a:effectLst>
                  <a:outerShdw blurRad="38100" dist="38100" dir="2700000" algn="tl">
                    <a:srgbClr val="000000">
                      <a:alpha val="43137"/>
                    </a:srgbClr>
                  </a:outerShdw>
                </a:effectLst>
                <a:latin typeface="Agency FB" pitchFamily="34" charset="0"/>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AE5E6FA-6889-42C0-9BF6-AB2CFA070F97}" type="datetimeFigureOut">
              <a:rPr lang="en-US" smtClean="0"/>
              <a:pPr/>
              <a:t>10/18/16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EFE73-4B92-4632-A7F5-4AA05E6BA569}" type="slidenum">
              <a:rPr lang="en-US" smtClean="0"/>
              <a:pPr/>
              <a:t>‹#›</a:t>
            </a:fld>
            <a:endParaRPr lang="en-US"/>
          </a:p>
        </p:txBody>
      </p:sp>
    </p:spTree>
    <p:extLst>
      <p:ext uri="{BB962C8B-B14F-4D97-AF65-F5344CB8AC3E}">
        <p14:creationId xmlns:p14="http://schemas.microsoft.com/office/powerpoint/2010/main" val="38160162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1" name="Rectangle 20"/>
          <p:cNvSpPr/>
          <p:nvPr userDrawn="1"/>
        </p:nvSpPr>
        <p:spPr>
          <a:xfrm>
            <a:off x="4343400" y="0"/>
            <a:ext cx="48006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1" y="0"/>
            <a:ext cx="3855016" cy="1200738"/>
          </a:xfrm>
          <a:prstGeom prst="rect">
            <a:avLst/>
          </a:prstGeom>
          <a:gradFill flip="none" rotWithShape="1">
            <a:gsLst>
              <a:gs pos="0">
                <a:schemeClr val="tx1">
                  <a:lumMod val="65000"/>
                  <a:lumOff val="35000"/>
                </a:schemeClr>
              </a:gs>
              <a:gs pos="50000">
                <a:schemeClr val="tx1">
                  <a:lumMod val="50000"/>
                  <a:lumOff val="50000"/>
                </a:schemeClr>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3" name="Text Placeholder 2"/>
          <p:cNvSpPr>
            <a:spLocks noGrp="1"/>
          </p:cNvSpPr>
          <p:nvPr>
            <p:ph type="body" idx="1"/>
          </p:nvPr>
        </p:nvSpPr>
        <p:spPr>
          <a:xfrm>
            <a:off x="64673" y="1676400"/>
            <a:ext cx="3864298" cy="498475"/>
          </a:xfrm>
        </p:spPr>
        <p:txBody>
          <a:bodyPr anchor="b">
            <a:noAutofit/>
          </a:bodyPr>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78178" y="2286000"/>
            <a:ext cx="3750748" cy="4267199"/>
          </a:xfrm>
        </p:spPr>
        <p:txBody>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2000">
                <a:solidFill>
                  <a:schemeClr val="tx1">
                    <a:lumMod val="75000"/>
                    <a:lumOff val="25000"/>
                  </a:schemeClr>
                </a:solidFill>
                <a:latin typeface="Times New Roman" pitchFamily="18" charset="0"/>
                <a:cs typeface="Times New Roman" pitchFamily="18" charset="0"/>
              </a:defRPr>
            </a:lvl2pPr>
            <a:lvl3pPr>
              <a:lnSpc>
                <a:spcPct val="120000"/>
              </a:lnSpc>
              <a:defRPr sz="1800">
                <a:solidFill>
                  <a:schemeClr val="tx1">
                    <a:lumMod val="75000"/>
                    <a:lumOff val="25000"/>
                  </a:schemeClr>
                </a:solidFill>
              </a:defRPr>
            </a:lvl3pPr>
            <a:lvl4pPr>
              <a:lnSpc>
                <a:spcPct val="120000"/>
              </a:lnSpc>
              <a:defRPr sz="1600">
                <a:solidFill>
                  <a:schemeClr val="tx1">
                    <a:lumMod val="75000"/>
                    <a:lumOff val="25000"/>
                  </a:schemeClr>
                </a:solidFill>
              </a:defRPr>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5" name="Text Placeholder 4"/>
          <p:cNvSpPr>
            <a:spLocks noGrp="1"/>
          </p:cNvSpPr>
          <p:nvPr>
            <p:ph type="body" sz="quarter" idx="3"/>
          </p:nvPr>
        </p:nvSpPr>
        <p:spPr>
          <a:xfrm>
            <a:off x="4343400" y="228600"/>
            <a:ext cx="4498975" cy="639762"/>
          </a:xfrm>
        </p:spPr>
        <p:txBody>
          <a:bodyPr anchor="b"/>
          <a:lstStyle>
            <a:lvl1pPr marL="342900" indent="-342900">
              <a:lnSpc>
                <a:spcPct val="120000"/>
              </a:lnSpc>
              <a:buFont typeface="Wingdings" pitchFamily="2" charset="2"/>
              <a:buChar char="v"/>
              <a:defRPr sz="2000" b="1">
                <a:latin typeface="Times New Roman" pitchFamily="18" charset="0"/>
                <a:cs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343400" y="990600"/>
            <a:ext cx="4498975" cy="5562600"/>
          </a:xfrm>
        </p:spPr>
        <p:txBody>
          <a:bodyPr>
            <a:normAutofit/>
          </a:bodyPr>
          <a:lstStyle>
            <a:lvl1pPr marL="457200" indent="-457200">
              <a:lnSpc>
                <a:spcPct val="120000"/>
              </a:lnSpc>
              <a:spcBef>
                <a:spcPts val="600"/>
              </a:spcBef>
              <a:spcAft>
                <a:spcPts val="600"/>
              </a:spcAft>
              <a:buFont typeface="Wingdings" pitchFamily="2" charset="2"/>
              <a:buChar char="q"/>
              <a:defRPr sz="2000">
                <a:latin typeface="Times New Roman" pitchFamily="18" charset="0"/>
                <a:cs typeface="Times New Roman" pitchFamily="18" charset="0"/>
              </a:defRPr>
            </a:lvl1pPr>
            <a:lvl2pPr marL="742950" indent="-285750">
              <a:lnSpc>
                <a:spcPct val="120000"/>
              </a:lnSpc>
              <a:buFont typeface="Wingdings" pitchFamily="2" charset="2"/>
              <a:buChar char="§"/>
              <a:defRPr sz="1800">
                <a:solidFill>
                  <a:schemeClr val="tx1">
                    <a:lumMod val="75000"/>
                    <a:lumOff val="25000"/>
                  </a:schemeClr>
                </a:solidFill>
                <a:latin typeface="Times New Roman" pitchFamily="18" charset="0"/>
                <a:cs typeface="Times New Roman" pitchFamily="18" charset="0"/>
              </a:defRPr>
            </a:lvl2pPr>
            <a:lvl3pPr>
              <a:lnSpc>
                <a:spcPct val="120000"/>
              </a:lnSpc>
              <a:defRPr sz="1600">
                <a:solidFill>
                  <a:schemeClr val="tx1">
                    <a:lumMod val="75000"/>
                    <a:lumOff val="25000"/>
                  </a:schemeClr>
                </a:solidFill>
              </a:defRPr>
            </a:lvl3pPr>
            <a:lvl4pPr>
              <a:lnSpc>
                <a:spcPct val="120000"/>
              </a:lnSpc>
              <a:defRPr sz="1400">
                <a:solidFill>
                  <a:schemeClr val="tx1">
                    <a:lumMod val="75000"/>
                    <a:lumOff val="25000"/>
                  </a:schemeClr>
                </a:solidFill>
              </a:defRPr>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 name="Title 1"/>
          <p:cNvSpPr>
            <a:spLocks noGrp="1"/>
          </p:cNvSpPr>
          <p:nvPr>
            <p:ph type="title"/>
          </p:nvPr>
        </p:nvSpPr>
        <p:spPr>
          <a:xfrm>
            <a:off x="152401" y="76200"/>
            <a:ext cx="3108959" cy="1001844"/>
          </a:xfrm>
        </p:spPr>
        <p:txBody>
          <a:bodyPr anchor="b">
            <a:noAutofit/>
          </a:bodyPr>
          <a:lstStyle>
            <a:lvl1pPr algn="l">
              <a:defRPr sz="2400" b="1">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1" name="Group 10"/>
          <p:cNvGrpSpPr>
            <a:grpSpLocks noChangeAspect="1"/>
          </p:cNvGrpSpPr>
          <p:nvPr userDrawn="1"/>
        </p:nvGrpSpPr>
        <p:grpSpPr>
          <a:xfrm>
            <a:off x="3299006" y="609600"/>
            <a:ext cx="629920" cy="640080"/>
            <a:chOff x="1683798" y="1735245"/>
            <a:chExt cx="1185417" cy="1205119"/>
          </a:xfrm>
        </p:grpSpPr>
        <p:sp>
          <p:nvSpPr>
            <p:cNvPr id="12" name="矩形 12"/>
            <p:cNvSpPr/>
            <p:nvPr userDrawn="1"/>
          </p:nvSpPr>
          <p:spPr>
            <a:xfrm>
              <a:off x="1750607" y="1735245"/>
              <a:ext cx="548640" cy="548640"/>
            </a:xfrm>
            <a:prstGeom prst="rect">
              <a:avLst/>
            </a:prstGeom>
            <a:solidFill>
              <a:schemeClr val="bg1"/>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0"/>
            <p:cNvSpPr/>
            <p:nvPr userDrawn="1"/>
          </p:nvSpPr>
          <p:spPr>
            <a:xfrm>
              <a:off x="1683798" y="2391724"/>
              <a:ext cx="548640" cy="548640"/>
            </a:xfrm>
            <a:prstGeom prst="rect">
              <a:avLst/>
            </a:prstGeom>
            <a:solidFill>
              <a:schemeClr val="bg1">
                <a:lumMod val="6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3"/>
            <p:cNvSpPr/>
            <p:nvPr userDrawn="1"/>
          </p:nvSpPr>
          <p:spPr>
            <a:xfrm>
              <a:off x="2320503" y="2391724"/>
              <a:ext cx="548640" cy="548640"/>
            </a:xfrm>
            <a:prstGeom prst="rect">
              <a:avLst/>
            </a:prstGeom>
            <a:solidFill>
              <a:schemeClr val="tx1">
                <a:lumMod val="65000"/>
                <a:lumOff val="35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71197064"/>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Title 1"/>
          <p:cNvSpPr>
            <a:spLocks noGrp="1"/>
          </p:cNvSpPr>
          <p:nvPr>
            <p:ph type="title"/>
          </p:nvPr>
        </p:nvSpPr>
        <p:spPr>
          <a:xfrm>
            <a:off x="1143000" y="288532"/>
            <a:ext cx="6374426" cy="574284"/>
          </a:xfrm>
        </p:spPr>
        <p:txBody>
          <a:bodyPr>
            <a:normAutofit/>
          </a:bodyPr>
          <a:lstStyle>
            <a:lvl1pPr algn="l">
              <a:defRPr sz="2800" b="1" cap="none" spc="0">
                <a:ln w="17780" cmpd="sng">
                  <a:noFill/>
                  <a:prstDash val="solid"/>
                  <a:miter lim="800000"/>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grpSp>
        <p:nvGrpSpPr>
          <p:cNvPr id="14" name="Group 13"/>
          <p:cNvGrpSpPr>
            <a:grpSpLocks noChangeAspect="1"/>
          </p:cNvGrpSpPr>
          <p:nvPr userDrawn="1"/>
        </p:nvGrpSpPr>
        <p:grpSpPr>
          <a:xfrm>
            <a:off x="260703" y="227466"/>
            <a:ext cx="682799" cy="694148"/>
            <a:chOff x="1683798" y="1735245"/>
            <a:chExt cx="1185417" cy="1205119"/>
          </a:xfrm>
        </p:grpSpPr>
        <p:sp>
          <p:nvSpPr>
            <p:cNvPr id="15"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7"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 name="矩形 13"/>
            <p:cNvSpPr/>
            <p:nvPr userDrawn="1"/>
          </p:nvSpPr>
          <p:spPr>
            <a:xfrm>
              <a:off x="2320503" y="2391724"/>
              <a:ext cx="548640" cy="548640"/>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4268665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4101899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1802" y="136790"/>
            <a:ext cx="2293398" cy="1162050"/>
          </a:xfrm>
        </p:spPr>
        <p:txBody>
          <a:bodyPr anchor="b">
            <a:noAutofit/>
          </a:bodyPr>
          <a:lstStyle>
            <a:lvl1pPr algn="l">
              <a:defRPr sz="2000" b="1">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86200" y="273050"/>
            <a:ext cx="4800600" cy="5853113"/>
          </a:xfrm>
        </p:spPr>
        <p:txBody>
          <a:bodyPr>
            <a:normAutofit/>
          </a:bodyPr>
          <a:lstStyle>
            <a:lvl1pPr>
              <a:defRPr sz="2000">
                <a:latin typeface="Times New Roman" pitchFamily="18" charset="0"/>
                <a:cs typeface="Times New Roman" pitchFamily="18" charset="0"/>
              </a:defRPr>
            </a:lvl1pPr>
            <a:lvl2pPr>
              <a:defRPr sz="1800">
                <a:latin typeface="Times New Roman" pitchFamily="18" charset="0"/>
                <a:cs typeface="Times New Roman" pitchFamily="18" charset="0"/>
              </a:defRPr>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057400"/>
            <a:ext cx="3124200" cy="4068763"/>
          </a:xfrm>
        </p:spPr>
        <p:txBody>
          <a:bodyPr/>
          <a:lstStyle>
            <a:lvl1pPr marL="0" indent="0">
              <a:buNone/>
              <a:defRPr sz="1400">
                <a:latin typeface="Times New Roman" pitchFamily="18" charset="0"/>
                <a:cs typeface="Times New Roman"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17" name="Group 16"/>
          <p:cNvGrpSpPr>
            <a:grpSpLocks noChangeAspect="1"/>
          </p:cNvGrpSpPr>
          <p:nvPr userDrawn="1"/>
        </p:nvGrpSpPr>
        <p:grpSpPr>
          <a:xfrm>
            <a:off x="318984" y="495492"/>
            <a:ext cx="753207" cy="765355"/>
            <a:chOff x="1683798" y="1735245"/>
            <a:chExt cx="1185417" cy="1205119"/>
          </a:xfrm>
        </p:grpSpPr>
        <p:sp>
          <p:nvSpPr>
            <p:cNvPr id="18" name="矩形 12"/>
            <p:cNvSpPr/>
            <p:nvPr userDrawn="1"/>
          </p:nvSpPr>
          <p:spPr>
            <a:xfrm>
              <a:off x="1750607" y="1735245"/>
              <a:ext cx="548640" cy="548640"/>
            </a:xfrm>
            <a:prstGeom prst="rect">
              <a:avLst/>
            </a:prstGeom>
            <a:solidFill>
              <a:schemeClr val="bg1">
                <a:lumMod val="75000"/>
              </a:schemeClr>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9" name="矩形 10"/>
            <p:cNvSpPr/>
            <p:nvPr userDrawn="1"/>
          </p:nvSpPr>
          <p:spPr>
            <a:xfrm>
              <a:off x="1683798" y="2391724"/>
              <a:ext cx="548640" cy="548640"/>
            </a:xfrm>
            <a:prstGeom prst="rect">
              <a:avLst/>
            </a:prstGeom>
            <a:solidFill>
              <a:schemeClr val="tx1">
                <a:lumMod val="75000"/>
                <a:lumOff val="25000"/>
              </a:schemeClr>
            </a:solidFill>
            <a:ln>
              <a:noFill/>
            </a:ln>
            <a:effectLst>
              <a:outerShdw blurRad="76200" dir="13500000" sy="23000" kx="1200000" algn="br"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0" name="矩形 13"/>
            <p:cNvSpPr/>
            <p:nvPr userDrawn="1"/>
          </p:nvSpPr>
          <p:spPr>
            <a:xfrm>
              <a:off x="2320503" y="2391724"/>
              <a:ext cx="548640" cy="548640"/>
            </a:xfrm>
            <a:prstGeom prst="rect">
              <a:avLst/>
            </a:prstGeom>
            <a:solidFill>
              <a:schemeClr val="bg1">
                <a:lumMod val="50000"/>
              </a:schemeClr>
            </a:solidFill>
            <a:ln>
              <a:noFill/>
            </a:ln>
            <a:effectLst>
              <a:outerShdw blurRad="76200" dir="18900000" sy="23000" kx="-1200000" algn="bl" rotWithShape="0">
                <a:prstClr val="black">
                  <a:alpha val="2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9"/>
            <p:cNvSpPr/>
            <p:nvPr userDrawn="1"/>
          </p:nvSpPr>
          <p:spPr>
            <a:xfrm>
              <a:off x="2320575" y="1735950"/>
              <a:ext cx="548640" cy="548640"/>
            </a:xfrm>
            <a:prstGeom prst="rect">
              <a:avLst/>
            </a:prstGeom>
            <a:solidFill>
              <a:schemeClr val="tx1">
                <a:lumMod val="65000"/>
                <a:lumOff val="3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2663057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0" y="4796419"/>
            <a:ext cx="5486400" cy="566738"/>
          </a:xfrm>
        </p:spPr>
        <p:txBody>
          <a:bodyPr anchor="b"/>
          <a:lstStyle>
            <a:lvl1pPr algn="l">
              <a:defRPr sz="2000" b="1">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2133600" y="608594"/>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133600" y="536315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8" name="Group 7"/>
          <p:cNvGrpSpPr>
            <a:grpSpLocks noChangeAspect="1"/>
          </p:cNvGrpSpPr>
          <p:nvPr userDrawn="1"/>
        </p:nvGrpSpPr>
        <p:grpSpPr>
          <a:xfrm>
            <a:off x="558209" y="4580922"/>
            <a:ext cx="1335888" cy="1523556"/>
            <a:chOff x="1199353" y="1735245"/>
            <a:chExt cx="1669862" cy="1904445"/>
          </a:xfrm>
        </p:grpSpPr>
        <p:sp>
          <p:nvSpPr>
            <p:cNvPr id="9"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1"/>
            <p:cNvSpPr/>
            <p:nvPr userDrawn="1"/>
          </p:nvSpPr>
          <p:spPr>
            <a:xfrm>
              <a:off x="1749264" y="3091050"/>
              <a:ext cx="548640" cy="548640"/>
            </a:xfrm>
            <a:prstGeom prst="rect">
              <a:avLst/>
            </a:prstGeom>
            <a:solidFill>
              <a:schemeClr val="tx1">
                <a:lumMod val="75000"/>
                <a:lumOff val="2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6010865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133600" y="1143000"/>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133600" y="5363157"/>
            <a:ext cx="5486400" cy="804862"/>
          </a:xfrm>
        </p:spPr>
        <p:txBody>
          <a:bodyPr/>
          <a:lstStyle>
            <a:lvl1pPr marL="0" indent="0">
              <a:buNone/>
              <a:defRPr sz="1400">
                <a:latin typeface="Times New Roman" pitchFamily="18" charset="0"/>
                <a:cs typeface="Times New Roman"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8" name="Group 7"/>
          <p:cNvGrpSpPr>
            <a:grpSpLocks noChangeAspect="1"/>
          </p:cNvGrpSpPr>
          <p:nvPr userDrawn="1"/>
        </p:nvGrpSpPr>
        <p:grpSpPr>
          <a:xfrm>
            <a:off x="558209" y="4580922"/>
            <a:ext cx="1335888" cy="1523556"/>
            <a:chOff x="1199353" y="1735245"/>
            <a:chExt cx="1669862" cy="1904445"/>
          </a:xfrm>
        </p:grpSpPr>
        <p:sp>
          <p:nvSpPr>
            <p:cNvPr id="9"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0"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1"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2" name="矩形 11"/>
            <p:cNvSpPr/>
            <p:nvPr userDrawn="1"/>
          </p:nvSpPr>
          <p:spPr>
            <a:xfrm>
              <a:off x="1749264" y="3091050"/>
              <a:ext cx="548640" cy="548640"/>
            </a:xfrm>
            <a:prstGeom prst="rect">
              <a:avLst/>
            </a:prstGeom>
            <a:solidFill>
              <a:schemeClr val="tx1">
                <a:lumMod val="75000"/>
                <a:lumOff val="2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3"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4"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15"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16" name="Rectangle 15"/>
          <p:cNvSpPr/>
          <p:nvPr userDrawn="1"/>
        </p:nvSpPr>
        <p:spPr>
          <a:xfrm>
            <a:off x="0" y="0"/>
            <a:ext cx="9148439" cy="838200"/>
          </a:xfrm>
          <a:prstGeom prst="rect">
            <a:avLst/>
          </a:prstGeom>
          <a:gradFill flip="none" rotWithShape="1">
            <a:gsLst>
              <a:gs pos="0">
                <a:schemeClr val="bg1">
                  <a:lumMod val="65000"/>
                </a:schemeClr>
              </a:gs>
              <a:gs pos="53000">
                <a:schemeClr val="tx1">
                  <a:lumMod val="50000"/>
                  <a:lumOff val="50000"/>
                </a:schemeClr>
              </a:gs>
              <a:gs pos="100000">
                <a:schemeClr val="tx1">
                  <a:lumMod val="75000"/>
                  <a:lumOff val="2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000"/>
              </a:solidFill>
            </a:endParaRPr>
          </a:p>
        </p:txBody>
      </p:sp>
      <p:sp>
        <p:nvSpPr>
          <p:cNvPr id="17" name="Title 1"/>
          <p:cNvSpPr>
            <a:spLocks noGrp="1"/>
          </p:cNvSpPr>
          <p:nvPr>
            <p:ph type="title"/>
          </p:nvPr>
        </p:nvSpPr>
        <p:spPr>
          <a:xfrm>
            <a:off x="228600" y="76200"/>
            <a:ext cx="8534400" cy="762000"/>
          </a:xfrm>
        </p:spPr>
        <p:txBody>
          <a:bodyPr>
            <a:normAutofit/>
          </a:bodyPr>
          <a:lstStyle>
            <a:lvl1pPr algn="ctr">
              <a:defRPr sz="2800" b="1" cap="none" spc="0">
                <a:ln>
                  <a:noFill/>
                </a:ln>
                <a:solidFill>
                  <a:schemeClr val="bg1"/>
                </a:solidFill>
                <a:effectLst>
                  <a:outerShdw blurRad="38100" dist="38100" dir="2700000" algn="tl">
                    <a:srgbClr val="000000">
                      <a:alpha val="43137"/>
                    </a:srgbClr>
                  </a:outerShdw>
                </a:effectLst>
                <a:latin typeface="Times New Roman" pitchFamily="18" charset="0"/>
                <a:cs typeface="Times New Roman" pitchFamily="18"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7457771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p:nvPr userDrawn="1"/>
        </p:nvGrpSpPr>
        <p:grpSpPr>
          <a:xfrm>
            <a:off x="963355" y="2086721"/>
            <a:ext cx="1669862" cy="1904445"/>
            <a:chOff x="1199353" y="1735245"/>
            <a:chExt cx="1669862" cy="1904445"/>
          </a:xfrm>
        </p:grpSpPr>
        <p:sp>
          <p:nvSpPr>
            <p:cNvPr id="21"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3048000" y="2667000"/>
            <a:ext cx="3200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extLst>
      <p:ext uri="{BB962C8B-B14F-4D97-AF65-F5344CB8AC3E}">
        <p14:creationId xmlns:p14="http://schemas.microsoft.com/office/powerpoint/2010/main" val="284840990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27" name="Text Placeholder 2"/>
          <p:cNvSpPr>
            <a:spLocks noGrp="1"/>
          </p:cNvSpPr>
          <p:nvPr>
            <p:ph type="body" idx="1"/>
          </p:nvPr>
        </p:nvSpPr>
        <p:spPr>
          <a:xfrm>
            <a:off x="5105400" y="4237879"/>
            <a:ext cx="3581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162383915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6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383915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3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19" name="Group 18"/>
          <p:cNvGrpSpPr>
            <a:grpSpLocks noChangeAspect="1"/>
          </p:cNvGrpSpPr>
          <p:nvPr userDrawn="1"/>
        </p:nvGrpSpPr>
        <p:grpSpPr>
          <a:xfrm>
            <a:off x="3505200" y="4038600"/>
            <a:ext cx="1335890" cy="1523556"/>
            <a:chOff x="1199353" y="1735245"/>
            <a:chExt cx="1669862" cy="1904445"/>
          </a:xfrm>
        </p:grpSpPr>
        <p:sp>
          <p:nvSpPr>
            <p:cNvPr id="20"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1"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7" name="Text Placeholder 2"/>
          <p:cNvSpPr>
            <a:spLocks noGrp="1"/>
          </p:cNvSpPr>
          <p:nvPr>
            <p:ph type="body" idx="1"/>
          </p:nvPr>
        </p:nvSpPr>
        <p:spPr>
          <a:xfrm>
            <a:off x="5105400" y="4237879"/>
            <a:ext cx="3581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757013417"/>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1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grpSp>
        <p:nvGrpSpPr>
          <p:cNvPr id="20" name="Group 19"/>
          <p:cNvGrpSpPr/>
          <p:nvPr userDrawn="1"/>
        </p:nvGrpSpPr>
        <p:grpSpPr>
          <a:xfrm>
            <a:off x="2944555" y="3492037"/>
            <a:ext cx="1669862" cy="1904445"/>
            <a:chOff x="1199353" y="1735245"/>
            <a:chExt cx="1669862" cy="1904445"/>
          </a:xfrm>
        </p:grpSpPr>
        <p:sp>
          <p:nvSpPr>
            <p:cNvPr id="21" name="矩形 12"/>
            <p:cNvSpPr/>
            <p:nvPr userDrawn="1"/>
          </p:nvSpPr>
          <p:spPr>
            <a:xfrm>
              <a:off x="1750607" y="1735245"/>
              <a:ext cx="548640" cy="548640"/>
            </a:xfrm>
            <a:prstGeom prst="rect">
              <a:avLst/>
            </a:prstGeom>
            <a:solidFill>
              <a:srgbClr val="FFC000"/>
            </a:solidFill>
            <a:ln>
              <a:noFill/>
            </a:ln>
            <a:effectLst>
              <a:outerShdw blurRad="50800" dist="38100" algn="l" rotWithShape="0">
                <a:prstClr val="black">
                  <a:alpha val="40000"/>
                </a:prstClr>
              </a:outerShdw>
            </a:effectLst>
            <a:scene3d>
              <a:camera prst="isometricLeftDown"/>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2" name="矩形 9"/>
            <p:cNvSpPr/>
            <p:nvPr userDrawn="1"/>
          </p:nvSpPr>
          <p:spPr>
            <a:xfrm>
              <a:off x="1199353" y="3078856"/>
              <a:ext cx="549911" cy="548640"/>
            </a:xfrm>
            <a:prstGeom prst="rect">
              <a:avLst/>
            </a:prstGeom>
            <a:solidFill>
              <a:schemeClr val="tx1">
                <a:lumMod val="65000"/>
                <a:lumOff val="35000"/>
              </a:schemeClr>
            </a:solidFill>
            <a:ln>
              <a:noFill/>
            </a:ln>
            <a:effectLst>
              <a:outerShdw blurRad="12700" dist="63500" dir="2700000" algn="ctr" rotWithShape="0">
                <a:srgbClr val="000000">
                  <a:alpha val="40000"/>
                </a:srgbClr>
              </a:outerShdw>
            </a:effectLst>
            <a:scene3d>
              <a:camera prst="isometricLeftDown">
                <a:rot lat="1500001"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3" name="矩形 10"/>
            <p:cNvSpPr/>
            <p:nvPr userDrawn="1"/>
          </p:nvSpPr>
          <p:spPr>
            <a:xfrm>
              <a:off x="1683798" y="2391724"/>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4" name="矩形 11"/>
            <p:cNvSpPr/>
            <p:nvPr userDrawn="1"/>
          </p:nvSpPr>
          <p:spPr>
            <a:xfrm>
              <a:off x="1749264" y="3091050"/>
              <a:ext cx="548640" cy="548640"/>
            </a:xfrm>
            <a:prstGeom prst="rect">
              <a:avLst/>
            </a:prstGeom>
            <a:solidFill>
              <a:schemeClr val="bg1">
                <a:lumMod val="95000"/>
              </a:schemeClr>
            </a:solidFill>
            <a:ln>
              <a:noFill/>
            </a:ln>
            <a:effectLst>
              <a:reflection blurRad="6350" stA="50000" endA="275" endPos="40000" dist="101600" dir="5400000" sy="-100000" algn="bl" rotWithShape="0"/>
            </a:effectLst>
            <a:scene3d>
              <a:camera prst="isometricOffAxis1Right"/>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5" name="矩形 13"/>
            <p:cNvSpPr/>
            <p:nvPr userDrawn="1"/>
          </p:nvSpPr>
          <p:spPr>
            <a:xfrm>
              <a:off x="2320503" y="2391724"/>
              <a:ext cx="548640" cy="548640"/>
            </a:xfrm>
            <a:prstGeom prst="rect">
              <a:avLst/>
            </a:prstGeom>
            <a:solidFill>
              <a:schemeClr val="bg1">
                <a:lumMod val="85000"/>
              </a:schemeClr>
            </a:solidFill>
            <a:ln>
              <a:noFill/>
            </a:ln>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6" name="矩形 14"/>
            <p:cNvSpPr/>
            <p:nvPr userDrawn="1"/>
          </p:nvSpPr>
          <p:spPr>
            <a:xfrm>
              <a:off x="2298381" y="3091050"/>
              <a:ext cx="548640" cy="548640"/>
            </a:xfrm>
            <a:prstGeom prst="rect">
              <a:avLst/>
            </a:prstGeom>
            <a:solidFill>
              <a:schemeClr val="bg1">
                <a:lumMod val="65000"/>
              </a:schemeClr>
            </a:solidFill>
            <a:ln>
              <a:noFill/>
            </a:ln>
            <a:effectLst>
              <a:outerShdw blurRad="50800" dist="38100" dir="2700000" algn="tl" rotWithShape="0">
                <a:prstClr val="black">
                  <a:alpha val="40000"/>
                </a:prstClr>
              </a:outerShdw>
            </a:effectLst>
            <a:scene3d>
              <a:camera prst="isometricLeftDown">
                <a:rot lat="1200002" lon="2700000" rev="0"/>
              </a:camera>
              <a:lightRig rig="threePt" dir="t"/>
            </a:scene3d>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sp>
          <p:nvSpPr>
            <p:cNvPr id="27" name="矩形 9"/>
            <p:cNvSpPr/>
            <p:nvPr userDrawn="1"/>
          </p:nvSpPr>
          <p:spPr>
            <a:xfrm>
              <a:off x="2320575" y="1735950"/>
              <a:ext cx="548640" cy="548640"/>
            </a:xfrm>
            <a:prstGeom prst="rect">
              <a:avLst/>
            </a:prstGeom>
            <a:solidFill>
              <a:schemeClr val="tx1">
                <a:lumMod val="75000"/>
                <a:lumOff val="25000"/>
              </a:schemeClr>
            </a:solidFill>
            <a:ln>
              <a:noFill/>
            </a:ln>
            <a:effectLst>
              <a:innerShdw blurRad="63500" dist="50800" dir="18900000">
                <a:prstClr val="black">
                  <a:alpha val="50000"/>
                </a:prstClr>
              </a:innerShdw>
            </a:effectLst>
          </p:spPr>
          <p:style>
            <a:lnRef idx="3">
              <a:schemeClr val="lt1"/>
            </a:lnRef>
            <a:fillRef idx="1">
              <a:schemeClr val="accent6"/>
            </a:fillRef>
            <a:effectRef idx="1">
              <a:schemeClr val="accent6"/>
            </a:effectRef>
            <a:fontRef idx="minor">
              <a:schemeClr val="lt1"/>
            </a:fontRef>
          </p:style>
          <p:txBody>
            <a:bodyPr rtlCol="0" anchor="ctr"/>
            <a:lstStyle/>
            <a:p>
              <a:pPr algn="ctr"/>
              <a:endParaRPr lang="en-US"/>
            </a:p>
          </p:txBody>
        </p:sp>
      </p:grpSp>
      <p:sp>
        <p:nvSpPr>
          <p:cNvPr id="29" name="Text Placeholder 2"/>
          <p:cNvSpPr>
            <a:spLocks noGrp="1"/>
          </p:cNvSpPr>
          <p:nvPr>
            <p:ph type="body" idx="1"/>
          </p:nvPr>
        </p:nvSpPr>
        <p:spPr>
          <a:xfrm>
            <a:off x="5029200" y="4072316"/>
            <a:ext cx="3200400" cy="1388752"/>
          </a:xfrm>
        </p:spPr>
        <p:txBody>
          <a:bodyPr anchor="b">
            <a:noAutofit/>
          </a:bodyPr>
          <a:lstStyle>
            <a:lvl1pPr marL="0" indent="0">
              <a:buNone/>
              <a:defRPr sz="3200" b="1">
                <a:solidFill>
                  <a:srgbClr val="FFC000"/>
                </a:solidFill>
                <a:effectLst>
                  <a:outerShdw blurRad="38100" dist="38100" dir="2700000" algn="tl">
                    <a:srgbClr val="000000">
                      <a:alpha val="43137"/>
                    </a:srgbClr>
                  </a:outerShdw>
                </a:effectLst>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grpSp>
        <p:nvGrpSpPr>
          <p:cNvPr id="37" name="Group 36"/>
          <p:cNvGrpSpPr>
            <a:grpSpLocks/>
          </p:cNvGrpSpPr>
          <p:nvPr userDrawn="1"/>
        </p:nvGrpSpPr>
        <p:grpSpPr>
          <a:xfrm rot="5400000">
            <a:off x="5445588" y="3165012"/>
            <a:ext cx="6863424" cy="533400"/>
            <a:chOff x="0" y="6675120"/>
            <a:chExt cx="9144000" cy="182880"/>
          </a:xfrm>
          <a:solidFill>
            <a:schemeClr val="bg1">
              <a:lumMod val="65000"/>
            </a:schemeClr>
          </a:solidFill>
        </p:grpSpPr>
        <p:sp>
          <p:nvSpPr>
            <p:cNvPr id="38" name="Rectangle 37"/>
            <p:cNvSpPr/>
            <p:nvPr userDrawn="1"/>
          </p:nvSpPr>
          <p:spPr>
            <a:xfrm>
              <a:off x="0" y="6675120"/>
              <a:ext cx="1920240"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1200"/>
                </a:lnSpc>
                <a:spcBef>
                  <a:spcPts val="600"/>
                </a:spcBef>
                <a:spcAft>
                  <a:spcPts val="0"/>
                </a:spcAft>
                <a:buClrTx/>
                <a:buSzTx/>
                <a:buFontTx/>
                <a:buNone/>
                <a:tabLst/>
                <a:defRPr/>
              </a:pPr>
              <a:r>
                <a:rPr lang="en-US" sz="1200" b="1" dirty="0" smtClean="0">
                  <a:solidFill>
                    <a:schemeClr val="tx1">
                      <a:lumMod val="65000"/>
                      <a:lumOff val="35000"/>
                    </a:schemeClr>
                  </a:solidFill>
                  <a:latin typeface="Arial" pitchFamily="34" charset="0"/>
                  <a:cs typeface="Arial" pitchFamily="34" charset="0"/>
                </a:rPr>
                <a:t>[1] Broader</a:t>
              </a:r>
              <a:r>
                <a:rPr lang="en-US" sz="1200" b="1" baseline="0" dirty="0" smtClean="0">
                  <a:solidFill>
                    <a:schemeClr val="tx1">
                      <a:lumMod val="65000"/>
                      <a:lumOff val="35000"/>
                    </a:schemeClr>
                  </a:solidFill>
                  <a:latin typeface="Arial" pitchFamily="34" charset="0"/>
                  <a:cs typeface="Arial" pitchFamily="34" charset="0"/>
                </a:rPr>
                <a:t> View</a:t>
              </a:r>
              <a:endParaRPr lang="en-US" sz="1200" b="1" dirty="0" smtClean="0">
                <a:solidFill>
                  <a:schemeClr val="tx1">
                    <a:lumMod val="65000"/>
                    <a:lumOff val="35000"/>
                  </a:schemeClr>
                </a:solidFill>
                <a:latin typeface="Arial" pitchFamily="34" charset="0"/>
                <a:cs typeface="Arial" pitchFamily="34" charset="0"/>
              </a:endParaRPr>
            </a:p>
          </p:txBody>
        </p:sp>
        <p:sp>
          <p:nvSpPr>
            <p:cNvPr id="39" name="Rectangle 38"/>
            <p:cNvSpPr/>
            <p:nvPr userDrawn="1"/>
          </p:nvSpPr>
          <p:spPr>
            <a:xfrm>
              <a:off x="1981200" y="6675120"/>
              <a:ext cx="2560320"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ctr" fontAlgn="auto">
                <a:lnSpc>
                  <a:spcPts val="1200"/>
                </a:lnSpc>
                <a:spcBef>
                  <a:spcPts val="600"/>
                </a:spcBef>
                <a:spcAft>
                  <a:spcPts val="0"/>
                </a:spcAft>
                <a:buClrTx/>
                <a:buSzTx/>
                <a:buFontTx/>
                <a:buNone/>
                <a:tabLst/>
              </a:pPr>
              <a:r>
                <a:rPr lang="en-US" sz="1200" b="1" dirty="0" smtClean="0">
                  <a:solidFill>
                    <a:schemeClr val="tx1">
                      <a:lumMod val="65000"/>
                      <a:lumOff val="35000"/>
                    </a:schemeClr>
                  </a:solidFill>
                  <a:latin typeface="Arial" pitchFamily="34" charset="0"/>
                  <a:cs typeface="Arial" pitchFamily="34" charset="0"/>
                </a:rPr>
                <a:t>[2]  Multi-Dimensional Auction</a:t>
              </a:r>
              <a:endParaRPr lang="en-US" sz="1200" b="1" dirty="0">
                <a:solidFill>
                  <a:schemeClr val="tx1">
                    <a:lumMod val="65000"/>
                    <a:lumOff val="35000"/>
                  </a:schemeClr>
                </a:solidFill>
                <a:latin typeface="Arial" pitchFamily="34" charset="0"/>
                <a:cs typeface="Arial" pitchFamily="34" charset="0"/>
              </a:endParaRPr>
            </a:p>
          </p:txBody>
        </p:sp>
        <p:sp>
          <p:nvSpPr>
            <p:cNvPr id="40" name="Rectangle 39"/>
            <p:cNvSpPr/>
            <p:nvPr userDrawn="1"/>
          </p:nvSpPr>
          <p:spPr>
            <a:xfrm>
              <a:off x="4617720" y="6675120"/>
              <a:ext cx="2267712"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ts val="1200"/>
                </a:lnSpc>
                <a:spcBef>
                  <a:spcPts val="600"/>
                </a:spcBef>
                <a:spcAft>
                  <a:spcPts val="0"/>
                </a:spcAft>
                <a:buClrTx/>
                <a:buSzTx/>
                <a:buFontTx/>
                <a:buNone/>
                <a:tabLst/>
                <a:defRPr/>
              </a:pPr>
              <a:r>
                <a:rPr lang="en-US" sz="1200" b="1" dirty="0" smtClean="0">
                  <a:solidFill>
                    <a:schemeClr val="tx1">
                      <a:lumMod val="65000"/>
                      <a:lumOff val="35000"/>
                    </a:schemeClr>
                  </a:solidFill>
                  <a:effectLst/>
                  <a:latin typeface="Arial" pitchFamily="34" charset="0"/>
                  <a:cs typeface="Arial" pitchFamily="34" charset="0"/>
                </a:rPr>
                <a:t>[3] Price</a:t>
              </a:r>
              <a:r>
                <a:rPr lang="en-US" sz="1200" b="1" baseline="0" dirty="0" smtClean="0">
                  <a:solidFill>
                    <a:schemeClr val="tx1">
                      <a:lumMod val="65000"/>
                      <a:lumOff val="35000"/>
                    </a:schemeClr>
                  </a:solidFill>
                  <a:effectLst/>
                  <a:latin typeface="Arial" pitchFamily="34" charset="0"/>
                  <a:cs typeface="Arial" pitchFamily="34" charset="0"/>
                </a:rPr>
                <a:t> Case</a:t>
              </a:r>
              <a:endParaRPr lang="en-US" sz="1200" b="1" dirty="0" smtClean="0">
                <a:solidFill>
                  <a:schemeClr val="tx1">
                    <a:lumMod val="65000"/>
                    <a:lumOff val="35000"/>
                  </a:schemeClr>
                </a:solidFill>
                <a:effectLst/>
                <a:latin typeface="Arial" pitchFamily="34" charset="0"/>
                <a:cs typeface="Arial" pitchFamily="34" charset="0"/>
              </a:endParaRPr>
            </a:p>
          </p:txBody>
        </p:sp>
        <p:sp>
          <p:nvSpPr>
            <p:cNvPr id="41" name="Rectangle 40"/>
            <p:cNvSpPr/>
            <p:nvPr userDrawn="1"/>
          </p:nvSpPr>
          <p:spPr>
            <a:xfrm>
              <a:off x="6949440" y="6675120"/>
              <a:ext cx="2194560" cy="1828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1" fontAlgn="auto" latinLnBrk="0" hangingPunct="1">
                <a:lnSpc>
                  <a:spcPts val="1200"/>
                </a:lnSpc>
                <a:spcBef>
                  <a:spcPts val="600"/>
                </a:spcBef>
                <a:spcAft>
                  <a:spcPts val="0"/>
                </a:spcAft>
                <a:buClrTx/>
                <a:buSzTx/>
                <a:buFontTx/>
                <a:buNone/>
                <a:tabLst/>
                <a:defRPr/>
              </a:pPr>
              <a:r>
                <a:rPr lang="en-US" sz="1200" b="1" dirty="0" smtClean="0">
                  <a:solidFill>
                    <a:schemeClr val="tx1">
                      <a:lumMod val="65000"/>
                      <a:lumOff val="35000"/>
                    </a:schemeClr>
                  </a:solidFill>
                  <a:effectLst/>
                  <a:latin typeface="Arial" pitchFamily="34" charset="0"/>
                  <a:cs typeface="Arial" pitchFamily="34" charset="0"/>
                </a:rPr>
                <a:t>[4] Others</a:t>
              </a:r>
            </a:p>
          </p:txBody>
        </p:sp>
      </p:grpSp>
    </p:spTree>
    <p:extLst>
      <p:ext uri="{BB962C8B-B14F-4D97-AF65-F5344CB8AC3E}">
        <p14:creationId xmlns:p14="http://schemas.microsoft.com/office/powerpoint/2010/main" val="2371479900"/>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Slide">
    <p:bg>
      <p:bgPr>
        <a:gradFill flip="none" rotWithShape="1">
          <a:gsLst>
            <a:gs pos="0">
              <a:schemeClr val="tx1">
                <a:lumMod val="65000"/>
                <a:lumOff val="35000"/>
              </a:schemeClr>
            </a:gs>
            <a:gs pos="57000">
              <a:schemeClr val="tx1">
                <a:lumMod val="50000"/>
                <a:lumOff val="50000"/>
              </a:schemeClr>
            </a:gs>
            <a:gs pos="100000">
              <a:schemeClr val="tx1">
                <a:lumMod val="65000"/>
                <a:lumOff val="35000"/>
              </a:schemeClr>
            </a:gs>
          </a:gsLst>
          <a:lin ang="2700000" scaled="1"/>
          <a:tileRect/>
        </a:gradFill>
        <a:effectLst/>
      </p:bgPr>
    </p:bg>
    <p:spTree>
      <p:nvGrpSpPr>
        <p:cNvPr id="1" name=""/>
        <p:cNvGrpSpPr/>
        <p:nvPr/>
      </p:nvGrpSpPr>
      <p:grpSpPr>
        <a:xfrm>
          <a:off x="0" y="0"/>
          <a:ext cx="0" cy="0"/>
          <a:chOff x="0" y="0"/>
          <a:chExt cx="0" cy="0"/>
        </a:xfrm>
      </p:grpSpPr>
      <p:sp>
        <p:nvSpPr>
          <p:cNvPr id="14" name="Title 1"/>
          <p:cNvSpPr>
            <a:spLocks noGrp="1"/>
          </p:cNvSpPr>
          <p:nvPr>
            <p:ph type="title"/>
          </p:nvPr>
        </p:nvSpPr>
        <p:spPr>
          <a:xfrm>
            <a:off x="533400" y="201445"/>
            <a:ext cx="8001000" cy="762000"/>
          </a:xfrm>
        </p:spPr>
        <p:txBody>
          <a:bodyPr>
            <a:normAutofit/>
          </a:bodyPr>
          <a:lstStyle>
            <a:lvl1pPr algn="ctr">
              <a:defRPr sz="2800" b="0" cap="none" spc="0">
                <a:ln>
                  <a:noFill/>
                </a:ln>
                <a:solidFill>
                  <a:schemeClr val="bg1"/>
                </a:solidFill>
                <a:effectLst>
                  <a:outerShdw blurRad="38100" dist="38100" dir="2700000" algn="tl">
                    <a:srgbClr val="000000">
                      <a:alpha val="43137"/>
                    </a:srgbClr>
                  </a:outerShdw>
                </a:effectLst>
                <a:latin typeface="Arial Black" pitchFamily="34" charset="0"/>
                <a:cs typeface="Arial" pitchFamily="34" charset="0"/>
              </a:defRPr>
            </a:lvl1pPr>
          </a:lstStyle>
          <a:p>
            <a:r>
              <a:rPr lang="en-US" dirty="0" smtClean="0"/>
              <a:t>Click to edit Master title style</a:t>
            </a:r>
            <a:endParaRPr lang="en-US" dirty="0"/>
          </a:p>
        </p:txBody>
      </p:sp>
      <p:sp>
        <p:nvSpPr>
          <p:cNvPr id="28" name="Content Placeholder 2"/>
          <p:cNvSpPr>
            <a:spLocks noGrp="1"/>
          </p:cNvSpPr>
          <p:nvPr>
            <p:ph idx="1"/>
          </p:nvPr>
        </p:nvSpPr>
        <p:spPr>
          <a:xfrm>
            <a:off x="638635" y="1219200"/>
            <a:ext cx="8005715" cy="5257800"/>
          </a:xfrm>
        </p:spPr>
        <p:txBody>
          <a:bodyPr>
            <a:normAutofit/>
          </a:bodyPr>
          <a:lstStyle>
            <a:lvl1pPr marL="457200" indent="-457200">
              <a:lnSpc>
                <a:spcPct val="130000"/>
              </a:lnSpc>
              <a:spcBef>
                <a:spcPts val="1200"/>
              </a:spcBef>
              <a:spcAft>
                <a:spcPts val="600"/>
              </a:spcAft>
              <a:buFont typeface="Wingdings" pitchFamily="2" charset="2"/>
              <a:buChar char="q"/>
              <a:defRPr sz="2400">
                <a:solidFill>
                  <a:schemeClr val="bg1"/>
                </a:solidFill>
                <a:latin typeface="Arial" pitchFamily="34" charset="0"/>
                <a:cs typeface="Arial" pitchFamily="34" charset="0"/>
              </a:defRPr>
            </a:lvl1pPr>
            <a:lvl2pPr marL="742950" indent="-285750">
              <a:lnSpc>
                <a:spcPct val="130000"/>
              </a:lnSpc>
              <a:spcBef>
                <a:spcPts val="600"/>
              </a:spcBef>
              <a:spcAft>
                <a:spcPts val="600"/>
              </a:spcAft>
              <a:buFont typeface="Wingdings" pitchFamily="2" charset="2"/>
              <a:buChar char="§"/>
              <a:defRPr sz="2400">
                <a:solidFill>
                  <a:schemeClr val="bg1"/>
                </a:solidFill>
              </a:defRPr>
            </a:lvl2pPr>
            <a:lvl3pPr>
              <a:lnSpc>
                <a:spcPct val="130000"/>
              </a:lnSpc>
              <a:defRPr sz="2000">
                <a:solidFill>
                  <a:schemeClr val="bg1"/>
                </a:solidFill>
              </a:defRPr>
            </a:lvl3pPr>
            <a:lvl4pPr>
              <a:lnSpc>
                <a:spcPct val="130000"/>
              </a:lnSpc>
              <a:defRPr sz="1800">
                <a:solidFill>
                  <a:schemeClr val="bg1"/>
                </a:solidFill>
              </a:defRPr>
            </a:lvl4pPr>
            <a:lvl5pPr>
              <a:lnSpc>
                <a:spcPct val="130000"/>
              </a:lnSpc>
              <a:defRPr sz="18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08866611"/>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8229600" cy="6397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5E6FA-6889-42C0-9BF6-AB2CFA070F97}" type="datetimeFigureOut">
              <a:rPr lang="en-US" smtClean="0"/>
              <a:pPr/>
              <a:t>10/18/16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FE73-4B92-4632-A7F5-4AA05E6BA569}" type="slidenum">
              <a:rPr lang="en-US" smtClean="0"/>
              <a:pPr/>
              <a:t>‹#›</a:t>
            </a:fld>
            <a:endParaRPr lang="en-US"/>
          </a:p>
        </p:txBody>
      </p:sp>
    </p:spTree>
    <p:extLst>
      <p:ext uri="{BB962C8B-B14F-4D97-AF65-F5344CB8AC3E}">
        <p14:creationId xmlns:p14="http://schemas.microsoft.com/office/powerpoint/2010/main" val="1580362886"/>
      </p:ext>
    </p:extLst>
  </p:cSld>
  <p:clrMap bg1="lt1" tx1="dk1" bg2="lt2" tx2="dk2" accent1="accent1" accent2="accent2" accent3="accent3" accent4="accent4" accent5="accent5" accent6="accent6" hlink="hlink" folHlink="folHlink"/>
  <p:sldLayoutIdLst>
    <p:sldLayoutId id="2147483649" r:id="rId1"/>
    <p:sldLayoutId id="2147483683" r:id="rId2"/>
    <p:sldLayoutId id="2147483687" r:id="rId3"/>
    <p:sldLayoutId id="2147483661" r:id="rId4"/>
    <p:sldLayoutId id="2147483663" r:id="rId5"/>
    <p:sldLayoutId id="2147483684" r:id="rId6"/>
    <p:sldLayoutId id="2147483681" r:id="rId7"/>
    <p:sldLayoutId id="2147483679" r:id="rId8"/>
    <p:sldLayoutId id="2147483669" r:id="rId9"/>
    <p:sldLayoutId id="2147483682" r:id="rId10"/>
    <p:sldLayoutId id="2147483672" r:id="rId11"/>
    <p:sldLayoutId id="2147483671" r:id="rId12"/>
    <p:sldLayoutId id="2147483660" r:id="rId13"/>
    <p:sldLayoutId id="2147483670" r:id="rId14"/>
    <p:sldLayoutId id="2147483668" r:id="rId15"/>
    <p:sldLayoutId id="2147483680" r:id="rId16"/>
    <p:sldLayoutId id="2147483674" r:id="rId17"/>
    <p:sldLayoutId id="2147483675" r:id="rId18"/>
    <p:sldLayoutId id="2147483651" r:id="rId19"/>
    <p:sldLayoutId id="2147483650" r:id="rId20"/>
    <p:sldLayoutId id="2147483676" r:id="rId21"/>
    <p:sldLayoutId id="2147483664" r:id="rId22"/>
    <p:sldLayoutId id="2147483652" r:id="rId23"/>
    <p:sldLayoutId id="2147483654" r:id="rId24"/>
    <p:sldLayoutId id="2147483653" r:id="rId25"/>
    <p:sldLayoutId id="2147483688" r:id="rId26"/>
    <p:sldLayoutId id="2147483677" r:id="rId27"/>
    <p:sldLayoutId id="2147483685" r:id="rId28"/>
    <p:sldLayoutId id="2147483686" r:id="rId29"/>
    <p:sldLayoutId id="2147483678" r:id="rId30"/>
    <p:sldLayoutId id="2147483662" r:id="rId31"/>
    <p:sldLayoutId id="2147483655" r:id="rId32"/>
    <p:sldLayoutId id="2147483656" r:id="rId33"/>
    <p:sldLayoutId id="2147483657" r:id="rId34"/>
    <p:sldLayoutId id="2147483673" r:id="rId35"/>
  </p:sldLayoutIdLst>
  <p:timing>
    <p:tnLst>
      <p:par>
        <p:cTn id="1" dur="indefinite" restart="never" nodeType="tmRoot"/>
      </p:par>
    </p:tnLst>
  </p:timing>
  <p:txStyles>
    <p:titleStyle>
      <a:lvl1pPr algn="ctr" defTabSz="914400" rtl="0" eaLnBrk="1" latinLnBrk="0" hangingPunct="1">
        <a:spcBef>
          <a:spcPct val="0"/>
        </a:spcBef>
        <a:buNone/>
        <a:defRPr sz="2800"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0.xml"/><Relationship Id="rId3"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image" Target="../media/image1.png"/><Relationship Id="rId5" Type="http://schemas.openxmlformats.org/officeDocument/2006/relationships/image" Target="../media/image2.jpeg"/><Relationship Id="rId1" Type="http://schemas.openxmlformats.org/officeDocument/2006/relationships/tags" Target="../tags/tag1.xml"/><Relationship Id="rId2"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4" Type="http://schemas.openxmlformats.org/officeDocument/2006/relationships/oleObject" Target="../embeddings/oleObject1.bin"/><Relationship Id="rId5" Type="http://schemas.openxmlformats.org/officeDocument/2006/relationships/image" Target="../media/image4.png"/><Relationship Id="rId6" Type="http://schemas.openxmlformats.org/officeDocument/2006/relationships/oleObject" Target="../embeddings/oleObject2.bin"/><Relationship Id="rId7" Type="http://schemas.openxmlformats.org/officeDocument/2006/relationships/image" Target="../media/image5.png"/><Relationship Id="rId8" Type="http://schemas.openxmlformats.org/officeDocument/2006/relationships/oleObject" Target="../embeddings/oleObject3.bin"/><Relationship Id="rId9" Type="http://schemas.openxmlformats.org/officeDocument/2006/relationships/image" Target="../media/image6.png"/><Relationship Id="rId10" Type="http://schemas.openxmlformats.org/officeDocument/2006/relationships/oleObject" Target="../embeddings/oleObject4.bin"/><Relationship Id="rId11" Type="http://schemas.openxmlformats.org/officeDocument/2006/relationships/image" Target="../media/image7.png"/><Relationship Id="rId1" Type="http://schemas.openxmlformats.org/officeDocument/2006/relationships/vmlDrawing" Target="../drawings/vmlDrawing1.vml"/><Relationship Id="rId2"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819400" y="1828800"/>
            <a:ext cx="6019800" cy="1077218"/>
          </a:xfrm>
          <a:prstGeom prst="rect">
            <a:avLst/>
          </a:prstGeom>
          <a:noFill/>
        </p:spPr>
        <p:txBody>
          <a:bodyPr wrap="square" rtlCol="0">
            <a:spAutoFit/>
          </a:bodyPr>
          <a:lstStyle/>
          <a:p>
            <a:pPr defTabSz="457200"/>
            <a:r>
              <a:rPr lang="en-US" sz="3200" b="1" dirty="0" smtClean="0">
                <a:solidFill>
                  <a:schemeClr val="bg1"/>
                </a:solidFill>
                <a:latin typeface="Arial"/>
                <a:cs typeface="Arial"/>
              </a:rPr>
              <a:t>Comp/Math 553: Algorithmic Game Theory </a:t>
            </a:r>
            <a:r>
              <a:rPr lang="en-US" sz="3200" b="1" dirty="0" smtClean="0">
                <a:latin typeface="Arial"/>
                <a:cs typeface="Arial"/>
              </a:rPr>
              <a:t>Lecture 13</a:t>
            </a:r>
          </a:p>
        </p:txBody>
      </p:sp>
      <p:sp>
        <p:nvSpPr>
          <p:cNvPr id="8" name="TextBox 7"/>
          <p:cNvSpPr txBox="1"/>
          <p:nvPr/>
        </p:nvSpPr>
        <p:spPr>
          <a:xfrm>
            <a:off x="2895600" y="3200400"/>
            <a:ext cx="1708673" cy="523220"/>
          </a:xfrm>
          <a:prstGeom prst="rect">
            <a:avLst/>
          </a:prstGeom>
          <a:noFill/>
        </p:spPr>
        <p:txBody>
          <a:bodyPr wrap="none" rtlCol="0">
            <a:spAutoFit/>
          </a:bodyPr>
          <a:lstStyle/>
          <a:p>
            <a:pPr defTabSz="457200"/>
            <a:r>
              <a:rPr lang="en-US" sz="2800" b="1" dirty="0" smtClean="0">
                <a:solidFill>
                  <a:srgbClr val="E7CA24"/>
                </a:solidFill>
                <a:latin typeface="Arial"/>
                <a:cs typeface="Arial"/>
              </a:rPr>
              <a:t>Yang Cai</a:t>
            </a:r>
            <a:endParaRPr lang="en-US" sz="2800" b="1" dirty="0">
              <a:solidFill>
                <a:srgbClr val="E7CA24"/>
              </a:solidFill>
              <a:latin typeface="Arial"/>
              <a:cs typeface="Arial"/>
            </a:endParaRPr>
          </a:p>
        </p:txBody>
      </p:sp>
    </p:spTree>
    <p:extLst>
      <p:ext uri="{BB962C8B-B14F-4D97-AF65-F5344CB8AC3E}">
        <p14:creationId xmlns:p14="http://schemas.microsoft.com/office/powerpoint/2010/main" val="1160694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a:xfrm>
            <a:off x="685800" y="76200"/>
            <a:ext cx="7700639" cy="762000"/>
          </a:xfrm>
        </p:spPr>
        <p:txBody>
          <a:bodyPr>
            <a:normAutofit fontScale="90000"/>
          </a:bodyPr>
          <a:lstStyle/>
          <a:p>
            <a:r>
              <a:rPr lang="en-US" dirty="0" smtClean="0">
                <a:latin typeface="Arial"/>
                <a:cs typeface="Arial"/>
              </a:rPr>
              <a:t>Revenue-optimal Single-Dimensional Auction</a:t>
            </a:r>
            <a:endParaRPr lang="en-US" dirty="0">
              <a:latin typeface="Arial"/>
              <a:cs typeface="Arial"/>
            </a:endParaRPr>
          </a:p>
        </p:txBody>
      </p:sp>
      <p:sp>
        <p:nvSpPr>
          <p:cNvPr id="2" name="Rectangle 1"/>
          <p:cNvSpPr/>
          <p:nvPr/>
        </p:nvSpPr>
        <p:spPr>
          <a:xfrm>
            <a:off x="228600" y="457200"/>
            <a:ext cx="8763000" cy="6391492"/>
          </a:xfrm>
          <a:prstGeom prst="rect">
            <a:avLst/>
          </a:prstGeom>
        </p:spPr>
        <p:txBody>
          <a:bodyPr wrap="square">
            <a:spAutoFit/>
          </a:bodyPr>
          <a:lstStyle/>
          <a:p>
            <a:pPr>
              <a:lnSpc>
                <a:spcPct val="120000"/>
              </a:lnSpc>
              <a:spcAft>
                <a:spcPts val="600"/>
              </a:spcAft>
            </a:pP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By revelation principle, instead of optimizing over all (potentially indirect) interim IR auctions, can optimize over direct interim IR, BIC auctions.</a:t>
            </a:r>
          </a:p>
          <a:p>
            <a:pPr marL="342900" indent="-342900">
              <a:lnSpc>
                <a:spcPct val="120000"/>
              </a:lnSpc>
              <a:spcAft>
                <a:spcPts val="600"/>
              </a:spcAft>
              <a:buFont typeface="Wingdings" charset="2"/>
              <a:buChar char="q"/>
            </a:pPr>
            <a:r>
              <a:rPr lang="en-US" sz="2000" dirty="0" smtClean="0">
                <a:latin typeface="Arial"/>
                <a:cs typeface="Arial"/>
              </a:rPr>
              <a:t>In fact, can also assume interim NPT, as if interim NPT is not satisfied expected revenue can be increased by turning it interim NPT.</a:t>
            </a:r>
          </a:p>
          <a:p>
            <a:pPr marL="342900" indent="-342900">
              <a:lnSpc>
                <a:spcPct val="120000"/>
              </a:lnSpc>
              <a:spcAft>
                <a:spcPts val="600"/>
              </a:spcAft>
              <a:buFont typeface="Wingdings" charset="2"/>
              <a:buChar char="q"/>
            </a:pPr>
            <a:r>
              <a:rPr lang="en-US" sz="2000" dirty="0" smtClean="0">
                <a:latin typeface="Arial"/>
                <a:cs typeface="Arial"/>
              </a:rPr>
              <a:t>Hence, by Myerson’s theorem suffices to find the </a:t>
            </a:r>
            <a:r>
              <a:rPr lang="en-US" sz="2000" b="1" i="1" dirty="0" smtClean="0">
                <a:solidFill>
                  <a:srgbClr val="008000"/>
                </a:solidFill>
                <a:latin typeface="Arial"/>
                <a:cs typeface="Arial"/>
              </a:rPr>
              <a:t>interim monotone</a:t>
            </a:r>
            <a:r>
              <a:rPr lang="en-US" sz="2000" dirty="0" smtClean="0">
                <a:latin typeface="Arial"/>
                <a:cs typeface="Arial"/>
              </a:rPr>
              <a:t> allocation rule that optimizes expected </a:t>
            </a:r>
            <a:r>
              <a:rPr lang="en-US" sz="2000" b="1" i="1" dirty="0" smtClean="0">
                <a:solidFill>
                  <a:srgbClr val="FF6600"/>
                </a:solidFill>
                <a:latin typeface="Arial"/>
                <a:cs typeface="Arial"/>
              </a:rPr>
              <a:t>virtual welfare</a:t>
            </a:r>
            <a:r>
              <a:rPr lang="en-US" sz="2000" dirty="0">
                <a:latin typeface="Arial"/>
                <a:cs typeface="Arial"/>
              </a:rPr>
              <a:t>.</a:t>
            </a:r>
            <a:endParaRPr lang="en-US" sz="2000" dirty="0" smtClean="0">
              <a:latin typeface="Arial"/>
              <a:cs typeface="Arial"/>
            </a:endParaRPr>
          </a:p>
          <a:p>
            <a:pPr marL="342900" indent="-342900">
              <a:lnSpc>
                <a:spcPct val="120000"/>
              </a:lnSpc>
              <a:spcAft>
                <a:spcPts val="600"/>
              </a:spcAft>
              <a:buFont typeface="Wingdings" charset="2"/>
              <a:buChar char="q"/>
            </a:pP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Let’s ignore </a:t>
            </a:r>
            <a:r>
              <a:rPr lang="en-US" sz="2000" b="1" i="1" dirty="0" smtClean="0">
                <a:solidFill>
                  <a:srgbClr val="008000"/>
                </a:solidFill>
                <a:latin typeface="Arial"/>
                <a:cs typeface="Arial"/>
              </a:rPr>
              <a:t>interim </a:t>
            </a:r>
            <a:r>
              <a:rPr lang="en-US" sz="2000" b="1" i="1" dirty="0" err="1" smtClean="0">
                <a:solidFill>
                  <a:srgbClr val="008000"/>
                </a:solidFill>
                <a:latin typeface="Arial"/>
                <a:cs typeface="Arial"/>
              </a:rPr>
              <a:t>monotonicity</a:t>
            </a:r>
            <a:r>
              <a:rPr lang="en-US" sz="2000" dirty="0" smtClean="0">
                <a:latin typeface="Arial"/>
                <a:cs typeface="Arial"/>
              </a:rPr>
              <a:t> temporarily. What </a:t>
            </a:r>
            <a:r>
              <a:rPr lang="en-US" sz="2000" dirty="0">
                <a:latin typeface="Arial"/>
                <a:cs typeface="Arial"/>
              </a:rPr>
              <a:t>allocation rule </a:t>
            </a:r>
            <a:r>
              <a:rPr lang="en-US" sz="2000" dirty="0" smtClean="0">
                <a:latin typeface="Arial"/>
                <a:cs typeface="Arial"/>
              </a:rPr>
              <a:t>optimizes </a:t>
            </a:r>
            <a:r>
              <a:rPr lang="en-US" sz="2000" dirty="0">
                <a:latin typeface="Arial"/>
                <a:cs typeface="Arial"/>
              </a:rPr>
              <a:t>expected </a:t>
            </a:r>
            <a:r>
              <a:rPr lang="en-US" sz="2000" b="1" i="1" dirty="0">
                <a:solidFill>
                  <a:srgbClr val="FF6600"/>
                </a:solidFill>
                <a:latin typeface="Arial"/>
                <a:cs typeface="Arial"/>
              </a:rPr>
              <a:t>virtual </a:t>
            </a:r>
            <a:r>
              <a:rPr lang="en-US" sz="2000" b="1" i="1" dirty="0" smtClean="0">
                <a:solidFill>
                  <a:srgbClr val="FF6600"/>
                </a:solidFill>
                <a:latin typeface="Arial"/>
                <a:cs typeface="Arial"/>
              </a:rPr>
              <a:t>welfare?</a:t>
            </a:r>
          </a:p>
          <a:p>
            <a:pPr marL="342900" indent="-342900">
              <a:lnSpc>
                <a:spcPct val="120000"/>
              </a:lnSpc>
              <a:spcAft>
                <a:spcPts val="600"/>
              </a:spcAft>
              <a:buFont typeface="Wingdings" charset="2"/>
              <a:buChar char="q"/>
            </a:pP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Answer: Optimize </a:t>
            </a:r>
            <a:r>
              <a:rPr lang="en-US" sz="2000" b="1" i="1" dirty="0" smtClean="0">
                <a:solidFill>
                  <a:srgbClr val="FF6600"/>
                </a:solidFill>
                <a:latin typeface="Arial"/>
                <a:cs typeface="Arial"/>
              </a:rPr>
              <a:t>virtual welfare </a:t>
            </a:r>
            <a:r>
              <a:rPr lang="en-US" sz="2000" b="1" i="1" dirty="0" err="1" smtClean="0">
                <a:solidFill>
                  <a:srgbClr val="FF6600"/>
                </a:solidFill>
                <a:latin typeface="Arial"/>
                <a:cs typeface="Arial"/>
              </a:rPr>
              <a:t>pointwise</a:t>
            </a:r>
            <a:r>
              <a:rPr lang="en-US" sz="2000" b="1" i="1" dirty="0" smtClean="0">
                <a:solidFill>
                  <a:srgbClr val="FF6600"/>
                </a:solidFill>
                <a:latin typeface="Arial"/>
                <a:cs typeface="Arial"/>
              </a:rPr>
              <a:t>, </a:t>
            </a:r>
            <a:r>
              <a:rPr lang="en-US" sz="2000" dirty="0" smtClean="0">
                <a:latin typeface="Arial"/>
                <a:cs typeface="Arial"/>
              </a:rPr>
              <a:t>i.e. on </a:t>
            </a:r>
            <a:r>
              <a:rPr lang="en-US" sz="2000" b="1" i="1" dirty="0" smtClean="0">
                <a:solidFill>
                  <a:srgbClr val="FF6600"/>
                </a:solidFill>
                <a:latin typeface="Arial"/>
                <a:cs typeface="Arial"/>
              </a:rPr>
              <a:t>every bid profile </a:t>
            </a:r>
            <a:r>
              <a:rPr lang="en-US" sz="2000" b="1" i="1" dirty="0" smtClean="0">
                <a:latin typeface="Arial"/>
                <a:cs typeface="Arial"/>
              </a:rPr>
              <a:t>v</a:t>
            </a:r>
            <a:r>
              <a:rPr lang="en-US" sz="2000" dirty="0" smtClean="0">
                <a:latin typeface="Arial"/>
                <a:cs typeface="Arial"/>
              </a:rPr>
              <a:t>. </a:t>
            </a:r>
          </a:p>
          <a:p>
            <a:pPr>
              <a:lnSpc>
                <a:spcPct val="120000"/>
              </a:lnSpc>
              <a:spcAft>
                <a:spcPts val="600"/>
              </a:spcAft>
            </a:pPr>
            <a:r>
              <a:rPr lang="en-US" sz="2000" dirty="0" smtClean="0">
                <a:latin typeface="Arial"/>
                <a:cs typeface="Arial"/>
              </a:rPr>
              <a:t>	i.e. on bid profile </a:t>
            </a:r>
            <a:r>
              <a:rPr lang="en-US" sz="2000" b="1" i="1" dirty="0" err="1" smtClean="0">
                <a:latin typeface="Arial"/>
                <a:cs typeface="Arial"/>
              </a:rPr>
              <a:t>v</a:t>
            </a:r>
            <a:r>
              <a:rPr lang="en-US" sz="2000" dirty="0" smtClean="0">
                <a:latin typeface="Arial"/>
                <a:cs typeface="Arial"/>
              </a:rPr>
              <a:t> solve: max </a:t>
            </a:r>
            <a:r>
              <a:rPr lang="en-US" sz="2000" b="1" dirty="0" err="1" smtClean="0">
                <a:solidFill>
                  <a:srgbClr val="000000"/>
                </a:solidFill>
                <a:latin typeface="Arial"/>
                <a:cs typeface="Arial"/>
              </a:rPr>
              <a:t>Σ</a:t>
            </a:r>
            <a:r>
              <a:rPr lang="en-US" sz="2000" b="1" i="1" baseline="-25000" dirty="0" err="1" smtClean="0">
                <a:solidFill>
                  <a:srgbClr val="000000"/>
                </a:solidFill>
                <a:latin typeface="Arial"/>
                <a:cs typeface="Arial"/>
              </a:rPr>
              <a:t>i</a:t>
            </a:r>
            <a:r>
              <a:rPr lang="en-US" sz="2000" b="1" i="1" baseline="-25000" dirty="0" smtClean="0">
                <a:solidFill>
                  <a:srgbClr val="000000"/>
                </a:solidFill>
                <a:latin typeface="Arial"/>
                <a:cs typeface="Arial"/>
              </a:rPr>
              <a:t> </a:t>
            </a:r>
            <a:r>
              <a:rPr lang="en-US" sz="2000" b="1" i="1" dirty="0" smtClean="0">
                <a:solidFill>
                  <a:srgbClr val="000000"/>
                </a:solidFill>
                <a:latin typeface="Arial"/>
                <a:cs typeface="Arial"/>
              </a:rPr>
              <a:t>x</a:t>
            </a:r>
            <a:r>
              <a:rPr lang="en-US" sz="2000" b="1" i="1" baseline="-25000" dirty="0" smtClean="0">
                <a:solidFill>
                  <a:srgbClr val="000000"/>
                </a:solidFill>
                <a:latin typeface="Arial"/>
                <a:cs typeface="Arial"/>
              </a:rPr>
              <a:t>i</a:t>
            </a:r>
            <a:r>
              <a:rPr lang="en-US" sz="2000" b="1" i="1" dirty="0" smtClean="0">
                <a:solidFill>
                  <a:srgbClr val="000000"/>
                </a:solidFill>
                <a:latin typeface="Arial"/>
                <a:cs typeface="Arial"/>
              </a:rPr>
              <a:t> </a:t>
            </a:r>
            <a:r>
              <a:rPr lang="en-US" sz="2000" b="1" i="1" dirty="0" err="1" smtClean="0">
                <a:solidFill>
                  <a:srgbClr val="000000"/>
                </a:solidFill>
                <a:latin typeface="Arial"/>
                <a:cs typeface="Arial"/>
              </a:rPr>
              <a:t>φ</a:t>
            </a:r>
            <a:r>
              <a:rPr lang="en-US" sz="2000" b="1" i="1" baseline="-25000" dirty="0" err="1" smtClean="0">
                <a:solidFill>
                  <a:srgbClr val="000000"/>
                </a:solidFill>
                <a:latin typeface="Arial"/>
                <a:cs typeface="Arial"/>
              </a:rPr>
              <a:t>i</a:t>
            </a:r>
            <a:r>
              <a:rPr lang="en-US" sz="2000" b="1" i="1" baseline="-25000" dirty="0" smtClean="0">
                <a:solidFill>
                  <a:srgbClr val="000000"/>
                </a:solidFill>
                <a:latin typeface="Arial"/>
                <a:cs typeface="Arial"/>
              </a:rPr>
              <a:t> </a:t>
            </a:r>
            <a:r>
              <a:rPr lang="en-US" sz="2000" b="1" dirty="0" smtClean="0">
                <a:solidFill>
                  <a:srgbClr val="000000"/>
                </a:solidFill>
                <a:latin typeface="Arial"/>
                <a:cs typeface="Arial"/>
              </a:rPr>
              <a:t>(</a:t>
            </a:r>
            <a:r>
              <a:rPr lang="en-US" sz="2000" b="1" i="1" dirty="0">
                <a:solidFill>
                  <a:srgbClr val="000000"/>
                </a:solidFill>
                <a:latin typeface="Arial"/>
                <a:cs typeface="Arial"/>
              </a:rPr>
              <a:t>v</a:t>
            </a:r>
            <a:r>
              <a:rPr lang="en-US" sz="2000" b="1" i="1" baseline="-25000" dirty="0">
                <a:solidFill>
                  <a:srgbClr val="000000"/>
                </a:solidFill>
                <a:latin typeface="Arial"/>
                <a:cs typeface="Arial"/>
              </a:rPr>
              <a:t>i</a:t>
            </a:r>
            <a:r>
              <a:rPr lang="en-US" sz="2000" b="1" dirty="0" smtClean="0">
                <a:solidFill>
                  <a:srgbClr val="000000"/>
                </a:solidFill>
                <a:latin typeface="Arial"/>
                <a:cs typeface="Arial"/>
              </a:rPr>
              <a:t>)</a:t>
            </a:r>
            <a:r>
              <a:rPr lang="en-US" sz="2000" b="1" i="1" dirty="0" smtClean="0">
                <a:solidFill>
                  <a:srgbClr val="000000"/>
                </a:solidFill>
                <a:latin typeface="Arial"/>
                <a:cs typeface="Arial"/>
              </a:rPr>
              <a:t>, </a:t>
            </a:r>
            <a:r>
              <a:rPr lang="en-US" sz="2000" b="1" dirty="0" err="1">
                <a:solidFill>
                  <a:srgbClr val="000000"/>
                </a:solidFill>
                <a:latin typeface="Arial"/>
                <a:cs typeface="Arial"/>
              </a:rPr>
              <a:t>s.t</a:t>
            </a:r>
            <a:r>
              <a:rPr lang="en-US" sz="2000" b="1" dirty="0" smtClean="0">
                <a:solidFill>
                  <a:srgbClr val="000000"/>
                </a:solidFill>
                <a:latin typeface="Arial"/>
                <a:cs typeface="Arial"/>
              </a:rPr>
              <a:t>  </a:t>
            </a:r>
            <a:r>
              <a:rPr lang="en-US" sz="2000" b="1" i="1" dirty="0" err="1" smtClean="0">
                <a:solidFill>
                  <a:srgbClr val="000000"/>
                </a:solidFill>
                <a:latin typeface="Arial"/>
                <a:cs typeface="Arial"/>
              </a:rPr>
              <a:t>x</a:t>
            </a:r>
            <a:r>
              <a:rPr lang="en-US" sz="2000" b="1" i="1" dirty="0" smtClean="0">
                <a:solidFill>
                  <a:srgbClr val="000000"/>
                </a:solidFill>
                <a:latin typeface="Arial"/>
                <a:cs typeface="Arial"/>
              </a:rPr>
              <a:t> </a:t>
            </a:r>
            <a:r>
              <a:rPr lang="en-US" sz="2000" dirty="0" err="1" smtClean="0">
                <a:latin typeface="Arial"/>
                <a:cs typeface="Arial"/>
                <a:sym typeface="Symbol"/>
              </a:rPr>
              <a:t></a:t>
            </a:r>
            <a:r>
              <a:rPr lang="en-US" sz="2000" dirty="0" smtClean="0">
                <a:latin typeface="Arial"/>
                <a:cs typeface="Arial"/>
                <a:sym typeface="Symbol"/>
              </a:rPr>
              <a:t> X</a:t>
            </a:r>
            <a:endParaRPr lang="en-US" sz="2000" b="1" dirty="0" smtClean="0">
              <a:solidFill>
                <a:srgbClr val="000000"/>
              </a:solidFill>
              <a:latin typeface="Arial"/>
              <a:cs typeface="Arial"/>
            </a:endParaRPr>
          </a:p>
          <a:p>
            <a:pPr marL="342900" indent="-342900">
              <a:lnSpc>
                <a:spcPct val="120000"/>
              </a:lnSpc>
              <a:spcAft>
                <a:spcPts val="600"/>
              </a:spcAft>
              <a:buFont typeface="Wingdings" charset="2"/>
              <a:buChar char="q"/>
            </a:pP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Call this allocation rule the </a:t>
            </a:r>
            <a:r>
              <a:rPr lang="en-US" sz="2000" b="1" i="1" dirty="0" smtClean="0">
                <a:latin typeface="Arial"/>
                <a:cs typeface="Arial"/>
              </a:rPr>
              <a:t>Virtual Welfare-Maximizing Rule</a:t>
            </a:r>
            <a:r>
              <a:rPr lang="en-US" sz="2000" dirty="0" smtClean="0">
                <a:latin typeface="Arial"/>
                <a:cs typeface="Arial"/>
              </a:rPr>
              <a:t>.</a:t>
            </a:r>
            <a:endParaRPr lang="en-US" sz="2000" dirty="0">
              <a:latin typeface="Arial"/>
              <a:cs typeface="Arial"/>
            </a:endParaRPr>
          </a:p>
        </p:txBody>
      </p:sp>
    </p:spTree>
    <p:extLst>
      <p:ext uri="{BB962C8B-B14F-4D97-AF65-F5344CB8AC3E}">
        <p14:creationId xmlns:p14="http://schemas.microsoft.com/office/powerpoint/2010/main" val="32163579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blinds(horizontal)">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checkerboard(across)">
                                      <p:cBhvr>
                                        <p:cTn id="27" dur="500"/>
                                        <p:tgtEl>
                                          <p:spTgt spid="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checkerboard(across)">
                                      <p:cBhvr>
                                        <p:cTn id="32" dur="500"/>
                                        <p:tgtEl>
                                          <p:spTgt spid="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Effect transition="in" filter="checkerboard(across)">
                                      <p:cBhvr>
                                        <p:cTn id="3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90600"/>
            <a:ext cx="8915400" cy="4021614"/>
          </a:xfrm>
          <a:prstGeom prst="rect">
            <a:avLst/>
          </a:prstGeom>
        </p:spPr>
        <p:txBody>
          <a:bodyPr wrap="square">
            <a:spAutoFit/>
          </a:bodyPr>
          <a:lstStyle/>
          <a:p>
            <a:pPr>
              <a:lnSpc>
                <a:spcPct val="120000"/>
              </a:lnSpc>
              <a:spcAft>
                <a:spcPts val="600"/>
              </a:spcAft>
            </a:pPr>
            <a:endParaRPr lang="en-US" sz="2000" dirty="0" smtClean="0">
              <a:latin typeface="Arial"/>
              <a:cs typeface="Arial"/>
            </a:endParaRPr>
          </a:p>
          <a:p>
            <a:pPr marL="342900" indent="-342900">
              <a:lnSpc>
                <a:spcPct val="120000"/>
              </a:lnSpc>
              <a:spcAft>
                <a:spcPts val="600"/>
              </a:spcAft>
              <a:buFont typeface="Wingdings" charset="2"/>
              <a:buChar char="q"/>
            </a:pPr>
            <a:r>
              <a:rPr lang="en-US" sz="2000" b="1" dirty="0" smtClean="0">
                <a:latin typeface="Arial"/>
                <a:cs typeface="Arial"/>
              </a:rPr>
              <a:t>Pertinent Question:</a:t>
            </a:r>
            <a:r>
              <a:rPr lang="en-US" sz="2000" dirty="0" smtClean="0">
                <a:latin typeface="Arial"/>
                <a:cs typeface="Arial"/>
              </a:rPr>
              <a:t> Is the </a:t>
            </a:r>
            <a:r>
              <a:rPr lang="en-US" sz="2000" dirty="0">
                <a:latin typeface="Arial"/>
                <a:cs typeface="Arial"/>
              </a:rPr>
              <a:t>Virtual Welfare-Maximizing </a:t>
            </a:r>
            <a:r>
              <a:rPr lang="en-US" sz="2000" dirty="0" smtClean="0">
                <a:latin typeface="Arial"/>
                <a:cs typeface="Arial"/>
              </a:rPr>
              <a:t>Rule </a:t>
            </a:r>
            <a:r>
              <a:rPr lang="en-US" sz="2000" b="1" i="1" dirty="0" smtClean="0">
                <a:solidFill>
                  <a:srgbClr val="008000"/>
                </a:solidFill>
                <a:latin typeface="Arial"/>
                <a:cs typeface="Arial"/>
              </a:rPr>
              <a:t>monotone</a:t>
            </a:r>
            <a:r>
              <a:rPr lang="en-US" sz="2000" dirty="0" smtClean="0">
                <a:latin typeface="Arial"/>
                <a:cs typeface="Arial"/>
              </a:rPr>
              <a:t>?</a:t>
            </a:r>
          </a:p>
          <a:p>
            <a:pPr marL="342900" indent="-342900">
              <a:lnSpc>
                <a:spcPct val="120000"/>
              </a:lnSpc>
              <a:spcAft>
                <a:spcPts val="600"/>
              </a:spcAft>
              <a:buFont typeface="Wingdings" charset="2"/>
              <a:buChar char="q"/>
            </a:pP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If yes, done! And, in fact, with a DSIC mechanism </a:t>
            </a:r>
            <a:r>
              <a:rPr lang="en-US" sz="2000" dirty="0" err="1" smtClean="0">
                <a:latin typeface="Arial"/>
                <a:cs typeface="Arial"/>
                <a:sym typeface="Wingdings"/>
              </a:rPr>
              <a:t></a:t>
            </a:r>
            <a:endParaRPr lang="en-US" sz="2000" dirty="0" smtClean="0">
              <a:latin typeface="Arial"/>
              <a:cs typeface="Arial"/>
              <a:sym typeface="Wingdings"/>
            </a:endParaRPr>
          </a:p>
          <a:p>
            <a:pPr marL="342900" indent="-342900">
              <a:lnSpc>
                <a:spcPct val="120000"/>
              </a:lnSpc>
              <a:spcAft>
                <a:spcPts val="600"/>
              </a:spcAft>
              <a:buFont typeface="Wingdings" charset="2"/>
              <a:buChar char="q"/>
            </a:pPr>
            <a:r>
              <a:rPr lang="en-US" sz="2000" dirty="0" smtClean="0">
                <a:latin typeface="Arial"/>
                <a:cs typeface="Arial"/>
              </a:rPr>
              <a:t>But answer depends on the distribution: </a:t>
            </a:r>
          </a:p>
          <a:p>
            <a:pPr marL="800100" lvl="1" indent="-342900">
              <a:lnSpc>
                <a:spcPct val="120000"/>
              </a:lnSpc>
              <a:spcAft>
                <a:spcPts val="600"/>
              </a:spcAft>
              <a:buFont typeface="Arial"/>
              <a:buChar char="•"/>
            </a:pPr>
            <a:r>
              <a:rPr lang="en-US" sz="2000" dirty="0" smtClean="0">
                <a:latin typeface="Arial"/>
                <a:cs typeface="Arial"/>
              </a:rPr>
              <a:t>e.g. suppose one item is sold to one bidder whose value is ⅔U[0,1] + ⅓ U[1,3]; then virtual welfare-maximizing rule is not monotone</a:t>
            </a:r>
          </a:p>
          <a:p>
            <a:pPr marL="342900" indent="-342900">
              <a:lnSpc>
                <a:spcPct val="120000"/>
              </a:lnSpc>
              <a:spcAft>
                <a:spcPts val="600"/>
              </a:spcAft>
            </a:pP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Distributions resulting in monotone allocation rules?</a:t>
            </a:r>
          </a:p>
        </p:txBody>
      </p:sp>
      <p:sp>
        <p:nvSpPr>
          <p:cNvPr id="5" name="Title 5"/>
          <p:cNvSpPr>
            <a:spLocks noGrp="1"/>
          </p:cNvSpPr>
          <p:nvPr>
            <p:ph type="title"/>
          </p:nvPr>
        </p:nvSpPr>
        <p:spPr>
          <a:xfrm>
            <a:off x="685800" y="76200"/>
            <a:ext cx="7700639" cy="762000"/>
          </a:xfrm>
        </p:spPr>
        <p:txBody>
          <a:bodyPr>
            <a:normAutofit fontScale="90000"/>
          </a:bodyPr>
          <a:lstStyle/>
          <a:p>
            <a:r>
              <a:rPr lang="en-US" dirty="0" smtClean="0">
                <a:latin typeface="Arial"/>
                <a:cs typeface="Arial"/>
              </a:rPr>
              <a:t>Revenue-optimal Single-Dimensional Auction</a:t>
            </a:r>
            <a:endParaRPr lang="en-US" dirty="0">
              <a:latin typeface="Arial"/>
              <a:cs typeface="Arial"/>
            </a:endParaRPr>
          </a:p>
        </p:txBody>
      </p:sp>
    </p:spTree>
    <p:extLst>
      <p:ext uri="{BB962C8B-B14F-4D97-AF65-F5344CB8AC3E}">
        <p14:creationId xmlns:p14="http://schemas.microsoft.com/office/powerpoint/2010/main" val="115065973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blinds(horizontal)">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blinds(horizontal)">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blinds(horizontal)">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blinds(horizontal)">
                                      <p:cBhvr>
                                        <p:cTn id="2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p:txBody>
          <a:bodyPr/>
          <a:lstStyle/>
          <a:p>
            <a:r>
              <a:rPr lang="en-US" dirty="0" smtClean="0">
                <a:latin typeface="Airal"/>
                <a:cs typeface="Airal"/>
              </a:rPr>
              <a:t>Regular Distributions</a:t>
            </a:r>
            <a:endParaRPr lang="en-US" dirty="0">
              <a:latin typeface="Airal"/>
              <a:cs typeface="Airal"/>
            </a:endParaRPr>
          </a:p>
        </p:txBody>
      </p:sp>
      <mc:AlternateContent xmlns:mc="http://schemas.openxmlformats.org/markup-compatibility/2006">
        <mc:Choice xmlns:a14="http://schemas.microsoft.com/office/drawing/2010/main" Requires="a14">
          <p:sp>
            <p:nvSpPr>
              <p:cNvPr id="2" name="Rectangle 1"/>
              <p:cNvSpPr/>
              <p:nvPr/>
            </p:nvSpPr>
            <p:spPr>
              <a:xfrm>
                <a:off x="63500" y="738517"/>
                <a:ext cx="9232900" cy="7001917"/>
              </a:xfrm>
              <a:prstGeom prst="rect">
                <a:avLst/>
              </a:prstGeom>
            </p:spPr>
            <p:txBody>
              <a:bodyPr wrap="square">
                <a:spAutoFit/>
              </a:bodyPr>
              <a:lstStyle/>
              <a:p>
                <a:pPr>
                  <a:lnSpc>
                    <a:spcPct val="120000"/>
                  </a:lnSpc>
                  <a:spcAft>
                    <a:spcPts val="600"/>
                  </a:spcAft>
                </a:pPr>
                <a:endParaRPr lang="en-US" sz="2000" dirty="0" smtClean="0">
                  <a:latin typeface="Airal"/>
                  <a:cs typeface="Airal"/>
                </a:endParaRPr>
              </a:p>
              <a:p>
                <a:pPr marL="342900" indent="-342900">
                  <a:lnSpc>
                    <a:spcPct val="120000"/>
                  </a:lnSpc>
                  <a:spcAft>
                    <a:spcPts val="600"/>
                  </a:spcAft>
                  <a:buFont typeface="Wingdings" charset="2"/>
                  <a:buChar char="q"/>
                </a:pPr>
                <a:r>
                  <a:rPr lang="en-US" sz="2000" b="1" dirty="0" smtClean="0">
                    <a:solidFill>
                      <a:srgbClr val="3366FF"/>
                    </a:solidFill>
                    <a:latin typeface="Arial"/>
                    <a:cs typeface="Arial"/>
                  </a:rPr>
                  <a:t>Definition 1 (Regular Distributions)</a:t>
                </a:r>
                <a:r>
                  <a:rPr lang="en-US" sz="2000" dirty="0" smtClean="0">
                    <a:latin typeface="Arial"/>
                    <a:cs typeface="Arial"/>
                  </a:rPr>
                  <a:t>: A single-dimensional distribution F is </a:t>
                </a:r>
                <a:r>
                  <a:rPr lang="en-US" sz="2000" b="1" i="1" dirty="0" smtClean="0">
                    <a:solidFill>
                      <a:srgbClr val="FF6600"/>
                    </a:solidFill>
                    <a:latin typeface="Arial"/>
                    <a:cs typeface="Arial"/>
                  </a:rPr>
                  <a:t>regular </a:t>
                </a:r>
                <a:r>
                  <a:rPr lang="en-US" sz="2000" dirty="0" smtClean="0">
                    <a:latin typeface="Arial"/>
                    <a:cs typeface="Arial"/>
                  </a:rPr>
                  <a:t>if its virtual transform </a:t>
                </a:r>
                <a:r>
                  <a:rPr lang="en-US" sz="2000" dirty="0" err="1" smtClean="0">
                    <a:latin typeface="Arial"/>
                    <a:cs typeface="Arial"/>
                  </a:rPr>
                  <a:t>v</a:t>
                </a:r>
                <a:r>
                  <a:rPr lang="en-US" sz="2000" dirty="0" smtClean="0">
                    <a:latin typeface="Arial"/>
                    <a:cs typeface="Arial"/>
                  </a:rPr>
                  <a:t>- (1-F(v))/f(v) is non-decreasing.</a:t>
                </a:r>
              </a:p>
              <a:p>
                <a:pPr marL="342900" indent="-342900">
                  <a:lnSpc>
                    <a:spcPct val="120000"/>
                  </a:lnSpc>
                  <a:spcAft>
                    <a:spcPts val="600"/>
                  </a:spcAft>
                  <a:buFont typeface="Wingdings" charset="2"/>
                  <a:buChar char="q"/>
                </a:pPr>
                <a:endParaRPr lang="en-US" sz="2000" b="1" i="1" dirty="0" smtClean="0">
                  <a:solidFill>
                    <a:srgbClr val="FF6600"/>
                  </a:solidFill>
                  <a:latin typeface="Arial"/>
                  <a:cs typeface="Arial"/>
                </a:endParaRPr>
              </a:p>
              <a:p>
                <a:pPr marL="342900" indent="-342900">
                  <a:lnSpc>
                    <a:spcPct val="120000"/>
                  </a:lnSpc>
                  <a:spcAft>
                    <a:spcPts val="600"/>
                  </a:spcAft>
                  <a:buFont typeface="Wingdings" charset="2"/>
                  <a:buChar char="q"/>
                </a:pPr>
                <a:r>
                  <a:rPr lang="en-US" sz="2000" b="1" dirty="0" smtClean="0">
                    <a:solidFill>
                      <a:srgbClr val="3366FF"/>
                    </a:solidFill>
                    <a:latin typeface="Arial"/>
                    <a:cs typeface="Arial"/>
                  </a:rPr>
                  <a:t>Definition 2 (Monotone Hazard Rate (MHR))</a:t>
                </a:r>
                <a:r>
                  <a:rPr lang="en-US" sz="2000" dirty="0" smtClean="0">
                    <a:solidFill>
                      <a:srgbClr val="000000"/>
                    </a:solidFill>
                    <a:latin typeface="Arial"/>
                    <a:cs typeface="Arial"/>
                  </a:rPr>
                  <a:t>: </a:t>
                </a:r>
                <a:r>
                  <a:rPr lang="en-US" sz="2000" dirty="0" smtClean="0">
                    <a:latin typeface="Arial"/>
                    <a:cs typeface="Arial"/>
                  </a:rPr>
                  <a:t>A single-dimensional distribution F has </a:t>
                </a:r>
                <a:r>
                  <a:rPr lang="en-US" sz="2000" b="1" i="1" dirty="0" smtClean="0">
                    <a:solidFill>
                      <a:srgbClr val="FF6600"/>
                    </a:solidFill>
                    <a:latin typeface="Arial"/>
                    <a:cs typeface="Arial"/>
                  </a:rPr>
                  <a:t>Monotone Hazard Rate</a:t>
                </a:r>
                <a:r>
                  <a:rPr lang="en-US" sz="2000" dirty="0" smtClean="0">
                    <a:latin typeface="Arial"/>
                    <a:cs typeface="Arial"/>
                  </a:rPr>
                  <a:t>, if (1-F(v))/f(v) is non-increasing.</a:t>
                </a:r>
              </a:p>
              <a:p>
                <a:pPr marL="342900" indent="-342900">
                  <a:lnSpc>
                    <a:spcPct val="120000"/>
                  </a:lnSpc>
                  <a:spcAft>
                    <a:spcPts val="600"/>
                  </a:spcAft>
                  <a:buFont typeface="Wingdings" charset="2"/>
                  <a:buChar char="q"/>
                </a:pPr>
                <a:endParaRPr lang="en-US" sz="2000" dirty="0" smtClean="0">
                  <a:solidFill>
                    <a:srgbClr val="000000"/>
                  </a:solidFill>
                  <a:latin typeface="Arial"/>
                  <a:cs typeface="Arial"/>
                </a:endParaRPr>
              </a:p>
              <a:p>
                <a:pPr marL="342900" indent="-342900">
                  <a:lnSpc>
                    <a:spcPct val="120000"/>
                  </a:lnSpc>
                  <a:spcAft>
                    <a:spcPts val="600"/>
                  </a:spcAft>
                  <a:buFont typeface="Wingdings" charset="2"/>
                  <a:buChar char="q"/>
                </a:pPr>
                <a:r>
                  <a:rPr lang="en-US" sz="2000" dirty="0" smtClean="0">
                    <a:latin typeface="Airal"/>
                    <a:cs typeface="Airal"/>
                  </a:rPr>
                  <a:t>What distributions are in these classes?</a:t>
                </a:r>
              </a:p>
              <a:p>
                <a:pPr marL="800100" lvl="1" indent="-342900">
                  <a:lnSpc>
                    <a:spcPct val="120000"/>
                  </a:lnSpc>
                  <a:spcAft>
                    <a:spcPts val="600"/>
                  </a:spcAft>
                  <a:buFontTx/>
                  <a:buChar char="-"/>
                </a:pPr>
                <a:r>
                  <a:rPr lang="en-US" sz="2000" dirty="0" smtClean="0">
                    <a:latin typeface="Airal"/>
                    <a:cs typeface="Airal"/>
                  </a:rPr>
                  <a:t>MHR: uniform, exponential and Gaussian distributions, and many more.</a:t>
                </a:r>
              </a:p>
              <a:p>
                <a:pPr marL="800100" lvl="1" indent="-342900">
                  <a:lnSpc>
                    <a:spcPct val="120000"/>
                  </a:lnSpc>
                  <a:spcAft>
                    <a:spcPts val="600"/>
                  </a:spcAft>
                  <a:buFontTx/>
                  <a:buChar char="-"/>
                </a:pPr>
                <a:r>
                  <a:rPr lang="en-US" sz="2000" dirty="0" smtClean="0">
                    <a:latin typeface="Airal"/>
                    <a:cs typeface="Airal"/>
                  </a:rPr>
                  <a:t>Regular: MHR and </a:t>
                </a:r>
                <a:r>
                  <a:rPr lang="en-US" sz="2000" dirty="0" smtClean="0">
                    <a:latin typeface="Airal"/>
                    <a:cs typeface="Airal"/>
                  </a:rPr>
                  <a:t>Power-law (pdf =</a:t>
                </a:r>
                <a14:m>
                  <m:oMath xmlns:m="http://schemas.openxmlformats.org/officeDocument/2006/math">
                    <m:r>
                      <a:rPr lang="en-US" sz="2000" b="0" i="1" smtClean="0">
                        <a:latin typeface="Cambria Math" charset="0"/>
                        <a:cs typeface="Airal"/>
                      </a:rPr>
                      <m:t>𝐶</m:t>
                    </m:r>
                    <m:sSup>
                      <m:sSupPr>
                        <m:ctrlPr>
                          <a:rPr lang="en-US" sz="2000" b="0" i="1" smtClean="0">
                            <a:latin typeface="Cambria Math" charset="0"/>
                            <a:cs typeface="Airal"/>
                          </a:rPr>
                        </m:ctrlPr>
                      </m:sSupPr>
                      <m:e>
                        <m:r>
                          <a:rPr lang="en-US" sz="2000" b="0" i="1" smtClean="0">
                            <a:latin typeface="Cambria Math" charset="0"/>
                            <a:cs typeface="Airal"/>
                          </a:rPr>
                          <m:t>𝑥</m:t>
                        </m:r>
                      </m:e>
                      <m:sup>
                        <m:r>
                          <a:rPr lang="en-US" sz="2000" b="0" i="1" smtClean="0">
                            <a:latin typeface="Cambria Math" charset="0"/>
                            <a:cs typeface="Airal"/>
                          </a:rPr>
                          <m:t>−</m:t>
                        </m:r>
                        <m:r>
                          <a:rPr lang="en-US" sz="2000" b="0" i="1" smtClean="0">
                            <a:latin typeface="Cambria Math" charset="0"/>
                            <a:cs typeface="Airal"/>
                          </a:rPr>
                          <m:t>𝛼</m:t>
                        </m:r>
                      </m:sup>
                    </m:sSup>
                  </m:oMath>
                </a14:m>
                <a:r>
                  <a:rPr lang="en-US" sz="2000" dirty="0" smtClean="0">
                    <a:latin typeface="Airal"/>
                    <a:cs typeface="Airal"/>
                  </a:rPr>
                  <a:t>)</a:t>
                </a:r>
                <a:endParaRPr lang="en-US" sz="2000" dirty="0" smtClean="0">
                  <a:latin typeface="Airal"/>
                  <a:cs typeface="Airal"/>
                </a:endParaRPr>
              </a:p>
              <a:p>
                <a:pPr marL="800100" lvl="1" indent="-342900">
                  <a:lnSpc>
                    <a:spcPct val="120000"/>
                  </a:lnSpc>
                  <a:spcAft>
                    <a:spcPts val="600"/>
                  </a:spcAft>
                  <a:buFontTx/>
                  <a:buChar char="-"/>
                </a:pPr>
                <a:r>
                  <a:rPr lang="en-US" sz="2000" dirty="0" smtClean="0">
                    <a:latin typeface="Airal"/>
                    <a:cs typeface="Airal"/>
                  </a:rPr>
                  <a:t>Irregular: Multi-modal or distributions with very heavy tails.</a:t>
                </a:r>
              </a:p>
              <a:p>
                <a:pPr marL="800100" lvl="1" indent="-342900">
                  <a:lnSpc>
                    <a:spcPct val="120000"/>
                  </a:lnSpc>
                  <a:spcAft>
                    <a:spcPts val="600"/>
                  </a:spcAft>
                  <a:buFontTx/>
                  <a:buChar char="-"/>
                </a:pPr>
                <a:endParaRPr lang="en-US" sz="2000" dirty="0">
                  <a:latin typeface="Airal"/>
                  <a:cs typeface="Airal"/>
                </a:endParaRPr>
              </a:p>
              <a:p>
                <a:pPr marL="342900" indent="-342900">
                  <a:lnSpc>
                    <a:spcPct val="120000"/>
                  </a:lnSpc>
                  <a:spcAft>
                    <a:spcPts val="600"/>
                  </a:spcAft>
                  <a:buFont typeface="Wingdings" charset="2"/>
                  <a:buChar char="q"/>
                </a:pPr>
                <a:r>
                  <a:rPr lang="en-US" sz="2000" dirty="0" smtClean="0">
                    <a:latin typeface="Airal"/>
                    <a:cs typeface="Airal"/>
                  </a:rPr>
                  <a:t>When all the </a:t>
                </a:r>
                <a:r>
                  <a:rPr lang="en-US" sz="2000" i="1" dirty="0" err="1" smtClean="0">
                    <a:latin typeface="Airal"/>
                    <a:cs typeface="Airal"/>
                  </a:rPr>
                  <a:t>F</a:t>
                </a:r>
                <a:r>
                  <a:rPr lang="en-US" sz="2000" i="1" baseline="-25000" dirty="0" err="1" smtClean="0">
                    <a:latin typeface="Airal"/>
                    <a:cs typeface="Airal"/>
                  </a:rPr>
                  <a:t>i</a:t>
                </a:r>
                <a:r>
                  <a:rPr lang="en-US" sz="2000" dirty="0" err="1" smtClean="0">
                    <a:latin typeface="Airal"/>
                    <a:cs typeface="Airal"/>
                  </a:rPr>
                  <a:t>’s</a:t>
                </a:r>
                <a:r>
                  <a:rPr lang="en-US" sz="2000" dirty="0" smtClean="0">
                    <a:latin typeface="Airal"/>
                    <a:cs typeface="Airal"/>
                  </a:rPr>
                  <a:t> are regular, </a:t>
                </a:r>
                <a:r>
                  <a:rPr lang="en-US" sz="2000" dirty="0">
                    <a:latin typeface="Airal"/>
                    <a:cs typeface="Airal"/>
                  </a:rPr>
                  <a:t>the Virtual Welfare-Maximizing </a:t>
                </a:r>
                <a:r>
                  <a:rPr lang="en-US" sz="2000" dirty="0" smtClean="0">
                    <a:latin typeface="Airal"/>
                    <a:cs typeface="Airal"/>
                  </a:rPr>
                  <a:t>Rule is </a:t>
                </a:r>
                <a:r>
                  <a:rPr lang="en-US" sz="2000" b="1" i="1" dirty="0" smtClean="0">
                    <a:solidFill>
                      <a:srgbClr val="008000"/>
                    </a:solidFill>
                    <a:latin typeface="Airal"/>
                    <a:cs typeface="Airal"/>
                  </a:rPr>
                  <a:t>monotone.</a:t>
                </a:r>
              </a:p>
              <a:p>
                <a:pPr marL="342900" indent="-342900">
                  <a:lnSpc>
                    <a:spcPct val="120000"/>
                  </a:lnSpc>
                  <a:spcAft>
                    <a:spcPts val="600"/>
                  </a:spcAft>
                  <a:buFont typeface="Wingdings" charset="2"/>
                  <a:buChar char="q"/>
                </a:pPr>
                <a:endParaRPr lang="en-US" sz="2000" b="1" i="1" dirty="0">
                  <a:solidFill>
                    <a:srgbClr val="008000"/>
                  </a:solidFill>
                  <a:latin typeface="Airal"/>
                  <a:cs typeface="Airal"/>
                </a:endParaRPr>
              </a:p>
              <a:p>
                <a:pPr marL="342900" indent="-342900">
                  <a:lnSpc>
                    <a:spcPct val="120000"/>
                  </a:lnSpc>
                  <a:spcAft>
                    <a:spcPts val="600"/>
                  </a:spcAft>
                  <a:buFont typeface="Wingdings" charset="2"/>
                  <a:buChar char="q"/>
                </a:pPr>
                <a:endParaRPr lang="en-US" sz="2000" dirty="0">
                  <a:latin typeface="Airal"/>
                  <a:cs typeface="Airal"/>
                </a:endParaRPr>
              </a:p>
              <a:p>
                <a:pPr marL="342900" indent="-342900">
                  <a:lnSpc>
                    <a:spcPct val="120000"/>
                  </a:lnSpc>
                  <a:spcAft>
                    <a:spcPts val="600"/>
                  </a:spcAft>
                  <a:buFont typeface="Wingdings" charset="2"/>
                  <a:buChar char="q"/>
                </a:pPr>
                <a:endParaRPr lang="en-US" sz="2000" dirty="0" smtClean="0">
                  <a:solidFill>
                    <a:srgbClr val="000000"/>
                  </a:solidFill>
                  <a:latin typeface="Airal"/>
                  <a:cs typeface="Airal"/>
                </a:endParaRPr>
              </a:p>
            </p:txBody>
          </p:sp>
        </mc:Choice>
        <mc:Fallback>
          <p:sp>
            <p:nvSpPr>
              <p:cNvPr id="2" name="Rectangle 1"/>
              <p:cNvSpPr>
                <a:spLocks noRot="1" noChangeAspect="1" noMove="1" noResize="1" noEditPoints="1" noAdjustHandles="1" noChangeArrowheads="1" noChangeShapeType="1" noTextEdit="1"/>
              </p:cNvSpPr>
              <p:nvPr/>
            </p:nvSpPr>
            <p:spPr>
              <a:xfrm>
                <a:off x="63500" y="738517"/>
                <a:ext cx="9232900" cy="7001917"/>
              </a:xfrm>
              <a:prstGeom prst="rect">
                <a:avLst/>
              </a:prstGeom>
              <a:blipFill rotWithShape="0">
                <a:blip r:embed="rId3"/>
                <a:stretch>
                  <a:fillRect l="-594"/>
                </a:stretch>
              </a:blipFill>
            </p:spPr>
            <p:txBody>
              <a:bodyPr/>
              <a:lstStyle/>
              <a:p>
                <a:r>
                  <a:rPr lang="en-US">
                    <a:noFill/>
                  </a:rPr>
                  <a:t> </a:t>
                </a:r>
              </a:p>
            </p:txBody>
          </p:sp>
        </mc:Fallback>
      </mc:AlternateContent>
    </p:spTree>
    <p:extLst>
      <p:ext uri="{BB962C8B-B14F-4D97-AF65-F5344CB8AC3E}">
        <p14:creationId xmlns:p14="http://schemas.microsoft.com/office/powerpoint/2010/main" val="2090474319"/>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76200"/>
            <a:ext cx="7700639" cy="762000"/>
          </a:xfrm>
        </p:spPr>
        <p:txBody>
          <a:bodyPr/>
          <a:lstStyle/>
          <a:p>
            <a:r>
              <a:rPr lang="en-US" dirty="0" smtClean="0">
                <a:latin typeface="Arial"/>
                <a:cs typeface="Arial"/>
              </a:rPr>
              <a:t>Optimal Auction for Regular Distributions</a:t>
            </a:r>
            <a:endParaRPr lang="en-US" dirty="0">
              <a:latin typeface="Arial"/>
              <a:cs typeface="Arial"/>
            </a:endParaRPr>
          </a:p>
        </p:txBody>
      </p:sp>
      <p:pic>
        <p:nvPicPr>
          <p:cNvPr id="5" name="Picture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990600"/>
            <a:ext cx="8763000" cy="9448800"/>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xmlns:mv="urn:schemas-microsoft-com:mac:vml" xmlns:mc="http://schemas.openxmlformats.org/markup-compatibility/2006">
                <a:solidFill>
                  <a:schemeClr val="accent1"/>
                </a:solidFill>
              </a14:hiddenFill>
            </a:ext>
            <a:ext uri="{91240B29-F687-4f45-9708-019B960494DF}">
              <a14:hiddenLine xmlns="" xmlns:a14="http://schemas.microsoft.com/office/drawing/2010/main" xmlns:mv="urn:schemas-microsoft-com:mac:vml" xmlns:mc="http://schemas.openxmlformats.org/markup-compatibility/2006" w="9525">
                <a:solidFill>
                  <a:schemeClr val="tx1"/>
                </a:solidFill>
                <a:miter lim="800000"/>
                <a:headEnd/>
                <a:tailEnd/>
              </a14:hiddenLine>
            </a:ext>
          </a:extLst>
        </p:spPr>
      </p:pic>
      <p:sp>
        <p:nvSpPr>
          <p:cNvPr id="7" name="TextBox 6"/>
          <p:cNvSpPr txBox="1"/>
          <p:nvPr/>
        </p:nvSpPr>
        <p:spPr>
          <a:xfrm>
            <a:off x="889000" y="1753944"/>
            <a:ext cx="7696200" cy="2616101"/>
          </a:xfrm>
          <a:prstGeom prst="rect">
            <a:avLst/>
          </a:prstGeom>
          <a:noFill/>
        </p:spPr>
        <p:txBody>
          <a:bodyPr wrap="square" rtlCol="0">
            <a:spAutoFit/>
          </a:bodyPr>
          <a:lstStyle/>
          <a:p>
            <a:r>
              <a:rPr lang="en-US" sz="2400" b="1" dirty="0" smtClean="0">
                <a:solidFill>
                  <a:schemeClr val="bg1"/>
                </a:solidFill>
                <a:latin typeface="Comic Sans MS" pitchFamily="66" charset="0"/>
                <a:cs typeface="Arial" pitchFamily="34" charset="0"/>
              </a:rPr>
              <a:t>[Myerson ’81] </a:t>
            </a:r>
            <a:r>
              <a:rPr lang="en-US" sz="2000" dirty="0" smtClean="0">
                <a:solidFill>
                  <a:schemeClr val="bg1"/>
                </a:solidFill>
                <a:latin typeface="Chalkboard"/>
                <a:cs typeface="Chalkboard"/>
              </a:rPr>
              <a:t>Fix a Bayesian single-dimensional environment, where all bidders draw values from regular distributions. </a:t>
            </a:r>
          </a:p>
          <a:p>
            <a:endParaRPr lang="en-US" sz="2000" dirty="0" smtClean="0">
              <a:solidFill>
                <a:schemeClr val="bg1"/>
              </a:solidFill>
              <a:latin typeface="Chalkboard"/>
              <a:cs typeface="Chalkboard"/>
            </a:endParaRPr>
          </a:p>
          <a:p>
            <a:r>
              <a:rPr lang="en-US" sz="2000" dirty="0" smtClean="0">
                <a:solidFill>
                  <a:schemeClr val="bg1"/>
                </a:solidFill>
                <a:latin typeface="Chalkboard"/>
                <a:cs typeface="Chalkboard"/>
              </a:rPr>
              <a:t>Then the auction whose allocation rule is the virtual welfare maximizing allocation rule (and whose price rule is uniquely determined by the allocation rule so that the resulting auction is interim IR, NPT) is DSIC and revenue-optimal (among all interim IR, potentially indirect auctions).</a:t>
            </a:r>
          </a:p>
        </p:txBody>
      </p:sp>
    </p:spTree>
    <p:extLst>
      <p:ext uri="{BB962C8B-B14F-4D97-AF65-F5344CB8AC3E}">
        <p14:creationId xmlns:p14="http://schemas.microsoft.com/office/powerpoint/2010/main" val="196176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2"/>
          <p:cNvSpPr>
            <a:spLocks noGrp="1"/>
          </p:cNvSpPr>
          <p:nvPr>
            <p:ph type="title"/>
          </p:nvPr>
        </p:nvSpPr>
        <p:spPr>
          <a:xfrm>
            <a:off x="2743200" y="4191000"/>
            <a:ext cx="6019800" cy="1362075"/>
          </a:xfrm>
        </p:spPr>
        <p:txBody>
          <a:bodyPr>
            <a:noAutofit/>
          </a:bodyPr>
          <a:lstStyle/>
          <a:p>
            <a:pPr>
              <a:lnSpc>
                <a:spcPct val="120000"/>
              </a:lnSpc>
            </a:pPr>
            <a:r>
              <a:rPr lang="en-US" altLang="zh-CN" b="0" cap="none" dirty="0" smtClean="0">
                <a:solidFill>
                  <a:schemeClr val="tx2">
                    <a:lumMod val="60000"/>
                    <a:lumOff val="40000"/>
                  </a:schemeClr>
                </a:solidFill>
                <a:latin typeface="Chalkduster"/>
                <a:cs typeface="Chalkduster"/>
              </a:rPr>
              <a:t>Discussion about Myerson’s Auction</a:t>
            </a:r>
            <a:endParaRPr lang="en-US" sz="2800" b="0" cap="none" dirty="0">
              <a:solidFill>
                <a:schemeClr val="tx2">
                  <a:lumMod val="60000"/>
                  <a:lumOff val="40000"/>
                </a:schemeClr>
              </a:solidFill>
              <a:latin typeface="Chalkduster"/>
              <a:cs typeface="Chalkduster"/>
            </a:endParaRPr>
          </a:p>
        </p:txBody>
      </p:sp>
    </p:spTree>
    <p:extLst>
      <p:ext uri="{BB962C8B-B14F-4D97-AF65-F5344CB8AC3E}">
        <p14:creationId xmlns:p14="http://schemas.microsoft.com/office/powerpoint/2010/main" val="57652696"/>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a:xfrm>
            <a:off x="990600" y="76200"/>
            <a:ext cx="7700639" cy="762000"/>
          </a:xfrm>
        </p:spPr>
        <p:txBody>
          <a:bodyPr>
            <a:normAutofit/>
          </a:bodyPr>
          <a:lstStyle/>
          <a:p>
            <a:r>
              <a:rPr lang="en-US" dirty="0" smtClean="0">
                <a:latin typeface="Arial"/>
                <a:cs typeface="Arial"/>
              </a:rPr>
              <a:t>How Simple is Myerson’s Auction?</a:t>
            </a:r>
            <a:endParaRPr lang="en-US" dirty="0">
              <a:latin typeface="Arial"/>
              <a:cs typeface="Arial"/>
            </a:endParaRPr>
          </a:p>
        </p:txBody>
      </p:sp>
      <p:sp>
        <p:nvSpPr>
          <p:cNvPr id="2" name="Rectangle 1"/>
          <p:cNvSpPr/>
          <p:nvPr/>
        </p:nvSpPr>
        <p:spPr>
          <a:xfrm>
            <a:off x="304800" y="1143000"/>
            <a:ext cx="8839200" cy="3055195"/>
          </a:xfrm>
          <a:prstGeom prst="rect">
            <a:avLst/>
          </a:prstGeom>
        </p:spPr>
        <p:txBody>
          <a:bodyPr wrap="square">
            <a:spAutoFit/>
          </a:bodyPr>
          <a:lstStyle/>
          <a:p>
            <a:pPr>
              <a:lnSpc>
                <a:spcPct val="120000"/>
              </a:lnSpc>
              <a:spcAft>
                <a:spcPts val="600"/>
              </a:spcAft>
            </a:pPr>
            <a:r>
              <a:rPr lang="en-US" sz="1600" dirty="0" smtClean="0">
                <a:latin typeface="Arial"/>
                <a:cs typeface="Arial"/>
              </a:rPr>
              <a:t> </a:t>
            </a:r>
            <a:endParaRPr lang="en-US" sz="2000" dirty="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Single-item setting, </a:t>
            </a:r>
            <a:r>
              <a:rPr lang="en-US" sz="2000" dirty="0" err="1" smtClean="0">
                <a:latin typeface="Arial"/>
                <a:cs typeface="Arial"/>
              </a:rPr>
              <a:t>w</a:t>
            </a:r>
            <a:r>
              <a:rPr lang="en-US" sz="2000" dirty="0" smtClean="0">
                <a:latin typeface="Arial"/>
                <a:cs typeface="Arial"/>
              </a:rPr>
              <a:t>/ regular </a:t>
            </a:r>
            <a:r>
              <a:rPr lang="en-US" sz="2000" dirty="0" err="1" smtClean="0">
                <a:latin typeface="Arial"/>
                <a:cs typeface="Arial"/>
              </a:rPr>
              <a:t>i.i.d</a:t>
            </a:r>
            <a:r>
              <a:rPr lang="en-US" sz="2000" dirty="0" smtClean="0">
                <a:latin typeface="Arial"/>
                <a:cs typeface="Arial"/>
              </a:rPr>
              <a:t>. bidders, i.e. </a:t>
            </a:r>
            <a:r>
              <a:rPr lang="en-US" sz="2000" b="1" i="1" dirty="0" smtClean="0">
                <a:latin typeface="Arial"/>
                <a:cs typeface="Arial"/>
              </a:rPr>
              <a:t>F</a:t>
            </a:r>
            <a:r>
              <a:rPr lang="en-US" sz="2000" b="1" baseline="-25000" dirty="0" smtClean="0">
                <a:latin typeface="Arial"/>
                <a:cs typeface="Arial"/>
              </a:rPr>
              <a:t>1</a:t>
            </a:r>
            <a:r>
              <a:rPr lang="en-US" sz="2000" b="1" dirty="0" smtClean="0">
                <a:latin typeface="Arial"/>
                <a:cs typeface="Arial"/>
              </a:rPr>
              <a:t>=</a:t>
            </a:r>
            <a:r>
              <a:rPr lang="en-US" sz="2000" b="1" i="1" dirty="0" smtClean="0">
                <a:latin typeface="Arial"/>
                <a:cs typeface="Arial"/>
              </a:rPr>
              <a:t>F</a:t>
            </a:r>
            <a:r>
              <a:rPr lang="en-US" sz="2000" b="1" baseline="-25000" dirty="0" smtClean="0">
                <a:latin typeface="Arial"/>
                <a:cs typeface="Arial"/>
              </a:rPr>
              <a:t>2</a:t>
            </a:r>
            <a:r>
              <a:rPr lang="en-US" sz="2000" b="1" dirty="0" smtClean="0">
                <a:latin typeface="Arial"/>
                <a:cs typeface="Arial"/>
              </a:rPr>
              <a:t>=...=</a:t>
            </a:r>
            <a:r>
              <a:rPr lang="en-US" sz="2000" b="1" i="1" dirty="0" smtClean="0">
                <a:latin typeface="Arial"/>
                <a:cs typeface="Arial"/>
              </a:rPr>
              <a:t>F</a:t>
            </a:r>
            <a:r>
              <a:rPr lang="en-US" sz="2000" b="1" i="1" baseline="-25000" dirty="0" smtClean="0">
                <a:latin typeface="Arial"/>
                <a:cs typeface="Arial"/>
              </a:rPr>
              <a:t>n</a:t>
            </a:r>
            <a:r>
              <a:rPr lang="en-US" sz="2000" b="1" dirty="0" smtClean="0">
                <a:latin typeface="Arial"/>
                <a:cs typeface="Arial"/>
              </a:rPr>
              <a:t>:</a:t>
            </a:r>
          </a:p>
          <a:p>
            <a:pPr marL="800100" lvl="1" indent="-342900">
              <a:lnSpc>
                <a:spcPct val="120000"/>
              </a:lnSpc>
              <a:spcAft>
                <a:spcPts val="600"/>
              </a:spcAft>
              <a:buFont typeface="Arial"/>
              <a:buChar char="•"/>
            </a:pPr>
            <a:r>
              <a:rPr lang="en-US" sz="2000" dirty="0" smtClean="0">
                <a:latin typeface="Arial"/>
                <a:cs typeface="Arial"/>
              </a:rPr>
              <a:t>All </a:t>
            </a:r>
            <a:r>
              <a:rPr lang="en-US" sz="2000" b="1" i="1" dirty="0" err="1" smtClean="0">
                <a:latin typeface="Arial"/>
                <a:cs typeface="Arial"/>
              </a:rPr>
              <a:t>φ</a:t>
            </a:r>
            <a:r>
              <a:rPr lang="en-US" sz="2000" b="1" i="1" baseline="-25000" dirty="0" err="1" smtClean="0">
                <a:latin typeface="Arial"/>
                <a:cs typeface="Arial"/>
              </a:rPr>
              <a:t>i</a:t>
            </a:r>
            <a:r>
              <a:rPr lang="en-US" sz="1000" b="1" i="1" dirty="0" smtClean="0">
                <a:latin typeface="Arial"/>
                <a:cs typeface="Arial"/>
              </a:rPr>
              <a:t> </a:t>
            </a:r>
            <a:r>
              <a:rPr lang="en-US" sz="2000" b="1" dirty="0" smtClean="0">
                <a:latin typeface="Arial"/>
                <a:cs typeface="Arial"/>
              </a:rPr>
              <a:t>( )</a:t>
            </a:r>
            <a:r>
              <a:rPr lang="en-US" sz="2000" dirty="0" smtClean="0">
                <a:latin typeface="Arial"/>
                <a:cs typeface="Arial"/>
              </a:rPr>
              <a:t>’s are the same and monotone.</a:t>
            </a:r>
            <a:endParaRPr lang="en-US" sz="2000" baseline="-25000" dirty="0" smtClean="0">
              <a:latin typeface="Arial"/>
              <a:cs typeface="Arial"/>
            </a:endParaRPr>
          </a:p>
          <a:p>
            <a:pPr marL="800100" lvl="1" indent="-342900">
              <a:lnSpc>
                <a:spcPct val="120000"/>
              </a:lnSpc>
              <a:spcAft>
                <a:spcPts val="600"/>
              </a:spcAft>
              <a:buFont typeface="Arial"/>
              <a:buChar char="•"/>
            </a:pPr>
            <a:r>
              <a:rPr lang="en-US" sz="2000" dirty="0" err="1" smtClean="0">
                <a:sym typeface="Symbol"/>
              </a:rPr>
              <a:t></a:t>
            </a:r>
            <a:r>
              <a:rPr lang="en-US" sz="2000" dirty="0" err="1" smtClean="0">
                <a:latin typeface="Arial"/>
                <a:cs typeface="Arial"/>
                <a:sym typeface="Symbol"/>
              </a:rPr>
              <a:t>t</a:t>
            </a:r>
            <a:r>
              <a:rPr lang="en-US" sz="2000" dirty="0" err="1" smtClean="0">
                <a:latin typeface="Arial"/>
                <a:cs typeface="Arial"/>
              </a:rPr>
              <a:t>he</a:t>
            </a:r>
            <a:r>
              <a:rPr lang="en-US" sz="2000" dirty="0" smtClean="0">
                <a:latin typeface="Arial"/>
                <a:cs typeface="Arial"/>
              </a:rPr>
              <a:t> highest bidder has the </a:t>
            </a:r>
            <a:r>
              <a:rPr lang="en-US" sz="2000" b="1" dirty="0" smtClean="0">
                <a:solidFill>
                  <a:srgbClr val="008000"/>
                </a:solidFill>
                <a:latin typeface="Arial"/>
                <a:cs typeface="Arial"/>
              </a:rPr>
              <a:t>highest virtual value</a:t>
            </a:r>
            <a:endParaRPr lang="en-US" sz="2000" dirty="0" smtClean="0">
              <a:latin typeface="Arial"/>
              <a:cs typeface="Arial"/>
            </a:endParaRPr>
          </a:p>
          <a:p>
            <a:pPr marL="800100" lvl="1" indent="-342900">
              <a:lnSpc>
                <a:spcPct val="120000"/>
              </a:lnSpc>
              <a:spcAft>
                <a:spcPts val="600"/>
              </a:spcAft>
              <a:buFont typeface="Arial"/>
              <a:buChar char="•"/>
            </a:pPr>
            <a:r>
              <a:rPr lang="en-US" sz="2000" dirty="0" err="1" smtClean="0">
                <a:sym typeface="Symbol"/>
              </a:rPr>
              <a:t></a:t>
            </a:r>
            <a:r>
              <a:rPr lang="en-US" sz="2000" dirty="0" smtClean="0">
                <a:sym typeface="Symbol"/>
              </a:rPr>
              <a:t> </a:t>
            </a:r>
            <a:r>
              <a:rPr lang="en-US" sz="2000" dirty="0" smtClean="0">
                <a:latin typeface="Arial"/>
                <a:cs typeface="Arial"/>
              </a:rPr>
              <a:t>the optimal auction is the </a:t>
            </a:r>
            <a:r>
              <a:rPr lang="en-US" sz="2000" dirty="0" err="1" smtClean="0">
                <a:latin typeface="Arial"/>
                <a:cs typeface="Arial"/>
              </a:rPr>
              <a:t>Vickrey</a:t>
            </a:r>
            <a:r>
              <a:rPr lang="en-US" sz="2000" dirty="0">
                <a:latin typeface="Arial"/>
                <a:cs typeface="Arial"/>
              </a:rPr>
              <a:t> </a:t>
            </a:r>
            <a:r>
              <a:rPr lang="en-US" sz="2000" dirty="0" smtClean="0">
                <a:latin typeface="Arial"/>
                <a:cs typeface="Arial"/>
              </a:rPr>
              <a:t>auction with reserve price </a:t>
            </a:r>
            <a:r>
              <a:rPr lang="en-US" sz="2000" b="1" i="1" dirty="0" smtClean="0">
                <a:latin typeface="Arial"/>
                <a:cs typeface="Arial"/>
              </a:rPr>
              <a:t>φ</a:t>
            </a:r>
            <a:r>
              <a:rPr lang="en-US" sz="2000" b="1" i="1" baseline="30000" dirty="0" smtClean="0">
                <a:latin typeface="Arial"/>
                <a:cs typeface="Arial"/>
              </a:rPr>
              <a:t>-1</a:t>
            </a:r>
            <a:r>
              <a:rPr lang="en-US" sz="2000" b="1" i="1" dirty="0" smtClean="0">
                <a:latin typeface="Arial"/>
                <a:cs typeface="Arial"/>
              </a:rPr>
              <a:t>(0)</a:t>
            </a:r>
            <a:r>
              <a:rPr lang="en-US" sz="2000" dirty="0" smtClean="0">
                <a:latin typeface="Arial"/>
                <a:cs typeface="Arial"/>
              </a:rPr>
              <a:t>.</a:t>
            </a:r>
          </a:p>
          <a:p>
            <a:pPr marL="342900" indent="-342900">
              <a:lnSpc>
                <a:spcPct val="120000"/>
              </a:lnSpc>
              <a:spcAft>
                <a:spcPts val="600"/>
              </a:spcAft>
              <a:buFont typeface="Wingdings" charset="2"/>
              <a:buChar char="q"/>
            </a:pP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Killer application: eBay (assuming the starting prices are chosen well...)</a:t>
            </a:r>
          </a:p>
        </p:txBody>
      </p:sp>
    </p:spTree>
    <p:extLst>
      <p:ext uri="{BB962C8B-B14F-4D97-AF65-F5344CB8AC3E}">
        <p14:creationId xmlns:p14="http://schemas.microsoft.com/office/powerpoint/2010/main" val="35998096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dissolve">
                                      <p:cBhvr>
                                        <p:cTn id="2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a:xfrm>
            <a:off x="990600" y="76200"/>
            <a:ext cx="7700639" cy="762000"/>
          </a:xfrm>
        </p:spPr>
        <p:txBody>
          <a:bodyPr>
            <a:normAutofit/>
          </a:bodyPr>
          <a:lstStyle/>
          <a:p>
            <a:r>
              <a:rPr lang="en-US" dirty="0" smtClean="0">
                <a:latin typeface="Arial"/>
                <a:cs typeface="Arial"/>
              </a:rPr>
              <a:t>How Simple is Myerson’s Auction?</a:t>
            </a:r>
            <a:endParaRPr lang="en-US" dirty="0">
              <a:latin typeface="Arial"/>
              <a:cs typeface="Arial"/>
            </a:endParaRPr>
          </a:p>
        </p:txBody>
      </p:sp>
      <p:sp>
        <p:nvSpPr>
          <p:cNvPr id="2" name="Rectangle 1"/>
          <p:cNvSpPr/>
          <p:nvPr/>
        </p:nvSpPr>
        <p:spPr>
          <a:xfrm>
            <a:off x="228600" y="762000"/>
            <a:ext cx="8458200" cy="5425075"/>
          </a:xfrm>
          <a:prstGeom prst="rect">
            <a:avLst/>
          </a:prstGeom>
        </p:spPr>
        <p:txBody>
          <a:bodyPr wrap="square">
            <a:spAutoFit/>
          </a:bodyPr>
          <a:lstStyle/>
          <a:p>
            <a:pPr>
              <a:lnSpc>
                <a:spcPct val="120000"/>
              </a:lnSpc>
              <a:spcAft>
                <a:spcPts val="600"/>
              </a:spcAft>
            </a:pPr>
            <a:r>
              <a:rPr lang="en-US" sz="1600" dirty="0" smtClean="0">
                <a:latin typeface="Arial"/>
                <a:cs typeface="Arial"/>
              </a:rPr>
              <a:t> </a:t>
            </a:r>
            <a:endParaRPr lang="en-US" sz="2000" dirty="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Single-item setting, </a:t>
            </a:r>
            <a:r>
              <a:rPr lang="en-US" sz="2000" dirty="0" err="1" smtClean="0">
                <a:latin typeface="Arial"/>
                <a:cs typeface="Arial"/>
              </a:rPr>
              <a:t>w</a:t>
            </a:r>
            <a:r>
              <a:rPr lang="en-US" sz="2000" dirty="0" smtClean="0">
                <a:latin typeface="Arial"/>
                <a:cs typeface="Arial"/>
              </a:rPr>
              <a:t>/ regular independent bidders, but </a:t>
            </a:r>
            <a:r>
              <a:rPr lang="en-US" sz="2000" b="1" i="1" dirty="0" smtClean="0">
                <a:latin typeface="Arial"/>
                <a:cs typeface="Arial"/>
              </a:rPr>
              <a:t>F</a:t>
            </a:r>
            <a:r>
              <a:rPr lang="en-US" sz="2000" b="1" baseline="-25000" dirty="0" smtClean="0">
                <a:latin typeface="Arial"/>
                <a:cs typeface="Arial"/>
              </a:rPr>
              <a:t>1</a:t>
            </a:r>
            <a:r>
              <a:rPr lang="en-US" sz="2000" b="1" dirty="0" smtClean="0">
                <a:latin typeface="Arial"/>
                <a:cs typeface="Arial"/>
              </a:rPr>
              <a:t>≠</a:t>
            </a:r>
            <a:r>
              <a:rPr lang="en-US" sz="2000" b="1" i="1" dirty="0" smtClean="0">
                <a:latin typeface="Arial"/>
                <a:cs typeface="Arial"/>
              </a:rPr>
              <a:t>F</a:t>
            </a:r>
            <a:r>
              <a:rPr lang="en-US" sz="2000" b="1" baseline="-25000" dirty="0" smtClean="0">
                <a:latin typeface="Arial"/>
                <a:cs typeface="Arial"/>
              </a:rPr>
              <a:t>2</a:t>
            </a:r>
            <a:r>
              <a:rPr lang="en-US" sz="2000" b="1" dirty="0" smtClean="0">
                <a:latin typeface="Arial"/>
                <a:cs typeface="Arial"/>
              </a:rPr>
              <a:t>≠...≠</a:t>
            </a:r>
            <a:r>
              <a:rPr lang="en-US" sz="2000" b="1" i="1" dirty="0" smtClean="0">
                <a:latin typeface="Arial"/>
                <a:cs typeface="Arial"/>
              </a:rPr>
              <a:t>F</a:t>
            </a:r>
            <a:r>
              <a:rPr lang="en-US" sz="2000" b="1" i="1" baseline="-25000" dirty="0" smtClean="0">
                <a:latin typeface="Arial"/>
                <a:cs typeface="Arial"/>
              </a:rPr>
              <a:t>n</a:t>
            </a:r>
          </a:p>
          <a:p>
            <a:pPr marL="342900" indent="-342900">
              <a:lnSpc>
                <a:spcPct val="120000"/>
              </a:lnSpc>
              <a:spcAft>
                <a:spcPts val="600"/>
              </a:spcAft>
              <a:buFont typeface="Wingdings" charset="2"/>
              <a:buChar char="q"/>
            </a:pPr>
            <a:endParaRPr lang="en-US" sz="2000" b="1" i="1" dirty="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All </a:t>
            </a:r>
            <a:r>
              <a:rPr lang="en-US" sz="2000" b="1" i="1" dirty="0" err="1" smtClean="0">
                <a:latin typeface="Arial"/>
                <a:cs typeface="Arial"/>
              </a:rPr>
              <a:t>φ</a:t>
            </a:r>
            <a:r>
              <a:rPr lang="en-US" sz="2000" b="1" i="1" baseline="-25000" dirty="0" err="1" smtClean="0">
                <a:latin typeface="Arial"/>
                <a:cs typeface="Arial"/>
              </a:rPr>
              <a:t>i</a:t>
            </a:r>
            <a:r>
              <a:rPr lang="en-US" sz="2000" b="1" i="1" dirty="0" smtClean="0">
                <a:latin typeface="Arial"/>
                <a:cs typeface="Arial"/>
              </a:rPr>
              <a:t> </a:t>
            </a:r>
            <a:r>
              <a:rPr lang="en-US" sz="2000" b="1" dirty="0" smtClean="0">
                <a:latin typeface="Arial"/>
                <a:cs typeface="Arial"/>
              </a:rPr>
              <a:t>( )</a:t>
            </a:r>
            <a:r>
              <a:rPr lang="en-US" sz="2000" dirty="0" smtClean="0">
                <a:latin typeface="Arial"/>
                <a:cs typeface="Arial"/>
              </a:rPr>
              <a:t>’s are monotone, but are not the </a:t>
            </a:r>
            <a:r>
              <a:rPr lang="en-US" sz="2000" b="1" dirty="0" smtClean="0">
                <a:solidFill>
                  <a:srgbClr val="FF6600"/>
                </a:solidFill>
                <a:latin typeface="Arial"/>
                <a:cs typeface="Arial"/>
              </a:rPr>
              <a:t>same</a:t>
            </a:r>
            <a:r>
              <a:rPr lang="en-US" sz="2000" dirty="0" smtClean="0">
                <a:latin typeface="Arial"/>
                <a:cs typeface="Arial"/>
              </a:rPr>
              <a:t>.</a:t>
            </a:r>
          </a:p>
          <a:p>
            <a:pPr marL="342900" indent="-342900">
              <a:lnSpc>
                <a:spcPct val="120000"/>
              </a:lnSpc>
              <a:spcAft>
                <a:spcPts val="600"/>
              </a:spcAft>
              <a:buFont typeface="Wingdings" charset="2"/>
              <a:buChar char="q"/>
            </a:pPr>
            <a:endParaRPr lang="en-US" sz="2000" baseline="-25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e.g. 2 </a:t>
            </a:r>
            <a:r>
              <a:rPr lang="en-US" sz="2000" dirty="0">
                <a:latin typeface="Arial"/>
                <a:cs typeface="Arial"/>
              </a:rPr>
              <a:t>bidders, </a:t>
            </a:r>
            <a:r>
              <a:rPr lang="en-US" sz="2000" i="1" dirty="0">
                <a:latin typeface="Arial"/>
                <a:cs typeface="Arial"/>
              </a:rPr>
              <a:t>v</a:t>
            </a:r>
            <a:r>
              <a:rPr lang="en-US" sz="2000" baseline="-25000" dirty="0">
                <a:latin typeface="Arial"/>
                <a:cs typeface="Arial"/>
              </a:rPr>
              <a:t>1</a:t>
            </a:r>
            <a:r>
              <a:rPr lang="en-US" sz="2000" dirty="0">
                <a:latin typeface="Arial"/>
                <a:cs typeface="Arial"/>
              </a:rPr>
              <a:t> uniform in [0,1]. </a:t>
            </a:r>
            <a:r>
              <a:rPr lang="en-US" sz="2000" i="1" dirty="0">
                <a:latin typeface="Arial"/>
                <a:cs typeface="Arial"/>
              </a:rPr>
              <a:t>v</a:t>
            </a:r>
            <a:r>
              <a:rPr lang="en-US" sz="2000" baseline="-25000" dirty="0">
                <a:latin typeface="Arial"/>
                <a:cs typeface="Arial"/>
              </a:rPr>
              <a:t>2</a:t>
            </a:r>
            <a:r>
              <a:rPr lang="en-US" sz="2000" dirty="0">
                <a:latin typeface="Arial"/>
                <a:cs typeface="Arial"/>
              </a:rPr>
              <a:t> uniform in [0,100].</a:t>
            </a:r>
          </a:p>
          <a:p>
            <a:pPr marL="742950" lvl="1" indent="-285750">
              <a:buFontTx/>
              <a:buChar char="-"/>
            </a:pPr>
            <a:r>
              <a:rPr lang="el-GR" b="1" i="1" dirty="0" smtClean="0">
                <a:latin typeface="Arial"/>
                <a:cs typeface="Arial"/>
              </a:rPr>
              <a:t>φ</a:t>
            </a:r>
            <a:r>
              <a:rPr lang="en-US" b="1" baseline="-25000" dirty="0" smtClean="0">
                <a:latin typeface="Arial"/>
                <a:cs typeface="Arial"/>
              </a:rPr>
              <a:t>1</a:t>
            </a:r>
            <a:r>
              <a:rPr lang="en-US" b="1" dirty="0" smtClean="0">
                <a:latin typeface="Arial"/>
                <a:cs typeface="Arial"/>
              </a:rPr>
              <a:t>(</a:t>
            </a:r>
            <a:r>
              <a:rPr lang="en-US" b="1" i="1" dirty="0" smtClean="0">
                <a:latin typeface="Arial"/>
                <a:cs typeface="Arial"/>
              </a:rPr>
              <a:t>v</a:t>
            </a:r>
            <a:r>
              <a:rPr lang="en-US" b="1" baseline="-25000" dirty="0" smtClean="0">
                <a:latin typeface="Arial"/>
                <a:cs typeface="Arial"/>
              </a:rPr>
              <a:t>1</a:t>
            </a:r>
            <a:r>
              <a:rPr lang="en-US" b="1" dirty="0" smtClean="0">
                <a:latin typeface="Arial"/>
                <a:cs typeface="Arial"/>
              </a:rPr>
              <a:t>) </a:t>
            </a:r>
            <a:r>
              <a:rPr lang="en-US" b="1" dirty="0">
                <a:latin typeface="Arial"/>
                <a:cs typeface="Arial"/>
              </a:rPr>
              <a:t>= </a:t>
            </a:r>
            <a:r>
              <a:rPr lang="en-US" b="1" dirty="0" smtClean="0">
                <a:latin typeface="Arial"/>
                <a:cs typeface="Arial"/>
              </a:rPr>
              <a:t>2</a:t>
            </a:r>
            <a:r>
              <a:rPr lang="en-US" b="1" i="1" dirty="0" smtClean="0">
                <a:latin typeface="Arial"/>
                <a:cs typeface="Arial"/>
              </a:rPr>
              <a:t>v</a:t>
            </a:r>
            <a:r>
              <a:rPr lang="en-US" b="1" baseline="-25000" dirty="0" smtClean="0">
                <a:latin typeface="Arial"/>
                <a:cs typeface="Arial"/>
              </a:rPr>
              <a:t>1</a:t>
            </a:r>
            <a:r>
              <a:rPr lang="en-US" b="1" dirty="0" smtClean="0">
                <a:latin typeface="Arial"/>
                <a:cs typeface="Arial"/>
              </a:rPr>
              <a:t>-</a:t>
            </a:r>
            <a:r>
              <a:rPr lang="en-US" b="1" dirty="0">
                <a:latin typeface="Arial"/>
                <a:cs typeface="Arial"/>
              </a:rPr>
              <a:t>1</a:t>
            </a:r>
            <a:r>
              <a:rPr lang="en-US" b="1" i="1" dirty="0">
                <a:latin typeface="Arial"/>
                <a:cs typeface="Arial"/>
              </a:rPr>
              <a:t>, </a:t>
            </a:r>
            <a:r>
              <a:rPr lang="el-GR" b="1" i="1" dirty="0" smtClean="0">
                <a:latin typeface="Arial"/>
                <a:cs typeface="Arial"/>
              </a:rPr>
              <a:t>φ</a:t>
            </a:r>
            <a:r>
              <a:rPr lang="en-US" b="1" baseline="-25000" dirty="0" smtClean="0">
                <a:latin typeface="Arial"/>
                <a:cs typeface="Arial"/>
              </a:rPr>
              <a:t>2</a:t>
            </a:r>
            <a:r>
              <a:rPr lang="en-US" b="1" dirty="0" smtClean="0">
                <a:latin typeface="Arial"/>
                <a:cs typeface="Arial"/>
              </a:rPr>
              <a:t>(</a:t>
            </a:r>
            <a:r>
              <a:rPr lang="en-US" b="1" i="1" dirty="0" smtClean="0">
                <a:latin typeface="Arial"/>
                <a:cs typeface="Arial"/>
              </a:rPr>
              <a:t>v</a:t>
            </a:r>
            <a:r>
              <a:rPr lang="en-US" b="1" baseline="-25000" dirty="0" smtClean="0">
                <a:latin typeface="Arial"/>
                <a:cs typeface="Arial"/>
              </a:rPr>
              <a:t>2</a:t>
            </a:r>
            <a:r>
              <a:rPr lang="en-US" b="1" dirty="0" smtClean="0">
                <a:latin typeface="Arial"/>
                <a:cs typeface="Arial"/>
              </a:rPr>
              <a:t>) </a:t>
            </a:r>
            <a:r>
              <a:rPr lang="en-US" b="1" dirty="0">
                <a:latin typeface="Arial"/>
                <a:cs typeface="Arial"/>
              </a:rPr>
              <a:t>= </a:t>
            </a:r>
            <a:r>
              <a:rPr lang="en-US" b="1" dirty="0" smtClean="0">
                <a:latin typeface="Arial"/>
                <a:cs typeface="Arial"/>
              </a:rPr>
              <a:t>2</a:t>
            </a:r>
            <a:r>
              <a:rPr lang="en-US" b="1" i="1" dirty="0" smtClean="0">
                <a:latin typeface="Arial"/>
                <a:cs typeface="Arial"/>
              </a:rPr>
              <a:t>v</a:t>
            </a:r>
            <a:r>
              <a:rPr lang="en-US" b="1" baseline="-25000" dirty="0" smtClean="0">
                <a:latin typeface="Arial"/>
                <a:cs typeface="Arial"/>
              </a:rPr>
              <a:t>2</a:t>
            </a:r>
            <a:r>
              <a:rPr lang="en-US" b="1" dirty="0" smtClean="0">
                <a:latin typeface="Arial"/>
                <a:cs typeface="Arial"/>
              </a:rPr>
              <a:t>-100</a:t>
            </a:r>
          </a:p>
          <a:p>
            <a:pPr marL="742950" lvl="1" indent="-285750">
              <a:buFontTx/>
              <a:buChar char="-"/>
            </a:pPr>
            <a:endParaRPr lang="en-US" b="1" i="1" dirty="0">
              <a:latin typeface="Arial"/>
              <a:cs typeface="Arial"/>
            </a:endParaRPr>
          </a:p>
          <a:p>
            <a:pPr marL="742950" lvl="1" indent="-285750">
              <a:buFontTx/>
              <a:buChar char="-"/>
            </a:pPr>
            <a:r>
              <a:rPr lang="en-US" dirty="0" smtClean="0">
                <a:latin typeface="Arial"/>
                <a:cs typeface="Arial"/>
              </a:rPr>
              <a:t>Optimal Auction:</a:t>
            </a:r>
            <a:endParaRPr lang="en-US" dirty="0">
              <a:latin typeface="Arial"/>
              <a:cs typeface="Arial"/>
            </a:endParaRPr>
          </a:p>
          <a:p>
            <a:pPr marL="1200150" lvl="2" indent="-285750">
              <a:buFont typeface="Arial"/>
              <a:buChar char="•"/>
            </a:pPr>
            <a:r>
              <a:rPr lang="en-US" dirty="0" smtClean="0">
                <a:latin typeface="Arial"/>
                <a:cs typeface="Arial"/>
              </a:rPr>
              <a:t>When </a:t>
            </a:r>
            <a:r>
              <a:rPr lang="en-US" i="1" dirty="0">
                <a:latin typeface="Arial"/>
                <a:cs typeface="Arial"/>
              </a:rPr>
              <a:t>v</a:t>
            </a:r>
            <a:r>
              <a:rPr lang="en-US" baseline="-25000" dirty="0">
                <a:latin typeface="Arial"/>
                <a:cs typeface="Arial"/>
              </a:rPr>
              <a:t>1 </a:t>
            </a:r>
            <a:r>
              <a:rPr lang="en-US" dirty="0">
                <a:latin typeface="Arial"/>
                <a:cs typeface="Arial"/>
              </a:rPr>
              <a:t>&gt; </a:t>
            </a:r>
            <a:r>
              <a:rPr lang="en-US" dirty="0" smtClean="0">
                <a:latin typeface="Arial"/>
                <a:cs typeface="Arial"/>
              </a:rPr>
              <a:t>½, </a:t>
            </a:r>
            <a:r>
              <a:rPr lang="en-US" i="1" dirty="0">
                <a:latin typeface="Arial"/>
                <a:cs typeface="Arial"/>
              </a:rPr>
              <a:t>v</a:t>
            </a:r>
            <a:r>
              <a:rPr lang="en-US" baseline="-25000" dirty="0">
                <a:latin typeface="Arial"/>
                <a:cs typeface="Arial"/>
              </a:rPr>
              <a:t>2 </a:t>
            </a:r>
            <a:r>
              <a:rPr lang="en-US" dirty="0">
                <a:latin typeface="Arial"/>
                <a:cs typeface="Arial"/>
              </a:rPr>
              <a:t>&lt; 50,</a:t>
            </a:r>
            <a:r>
              <a:rPr lang="en-US" dirty="0" smtClean="0">
                <a:latin typeface="Arial"/>
                <a:cs typeface="Arial"/>
              </a:rPr>
              <a:t> allocate to </a:t>
            </a:r>
            <a:r>
              <a:rPr lang="en-US" dirty="0">
                <a:latin typeface="Arial"/>
                <a:cs typeface="Arial"/>
              </a:rPr>
              <a:t>1</a:t>
            </a:r>
            <a:r>
              <a:rPr lang="en-US" dirty="0" smtClean="0">
                <a:latin typeface="Arial"/>
                <a:cs typeface="Arial"/>
              </a:rPr>
              <a:t> &amp; charge </a:t>
            </a:r>
            <a:r>
              <a:rPr lang="en-US" dirty="0">
                <a:latin typeface="Arial"/>
                <a:cs typeface="Arial"/>
              </a:rPr>
              <a:t>½</a:t>
            </a:r>
            <a:r>
              <a:rPr lang="en-US" dirty="0" smtClean="0">
                <a:latin typeface="Arial"/>
                <a:cs typeface="Arial"/>
              </a:rPr>
              <a:t>.</a:t>
            </a:r>
          </a:p>
          <a:p>
            <a:pPr marL="1200150" lvl="2" indent="-285750">
              <a:buFont typeface="Arial"/>
              <a:buChar char="•"/>
            </a:pPr>
            <a:r>
              <a:rPr lang="en-US" dirty="0" smtClean="0">
                <a:latin typeface="Arial"/>
                <a:cs typeface="Arial"/>
              </a:rPr>
              <a:t>When </a:t>
            </a:r>
            <a:r>
              <a:rPr lang="en-US" dirty="0">
                <a:latin typeface="Arial"/>
                <a:cs typeface="Arial"/>
              </a:rPr>
              <a:t>v</a:t>
            </a:r>
            <a:r>
              <a:rPr lang="en-US" baseline="-25000" dirty="0">
                <a:latin typeface="Arial"/>
                <a:cs typeface="Arial"/>
              </a:rPr>
              <a:t>1 </a:t>
            </a:r>
            <a:r>
              <a:rPr lang="en-US" dirty="0">
                <a:latin typeface="Arial"/>
                <a:cs typeface="Arial"/>
              </a:rPr>
              <a:t>&lt; ½, v</a:t>
            </a:r>
            <a:r>
              <a:rPr lang="en-US" baseline="-25000" dirty="0">
                <a:latin typeface="Arial"/>
                <a:cs typeface="Arial"/>
              </a:rPr>
              <a:t>2 </a:t>
            </a:r>
            <a:r>
              <a:rPr lang="en-US" dirty="0">
                <a:latin typeface="Arial"/>
                <a:cs typeface="Arial"/>
              </a:rPr>
              <a:t>&gt; 50,</a:t>
            </a:r>
            <a:r>
              <a:rPr lang="en-US" dirty="0" smtClean="0">
                <a:latin typeface="Arial"/>
                <a:cs typeface="Arial"/>
              </a:rPr>
              <a:t> allocate to </a:t>
            </a:r>
            <a:r>
              <a:rPr lang="en-US" dirty="0">
                <a:latin typeface="Arial"/>
                <a:cs typeface="Arial"/>
              </a:rPr>
              <a:t>2</a:t>
            </a:r>
            <a:r>
              <a:rPr lang="en-US" dirty="0" smtClean="0">
                <a:latin typeface="Arial"/>
                <a:cs typeface="Arial"/>
              </a:rPr>
              <a:t> &amp; charge </a:t>
            </a:r>
            <a:r>
              <a:rPr lang="en-US" dirty="0">
                <a:latin typeface="Arial"/>
                <a:cs typeface="Arial"/>
              </a:rPr>
              <a:t>50</a:t>
            </a:r>
            <a:r>
              <a:rPr lang="en-US" dirty="0" smtClean="0">
                <a:latin typeface="Arial"/>
                <a:cs typeface="Arial"/>
              </a:rPr>
              <a:t>.</a:t>
            </a:r>
          </a:p>
          <a:p>
            <a:pPr marL="1200150" lvl="2" indent="-285750">
              <a:buFont typeface="Arial"/>
              <a:buChar char="•"/>
            </a:pPr>
            <a:r>
              <a:rPr lang="en-US" dirty="0" smtClean="0">
                <a:latin typeface="Arial"/>
                <a:cs typeface="Arial"/>
              </a:rPr>
              <a:t>When </a:t>
            </a:r>
            <a:r>
              <a:rPr lang="en-US" dirty="0">
                <a:latin typeface="Arial"/>
                <a:cs typeface="Arial"/>
              </a:rPr>
              <a:t>0 &lt; 2v</a:t>
            </a:r>
            <a:r>
              <a:rPr lang="en-US" baseline="-25000" dirty="0">
                <a:latin typeface="Arial"/>
                <a:cs typeface="Arial"/>
              </a:rPr>
              <a:t>1 </a:t>
            </a:r>
            <a:r>
              <a:rPr lang="en-US" dirty="0">
                <a:latin typeface="Arial"/>
                <a:cs typeface="Arial"/>
              </a:rPr>
              <a:t>-1 &lt; 2v</a:t>
            </a:r>
            <a:r>
              <a:rPr lang="en-US" baseline="-25000" dirty="0">
                <a:latin typeface="Arial"/>
                <a:cs typeface="Arial"/>
              </a:rPr>
              <a:t>2 </a:t>
            </a:r>
            <a:r>
              <a:rPr lang="en-US" dirty="0">
                <a:latin typeface="Arial"/>
                <a:cs typeface="Arial"/>
              </a:rPr>
              <a:t>– 100,</a:t>
            </a:r>
            <a:r>
              <a:rPr lang="en-US" dirty="0" smtClean="0">
                <a:latin typeface="Arial"/>
                <a:cs typeface="Arial"/>
              </a:rPr>
              <a:t> allocate to </a:t>
            </a:r>
            <a:r>
              <a:rPr lang="en-US" dirty="0">
                <a:latin typeface="Arial"/>
                <a:cs typeface="Arial"/>
              </a:rPr>
              <a:t>2</a:t>
            </a:r>
            <a:r>
              <a:rPr lang="en-US" dirty="0" smtClean="0">
                <a:latin typeface="Arial"/>
                <a:cs typeface="Arial"/>
              </a:rPr>
              <a:t> &amp; charge:</a:t>
            </a:r>
          </a:p>
          <a:p>
            <a:pPr lvl="2"/>
            <a:r>
              <a:rPr lang="en-US" dirty="0">
                <a:latin typeface="Arial"/>
                <a:cs typeface="Arial"/>
              </a:rPr>
              <a:t> </a:t>
            </a:r>
            <a:r>
              <a:rPr lang="en-US" dirty="0" smtClean="0">
                <a:latin typeface="Arial"/>
                <a:cs typeface="Arial"/>
              </a:rPr>
              <a:t>          (99+2v</a:t>
            </a:r>
            <a:r>
              <a:rPr lang="en-US" baseline="-25000" dirty="0" smtClean="0">
                <a:latin typeface="Arial"/>
                <a:cs typeface="Arial"/>
              </a:rPr>
              <a:t>1 </a:t>
            </a:r>
            <a:r>
              <a:rPr lang="en-US" dirty="0" smtClean="0">
                <a:latin typeface="Arial"/>
                <a:cs typeface="Arial"/>
              </a:rPr>
              <a:t>)/2, a tiny bit above 50</a:t>
            </a:r>
          </a:p>
          <a:p>
            <a:pPr marL="1200150" lvl="2" indent="-285750">
              <a:buFont typeface="Arial"/>
              <a:buChar char="•"/>
            </a:pPr>
            <a:r>
              <a:rPr lang="en-US" dirty="0" smtClean="0">
                <a:latin typeface="Arial"/>
                <a:cs typeface="Arial"/>
              </a:rPr>
              <a:t>When </a:t>
            </a:r>
            <a:r>
              <a:rPr lang="en-US" dirty="0">
                <a:latin typeface="Arial"/>
                <a:cs typeface="Arial"/>
              </a:rPr>
              <a:t>0 &lt; 2v</a:t>
            </a:r>
            <a:r>
              <a:rPr lang="en-US" baseline="-25000" dirty="0">
                <a:latin typeface="Arial"/>
                <a:cs typeface="Arial"/>
              </a:rPr>
              <a:t>2 </a:t>
            </a:r>
            <a:r>
              <a:rPr lang="en-US" dirty="0">
                <a:latin typeface="Arial"/>
                <a:cs typeface="Arial"/>
              </a:rPr>
              <a:t>-100 &lt; 2v</a:t>
            </a:r>
            <a:r>
              <a:rPr lang="en-US" baseline="-25000" dirty="0">
                <a:latin typeface="Arial"/>
                <a:cs typeface="Arial"/>
              </a:rPr>
              <a:t>1 </a:t>
            </a:r>
            <a:r>
              <a:rPr lang="en-US" dirty="0">
                <a:latin typeface="Arial"/>
                <a:cs typeface="Arial"/>
              </a:rPr>
              <a:t>-1,</a:t>
            </a:r>
            <a:r>
              <a:rPr lang="en-US" dirty="0" smtClean="0">
                <a:latin typeface="Arial"/>
                <a:cs typeface="Arial"/>
              </a:rPr>
              <a:t> allocate to </a:t>
            </a:r>
            <a:r>
              <a:rPr lang="en-US" dirty="0">
                <a:latin typeface="Arial"/>
                <a:cs typeface="Arial"/>
              </a:rPr>
              <a:t>1</a:t>
            </a:r>
            <a:r>
              <a:rPr lang="en-US" dirty="0" smtClean="0">
                <a:latin typeface="Arial"/>
                <a:cs typeface="Arial"/>
              </a:rPr>
              <a:t> &amp; charge:</a:t>
            </a:r>
            <a:endParaRPr lang="en-US" dirty="0">
              <a:latin typeface="Arial"/>
              <a:cs typeface="Arial"/>
            </a:endParaRPr>
          </a:p>
          <a:p>
            <a:pPr lvl="2"/>
            <a:r>
              <a:rPr lang="en-US" dirty="0">
                <a:latin typeface="Arial"/>
                <a:cs typeface="Arial"/>
              </a:rPr>
              <a:t> </a:t>
            </a:r>
            <a:r>
              <a:rPr lang="en-US" dirty="0" smtClean="0">
                <a:latin typeface="Arial"/>
                <a:cs typeface="Arial"/>
              </a:rPr>
              <a:t>         (</a:t>
            </a:r>
            <a:r>
              <a:rPr lang="en-US" dirty="0">
                <a:latin typeface="Arial"/>
                <a:cs typeface="Arial"/>
              </a:rPr>
              <a:t>2v</a:t>
            </a:r>
            <a:r>
              <a:rPr lang="en-US" baseline="-25000" dirty="0">
                <a:latin typeface="Arial"/>
                <a:cs typeface="Arial"/>
              </a:rPr>
              <a:t>2 </a:t>
            </a:r>
            <a:r>
              <a:rPr lang="en-US" dirty="0">
                <a:latin typeface="Arial"/>
                <a:cs typeface="Arial"/>
              </a:rPr>
              <a:t>-99)/2, a tiny bit above ½.</a:t>
            </a:r>
          </a:p>
          <a:p>
            <a:pPr marL="342900" indent="-342900">
              <a:lnSpc>
                <a:spcPct val="120000"/>
              </a:lnSpc>
              <a:spcAft>
                <a:spcPts val="600"/>
              </a:spcAft>
              <a:buFont typeface="Wingdings" charset="2"/>
              <a:buChar char="q"/>
            </a:pPr>
            <a:endParaRPr lang="en-US" sz="2000" dirty="0">
              <a:latin typeface="Arial"/>
              <a:cs typeface="Arial"/>
            </a:endParaRPr>
          </a:p>
        </p:txBody>
      </p:sp>
    </p:spTree>
    <p:extLst>
      <p:ext uri="{BB962C8B-B14F-4D97-AF65-F5344CB8AC3E}">
        <p14:creationId xmlns:p14="http://schemas.microsoft.com/office/powerpoint/2010/main" val="13758544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dissolve">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dissolve">
                                      <p:cBhvr>
                                        <p:cTn id="20" dur="500"/>
                                        <p:tgtEl>
                                          <p:spTgt spid="2">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dissolve">
                                      <p:cBhvr>
                                        <p:cTn id="25" dur="500"/>
                                        <p:tgtEl>
                                          <p:spTgt spid="2">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
                                            <p:txEl>
                                              <p:pRg st="8" end="8"/>
                                            </p:txEl>
                                          </p:spTgt>
                                        </p:tgtEl>
                                        <p:attrNameLst>
                                          <p:attrName>style.visibility</p:attrName>
                                        </p:attrNameLst>
                                      </p:cBhvr>
                                      <p:to>
                                        <p:strVal val="visible"/>
                                      </p:to>
                                    </p:set>
                                    <p:animEffect transition="in" filter="dissolve">
                                      <p:cBhvr>
                                        <p:cTn id="30" dur="500"/>
                                        <p:tgtEl>
                                          <p:spTgt spid="2">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
                                            <p:txEl>
                                              <p:pRg st="9" end="9"/>
                                            </p:txEl>
                                          </p:spTgt>
                                        </p:tgtEl>
                                        <p:attrNameLst>
                                          <p:attrName>style.visibility</p:attrName>
                                        </p:attrNameLst>
                                      </p:cBhvr>
                                      <p:to>
                                        <p:strVal val="visible"/>
                                      </p:to>
                                    </p:set>
                                    <p:animEffect transition="in" filter="dissolve">
                                      <p:cBhvr>
                                        <p:cTn id="35" dur="500"/>
                                        <p:tgtEl>
                                          <p:spTgt spid="2">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2">
                                            <p:txEl>
                                              <p:pRg st="10" end="10"/>
                                            </p:txEl>
                                          </p:spTgt>
                                        </p:tgtEl>
                                        <p:attrNameLst>
                                          <p:attrName>style.visibility</p:attrName>
                                        </p:attrNameLst>
                                      </p:cBhvr>
                                      <p:to>
                                        <p:strVal val="visible"/>
                                      </p:to>
                                    </p:set>
                                    <p:animEffect transition="in" filter="dissolve">
                                      <p:cBhvr>
                                        <p:cTn id="40" dur="500"/>
                                        <p:tgtEl>
                                          <p:spTgt spid="2">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2">
                                            <p:txEl>
                                              <p:pRg st="11" end="11"/>
                                            </p:txEl>
                                          </p:spTgt>
                                        </p:tgtEl>
                                        <p:attrNameLst>
                                          <p:attrName>style.visibility</p:attrName>
                                        </p:attrNameLst>
                                      </p:cBhvr>
                                      <p:to>
                                        <p:strVal val="visible"/>
                                      </p:to>
                                    </p:set>
                                    <p:animEffect transition="in" filter="dissolve">
                                      <p:cBhvr>
                                        <p:cTn id="45" dur="500"/>
                                        <p:tgtEl>
                                          <p:spTgt spid="2">
                                            <p:txEl>
                                              <p:pRg st="11" end="1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2">
                                            <p:txEl>
                                              <p:pRg st="12" end="12"/>
                                            </p:txEl>
                                          </p:spTgt>
                                        </p:tgtEl>
                                        <p:attrNameLst>
                                          <p:attrName>style.visibility</p:attrName>
                                        </p:attrNameLst>
                                      </p:cBhvr>
                                      <p:to>
                                        <p:strVal val="visible"/>
                                      </p:to>
                                    </p:set>
                                    <p:animEffect transition="in" filter="dissolve">
                                      <p:cBhvr>
                                        <p:cTn id="50" dur="500"/>
                                        <p:tgtEl>
                                          <p:spTgt spid="2">
                                            <p:txEl>
                                              <p:pRg st="12" end="12"/>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2">
                                            <p:txEl>
                                              <p:pRg st="13" end="13"/>
                                            </p:txEl>
                                          </p:spTgt>
                                        </p:tgtEl>
                                        <p:attrNameLst>
                                          <p:attrName>style.visibility</p:attrName>
                                        </p:attrNameLst>
                                      </p:cBhvr>
                                      <p:to>
                                        <p:strVal val="visible"/>
                                      </p:to>
                                    </p:set>
                                    <p:animEffect transition="in" filter="dissolve">
                                      <p:cBhvr>
                                        <p:cTn id="55" dur="500"/>
                                        <p:tgtEl>
                                          <p:spTgt spid="2">
                                            <p:txEl>
                                              <p:pRg st="13" end="13"/>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nodeType="clickEffect">
                                  <p:stCondLst>
                                    <p:cond delay="0"/>
                                  </p:stCondLst>
                                  <p:childTnLst>
                                    <p:set>
                                      <p:cBhvr>
                                        <p:cTn id="59" dur="1" fill="hold">
                                          <p:stCondLst>
                                            <p:cond delay="0"/>
                                          </p:stCondLst>
                                        </p:cTn>
                                        <p:tgtEl>
                                          <p:spTgt spid="2">
                                            <p:txEl>
                                              <p:pRg st="14" end="14"/>
                                            </p:txEl>
                                          </p:spTgt>
                                        </p:tgtEl>
                                        <p:attrNameLst>
                                          <p:attrName>style.visibility</p:attrName>
                                        </p:attrNameLst>
                                      </p:cBhvr>
                                      <p:to>
                                        <p:strVal val="visible"/>
                                      </p:to>
                                    </p:set>
                                    <p:animEffect transition="in" filter="dissolve">
                                      <p:cBhvr>
                                        <p:cTn id="60" dur="500"/>
                                        <p:tgtEl>
                                          <p:spTgt spid="2">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a:xfrm>
            <a:off x="990600" y="76200"/>
            <a:ext cx="7700639" cy="762000"/>
          </a:xfrm>
        </p:spPr>
        <p:txBody>
          <a:bodyPr>
            <a:normAutofit/>
          </a:bodyPr>
          <a:lstStyle/>
          <a:p>
            <a:r>
              <a:rPr lang="en-US" dirty="0" smtClean="0">
                <a:latin typeface="Arial"/>
                <a:cs typeface="Arial"/>
              </a:rPr>
              <a:t>How Simple is Myerson’s Auction?</a:t>
            </a:r>
            <a:endParaRPr lang="en-US" dirty="0">
              <a:latin typeface="Arial"/>
              <a:cs typeface="Arial"/>
            </a:endParaRPr>
          </a:p>
        </p:txBody>
      </p:sp>
      <p:sp>
        <p:nvSpPr>
          <p:cNvPr id="2" name="Rectangle 1"/>
          <p:cNvSpPr/>
          <p:nvPr/>
        </p:nvSpPr>
        <p:spPr>
          <a:xfrm>
            <a:off x="228600" y="965546"/>
            <a:ext cx="8686800" cy="4901854"/>
          </a:xfrm>
          <a:prstGeom prst="rect">
            <a:avLst/>
          </a:prstGeom>
        </p:spPr>
        <p:txBody>
          <a:bodyPr wrap="square">
            <a:spAutoFit/>
          </a:bodyPr>
          <a:lstStyle/>
          <a:p>
            <a:pPr>
              <a:lnSpc>
                <a:spcPct val="120000"/>
              </a:lnSpc>
              <a:spcAft>
                <a:spcPts val="600"/>
              </a:spcAft>
            </a:pPr>
            <a:r>
              <a:rPr lang="en-US" sz="1600" dirty="0" smtClean="0">
                <a:latin typeface="Arial"/>
                <a:cs typeface="Arial"/>
              </a:rPr>
              <a:t> </a:t>
            </a: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In non-</a:t>
            </a:r>
            <a:r>
              <a:rPr lang="en-US" sz="2000" dirty="0" err="1" smtClean="0">
                <a:latin typeface="Arial"/>
                <a:cs typeface="Arial"/>
              </a:rPr>
              <a:t>i.i.d</a:t>
            </a:r>
            <a:r>
              <a:rPr lang="en-US" sz="2000" dirty="0" smtClean="0">
                <a:latin typeface="Arial"/>
                <a:cs typeface="Arial"/>
              </a:rPr>
              <a:t>. single-dimensional settings, Myerson’s auction is hard to explain to someone who hasn’t studied virtual valuations.</a:t>
            </a:r>
          </a:p>
          <a:p>
            <a:pPr marL="342900" indent="-342900">
              <a:lnSpc>
                <a:spcPct val="120000"/>
              </a:lnSpc>
              <a:spcAft>
                <a:spcPts val="600"/>
              </a:spcAft>
              <a:buFont typeface="Wingdings" charset="2"/>
              <a:buChar char="q"/>
            </a:pPr>
            <a:r>
              <a:rPr lang="en-US" sz="2000" dirty="0" smtClean="0">
                <a:latin typeface="Arial"/>
                <a:cs typeface="Arial"/>
              </a:rPr>
              <a:t>“Weirdness” of auction </a:t>
            </a:r>
            <a:r>
              <a:rPr lang="en-US" sz="2000" dirty="0">
                <a:latin typeface="Arial"/>
                <a:cs typeface="Arial"/>
              </a:rPr>
              <a:t>is inevitable if you are 100% confident in your model (i.e., the </a:t>
            </a:r>
            <a:r>
              <a:rPr lang="en-US" sz="2000" b="1" i="1" dirty="0" err="1" smtClean="0">
                <a:latin typeface="Arial"/>
                <a:cs typeface="Arial"/>
              </a:rPr>
              <a:t>F</a:t>
            </a:r>
            <a:r>
              <a:rPr lang="en-US" sz="2000" b="1" i="1" baseline="-25000" dirty="0" err="1" smtClean="0">
                <a:latin typeface="Arial"/>
                <a:cs typeface="Arial"/>
              </a:rPr>
              <a:t>i</a:t>
            </a:r>
            <a:r>
              <a:rPr lang="en-US" sz="2000" dirty="0" err="1" smtClean="0">
                <a:latin typeface="Arial"/>
                <a:cs typeface="Arial"/>
              </a:rPr>
              <a:t>’s</a:t>
            </a:r>
            <a:r>
              <a:rPr lang="en-US" sz="2000" dirty="0">
                <a:latin typeface="Arial"/>
                <a:cs typeface="Arial"/>
              </a:rPr>
              <a:t>) and you want every </a:t>
            </a:r>
            <a:r>
              <a:rPr lang="en-US" sz="2000" dirty="0" smtClean="0">
                <a:latin typeface="Arial"/>
                <a:cs typeface="Arial"/>
              </a:rPr>
              <a:t>last cent </a:t>
            </a:r>
            <a:r>
              <a:rPr lang="en-US" sz="2000" dirty="0">
                <a:latin typeface="Arial"/>
                <a:cs typeface="Arial"/>
              </a:rPr>
              <a:t>of the maximum-possible expected </a:t>
            </a:r>
            <a:r>
              <a:rPr lang="en-US" sz="2000" dirty="0" smtClean="0">
                <a:latin typeface="Arial"/>
                <a:cs typeface="Arial"/>
              </a:rPr>
              <a:t>revenue.</a:t>
            </a:r>
            <a:endParaRPr lang="en-US" sz="2000" dirty="0">
              <a:latin typeface="Arial"/>
              <a:cs typeface="Arial"/>
            </a:endParaRPr>
          </a:p>
          <a:p>
            <a:pPr>
              <a:lnSpc>
                <a:spcPct val="120000"/>
              </a:lnSpc>
              <a:spcAft>
                <a:spcPts val="600"/>
              </a:spcAft>
            </a:pP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Alternatives to Myerson’s Auction?</a:t>
            </a:r>
          </a:p>
          <a:p>
            <a:pPr marL="800100" lvl="1" indent="-342900">
              <a:lnSpc>
                <a:spcPct val="120000"/>
              </a:lnSpc>
              <a:spcAft>
                <a:spcPts val="600"/>
              </a:spcAft>
              <a:buFont typeface="Wingdings" charset="2"/>
              <a:buChar char="q"/>
            </a:pPr>
            <a:r>
              <a:rPr lang="en-US" sz="2000" dirty="0" smtClean="0">
                <a:latin typeface="Arial"/>
                <a:cs typeface="Arial"/>
              </a:rPr>
              <a:t>Are there simpler</a:t>
            </a:r>
            <a:r>
              <a:rPr lang="en-US" sz="2000" dirty="0">
                <a:latin typeface="Arial"/>
                <a:cs typeface="Arial"/>
              </a:rPr>
              <a:t>, more practical, and more robust</a:t>
            </a:r>
            <a:r>
              <a:rPr lang="en-US" sz="2000" dirty="0" smtClean="0">
                <a:latin typeface="Arial"/>
                <a:cs typeface="Arial"/>
              </a:rPr>
              <a:t> auctions than the </a:t>
            </a:r>
            <a:r>
              <a:rPr lang="en-US" sz="2000" dirty="0">
                <a:latin typeface="Arial"/>
                <a:cs typeface="Arial"/>
              </a:rPr>
              <a:t>theoretically optimal </a:t>
            </a:r>
            <a:r>
              <a:rPr lang="en-US" sz="2000" dirty="0" smtClean="0">
                <a:latin typeface="Arial"/>
                <a:cs typeface="Arial"/>
              </a:rPr>
              <a:t>auction?</a:t>
            </a:r>
          </a:p>
          <a:p>
            <a:pPr marL="800100" lvl="1" indent="-342900">
              <a:lnSpc>
                <a:spcPct val="120000"/>
              </a:lnSpc>
              <a:spcAft>
                <a:spcPts val="600"/>
              </a:spcAft>
              <a:buFont typeface="Wingdings" charset="2"/>
              <a:buChar char="q"/>
            </a:pPr>
            <a:r>
              <a:rPr lang="en-US" sz="2000" dirty="0" smtClean="0">
                <a:latin typeface="Arial"/>
                <a:cs typeface="Arial"/>
              </a:rPr>
              <a:t>Optimality requires complexity, thus we’ll only look for approximately optimal solutions.</a:t>
            </a:r>
            <a:endParaRPr lang="en-US" sz="2000" dirty="0">
              <a:latin typeface="Arial"/>
              <a:cs typeface="Arial"/>
            </a:endParaRPr>
          </a:p>
        </p:txBody>
      </p:sp>
    </p:spTree>
    <p:extLst>
      <p:ext uri="{BB962C8B-B14F-4D97-AF65-F5344CB8AC3E}">
        <p14:creationId xmlns:p14="http://schemas.microsoft.com/office/powerpoint/2010/main" val="2651444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nodeType="click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barn(inVertical)">
                                      <p:cBhvr>
                                        <p:cTn id="16" dur="500"/>
                                        <p:tgtEl>
                                          <p:spTgt spid="2">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barn(inVertical)">
                                      <p:cBhvr>
                                        <p:cTn id="21" dur="500"/>
                                        <p:tgtEl>
                                          <p:spTgt spid="2">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Effect transition="in" filter="barn(inVertical)">
                                      <p:cBhvr>
                                        <p:cTn id="26"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2"/>
          <p:cNvSpPr>
            <a:spLocks noGrp="1"/>
          </p:cNvSpPr>
          <p:nvPr>
            <p:ph type="title"/>
          </p:nvPr>
        </p:nvSpPr>
        <p:spPr>
          <a:xfrm>
            <a:off x="2743200" y="4191000"/>
            <a:ext cx="4953000" cy="1362075"/>
          </a:xfrm>
        </p:spPr>
        <p:txBody>
          <a:bodyPr>
            <a:noAutofit/>
          </a:bodyPr>
          <a:lstStyle/>
          <a:p>
            <a:pPr>
              <a:lnSpc>
                <a:spcPct val="120000"/>
              </a:lnSpc>
            </a:pPr>
            <a:r>
              <a:rPr lang="en-US" altLang="zh-CN" b="0" cap="none" dirty="0" smtClean="0">
                <a:solidFill>
                  <a:schemeClr val="tx2">
                    <a:lumMod val="60000"/>
                    <a:lumOff val="40000"/>
                  </a:schemeClr>
                </a:solidFill>
                <a:latin typeface="Chalkduster"/>
                <a:cs typeface="Chalkduster"/>
              </a:rPr>
              <a:t>Prophet Inequalities</a:t>
            </a:r>
            <a:endParaRPr lang="en-US" sz="2800" b="0" cap="none" dirty="0">
              <a:solidFill>
                <a:schemeClr val="tx2">
                  <a:lumMod val="60000"/>
                  <a:lumOff val="40000"/>
                </a:schemeClr>
              </a:solidFill>
              <a:latin typeface="Chalkduster"/>
              <a:cs typeface="Chalkduster"/>
            </a:endParaRPr>
          </a:p>
        </p:txBody>
      </p:sp>
    </p:spTree>
    <p:extLst>
      <p:ext uri="{BB962C8B-B14F-4D97-AF65-F5344CB8AC3E}">
        <p14:creationId xmlns:p14="http://schemas.microsoft.com/office/powerpoint/2010/main" val="1013981559"/>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xmlns:mv="urn:schemas-microsoft-com:mac:vml">
      <p:transition spd="slow">
        <p:checker/>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a:xfrm>
            <a:off x="990600" y="76200"/>
            <a:ext cx="7988513" cy="762000"/>
          </a:xfrm>
        </p:spPr>
        <p:txBody>
          <a:bodyPr/>
          <a:lstStyle/>
          <a:p>
            <a:r>
              <a:rPr lang="en-US" dirty="0" smtClean="0">
                <a:latin typeface="Arial"/>
                <a:cs typeface="Arial"/>
              </a:rPr>
              <a:t>Optimal Stopping Rules</a:t>
            </a:r>
            <a:endParaRPr lang="en-US" dirty="0">
              <a:latin typeface="Arial"/>
              <a:cs typeface="Arial"/>
            </a:endParaRPr>
          </a:p>
        </p:txBody>
      </p:sp>
      <p:sp>
        <p:nvSpPr>
          <p:cNvPr id="2" name="Rectangle 1"/>
          <p:cNvSpPr/>
          <p:nvPr/>
        </p:nvSpPr>
        <p:spPr>
          <a:xfrm>
            <a:off x="0" y="533400"/>
            <a:ext cx="8991600" cy="6129882"/>
          </a:xfrm>
          <a:prstGeom prst="rect">
            <a:avLst/>
          </a:prstGeom>
        </p:spPr>
        <p:txBody>
          <a:bodyPr wrap="square">
            <a:spAutoFit/>
          </a:bodyPr>
          <a:lstStyle/>
          <a:p>
            <a:pPr>
              <a:lnSpc>
                <a:spcPct val="120000"/>
              </a:lnSpc>
              <a:spcAft>
                <a:spcPts val="600"/>
              </a:spcAft>
            </a:pPr>
            <a:r>
              <a:rPr lang="en-US" sz="2000" dirty="0" smtClean="0">
                <a:latin typeface="Arial Narrow"/>
                <a:cs typeface="Arial Narrow"/>
              </a:rPr>
              <a:t> </a:t>
            </a:r>
          </a:p>
          <a:p>
            <a:pPr marL="342900" indent="-342900">
              <a:lnSpc>
                <a:spcPct val="120000"/>
              </a:lnSpc>
              <a:spcAft>
                <a:spcPts val="600"/>
              </a:spcAft>
              <a:buFont typeface="Wingdings" charset="2"/>
              <a:buChar char="q"/>
            </a:pPr>
            <a:r>
              <a:rPr lang="en-US" sz="2000" dirty="0">
                <a:latin typeface="Arial Narrow"/>
                <a:cs typeface="Arial Narrow"/>
              </a:rPr>
              <a:t>Consider the following </a:t>
            </a:r>
            <a:r>
              <a:rPr lang="en-US" sz="2000" dirty="0" smtClean="0">
                <a:latin typeface="Arial Narrow"/>
                <a:cs typeface="Arial Narrow"/>
              </a:rPr>
              <a:t>game: </a:t>
            </a:r>
          </a:p>
          <a:p>
            <a:pPr marL="800100" lvl="1" indent="-342900">
              <a:lnSpc>
                <a:spcPct val="120000"/>
              </a:lnSpc>
              <a:spcAft>
                <a:spcPts val="600"/>
              </a:spcAft>
              <a:buFont typeface="Arial"/>
              <a:buChar char="•"/>
            </a:pPr>
            <a:r>
              <a:rPr lang="en-US" sz="2000" dirty="0" smtClean="0">
                <a:latin typeface="Arial Narrow"/>
                <a:cs typeface="Arial Narrow"/>
              </a:rPr>
              <a:t>there are </a:t>
            </a:r>
            <a:r>
              <a:rPr lang="en-US" sz="2000" b="1" i="1" dirty="0" err="1" smtClean="0">
                <a:latin typeface="Arial Narrow"/>
                <a:cs typeface="Arial Narrow"/>
              </a:rPr>
              <a:t>n</a:t>
            </a:r>
            <a:r>
              <a:rPr lang="en-US" sz="2000" dirty="0" smtClean="0">
                <a:latin typeface="Arial Narrow"/>
                <a:cs typeface="Arial Narrow"/>
              </a:rPr>
              <a:t> stages</a:t>
            </a:r>
          </a:p>
          <a:p>
            <a:pPr marL="800100" lvl="1" indent="-342900">
              <a:lnSpc>
                <a:spcPct val="120000"/>
              </a:lnSpc>
              <a:spcAft>
                <a:spcPts val="600"/>
              </a:spcAft>
              <a:buFont typeface="Arial"/>
              <a:buChar char="•"/>
            </a:pPr>
            <a:r>
              <a:rPr lang="en-US" sz="2000" dirty="0" smtClean="0">
                <a:latin typeface="Arial Narrow"/>
                <a:cs typeface="Arial Narrow"/>
              </a:rPr>
              <a:t>in </a:t>
            </a:r>
            <a:r>
              <a:rPr lang="en-US" sz="2000" dirty="0">
                <a:latin typeface="Arial Narrow"/>
                <a:cs typeface="Arial Narrow"/>
              </a:rPr>
              <a:t>stage </a:t>
            </a:r>
            <a:r>
              <a:rPr lang="en-US" sz="2000" b="1" i="1" dirty="0" err="1">
                <a:latin typeface="Arial Narrow"/>
                <a:cs typeface="Arial Narrow"/>
              </a:rPr>
              <a:t>i</a:t>
            </a:r>
            <a:r>
              <a:rPr lang="en-US" sz="2000" dirty="0">
                <a:latin typeface="Arial Narrow"/>
                <a:cs typeface="Arial Narrow"/>
              </a:rPr>
              <a:t>, you are offered a </a:t>
            </a:r>
            <a:r>
              <a:rPr lang="en-US" sz="2000" dirty="0" smtClean="0">
                <a:latin typeface="Arial Narrow"/>
                <a:cs typeface="Arial Narrow"/>
              </a:rPr>
              <a:t>nonnegative prize </a:t>
            </a:r>
            <a:r>
              <a:rPr lang="en-US" sz="2000" b="1" i="1" dirty="0" err="1" smtClean="0">
                <a:latin typeface="Arial Narrow"/>
                <a:cs typeface="Arial Narrow"/>
              </a:rPr>
              <a:t>π</a:t>
            </a:r>
            <a:r>
              <a:rPr lang="en-US" sz="2000" b="1" i="1" baseline="-25000" dirty="0" err="1" smtClean="0">
                <a:latin typeface="Arial Narrow"/>
                <a:cs typeface="Arial Narrow"/>
              </a:rPr>
              <a:t>i</a:t>
            </a:r>
            <a:r>
              <a:rPr lang="en-US" sz="2000" dirty="0" smtClean="0">
                <a:latin typeface="Arial Narrow"/>
                <a:cs typeface="Arial Narrow"/>
              </a:rPr>
              <a:t>, </a:t>
            </a:r>
            <a:r>
              <a:rPr lang="en-US" sz="2000" dirty="0">
                <a:latin typeface="Arial Narrow"/>
                <a:cs typeface="Arial Narrow"/>
              </a:rPr>
              <a:t>drawn from</a:t>
            </a:r>
            <a:r>
              <a:rPr lang="en-US" sz="2000" dirty="0" smtClean="0">
                <a:latin typeface="Arial Narrow"/>
                <a:cs typeface="Arial Narrow"/>
              </a:rPr>
              <a:t> some  </a:t>
            </a:r>
            <a:r>
              <a:rPr lang="en-US" sz="2000" dirty="0">
                <a:latin typeface="Arial Narrow"/>
                <a:cs typeface="Arial Narrow"/>
              </a:rPr>
              <a:t>distribution </a:t>
            </a:r>
            <a:r>
              <a:rPr lang="en-US" sz="2000" b="1" i="1" dirty="0" err="1" smtClean="0">
                <a:latin typeface="Arial Narrow"/>
                <a:cs typeface="Arial Narrow"/>
              </a:rPr>
              <a:t>G</a:t>
            </a:r>
            <a:r>
              <a:rPr lang="en-US" sz="2000" b="1" i="1" baseline="-25000" dirty="0" err="1" smtClean="0">
                <a:latin typeface="Arial Narrow"/>
                <a:cs typeface="Arial Narrow"/>
              </a:rPr>
              <a:t>i</a:t>
            </a:r>
            <a:endParaRPr lang="en-US" sz="2000" b="1" i="1" dirty="0" smtClean="0">
              <a:latin typeface="Arial Narrow"/>
              <a:cs typeface="Arial Narrow"/>
            </a:endParaRPr>
          </a:p>
          <a:p>
            <a:pPr marL="800100" lvl="1" indent="-342900">
              <a:lnSpc>
                <a:spcPct val="120000"/>
              </a:lnSpc>
              <a:spcAft>
                <a:spcPts val="600"/>
              </a:spcAft>
              <a:buFont typeface="Arial"/>
              <a:buChar char="•"/>
            </a:pPr>
            <a:r>
              <a:rPr lang="en-US" sz="2000" dirty="0" smtClean="0">
                <a:latin typeface="Arial Narrow"/>
                <a:cs typeface="Arial Narrow"/>
              </a:rPr>
              <a:t>you </a:t>
            </a:r>
            <a:r>
              <a:rPr lang="en-US" sz="2000" dirty="0">
                <a:latin typeface="Arial Narrow"/>
                <a:cs typeface="Arial Narrow"/>
              </a:rPr>
              <a:t>are</a:t>
            </a:r>
            <a:r>
              <a:rPr lang="en-US" sz="2000" dirty="0" smtClean="0">
                <a:latin typeface="Arial Narrow"/>
                <a:cs typeface="Arial Narrow"/>
              </a:rPr>
              <a:t> given the </a:t>
            </a:r>
            <a:r>
              <a:rPr lang="en-US" sz="2000" dirty="0">
                <a:latin typeface="Arial Narrow"/>
                <a:cs typeface="Arial Narrow"/>
              </a:rPr>
              <a:t>distributions </a:t>
            </a:r>
            <a:r>
              <a:rPr lang="en-US" sz="2000" b="1" i="1" dirty="0">
                <a:latin typeface="Arial Narrow"/>
                <a:cs typeface="Arial Narrow"/>
              </a:rPr>
              <a:t>G</a:t>
            </a:r>
            <a:r>
              <a:rPr lang="en-US" sz="2000" b="1" i="1" baseline="-25000" dirty="0">
                <a:latin typeface="Arial Narrow"/>
                <a:cs typeface="Arial Narrow"/>
              </a:rPr>
              <a:t>1</a:t>
            </a:r>
            <a:r>
              <a:rPr lang="en-US" sz="2000" b="1" i="1" dirty="0">
                <a:latin typeface="Arial Narrow"/>
                <a:cs typeface="Arial Narrow"/>
              </a:rPr>
              <a:t>, . . . , </a:t>
            </a:r>
            <a:r>
              <a:rPr lang="en-US" sz="2000" b="1" i="1" dirty="0" err="1">
                <a:latin typeface="Arial Narrow"/>
                <a:cs typeface="Arial Narrow"/>
              </a:rPr>
              <a:t>G</a:t>
            </a:r>
            <a:r>
              <a:rPr lang="en-US" sz="2000" b="1" i="1" baseline="-25000" dirty="0" err="1">
                <a:latin typeface="Arial Narrow"/>
                <a:cs typeface="Arial Narrow"/>
              </a:rPr>
              <a:t>n</a:t>
            </a:r>
            <a:r>
              <a:rPr lang="en-US" sz="2000" b="1" i="1" dirty="0" smtClean="0">
                <a:latin typeface="Arial Narrow"/>
                <a:cs typeface="Arial Narrow"/>
              </a:rPr>
              <a:t> </a:t>
            </a:r>
            <a:r>
              <a:rPr lang="en-US" sz="2000" dirty="0" smtClean="0">
                <a:latin typeface="Arial Narrow"/>
                <a:cs typeface="Arial Narrow"/>
              </a:rPr>
              <a:t>before the game begins, </a:t>
            </a:r>
            <a:r>
              <a:rPr lang="en-US" sz="2000" dirty="0">
                <a:latin typeface="Arial Narrow"/>
                <a:cs typeface="Arial Narrow"/>
              </a:rPr>
              <a:t>and</a:t>
            </a:r>
            <a:r>
              <a:rPr lang="en-US" sz="2000" dirty="0" smtClean="0">
                <a:latin typeface="Arial Narrow"/>
                <a:cs typeface="Arial Narrow"/>
              </a:rPr>
              <a:t> told that the prizes are drawn independently from these distributions</a:t>
            </a:r>
          </a:p>
          <a:p>
            <a:pPr marL="800100" lvl="1" indent="-342900">
              <a:lnSpc>
                <a:spcPct val="120000"/>
              </a:lnSpc>
              <a:spcAft>
                <a:spcPts val="600"/>
              </a:spcAft>
              <a:buFont typeface="Arial"/>
              <a:buChar char="•"/>
            </a:pPr>
            <a:r>
              <a:rPr lang="en-US" sz="2000" dirty="0" smtClean="0">
                <a:latin typeface="Arial Narrow"/>
                <a:cs typeface="Arial Narrow"/>
              </a:rPr>
              <a:t>but each </a:t>
            </a:r>
            <a:r>
              <a:rPr lang="en-US" sz="2000" b="1" i="1" dirty="0" err="1" smtClean="0">
                <a:latin typeface="Arial Narrow"/>
                <a:cs typeface="Arial Narrow"/>
              </a:rPr>
              <a:t>π</a:t>
            </a:r>
            <a:r>
              <a:rPr lang="en-US" sz="2000" b="1" i="1" baseline="-25000" dirty="0" err="1" smtClean="0">
                <a:latin typeface="Arial Narrow"/>
                <a:cs typeface="Arial Narrow"/>
              </a:rPr>
              <a:t>i</a:t>
            </a:r>
            <a:r>
              <a:rPr lang="en-US" sz="2000" dirty="0" smtClean="0">
                <a:latin typeface="Arial Narrow"/>
                <a:cs typeface="Arial Narrow"/>
              </a:rPr>
              <a:t> is revealed at the beginning of stage </a:t>
            </a:r>
            <a:r>
              <a:rPr lang="en-US" sz="2000" b="1" i="1" dirty="0" err="1" smtClean="0">
                <a:latin typeface="Arial Narrow"/>
                <a:cs typeface="Arial Narrow"/>
              </a:rPr>
              <a:t>i</a:t>
            </a:r>
            <a:r>
              <a:rPr lang="en-US" sz="2000" dirty="0" smtClean="0">
                <a:latin typeface="Arial Narrow"/>
                <a:cs typeface="Arial Narrow"/>
              </a:rPr>
              <a:t>.</a:t>
            </a:r>
          </a:p>
          <a:p>
            <a:pPr marL="800100" lvl="1" indent="-342900">
              <a:lnSpc>
                <a:spcPct val="120000"/>
              </a:lnSpc>
              <a:spcAft>
                <a:spcPts val="600"/>
              </a:spcAft>
              <a:buFont typeface="Arial"/>
              <a:buChar char="•"/>
            </a:pPr>
            <a:r>
              <a:rPr lang="en-US" sz="2000" dirty="0" smtClean="0">
                <a:latin typeface="Arial Narrow"/>
                <a:cs typeface="Arial Narrow"/>
              </a:rPr>
              <a:t>after </a:t>
            </a:r>
            <a:r>
              <a:rPr lang="en-US" sz="2000" dirty="0">
                <a:latin typeface="Arial Narrow"/>
                <a:cs typeface="Arial Narrow"/>
              </a:rPr>
              <a:t>seeing </a:t>
            </a:r>
            <a:r>
              <a:rPr lang="en-US" sz="2000" b="1" i="1" dirty="0" err="1" smtClean="0">
                <a:latin typeface="Arial Narrow"/>
                <a:cs typeface="Arial Narrow"/>
              </a:rPr>
              <a:t>π</a:t>
            </a:r>
            <a:r>
              <a:rPr lang="en-US" sz="2000" b="1" i="1" baseline="-25000" dirty="0" err="1" smtClean="0">
                <a:latin typeface="Arial Narrow"/>
                <a:cs typeface="Arial Narrow"/>
              </a:rPr>
              <a:t>i</a:t>
            </a:r>
            <a:r>
              <a:rPr lang="en-US" sz="2000" dirty="0" smtClean="0">
                <a:latin typeface="Arial Narrow"/>
                <a:cs typeface="Arial Narrow"/>
              </a:rPr>
              <a:t>, </a:t>
            </a:r>
            <a:r>
              <a:rPr lang="en-US" sz="2000" dirty="0">
                <a:latin typeface="Arial Narrow"/>
                <a:cs typeface="Arial Narrow"/>
              </a:rPr>
              <a:t>you can either accept the prize and end the game, or discard the prize </a:t>
            </a:r>
            <a:r>
              <a:rPr lang="en-US" sz="2000" dirty="0" smtClean="0">
                <a:latin typeface="Arial Narrow"/>
                <a:cs typeface="Arial Narrow"/>
              </a:rPr>
              <a:t>and proceed </a:t>
            </a:r>
            <a:r>
              <a:rPr lang="en-US" sz="2000" dirty="0">
                <a:latin typeface="Arial Narrow"/>
                <a:cs typeface="Arial Narrow"/>
              </a:rPr>
              <a:t>to the next stage. </a:t>
            </a:r>
            <a:endParaRPr lang="en-US" sz="2000" dirty="0" smtClean="0">
              <a:latin typeface="Arial Narrow"/>
              <a:cs typeface="Arial Narrow"/>
            </a:endParaRPr>
          </a:p>
          <a:p>
            <a:pPr marL="342900" indent="-342900">
              <a:lnSpc>
                <a:spcPct val="120000"/>
              </a:lnSpc>
              <a:spcAft>
                <a:spcPts val="600"/>
              </a:spcAft>
              <a:buFont typeface="Wingdings" charset="2"/>
              <a:buChar char="q"/>
            </a:pPr>
            <a:endParaRPr lang="en-US" sz="1000" dirty="0" smtClean="0">
              <a:latin typeface="Arial Narrow"/>
              <a:cs typeface="Arial Narrow"/>
            </a:endParaRPr>
          </a:p>
          <a:p>
            <a:pPr marL="342900" indent="-342900">
              <a:lnSpc>
                <a:spcPct val="120000"/>
              </a:lnSpc>
              <a:spcAft>
                <a:spcPts val="600"/>
              </a:spcAft>
              <a:buFont typeface="Wingdings" charset="2"/>
              <a:buChar char="q"/>
            </a:pPr>
            <a:r>
              <a:rPr lang="en-US" sz="2000" b="1" dirty="0" smtClean="0">
                <a:latin typeface="Arial Narrow"/>
                <a:cs typeface="Arial Narrow"/>
              </a:rPr>
              <a:t>Question:</a:t>
            </a:r>
            <a:r>
              <a:rPr lang="en-US" sz="2000" dirty="0" smtClean="0">
                <a:latin typeface="Arial Narrow"/>
                <a:cs typeface="Arial Narrow"/>
              </a:rPr>
              <a:t> Is there a strategy for playing the game, whose expected reward competes with that of a prophet who knows all realized </a:t>
            </a:r>
            <a:r>
              <a:rPr lang="en-US" sz="2000" b="1" i="1" dirty="0" err="1" smtClean="0">
                <a:latin typeface="Arial Narrow"/>
                <a:cs typeface="Arial Narrow"/>
              </a:rPr>
              <a:t>π</a:t>
            </a:r>
            <a:r>
              <a:rPr lang="en-US" sz="2000" b="1" i="1" baseline="-25000" dirty="0" err="1" smtClean="0">
                <a:latin typeface="Arial Narrow"/>
                <a:cs typeface="Arial Narrow"/>
              </a:rPr>
              <a:t>i</a:t>
            </a:r>
            <a:r>
              <a:rPr lang="en-US" sz="2000" i="1" dirty="0" err="1" smtClean="0">
                <a:latin typeface="Arial Narrow"/>
                <a:cs typeface="Arial Narrow"/>
              </a:rPr>
              <a:t>’s</a:t>
            </a:r>
            <a:r>
              <a:rPr lang="en-US" sz="2000" dirty="0" smtClean="0">
                <a:latin typeface="Arial Narrow"/>
                <a:cs typeface="Arial Narrow"/>
              </a:rPr>
              <a:t> and picks the largest?</a:t>
            </a:r>
          </a:p>
          <a:p>
            <a:pPr marL="342900" indent="-342900">
              <a:lnSpc>
                <a:spcPct val="120000"/>
              </a:lnSpc>
              <a:spcAft>
                <a:spcPts val="600"/>
              </a:spcAft>
              <a:buFont typeface="Wingdings" charset="2"/>
              <a:buChar char="q"/>
            </a:pPr>
            <a:r>
              <a:rPr lang="en-US" sz="2000" dirty="0" smtClean="0">
                <a:latin typeface="Arial Narrow"/>
                <a:cs typeface="Arial Narrow"/>
              </a:rPr>
              <a:t>The difficulty in answering this question stems from the trade-off between the risk of accepting a reasonable prize and missing out on a better one later </a:t>
            </a:r>
            <a:r>
              <a:rPr lang="en-US" sz="2000" dirty="0" err="1" smtClean="0">
                <a:latin typeface="Arial Narrow"/>
                <a:cs typeface="Arial Narrow"/>
              </a:rPr>
              <a:t>vs</a:t>
            </a:r>
            <a:r>
              <a:rPr lang="en-US" sz="2000" dirty="0" smtClean="0">
                <a:latin typeface="Arial Narrow"/>
                <a:cs typeface="Arial Narrow"/>
              </a:rPr>
              <a:t> the risk of having to settle for a lousy prize in one of the final stages.</a:t>
            </a:r>
          </a:p>
        </p:txBody>
      </p:sp>
    </p:spTree>
    <p:extLst>
      <p:ext uri="{BB962C8B-B14F-4D97-AF65-F5344CB8AC3E}">
        <p14:creationId xmlns:p14="http://schemas.microsoft.com/office/powerpoint/2010/main" val="183836680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Effect transition="in" filter="blinds(horizontal)">
                                      <p:cBhvr>
                                        <p:cTn id="11" dur="500"/>
                                        <p:tgtEl>
                                          <p:spTgt spid="2">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blinds(horizontal)">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blinds(horizontal)">
                                      <p:cBhvr>
                                        <p:cTn id="21" dur="500"/>
                                        <p:tgtEl>
                                          <p:spTgt spid="2">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blinds(horizontal)">
                                      <p:cBhvr>
                                        <p:cTn id="26" dur="500"/>
                                        <p:tgtEl>
                                          <p:spTgt spid="2">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blinds(horizontal)">
                                      <p:cBhvr>
                                        <p:cTn id="31" dur="500"/>
                                        <p:tgtEl>
                                          <p:spTgt spid="2">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2">
                                            <p:txEl>
                                              <p:pRg st="6" end="6"/>
                                            </p:txEl>
                                          </p:spTgt>
                                        </p:tgtEl>
                                        <p:attrNameLst>
                                          <p:attrName>style.visibility</p:attrName>
                                        </p:attrNameLst>
                                      </p:cBhvr>
                                      <p:to>
                                        <p:strVal val="visible"/>
                                      </p:to>
                                    </p:set>
                                    <p:animEffect transition="in" filter="blinds(horizontal)">
                                      <p:cBhvr>
                                        <p:cTn id="36" dur="500"/>
                                        <p:tgtEl>
                                          <p:spTgt spid="2">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nodeType="click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animEffect transition="in" filter="barn(inVertical)">
                                      <p:cBhvr>
                                        <p:cTn id="41" dur="500"/>
                                        <p:tgtEl>
                                          <p:spTgt spid="2">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2">
                                            <p:txEl>
                                              <p:pRg st="9" end="9"/>
                                            </p:txEl>
                                          </p:spTgt>
                                        </p:tgtEl>
                                        <p:attrNameLst>
                                          <p:attrName>style.visibility</p:attrName>
                                        </p:attrNameLst>
                                      </p:cBhvr>
                                      <p:to>
                                        <p:strVal val="visible"/>
                                      </p:to>
                                    </p:set>
                                    <p:animEffect transition="in" filter="barn(inVertical)">
                                      <p:cBhvr>
                                        <p:cTn id="46"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96900" y="808335"/>
            <a:ext cx="1055184" cy="492443"/>
          </a:xfrm>
          <a:prstGeom prst="rect">
            <a:avLst/>
          </a:prstGeom>
          <a:noFill/>
        </p:spPr>
        <p:txBody>
          <a:bodyPr wrap="none" rtlCol="0">
            <a:spAutoFit/>
          </a:bodyPr>
          <a:lstStyle/>
          <a:p>
            <a:r>
              <a:rPr lang="en-US" sz="2600" b="1" dirty="0" smtClean="0">
                <a:effectLst>
                  <a:outerShdw blurRad="38100" dist="38100" dir="2700000" algn="tl">
                    <a:srgbClr val="000000">
                      <a:alpha val="43137"/>
                    </a:srgbClr>
                  </a:outerShdw>
                </a:effectLst>
                <a:latin typeface="Arial"/>
                <a:cs typeface="Arial"/>
              </a:rPr>
              <a:t>Menu</a:t>
            </a:r>
            <a:endParaRPr lang="en-US" sz="2600" b="1" dirty="0">
              <a:effectLst>
                <a:outerShdw blurRad="38100" dist="38100" dir="2700000" algn="tl">
                  <a:srgbClr val="000000">
                    <a:alpha val="43137"/>
                  </a:srgbClr>
                </a:outerShdw>
              </a:effectLst>
              <a:latin typeface="Arial"/>
              <a:cs typeface="Arial"/>
            </a:endParaRPr>
          </a:p>
        </p:txBody>
      </p:sp>
      <p:grpSp>
        <p:nvGrpSpPr>
          <p:cNvPr id="7" name="Group 6"/>
          <p:cNvGrpSpPr/>
          <p:nvPr/>
        </p:nvGrpSpPr>
        <p:grpSpPr>
          <a:xfrm>
            <a:off x="1142712" y="1371600"/>
            <a:ext cx="1204118" cy="914400"/>
            <a:chOff x="1459706" y="1270794"/>
            <a:chExt cx="686594" cy="560388"/>
          </a:xfrm>
        </p:grpSpPr>
        <p:cxnSp>
          <p:nvCxnSpPr>
            <p:cNvPr id="8" name="Straight Connector 7"/>
            <p:cNvCxnSpPr/>
            <p:nvPr/>
          </p:nvCxnSpPr>
          <p:spPr bwMode="auto">
            <a:xfrm rot="5400000">
              <a:off x="1181100" y="1549400"/>
              <a:ext cx="558800" cy="1588"/>
            </a:xfrm>
            <a:prstGeom prst="line">
              <a:avLst/>
            </a:prstGeom>
            <a:solidFill>
              <a:schemeClr val="accent1"/>
            </a:solidFill>
            <a:ln w="9525" cap="flat" cmpd="sng" algn="ctr">
              <a:solidFill>
                <a:srgbClr val="E7CA24"/>
              </a:solidFill>
              <a:prstDash val="solid"/>
              <a:round/>
              <a:headEnd type="none" w="med" len="med"/>
              <a:tailEnd type="none" w="med" len="med"/>
            </a:ln>
            <a:effectLst/>
          </p:spPr>
        </p:cxnSp>
        <p:cxnSp>
          <p:nvCxnSpPr>
            <p:cNvPr id="9" name="Straight Connector 8"/>
            <p:cNvCxnSpPr/>
            <p:nvPr/>
          </p:nvCxnSpPr>
          <p:spPr bwMode="auto">
            <a:xfrm>
              <a:off x="1461294" y="1829594"/>
              <a:ext cx="685006" cy="1588"/>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sp>
        <p:nvSpPr>
          <p:cNvPr id="10" name="TextBox 9"/>
          <p:cNvSpPr txBox="1"/>
          <p:nvPr/>
        </p:nvSpPr>
        <p:spPr>
          <a:xfrm>
            <a:off x="2438112" y="2057400"/>
            <a:ext cx="4057906" cy="400110"/>
          </a:xfrm>
          <a:prstGeom prst="rect">
            <a:avLst/>
          </a:prstGeom>
          <a:noFill/>
        </p:spPr>
        <p:txBody>
          <a:bodyPr wrap="none" rtlCol="0">
            <a:spAutoFit/>
          </a:bodyPr>
          <a:lstStyle/>
          <a:p>
            <a:r>
              <a:rPr lang="en-US" sz="2000" dirty="0" smtClean="0">
                <a:solidFill>
                  <a:srgbClr val="FFFFFF"/>
                </a:solidFill>
                <a:latin typeface="Arial"/>
                <a:cs typeface="Arial"/>
              </a:rPr>
              <a:t>Recap: </a:t>
            </a:r>
            <a:r>
              <a:rPr lang="en-US" sz="2000" dirty="0" err="1" smtClean="0">
                <a:solidFill>
                  <a:srgbClr val="FFFFFF"/>
                </a:solidFill>
                <a:latin typeface="Arial"/>
                <a:cs typeface="Arial"/>
              </a:rPr>
              <a:t>Virutal</a:t>
            </a:r>
            <a:r>
              <a:rPr lang="en-US" sz="2000" dirty="0" smtClean="0">
                <a:solidFill>
                  <a:srgbClr val="FFFFFF"/>
                </a:solidFill>
                <a:latin typeface="Arial"/>
                <a:cs typeface="Arial"/>
              </a:rPr>
              <a:t> Welfare = Revenue</a:t>
            </a:r>
            <a:endParaRPr lang="en-US" sz="2000" dirty="0">
              <a:solidFill>
                <a:srgbClr val="FFFFFF"/>
              </a:solidFill>
              <a:latin typeface="Arial"/>
              <a:cs typeface="Arial"/>
            </a:endParaRPr>
          </a:p>
        </p:txBody>
      </p:sp>
      <p:sp>
        <p:nvSpPr>
          <p:cNvPr id="11" name="TextBox 10"/>
          <p:cNvSpPr txBox="1"/>
          <p:nvPr/>
        </p:nvSpPr>
        <p:spPr>
          <a:xfrm>
            <a:off x="2438112" y="2819400"/>
            <a:ext cx="3214854" cy="400110"/>
          </a:xfrm>
          <a:prstGeom prst="rect">
            <a:avLst/>
          </a:prstGeom>
          <a:noFill/>
        </p:spPr>
        <p:txBody>
          <a:bodyPr wrap="none" rtlCol="0">
            <a:spAutoFit/>
          </a:bodyPr>
          <a:lstStyle/>
          <a:p>
            <a:r>
              <a:rPr lang="en-US" sz="2000" dirty="0" smtClean="0">
                <a:solidFill>
                  <a:srgbClr val="FFFFFF"/>
                </a:solidFill>
                <a:latin typeface="Arial"/>
                <a:cs typeface="Arial"/>
              </a:rPr>
              <a:t>Myerson’s Optimal Auction</a:t>
            </a:r>
            <a:endParaRPr lang="en-US" sz="2000" dirty="0">
              <a:solidFill>
                <a:srgbClr val="FFFFFF"/>
              </a:solidFill>
              <a:latin typeface="Arial"/>
              <a:cs typeface="Arial"/>
            </a:endParaRPr>
          </a:p>
        </p:txBody>
      </p:sp>
      <p:sp>
        <p:nvSpPr>
          <p:cNvPr id="12" name="TextBox 11"/>
          <p:cNvSpPr txBox="1"/>
          <p:nvPr/>
        </p:nvSpPr>
        <p:spPr>
          <a:xfrm>
            <a:off x="2438112" y="3581400"/>
            <a:ext cx="2451312" cy="400110"/>
          </a:xfrm>
          <a:prstGeom prst="rect">
            <a:avLst/>
          </a:prstGeom>
          <a:noFill/>
        </p:spPr>
        <p:txBody>
          <a:bodyPr wrap="none" rtlCol="0">
            <a:spAutoFit/>
          </a:bodyPr>
          <a:lstStyle/>
          <a:p>
            <a:r>
              <a:rPr lang="en-US" sz="2000" dirty="0">
                <a:solidFill>
                  <a:srgbClr val="FFFFFF"/>
                </a:solidFill>
                <a:latin typeface="Arial"/>
                <a:cs typeface="Arial"/>
              </a:rPr>
              <a:t>Prophet Inequalities</a:t>
            </a:r>
          </a:p>
        </p:txBody>
      </p:sp>
      <p:grpSp>
        <p:nvGrpSpPr>
          <p:cNvPr id="13" name="Group 12"/>
          <p:cNvGrpSpPr/>
          <p:nvPr/>
        </p:nvGrpSpPr>
        <p:grpSpPr>
          <a:xfrm>
            <a:off x="1142712" y="1372394"/>
            <a:ext cx="1204118" cy="1675606"/>
            <a:chOff x="1459706" y="1270794"/>
            <a:chExt cx="686594" cy="560388"/>
          </a:xfrm>
        </p:grpSpPr>
        <p:cxnSp>
          <p:nvCxnSpPr>
            <p:cNvPr id="14" name="Straight Connector 13"/>
            <p:cNvCxnSpPr/>
            <p:nvPr/>
          </p:nvCxnSpPr>
          <p:spPr bwMode="auto">
            <a:xfrm rot="5400000">
              <a:off x="1181100" y="1549400"/>
              <a:ext cx="558800" cy="1588"/>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1461294" y="1829594"/>
              <a:ext cx="685006" cy="1588"/>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grpSp>
        <p:nvGrpSpPr>
          <p:cNvPr id="16" name="Group 15"/>
          <p:cNvGrpSpPr/>
          <p:nvPr/>
        </p:nvGrpSpPr>
        <p:grpSpPr>
          <a:xfrm>
            <a:off x="1142712" y="1932782"/>
            <a:ext cx="1204118" cy="1877218"/>
            <a:chOff x="1459706" y="1270794"/>
            <a:chExt cx="686594" cy="560388"/>
          </a:xfrm>
        </p:grpSpPr>
        <p:cxnSp>
          <p:nvCxnSpPr>
            <p:cNvPr id="17" name="Straight Connector 16"/>
            <p:cNvCxnSpPr/>
            <p:nvPr/>
          </p:nvCxnSpPr>
          <p:spPr bwMode="auto">
            <a:xfrm rot="5400000">
              <a:off x="1181100" y="1549400"/>
              <a:ext cx="558800" cy="1588"/>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1461294" y="1829594"/>
              <a:ext cx="685006" cy="1588"/>
            </a:xfrm>
            <a:prstGeom prst="line">
              <a:avLst/>
            </a:prstGeom>
            <a:solidFill>
              <a:schemeClr val="accent1"/>
            </a:solidFill>
            <a:ln w="25400"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590014428"/>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219199" y="76200"/>
            <a:ext cx="7700639" cy="762000"/>
          </a:xfrm>
        </p:spPr>
        <p:txBody>
          <a:bodyPr/>
          <a:lstStyle/>
          <a:p>
            <a:r>
              <a:rPr lang="en-US" dirty="0" smtClean="0">
                <a:latin typeface="Arial"/>
                <a:cs typeface="Arial"/>
              </a:rPr>
              <a:t>Prophet Inequality</a:t>
            </a:r>
            <a:endParaRPr lang="en-US" dirty="0">
              <a:latin typeface="Arial"/>
              <a:cs typeface="Arial"/>
            </a:endParaRPr>
          </a:p>
        </p:txBody>
      </p:sp>
      <p:pic>
        <p:nvPicPr>
          <p:cNvPr id="5" name="Picture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990600"/>
            <a:ext cx="8991600" cy="7086600"/>
          </a:xfrm>
          <a:prstGeom prst="rect">
            <a:avLst/>
          </a:prstGeom>
          <a:ln>
            <a:noFill/>
          </a:ln>
          <a:effectLst>
            <a:outerShdw blurRad="292100" dist="139700" dir="2700000" algn="tl" rotWithShape="0">
              <a:srgbClr val="333333">
                <a:alpha val="65000"/>
              </a:srgbClr>
            </a:outerShdw>
          </a:effectLst>
          <a:extLst>
            <a:ext uri="{909E8E84-426E-40dd-AFC4-6F175D3DCCD1}">
              <a14:hiddenFill xmlns:mc="http://schemas.openxmlformats.org/markup-compatibility/2006" xmlns:mv="urn:schemas-microsoft-com:mac:vml" xmlns:a14="http://schemas.microsoft.com/office/drawing/2010/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 w="9525">
                <a:solidFill>
                  <a:schemeClr val="tx1"/>
                </a:solidFill>
                <a:miter lim="800000"/>
                <a:headEnd/>
                <a:tailEnd/>
              </a14:hiddenLine>
            </a:ext>
          </a:extLst>
        </p:spPr>
      </p:pic>
      <p:sp>
        <p:nvSpPr>
          <p:cNvPr id="7" name="TextBox 6"/>
          <p:cNvSpPr txBox="1"/>
          <p:nvPr/>
        </p:nvSpPr>
        <p:spPr>
          <a:xfrm>
            <a:off x="533400" y="1524000"/>
            <a:ext cx="7924800" cy="2739211"/>
          </a:xfrm>
          <a:prstGeom prst="rect">
            <a:avLst/>
          </a:prstGeom>
          <a:noFill/>
        </p:spPr>
        <p:txBody>
          <a:bodyPr wrap="square" rtlCol="0">
            <a:spAutoFit/>
          </a:bodyPr>
          <a:lstStyle/>
          <a:p>
            <a:r>
              <a:rPr lang="en-US" sz="2400" b="1" dirty="0" smtClean="0">
                <a:solidFill>
                  <a:srgbClr val="FFFF00"/>
                </a:solidFill>
                <a:latin typeface="Comic Sans MS" pitchFamily="66" charset="0"/>
                <a:cs typeface="Arial" pitchFamily="34" charset="0"/>
              </a:rPr>
              <a:t>Prophet Inequality </a:t>
            </a:r>
            <a:r>
              <a:rPr lang="en-US" sz="2400" b="1" dirty="0" smtClean="0">
                <a:solidFill>
                  <a:schemeClr val="bg1"/>
                </a:solidFill>
                <a:latin typeface="Comic Sans MS" pitchFamily="66" charset="0"/>
                <a:cs typeface="Arial" pitchFamily="34" charset="0"/>
              </a:rPr>
              <a:t>[</a:t>
            </a:r>
            <a:r>
              <a:rPr lang="en-US" sz="2400" b="1" dirty="0" err="1" smtClean="0">
                <a:solidFill>
                  <a:schemeClr val="bg1"/>
                </a:solidFill>
                <a:latin typeface="Comic Sans MS" pitchFamily="66" charset="0"/>
                <a:cs typeface="Arial" pitchFamily="34" charset="0"/>
              </a:rPr>
              <a:t>Krengel-Sucheston-Garling</a:t>
            </a:r>
            <a:r>
              <a:rPr lang="en-US" sz="2400" b="1" dirty="0" smtClean="0">
                <a:solidFill>
                  <a:schemeClr val="bg1"/>
                </a:solidFill>
                <a:latin typeface="Comic Sans MS" pitchFamily="66" charset="0"/>
                <a:cs typeface="Arial" pitchFamily="34" charset="0"/>
              </a:rPr>
              <a:t> ’79]:</a:t>
            </a:r>
            <a:r>
              <a:rPr lang="en-US" sz="2800" b="1" dirty="0" smtClean="0">
                <a:solidFill>
                  <a:schemeClr val="bg1"/>
                </a:solidFill>
                <a:latin typeface="Comic Sans MS" pitchFamily="66" charset="0"/>
                <a:cs typeface="Arial" pitchFamily="34" charset="0"/>
              </a:rPr>
              <a:t> </a:t>
            </a:r>
            <a:r>
              <a:rPr lang="en-US" sz="2400" dirty="0" smtClean="0">
                <a:solidFill>
                  <a:schemeClr val="bg1"/>
                </a:solidFill>
                <a:latin typeface="Chalkboard"/>
                <a:cs typeface="Chalkboard"/>
              </a:rPr>
              <a:t>There exists a strategy guaranteeing: </a:t>
            </a:r>
          </a:p>
          <a:p>
            <a:r>
              <a:rPr lang="en-US" sz="2400" b="1" dirty="0" smtClean="0">
                <a:solidFill>
                  <a:schemeClr val="bg1"/>
                </a:solidFill>
                <a:latin typeface="Chalkboard"/>
                <a:cs typeface="Chalkboard"/>
              </a:rPr>
              <a:t>		</a:t>
            </a:r>
          </a:p>
          <a:p>
            <a:r>
              <a:rPr lang="en-US" sz="2400" b="1" dirty="0" smtClean="0">
                <a:solidFill>
                  <a:schemeClr val="bg1"/>
                </a:solidFill>
                <a:latin typeface="Chalkboard"/>
                <a:cs typeface="Chalkboard"/>
              </a:rPr>
              <a:t>		</a:t>
            </a:r>
            <a:r>
              <a:rPr lang="en-US" sz="2400" b="1" dirty="0" smtClean="0">
                <a:solidFill>
                  <a:srgbClr val="FF6600"/>
                </a:solidFill>
                <a:latin typeface="Chalkboard"/>
                <a:cs typeface="Chalkboard"/>
              </a:rPr>
              <a:t>expected payoff ≥ 1/2 E[max</a:t>
            </a:r>
            <a:r>
              <a:rPr lang="en-US" sz="2400" b="1" baseline="-25000" dirty="0" smtClean="0">
                <a:solidFill>
                  <a:srgbClr val="FF6600"/>
                </a:solidFill>
                <a:latin typeface="Chalkboard"/>
                <a:cs typeface="Chalkboard"/>
              </a:rPr>
              <a:t>i </a:t>
            </a:r>
            <a:r>
              <a:rPr lang="en-US" sz="2400" b="1" dirty="0" err="1" smtClean="0">
                <a:solidFill>
                  <a:srgbClr val="FF6600"/>
                </a:solidFill>
                <a:latin typeface="Chalkboard"/>
                <a:cs typeface="Chalkboard"/>
              </a:rPr>
              <a:t>π</a:t>
            </a:r>
            <a:r>
              <a:rPr lang="en-US" sz="2400" b="1" baseline="-25000" dirty="0" err="1" smtClean="0">
                <a:solidFill>
                  <a:srgbClr val="FF6600"/>
                </a:solidFill>
                <a:latin typeface="Chalkboard"/>
                <a:cs typeface="Chalkboard"/>
              </a:rPr>
              <a:t>i</a:t>
            </a:r>
            <a:r>
              <a:rPr lang="en-US" sz="2400" b="1" dirty="0" smtClean="0">
                <a:solidFill>
                  <a:srgbClr val="FF6600"/>
                </a:solidFill>
                <a:latin typeface="Chalkboard"/>
                <a:cs typeface="Chalkboard"/>
              </a:rPr>
              <a:t>]</a:t>
            </a:r>
            <a:r>
              <a:rPr lang="en-US" sz="2400" dirty="0" smtClean="0">
                <a:solidFill>
                  <a:schemeClr val="bg1"/>
                </a:solidFill>
                <a:latin typeface="Chalkboard"/>
                <a:cs typeface="Chalkboard"/>
              </a:rPr>
              <a:t>. </a:t>
            </a:r>
          </a:p>
          <a:p>
            <a:endParaRPr lang="en-US" sz="2400" dirty="0" smtClean="0">
              <a:solidFill>
                <a:schemeClr val="bg1"/>
              </a:solidFill>
              <a:latin typeface="Chalkboard"/>
              <a:cs typeface="Chalkboard"/>
            </a:endParaRPr>
          </a:p>
          <a:p>
            <a:r>
              <a:rPr lang="en-US" sz="2400" dirty="0" smtClean="0">
                <a:solidFill>
                  <a:schemeClr val="bg1"/>
                </a:solidFill>
                <a:latin typeface="Chalkboard"/>
                <a:cs typeface="Chalkboard"/>
              </a:rPr>
              <a:t>In fact, a threshold strategy suffices.</a:t>
            </a:r>
            <a:endParaRPr lang="en-US" sz="2400" dirty="0" smtClean="0">
              <a:solidFill>
                <a:srgbClr val="FF6600"/>
              </a:solidFill>
              <a:latin typeface="Comic Sans MS" pitchFamily="66" charset="0"/>
            </a:endParaRPr>
          </a:p>
          <a:p>
            <a:pPr marL="0" lvl="1" algn="ctr">
              <a:lnSpc>
                <a:spcPct val="120000"/>
              </a:lnSpc>
              <a:spcBef>
                <a:spcPts val="300"/>
              </a:spcBef>
            </a:pPr>
            <a:endParaRPr lang="en-US" sz="2400" b="1" dirty="0" smtClean="0">
              <a:solidFill>
                <a:srgbClr val="FF6600"/>
              </a:solidFill>
              <a:latin typeface="Comic Sans MS" pitchFamily="66" charset="0"/>
            </a:endParaRPr>
          </a:p>
        </p:txBody>
      </p:sp>
      <p:sp>
        <p:nvSpPr>
          <p:cNvPr id="2" name="TextBox 1"/>
          <p:cNvSpPr txBox="1"/>
          <p:nvPr/>
        </p:nvSpPr>
        <p:spPr>
          <a:xfrm>
            <a:off x="304800" y="4648200"/>
            <a:ext cx="8610600" cy="2123658"/>
          </a:xfrm>
          <a:prstGeom prst="rect">
            <a:avLst/>
          </a:prstGeom>
          <a:noFill/>
        </p:spPr>
        <p:txBody>
          <a:bodyPr wrap="square" rtlCol="0">
            <a:spAutoFit/>
          </a:bodyPr>
          <a:lstStyle/>
          <a:p>
            <a:r>
              <a:rPr lang="en-US" sz="2200" dirty="0" smtClean="0">
                <a:latin typeface="Arial"/>
                <a:cs typeface="Arial"/>
              </a:rPr>
              <a:t>- </a:t>
            </a:r>
            <a:r>
              <a:rPr lang="en-US" sz="2200" b="1" dirty="0" smtClean="0">
                <a:latin typeface="Arial"/>
                <a:cs typeface="Arial"/>
              </a:rPr>
              <a:t>Proof:</a:t>
            </a:r>
            <a:r>
              <a:rPr lang="en-US" sz="2200" dirty="0" smtClean="0">
                <a:latin typeface="Arial"/>
                <a:cs typeface="Arial"/>
              </a:rPr>
              <a:t> On board; proof by Samuel-Cahn 1984.</a:t>
            </a:r>
          </a:p>
          <a:p>
            <a:endParaRPr lang="en-US" sz="2200" dirty="0">
              <a:latin typeface="Arial"/>
              <a:cs typeface="Arial"/>
            </a:endParaRPr>
          </a:p>
          <a:p>
            <a:r>
              <a:rPr lang="en-US" sz="2200" dirty="0" smtClean="0">
                <a:latin typeface="Arial"/>
                <a:cs typeface="Arial"/>
              </a:rPr>
              <a:t>- </a:t>
            </a:r>
            <a:r>
              <a:rPr lang="en-US" sz="2200" b="1" dirty="0" smtClean="0">
                <a:latin typeface="Arial"/>
                <a:cs typeface="Arial"/>
              </a:rPr>
              <a:t>Remark:</a:t>
            </a:r>
            <a:r>
              <a:rPr lang="en-US" sz="2200" dirty="0" smtClean="0">
                <a:latin typeface="Arial"/>
                <a:cs typeface="Arial"/>
              </a:rPr>
              <a:t> Our lower-bound only credits </a:t>
            </a:r>
            <a:r>
              <a:rPr lang="en-US" sz="2200" b="1" i="1" dirty="0" err="1" smtClean="0">
                <a:latin typeface="Arial"/>
                <a:cs typeface="Arial"/>
              </a:rPr>
              <a:t>ζ</a:t>
            </a:r>
            <a:r>
              <a:rPr lang="en-US" sz="2200" b="1" i="1" dirty="0" smtClean="0">
                <a:latin typeface="Arial"/>
                <a:cs typeface="Arial"/>
              </a:rPr>
              <a:t> </a:t>
            </a:r>
            <a:r>
              <a:rPr lang="en-US" sz="2200" dirty="0" smtClean="0">
                <a:latin typeface="Arial"/>
                <a:cs typeface="Arial"/>
              </a:rPr>
              <a:t>units of value when more than one prize is above </a:t>
            </a:r>
            <a:r>
              <a:rPr lang="en-US" sz="2200" b="1" i="1" dirty="0" err="1" smtClean="0">
                <a:latin typeface="Arial"/>
                <a:cs typeface="Arial"/>
              </a:rPr>
              <a:t>ζ</a:t>
            </a:r>
            <a:r>
              <a:rPr lang="en-US" sz="2200" dirty="0" smtClean="0">
                <a:latin typeface="Arial"/>
                <a:cs typeface="Arial"/>
              </a:rPr>
              <a:t>. </a:t>
            </a:r>
            <a:r>
              <a:rPr lang="en-US" sz="2200" dirty="0">
                <a:latin typeface="Arial"/>
                <a:cs typeface="Arial"/>
              </a:rPr>
              <a:t>This means </a:t>
            </a:r>
            <a:r>
              <a:rPr lang="en-US" sz="2200" dirty="0" smtClean="0">
                <a:latin typeface="Arial"/>
                <a:cs typeface="Arial"/>
              </a:rPr>
              <a:t>that factor of ½ applies </a:t>
            </a:r>
            <a:r>
              <a:rPr lang="en-US" sz="2200" dirty="0">
                <a:latin typeface="Arial"/>
                <a:cs typeface="Arial"/>
              </a:rPr>
              <a:t>even if, whenever there are multiple prizes above </a:t>
            </a:r>
            <a:r>
              <a:rPr lang="en-US" sz="2200" dirty="0" smtClean="0">
                <a:latin typeface="Arial"/>
                <a:cs typeface="Arial"/>
              </a:rPr>
              <a:t>the threshold</a:t>
            </a:r>
            <a:r>
              <a:rPr lang="en-US" sz="2200" dirty="0">
                <a:latin typeface="Arial"/>
                <a:cs typeface="Arial"/>
              </a:rPr>
              <a:t>, the strategy</a:t>
            </a:r>
            <a:r>
              <a:rPr lang="en-US" sz="2200" dirty="0" smtClean="0">
                <a:latin typeface="Arial"/>
                <a:cs typeface="Arial"/>
              </a:rPr>
              <a:t> picks </a:t>
            </a:r>
            <a:r>
              <a:rPr lang="en-US" sz="2200" dirty="0">
                <a:latin typeface="Arial"/>
                <a:cs typeface="Arial"/>
              </a:rPr>
              <a:t>the</a:t>
            </a:r>
            <a:r>
              <a:rPr lang="en-US" sz="2200" dirty="0" smtClean="0">
                <a:latin typeface="Arial"/>
                <a:cs typeface="Arial"/>
              </a:rPr>
              <a:t> smallest one.</a:t>
            </a:r>
            <a:endParaRPr lang="en-US" sz="2200" dirty="0">
              <a:latin typeface="Arial"/>
              <a:cs typeface="Arial"/>
            </a:endParaRPr>
          </a:p>
        </p:txBody>
      </p:sp>
    </p:spTree>
    <p:extLst>
      <p:ext uri="{BB962C8B-B14F-4D97-AF65-F5344CB8AC3E}">
        <p14:creationId xmlns:p14="http://schemas.microsoft.com/office/powerpoint/2010/main" val="1219559142"/>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dissolve">
                                      <p:cBhvr>
                                        <p:cTn id="11" dur="500"/>
                                        <p:tgtEl>
                                          <p:spTgt spid="7">
                                            <p:txEl>
                                              <p:pRg st="0" end="0"/>
                                            </p:txEl>
                                          </p:spTgt>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7">
                                            <p:txEl>
                                              <p:pRg st="2" end="2"/>
                                            </p:txEl>
                                          </p:spTgt>
                                        </p:tgtEl>
                                        <p:attrNameLst>
                                          <p:attrName>style.visibility</p:attrName>
                                        </p:attrNameLst>
                                      </p:cBhvr>
                                      <p:to>
                                        <p:strVal val="visible"/>
                                      </p:to>
                                    </p:set>
                                    <p:animEffect transition="in" filter="dissolve">
                                      <p:cBhvr>
                                        <p:cTn id="14" dur="500"/>
                                        <p:tgtEl>
                                          <p:spTgt spid="7">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dissolve">
                                      <p:cBhvr>
                                        <p:cTn id="19" dur="500"/>
                                        <p:tgtEl>
                                          <p:spTgt spid="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2">
                                            <p:txEl>
                                              <p:pRg st="0" end="0"/>
                                            </p:txEl>
                                          </p:spTgt>
                                        </p:tgtEl>
                                        <p:attrNameLst>
                                          <p:attrName>style.visibility</p:attrName>
                                        </p:attrNameLst>
                                      </p:cBhvr>
                                      <p:to>
                                        <p:strVal val="visible"/>
                                      </p:to>
                                    </p:set>
                                    <p:animEffect transition="in" filter="checkerboard(across)">
                                      <p:cBhvr>
                                        <p:cTn id="24" dur="500"/>
                                        <p:tgtEl>
                                          <p:spTgt spid="2">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Effect transition="in" filter="dissolve">
                                      <p:cBhvr>
                                        <p:cTn id="2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447800"/>
            <a:ext cx="9144000" cy="3429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a:cs typeface="Arial"/>
            </a:endParaRPr>
          </a:p>
        </p:txBody>
      </p:sp>
      <p:sp>
        <p:nvSpPr>
          <p:cNvPr id="3" name="Content Placeholder 2"/>
          <p:cNvSpPr>
            <a:spLocks noGrp="1"/>
          </p:cNvSpPr>
          <p:nvPr>
            <p:ph sz="half" idx="1"/>
          </p:nvPr>
        </p:nvSpPr>
        <p:spPr>
          <a:xfrm>
            <a:off x="3697224" y="2057400"/>
            <a:ext cx="4837176" cy="2209800"/>
          </a:xfrm>
        </p:spPr>
        <p:txBody>
          <a:bodyPr>
            <a:normAutofit fontScale="92500" lnSpcReduction="10000"/>
          </a:bodyPr>
          <a:lstStyle/>
          <a:p>
            <a:r>
              <a:rPr lang="en-US" sz="2800" b="1" dirty="0" smtClean="0">
                <a:solidFill>
                  <a:srgbClr val="0070C0"/>
                </a:solidFill>
                <a:effectLst>
                  <a:outerShdw blurRad="38100" dist="38100" dir="2700000" algn="tl">
                    <a:srgbClr val="000000">
                      <a:alpha val="43137"/>
                    </a:srgbClr>
                  </a:outerShdw>
                </a:effectLst>
                <a:latin typeface="Arial"/>
                <a:cs typeface="Arial"/>
              </a:rPr>
              <a:t>[</a:t>
            </a:r>
            <a:r>
              <a:rPr lang="en-US" sz="2400" b="1" dirty="0" smtClean="0">
                <a:solidFill>
                  <a:srgbClr val="0070C0"/>
                </a:solidFill>
                <a:effectLst>
                  <a:outerShdw blurRad="38100" dist="38100" dir="2700000" algn="tl">
                    <a:srgbClr val="000000">
                      <a:alpha val="43137"/>
                    </a:srgbClr>
                  </a:outerShdw>
                </a:effectLst>
                <a:latin typeface="Arial"/>
                <a:cs typeface="Arial"/>
              </a:rPr>
              <a:t>Myerson ’81       </a:t>
            </a:r>
            <a:r>
              <a:rPr lang="en-US" sz="2800" b="1" dirty="0" smtClean="0">
                <a:solidFill>
                  <a:srgbClr val="0070C0"/>
                </a:solidFill>
                <a:effectLst>
                  <a:outerShdw blurRad="38100" dist="38100" dir="2700000" algn="tl">
                    <a:srgbClr val="000000">
                      <a:alpha val="43137"/>
                    </a:srgbClr>
                  </a:outerShdw>
                </a:effectLst>
                <a:latin typeface="Arial"/>
                <a:cs typeface="Arial"/>
              </a:rPr>
              <a:t>]</a:t>
            </a:r>
            <a:endParaRPr lang="en-US" sz="2400" b="1" dirty="0" smtClean="0">
              <a:solidFill>
                <a:srgbClr val="0070C0"/>
              </a:solidFill>
              <a:effectLst>
                <a:outerShdw blurRad="38100" dist="38100" dir="2700000" algn="tl">
                  <a:srgbClr val="000000">
                    <a:alpha val="43137"/>
                  </a:srgbClr>
                </a:outerShdw>
              </a:effectLst>
              <a:latin typeface="Arial"/>
              <a:cs typeface="Arial"/>
            </a:endParaRPr>
          </a:p>
          <a:p>
            <a:pPr lvl="1"/>
            <a:r>
              <a:rPr lang="en-US" sz="2200" dirty="0" smtClean="0">
                <a:solidFill>
                  <a:schemeClr val="tx1">
                    <a:lumMod val="75000"/>
                    <a:lumOff val="25000"/>
                  </a:schemeClr>
                </a:solidFill>
                <a:effectLst>
                  <a:outerShdw blurRad="38100" dist="38100" dir="2700000" algn="tl">
                    <a:srgbClr val="000000">
                      <a:alpha val="43137"/>
                    </a:srgbClr>
                  </a:outerShdw>
                </a:effectLst>
                <a:latin typeface="Arial"/>
                <a:cs typeface="Arial"/>
              </a:rPr>
              <a:t>Bayesian Single-dimensional settings.</a:t>
            </a:r>
          </a:p>
          <a:p>
            <a:pPr lvl="1"/>
            <a:r>
              <a:rPr lang="en-US" sz="2200" dirty="0" smtClean="0">
                <a:solidFill>
                  <a:schemeClr val="tx1">
                    <a:lumMod val="75000"/>
                    <a:lumOff val="25000"/>
                  </a:schemeClr>
                </a:solidFill>
                <a:effectLst>
                  <a:outerShdw blurRad="38100" dist="38100" dir="2700000" algn="tl">
                    <a:srgbClr val="000000">
                      <a:alpha val="43137"/>
                    </a:srgbClr>
                  </a:outerShdw>
                </a:effectLst>
                <a:latin typeface="Arial"/>
                <a:cs typeface="Arial"/>
              </a:rPr>
              <a:t>Exists Revenue-Optimal auction that is “simple” direct DSIC</a:t>
            </a:r>
          </a:p>
        </p:txBody>
      </p:sp>
      <p:sp>
        <p:nvSpPr>
          <p:cNvPr id="6" name="Title 1"/>
          <p:cNvSpPr>
            <a:spLocks noGrp="1"/>
          </p:cNvSpPr>
          <p:nvPr>
            <p:ph type="title"/>
          </p:nvPr>
        </p:nvSpPr>
        <p:spPr/>
        <p:txBody>
          <a:bodyPr>
            <a:normAutofit/>
          </a:bodyPr>
          <a:lstStyle/>
          <a:p>
            <a:pPr>
              <a:lnSpc>
                <a:spcPct val="120000"/>
              </a:lnSpc>
              <a:spcAft>
                <a:spcPts val="600"/>
              </a:spcAft>
            </a:pPr>
            <a:r>
              <a:rPr lang="en-US" sz="2800" dirty="0" smtClean="0">
                <a:latin typeface="Arial"/>
                <a:cs typeface="Arial"/>
              </a:rPr>
              <a:t>Revenue</a:t>
            </a:r>
            <a:r>
              <a:rPr lang="en-US" dirty="0" smtClean="0">
                <a:latin typeface="Arial"/>
                <a:cs typeface="Arial"/>
              </a:rPr>
              <a:t>-</a:t>
            </a:r>
            <a:r>
              <a:rPr lang="en-US" dirty="0">
                <a:latin typeface="Arial"/>
                <a:cs typeface="Arial"/>
              </a:rPr>
              <a:t>O</a:t>
            </a:r>
            <a:r>
              <a:rPr lang="en-US" sz="2800" dirty="0" smtClean="0">
                <a:latin typeface="Arial"/>
                <a:cs typeface="Arial"/>
              </a:rPr>
              <a:t>ptimal Auctions</a:t>
            </a:r>
            <a:endParaRPr lang="en-US" sz="2800" dirty="0">
              <a:latin typeface="Arial"/>
              <a:cs typeface="Arial"/>
            </a:endParaRPr>
          </a:p>
        </p:txBody>
      </p:sp>
      <p:pic>
        <p:nvPicPr>
          <p:cNvPr id="5" name="Picture 4"/>
          <p:cNvPicPr>
            <a:picLocks noChangeAspect="1"/>
          </p:cNvPicPr>
          <p:nvPr/>
        </p:nvPicPr>
        <p:blipFill>
          <a:blip r:embed="rId4" cstate="print">
            <a:clrChange>
              <a:clrFrom>
                <a:srgbClr val="FFFFFF"/>
              </a:clrFrom>
              <a:clrTo>
                <a:srgbClr val="FFFFFF">
                  <a:alpha val="0"/>
                </a:srgbClr>
              </a:clrTo>
            </a:clrChange>
          </a:blip>
          <a:stretch>
            <a:fillRect/>
          </a:stretch>
        </p:blipFill>
        <p:spPr>
          <a:xfrm>
            <a:off x="6016752" y="2176805"/>
            <a:ext cx="384048" cy="388595"/>
          </a:xfrm>
          <a:prstGeom prst="rect">
            <a:avLst/>
          </a:prstGeom>
          <a:effectLst>
            <a:outerShdw blurRad="50800" dist="38100" dir="2700000" algn="tl" rotWithShape="0">
              <a:prstClr val="black">
                <a:alpha val="40000"/>
              </a:prstClr>
            </a:outerShdw>
          </a:effectLst>
        </p:spPr>
      </p:pic>
      <p:pic>
        <p:nvPicPr>
          <p:cNvPr id="11" name="Picture 2" descr="http://home.uchicago.edu/~rmyerson/images/myerson_roger_b.jpg"/>
          <p:cNvPicPr>
            <a:picLocks noGrp="1" noChangeAspect="1" noChangeArrowheads="1"/>
          </p:cNvPicPr>
          <p:nvPr>
            <p:ph sz="half" idx="13"/>
          </p:nvPr>
        </p:nvPicPr>
        <p:blipFill>
          <a:blip r:embed="rId5" cstate="print">
            <a:extLst>
              <a:ext uri="{28A0092B-C50C-407E-A947-70E740481C1C}">
                <a14:useLocalDpi xmlns:a14="http://schemas.microsoft.com/office/drawing/2010/main" val="0"/>
              </a:ext>
            </a:extLst>
          </a:blip>
          <a:srcRect/>
          <a:stretch>
            <a:fillRect/>
          </a:stretch>
        </p:blipFill>
        <p:spPr bwMode="auto">
          <a:xfrm>
            <a:off x="1143000" y="1676400"/>
            <a:ext cx="2249300" cy="3001963"/>
          </a:xfrm>
          <a:prstGeom prst="rect">
            <a:avLst/>
          </a:prstGeom>
          <a:noFill/>
          <a:extLst>
            <a:ext uri="{909E8E84-426E-40dd-AFC4-6F175D3DCCD1}">
              <a14:hiddenFill xmlns:mc="http://schemas.openxmlformats.org/markup-compatibility/2006" xmlns:mv="urn:schemas-microsoft-com:mac:vml" xmlns:a14="http://schemas.microsoft.com/office/drawing/2010/main" xmlns="">
                <a:solidFill>
                  <a:srgbClr val="FFFFFF"/>
                </a:solidFill>
              </a14:hiddenFill>
            </a:ext>
          </a:extLst>
        </p:spPr>
      </p:pic>
      <p:sp>
        <p:nvSpPr>
          <p:cNvPr id="7" name="TextBox 6"/>
          <p:cNvSpPr txBox="1"/>
          <p:nvPr/>
        </p:nvSpPr>
        <p:spPr>
          <a:xfrm>
            <a:off x="152400" y="4927600"/>
            <a:ext cx="8534400" cy="1200329"/>
          </a:xfrm>
          <a:prstGeom prst="rect">
            <a:avLst/>
          </a:prstGeom>
          <a:noFill/>
        </p:spPr>
        <p:txBody>
          <a:bodyPr wrap="square" rtlCol="0">
            <a:spAutoFit/>
          </a:bodyPr>
          <a:lstStyle/>
          <a:p>
            <a:r>
              <a:rPr lang="en-US" b="1" i="1" dirty="0" smtClean="0">
                <a:solidFill>
                  <a:srgbClr val="FF6600"/>
                </a:solidFill>
              </a:rPr>
              <a:t>Optimality:</a:t>
            </a:r>
            <a:r>
              <a:rPr lang="en-US" dirty="0" smtClean="0"/>
              <a:t> The expected revenue of Myerson’s auction when all bidders report truthfully (which is in their best interest to do since the auction is DSIC) is as large as the expected revenue of any other (potentially indirect) interim IR auction, when bidders use Bayesian Nash equilibrium strategies.</a:t>
            </a:r>
          </a:p>
        </p:txBody>
      </p:sp>
    </p:spTree>
    <p:custDataLst>
      <p:tags r:id="rId1"/>
    </p:custDataLst>
    <p:extLst>
      <p:ext uri="{BB962C8B-B14F-4D97-AF65-F5344CB8AC3E}">
        <p14:creationId xmlns:p14="http://schemas.microsoft.com/office/powerpoint/2010/main" val="1311740738"/>
      </p:ext>
    </p:extLst>
  </p:cSld>
  <p:clrMapOvr>
    <a:masterClrMapping/>
  </p:clrMapOvr>
  <p:transition spd="slow">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latin typeface="Arial"/>
                <a:cs typeface="Arial"/>
              </a:rPr>
              <a:t>Revenue = Virtual Welfare</a:t>
            </a:r>
            <a:endParaRPr lang="en-US" dirty="0">
              <a:latin typeface="Arial"/>
              <a:cs typeface="Arial"/>
            </a:endParaRPr>
          </a:p>
        </p:txBody>
      </p:sp>
      <p:pic>
        <p:nvPicPr>
          <p:cNvPr id="5" name="Picture 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990600"/>
            <a:ext cx="8763000" cy="9448800"/>
          </a:xfrm>
          <a:prstGeom prst="rect">
            <a:avLst/>
          </a:prstGeom>
          <a:ln>
            <a:noFill/>
          </a:ln>
          <a:effectLst>
            <a:outerShdw blurRad="292100" dist="139700" dir="2700000" algn="tl" rotWithShape="0">
              <a:srgbClr val="333333">
                <a:alpha val="65000"/>
              </a:srgbClr>
            </a:outerShdw>
          </a:effectLst>
          <a:extLst>
            <a:ext uri="{909E8E84-426E-40dd-AFC4-6F175D3DCCD1}">
              <a14:hiddenFill xmlns:mc="http://schemas.openxmlformats.org/markup-compatibility/2006" xmlns:mv="urn:schemas-microsoft-com:mac:vml" xmlns:a14="http://schemas.microsoft.com/office/drawing/2010/main" xmlns="">
                <a:solidFill>
                  <a:schemeClr val="accent1"/>
                </a:solidFill>
              </a14:hiddenFill>
            </a:ext>
            <a:ext uri="{91240B29-F687-4f45-9708-019B960494DF}">
              <a14:hiddenLine xmlns:mc="http://schemas.openxmlformats.org/markup-compatibility/2006" xmlns:mv="urn:schemas-microsoft-com:mac:vml" xmlns:a14="http://schemas.microsoft.com/office/drawing/2010/main" xmlns="" w="9525">
                <a:solidFill>
                  <a:schemeClr val="tx1"/>
                </a:solidFill>
                <a:miter lim="800000"/>
                <a:headEnd/>
                <a:tailEnd/>
              </a14:hiddenLine>
            </a:ext>
          </a:extLst>
        </p:spPr>
      </p:pic>
      <p:sp>
        <p:nvSpPr>
          <p:cNvPr id="7" name="TextBox 6"/>
          <p:cNvSpPr txBox="1"/>
          <p:nvPr/>
        </p:nvSpPr>
        <p:spPr>
          <a:xfrm>
            <a:off x="685800" y="1753944"/>
            <a:ext cx="8001000" cy="2967479"/>
          </a:xfrm>
          <a:prstGeom prst="rect">
            <a:avLst/>
          </a:prstGeom>
          <a:noFill/>
        </p:spPr>
        <p:txBody>
          <a:bodyPr wrap="square" rtlCol="0">
            <a:spAutoFit/>
          </a:bodyPr>
          <a:lstStyle/>
          <a:p>
            <a:r>
              <a:rPr lang="en-US" sz="2400" b="1" dirty="0" smtClean="0">
                <a:solidFill>
                  <a:schemeClr val="bg1"/>
                </a:solidFill>
                <a:latin typeface="Comic Sans MS" pitchFamily="66" charset="0"/>
                <a:cs typeface="Arial" pitchFamily="34" charset="0"/>
              </a:rPr>
              <a:t>[Myerson ’81] </a:t>
            </a:r>
            <a:r>
              <a:rPr lang="en-US" sz="2000" dirty="0" smtClean="0">
                <a:solidFill>
                  <a:schemeClr val="bg1"/>
                </a:solidFill>
                <a:latin typeface="Comic Sans MS"/>
                <a:cs typeface="Comic Sans MS"/>
              </a:rPr>
              <a:t>Fix a Bayesian single-dimensional environment, where bidder distributions are </a:t>
            </a:r>
            <a:r>
              <a:rPr lang="en-US" sz="2000" i="1" dirty="0" smtClean="0">
                <a:solidFill>
                  <a:schemeClr val="bg1"/>
                </a:solidFill>
                <a:latin typeface="Comic Sans MS"/>
                <a:cs typeface="Comic Sans MS"/>
              </a:rPr>
              <a:t>F</a:t>
            </a:r>
            <a:r>
              <a:rPr lang="en-US" sz="2000" baseline="-25000" dirty="0" smtClean="0">
                <a:solidFill>
                  <a:schemeClr val="bg1"/>
                </a:solidFill>
                <a:latin typeface="Comic Sans MS"/>
                <a:cs typeface="Comic Sans MS"/>
              </a:rPr>
              <a:t>1</a:t>
            </a:r>
            <a:r>
              <a:rPr lang="en-US" sz="2000" dirty="0" smtClean="0">
                <a:solidFill>
                  <a:schemeClr val="bg1"/>
                </a:solidFill>
                <a:latin typeface="Comic Sans MS"/>
                <a:cs typeface="Comic Sans MS"/>
              </a:rPr>
              <a:t>,…,</a:t>
            </a:r>
            <a:r>
              <a:rPr lang="en-US" sz="2000" i="1" dirty="0" smtClean="0">
                <a:solidFill>
                  <a:schemeClr val="bg1"/>
                </a:solidFill>
                <a:latin typeface="Comic Sans MS"/>
                <a:cs typeface="Comic Sans MS"/>
              </a:rPr>
              <a:t>F</a:t>
            </a:r>
            <a:r>
              <a:rPr lang="en-US" sz="2000" i="1" baseline="-25000" dirty="0" smtClean="0">
                <a:solidFill>
                  <a:schemeClr val="bg1"/>
                </a:solidFill>
                <a:latin typeface="Comic Sans MS"/>
                <a:cs typeface="Comic Sans MS"/>
              </a:rPr>
              <a:t>n</a:t>
            </a:r>
            <a:r>
              <a:rPr lang="en-US" sz="2000" dirty="0" smtClean="0">
                <a:solidFill>
                  <a:schemeClr val="bg1"/>
                </a:solidFill>
                <a:latin typeface="Comic Sans MS"/>
                <a:cs typeface="Comic Sans MS"/>
              </a:rPr>
              <a:t>, and </a:t>
            </a:r>
            <a:r>
              <a:rPr lang="en-US" sz="2000" i="1" dirty="0" smtClean="0">
                <a:solidFill>
                  <a:schemeClr val="bg1"/>
                </a:solidFill>
                <a:latin typeface="Comic Sans MS"/>
                <a:cs typeface="Comic Sans MS"/>
              </a:rPr>
              <a:t>F</a:t>
            </a:r>
            <a:r>
              <a:rPr lang="en-US" sz="2000" dirty="0" smtClean="0">
                <a:solidFill>
                  <a:schemeClr val="bg1"/>
                </a:solidFill>
                <a:latin typeface="Comic Sans MS"/>
                <a:cs typeface="Comic Sans MS"/>
              </a:rPr>
              <a:t>=</a:t>
            </a:r>
            <a:r>
              <a:rPr lang="en-US" sz="2000" i="1" dirty="0" smtClean="0">
                <a:solidFill>
                  <a:schemeClr val="bg1"/>
                </a:solidFill>
                <a:latin typeface="Comic Sans MS"/>
                <a:cs typeface="Comic Sans MS"/>
              </a:rPr>
              <a:t>F</a:t>
            </a:r>
            <a:r>
              <a:rPr lang="en-US" sz="2000" baseline="-25000" dirty="0" smtClean="0">
                <a:solidFill>
                  <a:schemeClr val="bg1"/>
                </a:solidFill>
                <a:latin typeface="Comic Sans MS"/>
                <a:cs typeface="Comic Sans MS"/>
              </a:rPr>
              <a:t>1</a:t>
            </a:r>
            <a:r>
              <a:rPr lang="en-US" sz="2000" dirty="0" smtClean="0">
                <a:solidFill>
                  <a:schemeClr val="bg1"/>
                </a:solidFill>
                <a:latin typeface="Comic Sans MS"/>
                <a:cs typeface="Comic Sans MS"/>
              </a:rPr>
              <a:t>x…</a:t>
            </a:r>
            <a:r>
              <a:rPr lang="en-US" sz="2000" dirty="0" err="1" smtClean="0">
                <a:solidFill>
                  <a:schemeClr val="bg1"/>
                </a:solidFill>
                <a:latin typeface="Comic Sans MS"/>
                <a:cs typeface="Comic Sans MS"/>
              </a:rPr>
              <a:t>x</a:t>
            </a:r>
            <a:r>
              <a:rPr lang="en-US" sz="2000" i="1" dirty="0" err="1" smtClean="0">
                <a:solidFill>
                  <a:schemeClr val="bg1"/>
                </a:solidFill>
                <a:latin typeface="Comic Sans MS"/>
                <a:cs typeface="Comic Sans MS"/>
              </a:rPr>
              <a:t>F</a:t>
            </a:r>
            <a:r>
              <a:rPr lang="en-US" sz="2000" i="1" baseline="-25000" dirty="0" err="1" smtClean="0">
                <a:solidFill>
                  <a:schemeClr val="bg1"/>
                </a:solidFill>
                <a:latin typeface="Comic Sans MS"/>
                <a:cs typeface="Comic Sans MS"/>
              </a:rPr>
              <a:t>n</a:t>
            </a:r>
            <a:r>
              <a:rPr lang="en-US" sz="2000" dirty="0" smtClean="0">
                <a:solidFill>
                  <a:schemeClr val="bg1"/>
                </a:solidFill>
                <a:latin typeface="Comic Sans MS"/>
                <a:cs typeface="Comic Sans MS"/>
              </a:rPr>
              <a:t>.</a:t>
            </a:r>
          </a:p>
          <a:p>
            <a:r>
              <a:rPr lang="en-US" sz="2000" dirty="0" smtClean="0">
                <a:solidFill>
                  <a:schemeClr val="bg1"/>
                </a:solidFill>
                <a:latin typeface="Chalkboard"/>
                <a:cs typeface="Chalkboard"/>
              </a:rPr>
              <a:t>Let also </a:t>
            </a:r>
            <a:r>
              <a:rPr lang="en-US" sz="2000" dirty="0" smtClean="0">
                <a:solidFill>
                  <a:schemeClr val="bg1"/>
                </a:solidFill>
                <a:latin typeface="Comic Sans MS" pitchFamily="66" charset="0"/>
              </a:rPr>
              <a:t>(</a:t>
            </a:r>
            <a:r>
              <a:rPr lang="en-US" sz="2000" dirty="0" err="1" smtClean="0">
                <a:solidFill>
                  <a:schemeClr val="bg1"/>
                </a:solidFill>
                <a:latin typeface="Comic Sans MS" pitchFamily="66" charset="0"/>
              </a:rPr>
              <a:t>x,p</a:t>
            </a:r>
            <a:r>
              <a:rPr lang="en-US" sz="2000" dirty="0" smtClean="0">
                <a:solidFill>
                  <a:schemeClr val="bg1"/>
                </a:solidFill>
                <a:latin typeface="Comic Sans MS" pitchFamily="66" charset="0"/>
              </a:rPr>
              <a:t>) be a BIC mechanism satisfying interim IR and NPT.</a:t>
            </a:r>
          </a:p>
          <a:p>
            <a:r>
              <a:rPr lang="en-US" sz="2000" dirty="0" smtClean="0">
                <a:solidFill>
                  <a:schemeClr val="bg1"/>
                </a:solidFill>
                <a:latin typeface="Comic Sans MS" pitchFamily="66" charset="0"/>
              </a:rPr>
              <a:t>The expected revenue of this mechanism under truth-telling is</a:t>
            </a:r>
          </a:p>
          <a:p>
            <a:pPr marL="0" lvl="1" algn="ctr">
              <a:lnSpc>
                <a:spcPct val="120000"/>
              </a:lnSpc>
              <a:spcBef>
                <a:spcPts val="300"/>
              </a:spcBef>
            </a:pPr>
            <a:r>
              <a:rPr lang="en-US" sz="2000" b="1" dirty="0" err="1" smtClean="0">
                <a:solidFill>
                  <a:srgbClr val="FF6600"/>
                </a:solidFill>
                <a:latin typeface="Comic Sans MS" pitchFamily="66" charset="0"/>
              </a:rPr>
              <a:t>E</a:t>
            </a:r>
            <a:r>
              <a:rPr lang="en-US" sz="2000" b="1" baseline="-25000" dirty="0" err="1" smtClean="0">
                <a:solidFill>
                  <a:srgbClr val="FF6600"/>
                </a:solidFill>
                <a:latin typeface="Comic Sans MS" pitchFamily="66" charset="0"/>
              </a:rPr>
              <a:t>v~F</a:t>
            </a:r>
            <a:r>
              <a:rPr lang="en-US" sz="2000" b="1" dirty="0" smtClean="0">
                <a:solidFill>
                  <a:srgbClr val="FF6600"/>
                </a:solidFill>
                <a:latin typeface="Comic Sans MS" pitchFamily="66" charset="0"/>
              </a:rPr>
              <a:t>[</a:t>
            </a:r>
            <a:r>
              <a:rPr lang="en-US" sz="2000" b="1" dirty="0" err="1" smtClean="0">
                <a:solidFill>
                  <a:srgbClr val="FF6600"/>
                </a:solidFill>
                <a:latin typeface="Comic Sans MS" pitchFamily="66" charset="0"/>
              </a:rPr>
              <a:t>Σ</a:t>
            </a:r>
            <a:r>
              <a:rPr lang="en-US" sz="2000" b="1" baseline="-25000" dirty="0" err="1" smtClean="0">
                <a:solidFill>
                  <a:srgbClr val="FF6600"/>
                </a:solidFill>
                <a:latin typeface="Comic Sans MS" pitchFamily="66" charset="0"/>
              </a:rPr>
              <a:t>i</a:t>
            </a:r>
            <a:r>
              <a:rPr lang="en-US" sz="2000" b="1" dirty="0" smtClean="0">
                <a:solidFill>
                  <a:srgbClr val="FF6600"/>
                </a:solidFill>
                <a:latin typeface="Comic Sans MS" pitchFamily="66" charset="0"/>
              </a:rPr>
              <a:t> p</a:t>
            </a:r>
            <a:r>
              <a:rPr lang="en-US" sz="2000" b="1" baseline="-25000" dirty="0" smtClean="0">
                <a:solidFill>
                  <a:srgbClr val="FF6600"/>
                </a:solidFill>
                <a:latin typeface="Comic Sans MS" pitchFamily="66" charset="0"/>
              </a:rPr>
              <a:t>i</a:t>
            </a:r>
            <a:r>
              <a:rPr lang="en-US" sz="2000" b="1" dirty="0" smtClean="0">
                <a:solidFill>
                  <a:srgbClr val="FF6600"/>
                </a:solidFill>
                <a:latin typeface="Comic Sans MS" pitchFamily="66" charset="0"/>
              </a:rPr>
              <a:t>(v)]=</a:t>
            </a:r>
            <a:r>
              <a:rPr lang="en-US" sz="2000" b="1" dirty="0" err="1" smtClean="0">
                <a:solidFill>
                  <a:srgbClr val="FF6600"/>
                </a:solidFill>
                <a:latin typeface="Comic Sans MS" pitchFamily="66" charset="0"/>
              </a:rPr>
              <a:t>E</a:t>
            </a:r>
            <a:r>
              <a:rPr lang="en-US" sz="2000" b="1" baseline="-25000" dirty="0" err="1" smtClean="0">
                <a:solidFill>
                  <a:srgbClr val="FF6600"/>
                </a:solidFill>
                <a:latin typeface="Comic Sans MS" pitchFamily="66" charset="0"/>
              </a:rPr>
              <a:t>v~F</a:t>
            </a:r>
            <a:r>
              <a:rPr lang="en-US" sz="2000" b="1" dirty="0" smtClean="0">
                <a:solidFill>
                  <a:srgbClr val="FF6600"/>
                </a:solidFill>
                <a:latin typeface="Comic Sans MS" pitchFamily="66" charset="0"/>
              </a:rPr>
              <a:t>[</a:t>
            </a:r>
            <a:r>
              <a:rPr lang="en-US" sz="2000" b="1" dirty="0" err="1" smtClean="0">
                <a:solidFill>
                  <a:srgbClr val="FF6600"/>
                </a:solidFill>
                <a:latin typeface="Comic Sans MS" pitchFamily="66" charset="0"/>
              </a:rPr>
              <a:t>Σ</a:t>
            </a:r>
            <a:r>
              <a:rPr lang="en-US" sz="2000" b="1" baseline="-25000" dirty="0" err="1" smtClean="0">
                <a:solidFill>
                  <a:srgbClr val="FF6600"/>
                </a:solidFill>
                <a:latin typeface="Comic Sans MS" pitchFamily="66" charset="0"/>
              </a:rPr>
              <a:t>i</a:t>
            </a:r>
            <a:r>
              <a:rPr lang="en-US" sz="2000" b="1" baseline="-25000" dirty="0" smtClean="0">
                <a:solidFill>
                  <a:srgbClr val="FF6600"/>
                </a:solidFill>
                <a:latin typeface="Comic Sans MS" pitchFamily="66" charset="0"/>
              </a:rPr>
              <a:t> </a:t>
            </a:r>
            <a:r>
              <a:rPr lang="en-US" sz="2000" b="1" dirty="0" smtClean="0">
                <a:solidFill>
                  <a:srgbClr val="FF6600"/>
                </a:solidFill>
                <a:latin typeface="Comic Sans MS" pitchFamily="66" charset="0"/>
              </a:rPr>
              <a:t>x</a:t>
            </a:r>
            <a:r>
              <a:rPr lang="en-US" sz="2000" b="1" baseline="-25000" dirty="0" smtClean="0">
                <a:solidFill>
                  <a:srgbClr val="FF6600"/>
                </a:solidFill>
                <a:latin typeface="Comic Sans MS" pitchFamily="66" charset="0"/>
              </a:rPr>
              <a:t>i</a:t>
            </a:r>
            <a:r>
              <a:rPr lang="en-US" sz="2000" b="1" dirty="0" smtClean="0">
                <a:solidFill>
                  <a:srgbClr val="FF6600"/>
                </a:solidFill>
                <a:latin typeface="Comic Sans MS" pitchFamily="66" charset="0"/>
              </a:rPr>
              <a:t>(v) </a:t>
            </a:r>
            <a:r>
              <a:rPr lang="en-US" sz="2000" b="1" dirty="0" err="1" smtClean="0">
                <a:solidFill>
                  <a:srgbClr val="FF6600"/>
                </a:solidFill>
                <a:latin typeface="Comic Sans MS" pitchFamily="66" charset="0"/>
              </a:rPr>
              <a:t>φ</a:t>
            </a:r>
            <a:r>
              <a:rPr lang="en-US" sz="2000" b="1" baseline="-25000" dirty="0" err="1" smtClean="0">
                <a:solidFill>
                  <a:srgbClr val="FF6600"/>
                </a:solidFill>
                <a:latin typeface="Comic Sans MS" pitchFamily="66" charset="0"/>
              </a:rPr>
              <a:t>i</a:t>
            </a:r>
            <a:r>
              <a:rPr lang="en-US" sz="2000" b="1" dirty="0" smtClean="0">
                <a:solidFill>
                  <a:srgbClr val="FF6600"/>
                </a:solidFill>
                <a:latin typeface="Comic Sans MS" pitchFamily="66" charset="0"/>
              </a:rPr>
              <a:t> (v</a:t>
            </a:r>
            <a:r>
              <a:rPr lang="en-US" sz="2000" b="1" baseline="-25000" dirty="0" smtClean="0">
                <a:solidFill>
                  <a:srgbClr val="FF6600"/>
                </a:solidFill>
                <a:latin typeface="Comic Sans MS" pitchFamily="66" charset="0"/>
              </a:rPr>
              <a:t>i</a:t>
            </a:r>
            <a:r>
              <a:rPr lang="en-US" sz="2000" b="1" dirty="0" smtClean="0">
                <a:solidFill>
                  <a:srgbClr val="FF6600"/>
                </a:solidFill>
                <a:latin typeface="Comic Sans MS" pitchFamily="66" charset="0"/>
              </a:rPr>
              <a:t>)], </a:t>
            </a:r>
          </a:p>
          <a:p>
            <a:pPr marL="0" lvl="1" algn="ctr">
              <a:lnSpc>
                <a:spcPct val="120000"/>
              </a:lnSpc>
              <a:spcBef>
                <a:spcPts val="300"/>
              </a:spcBef>
            </a:pPr>
            <a:endParaRPr lang="en-US" sz="2000" b="1" dirty="0" smtClean="0">
              <a:solidFill>
                <a:srgbClr val="FF6600"/>
              </a:solidFill>
              <a:latin typeface="Comic Sans MS" pitchFamily="66" charset="0"/>
            </a:endParaRPr>
          </a:p>
          <a:p>
            <a:pPr marL="0" lvl="1">
              <a:lnSpc>
                <a:spcPct val="120000"/>
              </a:lnSpc>
              <a:spcBef>
                <a:spcPts val="300"/>
              </a:spcBef>
            </a:pPr>
            <a:r>
              <a:rPr lang="en-US" sz="2000" dirty="0" smtClean="0">
                <a:solidFill>
                  <a:schemeClr val="bg1"/>
                </a:solidFill>
                <a:latin typeface="Comic Sans MS" pitchFamily="66" charset="0"/>
              </a:rPr>
              <a:t>where </a:t>
            </a:r>
            <a:r>
              <a:rPr lang="en-US" sz="2000" dirty="0" err="1" smtClean="0">
                <a:solidFill>
                  <a:srgbClr val="FF6600"/>
                </a:solidFill>
                <a:latin typeface="Comic Sans MS" pitchFamily="66" charset="0"/>
              </a:rPr>
              <a:t>φ</a:t>
            </a:r>
            <a:r>
              <a:rPr lang="en-US" sz="2000" baseline="-25000" dirty="0" err="1" smtClean="0">
                <a:solidFill>
                  <a:srgbClr val="FF6600"/>
                </a:solidFill>
                <a:latin typeface="Comic Sans MS" pitchFamily="66" charset="0"/>
              </a:rPr>
              <a:t>i</a:t>
            </a:r>
            <a:r>
              <a:rPr lang="en-US" sz="2000" dirty="0" smtClean="0">
                <a:solidFill>
                  <a:srgbClr val="FF6600"/>
                </a:solidFill>
                <a:latin typeface="Comic Sans MS" pitchFamily="66" charset="0"/>
              </a:rPr>
              <a:t> (v</a:t>
            </a:r>
            <a:r>
              <a:rPr lang="en-US" sz="2000" baseline="-25000" dirty="0" smtClean="0">
                <a:solidFill>
                  <a:srgbClr val="FF6600"/>
                </a:solidFill>
                <a:latin typeface="Comic Sans MS" pitchFamily="66" charset="0"/>
              </a:rPr>
              <a:t>i</a:t>
            </a:r>
            <a:r>
              <a:rPr lang="en-US" sz="2000" dirty="0" smtClean="0">
                <a:solidFill>
                  <a:srgbClr val="FF6600"/>
                </a:solidFill>
                <a:latin typeface="Comic Sans MS" pitchFamily="66" charset="0"/>
              </a:rPr>
              <a:t>) := v</a:t>
            </a:r>
            <a:r>
              <a:rPr lang="en-US" sz="2000" baseline="-25000" dirty="0" smtClean="0">
                <a:solidFill>
                  <a:srgbClr val="FF6600"/>
                </a:solidFill>
                <a:latin typeface="Comic Sans MS" pitchFamily="66" charset="0"/>
              </a:rPr>
              <a:t>i</a:t>
            </a:r>
            <a:r>
              <a:rPr lang="en-US" sz="2000" dirty="0" smtClean="0">
                <a:solidFill>
                  <a:srgbClr val="FF6600"/>
                </a:solidFill>
                <a:latin typeface="Comic Sans MS" pitchFamily="66" charset="0"/>
              </a:rPr>
              <a:t>- (1-F</a:t>
            </a:r>
            <a:r>
              <a:rPr lang="en-US" sz="2000" baseline="-25000" dirty="0" smtClean="0">
                <a:solidFill>
                  <a:srgbClr val="FF6600"/>
                </a:solidFill>
                <a:latin typeface="Comic Sans MS" pitchFamily="66" charset="0"/>
              </a:rPr>
              <a:t>i</a:t>
            </a:r>
            <a:r>
              <a:rPr lang="en-US" sz="2000" dirty="0" smtClean="0">
                <a:solidFill>
                  <a:srgbClr val="FF6600"/>
                </a:solidFill>
                <a:latin typeface="Comic Sans MS" pitchFamily="66" charset="0"/>
              </a:rPr>
              <a:t>(v</a:t>
            </a:r>
            <a:r>
              <a:rPr lang="en-US" sz="2000" baseline="-25000" dirty="0" smtClean="0">
                <a:solidFill>
                  <a:srgbClr val="FF6600"/>
                </a:solidFill>
                <a:latin typeface="Comic Sans MS" pitchFamily="66" charset="0"/>
              </a:rPr>
              <a:t>i</a:t>
            </a:r>
            <a:r>
              <a:rPr lang="en-US" sz="2000" dirty="0" smtClean="0">
                <a:solidFill>
                  <a:srgbClr val="FF6600"/>
                </a:solidFill>
                <a:latin typeface="Comic Sans MS" pitchFamily="66" charset="0"/>
              </a:rPr>
              <a:t>))/f</a:t>
            </a:r>
            <a:r>
              <a:rPr lang="en-US" sz="2000" baseline="-25000" dirty="0" smtClean="0">
                <a:solidFill>
                  <a:srgbClr val="FF6600"/>
                </a:solidFill>
                <a:latin typeface="Comic Sans MS" pitchFamily="66" charset="0"/>
              </a:rPr>
              <a:t>i</a:t>
            </a:r>
            <a:r>
              <a:rPr lang="en-US" sz="2000" dirty="0" smtClean="0">
                <a:solidFill>
                  <a:srgbClr val="FF6600"/>
                </a:solidFill>
                <a:latin typeface="Comic Sans MS" pitchFamily="66" charset="0"/>
              </a:rPr>
              <a:t>(v</a:t>
            </a:r>
            <a:r>
              <a:rPr lang="en-US" sz="2000" baseline="-25000" dirty="0" smtClean="0">
                <a:solidFill>
                  <a:srgbClr val="FF6600"/>
                </a:solidFill>
                <a:latin typeface="Comic Sans MS" pitchFamily="66" charset="0"/>
              </a:rPr>
              <a:t>i</a:t>
            </a:r>
            <a:r>
              <a:rPr lang="en-US" sz="2000" dirty="0" smtClean="0">
                <a:solidFill>
                  <a:srgbClr val="FF6600"/>
                </a:solidFill>
                <a:latin typeface="Comic Sans MS" pitchFamily="66" charset="0"/>
              </a:rPr>
              <a:t>) </a:t>
            </a:r>
            <a:r>
              <a:rPr lang="en-US" sz="2000" dirty="0" smtClean="0">
                <a:solidFill>
                  <a:schemeClr val="bg1"/>
                </a:solidFill>
                <a:latin typeface="Comic Sans MS" pitchFamily="66" charset="0"/>
              </a:rPr>
              <a:t>is bidder </a:t>
            </a:r>
            <a:r>
              <a:rPr lang="en-US" sz="2000" dirty="0" err="1" smtClean="0">
                <a:solidFill>
                  <a:schemeClr val="bg1"/>
                </a:solidFill>
                <a:latin typeface="Comic Sans MS" pitchFamily="66" charset="0"/>
              </a:rPr>
              <a:t>i’s</a:t>
            </a:r>
            <a:r>
              <a:rPr lang="en-US" sz="2000" dirty="0" smtClean="0">
                <a:solidFill>
                  <a:schemeClr val="bg1"/>
                </a:solidFill>
                <a:latin typeface="Comic Sans MS" pitchFamily="66" charset="0"/>
              </a:rPr>
              <a:t> “virtual value function” (f</a:t>
            </a:r>
            <a:r>
              <a:rPr lang="en-US" sz="2000" baseline="-25000" dirty="0" smtClean="0">
                <a:solidFill>
                  <a:schemeClr val="bg1"/>
                </a:solidFill>
                <a:latin typeface="Comic Sans MS" pitchFamily="66" charset="0"/>
              </a:rPr>
              <a:t>i</a:t>
            </a:r>
            <a:r>
              <a:rPr lang="en-US" sz="2000" dirty="0" smtClean="0">
                <a:solidFill>
                  <a:schemeClr val="bg1"/>
                </a:solidFill>
                <a:latin typeface="Comic Sans MS" pitchFamily="66" charset="0"/>
              </a:rPr>
              <a:t> is the density function for F</a:t>
            </a:r>
            <a:r>
              <a:rPr lang="en-US" sz="2000" baseline="-25000" dirty="0" smtClean="0">
                <a:solidFill>
                  <a:schemeClr val="bg1"/>
                </a:solidFill>
                <a:latin typeface="Comic Sans MS" pitchFamily="66" charset="0"/>
              </a:rPr>
              <a:t>i</a:t>
            </a:r>
            <a:r>
              <a:rPr lang="en-US" sz="2000" dirty="0" smtClean="0">
                <a:solidFill>
                  <a:schemeClr val="bg1"/>
                </a:solidFill>
                <a:latin typeface="Comic Sans MS" pitchFamily="66" charset="0"/>
              </a:rPr>
              <a:t>).</a:t>
            </a:r>
            <a:endParaRPr lang="en-US" sz="2000" b="1" i="1" dirty="0">
              <a:solidFill>
                <a:schemeClr val="bg1"/>
              </a:solidFill>
              <a:latin typeface="Comic Sans MS" pitchFamily="66" charset="0"/>
            </a:endParaRPr>
          </a:p>
        </p:txBody>
      </p:sp>
    </p:spTree>
    <p:extLst>
      <p:ext uri="{BB962C8B-B14F-4D97-AF65-F5344CB8AC3E}">
        <p14:creationId xmlns:p14="http://schemas.microsoft.com/office/powerpoint/2010/main" val="4038119684"/>
      </p:ext>
    </p:extLst>
  </p:cSld>
  <p:clrMapOvr>
    <a:masterClrMapping/>
  </p:clrMapOvr>
  <mc:AlternateContent xmlns:mc="http://schemas.openxmlformats.org/markup-compatibility/2006" xmlns:p14="http://schemas.microsoft.com/office/powerpoint/2010/main">
    <mc:Choice Requires="p14">
      <p:transition spd="slow" p14:dur="2000"/>
    </mc:Choice>
    <mc:Fallback xmlns="" xmlns:mv="urn:schemas-microsoft-com:mac:vml">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2"/>
          <p:cNvSpPr>
            <a:spLocks noGrp="1"/>
          </p:cNvSpPr>
          <p:nvPr>
            <p:ph type="title"/>
          </p:nvPr>
        </p:nvSpPr>
        <p:spPr>
          <a:xfrm>
            <a:off x="2743200" y="4191000"/>
            <a:ext cx="6019800" cy="1362075"/>
          </a:xfrm>
        </p:spPr>
        <p:txBody>
          <a:bodyPr>
            <a:noAutofit/>
          </a:bodyPr>
          <a:lstStyle/>
          <a:p>
            <a:pPr>
              <a:lnSpc>
                <a:spcPct val="120000"/>
              </a:lnSpc>
            </a:pPr>
            <a:r>
              <a:rPr lang="en-US" altLang="zh-CN" b="0" cap="none" dirty="0" smtClean="0">
                <a:solidFill>
                  <a:schemeClr val="tx2">
                    <a:lumMod val="60000"/>
                    <a:lumOff val="40000"/>
                  </a:schemeClr>
                </a:solidFill>
                <a:latin typeface="Chalkduster"/>
                <a:cs typeface="Chalkduster"/>
              </a:rPr>
              <a:t>Example Applications</a:t>
            </a:r>
            <a:endParaRPr lang="en-US" sz="2800" b="0" cap="none" dirty="0">
              <a:solidFill>
                <a:schemeClr val="tx2">
                  <a:lumMod val="60000"/>
                  <a:lumOff val="40000"/>
                </a:schemeClr>
              </a:solidFill>
              <a:latin typeface="Chalkduster"/>
              <a:cs typeface="Chalkduster"/>
            </a:endParaRPr>
          </a:p>
        </p:txBody>
      </p:sp>
    </p:spTree>
    <p:extLst>
      <p:ext uri="{BB962C8B-B14F-4D97-AF65-F5344CB8AC3E}">
        <p14:creationId xmlns:p14="http://schemas.microsoft.com/office/powerpoint/2010/main" val="262848422"/>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153400" cy="5572807"/>
          </a:xfrm>
          <a:prstGeom prst="rect">
            <a:avLst/>
          </a:prstGeom>
        </p:spPr>
        <p:txBody>
          <a:bodyPr wrap="square">
            <a:spAutoFit/>
          </a:bodyPr>
          <a:lstStyle/>
          <a:p>
            <a:pPr marL="342900" indent="-342900">
              <a:lnSpc>
                <a:spcPct val="120000"/>
              </a:lnSpc>
              <a:spcAft>
                <a:spcPts val="600"/>
              </a:spcAft>
            </a:pPr>
            <a:endParaRPr lang="en-US" sz="2400" dirty="0" smtClean="0">
              <a:latin typeface="Arial"/>
              <a:cs typeface="Arial"/>
            </a:endParaRPr>
          </a:p>
          <a:p>
            <a:pPr marL="342900" indent="-342900">
              <a:lnSpc>
                <a:spcPct val="120000"/>
              </a:lnSpc>
              <a:spcAft>
                <a:spcPts val="600"/>
              </a:spcAft>
              <a:buFont typeface="Wingdings" charset="2"/>
              <a:buChar char="q"/>
            </a:pPr>
            <a:r>
              <a:rPr lang="en-US" sz="2400" dirty="0" smtClean="0">
                <a:latin typeface="Arial"/>
                <a:cs typeface="Arial"/>
              </a:rPr>
              <a:t>Recall that posting a price of ½  achieves expected revenue ¼. </a:t>
            </a:r>
          </a:p>
          <a:p>
            <a:pPr marL="342900" indent="-342900">
              <a:lnSpc>
                <a:spcPct val="120000"/>
              </a:lnSpc>
              <a:spcAft>
                <a:spcPts val="600"/>
              </a:spcAft>
              <a:buFont typeface="Wingdings" charset="2"/>
              <a:buChar char="q"/>
            </a:pPr>
            <a:r>
              <a:rPr lang="en-US" sz="2400" dirty="0" smtClean="0">
                <a:latin typeface="Arial"/>
                <a:cs typeface="Arial"/>
              </a:rPr>
              <a:t>Is ¼ the optimal expected revenue of</a:t>
            </a:r>
            <a:r>
              <a:rPr lang="en-US" sz="2400" b="1" i="1" dirty="0" smtClean="0">
                <a:solidFill>
                  <a:srgbClr val="FF6600"/>
                </a:solidFill>
                <a:latin typeface="Arial"/>
                <a:cs typeface="Arial"/>
              </a:rPr>
              <a:t> any IR </a:t>
            </a:r>
            <a:r>
              <a:rPr lang="en-US" sz="2400" dirty="0" smtClean="0">
                <a:latin typeface="Arial"/>
                <a:cs typeface="Arial"/>
              </a:rPr>
              <a:t>auction?</a:t>
            </a:r>
          </a:p>
          <a:p>
            <a:pPr marL="342900" indent="-342900">
              <a:lnSpc>
                <a:spcPct val="120000"/>
              </a:lnSpc>
              <a:spcAft>
                <a:spcPts val="600"/>
              </a:spcAft>
              <a:buFont typeface="Wingdings" charset="2"/>
              <a:buChar char="q"/>
            </a:pPr>
            <a:r>
              <a:rPr lang="en-US" sz="2400" dirty="0" smtClean="0">
                <a:latin typeface="Arial"/>
                <a:cs typeface="Arial"/>
              </a:rPr>
              <a:t>Answer: yes, it is!</a:t>
            </a:r>
          </a:p>
          <a:p>
            <a:pPr marL="342900" indent="-342900">
              <a:lnSpc>
                <a:spcPct val="120000"/>
              </a:lnSpc>
              <a:spcAft>
                <a:spcPts val="600"/>
              </a:spcAft>
              <a:buFont typeface="Wingdings" charset="2"/>
              <a:buChar char="q"/>
            </a:pPr>
            <a:r>
              <a:rPr lang="en-US" sz="2400" dirty="0" smtClean="0">
                <a:latin typeface="Arial"/>
                <a:cs typeface="Arial"/>
              </a:rPr>
              <a:t>Proof:</a:t>
            </a:r>
          </a:p>
          <a:p>
            <a:pPr marL="800100" lvl="1" indent="-342900">
              <a:lnSpc>
                <a:spcPct val="120000"/>
              </a:lnSpc>
              <a:spcAft>
                <a:spcPts val="600"/>
              </a:spcAft>
              <a:buFont typeface="Wingdings" charset="2"/>
              <a:buChar char="q"/>
            </a:pPr>
            <a:r>
              <a:rPr lang="en-US" sz="2000" dirty="0" smtClean="0">
                <a:latin typeface="Arial"/>
                <a:cs typeface="Arial"/>
              </a:rPr>
              <a:t>The virtual transform for U[0,1] distribution is:</a:t>
            </a:r>
          </a:p>
          <a:p>
            <a:pPr marL="800100" lvl="1" indent="-342900">
              <a:lnSpc>
                <a:spcPct val="120000"/>
              </a:lnSpc>
              <a:spcAft>
                <a:spcPts val="600"/>
              </a:spcAft>
              <a:buFont typeface="Wingdings" charset="2"/>
              <a:buChar char="q"/>
            </a:pPr>
            <a:r>
              <a:rPr lang="en-US" sz="2000" dirty="0" smtClean="0">
                <a:latin typeface="Arial"/>
                <a:cs typeface="Arial"/>
              </a:rPr>
              <a:t>By Myerson’s theorem, any BIC, IR, NPT mechanism (</a:t>
            </a:r>
            <a:r>
              <a:rPr lang="en-US" sz="2000" dirty="0" err="1" smtClean="0">
                <a:latin typeface="Arial"/>
                <a:cs typeface="Arial"/>
              </a:rPr>
              <a:t>x,p</a:t>
            </a:r>
            <a:r>
              <a:rPr lang="en-US" sz="2000" dirty="0" smtClean="0">
                <a:latin typeface="Arial"/>
                <a:cs typeface="Arial"/>
              </a:rPr>
              <a:t>) has revenue 				.</a:t>
            </a:r>
          </a:p>
          <a:p>
            <a:pPr marL="800100" lvl="1" indent="-342900">
              <a:lnSpc>
                <a:spcPct val="120000"/>
              </a:lnSpc>
              <a:spcAft>
                <a:spcPts val="600"/>
              </a:spcAft>
              <a:buFont typeface="Wingdings" charset="2"/>
              <a:buChar char="q"/>
            </a:pPr>
            <a:r>
              <a:rPr lang="en-US" sz="2000" dirty="0" smtClean="0">
                <a:latin typeface="Arial"/>
                <a:cs typeface="Arial"/>
              </a:rPr>
              <a:t>Notice that for all possible </a:t>
            </a:r>
            <a:r>
              <a:rPr lang="en-US" sz="2000" i="1" dirty="0" err="1" smtClean="0">
                <a:latin typeface="Arial"/>
                <a:cs typeface="Arial"/>
              </a:rPr>
              <a:t>x</a:t>
            </a:r>
            <a:r>
              <a:rPr lang="en-US" sz="2000" dirty="0" smtClean="0">
                <a:latin typeface="Arial"/>
                <a:cs typeface="Arial"/>
              </a:rPr>
              <a:t>(): </a:t>
            </a:r>
          </a:p>
          <a:p>
            <a:pPr marL="800100" lvl="1" indent="-342900">
              <a:lnSpc>
                <a:spcPct val="120000"/>
              </a:lnSpc>
              <a:spcAft>
                <a:spcPts val="600"/>
              </a:spcAft>
              <a:buFont typeface="Wingdings" charset="2"/>
              <a:buChar char="q"/>
            </a:pPr>
            <a:r>
              <a:rPr lang="en-US" sz="2000" dirty="0" smtClean="0">
                <a:latin typeface="Arial"/>
                <a:cs typeface="Arial"/>
              </a:rPr>
              <a:t>Hence, posting a price of ½ is optimal as it achieves the best possible expected virtual welfare, and hence expected revenue.</a:t>
            </a:r>
          </a:p>
        </p:txBody>
      </p:sp>
      <p:sp>
        <p:nvSpPr>
          <p:cNvPr id="5" name="Title 5"/>
          <p:cNvSpPr txBox="1">
            <a:spLocks/>
          </p:cNvSpPr>
          <p:nvPr/>
        </p:nvSpPr>
        <p:spPr>
          <a:xfrm>
            <a:off x="1214761" y="76200"/>
            <a:ext cx="7700639" cy="762000"/>
          </a:xfrm>
          <a:prstGeom prst="rect">
            <a:avLst/>
          </a:prstGeom>
        </p:spPr>
        <p:txBody>
          <a:bodyPr vert="horz" lIns="91440" tIns="45720" rIns="91440" bIns="45720" rtlCol="0"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Arial"/>
                <a:ea typeface="+mj-ea"/>
                <a:cs typeface="Arial"/>
              </a:rPr>
              <a:t>One U[0,1] Bidder, One Item</a:t>
            </a:r>
            <a:endParaRPr kumimoji="0" lang="en-US" sz="25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Arial"/>
              <a:ea typeface="+mj-ea"/>
              <a:cs typeface="Arial"/>
            </a:endParaRPr>
          </a:p>
        </p:txBody>
      </p:sp>
      <p:graphicFrame>
        <p:nvGraphicFramePr>
          <p:cNvPr id="4" name="Object 3"/>
          <p:cNvGraphicFramePr>
            <a:graphicFrameLocks noChangeAspect="1"/>
          </p:cNvGraphicFramePr>
          <p:nvPr/>
        </p:nvGraphicFramePr>
        <p:xfrm>
          <a:off x="6261100" y="3454400"/>
          <a:ext cx="2627056" cy="603250"/>
        </p:xfrm>
        <a:graphic>
          <a:graphicData uri="http://schemas.openxmlformats.org/presentationml/2006/ole">
            <mc:AlternateContent xmlns:mc="http://schemas.openxmlformats.org/markup-compatibility/2006">
              <mc:Choice xmlns:v="urn:schemas-microsoft-com:vml" Requires="v">
                <p:oleObj spid="_x0000_s1038" name="Equation" r:id="rId4" imgW="1714500" imgH="393700" progId="Equation.3">
                  <p:embed/>
                </p:oleObj>
              </mc:Choice>
              <mc:Fallback>
                <p:oleObj name="Equation" r:id="rId4" imgW="1714500" imgH="3937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61100" y="3454400"/>
                        <a:ext cx="2627056" cy="60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nvGraphicFramePr>
        <p:xfrm>
          <a:off x="4521200" y="3340100"/>
          <a:ext cx="101600" cy="177800"/>
        </p:xfrm>
        <a:graphic>
          <a:graphicData uri="http://schemas.openxmlformats.org/presentationml/2006/ole">
            <mc:AlternateContent xmlns:mc="http://schemas.openxmlformats.org/markup-compatibility/2006">
              <mc:Choice xmlns:v="urn:schemas-microsoft-com:vml" Requires="v">
                <p:oleObj spid="_x0000_s1039" name="Equation" r:id="rId6" imgW="101600" imgH="177800" progId="Equation.3">
                  <p:embed/>
                </p:oleObj>
              </mc:Choice>
              <mc:Fallback>
                <p:oleObj name="Equation" r:id="rId6" imgW="101600" imgH="1778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21200" y="3340100"/>
                        <a:ext cx="1016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ject 6"/>
          <p:cNvGraphicFramePr>
            <a:graphicFrameLocks noChangeAspect="1"/>
          </p:cNvGraphicFramePr>
          <p:nvPr/>
        </p:nvGraphicFramePr>
        <p:xfrm>
          <a:off x="2133600" y="4326504"/>
          <a:ext cx="2788771" cy="423296"/>
        </p:xfrm>
        <a:graphic>
          <a:graphicData uri="http://schemas.openxmlformats.org/presentationml/2006/ole">
            <mc:AlternateContent xmlns:mc="http://schemas.openxmlformats.org/markup-compatibility/2006">
              <mc:Choice xmlns:v="urn:schemas-microsoft-com:vml" Requires="v">
                <p:oleObj spid="_x0000_s1040" name="Equation" r:id="rId8" imgW="1422400" imgH="215900" progId="Equation.3">
                  <p:embed/>
                </p:oleObj>
              </mc:Choice>
              <mc:Fallback>
                <p:oleObj name="Equation" r:id="rId8" imgW="1422400" imgH="2159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33600" y="4326504"/>
                        <a:ext cx="2788771" cy="4232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6565" name="Object 5"/>
          <p:cNvGraphicFramePr>
            <a:graphicFrameLocks noChangeAspect="1"/>
          </p:cNvGraphicFramePr>
          <p:nvPr/>
        </p:nvGraphicFramePr>
        <p:xfrm>
          <a:off x="4562475" y="4660900"/>
          <a:ext cx="3133725" cy="666106"/>
        </p:xfrm>
        <a:graphic>
          <a:graphicData uri="http://schemas.openxmlformats.org/presentationml/2006/ole">
            <mc:AlternateContent xmlns:mc="http://schemas.openxmlformats.org/markup-compatibility/2006">
              <mc:Choice xmlns:v="urn:schemas-microsoft-com:vml" Requires="v">
                <p:oleObj spid="_x0000_s1041" name="Equation" r:id="rId10" imgW="1676400" imgH="355600" progId="Equation.3">
                  <p:embed/>
                </p:oleObj>
              </mc:Choice>
              <mc:Fallback>
                <p:oleObj name="Equation" r:id="rId10" imgW="1676400" imgH="355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62475" y="4660900"/>
                        <a:ext cx="3133725" cy="6661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050557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656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p:txBody>
          <a:bodyPr>
            <a:normAutofit/>
          </a:bodyPr>
          <a:lstStyle/>
          <a:p>
            <a:r>
              <a:rPr lang="en-US" sz="2500" dirty="0" smtClean="0">
                <a:latin typeface="Arial"/>
                <a:cs typeface="Arial"/>
              </a:rPr>
              <a:t>Two U[0,1] Bidders, One Item</a:t>
            </a:r>
            <a:endParaRPr lang="en-US" sz="2500" dirty="0">
              <a:latin typeface="Arial"/>
              <a:cs typeface="Arial"/>
            </a:endParaRPr>
          </a:p>
        </p:txBody>
      </p:sp>
      <p:sp>
        <p:nvSpPr>
          <p:cNvPr id="2" name="Rectangle 1"/>
          <p:cNvSpPr/>
          <p:nvPr/>
        </p:nvSpPr>
        <p:spPr>
          <a:xfrm>
            <a:off x="0" y="1143000"/>
            <a:ext cx="9296400" cy="2006703"/>
          </a:xfrm>
          <a:prstGeom prst="rect">
            <a:avLst/>
          </a:prstGeom>
        </p:spPr>
        <p:txBody>
          <a:bodyPr wrap="square">
            <a:spAutoFit/>
          </a:bodyPr>
          <a:lstStyle/>
          <a:p>
            <a:pPr marL="342900" indent="-342900">
              <a:lnSpc>
                <a:spcPct val="120000"/>
              </a:lnSpc>
              <a:spcAft>
                <a:spcPts val="600"/>
              </a:spcAft>
              <a:buFont typeface="Wingdings" charset="2"/>
              <a:buChar char="q"/>
            </a:pPr>
            <a:r>
              <a:rPr lang="en-US" sz="2400" dirty="0" smtClean="0">
                <a:latin typeface="Arial"/>
                <a:cs typeface="Arial"/>
              </a:rPr>
              <a:t>Recall that </a:t>
            </a:r>
            <a:r>
              <a:rPr lang="en-US" sz="2400" dirty="0" err="1" smtClean="0">
                <a:latin typeface="Arial"/>
                <a:cs typeface="Arial"/>
              </a:rPr>
              <a:t>Vickrey</a:t>
            </a:r>
            <a:r>
              <a:rPr lang="en-US" sz="2400" dirty="0" smtClean="0">
                <a:latin typeface="Arial"/>
                <a:cs typeface="Arial"/>
              </a:rPr>
              <a:t> without reserve has expected revenue ⅓, while </a:t>
            </a:r>
            <a:r>
              <a:rPr lang="en-US" sz="2400" dirty="0" err="1" smtClean="0">
                <a:latin typeface="Arial"/>
                <a:cs typeface="Arial"/>
              </a:rPr>
              <a:t>Vickrey</a:t>
            </a:r>
            <a:r>
              <a:rPr lang="en-US" sz="2400" dirty="0" smtClean="0">
                <a:latin typeface="Arial"/>
                <a:cs typeface="Arial"/>
              </a:rPr>
              <a:t> with reserve ½ has expected revenue 5/12.</a:t>
            </a:r>
          </a:p>
          <a:p>
            <a:pPr marL="342900" indent="-342900">
              <a:lnSpc>
                <a:spcPct val="120000"/>
              </a:lnSpc>
              <a:spcAft>
                <a:spcPts val="600"/>
              </a:spcAft>
              <a:buFont typeface="Wingdings" charset="2"/>
              <a:buChar char="q"/>
            </a:pPr>
            <a:r>
              <a:rPr lang="en-US" sz="2400" dirty="0" smtClean="0">
                <a:latin typeface="Arial"/>
                <a:cs typeface="Arial"/>
              </a:rPr>
              <a:t>Is 5/12 the optimal expected revenue of</a:t>
            </a:r>
            <a:r>
              <a:rPr lang="en-US" sz="2400" b="1" i="1" dirty="0" smtClean="0">
                <a:solidFill>
                  <a:srgbClr val="FF6600"/>
                </a:solidFill>
                <a:latin typeface="Arial"/>
                <a:cs typeface="Arial"/>
              </a:rPr>
              <a:t> any interim IR </a:t>
            </a:r>
            <a:r>
              <a:rPr lang="en-US" sz="2400" dirty="0" smtClean="0">
                <a:latin typeface="Arial"/>
                <a:cs typeface="Arial"/>
              </a:rPr>
              <a:t>auction?</a:t>
            </a:r>
          </a:p>
          <a:p>
            <a:pPr marL="342900" indent="-342900">
              <a:lnSpc>
                <a:spcPct val="120000"/>
              </a:lnSpc>
              <a:spcAft>
                <a:spcPts val="600"/>
              </a:spcAft>
              <a:buFont typeface="Wingdings" charset="2"/>
              <a:buChar char="q"/>
            </a:pPr>
            <a:r>
              <a:rPr lang="en-US" sz="2400" dirty="0" smtClean="0">
                <a:latin typeface="Arial"/>
                <a:cs typeface="Arial"/>
              </a:rPr>
              <a:t>Answer: yes it is!</a:t>
            </a:r>
          </a:p>
        </p:txBody>
      </p:sp>
    </p:spTree>
    <p:extLst>
      <p:ext uri="{BB962C8B-B14F-4D97-AF65-F5344CB8AC3E}">
        <p14:creationId xmlns:p14="http://schemas.microsoft.com/office/powerpoint/2010/main" val="91519411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5"/>
          <p:cNvSpPr>
            <a:spLocks noGrp="1"/>
          </p:cNvSpPr>
          <p:nvPr>
            <p:ph type="title"/>
          </p:nvPr>
        </p:nvSpPr>
        <p:spPr/>
        <p:txBody>
          <a:bodyPr>
            <a:normAutofit/>
          </a:bodyPr>
          <a:lstStyle/>
          <a:p>
            <a:r>
              <a:rPr lang="en-US" sz="2500" dirty="0" smtClean="0">
                <a:latin typeface="Arial"/>
                <a:cs typeface="Arial"/>
              </a:rPr>
              <a:t>Two U[0,1] Bidders, One Item (cont.)</a:t>
            </a:r>
            <a:endParaRPr lang="en-US" sz="2500" dirty="0">
              <a:latin typeface="Arial"/>
              <a:cs typeface="Arial"/>
            </a:endParaRPr>
          </a:p>
        </p:txBody>
      </p:sp>
      <p:sp>
        <p:nvSpPr>
          <p:cNvPr id="2" name="Rectangle 1"/>
          <p:cNvSpPr/>
          <p:nvPr/>
        </p:nvSpPr>
        <p:spPr>
          <a:xfrm>
            <a:off x="-50800" y="292100"/>
            <a:ext cx="9296400" cy="6681829"/>
          </a:xfrm>
          <a:prstGeom prst="rect">
            <a:avLst/>
          </a:prstGeom>
        </p:spPr>
        <p:txBody>
          <a:bodyPr wrap="square">
            <a:spAutoFit/>
          </a:bodyPr>
          <a:lstStyle/>
          <a:p>
            <a:pPr>
              <a:lnSpc>
                <a:spcPct val="120000"/>
              </a:lnSpc>
              <a:spcAft>
                <a:spcPts val="600"/>
              </a:spcAft>
            </a:pP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Recall that the virtual transform for v~U[0,1] is:  </a:t>
            </a:r>
            <a:r>
              <a:rPr lang="el-GR" sz="2000" dirty="0" smtClean="0">
                <a:latin typeface="Arial"/>
                <a:cs typeface="Arial"/>
              </a:rPr>
              <a:t>φ</a:t>
            </a:r>
            <a:r>
              <a:rPr lang="en-US" sz="2000" dirty="0" smtClean="0">
                <a:latin typeface="Arial"/>
                <a:cs typeface="Arial"/>
              </a:rPr>
              <a:t>(v)= 2v-1</a:t>
            </a:r>
            <a:endParaRPr lang="en-US" sz="8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By Myerson’s theorem, </a:t>
            </a:r>
            <a:br>
              <a:rPr lang="en-US" sz="2000" dirty="0" smtClean="0">
                <a:latin typeface="Arial"/>
                <a:cs typeface="Arial"/>
              </a:rPr>
            </a:br>
            <a:r>
              <a:rPr lang="en-US" sz="2000" dirty="0" smtClean="0">
                <a:latin typeface="Arial"/>
                <a:cs typeface="Arial"/>
              </a:rPr>
              <a:t>	Optimizing expected revenue = Optimizing expected </a:t>
            </a:r>
            <a:r>
              <a:rPr lang="en-US" sz="2000" b="1" i="1" dirty="0" smtClean="0">
                <a:solidFill>
                  <a:srgbClr val="FF6600"/>
                </a:solidFill>
                <a:latin typeface="Arial"/>
                <a:cs typeface="Arial"/>
              </a:rPr>
              <a:t>virtual welfare</a:t>
            </a:r>
            <a:br>
              <a:rPr lang="en-US" sz="2000" b="1" i="1" dirty="0" smtClean="0">
                <a:solidFill>
                  <a:srgbClr val="FF6600"/>
                </a:solidFill>
                <a:latin typeface="Arial"/>
                <a:cs typeface="Arial"/>
              </a:rPr>
            </a:br>
            <a:r>
              <a:rPr lang="en-US" sz="2000" b="1" i="1" dirty="0" smtClean="0">
                <a:solidFill>
                  <a:srgbClr val="FF6600"/>
                </a:solidFill>
                <a:latin typeface="Arial"/>
                <a:cs typeface="Arial"/>
              </a:rPr>
              <a:t>	    </a:t>
            </a:r>
            <a:r>
              <a:rPr lang="en-US" sz="2000" dirty="0" smtClean="0">
                <a:solidFill>
                  <a:srgbClr val="000000"/>
                </a:solidFill>
                <a:latin typeface="Arial"/>
                <a:cs typeface="Arial"/>
              </a:rPr>
              <a:t>subject to interim </a:t>
            </a:r>
            <a:r>
              <a:rPr lang="en-US" sz="2000" dirty="0" err="1" smtClean="0">
                <a:solidFill>
                  <a:srgbClr val="000000"/>
                </a:solidFill>
                <a:latin typeface="Arial"/>
                <a:cs typeface="Arial"/>
              </a:rPr>
              <a:t>monotonicity</a:t>
            </a:r>
            <a:r>
              <a:rPr lang="en-US" sz="2000" dirty="0" smtClean="0">
                <a:solidFill>
                  <a:srgbClr val="000000"/>
                </a:solidFill>
                <a:latin typeface="Arial"/>
                <a:cs typeface="Arial"/>
              </a:rPr>
              <a:t> (needed for BIC)</a:t>
            </a:r>
          </a:p>
          <a:p>
            <a:pPr marL="342900" indent="-342900">
              <a:lnSpc>
                <a:spcPct val="120000"/>
              </a:lnSpc>
              <a:spcAft>
                <a:spcPts val="600"/>
              </a:spcAft>
              <a:buFont typeface="Wingdings" charset="2"/>
              <a:buChar char="q"/>
            </a:pPr>
            <a:r>
              <a:rPr lang="en-US" sz="2000" dirty="0" smtClean="0">
                <a:latin typeface="Arial"/>
                <a:cs typeface="Arial"/>
              </a:rPr>
              <a:t> Let’s try to optimize </a:t>
            </a:r>
            <a:r>
              <a:rPr lang="en-US" sz="2000" b="1" i="1" dirty="0" smtClean="0">
                <a:solidFill>
                  <a:srgbClr val="FF6600"/>
                </a:solidFill>
                <a:latin typeface="Arial"/>
                <a:cs typeface="Arial"/>
              </a:rPr>
              <a:t>virtual welfare </a:t>
            </a:r>
            <a:r>
              <a:rPr lang="en-US" sz="2000" dirty="0" smtClean="0">
                <a:latin typeface="Arial"/>
                <a:cs typeface="Arial"/>
              </a:rPr>
              <a:t>point-wise on </a:t>
            </a:r>
            <a:r>
              <a:rPr lang="en-US" sz="2000" b="1" i="1" dirty="0" smtClean="0">
                <a:solidFill>
                  <a:srgbClr val="FF6600"/>
                </a:solidFill>
                <a:latin typeface="Arial"/>
                <a:cs typeface="Arial"/>
              </a:rPr>
              <a:t>every bid profile</a:t>
            </a:r>
            <a:r>
              <a:rPr lang="en-US" sz="2000" dirty="0" smtClean="0">
                <a:latin typeface="Arial"/>
                <a:cs typeface="Arial"/>
              </a:rPr>
              <a:t> (forgetting about interim </a:t>
            </a:r>
            <a:r>
              <a:rPr lang="en-US" sz="2000" dirty="0" err="1" smtClean="0">
                <a:latin typeface="Arial"/>
                <a:cs typeface="Arial"/>
              </a:rPr>
              <a:t>monotonicity</a:t>
            </a:r>
            <a:r>
              <a:rPr lang="en-US" sz="2000" dirty="0" smtClean="0">
                <a:latin typeface="Arial"/>
                <a:cs typeface="Arial"/>
              </a:rPr>
              <a:t> temporarily)</a:t>
            </a:r>
          </a:p>
          <a:p>
            <a:pPr marL="342900" indent="-342900">
              <a:lnSpc>
                <a:spcPct val="120000"/>
              </a:lnSpc>
              <a:spcAft>
                <a:spcPts val="600"/>
              </a:spcAft>
              <a:buFont typeface="Wingdings" charset="2"/>
              <a:buChar char="q"/>
            </a:pPr>
            <a:r>
              <a:rPr lang="en-US" sz="2000" dirty="0" smtClean="0">
                <a:latin typeface="Arial"/>
                <a:cs typeface="Arial"/>
              </a:rPr>
              <a:t>On bid profile (v</a:t>
            </a:r>
            <a:r>
              <a:rPr lang="en-US" sz="2000" baseline="-25000" dirty="0" smtClean="0">
                <a:latin typeface="Arial"/>
                <a:cs typeface="Arial"/>
              </a:rPr>
              <a:t>1</a:t>
            </a:r>
            <a:r>
              <a:rPr lang="en-US" sz="2000" dirty="0" smtClean="0">
                <a:latin typeface="Arial"/>
                <a:cs typeface="Arial"/>
              </a:rPr>
              <a:t>,v</a:t>
            </a:r>
            <a:r>
              <a:rPr lang="en-US" sz="2000" baseline="-25000" dirty="0" smtClean="0">
                <a:latin typeface="Arial"/>
                <a:cs typeface="Arial"/>
              </a:rPr>
              <a:t>2</a:t>
            </a:r>
            <a:r>
              <a:rPr lang="en-US" sz="2000" dirty="0" smtClean="0">
                <a:latin typeface="Arial"/>
                <a:cs typeface="Arial"/>
              </a:rPr>
              <a:t>), the pair of virtual values are (</a:t>
            </a:r>
            <a:r>
              <a:rPr lang="el-GR" sz="2000" dirty="0" smtClean="0">
                <a:latin typeface="Arial"/>
                <a:cs typeface="Arial"/>
              </a:rPr>
              <a:t>φ</a:t>
            </a:r>
            <a:r>
              <a:rPr lang="en-US" sz="2000" dirty="0" smtClean="0">
                <a:latin typeface="Arial"/>
                <a:cs typeface="Arial"/>
              </a:rPr>
              <a:t>(v</a:t>
            </a:r>
            <a:r>
              <a:rPr lang="en-US" sz="2000" baseline="-25000" dirty="0" smtClean="0">
                <a:latin typeface="Arial"/>
                <a:cs typeface="Arial"/>
              </a:rPr>
              <a:t>1</a:t>
            </a:r>
            <a:r>
              <a:rPr lang="en-US" sz="2000" dirty="0" smtClean="0">
                <a:latin typeface="Arial"/>
                <a:cs typeface="Arial"/>
              </a:rPr>
              <a:t>),</a:t>
            </a:r>
            <a:r>
              <a:rPr lang="el-GR" sz="2000" dirty="0" smtClean="0">
                <a:latin typeface="Arial"/>
                <a:cs typeface="Arial"/>
              </a:rPr>
              <a:t> φ</a:t>
            </a:r>
            <a:r>
              <a:rPr lang="en-US" sz="2000" dirty="0" smtClean="0">
                <a:latin typeface="Arial"/>
                <a:cs typeface="Arial"/>
              </a:rPr>
              <a:t>(v</a:t>
            </a:r>
            <a:r>
              <a:rPr lang="en-US" sz="2000" baseline="-25000" dirty="0" smtClean="0">
                <a:latin typeface="Arial"/>
                <a:cs typeface="Arial"/>
              </a:rPr>
              <a:t>2</a:t>
            </a:r>
            <a:r>
              <a:rPr lang="en-US" sz="2000" dirty="0" smtClean="0">
                <a:latin typeface="Arial"/>
                <a:cs typeface="Arial"/>
              </a:rPr>
              <a:t>))=(2v</a:t>
            </a:r>
            <a:r>
              <a:rPr lang="en-US" sz="2000" baseline="-25000" dirty="0" smtClean="0">
                <a:latin typeface="Arial"/>
                <a:cs typeface="Arial"/>
              </a:rPr>
              <a:t>1</a:t>
            </a:r>
            <a:r>
              <a:rPr lang="en-US" sz="2000" dirty="0" smtClean="0">
                <a:latin typeface="Arial"/>
                <a:cs typeface="Arial"/>
              </a:rPr>
              <a:t>-1, 2v</a:t>
            </a:r>
            <a:r>
              <a:rPr lang="en-US" sz="2000" baseline="-25000" dirty="0" smtClean="0">
                <a:latin typeface="Arial"/>
                <a:cs typeface="Arial"/>
              </a:rPr>
              <a:t>2</a:t>
            </a:r>
            <a:r>
              <a:rPr lang="en-US" sz="2000" dirty="0" smtClean="0">
                <a:latin typeface="Arial"/>
                <a:cs typeface="Arial"/>
              </a:rPr>
              <a:t>-1). How should we allocate? </a:t>
            </a:r>
          </a:p>
          <a:p>
            <a:pPr marL="800100" lvl="1" indent="-342900">
              <a:lnSpc>
                <a:spcPct val="120000"/>
              </a:lnSpc>
              <a:spcAft>
                <a:spcPts val="600"/>
              </a:spcAft>
              <a:buFont typeface="Arial"/>
              <a:buChar char="•"/>
            </a:pPr>
            <a:r>
              <a:rPr lang="en-US" dirty="0" smtClean="0">
                <a:latin typeface="Arial"/>
                <a:cs typeface="Arial"/>
              </a:rPr>
              <a:t>If max{v</a:t>
            </a:r>
            <a:r>
              <a:rPr lang="en-US" baseline="-25000" dirty="0" smtClean="0">
                <a:latin typeface="Arial"/>
                <a:cs typeface="Arial"/>
              </a:rPr>
              <a:t>1</a:t>
            </a:r>
            <a:r>
              <a:rPr lang="en-US" dirty="0" smtClean="0">
                <a:latin typeface="Arial"/>
                <a:cs typeface="Arial"/>
              </a:rPr>
              <a:t>,v</a:t>
            </a:r>
            <a:r>
              <a:rPr lang="en-US" baseline="-25000" dirty="0" smtClean="0">
                <a:latin typeface="Arial"/>
                <a:cs typeface="Arial"/>
              </a:rPr>
              <a:t>2</a:t>
            </a:r>
            <a:r>
              <a:rPr lang="en-US" dirty="0" smtClean="0">
                <a:latin typeface="Arial"/>
                <a:cs typeface="Arial"/>
              </a:rPr>
              <a:t>} ≥ ½, let’s give the item to the bidder with highest value/virtual value.</a:t>
            </a:r>
          </a:p>
          <a:p>
            <a:pPr marL="800100" lvl="1" indent="-342900">
              <a:lnSpc>
                <a:spcPct val="120000"/>
              </a:lnSpc>
              <a:spcAft>
                <a:spcPts val="600"/>
              </a:spcAft>
              <a:buFont typeface="Arial"/>
              <a:buChar char="•"/>
            </a:pPr>
            <a:r>
              <a:rPr lang="en-US" dirty="0" smtClean="0">
                <a:latin typeface="Arial"/>
                <a:cs typeface="Arial"/>
              </a:rPr>
              <a:t>Otherwise, </a:t>
            </a:r>
            <a:r>
              <a:rPr lang="el-GR" dirty="0">
                <a:latin typeface="Arial"/>
                <a:cs typeface="Arial"/>
              </a:rPr>
              <a:t>φ</a:t>
            </a:r>
            <a:r>
              <a:rPr lang="en-US" dirty="0">
                <a:latin typeface="Arial"/>
                <a:cs typeface="Arial"/>
              </a:rPr>
              <a:t>(v</a:t>
            </a:r>
            <a:r>
              <a:rPr lang="en-US" baseline="-25000" dirty="0">
                <a:latin typeface="Arial"/>
                <a:cs typeface="Arial"/>
              </a:rPr>
              <a:t>1</a:t>
            </a:r>
            <a:r>
              <a:rPr lang="en-US" dirty="0">
                <a:latin typeface="Arial"/>
                <a:cs typeface="Arial"/>
              </a:rPr>
              <a:t>),</a:t>
            </a:r>
            <a:r>
              <a:rPr lang="el-GR" dirty="0">
                <a:latin typeface="Arial"/>
                <a:cs typeface="Arial"/>
              </a:rPr>
              <a:t> φ</a:t>
            </a:r>
            <a:r>
              <a:rPr lang="en-US" dirty="0">
                <a:latin typeface="Arial"/>
                <a:cs typeface="Arial"/>
              </a:rPr>
              <a:t>(v</a:t>
            </a:r>
            <a:r>
              <a:rPr lang="en-US" baseline="-25000" dirty="0">
                <a:latin typeface="Arial"/>
                <a:cs typeface="Arial"/>
              </a:rPr>
              <a:t>2</a:t>
            </a:r>
            <a:r>
              <a:rPr lang="en-US" dirty="0" smtClean="0">
                <a:latin typeface="Arial"/>
                <a:cs typeface="Arial"/>
              </a:rPr>
              <a:t>) &lt; 0. So let’s not allocate the item.</a:t>
            </a:r>
            <a:endParaRPr lang="en-US" sz="2000" dirty="0" smtClean="0">
              <a:latin typeface="Arial"/>
              <a:cs typeface="Arial"/>
            </a:endParaRPr>
          </a:p>
          <a:p>
            <a:pPr marL="342900" indent="-342900">
              <a:lnSpc>
                <a:spcPct val="120000"/>
              </a:lnSpc>
              <a:spcAft>
                <a:spcPts val="600"/>
              </a:spcAft>
              <a:buFont typeface="Wingdings" charset="2"/>
              <a:buChar char="q"/>
            </a:pPr>
            <a:r>
              <a:rPr lang="en-US" sz="2000" dirty="0" smtClean="0">
                <a:latin typeface="Arial"/>
                <a:cs typeface="Arial"/>
              </a:rPr>
              <a:t>Note that the above allocation rule is monotone, so by Myerson’s lemma there  is a price rule that makes it DSIC.</a:t>
            </a:r>
          </a:p>
          <a:p>
            <a:pPr marL="342900" indent="-342900">
              <a:lnSpc>
                <a:spcPct val="120000"/>
              </a:lnSpc>
              <a:spcAft>
                <a:spcPts val="600"/>
              </a:spcAft>
              <a:buFont typeface="Wingdings" charset="2"/>
              <a:buChar char="q"/>
            </a:pPr>
            <a:r>
              <a:rPr lang="en-US" sz="2000" dirty="0" smtClean="0">
                <a:latin typeface="Arial"/>
                <a:cs typeface="Arial"/>
              </a:rPr>
              <a:t>DSIC + </a:t>
            </a:r>
            <a:r>
              <a:rPr lang="en-US" sz="2000" dirty="0" err="1" smtClean="0">
                <a:latin typeface="Arial"/>
                <a:cs typeface="Arial"/>
              </a:rPr>
              <a:t>pointwise</a:t>
            </a:r>
            <a:r>
              <a:rPr lang="en-US" sz="2000" dirty="0" smtClean="0">
                <a:latin typeface="Arial"/>
                <a:cs typeface="Arial"/>
              </a:rPr>
              <a:t> optimal virtual welfare =&gt; DSIC, Revenue-optimal</a:t>
            </a:r>
          </a:p>
          <a:p>
            <a:pPr marL="342900" indent="-342900">
              <a:lnSpc>
                <a:spcPct val="120000"/>
              </a:lnSpc>
              <a:spcAft>
                <a:spcPts val="600"/>
              </a:spcAft>
              <a:buFont typeface="Wingdings" charset="2"/>
              <a:buChar char="q"/>
            </a:pPr>
            <a:r>
              <a:rPr lang="en-US" sz="2000" dirty="0" smtClean="0">
                <a:latin typeface="Arial"/>
                <a:cs typeface="Arial"/>
              </a:rPr>
              <a:t>Now, notice that the above auction is identical to </a:t>
            </a:r>
            <a:r>
              <a:rPr lang="en-US" sz="2000" dirty="0" err="1" smtClean="0">
                <a:latin typeface="Arial"/>
                <a:cs typeface="Arial"/>
              </a:rPr>
              <a:t>Vickrey</a:t>
            </a:r>
            <a:r>
              <a:rPr lang="en-US" sz="2000" dirty="0" smtClean="0">
                <a:latin typeface="Arial"/>
                <a:cs typeface="Arial"/>
              </a:rPr>
              <a:t> auction with reserve ½ (which has revenue 5/12 and is actually DSIC).</a:t>
            </a:r>
          </a:p>
        </p:txBody>
      </p:sp>
    </p:spTree>
    <p:extLst>
      <p:ext uri="{BB962C8B-B14F-4D97-AF65-F5344CB8AC3E}">
        <p14:creationId xmlns:p14="http://schemas.microsoft.com/office/powerpoint/2010/main" val="13072646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dissolv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heckerboard(across)">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dissolv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dissolve">
                                      <p:cBhvr>
                                        <p:cTn id="27" dur="5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dissolve">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dissolve">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Effect transition="in" filter="dissolve">
                                      <p:cBhvr>
                                        <p:cTn id="42" dur="500"/>
                                        <p:tgtEl>
                                          <p:spTgt spid="2">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
                                            <p:txEl>
                                              <p:pRg st="9" end="9"/>
                                            </p:txEl>
                                          </p:spTgt>
                                        </p:tgtEl>
                                        <p:attrNameLst>
                                          <p:attrName>style.visibility</p:attrName>
                                        </p:attrNameLst>
                                      </p:cBhvr>
                                      <p:to>
                                        <p:strVal val="visible"/>
                                      </p:to>
                                    </p:set>
                                    <p:animEffect transition="in" filter="dissolve">
                                      <p:cBhvr>
                                        <p:cTn id="4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2"/>
          <p:cNvSpPr>
            <a:spLocks noGrp="1"/>
          </p:cNvSpPr>
          <p:nvPr>
            <p:ph type="title"/>
          </p:nvPr>
        </p:nvSpPr>
        <p:spPr>
          <a:xfrm>
            <a:off x="2743200" y="4191000"/>
            <a:ext cx="6019800" cy="1362075"/>
          </a:xfrm>
        </p:spPr>
        <p:txBody>
          <a:bodyPr>
            <a:noAutofit/>
          </a:bodyPr>
          <a:lstStyle/>
          <a:p>
            <a:pPr>
              <a:lnSpc>
                <a:spcPct val="120000"/>
              </a:lnSpc>
            </a:pPr>
            <a:r>
              <a:rPr lang="en-US" altLang="zh-CN" b="0" cap="none" dirty="0" smtClean="0">
                <a:solidFill>
                  <a:schemeClr val="tx2">
                    <a:lumMod val="60000"/>
                    <a:lumOff val="40000"/>
                  </a:schemeClr>
                </a:solidFill>
                <a:latin typeface="Chalkduster"/>
                <a:cs typeface="Chalkduster"/>
              </a:rPr>
              <a:t>Myerson’s Optimal Auction</a:t>
            </a:r>
            <a:endParaRPr lang="en-US" sz="2800" b="0" cap="none" dirty="0">
              <a:solidFill>
                <a:schemeClr val="tx2">
                  <a:lumMod val="60000"/>
                  <a:lumOff val="40000"/>
                </a:schemeClr>
              </a:solidFill>
              <a:latin typeface="Chalkduster"/>
              <a:cs typeface="Chalkduster"/>
            </a:endParaRPr>
          </a:p>
        </p:txBody>
      </p:sp>
    </p:spTree>
    <p:extLst>
      <p:ext uri="{BB962C8B-B14F-4D97-AF65-F5344CB8AC3E}">
        <p14:creationId xmlns:p14="http://schemas.microsoft.com/office/powerpoint/2010/main" val="1571108615"/>
      </p:ext>
    </p:extLst>
  </p:cSld>
  <p:clrMapOvr>
    <a:masterClrMapping/>
  </p:clrMapOvr>
  <mc:AlternateContent xmlns:mc="http://schemas.openxmlformats.org/markup-compatibility/2006" xmlns:p14="http://schemas.microsoft.com/office/powerpoint/2010/main">
    <mc:Choice Requires="p14">
      <p:transition spd="slow" p14:dur="1500">
        <p:checker/>
      </p:transition>
    </mc:Choice>
    <mc:Fallback xmlns="">
      <p:transition spd="slow">
        <p:checker/>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5|0.6|0.4|0.3|0.4|0.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19335</TotalTime>
  <Words>1455</Words>
  <Application>Microsoft Macintosh PowerPoint</Application>
  <PresentationFormat>On-screen Show (4:3)</PresentationFormat>
  <Paragraphs>167</Paragraphs>
  <Slides>20</Slides>
  <Notes>18</Notes>
  <HiddenSlides>0</HiddenSlides>
  <MMClips>0</MMClips>
  <ScaleCrop>false</ScaleCrop>
  <HeadingPairs>
    <vt:vector size="8" baseType="variant">
      <vt:variant>
        <vt:lpstr>Fonts Used</vt:lpstr>
      </vt:variant>
      <vt:variant>
        <vt:i4>14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6" baseType="lpstr">
      <vt:lpstr>Agency FB</vt:lpstr>
      <vt:lpstr>Airal</vt:lpstr>
      <vt:lpstr>Arial Black</vt:lpstr>
      <vt:lpstr>Arial Narrow</vt:lpstr>
      <vt:lpstr>Calibri</vt:lpstr>
      <vt:lpstr>Cambria Math</vt:lpstr>
      <vt:lpstr>Chalkboard</vt:lpstr>
      <vt:lpstr>Chalkduster</vt:lpstr>
      <vt:lpstr>Comic Sans MS</vt:lpstr>
      <vt:lpstr>Symbol</vt:lpstr>
      <vt:lpstr>Times New Roman</vt:lpstr>
      <vt:lpstr>Wingdings</vt:lpstr>
      <vt:lpstr>宋体</vt:lpstr>
      <vt:lpstr>Arial</vt:lpstr>
      <vt:lpstr>Office Theme</vt:lpstr>
      <vt:lpstr>Equation</vt:lpstr>
      <vt:lpstr>PowerPoint Presentation</vt:lpstr>
      <vt:lpstr>PowerPoint Presentation</vt:lpstr>
      <vt:lpstr>Revenue-Optimal Auctions</vt:lpstr>
      <vt:lpstr>Revenue = Virtual Welfare</vt:lpstr>
      <vt:lpstr>Example Applications</vt:lpstr>
      <vt:lpstr>PowerPoint Presentation</vt:lpstr>
      <vt:lpstr>Two U[0,1] Bidders, One Item</vt:lpstr>
      <vt:lpstr>Two U[0,1] Bidders, One Item (cont.)</vt:lpstr>
      <vt:lpstr>Myerson’s Optimal Auction</vt:lpstr>
      <vt:lpstr>Revenue-optimal Single-Dimensional Auction</vt:lpstr>
      <vt:lpstr>Revenue-optimal Single-Dimensional Auction</vt:lpstr>
      <vt:lpstr>Regular Distributions</vt:lpstr>
      <vt:lpstr>Optimal Auction for Regular Distributions</vt:lpstr>
      <vt:lpstr>Discussion about Myerson’s Auction</vt:lpstr>
      <vt:lpstr>How Simple is Myerson’s Auction?</vt:lpstr>
      <vt:lpstr>How Simple is Myerson’s Auction?</vt:lpstr>
      <vt:lpstr>How Simple is Myerson’s Auction?</vt:lpstr>
      <vt:lpstr>Prophet Inequalities</vt:lpstr>
      <vt:lpstr>Optimal Stopping Rules</vt:lpstr>
      <vt:lpstr>Prophet Inequality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Yun Zhan</dc:creator>
  <cp:lastModifiedBy>Yang Cai, Professor</cp:lastModifiedBy>
  <cp:revision>1040</cp:revision>
  <dcterms:created xsi:type="dcterms:W3CDTF">2015-04-20T18:42:35Z</dcterms:created>
  <dcterms:modified xsi:type="dcterms:W3CDTF">2016-10-18T04:45:30Z</dcterms:modified>
</cp:coreProperties>
</file>