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588" r:id="rId2"/>
    <p:sldId id="549" r:id="rId3"/>
    <p:sldId id="610" r:id="rId4"/>
    <p:sldId id="604" r:id="rId5"/>
    <p:sldId id="605" r:id="rId6"/>
    <p:sldId id="606" r:id="rId7"/>
    <p:sldId id="607" r:id="rId8"/>
    <p:sldId id="608" r:id="rId9"/>
    <p:sldId id="609" r:id="rId10"/>
    <p:sldId id="61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CA24"/>
    <a:srgbClr val="FF6600"/>
    <a:srgbClr val="FFCC66"/>
    <a:srgbClr val="00FFFF"/>
    <a:srgbClr val="66FFFF"/>
    <a:srgbClr val="CCFFFF"/>
    <a:srgbClr val="FFAE6B"/>
    <a:srgbClr val="FFFF99"/>
    <a:srgbClr val="2A6B1F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58" autoAdjust="0"/>
    <p:restoredTop sz="90783" autoAdjust="0"/>
  </p:normalViewPr>
  <p:slideViewPr>
    <p:cSldViewPr>
      <p:cViewPr varScale="1">
        <p:scale>
          <a:sx n="125" d="100"/>
          <a:sy n="125" d="100"/>
        </p:scale>
        <p:origin x="40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-397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FF4598-5B58-49B2-9E8D-D8BD7D27CF27}" type="datetimeFigureOut">
              <a:rPr lang="en-US" smtClean="0"/>
              <a:pPr/>
              <a:t>10/26/16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8007F-645B-4508-972D-09B93A6F7D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57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7261CB-B478-48D1-A038-689B24DB15F4}" type="datetimeFigureOut">
              <a:rPr lang="en-US" smtClean="0"/>
              <a:pPr/>
              <a:t>10/26/16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F7F74-8035-4756-8F95-506704FC2D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5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Def:</a:t>
            </a:r>
            <a:r>
              <a:rPr lang="en-US" dirty="0" smtClean="0"/>
              <a:t> A threshold</a:t>
            </a:r>
            <a:r>
              <a:rPr lang="en-US" baseline="0" dirty="0" smtClean="0"/>
              <a:t> strategy is one that sets a threshold </a:t>
            </a:r>
            <a:r>
              <a:rPr lang="en-US" sz="1200" b="1" i="1" dirty="0" err="1" smtClean="0">
                <a:latin typeface="Arial"/>
                <a:cs typeface="Arial"/>
              </a:rPr>
              <a:t>ζ</a:t>
            </a:r>
            <a:r>
              <a:rPr lang="en-US" baseline="0" dirty="0" smtClean="0"/>
              <a:t>, and picks the first prize that exceeds that threshold.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704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Modification if there is no </a:t>
            </a:r>
            <a:r>
              <a:rPr lang="en-US" b="1" i="1" dirty="0" err="1" smtClean="0">
                <a:latin typeface="Arial"/>
                <a:cs typeface="Arial"/>
              </a:rPr>
              <a:t>ζ</a:t>
            </a:r>
            <a:r>
              <a:rPr lang="en-US" baseline="0" dirty="0" smtClean="0"/>
              <a:t> such that </a:t>
            </a:r>
            <a:r>
              <a:rPr lang="en-US" b="1" dirty="0" err="1" smtClean="0">
                <a:latin typeface="Arial"/>
                <a:cs typeface="Arial"/>
              </a:rPr>
              <a:t>Pr[max</a:t>
            </a:r>
            <a:r>
              <a:rPr lang="en-US" b="1" baseline="-25000" dirty="0" err="1" smtClean="0">
                <a:latin typeface="Arial"/>
                <a:cs typeface="Arial"/>
              </a:rPr>
              <a:t>i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i="1" dirty="0" err="1" smtClean="0">
                <a:latin typeface="Arial"/>
                <a:cs typeface="Arial"/>
              </a:rPr>
              <a:t>φ</a:t>
            </a:r>
            <a:r>
              <a:rPr lang="en-US" b="1" i="1" baseline="-25000" dirty="0" err="1" smtClean="0">
                <a:latin typeface="Arial"/>
                <a:cs typeface="Arial"/>
              </a:rPr>
              <a:t>i</a:t>
            </a:r>
            <a:r>
              <a:rPr lang="en-US" b="1" i="1" dirty="0" smtClean="0">
                <a:latin typeface="Arial"/>
                <a:cs typeface="Arial"/>
              </a:rPr>
              <a:t> </a:t>
            </a:r>
            <a:r>
              <a:rPr lang="en-US" b="1" dirty="0" smtClean="0">
                <a:latin typeface="Arial"/>
                <a:cs typeface="Arial"/>
              </a:rPr>
              <a:t>(</a:t>
            </a:r>
            <a:r>
              <a:rPr lang="en-US" b="1" i="1" dirty="0" smtClean="0">
                <a:latin typeface="Arial"/>
                <a:cs typeface="Arial"/>
              </a:rPr>
              <a:t>v</a:t>
            </a:r>
            <a:r>
              <a:rPr lang="en-US" b="1" i="1" baseline="-25000" dirty="0" smtClean="0">
                <a:latin typeface="Arial"/>
                <a:cs typeface="Arial"/>
              </a:rPr>
              <a:t>i</a:t>
            </a:r>
            <a:r>
              <a:rPr lang="en-US" b="1" dirty="0" smtClean="0">
                <a:latin typeface="Arial"/>
                <a:cs typeface="Arial"/>
              </a:rPr>
              <a:t>)</a:t>
            </a:r>
            <a:r>
              <a:rPr lang="en-US" b="1" baseline="30000" dirty="0" smtClean="0">
                <a:latin typeface="Arial"/>
                <a:cs typeface="Arial"/>
              </a:rPr>
              <a:t>+</a:t>
            </a:r>
            <a:r>
              <a:rPr lang="en-US" b="1" dirty="0" smtClean="0">
                <a:latin typeface="Arial"/>
                <a:cs typeface="Arial"/>
              </a:rPr>
              <a:t> ≥ </a:t>
            </a:r>
            <a:r>
              <a:rPr lang="en-US" b="1" i="1" dirty="0" err="1" smtClean="0">
                <a:latin typeface="Arial"/>
                <a:cs typeface="Arial"/>
              </a:rPr>
              <a:t>ζ</a:t>
            </a:r>
            <a:r>
              <a:rPr lang="en-US" b="1" dirty="0" smtClean="0">
                <a:latin typeface="Arial"/>
                <a:cs typeface="Arial"/>
              </a:rPr>
              <a:t>] = ½ :</a:t>
            </a:r>
          </a:p>
          <a:p>
            <a:endParaRPr lang="en-US" b="1" dirty="0" smtClean="0">
              <a:latin typeface="Arial"/>
              <a:cs typeface="Arial"/>
            </a:endParaRPr>
          </a:p>
          <a:p>
            <a:pPr>
              <a:buFontTx/>
              <a:buChar char="-"/>
            </a:pPr>
            <a:r>
              <a:rPr lang="en-US" b="0" dirty="0" smtClean="0">
                <a:latin typeface="Arial"/>
                <a:cs typeface="Arial"/>
              </a:rPr>
              <a:t> find a </a:t>
            </a:r>
            <a:r>
              <a:rPr lang="en-US" b="1" i="1" dirty="0" err="1" smtClean="0">
                <a:latin typeface="Arial"/>
                <a:cs typeface="Arial"/>
              </a:rPr>
              <a:t>ζ</a:t>
            </a:r>
            <a:r>
              <a:rPr lang="en-US" b="1" i="1" dirty="0" smtClean="0">
                <a:latin typeface="Arial"/>
                <a:cs typeface="Arial"/>
              </a:rPr>
              <a:t> </a:t>
            </a:r>
            <a:r>
              <a:rPr lang="en-US" b="0" i="0" dirty="0" smtClean="0">
                <a:latin typeface="Arial"/>
                <a:cs typeface="Arial"/>
              </a:rPr>
              <a:t>such that </a:t>
            </a:r>
            <a:r>
              <a:rPr lang="en-US" b="1" dirty="0" err="1" smtClean="0">
                <a:latin typeface="Arial"/>
                <a:cs typeface="Arial"/>
              </a:rPr>
              <a:t>Pr[max</a:t>
            </a:r>
            <a:r>
              <a:rPr lang="en-US" b="1" baseline="-25000" dirty="0" err="1" smtClean="0">
                <a:latin typeface="Arial"/>
                <a:cs typeface="Arial"/>
              </a:rPr>
              <a:t>i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i="1" dirty="0" err="1" smtClean="0">
                <a:latin typeface="Arial"/>
                <a:cs typeface="Arial"/>
              </a:rPr>
              <a:t>φ</a:t>
            </a:r>
            <a:r>
              <a:rPr lang="en-US" b="1" i="1" baseline="-25000" dirty="0" err="1" smtClean="0">
                <a:latin typeface="Arial"/>
                <a:cs typeface="Arial"/>
              </a:rPr>
              <a:t>i</a:t>
            </a:r>
            <a:r>
              <a:rPr lang="en-US" b="1" i="1" dirty="0" smtClean="0">
                <a:latin typeface="Arial"/>
                <a:cs typeface="Arial"/>
              </a:rPr>
              <a:t> </a:t>
            </a:r>
            <a:r>
              <a:rPr lang="en-US" b="1" dirty="0" smtClean="0">
                <a:latin typeface="Arial"/>
                <a:cs typeface="Arial"/>
              </a:rPr>
              <a:t>(</a:t>
            </a:r>
            <a:r>
              <a:rPr lang="en-US" b="1" i="1" dirty="0" smtClean="0">
                <a:latin typeface="Arial"/>
                <a:cs typeface="Arial"/>
              </a:rPr>
              <a:t>v</a:t>
            </a:r>
            <a:r>
              <a:rPr lang="en-US" b="1" i="1" baseline="-25000" dirty="0" smtClean="0">
                <a:latin typeface="Arial"/>
                <a:cs typeface="Arial"/>
              </a:rPr>
              <a:t>i</a:t>
            </a:r>
            <a:r>
              <a:rPr lang="en-US" b="1" dirty="0" smtClean="0">
                <a:latin typeface="Arial"/>
                <a:cs typeface="Arial"/>
              </a:rPr>
              <a:t>)</a:t>
            </a:r>
            <a:r>
              <a:rPr lang="en-US" b="1" baseline="30000" dirty="0" smtClean="0">
                <a:latin typeface="Arial"/>
                <a:cs typeface="Arial"/>
              </a:rPr>
              <a:t>+</a:t>
            </a:r>
            <a:r>
              <a:rPr lang="en-US" b="1" dirty="0" smtClean="0">
                <a:latin typeface="Arial"/>
                <a:cs typeface="Arial"/>
              </a:rPr>
              <a:t> ≥ </a:t>
            </a:r>
            <a:r>
              <a:rPr lang="en-US" b="1" i="1" dirty="0" err="1" smtClean="0">
                <a:latin typeface="Arial"/>
                <a:cs typeface="Arial"/>
              </a:rPr>
              <a:t>ζ</a:t>
            </a:r>
            <a:r>
              <a:rPr lang="en-US" b="1" dirty="0" smtClean="0">
                <a:latin typeface="Arial"/>
                <a:cs typeface="Arial"/>
              </a:rPr>
              <a:t>] ≥  ½  ≥ </a:t>
            </a:r>
            <a:r>
              <a:rPr lang="en-US" b="1" dirty="0" err="1" smtClean="0">
                <a:latin typeface="Arial"/>
                <a:cs typeface="Arial"/>
              </a:rPr>
              <a:t>Pr[max</a:t>
            </a:r>
            <a:r>
              <a:rPr lang="en-US" b="1" baseline="-25000" dirty="0" err="1" smtClean="0">
                <a:latin typeface="Arial"/>
                <a:cs typeface="Arial"/>
              </a:rPr>
              <a:t>i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i="1" dirty="0" err="1" smtClean="0">
                <a:latin typeface="Arial"/>
                <a:cs typeface="Arial"/>
              </a:rPr>
              <a:t>φ</a:t>
            </a:r>
            <a:r>
              <a:rPr lang="en-US" b="1" i="1" baseline="-25000" dirty="0" err="1" smtClean="0">
                <a:latin typeface="Arial"/>
                <a:cs typeface="Arial"/>
              </a:rPr>
              <a:t>i</a:t>
            </a:r>
            <a:r>
              <a:rPr lang="en-US" b="1" i="1" dirty="0" smtClean="0">
                <a:latin typeface="Arial"/>
                <a:cs typeface="Arial"/>
              </a:rPr>
              <a:t> </a:t>
            </a:r>
            <a:r>
              <a:rPr lang="en-US" b="1" dirty="0" smtClean="0">
                <a:latin typeface="Arial"/>
                <a:cs typeface="Arial"/>
              </a:rPr>
              <a:t>(</a:t>
            </a:r>
            <a:r>
              <a:rPr lang="en-US" b="1" i="1" dirty="0" smtClean="0">
                <a:latin typeface="Arial"/>
                <a:cs typeface="Arial"/>
              </a:rPr>
              <a:t>v</a:t>
            </a:r>
            <a:r>
              <a:rPr lang="en-US" b="1" i="1" baseline="-25000" dirty="0" smtClean="0">
                <a:latin typeface="Arial"/>
                <a:cs typeface="Arial"/>
              </a:rPr>
              <a:t>i</a:t>
            </a:r>
            <a:r>
              <a:rPr lang="en-US" b="1" dirty="0" smtClean="0">
                <a:latin typeface="Arial"/>
                <a:cs typeface="Arial"/>
              </a:rPr>
              <a:t>)</a:t>
            </a:r>
            <a:r>
              <a:rPr lang="en-US" b="1" baseline="30000" dirty="0" smtClean="0">
                <a:latin typeface="Arial"/>
                <a:cs typeface="Arial"/>
              </a:rPr>
              <a:t>+</a:t>
            </a:r>
            <a:r>
              <a:rPr lang="en-US" b="1" dirty="0" smtClean="0">
                <a:latin typeface="Arial"/>
                <a:cs typeface="Arial"/>
              </a:rPr>
              <a:t> &gt; </a:t>
            </a:r>
            <a:r>
              <a:rPr lang="en-US" b="1" i="1" dirty="0" err="1" smtClean="0">
                <a:latin typeface="Arial"/>
                <a:cs typeface="Arial"/>
              </a:rPr>
              <a:t>ζ</a:t>
            </a:r>
            <a:r>
              <a:rPr lang="en-US" b="1" dirty="0" smtClean="0">
                <a:latin typeface="Arial"/>
                <a:cs typeface="Arial"/>
              </a:rPr>
              <a:t>]</a:t>
            </a:r>
            <a:endParaRPr lang="en-US" b="0" dirty="0" smtClean="0">
              <a:latin typeface="Arial"/>
              <a:cs typeface="Arial"/>
            </a:endParaRPr>
          </a:p>
          <a:p>
            <a:pPr>
              <a:buFontTx/>
              <a:buChar char="-"/>
            </a:pPr>
            <a:r>
              <a:rPr lang="en-US" b="0" baseline="0" dirty="0" smtClean="0">
                <a:latin typeface="Arial"/>
                <a:cs typeface="Arial"/>
              </a:rPr>
              <a:t> In Step 2: “give to the highest bidder who meets her reserve” or “give to the highest bidder who exceeds her reserve” works.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065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50F59-57B3-3246-A710-651FE289FD6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40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4881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2024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3769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4192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395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772833" cy="1617226"/>
          </a:xfrm>
        </p:spPr>
        <p:txBody>
          <a:bodyPr>
            <a:normAutofit/>
          </a:bodyPr>
          <a:lstStyle>
            <a:lvl1pPr algn="l">
              <a:defRPr lang="en-US" sz="28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3610166"/>
            <a:ext cx="5029200" cy="762000"/>
          </a:xfrm>
        </p:spPr>
        <p:txBody>
          <a:bodyPr>
            <a:normAutofit/>
          </a:bodyPr>
          <a:lstStyle>
            <a:lvl1pPr marL="0" indent="0" algn="l">
              <a:buNone/>
              <a:defRPr lang="en-US" sz="2600" b="1" kern="1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10/26/16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1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75000"/>
                <a:lumOff val="2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8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401979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638635" y="1219200"/>
            <a:ext cx="8005715" cy="52578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bg1"/>
                </a:solidFill>
              </a:defRPr>
            </a:lvl2pPr>
            <a:lvl3pPr>
              <a:lnSpc>
                <a:spcPct val="130000"/>
              </a:lnSpc>
              <a:defRPr sz="2000">
                <a:solidFill>
                  <a:schemeClr val="bg1"/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bg1"/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866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353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07001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1D23-BD60-3B41-9E2B-72878C4F4C76}" type="datetimeFigureOut">
              <a:rPr lang="en-US" smtClean="0"/>
              <a:pPr/>
              <a:t>10/26/16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59B1-C31B-434D-AF92-9E52CA7629B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3048000" y="2667000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504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3048000" y="2667000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7317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>
            <a:grpSpLocks noChangeAspect="1"/>
          </p:cNvGrpSpPr>
          <p:nvPr userDrawn="1"/>
        </p:nvGrpSpPr>
        <p:grpSpPr>
          <a:xfrm>
            <a:off x="3810000" y="4038600"/>
            <a:ext cx="1335890" cy="1523556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5486400" y="4237879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6445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>
            <a:grpSpLocks noChangeAspect="1"/>
          </p:cNvGrpSpPr>
          <p:nvPr userDrawn="1"/>
        </p:nvGrpSpPr>
        <p:grpSpPr>
          <a:xfrm>
            <a:off x="3810000" y="4038600"/>
            <a:ext cx="1335890" cy="1523556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5486400" y="4237879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5136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818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0137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4657725"/>
            <a:ext cx="5751512" cy="1362075"/>
          </a:xfrm>
        </p:spPr>
        <p:txBody>
          <a:bodyPr anchor="t">
            <a:normAutofit/>
          </a:bodyPr>
          <a:lstStyle>
            <a:lvl1pPr algn="l">
              <a:defRPr sz="3200" b="1" cap="all"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2995613"/>
            <a:ext cx="575151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10/26/16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661892" y="3716846"/>
            <a:ext cx="1669862" cy="1904445"/>
            <a:chOff x="1199353" y="1735245"/>
            <a:chExt cx="1669862" cy="1904445"/>
          </a:xfrm>
        </p:grpSpPr>
        <p:sp>
          <p:nvSpPr>
            <p:cNvPr id="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34511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5_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772833" cy="1617226"/>
          </a:xfrm>
        </p:spPr>
        <p:txBody>
          <a:bodyPr>
            <a:normAutofit/>
          </a:bodyPr>
          <a:lstStyle>
            <a:lvl1pPr algn="l">
              <a:defRPr lang="en-US" sz="28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3610166"/>
            <a:ext cx="5029200" cy="762000"/>
          </a:xfrm>
        </p:spPr>
        <p:txBody>
          <a:bodyPr>
            <a:normAutofit/>
          </a:bodyPr>
          <a:lstStyle>
            <a:lvl1pPr marL="0" indent="0" algn="l">
              <a:buNone/>
              <a:defRPr lang="en-US" sz="2600" b="1" kern="1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10/26/16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1979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799" y="76200"/>
            <a:ext cx="7700639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219200"/>
            <a:ext cx="7196550" cy="53340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3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8001000" y="228600"/>
            <a:ext cx="753207" cy="765355"/>
            <a:chOff x="1683798" y="1735245"/>
            <a:chExt cx="1185417" cy="1205119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809423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799" y="76200"/>
            <a:ext cx="7700639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635" y="1219200"/>
            <a:ext cx="8005715" cy="51054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3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78406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2" y="0"/>
            <a:ext cx="709085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l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99" y="1981200"/>
            <a:ext cx="909685" cy="5486400"/>
          </a:xfrm>
        </p:spPr>
        <p:txBody>
          <a:bodyPr vert="eaVert">
            <a:normAutofit/>
          </a:bodyPr>
          <a:lstStyle>
            <a:lvl1pPr algn="l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616240"/>
            <a:ext cx="7272750" cy="5860760"/>
          </a:xfrm>
        </p:spPr>
        <p:txBody>
          <a:bodyPr>
            <a:normAutofit/>
          </a:bodyPr>
          <a:lstStyle>
            <a:lvl1pPr marL="548640" indent="-54864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3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130179" y="199319"/>
            <a:ext cx="753207" cy="765355"/>
            <a:chOff x="1683798" y="1735245"/>
            <a:chExt cx="1185417" cy="120511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9015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9530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76200"/>
            <a:ext cx="7315200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0" name="Group 9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1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648200" y="1295400"/>
            <a:ext cx="4038600" cy="49530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26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447799" y="76200"/>
            <a:ext cx="7700639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500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4571999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676399"/>
            <a:ext cx="4155850" cy="498475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234658"/>
            <a:ext cx="4041775" cy="63976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3679501" cy="1001844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707488" y="567643"/>
            <a:ext cx="753207" cy="765355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86001"/>
            <a:ext cx="4040188" cy="3962399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29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990600"/>
            <a:ext cx="4041775" cy="5264603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2231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4800600" cy="1143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3276600" cy="990600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600200"/>
            <a:ext cx="3429000" cy="533400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53001" y="234658"/>
            <a:ext cx="3809999" cy="67974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6" name="Content Placeholder 3"/>
          <p:cNvSpPr>
            <a:spLocks noGrp="1"/>
          </p:cNvSpPr>
          <p:nvPr>
            <p:ph sz="half" idx="2"/>
          </p:nvPr>
        </p:nvSpPr>
        <p:spPr>
          <a:xfrm>
            <a:off x="1162232" y="2286001"/>
            <a:ext cx="3333568" cy="4240017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37" name="Content Placeholder 5"/>
          <p:cNvSpPr>
            <a:spLocks noGrp="1"/>
          </p:cNvSpPr>
          <p:nvPr>
            <p:ph sz="quarter" idx="4"/>
          </p:nvPr>
        </p:nvSpPr>
        <p:spPr>
          <a:xfrm>
            <a:off x="4953001" y="990600"/>
            <a:ext cx="3809999" cy="5593599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2231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673" y="1676400"/>
            <a:ext cx="3864298" cy="498475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8178" y="2286000"/>
            <a:ext cx="3750748" cy="4267199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43400" y="228600"/>
            <a:ext cx="4498975" cy="63976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43400" y="990600"/>
            <a:ext cx="4498975" cy="55626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69678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64187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C000"/>
                </a:solidFill>
              </a:endParaRPr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85133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7_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772833" cy="1617226"/>
          </a:xfrm>
        </p:spPr>
        <p:txBody>
          <a:bodyPr>
            <a:normAutofit/>
          </a:bodyPr>
          <a:lstStyle>
            <a:lvl1pPr algn="l">
              <a:defRPr lang="en-US" sz="28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3610166"/>
            <a:ext cx="5029200" cy="762000"/>
          </a:xfrm>
        </p:spPr>
        <p:txBody>
          <a:bodyPr>
            <a:normAutofit/>
          </a:bodyPr>
          <a:lstStyle>
            <a:lvl1pPr marL="0" indent="0" algn="l">
              <a:buNone/>
              <a:defRPr lang="en-US" sz="2600" b="1" kern="1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10/26/16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16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4343400" y="0"/>
            <a:ext cx="48006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673" y="1676400"/>
            <a:ext cx="3864298" cy="498475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8178" y="2286000"/>
            <a:ext cx="3750748" cy="4267199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43400" y="228600"/>
            <a:ext cx="4498975" cy="63976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43400" y="990600"/>
            <a:ext cx="4498975" cy="55626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71197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143000" y="288532"/>
            <a:ext cx="6374426" cy="574284"/>
          </a:xfrm>
        </p:spPr>
        <p:txBody>
          <a:bodyPr>
            <a:normAutofit/>
          </a:bodyPr>
          <a:lstStyle>
            <a:lvl1pPr algn="l">
              <a:defRPr sz="2800" b="1" cap="none" spc="0">
                <a:ln w="17780" cmpd="sng">
                  <a:noFill/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4" name="Group 13"/>
          <p:cNvGrpSpPr>
            <a:grpSpLocks noChangeAspect="1"/>
          </p:cNvGrpSpPr>
          <p:nvPr userDrawn="1"/>
        </p:nvGrpSpPr>
        <p:grpSpPr>
          <a:xfrm>
            <a:off x="260703" y="227466"/>
            <a:ext cx="682799" cy="694148"/>
            <a:chOff x="1683798" y="1735245"/>
            <a:chExt cx="1185417" cy="1205119"/>
          </a:xfrm>
        </p:grpSpPr>
        <p:sp>
          <p:nvSpPr>
            <p:cNvPr id="15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42686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1018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1802" y="136790"/>
            <a:ext cx="2293398" cy="1162050"/>
          </a:xfrm>
        </p:spPr>
        <p:txBody>
          <a:bodyPr anchor="b">
            <a:noAutofit/>
          </a:bodyPr>
          <a:lstStyle>
            <a:lvl1pPr algn="l">
              <a:defRPr sz="20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273050"/>
            <a:ext cx="4800600" cy="5853113"/>
          </a:xfrm>
        </p:spPr>
        <p:txBody>
          <a:bodyPr>
            <a:normAutofit/>
          </a:bodyPr>
          <a:lstStyle>
            <a:lvl1pPr>
              <a:defRPr sz="2000">
                <a:latin typeface="Times New Roman" pitchFamily="18" charset="0"/>
                <a:cs typeface="Times New Roman" pitchFamily="18" charset="0"/>
              </a:defRPr>
            </a:lvl1pPr>
            <a:lvl2pPr>
              <a:defRPr sz="1800">
                <a:latin typeface="Times New Roman" pitchFamily="18" charset="0"/>
                <a:cs typeface="Times New Roman" pitchFamily="18" charset="0"/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57400"/>
            <a:ext cx="3124200" cy="4068763"/>
          </a:xfrm>
        </p:spPr>
        <p:txBody>
          <a:bodyPr/>
          <a:lstStyle>
            <a:lvl1pPr marL="0" indent="0">
              <a:buNone/>
              <a:defRPr sz="1400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grpSp>
        <p:nvGrpSpPr>
          <p:cNvPr id="17" name="Group 16"/>
          <p:cNvGrpSpPr>
            <a:grpSpLocks noChangeAspect="1"/>
          </p:cNvGrpSpPr>
          <p:nvPr userDrawn="1"/>
        </p:nvGrpSpPr>
        <p:grpSpPr>
          <a:xfrm>
            <a:off x="318984" y="495492"/>
            <a:ext cx="753207" cy="765355"/>
            <a:chOff x="1683798" y="1735245"/>
            <a:chExt cx="1185417" cy="1205119"/>
          </a:xfrm>
        </p:grpSpPr>
        <p:sp>
          <p:nvSpPr>
            <p:cNvPr id="1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2663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796419"/>
            <a:ext cx="5486400" cy="566738"/>
          </a:xfrm>
        </p:spPr>
        <p:txBody>
          <a:bodyPr anchor="b"/>
          <a:lstStyle>
            <a:lvl1pPr algn="l">
              <a:defRPr sz="20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33600" y="608594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363157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558209" y="4580922"/>
            <a:ext cx="1335888" cy="1523556"/>
            <a:chOff x="1199353" y="1735245"/>
            <a:chExt cx="1669862" cy="1904445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60108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33600" y="11430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363157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558209" y="4580922"/>
            <a:ext cx="1335888" cy="1523556"/>
            <a:chOff x="1199353" y="1735245"/>
            <a:chExt cx="1669862" cy="1904445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534400" cy="762000"/>
          </a:xfrm>
        </p:spPr>
        <p:txBody>
          <a:bodyPr>
            <a:normAutofit/>
          </a:bodyPr>
          <a:lstStyle>
            <a:lvl1pPr algn="ctr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777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3048000" y="2667000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48409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2"/>
          <p:cNvSpPr>
            <a:spLocks noGrp="1"/>
          </p:cNvSpPr>
          <p:nvPr>
            <p:ph type="body" idx="1"/>
          </p:nvPr>
        </p:nvSpPr>
        <p:spPr>
          <a:xfrm>
            <a:off x="5105400" y="4237879"/>
            <a:ext cx="3581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383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383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>
            <a:grpSpLocks noChangeAspect="1"/>
          </p:cNvGrpSpPr>
          <p:nvPr userDrawn="1"/>
        </p:nvGrpSpPr>
        <p:grpSpPr>
          <a:xfrm>
            <a:off x="3505200" y="4038600"/>
            <a:ext cx="1335890" cy="1523556"/>
            <a:chOff x="1199353" y="1735245"/>
            <a:chExt cx="1669862" cy="1904445"/>
          </a:xfrm>
        </p:grpSpPr>
        <p:sp>
          <p:nvSpPr>
            <p:cNvPr id="20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Text Placeholder 2"/>
          <p:cNvSpPr>
            <a:spLocks noGrp="1"/>
          </p:cNvSpPr>
          <p:nvPr>
            <p:ph type="body" idx="1"/>
          </p:nvPr>
        </p:nvSpPr>
        <p:spPr>
          <a:xfrm>
            <a:off x="5105400" y="4237879"/>
            <a:ext cx="3581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7013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2944555" y="3492037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5029200" y="4072316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37" name="Group 36"/>
          <p:cNvGrpSpPr>
            <a:grpSpLocks/>
          </p:cNvGrpSpPr>
          <p:nvPr userDrawn="1"/>
        </p:nvGrpSpPr>
        <p:grpSpPr>
          <a:xfrm rot="5400000">
            <a:off x="5445588" y="3165012"/>
            <a:ext cx="6863424" cy="533400"/>
            <a:chOff x="0" y="6675120"/>
            <a:chExt cx="9144000" cy="182880"/>
          </a:xfrm>
          <a:solidFill>
            <a:schemeClr val="bg1">
              <a:lumMod val="65000"/>
            </a:schemeClr>
          </a:solidFill>
        </p:grpSpPr>
        <p:sp>
          <p:nvSpPr>
            <p:cNvPr id="38" name="Rectangle 37"/>
            <p:cNvSpPr/>
            <p:nvPr userDrawn="1"/>
          </p:nvSpPr>
          <p:spPr>
            <a:xfrm>
              <a:off x="0" y="6675120"/>
              <a:ext cx="1920240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[1] Broader</a:t>
              </a:r>
              <a:r>
                <a:rPr lang="en-US" sz="1200" b="1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 View</a:t>
              </a:r>
              <a:endPara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ectangle 38"/>
            <p:cNvSpPr/>
            <p:nvPr userDrawn="1"/>
          </p:nvSpPr>
          <p:spPr>
            <a:xfrm>
              <a:off x="1981200" y="6675120"/>
              <a:ext cx="2560320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[2]  Multi-Dimensional Auction</a:t>
              </a:r>
              <a:endPara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Rectangle 39"/>
            <p:cNvSpPr/>
            <p:nvPr userDrawn="1"/>
          </p:nvSpPr>
          <p:spPr>
            <a:xfrm>
              <a:off x="4617720" y="6675120"/>
              <a:ext cx="2267712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indent="0" algn="ctr" defTabSz="914400" rtl="0" eaLnBrk="1" fontAlgn="auto" latinLnBrk="0" hangingPunct="1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Arial" pitchFamily="34" charset="0"/>
                  <a:cs typeface="Arial" pitchFamily="34" charset="0"/>
                </a:rPr>
                <a:t>[3] Price</a:t>
              </a:r>
              <a:r>
                <a:rPr lang="en-US" sz="1200" b="1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Arial" pitchFamily="34" charset="0"/>
                  <a:cs typeface="Arial" pitchFamily="34" charset="0"/>
                </a:rPr>
                <a:t> Case</a:t>
              </a:r>
              <a:endPara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40"/>
            <p:cNvSpPr/>
            <p:nvPr userDrawn="1"/>
          </p:nvSpPr>
          <p:spPr>
            <a:xfrm>
              <a:off x="6949440" y="6675120"/>
              <a:ext cx="2194560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indent="0" algn="ctr" defTabSz="914400" rtl="0" eaLnBrk="1" fontAlgn="auto" latinLnBrk="0" hangingPunct="1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Arial" pitchFamily="34" charset="0"/>
                  <a:cs typeface="Arial" pitchFamily="34" charset="0"/>
                </a:rPr>
                <a:t>[4] Others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147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638635" y="1219200"/>
            <a:ext cx="8005715" cy="52578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bg1"/>
                </a:solidFill>
              </a:defRPr>
            </a:lvl2pPr>
            <a:lvl3pPr>
              <a:lnSpc>
                <a:spcPct val="130000"/>
              </a:lnSpc>
              <a:defRPr sz="2000">
                <a:solidFill>
                  <a:schemeClr val="bg1"/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bg1"/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866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slideLayout" Target="../slideLayouts/slideLayout28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30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31.xml"/><Relationship Id="rId32" Type="http://schemas.openxmlformats.org/officeDocument/2006/relationships/slideLayout" Target="../slideLayouts/slideLayout32.xml"/><Relationship Id="rId9" Type="http://schemas.openxmlformats.org/officeDocument/2006/relationships/slideLayout" Target="../slideLayouts/slideLayout9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3" Type="http://schemas.openxmlformats.org/officeDocument/2006/relationships/slideLayout" Target="../slideLayouts/slideLayout33.xml"/><Relationship Id="rId34" Type="http://schemas.openxmlformats.org/officeDocument/2006/relationships/slideLayout" Target="../slideLayouts/slideLayout34.xml"/><Relationship Id="rId35" Type="http://schemas.openxmlformats.org/officeDocument/2006/relationships/slideLayout" Target="../slideLayouts/slideLayout35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5E6FA-6889-42C0-9BF6-AB2CFA070F97}" type="datetimeFigureOut">
              <a:rPr lang="en-US" smtClean="0"/>
              <a:pPr/>
              <a:t>10/26/16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362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3" r:id="rId2"/>
    <p:sldLayoutId id="2147483687" r:id="rId3"/>
    <p:sldLayoutId id="2147483661" r:id="rId4"/>
    <p:sldLayoutId id="2147483663" r:id="rId5"/>
    <p:sldLayoutId id="2147483684" r:id="rId6"/>
    <p:sldLayoutId id="2147483681" r:id="rId7"/>
    <p:sldLayoutId id="2147483679" r:id="rId8"/>
    <p:sldLayoutId id="2147483669" r:id="rId9"/>
    <p:sldLayoutId id="2147483682" r:id="rId10"/>
    <p:sldLayoutId id="2147483672" r:id="rId11"/>
    <p:sldLayoutId id="2147483671" r:id="rId12"/>
    <p:sldLayoutId id="2147483660" r:id="rId13"/>
    <p:sldLayoutId id="2147483670" r:id="rId14"/>
    <p:sldLayoutId id="2147483668" r:id="rId15"/>
    <p:sldLayoutId id="2147483680" r:id="rId16"/>
    <p:sldLayoutId id="2147483674" r:id="rId17"/>
    <p:sldLayoutId id="2147483675" r:id="rId18"/>
    <p:sldLayoutId id="2147483651" r:id="rId19"/>
    <p:sldLayoutId id="2147483650" r:id="rId20"/>
    <p:sldLayoutId id="2147483676" r:id="rId21"/>
    <p:sldLayoutId id="2147483664" r:id="rId22"/>
    <p:sldLayoutId id="2147483652" r:id="rId23"/>
    <p:sldLayoutId id="2147483654" r:id="rId24"/>
    <p:sldLayoutId id="2147483653" r:id="rId25"/>
    <p:sldLayoutId id="2147483688" r:id="rId26"/>
    <p:sldLayoutId id="2147483677" r:id="rId27"/>
    <p:sldLayoutId id="2147483685" r:id="rId28"/>
    <p:sldLayoutId id="2147483686" r:id="rId29"/>
    <p:sldLayoutId id="2147483678" r:id="rId30"/>
    <p:sldLayoutId id="2147483662" r:id="rId31"/>
    <p:sldLayoutId id="2147483655" r:id="rId32"/>
    <p:sldLayoutId id="2147483656" r:id="rId33"/>
    <p:sldLayoutId id="2147483657" r:id="rId34"/>
    <p:sldLayoutId id="2147483673" r:id="rId3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emf"/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emf"/><Relationship Id="rId5" Type="http://schemas.openxmlformats.org/officeDocument/2006/relationships/image" Target="../media/image3.emf"/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819400" y="1828800"/>
            <a:ext cx="6019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3200" b="1" dirty="0" smtClean="0">
                <a:solidFill>
                  <a:schemeClr val="bg1"/>
                </a:solidFill>
                <a:latin typeface="Arial"/>
                <a:cs typeface="Arial"/>
              </a:rPr>
              <a:t>Comp/Math 553: Algorithmic Game Theory </a:t>
            </a:r>
            <a:r>
              <a:rPr lang="en-US" sz="3200" b="1" dirty="0" smtClean="0">
                <a:latin typeface="Arial"/>
                <a:cs typeface="Arial"/>
              </a:rPr>
              <a:t>Lecture 15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95600" y="3200400"/>
            <a:ext cx="24016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zh-CN" sz="2800" b="1" err="1" smtClean="0">
                <a:solidFill>
                  <a:srgbClr val="E7CA24"/>
                </a:solidFill>
                <a:latin typeface="Arial"/>
                <a:cs typeface="Arial"/>
              </a:rPr>
              <a:t>Mingfei</a:t>
            </a:r>
            <a:r>
              <a:rPr lang="zh-CN" altLang="en-US" sz="2800" b="1" smtClean="0">
                <a:solidFill>
                  <a:srgbClr val="E7CA24"/>
                </a:solidFill>
                <a:latin typeface="Arial"/>
                <a:cs typeface="Arial"/>
              </a:rPr>
              <a:t> </a:t>
            </a:r>
            <a:r>
              <a:rPr lang="en-US" altLang="zh-CN" sz="2800" b="1" smtClean="0">
                <a:solidFill>
                  <a:srgbClr val="E7CA24"/>
                </a:solidFill>
                <a:latin typeface="Arial"/>
                <a:cs typeface="Arial"/>
              </a:rPr>
              <a:t>Zhao</a:t>
            </a:r>
            <a:endParaRPr lang="en-US" sz="2800" b="1" dirty="0">
              <a:solidFill>
                <a:srgbClr val="E7CA24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6069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Prior Independent vs. Single Sample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" name="Rectangle 1"/>
          <p:cNvSpPr/>
          <p:nvPr/>
        </p:nvSpPr>
        <p:spPr>
          <a:xfrm>
            <a:off x="304800" y="895420"/>
            <a:ext cx="8686800" cy="4773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Arial"/>
                <a:cs typeface="Arial"/>
              </a:rPr>
              <a:t> </a:t>
            </a:r>
            <a:endParaRPr lang="en-US" dirty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Consider the auction with single item and single bidder.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What can mechanism designer do if he has </a:t>
            </a:r>
            <a:r>
              <a:rPr lang="en-US" b="1" dirty="0" smtClean="0">
                <a:solidFill>
                  <a:schemeClr val="accent6"/>
                </a:solidFill>
                <a:latin typeface="Arial"/>
                <a:cs typeface="Arial"/>
              </a:rPr>
              <a:t>no information</a:t>
            </a:r>
            <a:r>
              <a:rPr lang="en-US" dirty="0" smtClean="0">
                <a:latin typeface="Arial"/>
                <a:cs typeface="Arial"/>
              </a:rPr>
              <a:t> about distribution?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 smtClean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Assume there is a </a:t>
            </a:r>
            <a:r>
              <a:rPr lang="en-US" b="1" dirty="0" smtClean="0">
                <a:solidFill>
                  <a:schemeClr val="accent6"/>
                </a:solidFill>
                <a:latin typeface="Arial"/>
                <a:cs typeface="Arial"/>
              </a:rPr>
              <a:t>single sample</a:t>
            </a:r>
            <a:r>
              <a:rPr lang="en-US" dirty="0" smtClean="0">
                <a:latin typeface="Arial"/>
                <a:cs typeface="Arial"/>
              </a:rPr>
              <a:t> of the bidder’s value distribution.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Using this sample as a reserve price gives at least </a:t>
            </a:r>
            <a:r>
              <a:rPr lang="en-US" b="1" dirty="0" smtClean="0">
                <a:solidFill>
                  <a:schemeClr val="accent6"/>
                </a:solidFill>
                <a:latin typeface="Arial"/>
                <a:cs typeface="Arial"/>
              </a:rPr>
              <a:t>half of the optimal revenue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if the distribution is regular!     (proof on board)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dirty="0" smtClean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For multiple non-</a:t>
            </a:r>
            <a:r>
              <a:rPr lang="en-US" dirty="0" err="1" smtClean="0">
                <a:latin typeface="Arial"/>
                <a:cs typeface="Arial"/>
              </a:rPr>
              <a:t>i.i.d</a:t>
            </a:r>
            <a:r>
              <a:rPr lang="en-US" dirty="0" smtClean="0">
                <a:latin typeface="Arial"/>
                <a:cs typeface="Arial"/>
              </a:rPr>
              <a:t>. bidders, if there is a single sample for each bidder, </a:t>
            </a:r>
            <a:r>
              <a:rPr lang="en-US" dirty="0" err="1" smtClean="0">
                <a:latin typeface="Arial"/>
                <a:cs typeface="Arial"/>
              </a:rPr>
              <a:t>Vickrey</a:t>
            </a:r>
            <a:r>
              <a:rPr lang="en-US" dirty="0" smtClean="0">
                <a:latin typeface="Arial"/>
                <a:cs typeface="Arial"/>
              </a:rPr>
              <a:t> with reserve gives good approximation to optimal revenue (not shown here).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377149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96900" y="808335"/>
            <a:ext cx="105518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Menu</a:t>
            </a:r>
            <a:endParaRPr lang="en-US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142712" y="1371600"/>
            <a:ext cx="1204118" cy="914400"/>
            <a:chOff x="1459706" y="1270794"/>
            <a:chExt cx="686594" cy="560388"/>
          </a:xfrm>
        </p:grpSpPr>
        <p:cxnSp>
          <p:nvCxnSpPr>
            <p:cNvPr id="8" name="Straight Connector 7"/>
            <p:cNvCxnSpPr/>
            <p:nvPr/>
          </p:nvCxnSpPr>
          <p:spPr bwMode="auto">
            <a:xfrm rot="5400000">
              <a:off x="1181100" y="1549400"/>
              <a:ext cx="558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>
              <a:off x="1461294" y="1829594"/>
              <a:ext cx="685006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0" name="TextBox 9"/>
          <p:cNvSpPr txBox="1"/>
          <p:nvPr/>
        </p:nvSpPr>
        <p:spPr>
          <a:xfrm>
            <a:off x="2438112" y="2057400"/>
            <a:ext cx="33345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FF"/>
                </a:solidFill>
                <a:latin typeface="Arial"/>
                <a:cs typeface="Arial"/>
              </a:rPr>
              <a:t>Recap: Prophet Inequalities</a:t>
            </a:r>
            <a:endParaRPr lang="en-US" sz="20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38112" y="2819400"/>
            <a:ext cx="32449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>
                <a:solidFill>
                  <a:srgbClr val="FFFFFF"/>
                </a:solidFill>
                <a:latin typeface="Arial"/>
                <a:cs typeface="Arial"/>
              </a:rPr>
              <a:t>Bulow-Klemperer Theorem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142712" y="1372394"/>
            <a:ext cx="1204118" cy="1675606"/>
            <a:chOff x="1459706" y="1270794"/>
            <a:chExt cx="686594" cy="560388"/>
          </a:xfrm>
        </p:grpSpPr>
        <p:cxnSp>
          <p:nvCxnSpPr>
            <p:cNvPr id="14" name="Straight Connector 13"/>
            <p:cNvCxnSpPr/>
            <p:nvPr/>
          </p:nvCxnSpPr>
          <p:spPr bwMode="auto">
            <a:xfrm rot="5400000">
              <a:off x="1181100" y="1549400"/>
              <a:ext cx="55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>
              <a:off x="1461294" y="1829594"/>
              <a:ext cx="685006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" name="Group 15"/>
          <p:cNvGrpSpPr/>
          <p:nvPr/>
        </p:nvGrpSpPr>
        <p:grpSpPr>
          <a:xfrm>
            <a:off x="1142712" y="1932782"/>
            <a:ext cx="1204118" cy="1877218"/>
            <a:chOff x="1459706" y="1270794"/>
            <a:chExt cx="686594" cy="560388"/>
          </a:xfrm>
        </p:grpSpPr>
        <p:cxnSp>
          <p:nvCxnSpPr>
            <p:cNvPr id="17" name="Straight Connector 16"/>
            <p:cNvCxnSpPr/>
            <p:nvPr/>
          </p:nvCxnSpPr>
          <p:spPr bwMode="auto">
            <a:xfrm rot="5400000">
              <a:off x="1181100" y="1549400"/>
              <a:ext cx="55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>
              <a:off x="1461294" y="1829594"/>
              <a:ext cx="685006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9" name="TextBox 10"/>
          <p:cNvSpPr txBox="1"/>
          <p:nvPr/>
        </p:nvSpPr>
        <p:spPr>
          <a:xfrm>
            <a:off x="2438112" y="3604625"/>
            <a:ext cx="18405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>
                <a:solidFill>
                  <a:srgbClr val="FFFFFF"/>
                </a:solidFill>
                <a:latin typeface="Arial"/>
                <a:cs typeface="Arial"/>
              </a:rPr>
              <a:t>Single Sample</a:t>
            </a:r>
            <a:endParaRPr lang="en-US" altLang="zh-CN" sz="2000" dirty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9001442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219199" y="76200"/>
            <a:ext cx="7700639" cy="762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Prophet Inequality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5" name="Pictur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90600"/>
            <a:ext cx="8991600" cy="7086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3400" y="1524000"/>
            <a:ext cx="7924800" cy="2851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Comic Sans MS" pitchFamily="66" charset="0"/>
                <a:cs typeface="Arial" pitchFamily="34" charset="0"/>
              </a:rPr>
              <a:t>Prophet Inequality </a:t>
            </a:r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[</a:t>
            </a:r>
            <a:r>
              <a:rPr lang="en-US" sz="2400" b="1" dirty="0" err="1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Krengel-Sucheston-Garling</a:t>
            </a:r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 ’79]:</a:t>
            </a:r>
            <a:r>
              <a:rPr lang="en-US" sz="28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Chalkboard"/>
                <a:cs typeface="Chalkboard"/>
              </a:rPr>
              <a:t>There exists a strategy guaranteeing: 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halkboard"/>
                <a:cs typeface="Chalkboard"/>
              </a:rPr>
              <a:t>		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halkboard"/>
                <a:cs typeface="Chalkboard"/>
              </a:rPr>
              <a:t>	   </a:t>
            </a:r>
            <a:r>
              <a:rPr lang="en-US" sz="2400" b="1" dirty="0" smtClean="0">
                <a:solidFill>
                  <a:srgbClr val="FF6600"/>
                </a:solidFill>
                <a:latin typeface="Chalkboard"/>
                <a:cs typeface="Chalkboard"/>
              </a:rPr>
              <a:t>expected payoff ≥ 1/2 E[max</a:t>
            </a:r>
            <a:r>
              <a:rPr lang="en-US" sz="2400" b="1" baseline="-25000" dirty="0" smtClean="0">
                <a:solidFill>
                  <a:srgbClr val="FF6600"/>
                </a:solidFill>
                <a:latin typeface="Chalkboard"/>
                <a:cs typeface="Chalkboard"/>
              </a:rPr>
              <a:t>i </a:t>
            </a:r>
            <a:r>
              <a:rPr lang="en-US" sz="2400" b="1" dirty="0" smtClean="0">
                <a:solidFill>
                  <a:srgbClr val="FF6600"/>
                </a:solidFill>
                <a:latin typeface="Chalkboard"/>
                <a:cs typeface="Chalkboard"/>
              </a:rPr>
              <a:t>π</a:t>
            </a:r>
            <a:r>
              <a:rPr lang="en-US" sz="2400" b="1" baseline="-25000" dirty="0" err="1" smtClean="0">
                <a:solidFill>
                  <a:srgbClr val="FF6600"/>
                </a:solidFill>
                <a:latin typeface="Chalkboard"/>
                <a:cs typeface="Chalkboard"/>
              </a:rPr>
              <a:t>i</a:t>
            </a:r>
            <a:r>
              <a:rPr lang="en-US" sz="2400" b="1" dirty="0" smtClean="0">
                <a:solidFill>
                  <a:srgbClr val="FF6600"/>
                </a:solidFill>
                <a:latin typeface="Chalkboard"/>
                <a:cs typeface="Chalkboard"/>
              </a:rPr>
              <a:t>]</a:t>
            </a:r>
            <a:r>
              <a:rPr lang="en-US" sz="2400" dirty="0" smtClean="0">
                <a:solidFill>
                  <a:schemeClr val="bg1"/>
                </a:solidFill>
                <a:latin typeface="Chalkboard"/>
                <a:cs typeface="Chalkboard"/>
              </a:rPr>
              <a:t>. </a:t>
            </a:r>
          </a:p>
          <a:p>
            <a:endParaRPr lang="en-US" sz="2400" dirty="0" smtClean="0">
              <a:solidFill>
                <a:schemeClr val="bg1"/>
              </a:solidFill>
              <a:latin typeface="Chalkboard"/>
              <a:cs typeface="Chalkboard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Chalkboard"/>
                <a:cs typeface="Chalkboard"/>
              </a:rPr>
              <a:t>In fact, a threshold strategy suffices.</a:t>
            </a:r>
            <a:endParaRPr lang="en-US" sz="2400" dirty="0" smtClean="0">
              <a:solidFill>
                <a:srgbClr val="FF6600"/>
              </a:solidFill>
              <a:latin typeface="Comic Sans MS" pitchFamily="66" charset="0"/>
            </a:endParaRPr>
          </a:p>
          <a:p>
            <a:pPr marL="0" lvl="1" algn="ctr">
              <a:lnSpc>
                <a:spcPct val="120000"/>
              </a:lnSpc>
              <a:spcBef>
                <a:spcPts val="300"/>
              </a:spcBef>
            </a:pPr>
            <a:endParaRPr lang="en-US" sz="2400" b="1" dirty="0" smtClean="0">
              <a:solidFill>
                <a:srgbClr val="FF6600"/>
              </a:solidFill>
              <a:latin typeface="Comic Sans MS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4800" y="4648200"/>
            <a:ext cx="8610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Arial"/>
                <a:cs typeface="Arial"/>
              </a:rPr>
              <a:t>- </a:t>
            </a:r>
            <a:r>
              <a:rPr lang="en-US" sz="2200" b="1" dirty="0" smtClean="0">
                <a:latin typeface="Arial"/>
                <a:cs typeface="Arial"/>
              </a:rPr>
              <a:t>Proof:</a:t>
            </a:r>
            <a:r>
              <a:rPr lang="en-US" sz="2200" dirty="0" smtClean="0">
                <a:latin typeface="Arial"/>
                <a:cs typeface="Arial"/>
              </a:rPr>
              <a:t> On board; proof by Samuel-Cahn 1984.</a:t>
            </a:r>
          </a:p>
          <a:p>
            <a:endParaRPr lang="en-US" sz="2200" dirty="0">
              <a:latin typeface="Arial"/>
              <a:cs typeface="Arial"/>
            </a:endParaRPr>
          </a:p>
          <a:p>
            <a:r>
              <a:rPr lang="en-US" sz="2200" dirty="0" smtClean="0">
                <a:latin typeface="Arial"/>
                <a:cs typeface="Arial"/>
              </a:rPr>
              <a:t>- </a:t>
            </a:r>
            <a:r>
              <a:rPr lang="en-US" sz="2200" b="1" dirty="0" smtClean="0">
                <a:latin typeface="Arial"/>
                <a:cs typeface="Arial"/>
              </a:rPr>
              <a:t>Remark:</a:t>
            </a:r>
            <a:r>
              <a:rPr lang="en-US" sz="2200" dirty="0" smtClean="0">
                <a:latin typeface="Arial"/>
                <a:cs typeface="Arial"/>
              </a:rPr>
              <a:t> Our lower-bound only credits </a:t>
            </a:r>
            <a:r>
              <a:rPr lang="en-US" sz="2200" b="1" i="1" dirty="0" smtClean="0">
                <a:latin typeface="Arial"/>
                <a:cs typeface="Arial"/>
              </a:rPr>
              <a:t>ζ </a:t>
            </a:r>
            <a:r>
              <a:rPr lang="en-US" sz="2200" dirty="0" smtClean="0">
                <a:latin typeface="Arial"/>
                <a:cs typeface="Arial"/>
              </a:rPr>
              <a:t>units of value when more than one prize is above </a:t>
            </a:r>
            <a:r>
              <a:rPr lang="en-US" sz="2200" b="1" i="1" dirty="0" smtClean="0">
                <a:latin typeface="Arial"/>
                <a:cs typeface="Arial"/>
              </a:rPr>
              <a:t>ζ</a:t>
            </a:r>
            <a:r>
              <a:rPr lang="en-US" sz="2200" dirty="0" smtClean="0">
                <a:latin typeface="Arial"/>
                <a:cs typeface="Arial"/>
              </a:rPr>
              <a:t>. </a:t>
            </a:r>
            <a:r>
              <a:rPr lang="en-US" sz="2200" dirty="0">
                <a:latin typeface="Arial"/>
                <a:cs typeface="Arial"/>
              </a:rPr>
              <a:t>This means </a:t>
            </a:r>
            <a:r>
              <a:rPr lang="en-US" sz="2200" dirty="0" smtClean="0">
                <a:latin typeface="Arial"/>
                <a:cs typeface="Arial"/>
              </a:rPr>
              <a:t>that factor of ½ applies </a:t>
            </a:r>
            <a:r>
              <a:rPr lang="en-US" sz="2200" dirty="0">
                <a:latin typeface="Arial"/>
                <a:cs typeface="Arial"/>
              </a:rPr>
              <a:t>even if, whenever there are multiple prizes above </a:t>
            </a:r>
            <a:r>
              <a:rPr lang="en-US" sz="2200" dirty="0" smtClean="0">
                <a:latin typeface="Arial"/>
                <a:cs typeface="Arial"/>
              </a:rPr>
              <a:t>the threshold</a:t>
            </a:r>
            <a:r>
              <a:rPr lang="en-US" sz="2200" dirty="0">
                <a:latin typeface="Arial"/>
                <a:cs typeface="Arial"/>
              </a:rPr>
              <a:t>, the strategy</a:t>
            </a:r>
            <a:r>
              <a:rPr lang="en-US" sz="2200" dirty="0" smtClean="0">
                <a:latin typeface="Arial"/>
                <a:cs typeface="Arial"/>
              </a:rPr>
              <a:t> picks </a:t>
            </a:r>
            <a:r>
              <a:rPr lang="en-US" sz="2200" dirty="0">
                <a:latin typeface="Arial"/>
                <a:cs typeface="Arial"/>
              </a:rPr>
              <a:t>the</a:t>
            </a:r>
            <a:r>
              <a:rPr lang="en-US" sz="2200" dirty="0" smtClean="0">
                <a:latin typeface="Arial"/>
                <a:cs typeface="Arial"/>
              </a:rPr>
              <a:t> smallest one.</a:t>
            </a:r>
            <a:endParaRPr lang="en-US" sz="2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79455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Application to Single-item Auctions (cont’d)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" y="762000"/>
            <a:ext cx="8610600" cy="5506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Arial"/>
                <a:cs typeface="Arial"/>
              </a:rPr>
              <a:t> 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Here is a specific auction whose allocation rule satisfies (*) :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Set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 reserve </a:t>
            </a: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price </a:t>
            </a:r>
            <a:r>
              <a:rPr lang="en-US" b="1" i="1" dirty="0" err="1">
                <a:solidFill>
                  <a:srgbClr val="000000"/>
                </a:solidFill>
                <a:latin typeface="Arial"/>
                <a:cs typeface="Arial"/>
              </a:rPr>
              <a:t>r</a:t>
            </a:r>
            <a:r>
              <a:rPr lang="en-US" b="1" i="1" baseline="-25000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b="1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b="1" i="1" dirty="0" smtClean="0">
                <a:solidFill>
                  <a:srgbClr val="000000"/>
                </a:solidFill>
                <a:latin typeface="Arial"/>
                <a:cs typeface="Arial"/>
              </a:rPr>
              <a:t>=</a:t>
            </a:r>
            <a:r>
              <a:rPr lang="en-US" b="1" i="1" dirty="0" smtClean="0">
                <a:latin typeface="Arial"/>
                <a:cs typeface="Arial"/>
              </a:rPr>
              <a:t>φ</a:t>
            </a:r>
            <a:r>
              <a:rPr lang="en-US" b="1" i="1" baseline="-25000" dirty="0" smtClean="0">
                <a:latin typeface="Arial"/>
                <a:cs typeface="Arial"/>
              </a:rPr>
              <a:t>i</a:t>
            </a:r>
            <a:r>
              <a:rPr lang="en-US" b="1" i="1" baseline="30000" dirty="0" smtClean="0">
                <a:latin typeface="Arial"/>
                <a:cs typeface="Arial"/>
              </a:rPr>
              <a:t>-1</a:t>
            </a:r>
            <a:r>
              <a:rPr lang="en-US" b="1" i="1" dirty="0" smtClean="0">
                <a:latin typeface="Arial"/>
                <a:cs typeface="Arial"/>
              </a:rPr>
              <a:t> (</a:t>
            </a:r>
            <a:r>
              <a:rPr lang="en-US" b="1" i="1" dirty="0" err="1" smtClean="0">
                <a:latin typeface="Arial"/>
                <a:cs typeface="Arial"/>
              </a:rPr>
              <a:t>ζ</a:t>
            </a:r>
            <a:r>
              <a:rPr lang="en-US" b="1" i="1" dirty="0" smtClean="0">
                <a:latin typeface="Arial"/>
                <a:cs typeface="Arial"/>
              </a:rPr>
              <a:t>) </a:t>
            </a:r>
            <a:r>
              <a:rPr lang="en-US" dirty="0" smtClean="0">
                <a:latin typeface="Arial"/>
                <a:cs typeface="Arial"/>
              </a:rPr>
              <a:t>for each bidder </a:t>
            </a:r>
            <a:r>
              <a:rPr lang="en-US" b="1" i="1" dirty="0" err="1" smtClean="0">
                <a:latin typeface="Arial"/>
                <a:cs typeface="Arial"/>
              </a:rPr>
              <a:t>i</a:t>
            </a:r>
            <a:r>
              <a:rPr lang="en-US" dirty="0" smtClean="0">
                <a:latin typeface="Arial"/>
                <a:cs typeface="Arial"/>
              </a:rPr>
              <a:t>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Give the item to the highest bidder </a:t>
            </a:r>
            <a:r>
              <a:rPr lang="en-US" b="1" i="1" dirty="0" err="1" smtClean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 who meets her reserve price (if any), and charge him the maximum of his reserve </a:t>
            </a:r>
            <a:r>
              <a:rPr lang="en-US" b="1" i="1" dirty="0" err="1" smtClean="0">
                <a:solidFill>
                  <a:srgbClr val="000000"/>
                </a:solidFill>
                <a:latin typeface="Arial"/>
                <a:cs typeface="Arial"/>
              </a:rPr>
              <a:t>r</a:t>
            </a:r>
            <a:r>
              <a:rPr lang="en-US" b="1" i="1" baseline="-25000" dirty="0" err="1" smtClean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 and the second highest bid.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endParaRPr lang="en-US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b="1" dirty="0" smtClean="0">
                <a:solidFill>
                  <a:srgbClr val="000000"/>
                </a:solidFill>
                <a:latin typeface="Arial"/>
                <a:cs typeface="Arial"/>
              </a:rPr>
              <a:t>Interesting Open Problem: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 How about anonymous reserve? We know it’s between [1/4, 1/2], can you pin down the exact approximation ratio?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Another auction whose allocation rule satisfies (*) is the following </a:t>
            </a:r>
            <a:r>
              <a:rPr lang="en-US" b="1" dirty="0" smtClean="0">
                <a:solidFill>
                  <a:srgbClr val="2A6B1F"/>
                </a:solidFill>
                <a:latin typeface="Arial"/>
                <a:cs typeface="Arial"/>
              </a:rPr>
              <a:t>sequential posted price auction</a:t>
            </a:r>
            <a:r>
              <a:rPr lang="en-US" dirty="0" smtClean="0">
                <a:solidFill>
                  <a:srgbClr val="2A6B1F"/>
                </a:solidFill>
                <a:latin typeface="Arial"/>
                <a:cs typeface="Arial"/>
              </a:rPr>
              <a:t>:</a:t>
            </a:r>
            <a:r>
              <a:rPr lang="en-US" dirty="0" smtClean="0">
                <a:latin typeface="Arial"/>
                <a:cs typeface="Arial"/>
              </a:rPr>
              <a:t> 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latin typeface="Arial"/>
                <a:cs typeface="Arial"/>
              </a:rPr>
              <a:t>Visit bidders in order 1,…,</a:t>
            </a:r>
            <a:r>
              <a:rPr lang="en-US" i="1" dirty="0" err="1" smtClean="0">
                <a:latin typeface="Arial"/>
                <a:cs typeface="Arial"/>
              </a:rPr>
              <a:t>n</a:t>
            </a:r>
            <a:endParaRPr lang="en-US" i="1" dirty="0" smtClean="0">
              <a:latin typeface="Arial"/>
              <a:cs typeface="Arial"/>
            </a:endParaRP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latin typeface="Arial"/>
                <a:cs typeface="Arial"/>
              </a:rPr>
              <a:t>Until item has not been sold, offer it to the next bidder </a:t>
            </a:r>
            <a:r>
              <a:rPr lang="en-US" i="1" dirty="0" err="1" smtClean="0">
                <a:latin typeface="Arial"/>
                <a:cs typeface="Arial"/>
              </a:rPr>
              <a:t>i</a:t>
            </a:r>
            <a:r>
              <a:rPr lang="en-US" dirty="0" smtClean="0">
                <a:latin typeface="Arial"/>
                <a:cs typeface="Arial"/>
              </a:rPr>
              <a:t> at price </a:t>
            </a:r>
            <a:r>
              <a:rPr lang="en-US" b="1" i="1" dirty="0" smtClean="0">
                <a:latin typeface="Arial"/>
                <a:cs typeface="Arial"/>
              </a:rPr>
              <a:t>φ</a:t>
            </a:r>
            <a:r>
              <a:rPr lang="en-US" b="1" i="1" baseline="-25000" dirty="0" smtClean="0">
                <a:latin typeface="Arial"/>
                <a:cs typeface="Arial"/>
              </a:rPr>
              <a:t>i</a:t>
            </a:r>
            <a:r>
              <a:rPr lang="en-US" b="1" i="1" baseline="30000" dirty="0" smtClean="0">
                <a:latin typeface="Arial"/>
                <a:cs typeface="Arial"/>
              </a:rPr>
              <a:t>-1</a:t>
            </a:r>
            <a:r>
              <a:rPr lang="en-US" b="1" i="1" dirty="0" smtClean="0">
                <a:latin typeface="Arial"/>
                <a:cs typeface="Arial"/>
              </a:rPr>
              <a:t>(ζ)</a:t>
            </a:r>
            <a:endParaRPr lang="en-US" dirty="0" smtClean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4313426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2"/>
          <p:cNvSpPr>
            <a:spLocks noGrp="1"/>
          </p:cNvSpPr>
          <p:nvPr>
            <p:ph type="title"/>
          </p:nvPr>
        </p:nvSpPr>
        <p:spPr>
          <a:xfrm>
            <a:off x="2743200" y="4191000"/>
            <a:ext cx="6019800" cy="136207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b="0" cap="none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halkduster"/>
                <a:cs typeface="Chalkduster"/>
              </a:rPr>
              <a:t>Prior-Independent Auctions</a:t>
            </a:r>
            <a:endParaRPr lang="en-US" sz="2800" b="0" cap="none" dirty="0">
              <a:solidFill>
                <a:schemeClr val="tx2">
                  <a:lumMod val="60000"/>
                  <a:lumOff val="40000"/>
                </a:schemeClr>
              </a:solidFill>
              <a:latin typeface="Chalkduster"/>
              <a:cs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1331403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hecker/>
      </p:transition>
    </mc:Choice>
    <mc:Fallback xmlns="" xmlns:mv="urn:schemas-microsoft-com:mac:vml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Another Critique to the Optimal Auction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" y="895420"/>
            <a:ext cx="8686800" cy="4764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Arial"/>
                <a:cs typeface="Arial"/>
              </a:rPr>
              <a:t> </a:t>
            </a:r>
            <a:endParaRPr lang="en-US" dirty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What if bidder distributions are </a:t>
            </a:r>
            <a:r>
              <a:rPr lang="en-US" dirty="0" smtClean="0">
                <a:solidFill>
                  <a:srgbClr val="FF6600"/>
                </a:solidFill>
                <a:latin typeface="Arial"/>
                <a:cs typeface="Arial"/>
              </a:rPr>
              <a:t>unknown</a:t>
            </a:r>
            <a:r>
              <a:rPr lang="en-US" dirty="0" smtClean="0">
                <a:latin typeface="Arial"/>
                <a:cs typeface="Arial"/>
              </a:rPr>
              <a:t>?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When there are enough past data, it may be reasonable to assume that the distributions have been learned.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 smtClean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But, if the market is “thin,” we may not be confident about bidders’ distributions.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Can we design auctions that do not use any knowledge about the distributions, but perform </a:t>
            </a:r>
            <a:r>
              <a:rPr lang="en-US" b="1" i="1" dirty="0" smtClean="0">
                <a:solidFill>
                  <a:srgbClr val="008000"/>
                </a:solidFill>
                <a:latin typeface="Arial"/>
                <a:cs typeface="Arial"/>
              </a:rPr>
              <a:t>almost as well as </a:t>
            </a:r>
            <a:r>
              <a:rPr lang="en-US" dirty="0" smtClean="0">
                <a:latin typeface="Arial"/>
                <a:cs typeface="Arial"/>
              </a:rPr>
              <a:t>if they knew </a:t>
            </a:r>
            <a:r>
              <a:rPr lang="en-US" b="1" i="1" dirty="0" smtClean="0">
                <a:solidFill>
                  <a:srgbClr val="FF6600"/>
                </a:solidFill>
                <a:latin typeface="Arial"/>
                <a:cs typeface="Arial"/>
              </a:rPr>
              <a:t>everything</a:t>
            </a:r>
            <a:r>
              <a:rPr lang="en-US" dirty="0" smtClean="0">
                <a:latin typeface="Arial"/>
                <a:cs typeface="Arial"/>
              </a:rPr>
              <a:t> about the distributions?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Active research agenda, called prior-independent auction design.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1780304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"/>
                <a:cs typeface="Arial "/>
              </a:rPr>
              <a:t>Bulow-Klemperer Theorem</a:t>
            </a:r>
            <a:endParaRPr lang="en-US" dirty="0">
              <a:latin typeface="Arial "/>
              <a:cs typeface="Arial "/>
            </a:endParaRPr>
          </a:p>
        </p:txBody>
      </p:sp>
      <p:pic>
        <p:nvPicPr>
          <p:cNvPr id="5" name="Pictur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14400"/>
            <a:ext cx="8458200" cy="5638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38200" y="1524000"/>
            <a:ext cx="7391400" cy="1574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[Bulow-Klemperer’96] 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Consider any regular distribution </a:t>
            </a:r>
            <a:r>
              <a:rPr lang="en-US" sz="2000" i="1" dirty="0" smtClean="0">
                <a:solidFill>
                  <a:schemeClr val="bg1"/>
                </a:solidFill>
                <a:latin typeface="Chalkboard"/>
                <a:cs typeface="Chalkboard"/>
              </a:rPr>
              <a:t>F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 and integer </a:t>
            </a:r>
            <a:r>
              <a:rPr lang="en-US" sz="2000" i="1" dirty="0" err="1" smtClean="0">
                <a:solidFill>
                  <a:schemeClr val="bg1"/>
                </a:solidFill>
                <a:latin typeface="Chalkboard"/>
                <a:cs typeface="Chalkboard"/>
              </a:rPr>
              <a:t>n</a:t>
            </a:r>
            <a:r>
              <a:rPr lang="en-US" sz="2000" i="1" dirty="0" smtClean="0">
                <a:solidFill>
                  <a:schemeClr val="bg1"/>
                </a:solidFill>
                <a:latin typeface="Chalkboard"/>
                <a:cs typeface="Chalkboard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:</a:t>
            </a:r>
          </a:p>
          <a:p>
            <a:pPr marL="0" lvl="1" algn="ctr">
              <a:lnSpc>
                <a:spcPct val="120000"/>
              </a:lnSpc>
              <a:spcBef>
                <a:spcPts val="300"/>
              </a:spcBef>
            </a:pPr>
            <a:endParaRPr lang="en-US" sz="2000" b="1" dirty="0" smtClean="0">
              <a:solidFill>
                <a:srgbClr val="FF6600"/>
              </a:solidFill>
              <a:latin typeface="Comic Sans MS" pitchFamily="66" charset="0"/>
            </a:endParaRPr>
          </a:p>
          <a:p>
            <a:pPr marL="0" lvl="1">
              <a:lnSpc>
                <a:spcPct val="120000"/>
              </a:lnSpc>
              <a:spcBef>
                <a:spcPts val="300"/>
              </a:spcBef>
            </a:pPr>
            <a:endParaRPr lang="en-US" sz="2000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4038600"/>
            <a:ext cx="8382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"/>
                <a:cs typeface="Arial "/>
              </a:rPr>
              <a:t>Remarks: </a:t>
            </a:r>
          </a:p>
          <a:p>
            <a:endParaRPr lang="en-US" dirty="0" smtClean="0">
              <a:latin typeface="Arial "/>
              <a:cs typeface="Arial 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dirty="0" err="1" smtClean="0">
                <a:latin typeface="Arial "/>
                <a:cs typeface="Arial "/>
              </a:rPr>
              <a:t>Vickrey</a:t>
            </a:r>
            <a:r>
              <a:rPr lang="en-US" dirty="0" smtClean="0">
                <a:latin typeface="Arial "/>
                <a:cs typeface="Arial "/>
              </a:rPr>
              <a:t> auction is prior-independent</a:t>
            </a:r>
          </a:p>
          <a:p>
            <a:pPr marL="285750" indent="-285750"/>
            <a:endParaRPr lang="en-US" dirty="0" smtClean="0">
              <a:latin typeface="Arial "/>
              <a:cs typeface="Arial "/>
            </a:endParaRPr>
          </a:p>
          <a:p>
            <a:pPr lvl="1"/>
            <a:r>
              <a:rPr lang="en-US" dirty="0" smtClean="0">
                <a:latin typeface="Arial "/>
                <a:cs typeface="Arial "/>
              </a:rPr>
              <a:t>2. Theorem implies that more competition is better than finding the right auction format.</a:t>
            </a:r>
          </a:p>
          <a:p>
            <a:endParaRPr lang="en-US" dirty="0">
              <a:latin typeface="Arial "/>
              <a:cs typeface="Arial "/>
            </a:endParaRPr>
          </a:p>
        </p:txBody>
      </p:sp>
      <p:pic>
        <p:nvPicPr>
          <p:cNvPr id="9" name="Picture 8" descr="latex-image-1.pd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8350" y="2298700"/>
            <a:ext cx="87503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10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Proof of Bulow-Klemperer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" y="609600"/>
            <a:ext cx="8153400" cy="63248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Arial"/>
                <a:cs typeface="Arial"/>
              </a:rPr>
              <a:t> </a:t>
            </a:r>
            <a:endParaRPr lang="en-US" dirty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r>
              <a:rPr lang="en-US" dirty="0" smtClean="0">
                <a:latin typeface="Arial"/>
                <a:cs typeface="Arial"/>
              </a:rPr>
              <a:t>Consider another auction </a:t>
            </a:r>
            <a:r>
              <a:rPr lang="en-US" i="1" dirty="0" smtClean="0">
                <a:latin typeface="Arial"/>
                <a:cs typeface="Arial"/>
              </a:rPr>
              <a:t>M</a:t>
            </a:r>
            <a:r>
              <a:rPr lang="en-US" dirty="0" smtClean="0">
                <a:latin typeface="Arial"/>
                <a:cs typeface="Arial"/>
              </a:rPr>
              <a:t> with </a:t>
            </a:r>
            <a:r>
              <a:rPr lang="en-US" i="1" dirty="0" smtClean="0">
                <a:latin typeface="Arial"/>
                <a:cs typeface="Arial"/>
              </a:rPr>
              <a:t>n</a:t>
            </a:r>
            <a:r>
              <a:rPr lang="en-US" dirty="0" smtClean="0">
                <a:latin typeface="Arial"/>
                <a:cs typeface="Arial"/>
              </a:rPr>
              <a:t>+1 bidders: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latin typeface="Arial"/>
                <a:cs typeface="Arial"/>
              </a:rPr>
              <a:t>Run Myerson on the first </a:t>
            </a:r>
            <a:r>
              <a:rPr lang="en-US" i="1" dirty="0" smtClean="0">
                <a:latin typeface="Arial"/>
                <a:cs typeface="Arial"/>
              </a:rPr>
              <a:t>n</a:t>
            </a:r>
            <a:r>
              <a:rPr lang="en-US" dirty="0" smtClean="0">
                <a:latin typeface="Arial"/>
                <a:cs typeface="Arial"/>
              </a:rPr>
              <a:t> bidders.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latin typeface="Arial"/>
                <a:cs typeface="Arial"/>
              </a:rPr>
              <a:t>If the item is unallocated, give it to the last bidder for free.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endParaRPr lang="en-US" dirty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r>
              <a:rPr lang="en-US" dirty="0" smtClean="0">
                <a:latin typeface="Arial"/>
                <a:cs typeface="Arial"/>
              </a:rPr>
              <a:t>This is a </a:t>
            </a:r>
            <a:r>
              <a:rPr lang="en-US" b="1" i="1" dirty="0" smtClean="0">
                <a:latin typeface="Arial"/>
                <a:cs typeface="Arial"/>
              </a:rPr>
              <a:t>DSIC</a:t>
            </a:r>
            <a:r>
              <a:rPr lang="en-US" dirty="0" smtClean="0">
                <a:latin typeface="Arial"/>
                <a:cs typeface="Arial"/>
              </a:rPr>
              <a:t> mechanism. It has the </a:t>
            </a:r>
            <a:r>
              <a:rPr lang="en-US" b="1" i="1" dirty="0" smtClean="0">
                <a:solidFill>
                  <a:srgbClr val="008000"/>
                </a:solidFill>
                <a:latin typeface="Arial"/>
                <a:cs typeface="Arial"/>
              </a:rPr>
              <a:t>same</a:t>
            </a:r>
            <a:r>
              <a:rPr lang="en-US" dirty="0" smtClean="0">
                <a:latin typeface="Arial"/>
                <a:cs typeface="Arial"/>
              </a:rPr>
              <a:t> revenue as Myerson’s auction with </a:t>
            </a:r>
            <a:r>
              <a:rPr lang="en-US" i="1" dirty="0" smtClean="0">
                <a:latin typeface="Arial"/>
                <a:cs typeface="Arial"/>
              </a:rPr>
              <a:t>n</a:t>
            </a:r>
            <a:r>
              <a:rPr lang="en-US" dirty="0" smtClean="0">
                <a:latin typeface="Arial"/>
                <a:cs typeface="Arial"/>
              </a:rPr>
              <a:t> bidders.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r>
              <a:rPr lang="en-US" dirty="0" smtClean="0">
                <a:latin typeface="Arial"/>
                <a:cs typeface="Arial"/>
              </a:rPr>
              <a:t>It’s allocation rule always gives out the item.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endParaRPr lang="en-US" dirty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r>
              <a:rPr lang="en-US" dirty="0" err="1" smtClean="0">
                <a:latin typeface="Arial"/>
                <a:cs typeface="Arial"/>
              </a:rPr>
              <a:t>Vickrey</a:t>
            </a:r>
            <a:r>
              <a:rPr lang="en-US" dirty="0" smtClean="0">
                <a:latin typeface="Arial"/>
                <a:cs typeface="Arial"/>
              </a:rPr>
              <a:t> Auction also always gives out the item, but always to the bidder who has the highest value (also with the highest virtual value).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r>
              <a:rPr lang="en-US" dirty="0" err="1" smtClean="0">
                <a:latin typeface="Arial"/>
                <a:cs typeface="Arial"/>
              </a:rPr>
              <a:t>Vickrey</a:t>
            </a:r>
            <a:r>
              <a:rPr lang="en-US" dirty="0" smtClean="0">
                <a:latin typeface="Arial"/>
                <a:cs typeface="Arial"/>
              </a:rPr>
              <a:t> Auction has the highest virtual welfare among all DSIC mechanisms that always give out the item!           </a:t>
            </a:r>
            <a:r>
              <a:rPr lang="en-US" dirty="0">
                <a:latin typeface="Arial"/>
                <a:cs typeface="Arial"/>
              </a:rPr>
              <a:t>	</a:t>
            </a:r>
            <a:r>
              <a:rPr lang="en-US" dirty="0" smtClean="0">
                <a:latin typeface="Arial"/>
                <a:cs typeface="Arial"/>
              </a:rPr>
              <a:t>		</a:t>
            </a:r>
          </a:p>
          <a:p>
            <a:pPr marL="1257300" lvl="2" indent="-342900"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Arial"/>
                <a:ea typeface="ＭＳ ゴシック"/>
                <a:cs typeface="Arial"/>
              </a:rPr>
              <a:t>							☐</a:t>
            </a:r>
            <a:r>
              <a:rPr lang="en-US" dirty="0" smtClean="0">
                <a:latin typeface="Arial"/>
                <a:cs typeface="Arial"/>
              </a:rPr>
              <a:t> 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4813159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"/>
                <a:cs typeface="Arial "/>
              </a:rPr>
              <a:t>Bulow-Klemperer Theorem</a:t>
            </a:r>
            <a:endParaRPr lang="en-US" dirty="0">
              <a:latin typeface="Arial "/>
              <a:cs typeface="Arial "/>
            </a:endParaRPr>
          </a:p>
        </p:txBody>
      </p:sp>
      <p:pic>
        <p:nvPicPr>
          <p:cNvPr id="5" name="Pictur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14400"/>
            <a:ext cx="8458200" cy="5638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38200" y="1524000"/>
            <a:ext cx="7391400" cy="1574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[Bulow-Klemperer’96] 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Consider any regular distribution </a:t>
            </a:r>
            <a:r>
              <a:rPr lang="en-US" sz="2000" i="1" dirty="0" smtClean="0">
                <a:solidFill>
                  <a:schemeClr val="bg1"/>
                </a:solidFill>
                <a:latin typeface="Chalkboard"/>
                <a:cs typeface="Chalkboard"/>
              </a:rPr>
              <a:t>F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 and integer </a:t>
            </a:r>
            <a:r>
              <a:rPr lang="en-US" sz="2000" i="1" dirty="0" err="1" smtClean="0">
                <a:solidFill>
                  <a:schemeClr val="bg1"/>
                </a:solidFill>
                <a:latin typeface="Chalkboard"/>
                <a:cs typeface="Chalkboard"/>
              </a:rPr>
              <a:t>n</a:t>
            </a:r>
            <a:r>
              <a:rPr lang="en-US" sz="2000" i="1" dirty="0" smtClean="0">
                <a:solidFill>
                  <a:schemeClr val="bg1"/>
                </a:solidFill>
                <a:latin typeface="Chalkboard"/>
                <a:cs typeface="Chalkboard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:</a:t>
            </a:r>
          </a:p>
          <a:p>
            <a:pPr marL="0" lvl="1" algn="ctr">
              <a:lnSpc>
                <a:spcPct val="120000"/>
              </a:lnSpc>
              <a:spcBef>
                <a:spcPts val="300"/>
              </a:spcBef>
            </a:pPr>
            <a:endParaRPr lang="en-US" sz="2000" b="1" dirty="0" smtClean="0">
              <a:solidFill>
                <a:srgbClr val="FF6600"/>
              </a:solidFill>
              <a:latin typeface="Comic Sans MS" pitchFamily="66" charset="0"/>
            </a:endParaRPr>
          </a:p>
          <a:p>
            <a:pPr marL="0" lvl="1">
              <a:lnSpc>
                <a:spcPct val="120000"/>
              </a:lnSpc>
              <a:spcBef>
                <a:spcPts val="300"/>
              </a:spcBef>
            </a:pPr>
            <a:endParaRPr lang="en-US" sz="2000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9" name="Picture 8" descr="latex-image-1.pd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8350" y="2298700"/>
            <a:ext cx="8750300" cy="838200"/>
          </a:xfrm>
          <a:prstGeom prst="rect">
            <a:avLst/>
          </a:prstGeom>
        </p:spPr>
      </p:pic>
      <p:pic>
        <p:nvPicPr>
          <p:cNvPr id="8" name="Pictur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962400"/>
            <a:ext cx="8458200" cy="5638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838200" y="4611593"/>
            <a:ext cx="7620000" cy="12670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Corollary: 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Consider any regular distribution </a:t>
            </a:r>
            <a:r>
              <a:rPr lang="en-US" sz="2000" i="1" dirty="0" smtClean="0">
                <a:solidFill>
                  <a:schemeClr val="bg1"/>
                </a:solidFill>
                <a:latin typeface="Chalkboard"/>
                <a:cs typeface="Chalkboard"/>
              </a:rPr>
              <a:t>F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 and integer </a:t>
            </a:r>
            <a:r>
              <a:rPr lang="en-US" sz="2000" i="1" dirty="0" err="1" smtClean="0">
                <a:solidFill>
                  <a:schemeClr val="bg1"/>
                </a:solidFill>
                <a:latin typeface="Chalkboard"/>
                <a:cs typeface="Chalkboard"/>
              </a:rPr>
              <a:t>n</a:t>
            </a:r>
            <a:r>
              <a:rPr lang="en-US" sz="2000" i="1" dirty="0" smtClean="0">
                <a:solidFill>
                  <a:schemeClr val="bg1"/>
                </a:solidFill>
                <a:latin typeface="Chalkboard"/>
                <a:cs typeface="Chalkboard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:</a:t>
            </a:r>
          </a:p>
          <a:p>
            <a:pPr marL="0" lvl="1" algn="ctr">
              <a:lnSpc>
                <a:spcPct val="120000"/>
              </a:lnSpc>
              <a:spcBef>
                <a:spcPts val="300"/>
              </a:spcBef>
            </a:pPr>
            <a:endParaRPr lang="en-US" sz="2000" b="1" dirty="0" smtClean="0">
              <a:solidFill>
                <a:srgbClr val="FF6600"/>
              </a:solidFill>
              <a:latin typeface="Comic Sans MS" pitchFamily="66" charset="0"/>
            </a:endParaRPr>
          </a:p>
          <a:p>
            <a:pPr marL="0" lvl="1">
              <a:lnSpc>
                <a:spcPct val="120000"/>
              </a:lnSpc>
              <a:spcBef>
                <a:spcPts val="300"/>
              </a:spcBef>
            </a:pPr>
            <a:endParaRPr lang="en-US" sz="2000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13" name="Picture 12" descr="latex-image-1.pd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" y="5175997"/>
            <a:ext cx="89154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418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19816</TotalTime>
  <Words>685</Words>
  <Application>Microsoft Macintosh PowerPoint</Application>
  <PresentationFormat>On-screen Show (4:3)</PresentationFormat>
  <Paragraphs>86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3" baseType="lpstr">
      <vt:lpstr>Agency FB</vt:lpstr>
      <vt:lpstr>Arial</vt:lpstr>
      <vt:lpstr>Arial </vt:lpstr>
      <vt:lpstr>Arial Black</vt:lpstr>
      <vt:lpstr>Calibri</vt:lpstr>
      <vt:lpstr>Chalkboard</vt:lpstr>
      <vt:lpstr>Chalkduster</vt:lpstr>
      <vt:lpstr>Comic Sans MS</vt:lpstr>
      <vt:lpstr>ＭＳ ゴシック</vt:lpstr>
      <vt:lpstr>Times New Roman</vt:lpstr>
      <vt:lpstr>Wingdings</vt:lpstr>
      <vt:lpstr>宋体</vt:lpstr>
      <vt:lpstr>Office Theme</vt:lpstr>
      <vt:lpstr>PowerPoint Presentation</vt:lpstr>
      <vt:lpstr>PowerPoint Presentation</vt:lpstr>
      <vt:lpstr>Prophet Inequality</vt:lpstr>
      <vt:lpstr>Application to Single-item Auctions (cont’d)</vt:lpstr>
      <vt:lpstr>Prior-Independent Auctions</vt:lpstr>
      <vt:lpstr>Another Critique to the Optimal Auction</vt:lpstr>
      <vt:lpstr>Bulow-Klemperer Theorem</vt:lpstr>
      <vt:lpstr>Proof of Bulow-Klemperer</vt:lpstr>
      <vt:lpstr>Bulow-Klemperer Theorem</vt:lpstr>
      <vt:lpstr>Prior Independent vs. Single Sample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Yun Zhan</dc:creator>
  <cp:lastModifiedBy>Yang Cai, Professor</cp:lastModifiedBy>
  <cp:revision>1071</cp:revision>
  <dcterms:created xsi:type="dcterms:W3CDTF">2015-04-20T18:42:35Z</dcterms:created>
  <dcterms:modified xsi:type="dcterms:W3CDTF">2016-10-26T22:59:10Z</dcterms:modified>
</cp:coreProperties>
</file>