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549" r:id="rId3"/>
    <p:sldId id="598" r:id="rId4"/>
    <p:sldId id="596" r:id="rId5"/>
    <p:sldId id="597" r:id="rId6"/>
    <p:sldId id="585" r:id="rId7"/>
    <p:sldId id="584" r:id="rId8"/>
    <p:sldId id="586" r:id="rId9"/>
    <p:sldId id="599" r:id="rId10"/>
    <p:sldId id="587" r:id="rId11"/>
    <p:sldId id="588" r:id="rId12"/>
    <p:sldId id="589" r:id="rId13"/>
    <p:sldId id="591" r:id="rId14"/>
    <p:sldId id="593" r:id="rId15"/>
    <p:sldId id="590" r:id="rId16"/>
    <p:sldId id="594" r:id="rId17"/>
    <p:sldId id="595" r:id="rId18"/>
    <p:sldId id="59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E7CA24"/>
    <a:srgbClr val="FFCC66"/>
    <a:srgbClr val="00FFFF"/>
    <a:srgbClr val="66FFFF"/>
    <a:srgbClr val="CCFFFF"/>
    <a:srgbClr val="FFAE6B"/>
    <a:srgbClr val="FFFF99"/>
    <a:srgbClr val="2A6B1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99" autoAdjust="0"/>
    <p:restoredTop sz="90732" autoAdjust="0"/>
  </p:normalViewPr>
  <p:slideViewPr>
    <p:cSldViewPr>
      <p:cViewPr>
        <p:scale>
          <a:sx n="110" d="100"/>
          <a:sy n="110" d="100"/>
        </p:scale>
        <p:origin x="1680" y="6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-397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F4598-5B58-49B2-9E8D-D8BD7D27CF27}" type="datetimeFigureOut">
              <a:rPr lang="en-US" smtClean="0"/>
              <a:pPr/>
              <a:t>10/27/16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8007F-645B-4508-972D-09B93A6F7D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57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261CB-B478-48D1-A038-689B24DB15F4}" type="datetimeFigureOut">
              <a:rPr lang="en-US" smtClean="0"/>
              <a:pPr/>
              <a:t>10/27/16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F7F74-8035-4756-8F95-506704FC2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5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627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301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64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88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102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88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10/27/16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35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700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1D23-BD60-3B41-9E2B-72878C4F4C76}" type="datetimeFigureOut">
              <a:rPr lang="en-US" smtClean="0"/>
              <a:pPr/>
              <a:t>10/27/16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59B1-C31B-434D-AF92-9E52CA7629B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50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731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644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513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1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013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4657725"/>
            <a:ext cx="5751512" cy="1362075"/>
          </a:xfrm>
        </p:spPr>
        <p:txBody>
          <a:bodyPr anchor="t">
            <a:normAutofit/>
          </a:bodyPr>
          <a:lstStyle>
            <a:lvl1pPr algn="l">
              <a:defRPr sz="3200" b="1" cap="all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2995613"/>
            <a:ext cx="57515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10/27/16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661892" y="3716846"/>
            <a:ext cx="1669862" cy="1904445"/>
            <a:chOff x="1199353" y="1735245"/>
            <a:chExt cx="1669862" cy="1904445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4511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5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10/27/16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219200"/>
            <a:ext cx="7196550" cy="53340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8001000" y="228600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80942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1054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8406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2" y="0"/>
            <a:ext cx="709085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9" y="1981200"/>
            <a:ext cx="909685" cy="5486400"/>
          </a:xfrm>
        </p:spPr>
        <p:txBody>
          <a:bodyPr vert="eaVert">
            <a:normAutofit/>
          </a:bodyPr>
          <a:lstStyle>
            <a:lvl1pPr algn="l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616240"/>
            <a:ext cx="7272750" cy="5860760"/>
          </a:xfrm>
        </p:spPr>
        <p:txBody>
          <a:bodyPr>
            <a:normAutofit/>
          </a:bodyPr>
          <a:lstStyle>
            <a:lvl1pPr marL="548640" indent="-54864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130179" y="199319"/>
            <a:ext cx="753207" cy="765355"/>
            <a:chOff x="1683798" y="1735245"/>
            <a:chExt cx="1185417" cy="120511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9015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76200"/>
            <a:ext cx="7315200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0" name="Group 9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1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648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6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500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571999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76399"/>
            <a:ext cx="4155850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34658"/>
            <a:ext cx="40417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3679501" cy="1001844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707488" y="567643"/>
            <a:ext cx="753207" cy="765355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1"/>
            <a:ext cx="4040188" cy="39623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9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990600"/>
            <a:ext cx="4041775" cy="5264603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800600" cy="1143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3276600" cy="990600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600200"/>
            <a:ext cx="3429000" cy="533400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3001" y="234658"/>
            <a:ext cx="3809999" cy="67974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half" idx="2"/>
          </p:nvPr>
        </p:nvSpPr>
        <p:spPr>
          <a:xfrm>
            <a:off x="1162232" y="2286001"/>
            <a:ext cx="3333568" cy="4240017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37" name="Content Placeholder 5"/>
          <p:cNvSpPr>
            <a:spLocks noGrp="1"/>
          </p:cNvSpPr>
          <p:nvPr>
            <p:ph sz="quarter" idx="4"/>
          </p:nvPr>
        </p:nvSpPr>
        <p:spPr>
          <a:xfrm>
            <a:off x="4953001" y="990600"/>
            <a:ext cx="3809999" cy="5593599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9678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4187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5133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7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10/27/16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1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4343400" y="0"/>
            <a:ext cx="48006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71197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43000" y="288532"/>
            <a:ext cx="6374426" cy="574284"/>
          </a:xfrm>
        </p:spPr>
        <p:txBody>
          <a:bodyPr>
            <a:normAutofit/>
          </a:bodyPr>
          <a:lstStyle>
            <a:lvl1pPr algn="l">
              <a:defRPr sz="2800" b="1" cap="none" spc="0">
                <a:ln w="1778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4" name="Group 13"/>
          <p:cNvGrpSpPr>
            <a:grpSpLocks noChangeAspect="1"/>
          </p:cNvGrpSpPr>
          <p:nvPr userDrawn="1"/>
        </p:nvGrpSpPr>
        <p:grpSpPr>
          <a:xfrm>
            <a:off x="260703" y="227466"/>
            <a:ext cx="682799" cy="694148"/>
            <a:chOff x="1683798" y="1735245"/>
            <a:chExt cx="1185417" cy="1205119"/>
          </a:xfrm>
        </p:grpSpPr>
        <p:sp>
          <p:nvSpPr>
            <p:cNvPr id="15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42686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1018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802" y="136790"/>
            <a:ext cx="2293398" cy="1162050"/>
          </a:xfrm>
        </p:spPr>
        <p:txBody>
          <a:bodyPr anchor="b">
            <a:noAutofit/>
          </a:bodyPr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273050"/>
            <a:ext cx="4800600" cy="5853113"/>
          </a:xfrm>
        </p:spPr>
        <p:txBody>
          <a:bodyPr>
            <a:normAutofit/>
          </a:bodyPr>
          <a:lstStyle>
            <a:lvl1pPr>
              <a:defRPr sz="2000">
                <a:latin typeface="Times New Roman" pitchFamily="18" charset="0"/>
                <a:cs typeface="Times New Roman" pitchFamily="18" charset="0"/>
              </a:defRPr>
            </a:lvl1pPr>
            <a:lvl2pPr>
              <a:defRPr sz="1800">
                <a:latin typeface="Times New Roman" pitchFamily="18" charset="0"/>
                <a:cs typeface="Times New Roman" pitchFamily="18" charset="0"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57400"/>
            <a:ext cx="3124200" cy="4068763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17" name="Group 16"/>
          <p:cNvGrpSpPr>
            <a:grpSpLocks noChangeAspect="1"/>
          </p:cNvGrpSpPr>
          <p:nvPr userDrawn="1"/>
        </p:nvGrpSpPr>
        <p:grpSpPr>
          <a:xfrm>
            <a:off x="318984" y="495492"/>
            <a:ext cx="753207" cy="765355"/>
            <a:chOff x="1683798" y="1735245"/>
            <a:chExt cx="1185417" cy="1205119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2663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796419"/>
            <a:ext cx="5486400" cy="566738"/>
          </a:xfrm>
        </p:spPr>
        <p:txBody>
          <a:bodyPr anchor="b"/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60859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60108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1143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5344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777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840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>
            <a:grpSpLocks noChangeAspect="1"/>
          </p:cNvGrpSpPr>
          <p:nvPr userDrawn="1"/>
        </p:nvGrpSpPr>
        <p:grpSpPr>
          <a:xfrm>
            <a:off x="3505200" y="4038600"/>
            <a:ext cx="1335890" cy="1523556"/>
            <a:chOff x="1199353" y="1735245"/>
            <a:chExt cx="1669862" cy="1904445"/>
          </a:xfrm>
        </p:grpSpPr>
        <p:sp>
          <p:nvSpPr>
            <p:cNvPr id="20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701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2944555" y="3492037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029200" y="4072316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37" name="Group 36"/>
          <p:cNvGrpSpPr>
            <a:grpSpLocks/>
          </p:cNvGrpSpPr>
          <p:nvPr userDrawn="1"/>
        </p:nvGrpSpPr>
        <p:grpSpPr>
          <a:xfrm rot="5400000">
            <a:off x="5445588" y="3165012"/>
            <a:ext cx="6863424" cy="533400"/>
            <a:chOff x="0" y="6675120"/>
            <a:chExt cx="9144000" cy="182880"/>
          </a:xfrm>
          <a:solidFill>
            <a:schemeClr val="bg1">
              <a:lumMod val="65000"/>
            </a:schemeClr>
          </a:solidFill>
        </p:grpSpPr>
        <p:sp>
          <p:nvSpPr>
            <p:cNvPr id="38" name="Rectangle 37"/>
            <p:cNvSpPr/>
            <p:nvPr userDrawn="1"/>
          </p:nvSpPr>
          <p:spPr>
            <a:xfrm>
              <a:off x="0" y="6675120"/>
              <a:ext cx="192024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[1] Broader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 View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8"/>
            <p:cNvSpPr/>
            <p:nvPr userDrawn="1"/>
          </p:nvSpPr>
          <p:spPr>
            <a:xfrm>
              <a:off x="1981200" y="6675120"/>
              <a:ext cx="256032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[2]  Multi-Dimensional Auction</a:t>
              </a: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9"/>
            <p:cNvSpPr/>
            <p:nvPr userDrawn="1"/>
          </p:nvSpPr>
          <p:spPr>
            <a:xfrm>
              <a:off x="4617720" y="6675120"/>
              <a:ext cx="2267712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[3] Price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 Case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40"/>
            <p:cNvSpPr/>
            <p:nvPr userDrawn="1"/>
          </p:nvSpPr>
          <p:spPr>
            <a:xfrm>
              <a:off x="6949440" y="6675120"/>
              <a:ext cx="219456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[4] Others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147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34.xml"/><Relationship Id="rId35" Type="http://schemas.openxmlformats.org/officeDocument/2006/relationships/slideLayout" Target="../slideLayouts/slideLayout35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5E6FA-6889-42C0-9BF6-AB2CFA070F97}" type="datetimeFigureOut">
              <a:rPr lang="en-US" smtClean="0"/>
              <a:pPr/>
              <a:t>10/27/16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6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3" r:id="rId2"/>
    <p:sldLayoutId id="2147483687" r:id="rId3"/>
    <p:sldLayoutId id="2147483661" r:id="rId4"/>
    <p:sldLayoutId id="2147483663" r:id="rId5"/>
    <p:sldLayoutId id="2147483684" r:id="rId6"/>
    <p:sldLayoutId id="2147483681" r:id="rId7"/>
    <p:sldLayoutId id="2147483679" r:id="rId8"/>
    <p:sldLayoutId id="2147483669" r:id="rId9"/>
    <p:sldLayoutId id="2147483682" r:id="rId10"/>
    <p:sldLayoutId id="2147483672" r:id="rId11"/>
    <p:sldLayoutId id="2147483671" r:id="rId12"/>
    <p:sldLayoutId id="2147483660" r:id="rId13"/>
    <p:sldLayoutId id="2147483670" r:id="rId14"/>
    <p:sldLayoutId id="2147483668" r:id="rId15"/>
    <p:sldLayoutId id="2147483680" r:id="rId16"/>
    <p:sldLayoutId id="2147483674" r:id="rId17"/>
    <p:sldLayoutId id="2147483675" r:id="rId18"/>
    <p:sldLayoutId id="2147483651" r:id="rId19"/>
    <p:sldLayoutId id="2147483650" r:id="rId20"/>
    <p:sldLayoutId id="2147483676" r:id="rId21"/>
    <p:sldLayoutId id="2147483664" r:id="rId22"/>
    <p:sldLayoutId id="2147483652" r:id="rId23"/>
    <p:sldLayoutId id="2147483654" r:id="rId24"/>
    <p:sldLayoutId id="2147483653" r:id="rId25"/>
    <p:sldLayoutId id="2147483688" r:id="rId26"/>
    <p:sldLayoutId id="2147483677" r:id="rId27"/>
    <p:sldLayoutId id="2147483685" r:id="rId28"/>
    <p:sldLayoutId id="2147483686" r:id="rId29"/>
    <p:sldLayoutId id="2147483678" r:id="rId30"/>
    <p:sldLayoutId id="2147483662" r:id="rId31"/>
    <p:sldLayoutId id="2147483655" r:id="rId32"/>
    <p:sldLayoutId id="2147483656" r:id="rId33"/>
    <p:sldLayoutId id="2147483657" r:id="rId34"/>
    <p:sldLayoutId id="2147483673" r:id="rId3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emf"/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2209800"/>
            <a:ext cx="6248400" cy="1409700"/>
          </a:xfrm>
        </p:spPr>
        <p:txBody>
          <a:bodyPr>
            <a:normAutofit/>
          </a:bodyPr>
          <a:lstStyle/>
          <a:p>
            <a: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COMP/MATH 553 Algorithmic Game Theory</a:t>
            </a:r>
            <a:b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16: VCG Mechanism</a:t>
            </a:r>
            <a:endParaRPr lang="en-US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Group 16"/>
          <p:cNvGrpSpPr/>
          <p:nvPr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矩形 12"/>
            <p:cNvSpPr/>
            <p:nvPr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95000"/>
                <a:lumOff val="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矩形 9"/>
            <p:cNvSpPr/>
            <p:nvPr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7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矩形 10"/>
            <p:cNvSpPr/>
            <p:nvPr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11"/>
            <p:cNvSpPr/>
            <p:nvPr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3"/>
            <p:cNvSpPr/>
            <p:nvPr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4"/>
            <p:cNvSpPr/>
            <p:nvPr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  <a:lumOff val="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9"/>
            <p:cNvSpPr/>
            <p:nvPr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219200" y="5638800"/>
            <a:ext cx="14609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Yang</a:t>
            </a:r>
            <a:r>
              <a:rPr lang="zh-CN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 </a:t>
            </a:r>
            <a:r>
              <a:rPr lang="en-US" altLang="zh-CN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Cai</a:t>
            </a:r>
            <a:endParaRPr 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4200" y="4191000"/>
            <a:ext cx="1705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Oct 27,</a:t>
            </a:r>
            <a:r>
              <a:rPr lang="zh-CN" altLang="en-US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 </a:t>
            </a:r>
            <a:r>
              <a:rPr lang="en-US" altLang="zh-CN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2016</a:t>
            </a:r>
            <a:endParaRPr lang="en-US" sz="2400" dirty="0">
              <a:solidFill>
                <a:schemeClr val="bg1"/>
              </a:solidFill>
              <a:latin typeface="Apple Symbols"/>
              <a:cs typeface="Apple Symbols"/>
            </a:endParaRPr>
          </a:p>
        </p:txBody>
      </p:sp>
    </p:spTree>
    <p:extLst>
      <p:ext uri="{BB962C8B-B14F-4D97-AF65-F5344CB8AC3E}">
        <p14:creationId xmlns:p14="http://schemas.microsoft.com/office/powerpoint/2010/main" val="4252804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457200" y="76200"/>
            <a:ext cx="7700639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How do you optimize Social Welfare?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762000"/>
            <a:ext cx="8153400" cy="5838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What do I mean by optimize social welfare (algorithmically)?</a:t>
            </a:r>
            <a:endParaRPr lang="en-US" dirty="0">
              <a:latin typeface="Times New Roman"/>
              <a:cs typeface="Times New Roman"/>
            </a:endParaRP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b="1" i="1" dirty="0" err="1" smtClean="0">
                <a:latin typeface="Times New Roman"/>
                <a:cs typeface="Times New Roman"/>
              </a:rPr>
              <a:t>ω</a:t>
            </a:r>
            <a:r>
              <a:rPr lang="en-US" b="1" i="1" dirty="0" smtClean="0">
                <a:latin typeface="Times New Roman"/>
                <a:cs typeface="Times New Roman"/>
              </a:rPr>
              <a:t>* </a:t>
            </a:r>
            <a:r>
              <a:rPr lang="en-US" b="1" dirty="0" smtClean="0">
                <a:latin typeface="Times New Roman"/>
                <a:cs typeface="Times New Roman"/>
              </a:rPr>
              <a:t>:=</a:t>
            </a:r>
            <a:r>
              <a:rPr lang="en-US" b="1" i="1" dirty="0" smtClean="0">
                <a:latin typeface="Times New Roman"/>
                <a:cs typeface="Times New Roman"/>
              </a:rPr>
              <a:t> </a:t>
            </a:r>
            <a:r>
              <a:rPr lang="en-US" b="1" i="1" dirty="0" err="1" smtClean="0">
                <a:latin typeface="Times New Roman"/>
                <a:cs typeface="Times New Roman"/>
              </a:rPr>
              <a:t>arg</a:t>
            </a:r>
            <a:r>
              <a:rPr lang="en-US" b="1" dirty="0" err="1" smtClean="0">
                <a:latin typeface="Times New Roman"/>
                <a:cs typeface="Times New Roman"/>
              </a:rPr>
              <a:t>max</a:t>
            </a:r>
            <a:r>
              <a:rPr lang="en-US" b="1" i="1" baseline="-25000" dirty="0" err="1" smtClean="0">
                <a:latin typeface="Times New Roman"/>
                <a:cs typeface="Times New Roman"/>
              </a:rPr>
              <a:t>ω</a:t>
            </a:r>
            <a:r>
              <a:rPr lang="en-US" b="1" i="1" dirty="0" smtClean="0">
                <a:latin typeface="Times New Roman"/>
                <a:cs typeface="Times New Roman"/>
              </a:rPr>
              <a:t> </a:t>
            </a:r>
            <a:r>
              <a:rPr lang="en-US" b="1" i="1" dirty="0" err="1" smtClean="0">
                <a:latin typeface="Times New Roman"/>
                <a:cs typeface="Times New Roman"/>
              </a:rPr>
              <a:t>Σ</a:t>
            </a:r>
            <a:r>
              <a:rPr lang="en-US" b="1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b="1" i="1" dirty="0" smtClean="0">
                <a:latin typeface="Times New Roman"/>
                <a:cs typeface="Times New Roman"/>
              </a:rPr>
              <a:t> v</a:t>
            </a:r>
            <a:r>
              <a:rPr lang="en-US" b="1" i="1" baseline="-25000" dirty="0" smtClean="0">
                <a:latin typeface="Times New Roman"/>
                <a:cs typeface="Times New Roman"/>
              </a:rPr>
              <a:t>i</a:t>
            </a:r>
            <a:r>
              <a:rPr lang="en-US" b="1" i="1" dirty="0" smtClean="0">
                <a:latin typeface="Times New Roman"/>
                <a:cs typeface="Times New Roman"/>
              </a:rPr>
              <a:t>(</a:t>
            </a:r>
            <a:r>
              <a:rPr lang="en-US" b="1" i="1" dirty="0" err="1" smtClean="0">
                <a:latin typeface="Times New Roman"/>
                <a:cs typeface="Times New Roman"/>
              </a:rPr>
              <a:t>ω</a:t>
            </a:r>
            <a:r>
              <a:rPr lang="en-US" b="1" i="1" dirty="0" smtClean="0">
                <a:latin typeface="Times New Roman"/>
                <a:cs typeface="Times New Roman"/>
              </a:rPr>
              <a:t>)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endParaRPr lang="en-US" b="1" i="1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How do you design a DSIC mechanism that optimizes social welfare.</a:t>
            </a:r>
            <a:endParaRPr lang="en-US" dirty="0">
              <a:latin typeface="Times New Roman"/>
              <a:cs typeface="Times New Roman"/>
            </a:endParaRP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Take the same two-step approach.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Sealed-bid auction. Bidder </a:t>
            </a:r>
            <a:r>
              <a:rPr lang="en-US" b="1" i="1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submits </a:t>
            </a:r>
            <a:r>
              <a:rPr lang="en-US" b="1" i="1" dirty="0" smtClean="0">
                <a:latin typeface="Times New Roman"/>
                <a:cs typeface="Times New Roman"/>
              </a:rPr>
              <a:t>b</a:t>
            </a:r>
            <a:r>
              <a:rPr lang="en-US" b="1" i="1" baseline="-25000" dirty="0" smtClean="0">
                <a:latin typeface="Times New Roman"/>
                <a:cs typeface="Times New Roman"/>
              </a:rPr>
              <a:t>i </a:t>
            </a:r>
            <a:r>
              <a:rPr lang="en-US" dirty="0" smtClean="0">
                <a:latin typeface="Times New Roman"/>
                <a:cs typeface="Times New Roman"/>
              </a:rPr>
              <a:t>which is indexed by </a:t>
            </a:r>
            <a:r>
              <a:rPr lang="en-US" dirty="0" err="1" smtClean="0">
                <a:latin typeface="Times New Roman"/>
                <a:cs typeface="Times New Roman"/>
              </a:rPr>
              <a:t>Ω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  <a:endParaRPr lang="en-US" b="1" i="1" dirty="0" smtClean="0">
              <a:latin typeface="Times New Roman"/>
              <a:cs typeface="Times New Roman"/>
            </a:endParaRP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Allocation rule is clear</a:t>
            </a:r>
            <a:r>
              <a:rPr lang="en-US" dirty="0">
                <a:latin typeface="Times New Roman"/>
                <a:cs typeface="Times New Roman"/>
              </a:rPr>
              <a:t>:</a:t>
            </a:r>
            <a:r>
              <a:rPr lang="en-US" dirty="0" smtClean="0">
                <a:latin typeface="Times New Roman"/>
                <a:cs typeface="Times New Roman"/>
              </a:rPr>
              <a:t> assume </a:t>
            </a:r>
            <a:r>
              <a:rPr lang="en-US" b="1" i="1" dirty="0" err="1" smtClean="0">
                <a:latin typeface="Times New Roman"/>
                <a:cs typeface="Times New Roman"/>
              </a:rPr>
              <a:t>b</a:t>
            </a:r>
            <a:r>
              <a:rPr lang="en-US" b="1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err="1" smtClean="0">
                <a:latin typeface="Times New Roman"/>
                <a:cs typeface="Times New Roman"/>
              </a:rPr>
              <a:t>’s</a:t>
            </a:r>
            <a:r>
              <a:rPr lang="en-US" dirty="0" smtClean="0">
                <a:latin typeface="Times New Roman"/>
                <a:cs typeface="Times New Roman"/>
              </a:rPr>
              <a:t> are the true values and choose the outcome that maximizes social welfare.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In single-dimensional settings, given the allocation rule, Myerson’s lemma provides the unique payment rule.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In multi-dimensional settings, Myerson’s lemma doesn’t apply ... How can you define monotone allocation rule when bids are multi-dimensional?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Similarly, how can we define the payment rule even if we know the allocation rule.</a:t>
            </a:r>
          </a:p>
        </p:txBody>
      </p:sp>
    </p:spTree>
    <p:extLst>
      <p:ext uri="{BB962C8B-B14F-4D97-AF65-F5344CB8AC3E}">
        <p14:creationId xmlns:p14="http://schemas.microsoft.com/office/powerpoint/2010/main" val="21649409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2"/>
          <p:cNvSpPr>
            <a:spLocks noGrp="1"/>
          </p:cNvSpPr>
          <p:nvPr>
            <p:ph type="title"/>
          </p:nvPr>
        </p:nvSpPr>
        <p:spPr>
          <a:xfrm>
            <a:off x="2743200" y="4191000"/>
            <a:ext cx="6019800" cy="13620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0" cap="none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Vickrey</a:t>
            </a:r>
            <a:r>
              <a:rPr lang="en-US" altLang="zh-CN" b="0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-Clarke-Groves (VCG) Mechanism </a:t>
            </a:r>
            <a:endParaRPr lang="en-US" sz="2800" b="0" cap="none" dirty="0">
              <a:solidFill>
                <a:schemeClr val="tx2">
                  <a:lumMod val="60000"/>
                  <a:lumOff val="40000"/>
                </a:schemeClr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337106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 xmlns:mv="urn:schemas-microsoft-com:mac:vml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The VCG Mechanism</a:t>
            </a:r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8763000" cy="10439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8200" y="1752600"/>
            <a:ext cx="7848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[The </a:t>
            </a:r>
            <a:r>
              <a:rPr lang="en-US" altLang="zh-CN" sz="2400" b="1" dirty="0" err="1" smtClean="0">
                <a:solidFill>
                  <a:schemeClr val="bg1"/>
                </a:solidFill>
                <a:latin typeface="Comic Sans MS"/>
                <a:cs typeface="Comic Sans MS"/>
              </a:rPr>
              <a:t>Vickrey</a:t>
            </a:r>
            <a:r>
              <a:rPr lang="en-US" altLang="zh-CN" sz="2400" b="1" dirty="0">
                <a:solidFill>
                  <a:schemeClr val="bg1"/>
                </a:solidFill>
                <a:latin typeface="Comic Sans MS"/>
                <a:cs typeface="Comic Sans MS"/>
              </a:rPr>
              <a:t>-Clarke-</a:t>
            </a:r>
            <a:r>
              <a:rPr lang="en-US" altLang="zh-CN" sz="24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Groves </a:t>
            </a:r>
            <a:r>
              <a:rPr lang="en-US" sz="24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FFFF00"/>
                </a:solidFill>
                <a:latin typeface="Comic Sans MS"/>
                <a:cs typeface="Comic Sans MS"/>
              </a:rPr>
              <a:t>VCG</a:t>
            </a:r>
            <a:r>
              <a:rPr lang="en-US" sz="24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) Mechanism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] </a:t>
            </a:r>
            <a:r>
              <a:rPr lang="en-US" sz="2400" dirty="0" smtClean="0">
                <a:solidFill>
                  <a:schemeClr val="bg1"/>
                </a:solidFill>
                <a:latin typeface="Chalkboard"/>
                <a:cs typeface="Chalkboard"/>
              </a:rPr>
              <a:t>In every general mechanism design environment, there is a 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DSIC</a:t>
            </a:r>
            <a:r>
              <a:rPr lang="en-US" sz="2400" dirty="0" smtClean="0">
                <a:solidFill>
                  <a:schemeClr val="bg1"/>
                </a:solidFill>
                <a:latin typeface="Chalkboard"/>
                <a:cs typeface="Chalkboard"/>
              </a:rPr>
              <a:t> mechanism that maximizes the social welfare. In particular the allocation rule is</a:t>
            </a:r>
          </a:p>
          <a:p>
            <a:pPr marL="0" lvl="1"/>
            <a:r>
              <a:rPr lang="en-US" sz="2400" b="1" i="1" dirty="0">
                <a:solidFill>
                  <a:schemeClr val="bg1"/>
                </a:solidFill>
                <a:latin typeface="Chalkboard"/>
                <a:cs typeface="Chalkboard"/>
              </a:rPr>
              <a:t>	</a:t>
            </a:r>
            <a:r>
              <a:rPr lang="en-US" sz="2400" b="1" i="1" dirty="0" smtClean="0">
                <a:solidFill>
                  <a:schemeClr val="bg1"/>
                </a:solidFill>
                <a:latin typeface="Chalkboard"/>
                <a:cs typeface="Chalkboard"/>
              </a:rPr>
              <a:t>	</a:t>
            </a:r>
            <a:r>
              <a:rPr lang="en-US" sz="2400" b="1" i="1" dirty="0" smtClean="0">
                <a:solidFill>
                  <a:srgbClr val="FFFF00"/>
                </a:solidFill>
                <a:latin typeface="Chalkboard"/>
                <a:cs typeface="Chalkboard"/>
              </a:rPr>
              <a:t>x(b) = </a:t>
            </a:r>
            <a:r>
              <a:rPr lang="en-US" sz="2400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arg</a:t>
            </a:r>
            <a:r>
              <a:rPr lang="en-US" sz="2400" b="1" dirty="0" err="1">
                <a:solidFill>
                  <a:srgbClr val="FFFF00"/>
                </a:solidFill>
                <a:latin typeface="Comic Sans MS"/>
                <a:cs typeface="Comic Sans MS"/>
              </a:rPr>
              <a:t>max</a:t>
            </a:r>
            <a:r>
              <a:rPr lang="en-US" sz="2400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sz="2400" b="1" i="1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Σ</a:t>
            </a:r>
            <a:r>
              <a:rPr lang="en-US" sz="2400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sz="2400" b="1" i="1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sz="2400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b</a:t>
            </a:r>
            <a:r>
              <a:rPr lang="en-US" sz="2400" b="1" i="1" baseline="-25000" dirty="0" smtClean="0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sz="2400" b="1" i="1" dirty="0">
                <a:solidFill>
                  <a:srgbClr val="FFFF00"/>
                </a:solidFill>
                <a:latin typeface="Comic Sans MS"/>
                <a:cs typeface="Comic Sans MS"/>
              </a:rPr>
              <a:t>(</a:t>
            </a:r>
            <a:r>
              <a:rPr lang="en-US" sz="2400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sz="2400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)    (1)</a:t>
            </a:r>
            <a:r>
              <a:rPr lang="en-US" sz="2400" b="1" i="1" dirty="0">
                <a:solidFill>
                  <a:schemeClr val="bg1"/>
                </a:solidFill>
                <a:latin typeface="Comic Sans MS"/>
                <a:cs typeface="Comic Sans MS"/>
              </a:rPr>
              <a:t>;</a:t>
            </a:r>
            <a:endParaRPr lang="en-US" sz="2400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marL="0" lvl="1"/>
            <a:endParaRPr lang="en-US" sz="2000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marL="0" lvl="1"/>
            <a:r>
              <a:rPr lang="en-US" sz="2000" dirty="0">
                <a:solidFill>
                  <a:schemeClr val="bg1"/>
                </a:solidFill>
                <a:latin typeface="Comic Sans MS"/>
                <a:cs typeface="Comic Sans MS"/>
              </a:rPr>
              <a:t>a</a:t>
            </a:r>
            <a:r>
              <a:rPr lang="en-US" sz="2000" dirty="0" smtClean="0">
                <a:solidFill>
                  <a:schemeClr val="bg1"/>
                </a:solidFill>
                <a:latin typeface="Comic Sans MS"/>
                <a:cs typeface="Comic Sans MS"/>
              </a:rPr>
              <a:t>nd the payment rule is</a:t>
            </a:r>
          </a:p>
          <a:p>
            <a:pPr marL="0" lvl="1"/>
            <a:r>
              <a:rPr lang="en-US" sz="2400" b="1" i="1" dirty="0">
                <a:solidFill>
                  <a:schemeClr val="bg1"/>
                </a:solidFill>
                <a:latin typeface="Comic Sans MS"/>
                <a:cs typeface="Comic Sans MS"/>
              </a:rPr>
              <a:t>	</a:t>
            </a:r>
            <a:r>
              <a:rPr lang="en-US" sz="2400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      </a:t>
            </a:r>
            <a:r>
              <a:rPr lang="en-US" sz="2400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p</a:t>
            </a:r>
            <a:r>
              <a:rPr lang="en-US" sz="2400" b="1" i="1" baseline="-25000" dirty="0" smtClean="0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sz="2400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(b) = </a:t>
            </a:r>
            <a:r>
              <a:rPr lang="en-US" sz="2400" b="1" dirty="0" smtClean="0">
                <a:solidFill>
                  <a:srgbClr val="FFFF00"/>
                </a:solidFill>
                <a:latin typeface="Comic Sans MS"/>
                <a:cs typeface="Comic Sans MS"/>
              </a:rPr>
              <a:t>h</a:t>
            </a:r>
            <a:r>
              <a:rPr lang="en-US" sz="2400" b="1" baseline="-25000" dirty="0" smtClean="0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sz="2400" b="1" dirty="0" smtClean="0">
                <a:solidFill>
                  <a:srgbClr val="FFFF00"/>
                </a:solidFill>
                <a:latin typeface="Comic Sans MS"/>
                <a:cs typeface="Comic Sans MS"/>
              </a:rPr>
              <a:t>(b</a:t>
            </a:r>
            <a:r>
              <a:rPr lang="en-US" sz="2400" b="1" baseline="-25000" dirty="0" smtClean="0">
                <a:solidFill>
                  <a:srgbClr val="FFFF00"/>
                </a:solidFill>
                <a:latin typeface="Comic Sans MS"/>
                <a:cs typeface="Comic Sans MS"/>
              </a:rPr>
              <a:t>-</a:t>
            </a:r>
            <a:r>
              <a:rPr lang="en-US" sz="2400" b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sz="2400" b="1" dirty="0" smtClean="0">
                <a:solidFill>
                  <a:srgbClr val="FFFF00"/>
                </a:solidFill>
                <a:latin typeface="Comic Sans MS"/>
                <a:cs typeface="Comic Sans MS"/>
              </a:rPr>
              <a:t>)</a:t>
            </a:r>
            <a:r>
              <a:rPr lang="en-US" sz="2400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– </a:t>
            </a:r>
            <a:r>
              <a:rPr lang="en-US" sz="2400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Σ</a:t>
            </a:r>
            <a:r>
              <a:rPr lang="en-US" sz="2400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j</a:t>
            </a:r>
            <a:r>
              <a:rPr lang="en-US" sz="2400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≠i</a:t>
            </a:r>
            <a:r>
              <a:rPr lang="en-US" sz="2400" b="1" i="1" baseline="-25000" dirty="0" smtClean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sz="2400" b="1" i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b</a:t>
            </a:r>
            <a:r>
              <a:rPr lang="en-US" sz="2400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j</a:t>
            </a:r>
            <a:r>
              <a:rPr lang="en-US" sz="2400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(</a:t>
            </a:r>
            <a:r>
              <a:rPr lang="en-US" sz="2400" b="1" i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sz="2400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*)   (2)</a:t>
            </a:r>
            <a:r>
              <a:rPr lang="en-US" sz="2400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,</a:t>
            </a:r>
          </a:p>
          <a:p>
            <a:pPr marL="0" lvl="1"/>
            <a:endParaRPr lang="en-US" sz="2000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marL="0" lvl="1"/>
            <a:r>
              <a:rPr lang="en-US" sz="2000" dirty="0" smtClean="0">
                <a:solidFill>
                  <a:schemeClr val="bg1"/>
                </a:solidFill>
                <a:latin typeface="Comic Sans MS"/>
                <a:cs typeface="Comic Sans MS"/>
              </a:rPr>
              <a:t>where</a:t>
            </a:r>
            <a:r>
              <a:rPr lang="en-US" sz="2000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en-US" sz="2000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sz="2000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* = </a:t>
            </a:r>
            <a:r>
              <a:rPr lang="en-US" sz="2000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arg</a:t>
            </a:r>
            <a:r>
              <a:rPr lang="en-US" sz="2000" b="1" dirty="0" err="1">
                <a:solidFill>
                  <a:srgbClr val="FFFF00"/>
                </a:solidFill>
                <a:latin typeface="Comic Sans MS"/>
                <a:cs typeface="Comic Sans MS"/>
              </a:rPr>
              <a:t>max</a:t>
            </a:r>
            <a:r>
              <a:rPr lang="en-US" sz="2000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sz="2000" b="1" i="1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sz="2000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Σ</a:t>
            </a:r>
            <a:r>
              <a:rPr lang="en-US" sz="2000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sz="2000" b="1" i="1" dirty="0">
                <a:solidFill>
                  <a:srgbClr val="FFFF00"/>
                </a:solidFill>
                <a:latin typeface="Comic Sans MS"/>
                <a:cs typeface="Comic Sans MS"/>
              </a:rPr>
              <a:t> b</a:t>
            </a:r>
            <a:r>
              <a:rPr lang="en-US" sz="2000" b="1" i="1" baseline="-25000" dirty="0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sz="2000" b="1" i="1" dirty="0">
                <a:solidFill>
                  <a:srgbClr val="FFFF00"/>
                </a:solidFill>
                <a:latin typeface="Comic Sans MS"/>
                <a:cs typeface="Comic Sans MS"/>
              </a:rPr>
              <a:t>(</a:t>
            </a:r>
            <a:r>
              <a:rPr lang="en-US" sz="2000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sz="2000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) </a:t>
            </a:r>
            <a:r>
              <a:rPr lang="en-US" sz="2000" dirty="0" smtClean="0">
                <a:solidFill>
                  <a:schemeClr val="bg1"/>
                </a:solidFill>
                <a:latin typeface="Comic Sans MS"/>
                <a:cs typeface="Comic Sans MS"/>
              </a:rPr>
              <a:t>is the outcome chosen in (1)</a:t>
            </a:r>
            <a:r>
              <a:rPr lang="en-US" sz="2000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.</a:t>
            </a:r>
            <a:endParaRPr lang="en-US" sz="2000" b="1" i="1" dirty="0">
              <a:solidFill>
                <a:schemeClr val="bg1"/>
              </a:solidFill>
              <a:latin typeface="Comic Sans MS"/>
              <a:cs typeface="Comic Sans MS"/>
            </a:endParaRPr>
          </a:p>
          <a:p>
            <a:endParaRPr lang="en-US" sz="2400" b="1" i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72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0"/>
            <a:ext cx="7700639" cy="7620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Clark Pivot Payment</a:t>
            </a:r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17" y="1219200"/>
            <a:ext cx="8763000" cy="4343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27517" y="1799083"/>
            <a:ext cx="7696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A payment function p() is called the </a:t>
            </a:r>
            <a:r>
              <a:rPr lang="en-US" sz="2400" b="1" dirty="0" smtClean="0">
                <a:solidFill>
                  <a:srgbClr val="FF6600"/>
                </a:solidFill>
                <a:latin typeface="Comic Sans MS" pitchFamily="66" charset="0"/>
                <a:cs typeface="Arial" pitchFamily="34" charset="0"/>
              </a:rPr>
              <a:t>Clark Pivot Payment 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if </a:t>
            </a:r>
            <a:r>
              <a:rPr lang="en-US" sz="2200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p</a:t>
            </a:r>
            <a:r>
              <a:rPr lang="en-US" sz="2200" b="1" i="1" baseline="-25000" dirty="0" smtClean="0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sz="2200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(b</a:t>
            </a:r>
            <a:r>
              <a:rPr lang="en-US" sz="2200" b="1" i="1" dirty="0">
                <a:solidFill>
                  <a:srgbClr val="FFFF00"/>
                </a:solidFill>
                <a:latin typeface="Comic Sans MS"/>
                <a:cs typeface="Comic Sans MS"/>
              </a:rPr>
              <a:t>) = </a:t>
            </a:r>
            <a:r>
              <a:rPr lang="en-US" sz="2200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max</a:t>
            </a:r>
            <a:r>
              <a:rPr lang="en-US" sz="2200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sz="2200" b="1" i="1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sz="2200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Σ</a:t>
            </a:r>
            <a:r>
              <a:rPr lang="en-US" sz="2200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j≠i</a:t>
            </a:r>
            <a:r>
              <a:rPr lang="en-US" sz="2200" b="1" i="1" baseline="-25000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sz="2200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b</a:t>
            </a:r>
            <a:r>
              <a:rPr lang="en-US" sz="2200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j</a:t>
            </a:r>
            <a:r>
              <a:rPr lang="en-US" sz="2200" b="1" i="1" dirty="0">
                <a:solidFill>
                  <a:srgbClr val="FFFF00"/>
                </a:solidFill>
                <a:latin typeface="Comic Sans MS"/>
                <a:cs typeface="Comic Sans MS"/>
              </a:rPr>
              <a:t>(</a:t>
            </a:r>
            <a:r>
              <a:rPr lang="en-US" sz="2200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sz="2200" b="1" i="1" dirty="0">
                <a:solidFill>
                  <a:srgbClr val="FFFF00"/>
                </a:solidFill>
                <a:latin typeface="Comic Sans MS"/>
                <a:cs typeface="Comic Sans MS"/>
              </a:rPr>
              <a:t>) </a:t>
            </a:r>
            <a:r>
              <a:rPr lang="en-US" sz="2200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– </a:t>
            </a:r>
            <a:r>
              <a:rPr lang="en-US" sz="2200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Σ</a:t>
            </a:r>
            <a:r>
              <a:rPr lang="en-US" sz="2200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j≠i</a:t>
            </a:r>
            <a:r>
              <a:rPr lang="en-US" sz="2200" b="1" i="1" baseline="-25000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sz="2200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b</a:t>
            </a:r>
            <a:r>
              <a:rPr lang="en-US" sz="2200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j</a:t>
            </a:r>
            <a:r>
              <a:rPr lang="en-US" sz="2200" b="1" i="1" dirty="0">
                <a:solidFill>
                  <a:srgbClr val="FFFF00"/>
                </a:solidFill>
                <a:latin typeface="Comic Sans MS"/>
                <a:cs typeface="Comic Sans MS"/>
              </a:rPr>
              <a:t>(</a:t>
            </a:r>
            <a:r>
              <a:rPr lang="en-US" sz="2200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sz="2200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*) .</a:t>
            </a:r>
            <a:endParaRPr lang="en-US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endParaRPr lang="en-US" sz="2000" b="1" i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4038600"/>
            <a:ext cx="8652317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Theorem: </a:t>
            </a:r>
            <a:r>
              <a:rPr lang="en-US" sz="2000" dirty="0">
                <a:latin typeface="Georgia" charset="0"/>
                <a:ea typeface="Georgia" charset="0"/>
                <a:cs typeface="Georgia" charset="0"/>
              </a:rPr>
              <a:t>VCG with Clarke pivot payments makes no positive transfers (i.e. prices are always non-negative). Also if the valuation functions are </a:t>
            </a:r>
            <a:r>
              <a:rPr lang="en-US" sz="2000" dirty="0">
                <a:solidFill>
                  <a:srgbClr val="C00000"/>
                </a:solidFill>
                <a:latin typeface="Georgia" charset="0"/>
                <a:ea typeface="Georgia" charset="0"/>
                <a:cs typeface="Georgia" charset="0"/>
              </a:rPr>
              <a:t>non-negative</a:t>
            </a:r>
            <a:r>
              <a:rPr lang="en-US" sz="2000" dirty="0">
                <a:latin typeface="Georgia" charset="0"/>
                <a:ea typeface="Georgia" charset="0"/>
                <a:cs typeface="Georgia" charset="0"/>
              </a:rPr>
              <a:t>, it is </a:t>
            </a:r>
            <a:r>
              <a:rPr lang="en-US" sz="2000" dirty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individually rational</a:t>
            </a:r>
            <a:r>
              <a:rPr lang="en-US" sz="2000" dirty="0" smtClean="0">
                <a:latin typeface="Georgia" charset="0"/>
                <a:ea typeface="Georgia" charset="0"/>
                <a:cs typeface="Georgia" charset="0"/>
              </a:rPr>
              <a:t>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Georgia" charset="0"/>
              <a:ea typeface="Georgia" charset="0"/>
              <a:cs typeface="Georgia" charset="0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Georgia" charset="0"/>
                <a:ea typeface="Georgia" charset="0"/>
                <a:cs typeface="Georgia" charset="0"/>
              </a:rPr>
              <a:t>N.B. if the valuations could take negative values, then the payments might not be IR.</a:t>
            </a:r>
            <a:endParaRPr lang="en-US" sz="2000" dirty="0"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174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255" y="3858"/>
            <a:ext cx="7700639" cy="762000"/>
          </a:xfrm>
        </p:spPr>
        <p:txBody>
          <a:bodyPr/>
          <a:lstStyle/>
          <a:p>
            <a:r>
              <a:rPr lang="en-US" dirty="0" smtClean="0"/>
              <a:t>Understanding the Clarke Pivot Payment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187150" cy="5334000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buFont typeface="Wingdings" charset="2"/>
              <a:buChar char="q"/>
            </a:pPr>
            <a:r>
              <a:rPr lang="en-US" dirty="0">
                <a:latin typeface="Times New Roman"/>
                <a:cs typeface="Times New Roman"/>
              </a:rPr>
              <a:t>What does the payment rule mean? </a:t>
            </a:r>
          </a:p>
          <a:p>
            <a:pPr lvl="1">
              <a:lnSpc>
                <a:spcPct val="120000"/>
              </a:lnSpc>
              <a:buFont typeface="Wingdings" charset="2"/>
              <a:buChar char="§"/>
            </a:pPr>
            <a:r>
              <a:rPr lang="en-US" b="1" i="1" dirty="0">
                <a:latin typeface="Times New Roman"/>
                <a:cs typeface="Times New Roman"/>
              </a:rPr>
              <a:t>p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(b) = </a:t>
            </a:r>
            <a:r>
              <a:rPr lang="en-US" b="1" i="1" dirty="0" err="1">
                <a:latin typeface="Times New Roman"/>
                <a:cs typeface="Times New Roman"/>
              </a:rPr>
              <a:t>max</a:t>
            </a:r>
            <a:r>
              <a:rPr lang="en-US" b="1" i="1" baseline="-25000" dirty="0" err="1">
                <a:latin typeface="Times New Roman"/>
                <a:cs typeface="Times New Roman"/>
              </a:rPr>
              <a:t>ω</a:t>
            </a:r>
            <a:r>
              <a:rPr lang="en-US" b="1" i="1" dirty="0">
                <a:latin typeface="Times New Roman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cs typeface="Times New Roman"/>
              </a:rPr>
              <a:t>Σ</a:t>
            </a:r>
            <a:r>
              <a:rPr lang="en-US" b="1" i="1" baseline="-25000" dirty="0" err="1">
                <a:latin typeface="Times New Roman"/>
                <a:cs typeface="Times New Roman"/>
              </a:rPr>
              <a:t>j≠i</a:t>
            </a:r>
            <a:r>
              <a:rPr lang="en-US" b="1" i="1" dirty="0">
                <a:latin typeface="Times New Roman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cs typeface="Times New Roman"/>
              </a:rPr>
              <a:t>b</a:t>
            </a:r>
            <a:r>
              <a:rPr lang="en-US" b="1" i="1" baseline="-25000" dirty="0" err="1">
                <a:latin typeface="Times New Roman"/>
                <a:cs typeface="Times New Roman"/>
              </a:rPr>
              <a:t>j</a:t>
            </a:r>
            <a:r>
              <a:rPr lang="en-US" b="1" i="1" dirty="0">
                <a:latin typeface="Times New Roman"/>
                <a:cs typeface="Times New Roman"/>
              </a:rPr>
              <a:t>(</a:t>
            </a:r>
            <a:r>
              <a:rPr lang="en-US" b="1" i="1" dirty="0" err="1">
                <a:latin typeface="Times New Roman"/>
                <a:cs typeface="Times New Roman"/>
              </a:rPr>
              <a:t>ω</a:t>
            </a:r>
            <a:r>
              <a:rPr lang="en-US" b="1" i="1" dirty="0">
                <a:latin typeface="Times New Roman"/>
                <a:cs typeface="Times New Roman"/>
              </a:rPr>
              <a:t>) – </a:t>
            </a:r>
            <a:r>
              <a:rPr lang="en-US" b="1" i="1" dirty="0" err="1">
                <a:latin typeface="Times New Roman"/>
                <a:cs typeface="Times New Roman"/>
              </a:rPr>
              <a:t>Σ</a:t>
            </a:r>
            <a:r>
              <a:rPr lang="en-US" b="1" i="1" baseline="-25000" dirty="0" err="1">
                <a:latin typeface="Times New Roman"/>
                <a:cs typeface="Times New Roman"/>
              </a:rPr>
              <a:t>j≠i</a:t>
            </a:r>
            <a:r>
              <a:rPr lang="en-US" b="1" i="1" baseline="-25000" dirty="0">
                <a:latin typeface="Times New Roman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cs typeface="Times New Roman"/>
              </a:rPr>
              <a:t>b</a:t>
            </a:r>
            <a:r>
              <a:rPr lang="en-US" b="1" i="1" baseline="-25000" dirty="0" err="1">
                <a:latin typeface="Times New Roman"/>
                <a:cs typeface="Times New Roman"/>
              </a:rPr>
              <a:t>j</a:t>
            </a:r>
            <a:r>
              <a:rPr lang="en-US" b="1" i="1" dirty="0">
                <a:latin typeface="Times New Roman"/>
                <a:cs typeface="Times New Roman"/>
              </a:rPr>
              <a:t>(</a:t>
            </a:r>
            <a:r>
              <a:rPr lang="en-US" b="1" i="1" dirty="0" err="1">
                <a:latin typeface="Times New Roman"/>
                <a:cs typeface="Times New Roman"/>
              </a:rPr>
              <a:t>ω</a:t>
            </a:r>
            <a:r>
              <a:rPr lang="en-US" b="1" i="1" dirty="0">
                <a:latin typeface="Times New Roman"/>
                <a:cs typeface="Times New Roman"/>
              </a:rPr>
              <a:t>*)</a:t>
            </a:r>
          </a:p>
          <a:p>
            <a:pPr lvl="1">
              <a:lnSpc>
                <a:spcPct val="120000"/>
              </a:lnSpc>
              <a:buFont typeface="Wingdings" charset="2"/>
              <a:buChar char="§"/>
            </a:pPr>
            <a:r>
              <a:rPr lang="en-US" b="1" i="1" dirty="0" err="1">
                <a:latin typeface="Times New Roman"/>
                <a:cs typeface="Times New Roman"/>
              </a:rPr>
              <a:t>max</a:t>
            </a:r>
            <a:r>
              <a:rPr lang="en-US" b="1" i="1" baseline="-25000" dirty="0" err="1">
                <a:latin typeface="Times New Roman"/>
                <a:cs typeface="Times New Roman"/>
              </a:rPr>
              <a:t>ω</a:t>
            </a:r>
            <a:r>
              <a:rPr lang="en-US" b="1" i="1" dirty="0">
                <a:latin typeface="Times New Roman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cs typeface="Times New Roman"/>
              </a:rPr>
              <a:t>Σ</a:t>
            </a:r>
            <a:r>
              <a:rPr lang="en-US" b="1" i="1" baseline="-25000" dirty="0" err="1">
                <a:latin typeface="Times New Roman"/>
                <a:cs typeface="Times New Roman"/>
              </a:rPr>
              <a:t>j≠i</a:t>
            </a:r>
            <a:r>
              <a:rPr lang="en-US" b="1" i="1" dirty="0">
                <a:latin typeface="Times New Roman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cs typeface="Times New Roman"/>
              </a:rPr>
              <a:t>b</a:t>
            </a:r>
            <a:r>
              <a:rPr lang="en-US" b="1" i="1" baseline="-25000" dirty="0" err="1">
                <a:latin typeface="Times New Roman"/>
                <a:cs typeface="Times New Roman"/>
              </a:rPr>
              <a:t>j</a:t>
            </a:r>
            <a:r>
              <a:rPr lang="en-US" b="1" i="1" dirty="0">
                <a:latin typeface="Times New Roman"/>
                <a:cs typeface="Times New Roman"/>
              </a:rPr>
              <a:t>(</a:t>
            </a:r>
            <a:r>
              <a:rPr lang="en-US" b="1" i="1" dirty="0" err="1">
                <a:latin typeface="Times New Roman"/>
                <a:cs typeface="Times New Roman"/>
              </a:rPr>
              <a:t>ω</a:t>
            </a:r>
            <a:r>
              <a:rPr lang="en-US" b="1" i="1" dirty="0">
                <a:latin typeface="Times New Roman"/>
                <a:cs typeface="Times New Roman"/>
              </a:rPr>
              <a:t>) </a:t>
            </a:r>
            <a:r>
              <a:rPr lang="en-US" dirty="0">
                <a:latin typeface="Times New Roman"/>
                <a:cs typeface="Times New Roman"/>
              </a:rPr>
              <a:t>is the optimal social welfare when </a:t>
            </a:r>
            <a:r>
              <a:rPr lang="en-US" b="1" i="1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is not there.</a:t>
            </a:r>
          </a:p>
          <a:p>
            <a:pPr lvl="1">
              <a:lnSpc>
                <a:spcPct val="120000"/>
              </a:lnSpc>
              <a:buFont typeface="Wingdings" charset="2"/>
              <a:buChar char="§"/>
            </a:pPr>
            <a:r>
              <a:rPr lang="en-US" b="1" i="1" dirty="0" err="1">
                <a:latin typeface="Times New Roman"/>
                <a:cs typeface="Times New Roman"/>
              </a:rPr>
              <a:t>ω</a:t>
            </a:r>
            <a:r>
              <a:rPr lang="en-US" b="1" i="1" dirty="0">
                <a:latin typeface="Times New Roman"/>
                <a:cs typeface="Times New Roman"/>
              </a:rPr>
              <a:t>* </a:t>
            </a:r>
            <a:r>
              <a:rPr lang="en-US" dirty="0">
                <a:latin typeface="Times New Roman"/>
                <a:cs typeface="Times New Roman"/>
              </a:rPr>
              <a:t>is the optimal social welfare outcome, and </a:t>
            </a:r>
            <a:r>
              <a:rPr lang="en-US" b="1" i="1" dirty="0" err="1">
                <a:latin typeface="Times New Roman"/>
                <a:cs typeface="Times New Roman"/>
              </a:rPr>
              <a:t>Σ</a:t>
            </a:r>
            <a:r>
              <a:rPr lang="en-US" b="1" i="1" baseline="-25000" dirty="0" err="1">
                <a:latin typeface="Times New Roman"/>
                <a:cs typeface="Times New Roman"/>
              </a:rPr>
              <a:t>j≠i</a:t>
            </a:r>
            <a:r>
              <a:rPr lang="en-US" b="1" i="1" baseline="-25000" dirty="0">
                <a:latin typeface="Times New Roman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cs typeface="Times New Roman"/>
              </a:rPr>
              <a:t>b</a:t>
            </a:r>
            <a:r>
              <a:rPr lang="en-US" b="1" i="1" baseline="-25000" dirty="0" err="1">
                <a:latin typeface="Times New Roman"/>
                <a:cs typeface="Times New Roman"/>
              </a:rPr>
              <a:t>j</a:t>
            </a:r>
            <a:r>
              <a:rPr lang="en-US" b="1" i="1" dirty="0">
                <a:latin typeface="Times New Roman"/>
                <a:cs typeface="Times New Roman"/>
              </a:rPr>
              <a:t>(</a:t>
            </a:r>
            <a:r>
              <a:rPr lang="en-US" b="1" i="1" dirty="0" err="1">
                <a:latin typeface="Times New Roman"/>
                <a:cs typeface="Times New Roman"/>
              </a:rPr>
              <a:t>ω</a:t>
            </a:r>
            <a:r>
              <a:rPr lang="en-US" b="1" i="1" dirty="0">
                <a:latin typeface="Times New Roman"/>
                <a:cs typeface="Times New Roman"/>
              </a:rPr>
              <a:t>*) </a:t>
            </a:r>
            <a:r>
              <a:rPr lang="en-US" dirty="0">
                <a:latin typeface="Times New Roman"/>
                <a:cs typeface="Times New Roman"/>
              </a:rPr>
              <a:t>is the welfare from all agents except </a:t>
            </a:r>
            <a:r>
              <a:rPr lang="en-US" b="1" i="1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.</a:t>
            </a:r>
          </a:p>
          <a:p>
            <a:pPr lvl="1">
              <a:lnSpc>
                <a:spcPct val="120000"/>
              </a:lnSpc>
              <a:buFont typeface="Wingdings" charset="2"/>
              <a:buChar char="§"/>
            </a:pPr>
            <a:r>
              <a:rPr lang="en-US" dirty="0">
                <a:latin typeface="Times New Roman"/>
                <a:cs typeface="Times New Roman"/>
              </a:rPr>
              <a:t>The difference </a:t>
            </a:r>
            <a:r>
              <a:rPr lang="en-US" b="1" i="1" dirty="0" err="1">
                <a:latin typeface="Times New Roman"/>
                <a:cs typeface="Times New Roman"/>
              </a:rPr>
              <a:t>max</a:t>
            </a:r>
            <a:r>
              <a:rPr lang="en-US" b="1" i="1" baseline="-25000" dirty="0" err="1">
                <a:latin typeface="Times New Roman"/>
                <a:cs typeface="Times New Roman"/>
              </a:rPr>
              <a:t>ω</a:t>
            </a:r>
            <a:r>
              <a:rPr lang="en-US" b="1" i="1" dirty="0">
                <a:latin typeface="Times New Roman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cs typeface="Times New Roman"/>
              </a:rPr>
              <a:t>Σ</a:t>
            </a:r>
            <a:r>
              <a:rPr lang="en-US" b="1" i="1" baseline="-25000" dirty="0" err="1">
                <a:latin typeface="Times New Roman"/>
                <a:cs typeface="Times New Roman"/>
              </a:rPr>
              <a:t>j≠i</a:t>
            </a:r>
            <a:r>
              <a:rPr lang="en-US" b="1" i="1" dirty="0">
                <a:latin typeface="Times New Roman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cs typeface="Times New Roman"/>
              </a:rPr>
              <a:t>b</a:t>
            </a:r>
            <a:r>
              <a:rPr lang="en-US" b="1" i="1" baseline="-25000" dirty="0" err="1">
                <a:latin typeface="Times New Roman"/>
                <a:cs typeface="Times New Roman"/>
              </a:rPr>
              <a:t>j</a:t>
            </a:r>
            <a:r>
              <a:rPr lang="en-US" b="1" i="1" dirty="0">
                <a:latin typeface="Times New Roman"/>
                <a:cs typeface="Times New Roman"/>
              </a:rPr>
              <a:t>(</a:t>
            </a:r>
            <a:r>
              <a:rPr lang="en-US" b="1" i="1" dirty="0" err="1">
                <a:latin typeface="Times New Roman"/>
                <a:cs typeface="Times New Roman"/>
              </a:rPr>
              <a:t>ω</a:t>
            </a:r>
            <a:r>
              <a:rPr lang="en-US" b="1" i="1" dirty="0">
                <a:latin typeface="Times New Roman"/>
                <a:cs typeface="Times New Roman"/>
              </a:rPr>
              <a:t>) – </a:t>
            </a:r>
            <a:r>
              <a:rPr lang="en-US" b="1" i="1" dirty="0" err="1">
                <a:latin typeface="Times New Roman"/>
                <a:cs typeface="Times New Roman"/>
              </a:rPr>
              <a:t>Σ</a:t>
            </a:r>
            <a:r>
              <a:rPr lang="en-US" b="1" i="1" baseline="-25000" dirty="0" err="1">
                <a:latin typeface="Times New Roman"/>
                <a:cs typeface="Times New Roman"/>
              </a:rPr>
              <a:t>j≠i</a:t>
            </a:r>
            <a:r>
              <a:rPr lang="en-US" b="1" i="1" baseline="-25000" dirty="0">
                <a:latin typeface="Times New Roman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cs typeface="Times New Roman"/>
              </a:rPr>
              <a:t>b</a:t>
            </a:r>
            <a:r>
              <a:rPr lang="en-US" b="1" i="1" baseline="-25000" dirty="0" err="1">
                <a:latin typeface="Times New Roman"/>
                <a:cs typeface="Times New Roman"/>
              </a:rPr>
              <a:t>j</a:t>
            </a:r>
            <a:r>
              <a:rPr lang="en-US" b="1" i="1" dirty="0">
                <a:latin typeface="Times New Roman"/>
                <a:cs typeface="Times New Roman"/>
              </a:rPr>
              <a:t>(</a:t>
            </a:r>
            <a:r>
              <a:rPr lang="en-US" b="1" i="1" dirty="0" err="1">
                <a:latin typeface="Times New Roman"/>
                <a:cs typeface="Times New Roman"/>
              </a:rPr>
              <a:t>ω</a:t>
            </a:r>
            <a:r>
              <a:rPr lang="en-US" b="1" i="1" dirty="0">
                <a:latin typeface="Times New Roman"/>
                <a:cs typeface="Times New Roman"/>
              </a:rPr>
              <a:t>*) </a:t>
            </a:r>
            <a:r>
              <a:rPr lang="en-US" dirty="0">
                <a:latin typeface="Times New Roman"/>
                <a:cs typeface="Times New Roman"/>
              </a:rPr>
              <a:t>can be viewed as “the </a:t>
            </a:r>
            <a:r>
              <a:rPr lang="en-US" b="1" i="1" dirty="0">
                <a:solidFill>
                  <a:srgbClr val="FF6600"/>
                </a:solidFill>
                <a:latin typeface="Times New Roman"/>
                <a:cs typeface="Times New Roman"/>
              </a:rPr>
              <a:t>welfare loss</a:t>
            </a:r>
            <a:r>
              <a:rPr lang="en-US" dirty="0">
                <a:latin typeface="Times New Roman"/>
                <a:cs typeface="Times New Roman"/>
              </a:rPr>
              <a:t> inflicted on the other </a:t>
            </a:r>
            <a:r>
              <a:rPr lang="en-US" b="1" i="1" dirty="0">
                <a:latin typeface="Times New Roman"/>
                <a:cs typeface="Times New Roman"/>
              </a:rPr>
              <a:t>n−1</a:t>
            </a:r>
            <a:r>
              <a:rPr lang="en-US" dirty="0">
                <a:latin typeface="Times New Roman"/>
                <a:cs typeface="Times New Roman"/>
              </a:rPr>
              <a:t> agents by </a:t>
            </a:r>
            <a:r>
              <a:rPr lang="en-US" b="1" i="1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’s presence”. Called “externality” in Economics.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9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457200" y="76200"/>
            <a:ext cx="7700639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Examples of VCG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29228" y="1371600"/>
                <a:ext cx="8153400" cy="44104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dirty="0" smtClean="0">
                    <a:latin typeface="Times New Roman"/>
                    <a:cs typeface="Times New Roman"/>
                  </a:rPr>
                  <a:t>Single-item auction.</a:t>
                </a:r>
              </a:p>
              <a:p>
                <a:pPr marL="742950" lvl="1" indent="-285750">
                  <a:lnSpc>
                    <a:spcPct val="120000"/>
                  </a:lnSpc>
                  <a:spcAft>
                    <a:spcPts val="600"/>
                  </a:spcAft>
                  <a:buFont typeface="Arial" charset="0"/>
                  <a:buChar char="•"/>
                </a:pPr>
                <a:r>
                  <a:rPr lang="en-US" dirty="0" smtClean="0">
                    <a:latin typeface="Times New Roman"/>
                    <a:cs typeface="Times New Roman"/>
                  </a:rPr>
                  <a:t>If </a:t>
                </a:r>
                <a:r>
                  <a:rPr lang="en-US" b="1" i="1" dirty="0" err="1" smtClean="0">
                    <a:latin typeface="Times New Roman"/>
                    <a:cs typeface="Times New Roman"/>
                  </a:rPr>
                  <a:t>i</a:t>
                </a:r>
                <a:r>
                  <a:rPr lang="en-US" dirty="0" smtClean="0">
                    <a:latin typeface="Times New Roman"/>
                    <a:cs typeface="Times New Roman"/>
                  </a:rPr>
                  <a:t> is the winner, </a:t>
                </a:r>
                <a:r>
                  <a:rPr lang="en-US" b="1" i="1" dirty="0" err="1">
                    <a:latin typeface="Times New Roman"/>
                    <a:cs typeface="Times New Roman"/>
                  </a:rPr>
                  <a:t>max</a:t>
                </a:r>
                <a:r>
                  <a:rPr lang="en-US" b="1" i="1" baseline="-25000" dirty="0" err="1">
                    <a:latin typeface="Times New Roman"/>
                    <a:cs typeface="Times New Roman"/>
                  </a:rPr>
                  <a:t>ω</a:t>
                </a:r>
                <a:r>
                  <a:rPr lang="en-US" b="1" i="1" dirty="0">
                    <a:latin typeface="Times New Roman"/>
                    <a:cs typeface="Times New Roman"/>
                  </a:rPr>
                  <a:t> </a:t>
                </a:r>
                <a:r>
                  <a:rPr lang="en-US" b="1" i="1" dirty="0" err="1">
                    <a:latin typeface="Times New Roman"/>
                    <a:cs typeface="Times New Roman"/>
                  </a:rPr>
                  <a:t>Σ</a:t>
                </a:r>
                <a:r>
                  <a:rPr lang="en-US" b="1" i="1" baseline="-25000" dirty="0" err="1">
                    <a:latin typeface="Times New Roman"/>
                    <a:cs typeface="Times New Roman"/>
                  </a:rPr>
                  <a:t>j≠i</a:t>
                </a:r>
                <a:r>
                  <a:rPr lang="en-US" b="1" i="1" dirty="0">
                    <a:latin typeface="Times New Roman"/>
                    <a:cs typeface="Times New Roman"/>
                  </a:rPr>
                  <a:t> </a:t>
                </a:r>
                <a:r>
                  <a:rPr lang="en-US" b="1" i="1" dirty="0" err="1">
                    <a:latin typeface="Times New Roman"/>
                    <a:cs typeface="Times New Roman"/>
                  </a:rPr>
                  <a:t>b</a:t>
                </a:r>
                <a:r>
                  <a:rPr lang="en-US" b="1" i="1" baseline="-25000" dirty="0" err="1">
                    <a:latin typeface="Times New Roman"/>
                    <a:cs typeface="Times New Roman"/>
                  </a:rPr>
                  <a:t>j</a:t>
                </a:r>
                <a:r>
                  <a:rPr lang="en-US" b="1" i="1" dirty="0">
                    <a:latin typeface="Times New Roman"/>
                    <a:cs typeface="Times New Roman"/>
                  </a:rPr>
                  <a:t>(</a:t>
                </a:r>
                <a:r>
                  <a:rPr lang="en-US" b="1" i="1" dirty="0" err="1" smtClean="0">
                    <a:latin typeface="Times New Roman"/>
                    <a:cs typeface="Times New Roman"/>
                  </a:rPr>
                  <a:t>ω</a:t>
                </a:r>
                <a:r>
                  <a:rPr lang="en-US" b="1" i="1" dirty="0" smtClean="0">
                    <a:latin typeface="Times New Roman"/>
                    <a:cs typeface="Times New Roman"/>
                  </a:rPr>
                  <a:t>) </a:t>
                </a:r>
                <a:r>
                  <a:rPr lang="en-US" dirty="0" smtClean="0">
                    <a:latin typeface="Times New Roman"/>
                    <a:cs typeface="Times New Roman"/>
                  </a:rPr>
                  <a:t>is the second largest bid.</a:t>
                </a:r>
              </a:p>
              <a:p>
                <a:pPr marL="742950" lvl="1" indent="-285750">
                  <a:lnSpc>
                    <a:spcPct val="120000"/>
                  </a:lnSpc>
                  <a:spcAft>
                    <a:spcPts val="600"/>
                  </a:spcAft>
                  <a:buFont typeface="Arial" charset="0"/>
                  <a:buChar char="•"/>
                </a:pPr>
                <a:r>
                  <a:rPr lang="en-US" b="1" i="1" dirty="0" err="1">
                    <a:latin typeface="Times New Roman"/>
                    <a:cs typeface="Times New Roman"/>
                  </a:rPr>
                  <a:t>Σ</a:t>
                </a:r>
                <a:r>
                  <a:rPr lang="en-US" b="1" i="1" baseline="-25000" dirty="0" err="1">
                    <a:latin typeface="Times New Roman"/>
                    <a:cs typeface="Times New Roman"/>
                  </a:rPr>
                  <a:t>j≠i</a:t>
                </a:r>
                <a:r>
                  <a:rPr lang="en-US" b="1" i="1" baseline="-25000" dirty="0">
                    <a:latin typeface="Times New Roman"/>
                    <a:cs typeface="Times New Roman"/>
                  </a:rPr>
                  <a:t> </a:t>
                </a:r>
                <a:r>
                  <a:rPr lang="en-US" b="1" i="1" dirty="0" err="1">
                    <a:latin typeface="Times New Roman"/>
                    <a:cs typeface="Times New Roman"/>
                  </a:rPr>
                  <a:t>b</a:t>
                </a:r>
                <a:r>
                  <a:rPr lang="en-US" b="1" i="1" baseline="-25000" dirty="0" err="1">
                    <a:latin typeface="Times New Roman"/>
                    <a:cs typeface="Times New Roman"/>
                  </a:rPr>
                  <a:t>j</a:t>
                </a:r>
                <a:r>
                  <a:rPr lang="en-US" b="1" i="1" dirty="0">
                    <a:latin typeface="Times New Roman"/>
                    <a:cs typeface="Times New Roman"/>
                  </a:rPr>
                  <a:t>(</a:t>
                </a:r>
                <a:r>
                  <a:rPr lang="en-US" b="1" i="1" dirty="0" err="1">
                    <a:latin typeface="Times New Roman"/>
                    <a:cs typeface="Times New Roman"/>
                  </a:rPr>
                  <a:t>ω</a:t>
                </a:r>
                <a:r>
                  <a:rPr lang="en-US" b="1" i="1" dirty="0" smtClean="0">
                    <a:latin typeface="Times New Roman"/>
                    <a:cs typeface="Times New Roman"/>
                  </a:rPr>
                  <a:t>*) = 0.</a:t>
                </a:r>
              </a:p>
              <a:p>
                <a:pPr marL="742950" lvl="1" indent="-285750">
                  <a:lnSpc>
                    <a:spcPct val="120000"/>
                  </a:lnSpc>
                  <a:spcAft>
                    <a:spcPts val="600"/>
                  </a:spcAft>
                  <a:buFont typeface="Arial" charset="0"/>
                  <a:buChar char="•"/>
                </a:pPr>
                <a:r>
                  <a:rPr lang="en-US" dirty="0" smtClean="0">
                    <a:latin typeface="Times New Roman"/>
                    <a:cs typeface="Times New Roman"/>
                  </a:rPr>
                  <a:t>So exactly second-price.</a:t>
                </a:r>
              </a:p>
              <a:p>
                <a:pPr marL="742950" lvl="1" indent="-285750">
                  <a:lnSpc>
                    <a:spcPct val="120000"/>
                  </a:lnSpc>
                  <a:spcAft>
                    <a:spcPts val="600"/>
                  </a:spcAft>
                  <a:buFont typeface="Arial" charset="0"/>
                  <a:buChar char="•"/>
                </a:pPr>
                <a:endParaRPr lang="en-US" dirty="0" smtClean="0">
                  <a:latin typeface="Times New Roman"/>
                  <a:cs typeface="Times New Roman"/>
                </a:endParaRPr>
              </a:p>
              <a:p>
                <a:pPr marL="342900" indent="-342900">
                  <a:buFont typeface="Wingdings" charset="2"/>
                  <a:buChar char="q"/>
                </a:pPr>
                <a:r>
                  <a:rPr lang="en-US" dirty="0" smtClean="0">
                    <a:latin typeface="Times New Roman"/>
                    <a:cs typeface="Times New Roman"/>
                  </a:rPr>
                  <a:t>Procurement auction: buying service from the cheapest bidder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dirty="0" smtClean="0">
                    <a:latin typeface="Times New Roman"/>
                    <a:cs typeface="Times New Roman"/>
                  </a:rPr>
                  <a:t>Bidders submit cost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  <a:cs typeface="Times New Roman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  <a:cs typeface="Times New Roman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charset="0"/>
                        <a:cs typeface="Times New Roman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  <a:cs typeface="Times New Roman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  <a:cs typeface="Times New Roman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charset="0"/>
                        <a:cs typeface="Times New Roman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  <a:cs typeface="Times New Roman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  <a:cs typeface="Times New Roman"/>
                          </a:rPr>
                          <m:t>𝑛</m:t>
                        </m:r>
                      </m:sub>
                    </m:sSub>
                  </m:oMath>
                </a14:m>
                <a:endParaRPr lang="en-US" dirty="0" smtClean="0">
                  <a:latin typeface="Times New Roman"/>
                  <a:cs typeface="Times New Roman"/>
                </a:endParaRPr>
              </a:p>
              <a:p>
                <a:pPr marL="800100" lvl="1" indent="-342900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dirty="0" smtClean="0">
                    <a:latin typeface="Times New Roman"/>
                    <a:cs typeface="Times New Roman"/>
                  </a:rPr>
                  <a:t>Choose the cheapest bidder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charset="0"/>
                            <a:cs typeface="Times New Roman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charset="0"/>
                            <a:cs typeface="Times New Roman"/>
                          </a:rPr>
                          <m:t>𝑖</m:t>
                        </m:r>
                      </m:e>
                      <m:sup>
                        <m:r>
                          <a:rPr lang="en-US" b="0" i="1" smtClean="0">
                            <a:latin typeface="Cambria Math" charset="0"/>
                            <a:cs typeface="Times New Roman"/>
                          </a:rPr>
                          <m:t>∗</m:t>
                        </m:r>
                      </m:sup>
                    </m:sSup>
                  </m:oMath>
                </a14:m>
                <a:endParaRPr lang="en-US" dirty="0" smtClean="0">
                  <a:latin typeface="Times New Roman"/>
                  <a:cs typeface="Times New Roman"/>
                </a:endParaRPr>
              </a:p>
              <a:p>
                <a:pPr marL="800100" lvl="1" indent="-342900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dirty="0" smtClean="0">
                    <a:latin typeface="Times New Roman"/>
                    <a:cs typeface="Times New Roman"/>
                  </a:rPr>
                  <a:t>What’s the payment?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dirty="0" smtClean="0">
                    <a:latin typeface="Times New Roman"/>
                    <a:cs typeface="Times New Roman"/>
                  </a:rPr>
                  <a:t>Clarke pivot payment: pay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charset="0"/>
                            <a:cs typeface="Times New Roman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charset="0"/>
                            <a:cs typeface="Times New Roman"/>
                          </a:rPr>
                          <m:t>𝑖</m:t>
                        </m:r>
                      </m:e>
                      <m:sup>
                        <m:r>
                          <a:rPr lang="en-US" i="1">
                            <a:latin typeface="Cambria Math" charset="0"/>
                            <a:cs typeface="Times New Roman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 smtClean="0">
                    <a:latin typeface="Times New Roman"/>
                    <a:cs typeface="Times New Roman"/>
                  </a:rPr>
                  <a:t> the second cheapest cost.</a:t>
                </a:r>
                <a:endParaRPr lang="en-US" dirty="0">
                  <a:latin typeface="Times New Roman"/>
                  <a:cs typeface="Times New Roman"/>
                </a:endParaRPr>
              </a:p>
              <a:p>
                <a:pPr marL="742950" lvl="1" indent="-285750">
                  <a:lnSpc>
                    <a:spcPct val="120000"/>
                  </a:lnSpc>
                  <a:spcAft>
                    <a:spcPts val="600"/>
                  </a:spcAft>
                  <a:buFont typeface="Arial" charset="0"/>
                  <a:buChar char="•"/>
                </a:pPr>
                <a:endParaRPr lang="en-US" dirty="0" smtClean="0">
                  <a:latin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28" y="1371600"/>
                <a:ext cx="8153400" cy="4410438"/>
              </a:xfrm>
              <a:prstGeom prst="rect">
                <a:avLst/>
              </a:prstGeom>
              <a:blipFill rotWithShape="0">
                <a:blip r:embed="rId3"/>
                <a:stretch>
                  <a:fillRect l="-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021519" y="3048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331887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255" y="36653"/>
            <a:ext cx="7700639" cy="762000"/>
          </a:xfrm>
        </p:spPr>
        <p:txBody>
          <a:bodyPr/>
          <a:lstStyle/>
          <a:p>
            <a:r>
              <a:rPr lang="en-US" dirty="0"/>
              <a:t>Examples of VCG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43000"/>
                <a:ext cx="8034750" cy="5334000"/>
              </a:xfrm>
            </p:spPr>
            <p:txBody>
              <a:bodyPr>
                <a:normAutofit fontScale="77500" lnSpcReduction="20000"/>
              </a:bodyPr>
              <a:lstStyle/>
              <a:p>
                <a:pPr marL="342900" indent="-342900">
                  <a:buFont typeface="Wingdings" charset="2"/>
                  <a:buChar char="q"/>
                </a:pPr>
                <a:r>
                  <a:rPr lang="en-US" dirty="0" smtClean="0">
                    <a:latin typeface="Times New Roman"/>
                    <a:cs typeface="Times New Roman"/>
                  </a:rPr>
                  <a:t>Public Project Problem</a:t>
                </a:r>
              </a:p>
              <a:p>
                <a:pPr lvl="1">
                  <a:buFont typeface="Arial" charset="0"/>
                  <a:buChar char="•"/>
                </a:pPr>
                <a:r>
                  <a:rPr lang="en-US" dirty="0">
                    <a:latin typeface="Times New Roman"/>
                    <a:cs typeface="Times New Roman"/>
                  </a:rPr>
                  <a:t>bidders have values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>
                            <a:latin typeface="Cambria Math" charset="0"/>
                            <a:cs typeface="Times New Roman"/>
                          </a:rPr>
                          <m:t>𝑣</m:t>
                        </m:r>
                      </m:e>
                      <m:sub>
                        <m:r>
                          <a:rPr lang="en-US">
                            <a:latin typeface="Cambria Math" charset="0"/>
                            <a:cs typeface="Times New Roman"/>
                          </a:rPr>
                          <m:t>𝑖</m:t>
                        </m:r>
                      </m:sub>
                    </m:sSub>
                    <m:r>
                      <a:rPr lang="en-US">
                        <a:latin typeface="Cambria Math" charset="0"/>
                        <a:cs typeface="Times New Roman"/>
                      </a:rPr>
                      <m:t>≥0</m:t>
                    </m:r>
                  </m:oMath>
                </a14:m>
                <a:r>
                  <a:rPr lang="en-US" dirty="0">
                    <a:latin typeface="Times New Roman"/>
                    <a:cs typeface="Times New Roman"/>
                  </a:rPr>
                  <a:t> for bridge</a:t>
                </a:r>
              </a:p>
              <a:p>
                <a:pPr lvl="1">
                  <a:buFont typeface="Arial" charset="0"/>
                  <a:buChar char="•"/>
                </a:pPr>
                <a:r>
                  <a:rPr lang="en-US" dirty="0">
                    <a:latin typeface="Times New Roman"/>
                    <a:cs typeface="Times New Roman"/>
                  </a:rPr>
                  <a:t>social choice function: build bridge </a:t>
                </a:r>
                <a:r>
                  <a:rPr lang="en-US" dirty="0" err="1">
                    <a:latin typeface="Times New Roman"/>
                    <a:cs typeface="Times New Roman"/>
                  </a:rPr>
                  <a:t>iff</a:t>
                </a:r>
                <a:r>
                  <a:rPr lang="en-US" dirty="0">
                    <a:latin typeface="Times New Roman"/>
                    <a:cs typeface="Times New Roman"/>
                  </a:rPr>
                  <a:t> sum of bidders’ values for bridge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charset="0"/>
                            <a:cs typeface="Times New Roman"/>
                          </a:rPr>
                        </m:ctrlPr>
                      </m:sSubPr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i="1">
                                <a:latin typeface="Cambria Math" charset="0"/>
                                <a:cs typeface="Times New Roman"/>
                              </a:rPr>
                            </m:ctrlPr>
                          </m:naryPr>
                          <m:sub>
                            <m:r>
                              <a:rPr lang="en-US">
                                <a:latin typeface="Cambria Math" charset="0"/>
                                <a:cs typeface="Times New Roman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charset="0"/>
                                    <a:cs typeface="Times New Roman"/>
                                  </a:rPr>
                                </m:ctrlPr>
                              </m:sSubPr>
                              <m:e>
                                <m:r>
                                  <a:rPr lang="en-US">
                                    <a:latin typeface="Cambria Math" charset="0"/>
                                    <a:cs typeface="Times New Roman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>
                                    <a:latin typeface="Cambria Math" charset="0"/>
                                    <a:cs typeface="Times New Roman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  <m:sub>
                        <m:r>
                          <a:rPr lang="en-US">
                            <a:latin typeface="Cambria Math" charset="0"/>
                            <a:cs typeface="Times New Roman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>
                    <a:latin typeface="Times New Roman"/>
                    <a:cs typeface="Times New Roman"/>
                  </a:rPr>
                  <a:t> exceeds cost </a:t>
                </a:r>
                <a14:m>
                  <m:oMath xmlns:m="http://schemas.openxmlformats.org/officeDocument/2006/math">
                    <m:r>
                      <a:rPr lang="en-US">
                        <a:latin typeface="Cambria Math" charset="0"/>
                        <a:cs typeface="Times New Roman"/>
                      </a:rPr>
                      <m:t>𝐶</m:t>
                    </m:r>
                  </m:oMath>
                </a14:m>
                <a:r>
                  <a:rPr lang="en-US" dirty="0">
                    <a:latin typeface="Times New Roman"/>
                    <a:cs typeface="Times New Roman"/>
                  </a:rPr>
                  <a:t> of bridge. </a:t>
                </a:r>
              </a:p>
              <a:p>
                <a:pPr lvl="1">
                  <a:buFont typeface="Arial" charset="0"/>
                  <a:buChar char="•"/>
                </a:pPr>
                <a:r>
                  <a:rPr lang="en-US" dirty="0">
                    <a:latin typeface="Times New Roman"/>
                    <a:cs typeface="Times New Roman"/>
                  </a:rPr>
                  <a:t>VCG does not apply directly, but can introduce dummy bidder representing the auctioneer, with cost </a:t>
                </a:r>
                <a14:m>
                  <m:oMath xmlns:m="http://schemas.openxmlformats.org/officeDocument/2006/math">
                    <m:r>
                      <a:rPr lang="en-US">
                        <a:latin typeface="Cambria Math" charset="0"/>
                        <a:cs typeface="Times New Roman"/>
                      </a:rPr>
                      <m:t>𝐶</m:t>
                    </m:r>
                    <m:r>
                      <a:rPr lang="en-US" i="1">
                        <a:latin typeface="Cambria Math" charset="0"/>
                        <a:cs typeface="Times New Roman"/>
                      </a:rPr>
                      <m:t> </m:t>
                    </m:r>
                  </m:oMath>
                </a14:m>
                <a:r>
                  <a:rPr lang="en-US" dirty="0">
                    <a:latin typeface="Times New Roman"/>
                    <a:cs typeface="Times New Roman"/>
                  </a:rPr>
                  <a:t> if bridge is built and 0 otherwise</a:t>
                </a:r>
              </a:p>
              <a:p>
                <a:pPr lvl="1">
                  <a:buFont typeface="Arial" charset="0"/>
                  <a:buChar char="•"/>
                </a:pPr>
                <a:r>
                  <a:rPr lang="en-US" dirty="0">
                    <a:latin typeface="Times New Roman"/>
                    <a:cs typeface="Times New Roman"/>
                  </a:rPr>
                  <a:t>VCG with Clarke payments: </a:t>
                </a:r>
              </a:p>
              <a:p>
                <a:pPr marL="1200150" lvl="2" indent="-285750">
                  <a:buFont typeface="Wingdings" charset="2"/>
                  <a:buChar char="§"/>
                </a:pPr>
                <a:r>
                  <a:rPr lang="en-US" dirty="0">
                    <a:latin typeface="Times New Roman"/>
                    <a:cs typeface="Times New Roman"/>
                  </a:rPr>
                  <a:t>build bridge </a:t>
                </a:r>
                <a:r>
                  <a:rPr lang="en-US" dirty="0" err="1">
                    <a:latin typeface="Times New Roman"/>
                    <a:cs typeface="Times New Roman"/>
                  </a:rPr>
                  <a:t>iff</a:t>
                </a:r>
                <a:r>
                  <a:rPr lang="en-US" dirty="0">
                    <a:latin typeface="Times New Roman"/>
                    <a:cs typeface="Times New Roman"/>
                  </a:rPr>
                  <a:t>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 charset="0"/>
                            <a:cs typeface="Times New Roman"/>
                          </a:rPr>
                        </m:ctrlPr>
                      </m:naryPr>
                      <m:sub>
                        <m:r>
                          <a:rPr lang="en-US">
                            <a:latin typeface="Cambria Math" charset="0"/>
                            <a:cs typeface="Times New Roman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charset="0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>
                                <a:latin typeface="Cambria Math" charset="0"/>
                                <a:cs typeface="Times New Roman"/>
                              </a:rPr>
                              <m:t>𝑣</m:t>
                            </m:r>
                          </m:e>
                          <m:sub>
                            <m:r>
                              <a:rPr lang="en-US">
                                <a:latin typeface="Cambria Math" charset="0"/>
                                <a:cs typeface="Times New Roman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i="1">
                        <a:latin typeface="Cambria Math" charset="0"/>
                        <a:cs typeface="Times New Roman"/>
                      </a:rPr>
                      <m:t>≥</m:t>
                    </m:r>
                    <m:r>
                      <a:rPr lang="en-US" i="1">
                        <a:latin typeface="Cambria Math" charset="0"/>
                        <a:cs typeface="Times New Roman"/>
                      </a:rPr>
                      <m:t>𝐶</m:t>
                    </m:r>
                  </m:oMath>
                </a14:m>
                <a:endParaRPr lang="en-US" dirty="0">
                  <a:latin typeface="Times New Roman"/>
                  <a:cs typeface="Times New Roman"/>
                </a:endParaRPr>
              </a:p>
              <a:p>
                <a:pPr marL="1200150" lvl="2" indent="-285750">
                  <a:buFont typeface="Wingdings" charset="2"/>
                  <a:buChar char="§"/>
                </a:pPr>
                <a:r>
                  <a:rPr lang="en-US" dirty="0">
                    <a:latin typeface="Times New Roman"/>
                    <a:cs typeface="Times New Roman"/>
                  </a:rPr>
                  <a:t>if bridge not built, no bidder pays anything</a:t>
                </a:r>
              </a:p>
              <a:p>
                <a:pPr marL="1200150" lvl="2" indent="-285750">
                  <a:buFont typeface="Wingdings" charset="2"/>
                  <a:buChar char="§"/>
                </a:pPr>
                <a:r>
                  <a:rPr lang="en-US" dirty="0">
                    <a:latin typeface="Times New Roman"/>
                    <a:cs typeface="Times New Roman"/>
                  </a:rPr>
                  <a:t>if bridge is built, only pivotal players </a:t>
                </a:r>
                <a:r>
                  <a:rPr lang="en-US" dirty="0" err="1">
                    <a:latin typeface="Times New Roman"/>
                    <a:cs typeface="Times New Roman"/>
                  </a:rPr>
                  <a:t>i</a:t>
                </a:r>
                <a:r>
                  <a:rPr lang="en-US" dirty="0">
                    <a:latin typeface="Times New Roman"/>
                    <a:cs typeface="Times New Roman"/>
                  </a:rPr>
                  <a:t> pay equal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charset="0"/>
                            <a:cs typeface="Times New Roman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charset="0"/>
                            <a:cs typeface="Times New Roman"/>
                          </a:rPr>
                          <m:t>𝐶</m:t>
                        </m:r>
                        <m:r>
                          <a:rPr lang="en-US" b="0" i="1" smtClean="0">
                            <a:latin typeface="Cambria Math" charset="0"/>
                            <a:cs typeface="Times New Roman"/>
                          </a:rPr>
                          <m:t>−</m:t>
                        </m:r>
                        <m:nary>
                          <m:naryPr>
                            <m:chr m:val="∑"/>
                            <m:supHide m:val="on"/>
                            <m:ctrlPr>
                              <a:rPr lang="en-US" b="0" i="1" smtClean="0">
                                <a:latin typeface="Cambria Math" charset="0"/>
                                <a:cs typeface="Times New Roman"/>
                              </a:rPr>
                            </m:ctrlPr>
                          </m:naryPr>
                          <m:sub>
                            <m:r>
                              <a:rPr lang="en-US" b="0" i="1" smtClean="0">
                                <a:latin typeface="Cambria Math" charset="0"/>
                                <a:cs typeface="Times New Roman"/>
                              </a:rPr>
                              <m:t>𝑗</m:t>
                            </m:r>
                            <m:r>
                              <a:rPr lang="en-US" b="0" i="1" smtClean="0">
                                <a:latin typeface="Cambria Math" charset="0"/>
                                <a:cs typeface="Times New Roman"/>
                              </a:rPr>
                              <m:t>≠</m:t>
                            </m:r>
                            <m:r>
                              <a:rPr lang="en-US" b="0" i="1" smtClean="0">
                                <a:latin typeface="Cambria Math" charset="0"/>
                                <a:cs typeface="Times New Roman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  <a:cs typeface="Times New Roman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charset="0"/>
                                    <a:cs typeface="Times New Roman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charset="0"/>
                                    <a:cs typeface="Times New Roman"/>
                                  </a:rPr>
                                  <m:t>𝑗</m:t>
                                </m:r>
                              </m:sub>
                            </m:sSub>
                          </m:e>
                        </m:nary>
                      </m:e>
                      <m:sup>
                        <m:r>
                          <a:rPr lang="en-US" b="0" i="1" smtClean="0">
                            <a:latin typeface="Cambria Math" charset="0"/>
                            <a:cs typeface="Times New Roman"/>
                          </a:rPr>
                          <m:t> </m:t>
                        </m:r>
                      </m:sup>
                    </m:sSup>
                  </m:oMath>
                </a14:m>
                <a:endParaRPr lang="en-US" dirty="0">
                  <a:latin typeface="Times New Roman"/>
                  <a:cs typeface="Times New Roman"/>
                </a:endParaRPr>
              </a:p>
              <a:p>
                <a:pPr lvl="2"/>
                <a:endParaRPr lang="en-US" dirty="0">
                  <a:latin typeface="Times New Roman"/>
                  <a:cs typeface="Times New Roman"/>
                </a:endParaRPr>
              </a:p>
              <a:p>
                <a:pPr lvl="1"/>
                <a:r>
                  <a:rPr lang="en-US" dirty="0">
                    <a:latin typeface="Times New Roman"/>
                    <a:cs typeface="Times New Roman"/>
                  </a:rPr>
                  <a:t>Claim: Total payments are always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charset="0"/>
                        <a:cs typeface="Times New Roman"/>
                      </a:rPr>
                      <m:t>≤</m:t>
                    </m:r>
                    <m:r>
                      <a:rPr lang="en-US" i="1">
                        <a:latin typeface="Cambria Math" charset="0"/>
                        <a:cs typeface="Times New Roman"/>
                      </a:rPr>
                      <m:t>𝐶</m:t>
                    </m:r>
                  </m:oMath>
                </a14:m>
                <a:r>
                  <a:rPr lang="en-US" dirty="0">
                    <a:latin typeface="Times New Roman"/>
                    <a:cs typeface="Times New Roman"/>
                  </a:rPr>
                  <a:t>. Equality only holds if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 dirty="0">
                            <a:latin typeface="Cambria Math" charset="0"/>
                            <a:cs typeface="Times New Roman"/>
                          </a:rPr>
                        </m:ctrlPr>
                      </m:naryPr>
                      <m:sub>
                        <m:r>
                          <a:rPr lang="en-US" i="1" dirty="0">
                            <a:latin typeface="Cambria Math" charset="0"/>
                            <a:cs typeface="Times New Roman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 dirty="0">
                                <a:latin typeface="Cambria Math" charset="0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charset="0"/>
                                <a:cs typeface="Times New Roman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 dirty="0">
                                <a:latin typeface="Cambria Math" charset="0"/>
                                <a:cs typeface="Times New Roman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i="1" dirty="0">
                        <a:latin typeface="Cambria Math" charset="0"/>
                        <a:cs typeface="Times New Roman"/>
                      </a:rPr>
                      <m:t>=</m:t>
                    </m:r>
                    <m:r>
                      <a:rPr lang="en-US" i="1">
                        <a:latin typeface="Cambria Math" charset="0"/>
                        <a:cs typeface="Times New Roman"/>
                      </a:rPr>
                      <m:t>𝐶</m:t>
                    </m:r>
                  </m:oMath>
                </a14:m>
                <a:r>
                  <a:rPr lang="en-US" dirty="0">
                    <a:latin typeface="Times New Roman"/>
                    <a:cs typeface="Times New Roman"/>
                  </a:rPr>
                  <a:t>.</a:t>
                </a:r>
              </a:p>
              <a:p>
                <a:pPr lvl="2"/>
                <a:r>
                  <a:rPr lang="en-US" dirty="0">
                    <a:latin typeface="Times New Roman"/>
                    <a:cs typeface="Times New Roman"/>
                  </a:rPr>
                  <a:t>Proof: on board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43000"/>
                <a:ext cx="8034750" cy="5334000"/>
              </a:xfrm>
              <a:blipFill rotWithShape="0">
                <a:blip r:embed="rId2"/>
                <a:stretch>
                  <a:fillRect l="-531" t="-457" r="-152" b="-1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478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00639" cy="762000"/>
          </a:xfrm>
        </p:spPr>
        <p:txBody>
          <a:bodyPr/>
          <a:lstStyle/>
          <a:p>
            <a:r>
              <a:rPr lang="en-US" dirty="0" smtClean="0"/>
              <a:t>Bilateral Trading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43000"/>
                <a:ext cx="8153400" cy="53340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1 buyer and 1 seller </a:t>
                </a:r>
                <a:r>
                  <a:rPr lang="en-US" dirty="0"/>
                  <a:t>(not the auctioneer) </a:t>
                </a:r>
                <a:endParaRPr lang="en-US" dirty="0" smtClean="0"/>
              </a:p>
              <a:p>
                <a:r>
                  <a:rPr lang="en-US" dirty="0" smtClean="0"/>
                  <a:t>The seller holds an item an values it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dirty="0" smtClean="0"/>
                  <a:t>, the buyer values it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</a:rPr>
                          <m:t>𝑏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Two outcomes {trade, no-trade}</a:t>
                </a:r>
              </a:p>
              <a:p>
                <a:r>
                  <a:rPr lang="en-US" dirty="0" smtClean="0"/>
                  <a:t>Social welfare maximization means: trade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charset="0"/>
                          </a:rPr>
                          <m:t>𝑏</m:t>
                        </m:r>
                      </m:sub>
                    </m:sSub>
                    <m:r>
                      <a:rPr lang="en-US" b="0" i="1" smtClean="0">
                        <a:latin typeface="Cambria Math" charset="0"/>
                      </a:rPr>
                      <m:t>≥</m:t>
                    </m:r>
                    <m:sSub>
                      <m:sSub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dirty="0" smtClean="0"/>
                  <a:t> and no-trade </a:t>
                </a:r>
                <a:r>
                  <a:rPr lang="en-US" dirty="0" err="1" smtClean="0"/>
                  <a:t>o.w</a:t>
                </a:r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Claim: If the VCG mechanism has 0 payments for both the buyer and seller when there is no-trade, then the mechanism needs to subsidize the trade.</a:t>
                </a:r>
              </a:p>
              <a:p>
                <a:pPr lvl="1"/>
                <a:r>
                  <a:rPr lang="en-US" dirty="0" smtClean="0"/>
                  <a:t>Proof: on </a:t>
                </a:r>
                <a:r>
                  <a:rPr lang="en-US" dirty="0"/>
                  <a:t>b</a:t>
                </a:r>
                <a:r>
                  <a:rPr lang="en-US" dirty="0" smtClean="0"/>
                  <a:t>oard.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43000"/>
                <a:ext cx="8153400" cy="5334000"/>
              </a:xfrm>
              <a:blipFill rotWithShape="0">
                <a:blip r:embed="rId2"/>
                <a:stretch>
                  <a:fillRect l="-822" r="-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8424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457200" y="76200"/>
            <a:ext cx="7700639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Discussion of the VCG mechanism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762000"/>
            <a:ext cx="8763000" cy="5660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b="1" i="1" dirty="0" smtClean="0">
                <a:solidFill>
                  <a:srgbClr val="3366FF"/>
                </a:solidFill>
                <a:latin typeface="Times New Roman"/>
                <a:cs typeface="Times New Roman"/>
              </a:rPr>
              <a:t>DSIC</a:t>
            </a:r>
            <a:r>
              <a:rPr lang="en-US" dirty="0" smtClean="0">
                <a:solidFill>
                  <a:srgbClr val="3366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mechanism that </a:t>
            </a:r>
            <a:r>
              <a:rPr lang="en-US" b="1" i="1" dirty="0" smtClean="0">
                <a:solidFill>
                  <a:srgbClr val="3366FF"/>
                </a:solidFill>
                <a:latin typeface="Times New Roman"/>
                <a:cs typeface="Times New Roman"/>
              </a:rPr>
              <a:t>optimizes social welfare </a:t>
            </a:r>
            <a:r>
              <a:rPr lang="en-US" dirty="0" smtClean="0">
                <a:latin typeface="Times New Roman"/>
                <a:cs typeface="Times New Roman"/>
              </a:rPr>
              <a:t>for </a:t>
            </a:r>
            <a:r>
              <a:rPr lang="en-US" b="1" i="1" dirty="0" smtClean="0">
                <a:solidFill>
                  <a:srgbClr val="3366FF"/>
                </a:solidFill>
                <a:latin typeface="Times New Roman"/>
                <a:cs typeface="Times New Roman"/>
              </a:rPr>
              <a:t>any</a:t>
            </a:r>
            <a:r>
              <a:rPr lang="en-US" dirty="0" smtClean="0">
                <a:latin typeface="Times New Roman"/>
                <a:cs typeface="Times New Roman"/>
              </a:rPr>
              <a:t> mechanism design problem !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However, sometimes </a:t>
            </a:r>
            <a:r>
              <a:rPr lang="en-US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impractical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How do you find the allocation that maximizes social welfare. If </a:t>
            </a:r>
            <a:r>
              <a:rPr lang="en-US" dirty="0" err="1" smtClean="0">
                <a:latin typeface="Times New Roman"/>
                <a:cs typeface="Times New Roman"/>
              </a:rPr>
              <a:t>Ω</a:t>
            </a:r>
            <a:r>
              <a:rPr lang="en-US" dirty="0" smtClean="0">
                <a:latin typeface="Times New Roman"/>
                <a:cs typeface="Times New Roman"/>
              </a:rPr>
              <a:t> is really large, what do you do?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m items, n bidders, each bidder wants only one item. 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m items, n bidders, each bidder is single-minded (only like a particular set of items).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>
                <a:latin typeface="Times New Roman"/>
                <a:cs typeface="Times New Roman"/>
              </a:rPr>
              <a:t>m items, n bidders, each bidder </a:t>
            </a:r>
            <a:r>
              <a:rPr lang="en-US" dirty="0" smtClean="0">
                <a:latin typeface="Times New Roman"/>
                <a:cs typeface="Times New Roman"/>
              </a:rPr>
              <a:t> can take any set of items.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endParaRPr lang="en-US" dirty="0" smtClean="0"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Computational intractable. 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If you use approximation alg., the mechanism is no longer DSIC.</a:t>
            </a:r>
          </a:p>
        </p:txBody>
      </p:sp>
    </p:spTree>
    <p:extLst>
      <p:ext uri="{BB962C8B-B14F-4D97-AF65-F5344CB8AC3E}">
        <p14:creationId xmlns:p14="http://schemas.microsoft.com/office/powerpoint/2010/main" val="6304392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96900" y="808335"/>
            <a:ext cx="473083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An overview of </a:t>
            </a:r>
            <a:r>
              <a:rPr lang="en-US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today’s class</a:t>
            </a:r>
            <a:endParaRPr lang="en-US" sz="2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47800" y="1828800"/>
            <a:ext cx="1204118" cy="914400"/>
            <a:chOff x="1459706" y="1270794"/>
            <a:chExt cx="686594" cy="560388"/>
          </a:xfrm>
        </p:grpSpPr>
        <p:cxnSp>
          <p:nvCxnSpPr>
            <p:cNvPr id="8" name="Straight Connector 7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" name="TextBox 10"/>
          <p:cNvSpPr txBox="1"/>
          <p:nvPr/>
        </p:nvSpPr>
        <p:spPr>
          <a:xfrm>
            <a:off x="2683749" y="3283375"/>
            <a:ext cx="41860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General Mechanism Design Problems</a:t>
            </a:r>
            <a:endParaRPr lang="en-US" sz="2000" i="1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83749" y="4061825"/>
            <a:ext cx="387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>
                <a:solidFill>
                  <a:srgbClr val="FFFFFF"/>
                </a:solidFill>
                <a:latin typeface="Times New Roman"/>
                <a:cs typeface="Times New Roman"/>
              </a:rPr>
              <a:t>Vickrey</a:t>
            </a:r>
            <a:r>
              <a:rPr lang="en-US"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-Clarke-Groves Mechanism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447800" y="1829594"/>
            <a:ext cx="1204118" cy="1675606"/>
            <a:chOff x="1459706" y="1270794"/>
            <a:chExt cx="686594" cy="560388"/>
          </a:xfrm>
        </p:grpSpPr>
        <p:cxnSp>
          <p:nvCxnSpPr>
            <p:cNvPr id="14" name="Straight Connector 13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1447800" y="2389982"/>
            <a:ext cx="1204118" cy="1877218"/>
            <a:chOff x="1459706" y="1270794"/>
            <a:chExt cx="686594" cy="560388"/>
          </a:xfrm>
        </p:grpSpPr>
        <p:cxnSp>
          <p:nvCxnSpPr>
            <p:cNvPr id="17" name="Straight Connector 16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" name="TextBox 18"/>
          <p:cNvSpPr txBox="1"/>
          <p:nvPr/>
        </p:nvSpPr>
        <p:spPr>
          <a:xfrm>
            <a:off x="2683749" y="2540554"/>
            <a:ext cx="4220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Recap: Prior-Independent </a:t>
            </a:r>
            <a:r>
              <a:rPr lang="en-US"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lang="en-US" sz="2000" i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echanisms</a:t>
            </a:r>
            <a:endParaRPr lang="en-US" sz="2000" i="1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9001442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smtClean="0"/>
              <a:t>Critique to the Myerson’s Auction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1295400"/>
            <a:ext cx="8153400" cy="5096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What if your distributions are </a:t>
            </a:r>
            <a:r>
              <a:rPr lang="en-US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unknown</a:t>
            </a:r>
            <a:r>
              <a:rPr lang="en-US" dirty="0" smtClean="0">
                <a:latin typeface="Times New Roman"/>
                <a:cs typeface="Times New Roman"/>
              </a:rPr>
              <a:t>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When there are many bidders and enough past data, it is reasonable to assume you know exactly the value distributions.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endParaRPr lang="en-US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But if the market is “thin”, you might not be confident or not even know the value distributions.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Can you design an auction that does not use any knowledge about the distributions but performs </a:t>
            </a:r>
            <a:r>
              <a:rPr lang="en-US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almost as well as </a:t>
            </a:r>
            <a:r>
              <a:rPr lang="en-US" dirty="0" smtClean="0">
                <a:latin typeface="Times New Roman"/>
                <a:cs typeface="Times New Roman"/>
              </a:rPr>
              <a:t>if you know </a:t>
            </a:r>
            <a:r>
              <a:rPr lang="en-US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everything</a:t>
            </a:r>
            <a:r>
              <a:rPr lang="en-US" dirty="0" smtClean="0">
                <a:latin typeface="Times New Roman"/>
                <a:cs typeface="Times New Roman"/>
              </a:rPr>
              <a:t> about the distributions.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Active research agenda, called prior-independent auctions.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62373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"/>
                <a:cs typeface="Arial "/>
              </a:rPr>
              <a:t>Bulow-Klemperer Theorem</a:t>
            </a:r>
            <a:endParaRPr lang="en-US" dirty="0">
              <a:latin typeface="Arial "/>
              <a:cs typeface="Arial "/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8458200" cy="563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8200" y="1524000"/>
            <a:ext cx="7391400" cy="1574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[Bulow-Klemperer’96]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Consider any regular distribution </a:t>
            </a:r>
            <a:r>
              <a:rPr lang="en-US" sz="2000" i="1" dirty="0" smtClean="0">
                <a:solidFill>
                  <a:schemeClr val="bg1"/>
                </a:solidFill>
                <a:latin typeface="Chalkboard"/>
                <a:cs typeface="Chalkboard"/>
              </a:rPr>
              <a:t>F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 and integer </a:t>
            </a:r>
            <a:r>
              <a:rPr lang="en-US" sz="2000" i="1" dirty="0" err="1" smtClean="0">
                <a:solidFill>
                  <a:schemeClr val="bg1"/>
                </a:solidFill>
                <a:latin typeface="Chalkboard"/>
                <a:cs typeface="Chalkboard"/>
              </a:rPr>
              <a:t>n</a:t>
            </a:r>
            <a:r>
              <a:rPr lang="en-US" sz="2000" i="1" dirty="0" smtClean="0">
                <a:solidFill>
                  <a:schemeClr val="bg1"/>
                </a:solidFill>
                <a:latin typeface="Chalkboard"/>
                <a:cs typeface="Chalkboard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:</a:t>
            </a:r>
          </a:p>
          <a:p>
            <a:pPr marL="0" lvl="1" algn="ctr">
              <a:lnSpc>
                <a:spcPct val="120000"/>
              </a:lnSpc>
              <a:spcBef>
                <a:spcPts val="300"/>
              </a:spcBef>
            </a:pPr>
            <a:endParaRPr lang="en-US" sz="2000" b="1" dirty="0" smtClean="0">
              <a:solidFill>
                <a:srgbClr val="FF6600"/>
              </a:solidFill>
              <a:latin typeface="Comic Sans MS" pitchFamily="66" charset="0"/>
            </a:endParaRPr>
          </a:p>
          <a:p>
            <a:pPr marL="0" lvl="1">
              <a:lnSpc>
                <a:spcPct val="120000"/>
              </a:lnSpc>
              <a:spcBef>
                <a:spcPts val="300"/>
              </a:spcBef>
            </a:pPr>
            <a:endParaRPr lang="en-US" sz="2000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4038600"/>
            <a:ext cx="838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"/>
                <a:cs typeface="Arial "/>
              </a:rPr>
              <a:t>Remarks: </a:t>
            </a:r>
          </a:p>
          <a:p>
            <a:endParaRPr lang="en-US" dirty="0" smtClean="0">
              <a:latin typeface="Arial "/>
              <a:cs typeface="Arial 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dirty="0" err="1" smtClean="0">
                <a:latin typeface="Arial "/>
                <a:cs typeface="Arial "/>
              </a:rPr>
              <a:t>Vickrey</a:t>
            </a:r>
            <a:r>
              <a:rPr lang="en-US" dirty="0" smtClean="0">
                <a:latin typeface="Arial "/>
                <a:cs typeface="Arial "/>
              </a:rPr>
              <a:t> auction is prior-independent</a:t>
            </a:r>
          </a:p>
          <a:p>
            <a:pPr marL="285750" indent="-285750"/>
            <a:endParaRPr lang="en-US" dirty="0" smtClean="0">
              <a:latin typeface="Arial "/>
              <a:cs typeface="Arial "/>
            </a:endParaRPr>
          </a:p>
          <a:p>
            <a:pPr lvl="1"/>
            <a:r>
              <a:rPr lang="en-US" dirty="0" smtClean="0">
                <a:latin typeface="Arial "/>
                <a:cs typeface="Arial "/>
              </a:rPr>
              <a:t>2. Theorem implies that more competition is better than finding the right auction format.</a:t>
            </a:r>
          </a:p>
          <a:p>
            <a:endParaRPr lang="en-US" dirty="0">
              <a:latin typeface="Arial "/>
              <a:cs typeface="Arial "/>
            </a:endParaRPr>
          </a:p>
        </p:txBody>
      </p:sp>
      <p:pic>
        <p:nvPicPr>
          <p:cNvPr id="9" name="Picture 8" descr="latex-image-1.pd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350" y="2298700"/>
            <a:ext cx="87503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62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Prior Independent vs. Single Sample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" name="Rectangle 1"/>
          <p:cNvSpPr/>
          <p:nvPr/>
        </p:nvSpPr>
        <p:spPr>
          <a:xfrm>
            <a:off x="304800" y="895420"/>
            <a:ext cx="8686800" cy="4773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Consider the auction with single item and single bidder.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What can mechanism designer do if he has </a:t>
            </a:r>
            <a:r>
              <a:rPr lang="en-US" b="1" dirty="0" smtClean="0">
                <a:solidFill>
                  <a:schemeClr val="accent6"/>
                </a:solidFill>
                <a:latin typeface="Arial"/>
                <a:cs typeface="Arial"/>
              </a:rPr>
              <a:t>no information</a:t>
            </a:r>
            <a:r>
              <a:rPr lang="en-US" dirty="0" smtClean="0">
                <a:latin typeface="Arial"/>
                <a:cs typeface="Arial"/>
              </a:rPr>
              <a:t> about distribution?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Assume there is a </a:t>
            </a:r>
            <a:r>
              <a:rPr lang="en-US" b="1" dirty="0" smtClean="0">
                <a:solidFill>
                  <a:schemeClr val="accent6"/>
                </a:solidFill>
                <a:latin typeface="Arial"/>
                <a:cs typeface="Arial"/>
              </a:rPr>
              <a:t>single sample</a:t>
            </a:r>
            <a:r>
              <a:rPr lang="en-US" dirty="0" smtClean="0">
                <a:latin typeface="Arial"/>
                <a:cs typeface="Arial"/>
              </a:rPr>
              <a:t> of the bidder’s value distribution.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Using this sample as a reserve price gives at least </a:t>
            </a:r>
            <a:r>
              <a:rPr lang="en-US" b="1" dirty="0" smtClean="0">
                <a:solidFill>
                  <a:schemeClr val="accent6"/>
                </a:solidFill>
                <a:latin typeface="Arial"/>
                <a:cs typeface="Arial"/>
              </a:rPr>
              <a:t>half of the optimal revenue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if the distribution is regular!     (proof on board)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 smtClean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For multiple non-</a:t>
            </a:r>
            <a:r>
              <a:rPr lang="en-US" dirty="0" err="1" smtClean="0">
                <a:latin typeface="Arial"/>
                <a:cs typeface="Arial"/>
              </a:rPr>
              <a:t>i.i.d</a:t>
            </a:r>
            <a:r>
              <a:rPr lang="en-US" dirty="0" smtClean="0">
                <a:latin typeface="Arial"/>
                <a:cs typeface="Arial"/>
              </a:rPr>
              <a:t>. bidders, if there is a single sample for each bidder, </a:t>
            </a:r>
            <a:r>
              <a:rPr lang="en-US" dirty="0" err="1" smtClean="0">
                <a:latin typeface="Arial"/>
                <a:cs typeface="Arial"/>
              </a:rPr>
              <a:t>Vickrey</a:t>
            </a:r>
            <a:r>
              <a:rPr lang="en-US" dirty="0" smtClean="0">
                <a:latin typeface="Arial"/>
                <a:cs typeface="Arial"/>
              </a:rPr>
              <a:t> with reserve gives good approximation to optimal revenue (not shown here).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69838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2"/>
          <p:cNvSpPr>
            <a:spLocks noGrp="1"/>
          </p:cNvSpPr>
          <p:nvPr>
            <p:ph type="title"/>
          </p:nvPr>
        </p:nvSpPr>
        <p:spPr>
          <a:xfrm>
            <a:off x="2743200" y="4191000"/>
            <a:ext cx="6019800" cy="13620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0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General Mechanism Design Problem (Multi-Dimensional)</a:t>
            </a:r>
            <a:endParaRPr lang="en-US" sz="2800" b="0" cap="none" dirty="0">
              <a:solidFill>
                <a:schemeClr val="tx2">
                  <a:lumMod val="60000"/>
                  <a:lumOff val="40000"/>
                </a:schemeClr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359051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 xmlns:mv="urn:schemas-microsoft-com:mac:vml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Multi-Dimensional Environment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762000"/>
            <a:ext cx="8382000" cy="5736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So far, we have focused on single-dimensional environment.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dirty="0" smtClean="0"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In many scenarios, bidders have different value for different items.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     - </a:t>
            </a:r>
            <a:r>
              <a:rPr lang="en-US" dirty="0" err="1" smtClean="0">
                <a:latin typeface="Times New Roman"/>
                <a:cs typeface="Times New Roman"/>
              </a:rPr>
              <a:t>Sotherby’s</a:t>
            </a:r>
            <a:r>
              <a:rPr lang="en-US" dirty="0" smtClean="0">
                <a:latin typeface="Times New Roman"/>
                <a:cs typeface="Times New Roman"/>
              </a:rPr>
              <a:t> Auction: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Multi-Dimensional Environment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b="1" i="1" dirty="0" smtClean="0">
                <a:latin typeface="Times New Roman"/>
                <a:cs typeface="Times New Roman"/>
              </a:rPr>
              <a:t>n </a:t>
            </a:r>
            <a:r>
              <a:rPr lang="en-US" dirty="0" smtClean="0">
                <a:latin typeface="Times New Roman"/>
                <a:cs typeface="Times New Roman"/>
              </a:rPr>
              <a:t>strategic participants/agents,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>
                <a:latin typeface="Times New Roman"/>
                <a:cs typeface="Times New Roman"/>
              </a:rPr>
              <a:t>a set of possible outcomes </a:t>
            </a:r>
            <a:r>
              <a:rPr lang="en-US" b="1" dirty="0" err="1">
                <a:latin typeface="Times New Roman"/>
                <a:cs typeface="Times New Roman"/>
              </a:rPr>
              <a:t>Ω</a:t>
            </a:r>
            <a:r>
              <a:rPr lang="en-US" dirty="0">
                <a:latin typeface="Times New Roman"/>
                <a:cs typeface="Times New Roman"/>
              </a:rPr>
              <a:t>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>
                <a:latin typeface="Times New Roman"/>
                <a:cs typeface="Times New Roman"/>
              </a:rPr>
              <a:t>agent </a:t>
            </a:r>
            <a:r>
              <a:rPr lang="en-US" b="1" i="1" dirty="0" err="1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has a private value </a:t>
            </a:r>
            <a:r>
              <a:rPr lang="en-US" b="1" i="1" dirty="0">
                <a:latin typeface="Times New Roman"/>
                <a:cs typeface="Times New Roman"/>
              </a:rPr>
              <a:t>v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(</a:t>
            </a:r>
            <a:r>
              <a:rPr lang="en-US" b="1" i="1" dirty="0" err="1">
                <a:latin typeface="Times New Roman"/>
                <a:cs typeface="Times New Roman"/>
              </a:rPr>
              <a:t>ω</a:t>
            </a:r>
            <a:r>
              <a:rPr lang="en-US" b="1" i="1" dirty="0">
                <a:latin typeface="Times New Roman"/>
                <a:cs typeface="Times New Roman"/>
              </a:rPr>
              <a:t>) </a:t>
            </a:r>
            <a:r>
              <a:rPr lang="en-US" dirty="0">
                <a:latin typeface="Times New Roman"/>
                <a:cs typeface="Times New Roman"/>
              </a:rPr>
              <a:t>for each </a:t>
            </a:r>
            <a:r>
              <a:rPr lang="en-US" b="1" i="1" dirty="0" err="1">
                <a:latin typeface="Times New Roman"/>
                <a:cs typeface="Times New Roman"/>
              </a:rPr>
              <a:t>ω</a:t>
            </a:r>
            <a:r>
              <a:rPr lang="en-US" dirty="0">
                <a:latin typeface="Times New Roman"/>
                <a:cs typeface="Times New Roman"/>
              </a:rPr>
              <a:t> in </a:t>
            </a:r>
            <a:r>
              <a:rPr lang="en-US" b="1" dirty="0" err="1">
                <a:latin typeface="Times New Roman"/>
                <a:cs typeface="Times New Roman"/>
              </a:rPr>
              <a:t>Ω</a:t>
            </a:r>
            <a:r>
              <a:rPr lang="en-US" b="1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(abstract and could be large).</a:t>
            </a:r>
            <a:endParaRPr lang="en-US" b="1" i="1" dirty="0">
              <a:latin typeface="Times New Roman"/>
              <a:cs typeface="Times New Roman"/>
            </a:endParaRP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endParaRPr lang="en-US" dirty="0" smtClean="0">
              <a:latin typeface="Times New Roman"/>
              <a:cs typeface="Times New Roman"/>
            </a:endParaRPr>
          </a:p>
        </p:txBody>
      </p:sp>
      <p:pic>
        <p:nvPicPr>
          <p:cNvPr id="3" name="Picture 2" descr="impression-sunrise-claude-monet-197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2971800"/>
            <a:ext cx="1447800" cy="990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917" y="2971799"/>
            <a:ext cx="1397283" cy="9906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 descr="imag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971800"/>
            <a:ext cx="1420952" cy="990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495262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457200" y="76200"/>
            <a:ext cx="7700639" cy="762000"/>
          </a:xfrm>
        </p:spPr>
        <p:txBody>
          <a:bodyPr/>
          <a:lstStyle/>
          <a:p>
            <a:r>
              <a:rPr lang="en-US" dirty="0" smtClean="0"/>
              <a:t>Examples of Multi-Dimensional Environment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762000"/>
            <a:ext cx="8153400" cy="5838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Single-item Auction in the single-dimensional setting:</a:t>
            </a:r>
            <a:endParaRPr lang="en-US" dirty="0">
              <a:latin typeface="Times New Roman"/>
              <a:cs typeface="Times New Roman"/>
            </a:endParaRP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b="1" i="1" dirty="0" smtClean="0">
                <a:latin typeface="Times New Roman"/>
                <a:cs typeface="Times New Roman"/>
              </a:rPr>
              <a:t>n+1</a:t>
            </a:r>
            <a:r>
              <a:rPr lang="en-US" dirty="0" smtClean="0">
                <a:latin typeface="Times New Roman"/>
                <a:cs typeface="Times New Roman"/>
              </a:rPr>
              <a:t> outcomes in </a:t>
            </a:r>
            <a:r>
              <a:rPr lang="en-US" b="1" dirty="0" err="1" smtClean="0">
                <a:latin typeface="Times New Roman"/>
                <a:cs typeface="Times New Roman"/>
              </a:rPr>
              <a:t>Ω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>
                <a:latin typeface="Times New Roman"/>
                <a:cs typeface="Times New Roman"/>
              </a:rPr>
              <a:t>Bidder </a:t>
            </a:r>
            <a:r>
              <a:rPr lang="en-US" b="1" i="1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only has positive value for the outcome in which he wins, and has </a:t>
            </a:r>
            <a:r>
              <a:rPr lang="en-US" dirty="0" smtClean="0">
                <a:latin typeface="Times New Roman"/>
                <a:cs typeface="Times New Roman"/>
              </a:rPr>
              <a:t>value </a:t>
            </a:r>
            <a:r>
              <a:rPr lang="en-US" b="1" i="1" dirty="0">
                <a:latin typeface="Times New Roman"/>
                <a:cs typeface="Times New Roman"/>
              </a:rPr>
              <a:t>0</a:t>
            </a:r>
            <a:r>
              <a:rPr lang="en-US" dirty="0">
                <a:latin typeface="Times New Roman"/>
                <a:cs typeface="Times New Roman"/>
              </a:rPr>
              <a:t> for the rest </a:t>
            </a:r>
            <a:r>
              <a:rPr lang="en-US" b="1" i="1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 outcomes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>
                <a:latin typeface="Times New Roman"/>
                <a:cs typeface="Times New Roman"/>
              </a:rPr>
              <a:t>	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>
                <a:latin typeface="Times New Roman"/>
                <a:cs typeface="Times New Roman"/>
              </a:rPr>
              <a:t>Single-item Auction in the </a:t>
            </a:r>
            <a:r>
              <a:rPr lang="en-US" dirty="0" smtClean="0">
                <a:latin typeface="Times New Roman"/>
                <a:cs typeface="Times New Roman"/>
              </a:rPr>
              <a:t>multi-</a:t>
            </a:r>
            <a:r>
              <a:rPr lang="en-US" dirty="0">
                <a:latin typeface="Times New Roman"/>
                <a:cs typeface="Times New Roman"/>
              </a:rPr>
              <a:t>dimensional setting: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Imagine you are not selling an item, but auctioning a startup who has a lot of valuable patents.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b="1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 companies are competing for it.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Still </a:t>
            </a:r>
            <a:r>
              <a:rPr lang="en-US" b="1" i="1" dirty="0" smtClean="0">
                <a:latin typeface="Times New Roman"/>
                <a:cs typeface="Times New Roman"/>
              </a:rPr>
              <a:t>n+1</a:t>
            </a:r>
            <a:r>
              <a:rPr lang="en-US" dirty="0" smtClean="0">
                <a:latin typeface="Times New Roman"/>
                <a:cs typeface="Times New Roman"/>
              </a:rPr>
              <a:t> outcomes in </a:t>
            </a:r>
            <a:r>
              <a:rPr lang="en-US" b="1" dirty="0" err="1">
                <a:latin typeface="Times New Roman"/>
                <a:cs typeface="Times New Roman"/>
              </a:rPr>
              <a:t>Ω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But company </a:t>
            </a:r>
            <a:r>
              <a:rPr lang="en-US" b="1" i="1" dirty="0" err="1" smtClean="0">
                <a:latin typeface="Times New Roman"/>
                <a:cs typeface="Times New Roman"/>
              </a:rPr>
              <a:t>i</a:t>
            </a:r>
            <a:r>
              <a:rPr lang="en-US" b="1" i="1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doesn’t win, it might prefer the winner to be someone in a different market other than a direct competitor.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So besides the outcome that </a:t>
            </a:r>
            <a:r>
              <a:rPr lang="en-US" b="1" i="1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wins, </a:t>
            </a:r>
            <a:r>
              <a:rPr lang="en-US" b="1" i="1" dirty="0" err="1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has different values for the rest </a:t>
            </a:r>
            <a:r>
              <a:rPr lang="en-US" b="1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 outcomes.</a:t>
            </a:r>
          </a:p>
        </p:txBody>
      </p:sp>
    </p:spTree>
    <p:extLst>
      <p:ext uri="{BB962C8B-B14F-4D97-AF65-F5344CB8AC3E}">
        <p14:creationId xmlns:p14="http://schemas.microsoft.com/office/powerpoint/2010/main" val="2912542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Combinatorial </a:t>
            </a:r>
            <a:r>
              <a:rPr lang="en-US" dirty="0" smtClean="0"/>
              <a:t>Auctions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33400" y="1143000"/>
                <a:ext cx="8153400" cy="59474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en-US" dirty="0" smtClean="0">
                    <a:latin typeface="Times New Roman"/>
                    <a:cs typeface="Times New Roman"/>
                  </a:rPr>
                  <a:t> </a:t>
                </a: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b="1" i="1" dirty="0" smtClean="0">
                    <a:solidFill>
                      <a:srgbClr val="FF6600"/>
                    </a:solidFill>
                    <a:latin typeface="Times New Roman"/>
                    <a:cs typeface="Times New Roman"/>
                  </a:rPr>
                  <a:t>n</a:t>
                </a:r>
                <a:r>
                  <a:rPr lang="en-US" dirty="0" smtClean="0">
                    <a:solidFill>
                      <a:srgbClr val="FF6600"/>
                    </a:solidFill>
                    <a:latin typeface="Times New Roman"/>
                    <a:cs typeface="Times New Roman"/>
                  </a:rPr>
                  <a:t> bidders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. For example, Bell, Rogers, </a:t>
                </a:r>
                <a:r>
                  <a:rPr lang="en-US" dirty="0" err="1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Telus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 and several regional providers.</a:t>
                </a: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endParaRPr lang="en-US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There is a set </a:t>
                </a:r>
                <a:r>
                  <a:rPr lang="en-US" b="1" i="1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M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 of </a:t>
                </a:r>
                <a:r>
                  <a:rPr lang="en-US" b="1" i="1" dirty="0" smtClean="0">
                    <a:solidFill>
                      <a:srgbClr val="FF6600"/>
                    </a:solidFill>
                    <a:latin typeface="Times New Roman"/>
                    <a:cs typeface="Times New Roman"/>
                  </a:rPr>
                  <a:t>m</a:t>
                </a:r>
                <a:r>
                  <a:rPr lang="en-US" dirty="0" smtClean="0">
                    <a:solidFill>
                      <a:srgbClr val="FF6600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 smtClean="0">
                    <a:solidFill>
                      <a:srgbClr val="FF6600"/>
                    </a:solidFill>
                    <a:latin typeface="Times New Roman"/>
                    <a:cs typeface="Times New Roman"/>
                  </a:rPr>
                  <a:t>non-identical and indivisible </a:t>
                </a:r>
                <a:r>
                  <a:rPr lang="en-US" dirty="0" smtClean="0">
                    <a:solidFill>
                      <a:srgbClr val="FF6600"/>
                    </a:solidFill>
                    <a:latin typeface="Times New Roman"/>
                    <a:cs typeface="Times New Roman"/>
                  </a:rPr>
                  <a:t>items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. For example, a license for broadcasting at a certain frequency in a given region.</a:t>
                </a: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endParaRPr lang="en-US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An outcome is a n-dimensional vector (</a:t>
                </a:r>
                <a:r>
                  <a:rPr lang="en-US" b="1" i="1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S</a:t>
                </a:r>
                <a:r>
                  <a:rPr lang="en-US" b="1" i="1" baseline="-25000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1</a:t>
                </a:r>
                <a:r>
                  <a:rPr lang="en-US" b="1" i="1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 S</a:t>
                </a:r>
                <a:r>
                  <a:rPr lang="en-US" b="1" i="1" baseline="-25000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2</a:t>
                </a:r>
                <a:r>
                  <a:rPr lang="en-US" b="1" i="1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 ..., </a:t>
                </a:r>
                <a:r>
                  <a:rPr lang="en-US" b="1" i="1" dirty="0" err="1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S</a:t>
                </a:r>
                <a:r>
                  <a:rPr lang="en-US" b="1" i="1" baseline="-25000" dirty="0" err="1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n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), with</a:t>
                </a:r>
                <a:r>
                  <a:rPr lang="en-US" b="1" i="1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 S</a:t>
                </a:r>
                <a:r>
                  <a:rPr lang="en-US" b="1" i="1" baseline="-25000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i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 denoting the set of items allocated to bidder </a:t>
                </a:r>
                <a:r>
                  <a:rPr lang="en-US" b="1" i="1" dirty="0" err="1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i</a:t>
                </a:r>
                <a:r>
                  <a:rPr lang="en-US" b="1" i="1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(her bundle). All </a:t>
                </a:r>
                <a:r>
                  <a:rPr lang="en-US" b="1" i="1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S</a:t>
                </a:r>
                <a:r>
                  <a:rPr lang="en-US" b="1" i="1" baseline="-25000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i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’s are </a:t>
                </a:r>
                <a:r>
                  <a:rPr lang="en-US" b="1" i="1" dirty="0" smtClean="0">
                    <a:solidFill>
                      <a:srgbClr val="FF6600"/>
                    </a:solidFill>
                    <a:latin typeface="Times New Roman"/>
                    <a:cs typeface="Times New Roman"/>
                  </a:rPr>
                  <a:t>disjoint</a:t>
                </a:r>
                <a:r>
                  <a:rPr lang="en-US" dirty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.</a:t>
                </a:r>
                <a:endParaRPr lang="en-US" dirty="0" smtClean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endParaRPr lang="en-US" dirty="0" smtClean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dirty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There are </a:t>
                </a:r>
                <a:r>
                  <a:rPr lang="en-US" b="1" i="1" dirty="0">
                    <a:solidFill>
                      <a:srgbClr val="FF6600"/>
                    </a:solidFill>
                    <a:latin typeface="Times New Roman"/>
                    <a:cs typeface="Times New Roman"/>
                  </a:rPr>
                  <a:t>(n+1)</a:t>
                </a:r>
                <a:r>
                  <a:rPr lang="en-US" b="1" i="1" baseline="30000" dirty="0">
                    <a:solidFill>
                      <a:srgbClr val="FF6600"/>
                    </a:solidFill>
                    <a:latin typeface="Times New Roman"/>
                    <a:cs typeface="Times New Roman"/>
                  </a:rPr>
                  <a:t>m</a:t>
                </a:r>
                <a:r>
                  <a:rPr lang="en-US" baseline="30000" dirty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outcomes.</a:t>
                </a: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endParaRPr lang="en-US" dirty="0" smtClean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Bidder </a:t>
                </a:r>
                <a:r>
                  <a:rPr lang="en-US" dirty="0" err="1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i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 has a valuation function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000000"/>
                        </a:solidFill>
                        <a:latin typeface="Cambria Math" charset="0"/>
                        <a:cs typeface="Times New Roman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charset="0"/>
                            <a:cs typeface="Times New Roman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charset="0"/>
                            <a:cs typeface="Times New Roman"/>
                          </a:rPr>
                          <m:t>𝑖</m:t>
                        </m:r>
                      </m:sub>
                    </m:sSub>
                    <m:sSup>
                      <m:sSup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charset="0"/>
                            <a:cs typeface="Times New Roman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charset="0"/>
                            <a:cs typeface="Times New Roman"/>
                          </a:rPr>
                          <m:t>: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charset="0"/>
                            <a:cs typeface="Times New Roman"/>
                          </a:rPr>
                          <m:t>2</m:t>
                        </m:r>
                      </m:e>
                      <m:sup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charset="0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charset="0"/>
                                <a:cs typeface="Times New Roman"/>
                              </a:rPr>
                              <m:t>𝑚</m:t>
                            </m:r>
                          </m:e>
                        </m:d>
                      </m:sup>
                    </m:sSup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charset="0"/>
                        <a:cs typeface="Times New Roman"/>
                      </a:rPr>
                      <m:t>→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charset="0"/>
                        <a:cs typeface="Times New Roman"/>
                      </a:rPr>
                      <m:t>𝑅</m:t>
                    </m:r>
                  </m:oMath>
                </a14:m>
                <a:r>
                  <a:rPr lang="en-US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 her value for receiving bundle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charset="0"/>
                            <a:cs typeface="Times New Roman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charset="0"/>
                            <a:cs typeface="Times New Roman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charset="0"/>
                            <a:cs typeface="Times New Roman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charset="0"/>
                            <a:cs typeface="Times New Roman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charset="0"/>
                        <a:cs typeface="Times New Roman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charset="0"/>
                            <a:cs typeface="Times New Roman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charset="0"/>
                            <a:cs typeface="Times New Roman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charset="0"/>
                        <a:cs typeface="Times New Roman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.</a:t>
                </a:r>
                <a:endParaRPr lang="en-US" dirty="0" smtClean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endParaRPr lang="en-US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endParaRPr lang="en-US" dirty="0" smtClean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143000"/>
                <a:ext cx="8153400" cy="5947462"/>
              </a:xfrm>
              <a:prstGeom prst="rect">
                <a:avLst/>
              </a:prstGeom>
              <a:blipFill rotWithShape="0">
                <a:blip r:embed="rId3"/>
                <a:stretch>
                  <a:fillRect l="-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91759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18476</TotalTime>
  <Words>1017</Words>
  <Application>Microsoft Macintosh PowerPoint</Application>
  <PresentationFormat>On-screen Show (4:3)</PresentationFormat>
  <Paragraphs>163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3" baseType="lpstr">
      <vt:lpstr>Agency FB</vt:lpstr>
      <vt:lpstr>Apple Symbols</vt:lpstr>
      <vt:lpstr>Arial </vt:lpstr>
      <vt:lpstr>Arial Black</vt:lpstr>
      <vt:lpstr>Calibri</vt:lpstr>
      <vt:lpstr>Cambria Math</vt:lpstr>
      <vt:lpstr>Chalkboard</vt:lpstr>
      <vt:lpstr>Chalkduster</vt:lpstr>
      <vt:lpstr>Comic Sans MS</vt:lpstr>
      <vt:lpstr>Georgia</vt:lpstr>
      <vt:lpstr>Times New Roman</vt:lpstr>
      <vt:lpstr>Wingdings</vt:lpstr>
      <vt:lpstr>宋体</vt:lpstr>
      <vt:lpstr>Arial</vt:lpstr>
      <vt:lpstr>Office Theme</vt:lpstr>
      <vt:lpstr>COMP/MATH 553 Algorithmic Game Theory Lecture 16: VCG Mechanism</vt:lpstr>
      <vt:lpstr>PowerPoint Presentation</vt:lpstr>
      <vt:lpstr>A Critique to the Myerson’s Auction</vt:lpstr>
      <vt:lpstr>Bulow-Klemperer Theorem</vt:lpstr>
      <vt:lpstr>Prior Independent vs. Single Sample</vt:lpstr>
      <vt:lpstr>General Mechanism Design Problem (Multi-Dimensional)</vt:lpstr>
      <vt:lpstr>Multi-Dimensional Environment</vt:lpstr>
      <vt:lpstr>Examples of Multi-Dimensional Environment</vt:lpstr>
      <vt:lpstr>Combinatorial Auctions</vt:lpstr>
      <vt:lpstr>How do you optimize Social Welfare?</vt:lpstr>
      <vt:lpstr>Vickrey-Clarke-Groves (VCG) Mechanism </vt:lpstr>
      <vt:lpstr>The VCG Mechanism</vt:lpstr>
      <vt:lpstr>Clark Pivot Payment</vt:lpstr>
      <vt:lpstr>Understanding the Clarke Pivot Payment</vt:lpstr>
      <vt:lpstr>Examples of VCG</vt:lpstr>
      <vt:lpstr>Examples of VCG</vt:lpstr>
      <vt:lpstr>Bilateral Trading</vt:lpstr>
      <vt:lpstr>Discussion of the VCG mechanism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Yun Zhan</dc:creator>
  <cp:lastModifiedBy>Yang Cai, Professor</cp:lastModifiedBy>
  <cp:revision>1029</cp:revision>
  <dcterms:created xsi:type="dcterms:W3CDTF">2014-06-09T21:14:15Z</dcterms:created>
  <dcterms:modified xsi:type="dcterms:W3CDTF">2016-10-27T16:54:44Z</dcterms:modified>
</cp:coreProperties>
</file>