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88" r:id="rId2"/>
    <p:sldId id="549" r:id="rId3"/>
    <p:sldId id="616" r:id="rId4"/>
    <p:sldId id="617" r:id="rId5"/>
    <p:sldId id="612" r:id="rId6"/>
    <p:sldId id="613" r:id="rId7"/>
    <p:sldId id="614" r:id="rId8"/>
    <p:sldId id="618" r:id="rId9"/>
    <p:sldId id="610" r:id="rId10"/>
    <p:sldId id="619" r:id="rId11"/>
    <p:sldId id="620" r:id="rId12"/>
    <p:sldId id="621" r:id="rId13"/>
    <p:sldId id="622" r:id="rId14"/>
    <p:sldId id="623" r:id="rId15"/>
    <p:sldId id="624" r:id="rId16"/>
    <p:sldId id="62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CA24"/>
    <a:srgbClr val="FF6600"/>
    <a:srgbClr val="FFCC66"/>
    <a:srgbClr val="00FFFF"/>
    <a:srgbClr val="66FFFF"/>
    <a:srgbClr val="CCFFFF"/>
    <a:srgbClr val="FFAE6B"/>
    <a:srgbClr val="FFFF99"/>
    <a:srgbClr val="2A6B1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5" autoAdjust="0"/>
    <p:restoredTop sz="90822" autoAdjust="0"/>
  </p:normalViewPr>
  <p:slideViewPr>
    <p:cSldViewPr>
      <p:cViewPr varScale="1">
        <p:scale>
          <a:sx n="105" d="100"/>
          <a:sy n="105" d="100"/>
        </p:scale>
        <p:origin x="136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4" d="100"/>
          <a:sy n="114" d="100"/>
        </p:scale>
        <p:origin x="-397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F4598-5B58-49B2-9E8D-D8BD7D27CF27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8007F-645B-4508-972D-09B93A6F7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57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261CB-B478-48D1-A038-689B24DB15F4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F7F74-8035-4756-8F95-506704FC2D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5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3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Times New Roman" charset="0"/>
                <a:ea typeface="ＭＳ Ｐゴシック" charset="-128"/>
                <a:cs typeface="ＭＳ Ｐゴシック" charset="-128"/>
              </a:rPr>
              <a:t>(Ex): Verify</a:t>
            </a:r>
            <a:r>
              <a:rPr lang="en-US" baseline="0" dirty="0" smtClean="0">
                <a:latin typeface="Times New Roman" charset="0"/>
                <a:ea typeface="ＭＳ Ｐゴシック" charset="-128"/>
                <a:cs typeface="ＭＳ Ｐゴシック" charset="-128"/>
              </a:rPr>
              <a:t> that the 50-50 split is the unique Nash equilibrium of the system shown above.</a:t>
            </a: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9858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12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4092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13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64968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14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09193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15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3003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16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5703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4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Times New Roman" charset="0"/>
                <a:ea typeface="ＭＳ Ｐゴシック" charset="-128"/>
                <a:cs typeface="ＭＳ Ｐゴシック" charset="-128"/>
              </a:rPr>
              <a:t>(Ex): Verify</a:t>
            </a:r>
            <a:r>
              <a:rPr lang="en-US" baseline="0" dirty="0" smtClean="0">
                <a:latin typeface="Times New Roman" charset="0"/>
                <a:ea typeface="ＭＳ Ｐゴシック" charset="-128"/>
                <a:cs typeface="ＭＳ Ｐゴシック" charset="-128"/>
              </a:rPr>
              <a:t> that the 50-50 split is the unique Nash equilibrium of the system shown above.</a:t>
            </a: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5444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5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Times New Roman" charset="0"/>
                <a:ea typeface="ＭＳ Ｐゴシック" charset="-128"/>
                <a:cs typeface="ＭＳ Ｐゴシック" charset="-128"/>
              </a:rPr>
              <a:t>(Ex): Verify</a:t>
            </a:r>
            <a:r>
              <a:rPr lang="en-US" baseline="0" dirty="0" smtClean="0">
                <a:latin typeface="Times New Roman" charset="0"/>
                <a:ea typeface="ＭＳ Ｐゴシック" charset="-128"/>
                <a:cs typeface="ＭＳ Ｐゴシック" charset="-128"/>
              </a:rPr>
              <a:t> that the 50-50 split is the unique Nash equilibrium of the system shown above.</a:t>
            </a: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4333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6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0069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7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9277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8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7771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4FDFD-AEFF-4543-9830-4C3C1365F7C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04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EDD7-D340-4647-94E4-ED1EFAAA80E1}" type="slidenum">
              <a:rPr lang="en-US"/>
              <a:pPr/>
              <a:t>10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9886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4FDFD-AEFF-4543-9830-4C3C1365F7C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6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1981200"/>
            <a:ext cx="5772833" cy="1617226"/>
          </a:xfrm>
        </p:spPr>
        <p:txBody>
          <a:bodyPr>
            <a:normAutofit/>
          </a:bodyPr>
          <a:lstStyle>
            <a:lvl1pPr algn="l">
              <a:defRPr lang="en-US" sz="2800" b="0" kern="120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3610166"/>
            <a:ext cx="5029200" cy="762000"/>
          </a:xfrm>
        </p:spPr>
        <p:txBody>
          <a:bodyPr>
            <a:normAutofit/>
          </a:bodyPr>
          <a:lstStyle>
            <a:lvl1pPr marL="0" indent="0" algn="l">
              <a:buNone/>
              <a:defRPr lang="en-US" sz="2600" b="1" kern="1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5E6FA-6889-42C0-9BF6-AB2CFA070F97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E73-4B92-4632-A7F5-4AA05E6BA56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963355" y="2086721"/>
            <a:ext cx="1669862" cy="1904445"/>
            <a:chOff x="1199353" y="1735245"/>
            <a:chExt cx="1669862" cy="1904445"/>
          </a:xfrm>
        </p:grpSpPr>
        <p:sp>
          <p:nvSpPr>
            <p:cNvPr id="18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  <a:reflection blurRad="6350" stA="50000" endA="300" endPos="55500" dist="101600" dir="5400000" sy="-100000" algn="bl" rotWithShape="0"/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75000"/>
                <a:lumOff val="2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tx1">
                <a:lumMod val="8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500" dist="101600" dir="5400000" sy="-100000" algn="bl" rotWithShape="0"/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401979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201445"/>
            <a:ext cx="8001000" cy="762000"/>
          </a:xfrm>
        </p:spPr>
        <p:txBody>
          <a:bodyPr>
            <a:normAutofit/>
          </a:bodyPr>
          <a:lstStyle>
            <a:lvl1pPr algn="ctr">
              <a:defRPr sz="2800" b="0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638635" y="1219200"/>
            <a:ext cx="8005715" cy="5257800"/>
          </a:xfrm>
        </p:spPr>
        <p:txBody>
          <a:bodyPr>
            <a:normAutofit/>
          </a:bodyPr>
          <a:lstStyle>
            <a:lvl1pPr marL="457200" indent="-45720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400">
                <a:solidFill>
                  <a:schemeClr val="bg1"/>
                </a:solidFill>
              </a:defRPr>
            </a:lvl2pPr>
            <a:lvl3pPr>
              <a:lnSpc>
                <a:spcPct val="1300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ct val="13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3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86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201445"/>
            <a:ext cx="8001000" cy="762000"/>
          </a:xfrm>
        </p:spPr>
        <p:txBody>
          <a:bodyPr>
            <a:normAutofit/>
          </a:bodyPr>
          <a:lstStyle>
            <a:lvl1pPr algn="ctr">
              <a:defRPr sz="2800" b="0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35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201445"/>
            <a:ext cx="8001000" cy="762000"/>
          </a:xfrm>
        </p:spPr>
        <p:txBody>
          <a:bodyPr>
            <a:normAutofit/>
          </a:bodyPr>
          <a:lstStyle>
            <a:lvl1pPr algn="ctr">
              <a:defRPr sz="2800" b="1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 userDrawn="1"/>
        </p:nvGrpSpPr>
        <p:grpSpPr>
          <a:xfrm>
            <a:off x="290032" y="233563"/>
            <a:ext cx="753207" cy="765355"/>
            <a:chOff x="1683798" y="1735245"/>
            <a:chExt cx="1185417" cy="1205119"/>
          </a:xfrm>
        </p:grpSpPr>
        <p:sp>
          <p:nvSpPr>
            <p:cNvPr id="8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0700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963355" y="2086721"/>
            <a:ext cx="1669862" cy="1904445"/>
            <a:chOff x="1199353" y="1735245"/>
            <a:chExt cx="1669862" cy="1904445"/>
          </a:xfrm>
        </p:grpSpPr>
        <p:sp>
          <p:nvSpPr>
            <p:cNvPr id="21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idx="1"/>
          </p:nvPr>
        </p:nvSpPr>
        <p:spPr>
          <a:xfrm>
            <a:off x="3048000" y="2667000"/>
            <a:ext cx="3200400" cy="138875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50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 userDrawn="1"/>
        </p:nvGrpSpPr>
        <p:grpSpPr>
          <a:xfrm>
            <a:off x="963355" y="2086721"/>
            <a:ext cx="1669862" cy="1904445"/>
            <a:chOff x="1199353" y="1735245"/>
            <a:chExt cx="1669862" cy="1904445"/>
          </a:xfrm>
        </p:grpSpPr>
        <p:sp>
          <p:nvSpPr>
            <p:cNvPr id="21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idx="1"/>
          </p:nvPr>
        </p:nvSpPr>
        <p:spPr>
          <a:xfrm>
            <a:off x="3048000" y="2667000"/>
            <a:ext cx="3200400" cy="138875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731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>
            <a:grpSpLocks noChangeAspect="1"/>
          </p:cNvGrpSpPr>
          <p:nvPr userDrawn="1"/>
        </p:nvGrpSpPr>
        <p:grpSpPr>
          <a:xfrm>
            <a:off x="3810000" y="4038600"/>
            <a:ext cx="1335890" cy="1523556"/>
            <a:chOff x="1199353" y="1735245"/>
            <a:chExt cx="1669862" cy="1904445"/>
          </a:xfrm>
        </p:grpSpPr>
        <p:sp>
          <p:nvSpPr>
            <p:cNvPr id="21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idx="1"/>
          </p:nvPr>
        </p:nvSpPr>
        <p:spPr>
          <a:xfrm>
            <a:off x="5486400" y="4237879"/>
            <a:ext cx="3200400" cy="138875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644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>
            <a:grpSpLocks noChangeAspect="1"/>
          </p:cNvGrpSpPr>
          <p:nvPr userDrawn="1"/>
        </p:nvGrpSpPr>
        <p:grpSpPr>
          <a:xfrm>
            <a:off x="3810000" y="4038600"/>
            <a:ext cx="1335890" cy="1523556"/>
            <a:chOff x="1199353" y="1735245"/>
            <a:chExt cx="1669862" cy="1904445"/>
          </a:xfrm>
        </p:grpSpPr>
        <p:sp>
          <p:nvSpPr>
            <p:cNvPr id="21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idx="1"/>
          </p:nvPr>
        </p:nvSpPr>
        <p:spPr>
          <a:xfrm>
            <a:off x="5486400" y="4237879"/>
            <a:ext cx="3200400" cy="138875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513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818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013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4657725"/>
            <a:ext cx="5751512" cy="1362075"/>
          </a:xfrm>
        </p:spPr>
        <p:txBody>
          <a:bodyPr anchor="t">
            <a:normAutofit/>
          </a:bodyPr>
          <a:lstStyle>
            <a:lvl1pPr algn="l">
              <a:defRPr sz="3200" b="1" cap="all"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2995613"/>
            <a:ext cx="575151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5E6FA-6889-42C0-9BF6-AB2CFA070F97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E73-4B92-4632-A7F5-4AA05E6BA56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661892" y="3716846"/>
            <a:ext cx="1669862" cy="1904445"/>
            <a:chOff x="1199353" y="1735245"/>
            <a:chExt cx="1669862" cy="1904445"/>
          </a:xfrm>
        </p:grpSpPr>
        <p:sp>
          <p:nvSpPr>
            <p:cNvPr id="8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34511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5_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1981200"/>
            <a:ext cx="5772833" cy="1617226"/>
          </a:xfrm>
        </p:spPr>
        <p:txBody>
          <a:bodyPr>
            <a:normAutofit/>
          </a:bodyPr>
          <a:lstStyle>
            <a:lvl1pPr algn="l">
              <a:defRPr lang="en-US" sz="2800" b="0" kern="120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3610166"/>
            <a:ext cx="5029200" cy="762000"/>
          </a:xfrm>
        </p:spPr>
        <p:txBody>
          <a:bodyPr>
            <a:normAutofit/>
          </a:bodyPr>
          <a:lstStyle>
            <a:lvl1pPr marL="0" indent="0" algn="l">
              <a:buNone/>
              <a:defRPr lang="en-US" sz="2600" b="1" kern="1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5E6FA-6889-42C0-9BF6-AB2CFA070F97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E73-4B92-4632-A7F5-4AA05E6BA5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979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8439" cy="838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300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799" y="76200"/>
            <a:ext cx="7700639" cy="762000"/>
          </a:xfrm>
        </p:spPr>
        <p:txBody>
          <a:bodyPr>
            <a:normAutofit/>
          </a:bodyPr>
          <a:lstStyle>
            <a:lvl1pPr algn="l">
              <a:defRPr sz="2800" b="1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19200"/>
            <a:ext cx="7196550" cy="5334000"/>
          </a:xfrm>
        </p:spPr>
        <p:txBody>
          <a:bodyPr>
            <a:normAutofit/>
          </a:bodyPr>
          <a:lstStyle>
            <a:lvl1pPr marL="457200" indent="-45720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  <a:defRPr sz="24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3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lnSpc>
                <a:spcPct val="13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lnSpc>
                <a:spcPct val="13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 userDrawn="1"/>
        </p:nvGrpSpPr>
        <p:grpSpPr>
          <a:xfrm>
            <a:off x="8001000" y="228600"/>
            <a:ext cx="753207" cy="765355"/>
            <a:chOff x="1683798" y="1735245"/>
            <a:chExt cx="1185417" cy="1205119"/>
          </a:xfrm>
        </p:grpSpPr>
        <p:sp>
          <p:nvSpPr>
            <p:cNvPr id="9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80942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8439" cy="838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300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799" y="76200"/>
            <a:ext cx="7700639" cy="762000"/>
          </a:xfrm>
        </p:spPr>
        <p:txBody>
          <a:bodyPr>
            <a:normAutofit/>
          </a:bodyPr>
          <a:lstStyle>
            <a:lvl1pPr algn="l">
              <a:defRPr sz="2800" b="1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635" y="1219200"/>
            <a:ext cx="8005715" cy="5105400"/>
          </a:xfrm>
        </p:spPr>
        <p:txBody>
          <a:bodyPr>
            <a:normAutofit/>
          </a:bodyPr>
          <a:lstStyle>
            <a:lvl1pPr marL="457200" indent="-45720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  <a:defRPr sz="24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3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3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3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 userDrawn="1"/>
        </p:nvGrpSpPr>
        <p:grpSpPr>
          <a:xfrm>
            <a:off x="290032" y="233563"/>
            <a:ext cx="753207" cy="765355"/>
            <a:chOff x="1683798" y="1735245"/>
            <a:chExt cx="1185417" cy="1205119"/>
          </a:xfrm>
        </p:grpSpPr>
        <p:sp>
          <p:nvSpPr>
            <p:cNvPr id="9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8406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2" y="0"/>
            <a:ext cx="709085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l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99" y="1981200"/>
            <a:ext cx="909685" cy="5486400"/>
          </a:xfrm>
        </p:spPr>
        <p:txBody>
          <a:bodyPr vert="eaVert">
            <a:normAutofit/>
          </a:bodyPr>
          <a:lstStyle>
            <a:lvl1pPr algn="l">
              <a:defRPr sz="2800" b="0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616240"/>
            <a:ext cx="7272750" cy="5860760"/>
          </a:xfrm>
        </p:spPr>
        <p:txBody>
          <a:bodyPr>
            <a:normAutofit/>
          </a:bodyPr>
          <a:lstStyle>
            <a:lvl1pPr marL="548640" indent="-54864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  <a:defRPr sz="24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3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3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3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 userDrawn="1"/>
        </p:nvGrpSpPr>
        <p:grpSpPr>
          <a:xfrm>
            <a:off x="130179" y="199319"/>
            <a:ext cx="753207" cy="765355"/>
            <a:chOff x="1683798" y="1735245"/>
            <a:chExt cx="1185417" cy="120511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9015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953000"/>
          </a:xfrm>
        </p:spPr>
        <p:txBody>
          <a:bodyPr>
            <a:normAutofit/>
          </a:bodyPr>
          <a:lstStyle>
            <a:lvl1pPr marL="457200" indent="-4572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2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8439" cy="838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300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7315200" cy="762000"/>
          </a:xfrm>
        </p:spPr>
        <p:txBody>
          <a:bodyPr>
            <a:normAutofit/>
          </a:bodyPr>
          <a:lstStyle>
            <a:lvl1pPr algn="l">
              <a:defRPr sz="2800" b="1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0" name="Group 9"/>
          <p:cNvGrpSpPr>
            <a:grpSpLocks noChangeAspect="1"/>
          </p:cNvGrpSpPr>
          <p:nvPr userDrawn="1"/>
        </p:nvGrpSpPr>
        <p:grpSpPr>
          <a:xfrm>
            <a:off x="290032" y="233563"/>
            <a:ext cx="753207" cy="765355"/>
            <a:chOff x="1683798" y="1735245"/>
            <a:chExt cx="1185417" cy="1205119"/>
          </a:xfrm>
        </p:grpSpPr>
        <p:sp>
          <p:nvSpPr>
            <p:cNvPr id="11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648200" y="1295400"/>
            <a:ext cx="4038600" cy="4953000"/>
          </a:xfrm>
        </p:spPr>
        <p:txBody>
          <a:bodyPr>
            <a:normAutofit/>
          </a:bodyPr>
          <a:lstStyle>
            <a:lvl1pPr marL="457200" indent="-4572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2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26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8439" cy="838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300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grpSp>
        <p:nvGrpSpPr>
          <p:cNvPr id="8" name="Group 7"/>
          <p:cNvGrpSpPr>
            <a:grpSpLocks noChangeAspect="1"/>
          </p:cNvGrpSpPr>
          <p:nvPr userDrawn="1"/>
        </p:nvGrpSpPr>
        <p:grpSpPr>
          <a:xfrm>
            <a:off x="290032" y="233563"/>
            <a:ext cx="753207" cy="765355"/>
            <a:chOff x="1683798" y="1735245"/>
            <a:chExt cx="1185417" cy="1205119"/>
          </a:xfrm>
        </p:grpSpPr>
        <p:sp>
          <p:nvSpPr>
            <p:cNvPr id="9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447799" y="76200"/>
            <a:ext cx="7700639" cy="762000"/>
          </a:xfrm>
        </p:spPr>
        <p:txBody>
          <a:bodyPr>
            <a:normAutofit/>
          </a:bodyPr>
          <a:lstStyle>
            <a:lvl1pPr algn="l">
              <a:defRPr sz="2800" b="1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00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4571999" cy="12007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53000">
                <a:schemeClr val="tx1">
                  <a:lumMod val="50000"/>
                  <a:lumOff val="5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76399"/>
            <a:ext cx="4155850" cy="498475"/>
          </a:xfrm>
        </p:spPr>
        <p:txBody>
          <a:bodyPr anchor="b">
            <a:noAutofit/>
          </a:bodyPr>
          <a:lstStyle>
            <a:lvl1pPr marL="342900" indent="-342900">
              <a:lnSpc>
                <a:spcPct val="120000"/>
              </a:lnSpc>
              <a:buFont typeface="Wingdings" pitchFamily="2" charset="2"/>
              <a:buChar char="v"/>
              <a:defRPr sz="2000" b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34658"/>
            <a:ext cx="4041775" cy="639762"/>
          </a:xfrm>
        </p:spPr>
        <p:txBody>
          <a:bodyPr anchor="b"/>
          <a:lstStyle>
            <a:lvl1pPr marL="342900" indent="-342900">
              <a:lnSpc>
                <a:spcPct val="120000"/>
              </a:lnSpc>
              <a:buFont typeface="Wingdings" pitchFamily="2" charset="2"/>
              <a:buChar char="v"/>
              <a:defRPr sz="2000" b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3679501" cy="1001844"/>
          </a:xfrm>
        </p:spPr>
        <p:txBody>
          <a:bodyPr anchor="b">
            <a:noAutofit/>
          </a:bodyPr>
          <a:lstStyle>
            <a:lvl1pPr algn="l"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1" name="Group 10"/>
          <p:cNvGrpSpPr>
            <a:grpSpLocks noChangeAspect="1"/>
          </p:cNvGrpSpPr>
          <p:nvPr userDrawn="1"/>
        </p:nvGrpSpPr>
        <p:grpSpPr>
          <a:xfrm>
            <a:off x="3707488" y="567643"/>
            <a:ext cx="753207" cy="765355"/>
            <a:chOff x="1683798" y="1735245"/>
            <a:chExt cx="1185417" cy="1205119"/>
          </a:xfrm>
        </p:grpSpPr>
        <p:sp>
          <p:nvSpPr>
            <p:cNvPr id="12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1"/>
            <a:ext cx="4040188" cy="3962399"/>
          </a:xfrm>
        </p:spPr>
        <p:txBody>
          <a:bodyPr/>
          <a:lstStyle>
            <a:lvl1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buFont typeface="Wingdings" pitchFamily="2" charset="2"/>
              <a:buChar char="§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9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990600"/>
            <a:ext cx="4041775" cy="5264603"/>
          </a:xfrm>
        </p:spPr>
        <p:txBody>
          <a:bodyPr>
            <a:normAutofit/>
          </a:bodyPr>
          <a:lstStyle>
            <a:lvl1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2231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4800600" cy="1143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53000">
                <a:schemeClr val="tx1">
                  <a:lumMod val="50000"/>
                  <a:lumOff val="5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3276600" cy="990600"/>
          </a:xfrm>
        </p:spPr>
        <p:txBody>
          <a:bodyPr anchor="b">
            <a:noAutofit/>
          </a:bodyPr>
          <a:lstStyle>
            <a:lvl1pPr algn="l"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600200"/>
            <a:ext cx="3429000" cy="533400"/>
          </a:xfrm>
        </p:spPr>
        <p:txBody>
          <a:bodyPr anchor="b">
            <a:noAutofit/>
          </a:bodyPr>
          <a:lstStyle>
            <a:lvl1pPr marL="342900" indent="-342900">
              <a:lnSpc>
                <a:spcPct val="120000"/>
              </a:lnSpc>
              <a:buFont typeface="Wingdings" pitchFamily="2" charset="2"/>
              <a:buChar char="v"/>
              <a:defRPr sz="2000" b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1" y="234658"/>
            <a:ext cx="3809999" cy="679742"/>
          </a:xfrm>
        </p:spPr>
        <p:txBody>
          <a:bodyPr anchor="b"/>
          <a:lstStyle>
            <a:lvl1pPr marL="342900" indent="-342900">
              <a:lnSpc>
                <a:spcPct val="120000"/>
              </a:lnSpc>
              <a:buFont typeface="Wingdings" pitchFamily="2" charset="2"/>
              <a:buChar char="v"/>
              <a:defRPr sz="2000" b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half" idx="2"/>
          </p:nvPr>
        </p:nvSpPr>
        <p:spPr>
          <a:xfrm>
            <a:off x="1162232" y="2286001"/>
            <a:ext cx="3333568" cy="4240017"/>
          </a:xfrm>
        </p:spPr>
        <p:txBody>
          <a:bodyPr/>
          <a:lstStyle>
            <a:lvl1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buFont typeface="Wingdings" pitchFamily="2" charset="2"/>
              <a:buChar char="§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37" name="Content Placeholder 5"/>
          <p:cNvSpPr>
            <a:spLocks noGrp="1"/>
          </p:cNvSpPr>
          <p:nvPr>
            <p:ph sz="quarter" idx="4"/>
          </p:nvPr>
        </p:nvSpPr>
        <p:spPr>
          <a:xfrm>
            <a:off x="4953001" y="990600"/>
            <a:ext cx="3809999" cy="5593599"/>
          </a:xfrm>
        </p:spPr>
        <p:txBody>
          <a:bodyPr>
            <a:normAutofit/>
          </a:bodyPr>
          <a:lstStyle>
            <a:lvl1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2231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1" y="0"/>
            <a:ext cx="3855016" cy="12007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50000">
                <a:schemeClr val="tx1">
                  <a:lumMod val="50000"/>
                  <a:lumOff val="5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673" y="1676400"/>
            <a:ext cx="3864298" cy="498475"/>
          </a:xfrm>
        </p:spPr>
        <p:txBody>
          <a:bodyPr anchor="b">
            <a:noAutofit/>
          </a:bodyPr>
          <a:lstStyle>
            <a:lvl1pPr marL="342900" indent="-342900">
              <a:lnSpc>
                <a:spcPct val="120000"/>
              </a:lnSpc>
              <a:buFont typeface="Wingdings" pitchFamily="2" charset="2"/>
              <a:buChar char="v"/>
              <a:defRPr sz="2000" b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178" y="2286000"/>
            <a:ext cx="3750748" cy="4267199"/>
          </a:xfrm>
        </p:spPr>
        <p:txBody>
          <a:bodyPr/>
          <a:lstStyle>
            <a:lvl1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buFont typeface="Wingdings" pitchFamily="2" charset="2"/>
              <a:buChar char="§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43400" y="228600"/>
            <a:ext cx="4498975" cy="639762"/>
          </a:xfrm>
        </p:spPr>
        <p:txBody>
          <a:bodyPr anchor="b"/>
          <a:lstStyle>
            <a:lvl1pPr marL="342900" indent="-342900">
              <a:lnSpc>
                <a:spcPct val="120000"/>
              </a:lnSpc>
              <a:buFont typeface="Wingdings" pitchFamily="2" charset="2"/>
              <a:buChar char="v"/>
              <a:defRPr sz="2000" b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43400" y="990600"/>
            <a:ext cx="4498975" cy="5562600"/>
          </a:xfrm>
        </p:spPr>
        <p:txBody>
          <a:bodyPr>
            <a:normAutofit/>
          </a:bodyPr>
          <a:lstStyle>
            <a:lvl1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2401" y="76200"/>
            <a:ext cx="3108959" cy="1001844"/>
          </a:xfr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1" name="Group 10"/>
          <p:cNvGrpSpPr>
            <a:grpSpLocks noChangeAspect="1"/>
          </p:cNvGrpSpPr>
          <p:nvPr userDrawn="1"/>
        </p:nvGrpSpPr>
        <p:grpSpPr>
          <a:xfrm>
            <a:off x="3299006" y="609600"/>
            <a:ext cx="629920" cy="640080"/>
            <a:chOff x="1683798" y="1735245"/>
            <a:chExt cx="1185417" cy="1205119"/>
          </a:xfrm>
        </p:grpSpPr>
        <p:sp>
          <p:nvSpPr>
            <p:cNvPr id="12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9678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1" y="0"/>
            <a:ext cx="3855016" cy="12007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50000">
                <a:schemeClr val="tx1">
                  <a:lumMod val="50000"/>
                  <a:lumOff val="5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2401" y="76200"/>
            <a:ext cx="3108959" cy="1001844"/>
          </a:xfr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1" name="Group 10"/>
          <p:cNvGrpSpPr>
            <a:grpSpLocks noChangeAspect="1"/>
          </p:cNvGrpSpPr>
          <p:nvPr userDrawn="1"/>
        </p:nvGrpSpPr>
        <p:grpSpPr>
          <a:xfrm>
            <a:off x="3299006" y="609600"/>
            <a:ext cx="629920" cy="640080"/>
            <a:chOff x="1683798" y="1735245"/>
            <a:chExt cx="1185417" cy="1205119"/>
          </a:xfrm>
        </p:grpSpPr>
        <p:sp>
          <p:nvSpPr>
            <p:cNvPr id="12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4187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1" y="0"/>
            <a:ext cx="3855016" cy="12007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50000">
                <a:schemeClr val="tx1">
                  <a:lumMod val="50000"/>
                  <a:lumOff val="5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2401" y="76200"/>
            <a:ext cx="3108959" cy="1001844"/>
          </a:xfr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1" name="Group 10"/>
          <p:cNvGrpSpPr>
            <a:grpSpLocks noChangeAspect="1"/>
          </p:cNvGrpSpPr>
          <p:nvPr userDrawn="1"/>
        </p:nvGrpSpPr>
        <p:grpSpPr>
          <a:xfrm>
            <a:off x="3299006" y="609600"/>
            <a:ext cx="629920" cy="640080"/>
            <a:chOff x="1683798" y="1735245"/>
            <a:chExt cx="1185417" cy="1205119"/>
          </a:xfrm>
        </p:grpSpPr>
        <p:sp>
          <p:nvSpPr>
            <p:cNvPr id="12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1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5133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7_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1981200"/>
            <a:ext cx="5772833" cy="1617226"/>
          </a:xfrm>
        </p:spPr>
        <p:txBody>
          <a:bodyPr>
            <a:normAutofit/>
          </a:bodyPr>
          <a:lstStyle>
            <a:lvl1pPr algn="l">
              <a:defRPr lang="en-US" sz="2800" b="0" kern="120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3610166"/>
            <a:ext cx="5029200" cy="762000"/>
          </a:xfrm>
        </p:spPr>
        <p:txBody>
          <a:bodyPr>
            <a:normAutofit/>
          </a:bodyPr>
          <a:lstStyle>
            <a:lvl1pPr marL="0" indent="0" algn="l">
              <a:buNone/>
              <a:defRPr lang="en-US" sz="2600" b="1" kern="1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5E6FA-6889-42C0-9BF6-AB2CFA070F97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E73-4B92-4632-A7F5-4AA05E6BA5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16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4343400" y="0"/>
            <a:ext cx="48006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1" y="0"/>
            <a:ext cx="3855016" cy="12007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50000">
                <a:schemeClr val="tx1">
                  <a:lumMod val="50000"/>
                  <a:lumOff val="5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673" y="1676400"/>
            <a:ext cx="3864298" cy="498475"/>
          </a:xfrm>
        </p:spPr>
        <p:txBody>
          <a:bodyPr anchor="b">
            <a:noAutofit/>
          </a:bodyPr>
          <a:lstStyle>
            <a:lvl1pPr marL="342900" indent="-342900">
              <a:lnSpc>
                <a:spcPct val="120000"/>
              </a:lnSpc>
              <a:buFont typeface="Wingdings" pitchFamily="2" charset="2"/>
              <a:buChar char="v"/>
              <a:defRPr sz="2000" b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178" y="2286000"/>
            <a:ext cx="3750748" cy="4267199"/>
          </a:xfrm>
        </p:spPr>
        <p:txBody>
          <a:bodyPr/>
          <a:lstStyle>
            <a:lvl1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buFont typeface="Wingdings" pitchFamily="2" charset="2"/>
              <a:buChar char="§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43400" y="228600"/>
            <a:ext cx="4498975" cy="639762"/>
          </a:xfrm>
        </p:spPr>
        <p:txBody>
          <a:bodyPr anchor="b"/>
          <a:lstStyle>
            <a:lvl1pPr marL="342900" indent="-342900">
              <a:lnSpc>
                <a:spcPct val="120000"/>
              </a:lnSpc>
              <a:buFont typeface="Wingdings" pitchFamily="2" charset="2"/>
              <a:buChar char="v"/>
              <a:defRPr sz="2000" b="1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43400" y="990600"/>
            <a:ext cx="4498975" cy="5562600"/>
          </a:xfrm>
        </p:spPr>
        <p:txBody>
          <a:bodyPr>
            <a:normAutofit/>
          </a:bodyPr>
          <a:lstStyle>
            <a:lvl1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 sz="2000"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20000"/>
              </a:lnSpc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2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2401" y="76200"/>
            <a:ext cx="3108959" cy="1001844"/>
          </a:xfr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1" name="Group 10"/>
          <p:cNvGrpSpPr>
            <a:grpSpLocks noChangeAspect="1"/>
          </p:cNvGrpSpPr>
          <p:nvPr userDrawn="1"/>
        </p:nvGrpSpPr>
        <p:grpSpPr>
          <a:xfrm>
            <a:off x="3299006" y="609600"/>
            <a:ext cx="629920" cy="640080"/>
            <a:chOff x="1683798" y="1735245"/>
            <a:chExt cx="1185417" cy="1205119"/>
          </a:xfrm>
        </p:grpSpPr>
        <p:sp>
          <p:nvSpPr>
            <p:cNvPr id="12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71197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43000" y="288532"/>
            <a:ext cx="6374426" cy="574284"/>
          </a:xfrm>
        </p:spPr>
        <p:txBody>
          <a:bodyPr>
            <a:normAutofit/>
          </a:bodyPr>
          <a:lstStyle>
            <a:lvl1pPr algn="l">
              <a:defRPr sz="2800" b="1" cap="none" spc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4" name="Group 13"/>
          <p:cNvGrpSpPr>
            <a:grpSpLocks noChangeAspect="1"/>
          </p:cNvGrpSpPr>
          <p:nvPr userDrawn="1"/>
        </p:nvGrpSpPr>
        <p:grpSpPr>
          <a:xfrm>
            <a:off x="260703" y="227466"/>
            <a:ext cx="682799" cy="694148"/>
            <a:chOff x="1683798" y="1735245"/>
            <a:chExt cx="1185417" cy="1205119"/>
          </a:xfrm>
        </p:grpSpPr>
        <p:sp>
          <p:nvSpPr>
            <p:cNvPr id="15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42686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1018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802" y="136790"/>
            <a:ext cx="2293398" cy="1162050"/>
          </a:xfrm>
        </p:spPr>
        <p:txBody>
          <a:bodyPr anchor="b">
            <a:noAutofit/>
          </a:bodyPr>
          <a:lstStyle>
            <a:lvl1pPr algn="l">
              <a:defRPr sz="2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273050"/>
            <a:ext cx="4800600" cy="5853113"/>
          </a:xfrm>
        </p:spPr>
        <p:txBody>
          <a:bodyPr>
            <a:normAutofit/>
          </a:bodyPr>
          <a:lstStyle>
            <a:lvl1pPr>
              <a:defRPr sz="2000">
                <a:latin typeface="Times New Roman" pitchFamily="18" charset="0"/>
                <a:cs typeface="Times New Roman" pitchFamily="18" charset="0"/>
              </a:defRPr>
            </a:lvl1pPr>
            <a:lvl2pPr>
              <a:defRPr sz="1800">
                <a:latin typeface="Times New Roman" pitchFamily="18" charset="0"/>
                <a:cs typeface="Times New Roman" pitchFamily="18" charset="0"/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57400"/>
            <a:ext cx="3124200" cy="4068763"/>
          </a:xfrm>
        </p:spPr>
        <p:txBody>
          <a:bodyPr/>
          <a:lstStyle>
            <a:lvl1pPr marL="0" indent="0">
              <a:buNone/>
              <a:defRPr sz="1400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grpSp>
        <p:nvGrpSpPr>
          <p:cNvPr id="17" name="Group 16"/>
          <p:cNvGrpSpPr>
            <a:grpSpLocks noChangeAspect="1"/>
          </p:cNvGrpSpPr>
          <p:nvPr userDrawn="1"/>
        </p:nvGrpSpPr>
        <p:grpSpPr>
          <a:xfrm>
            <a:off x="318984" y="495492"/>
            <a:ext cx="753207" cy="765355"/>
            <a:chOff x="1683798" y="1735245"/>
            <a:chExt cx="1185417" cy="1205119"/>
          </a:xfrm>
        </p:grpSpPr>
        <p:sp>
          <p:nvSpPr>
            <p:cNvPr id="18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2663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796419"/>
            <a:ext cx="5486400" cy="566738"/>
          </a:xfrm>
        </p:spPr>
        <p:txBody>
          <a:bodyPr anchor="b"/>
          <a:lstStyle>
            <a:lvl1pPr algn="l">
              <a:defRPr sz="2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33600" y="60859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363157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8" name="Group 7"/>
          <p:cNvGrpSpPr>
            <a:grpSpLocks noChangeAspect="1"/>
          </p:cNvGrpSpPr>
          <p:nvPr userDrawn="1"/>
        </p:nvGrpSpPr>
        <p:grpSpPr>
          <a:xfrm>
            <a:off x="558209" y="4580922"/>
            <a:ext cx="1335888" cy="1523556"/>
            <a:chOff x="1199353" y="1735245"/>
            <a:chExt cx="1669862" cy="1904445"/>
          </a:xfrm>
        </p:grpSpPr>
        <p:sp>
          <p:nvSpPr>
            <p:cNvPr id="9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60108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33600" y="11430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363157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grpSp>
        <p:nvGrpSpPr>
          <p:cNvPr id="8" name="Group 7"/>
          <p:cNvGrpSpPr>
            <a:grpSpLocks noChangeAspect="1"/>
          </p:cNvGrpSpPr>
          <p:nvPr userDrawn="1"/>
        </p:nvGrpSpPr>
        <p:grpSpPr>
          <a:xfrm>
            <a:off x="558209" y="4580922"/>
            <a:ext cx="1335888" cy="1523556"/>
            <a:chOff x="1199353" y="1735245"/>
            <a:chExt cx="1669862" cy="1904445"/>
          </a:xfrm>
        </p:grpSpPr>
        <p:sp>
          <p:nvSpPr>
            <p:cNvPr id="9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0" y="0"/>
            <a:ext cx="9148439" cy="838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300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762000"/>
          </a:xfrm>
        </p:spPr>
        <p:txBody>
          <a:bodyPr>
            <a:normAutofit/>
          </a:bodyPr>
          <a:lstStyle>
            <a:lvl1pPr algn="ctr">
              <a:defRPr sz="2800" b="1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777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 userDrawn="1"/>
        </p:nvGrpSpPr>
        <p:grpSpPr>
          <a:xfrm>
            <a:off x="963355" y="2086721"/>
            <a:ext cx="1669862" cy="1904445"/>
            <a:chOff x="1199353" y="1735245"/>
            <a:chExt cx="1669862" cy="1904445"/>
          </a:xfrm>
        </p:grpSpPr>
        <p:sp>
          <p:nvSpPr>
            <p:cNvPr id="21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idx="1"/>
          </p:nvPr>
        </p:nvSpPr>
        <p:spPr>
          <a:xfrm>
            <a:off x="3048000" y="2667000"/>
            <a:ext cx="3200400" cy="138875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840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/>
          <p:cNvSpPr>
            <a:spLocks noGrp="1"/>
          </p:cNvSpPr>
          <p:nvPr>
            <p:ph type="body" idx="1"/>
          </p:nvPr>
        </p:nvSpPr>
        <p:spPr>
          <a:xfrm>
            <a:off x="5105400" y="4237879"/>
            <a:ext cx="3581400" cy="138875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383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383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>
            <a:grpSpLocks noChangeAspect="1"/>
          </p:cNvGrpSpPr>
          <p:nvPr userDrawn="1"/>
        </p:nvGrpSpPr>
        <p:grpSpPr>
          <a:xfrm>
            <a:off x="3505200" y="4038600"/>
            <a:ext cx="1335890" cy="1523556"/>
            <a:chOff x="1199353" y="1735245"/>
            <a:chExt cx="1669862" cy="1904445"/>
          </a:xfrm>
        </p:grpSpPr>
        <p:sp>
          <p:nvSpPr>
            <p:cNvPr id="20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 Placeholder 2"/>
          <p:cNvSpPr>
            <a:spLocks noGrp="1"/>
          </p:cNvSpPr>
          <p:nvPr>
            <p:ph type="body" idx="1"/>
          </p:nvPr>
        </p:nvSpPr>
        <p:spPr>
          <a:xfrm>
            <a:off x="5105400" y="4237879"/>
            <a:ext cx="3581400" cy="138875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701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 userDrawn="1"/>
        </p:nvGrpSpPr>
        <p:grpSpPr>
          <a:xfrm>
            <a:off x="2944555" y="3492037"/>
            <a:ext cx="1669862" cy="1904445"/>
            <a:chOff x="1199353" y="1735245"/>
            <a:chExt cx="1669862" cy="1904445"/>
          </a:xfrm>
        </p:grpSpPr>
        <p:sp>
          <p:nvSpPr>
            <p:cNvPr id="21" name="矩形 12"/>
            <p:cNvSpPr/>
            <p:nvPr userDrawn="1"/>
          </p:nvSpPr>
          <p:spPr>
            <a:xfrm>
              <a:off x="1750607" y="1735245"/>
              <a:ext cx="548640" cy="5486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isometricLeftDown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矩形 9"/>
            <p:cNvSpPr/>
            <p:nvPr userDrawn="1"/>
          </p:nvSpPr>
          <p:spPr>
            <a:xfrm>
              <a:off x="1199353" y="3078856"/>
              <a:ext cx="549911" cy="5486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12700" dist="63500" dir="2700000" algn="ctr" rotWithShape="0">
                <a:srgbClr val="000000">
                  <a:alpha val="40000"/>
                </a:srgbClr>
              </a:outerShdw>
            </a:effectLst>
            <a:scene3d>
              <a:camera prst="isometricLeftDown">
                <a:rot lat="1500001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矩形 10"/>
            <p:cNvSpPr/>
            <p:nvPr userDrawn="1"/>
          </p:nvSpPr>
          <p:spPr>
            <a:xfrm>
              <a:off x="1683798" y="2391724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矩形 11"/>
            <p:cNvSpPr/>
            <p:nvPr userDrawn="1"/>
          </p:nvSpPr>
          <p:spPr>
            <a:xfrm>
              <a:off x="1749264" y="3091050"/>
              <a:ext cx="548640" cy="548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reflection blurRad="6350" stA="50000" endA="275" endPos="40000" dist="101600" dir="5400000" sy="-100000" algn="bl" rotWithShape="0"/>
            </a:effectLst>
            <a:scene3d>
              <a:camera prst="isometricOffAxis1Right"/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矩形 13"/>
            <p:cNvSpPr/>
            <p:nvPr userDrawn="1"/>
          </p:nvSpPr>
          <p:spPr>
            <a:xfrm>
              <a:off x="2320503" y="2391724"/>
              <a:ext cx="548640" cy="5486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矩形 14"/>
            <p:cNvSpPr/>
            <p:nvPr userDrawn="1"/>
          </p:nvSpPr>
          <p:spPr>
            <a:xfrm>
              <a:off x="2298381" y="3091050"/>
              <a:ext cx="548640" cy="5486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isometricLeftDown">
                <a:rot lat="1200002" lon="2700000" rev="0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矩形 9"/>
            <p:cNvSpPr/>
            <p:nvPr userDrawn="1"/>
          </p:nvSpPr>
          <p:spPr>
            <a:xfrm>
              <a:off x="2320575" y="1735950"/>
              <a:ext cx="548640" cy="54864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idx="1"/>
          </p:nvPr>
        </p:nvSpPr>
        <p:spPr>
          <a:xfrm>
            <a:off x="5029200" y="4072316"/>
            <a:ext cx="3200400" cy="138875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37" name="Group 36"/>
          <p:cNvGrpSpPr>
            <a:grpSpLocks/>
          </p:cNvGrpSpPr>
          <p:nvPr userDrawn="1"/>
        </p:nvGrpSpPr>
        <p:grpSpPr>
          <a:xfrm rot="5400000">
            <a:off x="5445588" y="3165012"/>
            <a:ext cx="6863424" cy="533400"/>
            <a:chOff x="0" y="6675120"/>
            <a:chExt cx="9144000" cy="182880"/>
          </a:xfrm>
          <a:solidFill>
            <a:schemeClr val="bg1">
              <a:lumMod val="65000"/>
            </a:schemeClr>
          </a:solidFill>
        </p:grpSpPr>
        <p:sp>
          <p:nvSpPr>
            <p:cNvPr id="38" name="Rectangle 37"/>
            <p:cNvSpPr/>
            <p:nvPr userDrawn="1"/>
          </p:nvSpPr>
          <p:spPr>
            <a:xfrm>
              <a:off x="0" y="6675120"/>
              <a:ext cx="1920240" cy="1828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2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[1] Broader</a:t>
              </a:r>
              <a:r>
                <a:rPr lang="en-US" sz="1200" b="1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 View</a:t>
              </a:r>
              <a:endPara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8"/>
            <p:cNvSpPr/>
            <p:nvPr userDrawn="1"/>
          </p:nvSpPr>
          <p:spPr>
            <a:xfrm>
              <a:off x="1981200" y="6675120"/>
              <a:ext cx="2560320" cy="1828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ts val="12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[2]  Multi-Dimensional Auction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39"/>
            <p:cNvSpPr/>
            <p:nvPr userDrawn="1"/>
          </p:nvSpPr>
          <p:spPr>
            <a:xfrm>
              <a:off x="4617720" y="6675120"/>
              <a:ext cx="2267712" cy="1828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rtl="0" eaLnBrk="1" fontAlgn="auto" latinLnBrk="0" hangingPunct="1">
                <a:lnSpc>
                  <a:spcPts val="12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[3] Price</a:t>
              </a:r>
              <a:r>
                <a:rPr lang="en-US" sz="1200" b="1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 Case</a:t>
              </a:r>
              <a:endPara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40"/>
            <p:cNvSpPr/>
            <p:nvPr userDrawn="1"/>
          </p:nvSpPr>
          <p:spPr>
            <a:xfrm>
              <a:off x="6949440" y="6675120"/>
              <a:ext cx="2194560" cy="1828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rtl="0" eaLnBrk="1" fontAlgn="auto" latinLnBrk="0" hangingPunct="1">
                <a:lnSpc>
                  <a:spcPts val="12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[4] Others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147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57000">
              <a:schemeClr val="tx1">
                <a:lumMod val="50000"/>
                <a:lumOff val="5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201445"/>
            <a:ext cx="8001000" cy="762000"/>
          </a:xfrm>
        </p:spPr>
        <p:txBody>
          <a:bodyPr>
            <a:normAutofit/>
          </a:bodyPr>
          <a:lstStyle>
            <a:lvl1pPr algn="ctr">
              <a:defRPr sz="2800" b="0" cap="none" spc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638635" y="1219200"/>
            <a:ext cx="8005715" cy="5257800"/>
          </a:xfrm>
        </p:spPr>
        <p:txBody>
          <a:bodyPr>
            <a:normAutofit/>
          </a:bodyPr>
          <a:lstStyle>
            <a:lvl1pPr marL="457200" indent="-457200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400">
                <a:solidFill>
                  <a:schemeClr val="bg1"/>
                </a:solidFill>
              </a:defRPr>
            </a:lvl2pPr>
            <a:lvl3pPr>
              <a:lnSpc>
                <a:spcPct val="1300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ct val="130000"/>
              </a:lnSpc>
              <a:defRPr sz="1800">
                <a:solidFill>
                  <a:schemeClr val="bg1"/>
                </a:solidFill>
              </a:defRPr>
            </a:lvl4pPr>
            <a:lvl5pPr>
              <a:lnSpc>
                <a:spcPct val="130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86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5E6FA-6889-42C0-9BF6-AB2CFA070F97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EFE73-4B92-4632-A7F5-4AA05E6BA5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6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3" r:id="rId2"/>
    <p:sldLayoutId id="2147483687" r:id="rId3"/>
    <p:sldLayoutId id="2147483661" r:id="rId4"/>
    <p:sldLayoutId id="2147483663" r:id="rId5"/>
    <p:sldLayoutId id="2147483684" r:id="rId6"/>
    <p:sldLayoutId id="2147483681" r:id="rId7"/>
    <p:sldLayoutId id="2147483679" r:id="rId8"/>
    <p:sldLayoutId id="2147483669" r:id="rId9"/>
    <p:sldLayoutId id="2147483682" r:id="rId10"/>
    <p:sldLayoutId id="2147483672" r:id="rId11"/>
    <p:sldLayoutId id="2147483671" r:id="rId12"/>
    <p:sldLayoutId id="2147483660" r:id="rId13"/>
    <p:sldLayoutId id="2147483670" r:id="rId14"/>
    <p:sldLayoutId id="2147483668" r:id="rId15"/>
    <p:sldLayoutId id="2147483680" r:id="rId16"/>
    <p:sldLayoutId id="2147483674" r:id="rId17"/>
    <p:sldLayoutId id="2147483675" r:id="rId18"/>
    <p:sldLayoutId id="2147483651" r:id="rId19"/>
    <p:sldLayoutId id="2147483650" r:id="rId20"/>
    <p:sldLayoutId id="2147483676" r:id="rId21"/>
    <p:sldLayoutId id="2147483664" r:id="rId22"/>
    <p:sldLayoutId id="2147483652" r:id="rId23"/>
    <p:sldLayoutId id="2147483654" r:id="rId24"/>
    <p:sldLayoutId id="2147483653" r:id="rId25"/>
    <p:sldLayoutId id="2147483688" r:id="rId26"/>
    <p:sldLayoutId id="2147483677" r:id="rId27"/>
    <p:sldLayoutId id="2147483685" r:id="rId28"/>
    <p:sldLayoutId id="2147483686" r:id="rId29"/>
    <p:sldLayoutId id="2147483678" r:id="rId30"/>
    <p:sldLayoutId id="2147483662" r:id="rId31"/>
    <p:sldLayoutId id="2147483655" r:id="rId32"/>
    <p:sldLayoutId id="2147483656" r:id="rId33"/>
    <p:sldLayoutId id="2147483657" r:id="rId34"/>
    <p:sldLayoutId id="2147483673" r:id="rId3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6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19400" y="1828800"/>
            <a:ext cx="6019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3200" b="1" dirty="0" smtClean="0">
                <a:solidFill>
                  <a:schemeClr val="bg1"/>
                </a:solidFill>
                <a:latin typeface="Arial"/>
                <a:cs typeface="Arial"/>
              </a:rPr>
              <a:t>Comp/Math 553: Algorithmic Game Theory </a:t>
            </a:r>
            <a:r>
              <a:rPr lang="en-US" sz="3200" b="1" dirty="0" smtClean="0">
                <a:latin typeface="Arial"/>
                <a:cs typeface="Arial"/>
              </a:rPr>
              <a:t>Lecture 21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95600" y="3200400"/>
            <a:ext cx="24016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2800" b="1" dirty="0" err="1" smtClean="0">
                <a:solidFill>
                  <a:srgbClr val="E7CA24"/>
                </a:solidFill>
                <a:latin typeface="Arial"/>
                <a:cs typeface="Arial"/>
              </a:rPr>
              <a:t>Mingfei</a:t>
            </a:r>
            <a:r>
              <a:rPr lang="en-US" sz="2800" b="1" dirty="0" smtClean="0">
                <a:solidFill>
                  <a:srgbClr val="E7CA24"/>
                </a:solidFill>
                <a:latin typeface="Arial"/>
                <a:cs typeface="Arial"/>
              </a:rPr>
              <a:t> Zhao</a:t>
            </a:r>
            <a:endParaRPr lang="en-US" sz="2800" b="1" dirty="0">
              <a:solidFill>
                <a:srgbClr val="E7CA2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069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Atomic Congestion Game</a:t>
            </a:r>
            <a:endParaRPr lang="en-US" dirty="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1"/>
              <p:cNvSpPr/>
              <p:nvPr/>
            </p:nvSpPr>
            <p:spPr>
              <a:xfrm>
                <a:off x="490537" y="838200"/>
                <a:ext cx="8686800" cy="5045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:r>
                  <a:rPr lang="en-US" dirty="0" smtClean="0">
                    <a:latin typeface="Arial"/>
                    <a:cs typeface="Arial"/>
                  </a:rPr>
                  <a:t> </a:t>
                </a: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/>
                      </a:rPr>
                      <m:t>𝐸</m:t>
                    </m:r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, a finite set of congestible elements.</a:t>
                </a: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endParaRPr lang="en-US" dirty="0" smtClean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b="1" dirty="0" smtClean="0">
                    <a:latin typeface="Arial"/>
                    <a:cs typeface="Arial"/>
                  </a:rPr>
                  <a:t>n</a:t>
                </a:r>
                <a:r>
                  <a:rPr lang="en-US" dirty="0" smtClean="0">
                    <a:latin typeface="Arial"/>
                    <a:cs typeface="Arial"/>
                  </a:rPr>
                  <a:t> players, each has a strategy set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𝑆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𝑖</m:t>
                        </m:r>
                      </m:sub>
                    </m:sSub>
                    <m:r>
                      <a:rPr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⊆</m:t>
                    </m:r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2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𝐸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.</m:t>
                    </m:r>
                  </m:oMath>
                </a14:m>
                <a:endParaRPr lang="en-US" dirty="0" smtClean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endParaRPr lang="en-US" dirty="0" smtClean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/>
                      </a:rPr>
                      <m:t>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𝐸</m:t>
                    </m:r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, a non-negative delay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𝑑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.</a:t>
                </a: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Given a set of strategy choices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𝑃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𝑖</m:t>
                        </m:r>
                      </m:sub>
                    </m:sSub>
                    <m:r>
                      <a:rPr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∈</m:t>
                    </m:r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𝑆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𝑖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 </m:t>
                    </m:r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for each player i:</a:t>
                </a:r>
                <a:endParaRPr lang="en-US" altLang="zh-CN" dirty="0">
                  <a:latin typeface="Arial"/>
                  <a:cs typeface="Arial"/>
                </a:endParaRPr>
              </a:p>
              <a:p>
                <a:pPr marL="742950" lvl="1" indent="-285750">
                  <a:lnSpc>
                    <a:spcPct val="120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l"/>
                </a:pPr>
                <a:r>
                  <a:rPr lang="en-US" dirty="0" smtClean="0"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altLang="zh-CN" dirty="0" smtClean="0">
                    <a:latin typeface="Arial"/>
                    <a:cs typeface="Arial"/>
                  </a:rPr>
                  <a:t>:</a:t>
                </a:r>
                <a:r>
                  <a:rPr lang="en-US" altLang="zh-CN" dirty="0" smtClean="0">
                    <a:solidFill>
                      <a:srgbClr val="FF0000"/>
                    </a:solidFill>
                    <a:latin typeface="Arial"/>
                    <a:cs typeface="Arial"/>
                  </a:rPr>
                  <a:t> c</a:t>
                </a:r>
                <a:r>
                  <a:rPr lang="en-US" dirty="0" smtClean="0">
                    <a:solidFill>
                      <a:srgbClr val="FF0000"/>
                    </a:solidFill>
                    <a:latin typeface="Arial"/>
                    <a:cs typeface="Arial"/>
                  </a:rPr>
                  <a:t>ongestion</a:t>
                </a:r>
                <a:r>
                  <a:rPr lang="en-US" dirty="0" smtClean="0">
                    <a:latin typeface="Arial"/>
                    <a:cs typeface="Arial"/>
                  </a:rPr>
                  <a:t> on element </a:t>
                </a:r>
                <a:r>
                  <a:rPr lang="en-US" b="1" dirty="0" smtClean="0">
                    <a:latin typeface="Arial"/>
                    <a:cs typeface="Arial"/>
                  </a:rPr>
                  <a:t>e</a:t>
                </a:r>
                <a:r>
                  <a:rPr lang="en-US" dirty="0" smtClean="0">
                    <a:latin typeface="Arial"/>
                    <a:cs typeface="Arial"/>
                  </a:rPr>
                  <a:t>, number of players congesting this element.</a:t>
                </a:r>
              </a:p>
              <a:p>
                <a:pPr marL="742950" lvl="1" indent="-285750">
                  <a:lnSpc>
                    <a:spcPct val="120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l"/>
                </a:pPr>
                <a:r>
                  <a:rPr lang="en-US" altLang="zh-CN" b="1" i="1" dirty="0">
                    <a:solidFill>
                      <a:srgbClr val="000000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𝑑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  <a:cs typeface="Arial"/>
                      </a:rPr>
                      <m:t>(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  <a:cs typeface="Arial"/>
                      </a:rPr>
                      <m:t>)</m:t>
                    </m:r>
                  </m:oMath>
                </a14:m>
                <a:r>
                  <a:rPr lang="en-US" altLang="zh-CN" dirty="0" smtClean="0">
                    <a:latin typeface="Arial"/>
                    <a:cs typeface="Arial"/>
                  </a:rPr>
                  <a:t>:  </a:t>
                </a:r>
                <a:r>
                  <a:rPr lang="en-US" altLang="zh-CN" dirty="0" smtClean="0">
                    <a:solidFill>
                      <a:srgbClr val="FF0000"/>
                    </a:solidFill>
                    <a:latin typeface="Arial"/>
                    <a:cs typeface="Arial"/>
                  </a:rPr>
                  <a:t>delay</a:t>
                </a:r>
                <a:r>
                  <a:rPr lang="en-US" altLang="zh-CN" dirty="0" smtClean="0">
                    <a:latin typeface="Arial"/>
                    <a:cs typeface="Arial"/>
                  </a:rPr>
                  <a:t> </a:t>
                </a:r>
                <a:r>
                  <a:rPr lang="en-US" altLang="zh-CN" dirty="0">
                    <a:latin typeface="Arial"/>
                    <a:cs typeface="Arial"/>
                  </a:rPr>
                  <a:t>on element </a:t>
                </a:r>
                <a:r>
                  <a:rPr lang="en-US" altLang="zh-CN" b="1" dirty="0" smtClean="0">
                    <a:latin typeface="Arial"/>
                    <a:cs typeface="Arial"/>
                  </a:rPr>
                  <a:t>e.</a:t>
                </a:r>
              </a:p>
              <a:p>
                <a:pPr marL="742950" lvl="1" indent="-285750">
                  <a:lnSpc>
                    <a:spcPct val="120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l"/>
                </a:pPr>
                <a:r>
                  <a:rPr lang="en-US" dirty="0" smtClean="0">
                    <a:latin typeface="Arial"/>
                    <a:cs typeface="Arial"/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  <a:latin typeface="Arial"/>
                    <a:cs typeface="Arial"/>
                  </a:rPr>
                  <a:t>Cost</a:t>
                </a:r>
                <a:r>
                  <a:rPr lang="en-US" dirty="0" smtClean="0">
                    <a:latin typeface="Arial"/>
                    <a:cs typeface="Arial"/>
                  </a:rPr>
                  <a:t> for each player: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∈</m:t>
                        </m:r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𝑖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.</a:t>
                </a:r>
                <a:endParaRPr lang="en-US" dirty="0">
                  <a:latin typeface="Arial"/>
                  <a:cs typeface="Arial"/>
                </a:endParaRPr>
              </a:p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:endParaRPr lang="en-US" dirty="0">
                  <a:latin typeface="Arial"/>
                  <a:cs typeface="Arial"/>
                </a:endParaRPr>
              </a:p>
            </p:txBody>
          </p:sp>
        </mc:Choice>
        <mc:Fallback>
          <p:sp>
            <p:nvSpPr>
              <p:cNvPr id="47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37" y="838200"/>
                <a:ext cx="8686800" cy="5045677"/>
              </a:xfrm>
              <a:prstGeom prst="rect">
                <a:avLst/>
              </a:prstGeom>
              <a:blipFill rotWithShape="0">
                <a:blip r:embed="rId3"/>
                <a:stretch>
                  <a:fillRect l="-421" b="-21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8491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991600" cy="426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3400" y="990600"/>
            <a:ext cx="79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Theorem:</a:t>
            </a:r>
            <a:endParaRPr lang="en-US" sz="2400" dirty="0" smtClean="0">
              <a:solidFill>
                <a:schemeClr val="bg1"/>
              </a:solidFill>
              <a:latin typeface="Chalkboard"/>
              <a:cs typeface="Chalkboard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Chalkboard"/>
                <a:cs typeface="Chalkboard"/>
              </a:rPr>
              <a:t>In an </a:t>
            </a:r>
            <a:r>
              <a:rPr lang="en-US" sz="2400" b="1" dirty="0" smtClean="0">
                <a:solidFill>
                  <a:schemeClr val="accent6"/>
                </a:solidFill>
                <a:latin typeface="Chalkboard"/>
                <a:cs typeface="Chalkboard"/>
              </a:rPr>
              <a:t>Atomic Congestion Game</a:t>
            </a:r>
            <a:r>
              <a:rPr lang="en-US" sz="2400" dirty="0" smtClean="0">
                <a:solidFill>
                  <a:schemeClr val="bg1"/>
                </a:solidFill>
                <a:latin typeface="Chalkboard"/>
                <a:cs typeface="Chalkboard"/>
              </a:rPr>
              <a:t>, any iterative best response process will terminate and eventually converge to a PSNE. 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Chalkboard"/>
                <a:cs typeface="Chalkboard"/>
              </a:rPr>
              <a:t>		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Chalkboard"/>
                <a:cs typeface="Chalkboard"/>
              </a:rPr>
              <a:t>	   </a:t>
            </a:r>
            <a:endParaRPr lang="en-US" sz="2400" b="1" dirty="0" smtClean="0">
              <a:solidFill>
                <a:srgbClr val="FF6600"/>
              </a:solidFill>
              <a:latin typeface="Comic Sans MS" pitchFamily="66" charset="0"/>
            </a:endParaRP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Proof of Theorem: Potential Function</a:t>
            </a:r>
            <a:endParaRPr lang="en-US" dirty="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1"/>
              <p:cNvSpPr/>
              <p:nvPr/>
            </p:nvSpPr>
            <p:spPr>
              <a:xfrm>
                <a:off x="457200" y="2971800"/>
                <a:ext cx="8686800" cy="39070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:endParaRPr lang="en-US" dirty="0" smtClean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For any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𝑆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=(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𝑃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,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𝑃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, 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𝑃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𝑛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)</m:t>
                    </m:r>
                    <m:r>
                      <a:rPr lang="en-US" altLang="zh-CN" b="0" i="0" smtClean="0">
                        <a:latin typeface="Cambria Math" panose="02040503050406030204" pitchFamily="18" charset="0"/>
                        <a:cs typeface="Arial"/>
                      </a:rPr>
                      <m:t>,  </m:t>
                    </m:r>
                  </m:oMath>
                </a14:m>
                <a:r>
                  <a:rPr lang="en-US" altLang="zh-CN" b="0" i="0" dirty="0" smtClean="0">
                    <a:latin typeface="Cambria Math" panose="02040503050406030204" pitchFamily="18" charset="0"/>
                    <a:cs typeface="Arial"/>
                  </a:rPr>
                  <a:t>define potential function </a:t>
                </a:r>
                <a14:m>
                  <m:oMath xmlns:m="http://schemas.openxmlformats.org/officeDocument/2006/math">
                    <m:r>
                      <a:rPr lang="zh-CN" altLang="en-US" b="0" i="1" smtClean="0">
                        <a:latin typeface="Cambria Math" panose="02040503050406030204" pitchFamily="18" charset="0"/>
                        <a:cs typeface="Arial"/>
                      </a:rPr>
                      <m:t>𝜙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𝑆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)</m:t>
                    </m:r>
                  </m:oMath>
                </a14:m>
                <a:r>
                  <a:rPr lang="en-US" altLang="zh-CN" b="0" i="0" dirty="0" smtClean="0">
                    <a:latin typeface="Cambria Math" panose="02040503050406030204" pitchFamily="18" charset="0"/>
                    <a:cs typeface="Arial"/>
                  </a:rPr>
                  <a:t>:</a:t>
                </a:r>
              </a:p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1" smtClean="0">
                          <a:latin typeface="Cambria Math" panose="02040503050406030204" pitchFamily="18" charset="0"/>
                          <a:cs typeface="Arial"/>
                        </a:rPr>
                        <m:t>𝜙</m:t>
                      </m:r>
                      <m:d>
                        <m:d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cs typeface="Arial"/>
                            </a:rPr>
                            <m:t>𝑆</m:t>
                          </m:r>
                        </m:e>
                      </m:d>
                      <m:r>
                        <a:rPr lang="en-US" altLang="zh-CN" b="0" i="1" smtClean="0">
                          <a:latin typeface="Cambria Math" panose="02040503050406030204" pitchFamily="18" charset="0"/>
                          <a:cs typeface="Arial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b="0" i="1" smtClean="0">
                              <a:latin typeface="Cambria Math" panose="02040503050406030204" pitchFamily="18" charset="0"/>
                              <a:cs typeface="Arial"/>
                            </a:rPr>
                            <m:t>𝑒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∈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𝐸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𝑖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=1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US" altLang="zh-CN" b="0" i="1" smtClean="0">
                                      <a:latin typeface="Cambria Math" panose="02040503050406030204" pitchFamily="18" charset="0"/>
                                      <a:cs typeface="Arial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𝑒</m:t>
                                  </m:r>
                                </m:sub>
                              </m:sSub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(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𝑆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)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CN" b="0" i="1" smtClean="0">
                                      <a:latin typeface="Cambria Math" panose="02040503050406030204" pitchFamily="18" charset="0"/>
                                      <a:cs typeface="Arial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𝑒</m:t>
                                  </m:r>
                                </m:sub>
                              </m:sSub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(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𝑖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dirty="0" smtClean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>
                    <a:latin typeface="Arial"/>
                    <a:cs typeface="Arial"/>
                  </a:rPr>
                  <a:t>A</a:t>
                </a:r>
                <a:r>
                  <a:rPr lang="en-US" dirty="0" smtClean="0">
                    <a:latin typeface="Arial"/>
                    <a:cs typeface="Arial"/>
                  </a:rPr>
                  <a:t>fter each iteration, value of the potential function falls. (Proof on board)</a:t>
                </a: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The process will terminate since there is no loop.</a:t>
                </a: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When terminate, all best responses are same as current strategies </a:t>
                </a:r>
                <a:r>
                  <a:rPr lang="en-US" dirty="0" smtClean="0">
                    <a:latin typeface="Arial"/>
                    <a:cs typeface="Arial"/>
                    <a:sym typeface="Wingdings" panose="05000000000000000000" pitchFamily="2" charset="2"/>
                  </a:rPr>
                  <a:t> PSNE.</a:t>
                </a:r>
                <a:r>
                  <a:rPr lang="en-US" dirty="0" smtClean="0">
                    <a:latin typeface="Arial"/>
                    <a:cs typeface="Arial"/>
                  </a:rPr>
                  <a:t>  </a:t>
                </a:r>
                <a:endParaRPr lang="en-US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6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971800"/>
                <a:ext cx="8686800" cy="3907095"/>
              </a:xfrm>
              <a:prstGeom prst="rect">
                <a:avLst/>
              </a:prstGeom>
              <a:blipFill rotWithShape="0">
                <a:blip r:embed="rId4"/>
                <a:stretch>
                  <a:fillRect l="-421" b="-78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88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PoA</a:t>
            </a:r>
            <a:r>
              <a:rPr lang="en-US" dirty="0" smtClean="0">
                <a:latin typeface="Arial"/>
                <a:cs typeface="Arial"/>
              </a:rPr>
              <a:t> &amp; </a:t>
            </a:r>
            <a:r>
              <a:rPr lang="en-US" dirty="0" err="1" smtClean="0">
                <a:latin typeface="Arial"/>
                <a:cs typeface="Arial"/>
              </a:rPr>
              <a:t>PoS</a:t>
            </a:r>
            <a:endParaRPr lang="en-US" dirty="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1"/>
              <p:cNvSpPr/>
              <p:nvPr/>
            </p:nvSpPr>
            <p:spPr>
              <a:xfrm>
                <a:off x="490537" y="838200"/>
                <a:ext cx="8686800" cy="50666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:r>
                  <a:rPr lang="en-US" dirty="0" smtClean="0">
                    <a:latin typeface="Arial"/>
                    <a:cs typeface="Arial"/>
                  </a:rPr>
                  <a:t> </a:t>
                </a: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Question: how well can a Nash Equilibrium perform, compared to the optimal solution?</a:t>
                </a: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  <a:latin typeface="Arial"/>
                    <a:cs typeface="Arial"/>
                  </a:rPr>
                  <a:t>Price of Anarchy</a:t>
                </a:r>
                <a:r>
                  <a:rPr lang="en-US" dirty="0" smtClean="0">
                    <a:latin typeface="Arial"/>
                    <a:cs typeface="Arial"/>
                  </a:rPr>
                  <a:t>: the ratio between the </a:t>
                </a:r>
                <a:r>
                  <a:rPr lang="en-US" dirty="0" smtClean="0">
                    <a:solidFill>
                      <a:srgbClr val="FF0000"/>
                    </a:solidFill>
                    <a:latin typeface="Arial"/>
                    <a:cs typeface="Arial"/>
                  </a:rPr>
                  <a:t>worst</a:t>
                </a:r>
                <a:r>
                  <a:rPr lang="en-US" dirty="0" smtClean="0">
                    <a:latin typeface="Arial"/>
                    <a:cs typeface="Arial"/>
                  </a:rPr>
                  <a:t> Nash Equilibrium and the optimal solution.</a:t>
                </a:r>
              </a:p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/>
                        </a:rPr>
                        <m:t>𝑃𝑜𝐴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/>
                        </a:rPr>
                        <m:t>=</m:t>
                      </m:r>
                      <m:f>
                        <m:fPr>
                          <m:ctrlPr>
                            <a:rPr lang="en-US" altLang="zh-CN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zh-CN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m</m:t>
                                  </m:r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𝑎𝑥</m:t>
                                  </m:r>
                                </m:e>
                                <m:lim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𝑎𝑙𝑙</m:t>
                                  </m:r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 </m:t>
                                  </m:r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𝑁𝐸</m:t>
                                  </m:r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 </m:t>
                                  </m:r>
                                  <m:r>
                                    <a:rPr lang="en-US" altLang="zh-CN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𝑃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US" altLang="zh-CN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𝑐𝑜𝑠𝑡</m:t>
                              </m:r>
                              <m:r>
                                <a:rPr lang="en-US" altLang="zh-CN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(</m:t>
                              </m:r>
                              <m:r>
                                <a:rPr lang="en-US" altLang="zh-CN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𝑃</m:t>
                              </m:r>
                              <m:r>
                                <a:rPr lang="en-US" altLang="zh-CN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altLang="zh-CN" i="1"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altLang="zh-CN" i="1">
                                      <a:latin typeface="Cambria Math" panose="02040503050406030204" pitchFamily="18" charset="0"/>
                                      <a:cs typeface="Arial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m</m:t>
                                  </m:r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𝑖𝑛</m:t>
                                  </m:r>
                                </m:e>
                                <m:lim>
                                  <m:r>
                                    <a:rPr lang="en-US" altLang="zh-CN" i="1"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𝑆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  <a:cs typeface="Arial"/>
                                </a:rPr>
                                <m:t>𝑐𝑜𝑠𝑡</m:t>
                              </m:r>
                              <m:r>
                                <a:rPr lang="en-US" altLang="zh-CN" i="1">
                                  <a:latin typeface="Cambria Math" panose="02040503050406030204" pitchFamily="18" charset="0"/>
                                  <a:cs typeface="Arial"/>
                                </a:rPr>
                                <m:t>(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𝑆</m:t>
                              </m:r>
                              <m:r>
                                <a:rPr lang="en-US" altLang="zh-CN" i="1">
                                  <a:latin typeface="Cambria Math" panose="02040503050406030204" pitchFamily="18" charset="0"/>
                                  <a:cs typeface="Arial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dirty="0" smtClean="0">
                  <a:solidFill>
                    <a:srgbClr val="FF0000"/>
                  </a:solidFill>
                  <a:latin typeface="Arial"/>
                  <a:cs typeface="Arial"/>
                </a:endParaRPr>
              </a:p>
              <a:p>
                <a:pPr marL="342900" lvl="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altLang="zh-CN" dirty="0" smtClean="0">
                    <a:latin typeface="Arial"/>
                    <a:cs typeface="Arial"/>
                  </a:rPr>
                  <a:t> </a:t>
                </a:r>
                <a:r>
                  <a:rPr lang="en-US" altLang="zh-CN" dirty="0" smtClean="0">
                    <a:solidFill>
                      <a:srgbClr val="FF0000"/>
                    </a:solidFill>
                    <a:latin typeface="Arial"/>
                    <a:cs typeface="Arial"/>
                  </a:rPr>
                  <a:t>Price </a:t>
                </a:r>
                <a:r>
                  <a:rPr lang="en-US" altLang="zh-CN" dirty="0">
                    <a:solidFill>
                      <a:srgbClr val="FF0000"/>
                    </a:solidFill>
                    <a:latin typeface="Arial"/>
                    <a:cs typeface="Arial"/>
                  </a:rPr>
                  <a:t>of </a:t>
                </a:r>
                <a:r>
                  <a:rPr lang="en-US" altLang="zh-CN" dirty="0" smtClean="0">
                    <a:solidFill>
                      <a:srgbClr val="FF0000"/>
                    </a:solidFill>
                    <a:latin typeface="Arial"/>
                    <a:cs typeface="Arial"/>
                  </a:rPr>
                  <a:t>Stability</a:t>
                </a:r>
                <a:r>
                  <a:rPr lang="en-US" altLang="zh-CN" dirty="0" smtClean="0">
                    <a:latin typeface="Arial"/>
                    <a:cs typeface="Arial"/>
                  </a:rPr>
                  <a:t>: </a:t>
                </a:r>
                <a:r>
                  <a:rPr lang="en-US" altLang="zh-CN" dirty="0">
                    <a:latin typeface="Arial"/>
                    <a:cs typeface="Arial"/>
                  </a:rPr>
                  <a:t>the ratio between the </a:t>
                </a:r>
                <a:r>
                  <a:rPr lang="en-US" altLang="zh-CN" dirty="0" smtClean="0">
                    <a:solidFill>
                      <a:srgbClr val="FF0000"/>
                    </a:solidFill>
                    <a:latin typeface="Arial"/>
                    <a:cs typeface="Arial"/>
                  </a:rPr>
                  <a:t>best</a:t>
                </a:r>
                <a:r>
                  <a:rPr lang="en-US" altLang="zh-CN" dirty="0" smtClean="0">
                    <a:latin typeface="Arial"/>
                    <a:cs typeface="Arial"/>
                  </a:rPr>
                  <a:t> </a:t>
                </a:r>
                <a:r>
                  <a:rPr lang="en-US" altLang="zh-CN" dirty="0">
                    <a:latin typeface="Arial"/>
                    <a:cs typeface="Arial"/>
                  </a:rPr>
                  <a:t>Nash Equilibrium and the optimal solution.</a:t>
                </a:r>
              </a:p>
              <a:p>
                <a:pPr lvl="0">
                  <a:lnSpc>
                    <a:spcPct val="120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/>
                        </a:rPr>
                        <m:t>𝑃𝑜</m:t>
                      </m:r>
                      <m:r>
                        <a:rPr lang="en-US" altLang="zh-CN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/>
                        </a:rPr>
                        <m:t>𝑆</m:t>
                      </m:r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/>
                        </a:rPr>
                        <m:t>=</m:t>
                      </m:r>
                      <m:f>
                        <m:fPr>
                          <m:ctrlPr>
                            <a:rPr lang="en-US" altLang="zh-CN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altLang="zh-CN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m</m:t>
                                  </m:r>
                                  <m:r>
                                    <a:rPr lang="en-US" altLang="zh-CN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𝑖𝑛</m:t>
                                  </m:r>
                                </m:e>
                                <m:lim>
                                  <m:r>
                                    <a:rPr lang="en-US" altLang="zh-CN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𝑎𝑙𝑙</m:t>
                                  </m:r>
                                  <m:r>
                                    <a:rPr lang="en-US" altLang="zh-CN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 </m:t>
                                  </m:r>
                                  <m:r>
                                    <a:rPr lang="en-US" altLang="zh-CN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𝑁𝐸</m:t>
                                  </m:r>
                                  <m:r>
                                    <a:rPr lang="en-US" altLang="zh-CN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 </m:t>
                                  </m:r>
                                  <m:r>
                                    <a:rPr lang="en-US" altLang="zh-CN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𝑃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𝑐𝑜𝑠𝑡</m:t>
                              </m:r>
                              <m: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(</m:t>
                              </m:r>
                              <m: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𝑃</m:t>
                              </m:r>
                              <m: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altLang="zh-CN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m</m:t>
                                  </m:r>
                                  <m:r>
                                    <a:rPr lang="en-US" altLang="zh-CN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𝑖𝑛</m:t>
                                  </m:r>
                                </m:e>
                                <m:lim>
                                  <m:r>
                                    <a:rPr lang="en-US" altLang="zh-CN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/>
                                    </a:rPr>
                                    <m:t>𝑆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𝑐𝑜𝑠𝑡</m:t>
                              </m:r>
                              <m: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(</m:t>
                              </m:r>
                              <m: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𝑆</m:t>
                              </m:r>
                              <m:r>
                                <a:rPr lang="en-US" altLang="zh-CN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dirty="0">
                  <a:solidFill>
                    <a:srgbClr val="FF0000"/>
                  </a:solidFill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47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37" y="838200"/>
                <a:ext cx="8686800" cy="5066643"/>
              </a:xfrm>
              <a:prstGeom prst="rect">
                <a:avLst/>
              </a:prstGeom>
              <a:blipFill rotWithShape="0">
                <a:blip r:embed="rId3"/>
                <a:stretch>
                  <a:fillRect l="-4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9002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PoS</a:t>
            </a:r>
            <a:r>
              <a:rPr lang="en-US" dirty="0" smtClean="0">
                <a:latin typeface="Arial"/>
                <a:cs typeface="Arial"/>
              </a:rPr>
              <a:t> for Atomic Congestion Game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991600" cy="487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6"/>
              <p:cNvSpPr txBox="1"/>
              <p:nvPr/>
            </p:nvSpPr>
            <p:spPr>
              <a:xfrm>
                <a:off x="533400" y="990600"/>
                <a:ext cx="79248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FF00"/>
                    </a:solidFill>
                    <a:latin typeface="Comic Sans MS" pitchFamily="66" charset="0"/>
                    <a:cs typeface="Arial" pitchFamily="34" charset="0"/>
                  </a:rPr>
                  <a:t>Theorem 2:</a:t>
                </a:r>
                <a:endParaRPr lang="en-US" sz="2400" dirty="0" smtClean="0">
                  <a:solidFill>
                    <a:schemeClr val="bg1"/>
                  </a:solidFill>
                  <a:latin typeface="Chalkboard"/>
                  <a:cs typeface="Chalkboard"/>
                </a:endParaRP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Consider an Atomic Congestion Game</a:t>
                </a:r>
                <a:r>
                  <a:rPr lang="en-US" sz="2400" dirty="0">
                    <a:solidFill>
                      <a:schemeClr val="bg1"/>
                    </a:solidFill>
                    <a:latin typeface="Chalkboard"/>
                    <a:cs typeface="Chalkboard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with potential function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𝜙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halkboard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halkboard"/>
                          </a:rPr>
                          <m:t>∙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, 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suppose</a:t>
                </a:r>
                <a:r>
                  <a:rPr lang="en-US" sz="2400" dirty="0">
                    <a:solidFill>
                      <a:schemeClr val="bg1"/>
                    </a:solidFill>
                    <a:latin typeface="Chalkboard"/>
                    <a:cs typeface="Chalkboard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for any strategy S,</a:t>
                </a:r>
                <a:r>
                  <a:rPr lang="en-US" sz="2400" b="1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 		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Chalkboard"/>
                      </a:rPr>
                      <m:t>𝑨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∙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𝒄𝒐𝒔𝒕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(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𝑺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)≤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𝝓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(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𝑺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)≤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𝑩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∙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𝒄𝒐𝒔𝒕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(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𝑺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)</m:t>
                    </m:r>
                  </m:oMath>
                </a14:m>
                <a:r>
                  <a:rPr lang="en-US" sz="2400" b="1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	  </a:t>
                </a:r>
              </a:p>
              <a:p>
                <a:r>
                  <a:rPr lang="en-US" sz="2400" dirty="0">
                    <a:solidFill>
                      <a:schemeClr val="bg1"/>
                    </a:solidFill>
                    <a:latin typeface="Chalkboard"/>
                    <a:cs typeface="Chalkboard"/>
                  </a:rPr>
                  <a:t>t</a:t>
                </a:r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Chalkboard"/>
                      </a:rPr>
                      <m:t>𝑃𝑜𝑆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≤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𝐵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/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𝐴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.</m:t>
                    </m:r>
                  </m:oMath>
                </a14:m>
                <a:r>
                  <a:rPr lang="en-US" sz="2400" b="1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 </a:t>
                </a:r>
                <a:endParaRPr lang="en-US" sz="2400" b="1" dirty="0" smtClean="0">
                  <a:solidFill>
                    <a:srgbClr val="FF66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990600"/>
                <a:ext cx="7924800" cy="1938992"/>
              </a:xfrm>
              <a:prstGeom prst="rect">
                <a:avLst/>
              </a:prstGeom>
              <a:blipFill rotWithShape="0">
                <a:blip r:embed="rId4"/>
                <a:stretch>
                  <a:fillRect l="-1231" t="-2201" b="-47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733800"/>
            <a:ext cx="8991600" cy="487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6"/>
              <p:cNvSpPr txBox="1"/>
              <p:nvPr/>
            </p:nvSpPr>
            <p:spPr>
              <a:xfrm>
                <a:off x="533400" y="3886200"/>
                <a:ext cx="7924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FF00"/>
                    </a:solidFill>
                    <a:latin typeface="Comic Sans MS" pitchFamily="66" charset="0"/>
                    <a:cs typeface="Arial" pitchFamily="34" charset="0"/>
                  </a:rPr>
                  <a:t>Corollary 1:</a:t>
                </a:r>
                <a:endParaRPr lang="en-US" sz="2400" dirty="0" smtClean="0">
                  <a:solidFill>
                    <a:schemeClr val="bg1"/>
                  </a:solidFill>
                  <a:latin typeface="Chalkboard"/>
                  <a:cs typeface="Chalkboard"/>
                </a:endParaRP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For Atomic Congestion Game</a:t>
                </a:r>
                <a:r>
                  <a:rPr lang="en-US" sz="2400" dirty="0">
                    <a:solidFill>
                      <a:schemeClr val="bg1"/>
                    </a:solidFill>
                    <a:latin typeface="Chalkboard"/>
                    <a:cs typeface="Chalkboard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with </a:t>
                </a:r>
                <a:r>
                  <a:rPr lang="en-US" sz="2400" dirty="0" smtClean="0">
                    <a:solidFill>
                      <a:schemeClr val="accent6"/>
                    </a:solidFill>
                    <a:latin typeface="Chalkboard"/>
                    <a:cs typeface="Chalkboard"/>
                  </a:rPr>
                  <a:t>linear</a:t>
                </a:r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 delays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d>
                      <m:dPr>
                        <m:ctrlP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e>
                    </m:d>
                    <m:r>
                      <a:rPr lang="en-US" altLang="zh-CN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sSub>
                      <m:sSubPr>
                        <m:ctrlP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altLang="zh-CN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zh-CN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),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Chalkboard"/>
                      </a:rPr>
                      <m:t>𝑃𝑜𝑆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≤2</m:t>
                    </m:r>
                  </m:oMath>
                </a14:m>
                <a:r>
                  <a:rPr lang="en-US" sz="2400" b="1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 </a:t>
                </a:r>
                <a:endParaRPr lang="en-US" sz="2400" b="1" dirty="0" smtClean="0">
                  <a:solidFill>
                    <a:srgbClr val="FF66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886200"/>
                <a:ext cx="7924800" cy="1569660"/>
              </a:xfrm>
              <a:prstGeom prst="rect">
                <a:avLst/>
              </a:prstGeom>
              <a:blipFill rotWithShape="0">
                <a:blip r:embed="rId5"/>
                <a:stretch>
                  <a:fillRect l="-1231" t="-27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8546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Network Design Games</a:t>
            </a:r>
            <a:endParaRPr lang="en-US" dirty="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1"/>
              <p:cNvSpPr/>
              <p:nvPr/>
            </p:nvSpPr>
            <p:spPr>
              <a:xfrm>
                <a:off x="304800" y="2825453"/>
                <a:ext cx="8686800" cy="34435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:r>
                  <a:rPr lang="en-US" dirty="0" smtClean="0">
                    <a:latin typeface="Arial"/>
                    <a:cs typeface="Arial"/>
                  </a:rPr>
                  <a:t> </a:t>
                </a: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b="1" dirty="0" smtClean="0">
                    <a:latin typeface="Arial"/>
                    <a:cs typeface="Arial"/>
                  </a:rPr>
                  <a:t>n</a:t>
                </a:r>
                <a:r>
                  <a:rPr lang="en-US" dirty="0" smtClean="0">
                    <a:latin typeface="Arial"/>
                    <a:cs typeface="Arial"/>
                  </a:rPr>
                  <a:t> players, each has a strategy set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𝑆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 contains paths from A to B.</a:t>
                </a:r>
                <a:endParaRPr lang="en-US" dirty="0" smtClean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endParaRPr lang="en-US" dirty="0" smtClean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Each edge e has a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𝑐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.</a:t>
                </a:r>
                <a:endParaRPr lang="en-US" dirty="0" smtClean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𝑑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sub>
                    </m:sSub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f>
                      <m:fPr>
                        <m:ctrlP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endParaRPr lang="en-US" dirty="0" smtClean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altLang="zh-CN" dirty="0">
                    <a:cs typeface="Arial"/>
                  </a:rPr>
                  <a:t>Fo</a:t>
                </a:r>
                <a:r>
                  <a:rPr lang="en-US" altLang="zh-CN" dirty="0">
                    <a:cs typeface="Arial"/>
                  </a:rPr>
                  <a:t>r</a:t>
                </a:r>
                <a:r>
                  <a:rPr lang="en-US" altLang="zh-CN" dirty="0">
                    <a:cs typeface="Arial"/>
                  </a:rPr>
                  <a:t> any S,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  <a:cs typeface="Arial"/>
                      </a:rPr>
                      <m:t>𝑐𝑜𝑠𝑡</m:t>
                    </m:r>
                    <m:d>
                      <m:dPr>
                        <m:ctrl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𝑆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  <m:r>
                          <a:rPr lang="zh-CN" altLang="en-US" i="1">
                            <a:latin typeface="Cambria Math" panose="02040503050406030204" pitchFamily="18" charset="0"/>
                            <a:cs typeface="Arial"/>
                          </a:rPr>
                          <m:t>𝜖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𝑆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)</m:t>
                        </m:r>
                      </m:e>
                    </m:nary>
                    <m:r>
                      <a:rPr lang="en-US" altLang="zh-CN" i="1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  <m:r>
                          <a:rPr lang="zh-CN" altLang="en-US" i="1">
                            <a:latin typeface="Cambria Math" panose="02040503050406030204" pitchFamily="18" charset="0"/>
                            <a:cs typeface="Arial"/>
                          </a:rPr>
                          <m:t>𝜖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𝑆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</m:e>
                    </m:nary>
                  </m:oMath>
                </a14:m>
                <a:endParaRPr lang="en-US" dirty="0">
                  <a:latin typeface="Arial"/>
                  <a:cs typeface="Arial"/>
                </a:endParaRPr>
              </a:p>
            </p:txBody>
          </p:sp>
        </mc:Choice>
        <mc:Fallback>
          <p:sp>
            <p:nvSpPr>
              <p:cNvPr id="47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825453"/>
                <a:ext cx="8686800" cy="3443571"/>
              </a:xfrm>
              <a:prstGeom prst="rect">
                <a:avLst/>
              </a:prstGeom>
              <a:blipFill rotWithShape="0">
                <a:blip r:embed="rId3"/>
                <a:stretch>
                  <a:fillRect l="-421" b="-1840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2684675" y="1904999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5451477" y="1828799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3238922" y="1347787"/>
            <a:ext cx="18327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7" name="TextBox 18"/>
          <p:cNvSpPr txBox="1"/>
          <p:nvPr/>
        </p:nvSpPr>
        <p:spPr>
          <a:xfrm>
            <a:off x="1655057" y="1892300"/>
            <a:ext cx="10823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A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8" name="TextBox 19"/>
          <p:cNvSpPr txBox="1"/>
          <p:nvPr/>
        </p:nvSpPr>
        <p:spPr>
          <a:xfrm>
            <a:off x="6011819" y="1841499"/>
            <a:ext cx="1081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B</a:t>
            </a:r>
            <a:endParaRPr lang="en-US" sz="2200" dirty="0">
              <a:latin typeface="Times New Roman"/>
              <a:cs typeface="Times New Roman"/>
            </a:endParaRPr>
          </a:p>
        </p:txBody>
      </p:sp>
      <p:cxnSp>
        <p:nvCxnSpPr>
          <p:cNvPr id="9" name="曲线连接符 8"/>
          <p:cNvCxnSpPr>
            <a:stCxn id="4" idx="7"/>
            <a:endCxn id="5" idx="0"/>
          </p:cNvCxnSpPr>
          <p:nvPr/>
        </p:nvCxnSpPr>
        <p:spPr>
          <a:xfrm rot="5400000" flipH="1" flipV="1">
            <a:off x="4284577" y="592223"/>
            <a:ext cx="143155" cy="2616308"/>
          </a:xfrm>
          <a:prstGeom prst="curvedConnector3">
            <a:avLst>
              <a:gd name="adj1" fmla="val 4493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曲线连接符 9"/>
          <p:cNvCxnSpPr>
            <a:stCxn id="4" idx="5"/>
            <a:endCxn id="5" idx="4"/>
          </p:cNvCxnSpPr>
          <p:nvPr/>
        </p:nvCxnSpPr>
        <p:spPr>
          <a:xfrm rot="5400000" flipH="1" flipV="1">
            <a:off x="4351531" y="982468"/>
            <a:ext cx="9245" cy="2616308"/>
          </a:xfrm>
          <a:prstGeom prst="curvedConnector3">
            <a:avLst>
              <a:gd name="adj1" fmla="val -582416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956043" y="920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63704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Network Design Games: </a:t>
            </a:r>
            <a:r>
              <a:rPr lang="en-US" dirty="0" err="1" smtClean="0">
                <a:latin typeface="Arial"/>
                <a:cs typeface="Arial"/>
              </a:rPr>
              <a:t>PoA</a:t>
            </a:r>
            <a:endParaRPr lang="en-US" dirty="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1"/>
              <p:cNvSpPr/>
              <p:nvPr/>
            </p:nvSpPr>
            <p:spPr>
              <a:xfrm>
                <a:off x="381000" y="2652712"/>
                <a:ext cx="8686800" cy="46958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:r>
                  <a:rPr lang="en-US" dirty="0" smtClean="0">
                    <a:latin typeface="Arial"/>
                    <a:cs typeface="Arial"/>
                  </a:rPr>
                  <a:t> </a:t>
                </a: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Two Nash for this game:</a:t>
                </a:r>
              </a:p>
              <a:p>
                <a:pPr marL="800100" lvl="1" indent="-342900">
                  <a:lnSpc>
                    <a:spcPct val="120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l"/>
                </a:pPr>
                <a:r>
                  <a:rPr lang="en-US" dirty="0" smtClean="0">
                    <a:latin typeface="Arial"/>
                    <a:cs typeface="Arial"/>
                  </a:rPr>
                  <a:t>All choose top: with delay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1+</m:t>
                        </m:r>
                        <m:r>
                          <a:rPr lang="zh-CN" altLang="en-US" b="0" i="1" smtClean="0">
                            <a:latin typeface="Cambria Math" panose="02040503050406030204" pitchFamily="18" charset="0"/>
                            <a:cs typeface="Arial"/>
                          </a:rPr>
                          <m:t>𝜀</m:t>
                        </m:r>
                      </m:num>
                      <m:den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.</a:t>
                </a:r>
              </a:p>
              <a:p>
                <a:pPr marL="800100" lvl="1" indent="-342900">
                  <a:lnSpc>
                    <a:spcPct val="120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l"/>
                </a:pPr>
                <a:r>
                  <a:rPr lang="en-US" dirty="0" smtClean="0">
                    <a:latin typeface="Arial"/>
                    <a:cs typeface="Arial"/>
                  </a:rPr>
                  <a:t>All choose bottom: with delay 1.</a:t>
                </a:r>
                <a:endParaRPr lang="en-US" dirty="0" smtClean="0">
                  <a:latin typeface="Arial"/>
                  <a:cs typeface="Arial"/>
                </a:endParaRPr>
              </a:p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/>
                      </a:rPr>
                      <m:t>𝑃𝑜𝐴</m:t>
                    </m:r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 can at most be n:</a:t>
                </a:r>
              </a:p>
              <a:p>
                <a:pPr lvl="1">
                  <a:lnSpc>
                    <a:spcPct val="120000"/>
                  </a:lnSpc>
                  <a:spcAft>
                    <a:spcPts val="600"/>
                  </a:spcAft>
                </a:pPr>
                <a:r>
                  <a:rPr lang="en-US" dirty="0" smtClean="0">
                    <a:latin typeface="Arial"/>
                    <a:cs typeface="Arial"/>
                  </a:rPr>
                  <a:t>For any 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/>
                      </a:rPr>
                      <m:t>𝑃</m:t>
                    </m:r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𝑐𝑜𝑠𝑡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𝑖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𝑃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)≤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𝑐𝑜𝑠𝑡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𝑖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(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𝑂𝑃𝑇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𝑖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,  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𝑃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−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𝑖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)≤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𝑒</m:t>
                        </m:r>
                        <m:r>
                          <a:rPr lang="zh-CN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𝜖</m:t>
                        </m:r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𝑂𝑃𝑇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𝑖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</m:e>
                    </m:nary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≤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𝑐𝑜𝑠𝑡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𝑂𝑃𝑇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)</m:t>
                    </m:r>
                  </m:oMath>
                </a14:m>
                <a:endParaRPr lang="en-US" dirty="0" smtClean="0">
                  <a:latin typeface="Arial"/>
                  <a:cs typeface="Arial"/>
                </a:endParaRPr>
              </a:p>
              <a:p>
                <a:pPr lvl="1">
                  <a:lnSpc>
                    <a:spcPct val="120000"/>
                  </a:lnSpc>
                  <a:spcAft>
                    <a:spcPts val="600"/>
                  </a:spcAft>
                </a:pP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  <a:cs typeface="Arial"/>
                      </a:rPr>
                      <m:t>𝑃𝑜𝐴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𝑛</m:t>
                    </m:r>
                  </m:oMath>
                </a14:m>
                <a:endParaRPr lang="en-US" dirty="0" smtClean="0">
                  <a:latin typeface="Arial"/>
                  <a:cs typeface="Arial"/>
                </a:endParaRPr>
              </a:p>
              <a:p>
                <a:pPr marL="742950" lvl="1" indent="-285750">
                  <a:lnSpc>
                    <a:spcPct val="120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l"/>
                </a:pPr>
                <a:endParaRPr lang="en-US" dirty="0" smtClean="0">
                  <a:latin typeface="Arial"/>
                  <a:cs typeface="Arial"/>
                </a:endParaRPr>
              </a:p>
              <a:p>
                <a:pPr marL="742950" lvl="1" indent="-285750">
                  <a:lnSpc>
                    <a:spcPct val="120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l"/>
                </a:pPr>
                <a:endParaRPr lang="en-US" dirty="0">
                  <a:latin typeface="Arial"/>
                  <a:cs typeface="Arial"/>
                </a:endParaRPr>
              </a:p>
            </p:txBody>
          </p:sp>
        </mc:Choice>
        <mc:Fallback>
          <p:sp>
            <p:nvSpPr>
              <p:cNvPr id="47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652712"/>
                <a:ext cx="8686800" cy="4695837"/>
              </a:xfrm>
              <a:prstGeom prst="rect">
                <a:avLst/>
              </a:prstGeom>
              <a:blipFill rotWithShape="0">
                <a:blip r:embed="rId3"/>
                <a:stretch>
                  <a:fillRect l="-4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2684675" y="1904999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5451477" y="1828799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3238922" y="1347787"/>
            <a:ext cx="18327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7" name="TextBox 18"/>
          <p:cNvSpPr txBox="1"/>
          <p:nvPr/>
        </p:nvSpPr>
        <p:spPr>
          <a:xfrm>
            <a:off x="1655057" y="1892300"/>
            <a:ext cx="10823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A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8" name="TextBox 19"/>
          <p:cNvSpPr txBox="1"/>
          <p:nvPr/>
        </p:nvSpPr>
        <p:spPr>
          <a:xfrm>
            <a:off x="6011819" y="1841499"/>
            <a:ext cx="1081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B</a:t>
            </a:r>
            <a:endParaRPr lang="en-US" sz="2200" dirty="0">
              <a:latin typeface="Times New Roman"/>
              <a:cs typeface="Times New Roman"/>
            </a:endParaRPr>
          </a:p>
        </p:txBody>
      </p:sp>
      <p:cxnSp>
        <p:nvCxnSpPr>
          <p:cNvPr id="9" name="曲线连接符 8"/>
          <p:cNvCxnSpPr>
            <a:stCxn id="4" idx="7"/>
            <a:endCxn id="5" idx="0"/>
          </p:cNvCxnSpPr>
          <p:nvPr/>
        </p:nvCxnSpPr>
        <p:spPr>
          <a:xfrm rot="5400000" flipH="1" flipV="1">
            <a:off x="4284577" y="592223"/>
            <a:ext cx="143155" cy="2616308"/>
          </a:xfrm>
          <a:prstGeom prst="curvedConnector3">
            <a:avLst>
              <a:gd name="adj1" fmla="val 4493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曲线连接符 9"/>
          <p:cNvCxnSpPr>
            <a:stCxn id="4" idx="5"/>
            <a:endCxn id="5" idx="4"/>
          </p:cNvCxnSpPr>
          <p:nvPr/>
        </p:nvCxnSpPr>
        <p:spPr>
          <a:xfrm rot="5400000" flipH="1" flipV="1">
            <a:off x="4351531" y="982468"/>
            <a:ext cx="9245" cy="2616308"/>
          </a:xfrm>
          <a:prstGeom prst="curvedConnector3">
            <a:avLst>
              <a:gd name="adj1" fmla="val -582416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956043" y="920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/>
              <p:cNvSpPr txBox="1"/>
              <p:nvPr/>
            </p:nvSpPr>
            <p:spPr>
              <a:xfrm>
                <a:off x="3781474" y="920013"/>
                <a:ext cx="11493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1+</m:t>
                      </m:r>
                      <m:r>
                        <a:rPr lang="zh-CN" altLang="en-US" b="0" i="1" smtClean="0">
                          <a:latin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1474" y="920013"/>
                <a:ext cx="1149357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12"/>
              <p:cNvSpPr txBox="1"/>
              <p:nvPr/>
            </p:nvSpPr>
            <p:spPr>
              <a:xfrm>
                <a:off x="3786554" y="2452967"/>
                <a:ext cx="11493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554" y="2452967"/>
                <a:ext cx="1149357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框 14"/>
              <p:cNvSpPr txBox="1"/>
              <p:nvPr/>
            </p:nvSpPr>
            <p:spPr>
              <a:xfrm>
                <a:off x="5257800" y="3721019"/>
                <a:ext cx="33903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−→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𝑃𝑜𝐴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721019"/>
                <a:ext cx="3390398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3224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Network Design Games: </a:t>
            </a:r>
            <a:r>
              <a:rPr lang="en-US" dirty="0" err="1" smtClean="0">
                <a:latin typeface="Arial"/>
                <a:cs typeface="Arial"/>
              </a:rPr>
              <a:t>PoS</a:t>
            </a:r>
            <a:endParaRPr lang="en-US" dirty="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1"/>
              <p:cNvSpPr/>
              <p:nvPr/>
            </p:nvSpPr>
            <p:spPr>
              <a:xfrm>
                <a:off x="253358" y="817880"/>
                <a:ext cx="8686800" cy="26115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Aft>
                    <a:spcPts val="600"/>
                  </a:spcAft>
                </a:pPr>
                <a:r>
                  <a:rPr lang="en-US" dirty="0" smtClean="0">
                    <a:latin typeface="Arial"/>
                    <a:cs typeface="Arial"/>
                  </a:rPr>
                  <a:t> </a:t>
                </a: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:r>
                  <a:rPr lang="en-US" dirty="0" smtClean="0">
                    <a:latin typeface="Arial"/>
                    <a:cs typeface="Arial"/>
                  </a:rPr>
                  <a:t>Potential Function </a:t>
                </a:r>
                <a14:m>
                  <m:oMath xmlns:m="http://schemas.openxmlformats.org/officeDocument/2006/math">
                    <m:r>
                      <a:rPr lang="zh-CN" altLang="en-US" i="1">
                        <a:latin typeface="Cambria Math" panose="02040503050406030204" pitchFamily="18" charset="0"/>
                        <a:cs typeface="Arial"/>
                      </a:rPr>
                      <m:t>𝜙</m:t>
                    </m:r>
                    <m:d>
                      <m:dPr>
                        <m:ctrl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𝑆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CN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CN" i="1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∈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𝑆</m:t>
                        </m:r>
                      </m:sub>
                      <m:sup/>
                      <m:e>
                        <m:nary>
                          <m:naryPr>
                            <m:chr m:val="∑"/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𝑖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=1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US" altLang="zh-CN" i="1">
                                    <a:latin typeface="Cambria Math" panose="02040503050406030204" pitchFamily="18" charset="0"/>
                                    <a:cs typeface="Arial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  <a:cs typeface="Arial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i="1">
                                    <a:latin typeface="Cambria Math" panose="02040503050406030204" pitchFamily="18" charset="0"/>
                                    <a:cs typeface="Arial"/>
                                  </a:rPr>
                                  <m:t>𝑒</m:t>
                                </m:r>
                              </m:sub>
                            </m:sSub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(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𝑆</m:t>
                            </m:r>
                            <m:r>
                              <a:rPr lang="en-US" altLang="zh-CN" i="1">
                                <a:latin typeface="Cambria Math" panose="02040503050406030204" pitchFamily="18" charset="0"/>
                                <a:cs typeface="Arial"/>
                              </a:rPr>
                              <m:t>)</m:t>
                            </m:r>
                          </m:sup>
                          <m:e>
                            <m:f>
                              <m:fPr>
                                <m:ctrlPr>
                                  <a:rPr lang="en-US" altLang="zh-CN" i="1" smtClean="0">
                                    <a:latin typeface="Cambria Math" panose="02040503050406030204" pitchFamily="18" charset="0"/>
                                    <a:cs typeface="Arial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altLang="zh-CN" i="1" smtClean="0">
                                        <a:latin typeface="Cambria Math" panose="02040503050406030204" pitchFamily="18" charset="0"/>
                                        <a:cs typeface="Arial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  <a:cs typeface="Arial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  <a:cs typeface="Arial"/>
                                      </a:rPr>
                                      <m:t>𝑒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  <a:cs typeface="Arial"/>
                                  </a:rPr>
                                  <m:t>𝑖</m:t>
                                </m:r>
                              </m:den>
                            </m:f>
                          </m:e>
                        </m:nary>
                      </m:e>
                    </m:nary>
                    <m:r>
                      <a:rPr lang="en-US" altLang="zh-CN" b="0" i="1" smtClean="0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  <m:r>
                          <a:rPr lang="zh-CN" altLang="en-US" b="0" i="1" smtClean="0">
                            <a:latin typeface="Cambria Math" panose="02040503050406030204" pitchFamily="18" charset="0"/>
                            <a:cs typeface="Arial"/>
                          </a:rPr>
                          <m:t>𝜖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  <a:cs typeface="Arial"/>
                          </a:rPr>
                          <m:t>𝑆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∙</m:t>
                        </m:r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𝐻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/>
                                  </a:rPr>
                                  <m:t>𝑒</m:t>
                                </m:r>
                              </m:sub>
                            </m:s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(</m:t>
                            </m:r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𝑆</m:t>
                            </m:r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)</m:t>
                            </m:r>
                          </m:sub>
                        </m:sSub>
                      </m:e>
                    </m:nary>
                  </m:oMath>
                </a14:m>
                <a:endParaRPr lang="en-US" dirty="0">
                  <a:latin typeface="Arial"/>
                  <a:cs typeface="Arial"/>
                </a:endParaRPr>
              </a:p>
              <a:p>
                <a:pPr lvl="1">
                  <a:lnSpc>
                    <a:spcPct val="120000"/>
                  </a:lnSpc>
                  <a:spcAft>
                    <a:spcPts val="600"/>
                  </a:spcAft>
                </a:pPr>
                <a:endParaRPr lang="en-US" dirty="0">
                  <a:latin typeface="Arial"/>
                  <a:cs typeface="Arial"/>
                </a:endParaRPr>
              </a:p>
              <a:p>
                <a:pPr marL="342900" indent="-342900">
                  <a:lnSpc>
                    <a:spcPct val="120000"/>
                  </a:lnSpc>
                  <a:spcAft>
                    <a:spcPts val="600"/>
                  </a:spcAft>
                  <a:buFont typeface="Wingdings" charset="2"/>
                  <a:buChar char="q"/>
                </a:pPr>
                <a14:m>
                  <m:oMath xmlns:m="http://schemas.openxmlformats.org/officeDocument/2006/math"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𝑐𝑜𝑠𝑡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(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𝑆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)≤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𝜙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(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𝑆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)≤</m:t>
                    </m:r>
                    <m:sSub>
                      <m:sSubPr>
                        <m:ctrlPr>
                          <a:rPr lang="en-US" altLang="zh-CN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∙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𝑐𝑜𝑠𝑡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(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𝑆</m:t>
                    </m:r>
                    <m:r>
                      <a:rPr lang="en-US" altLang="zh-CN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/>
                      </a:rPr>
                      <m:t>)</m:t>
                    </m:r>
                  </m:oMath>
                </a14:m>
                <a:endParaRPr lang="en-US" dirty="0" smtClean="0">
                  <a:solidFill>
                    <a:schemeClr val="tx1"/>
                  </a:solidFill>
                  <a:latin typeface="Arial"/>
                  <a:cs typeface="Arial"/>
                </a:endParaRPr>
              </a:p>
              <a:p>
                <a:pPr marL="742950" lvl="1" indent="-285750">
                  <a:lnSpc>
                    <a:spcPct val="120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l"/>
                </a:pPr>
                <a:endParaRPr lang="en-US" dirty="0" smtClean="0">
                  <a:latin typeface="Arial"/>
                  <a:cs typeface="Arial"/>
                </a:endParaRPr>
              </a:p>
              <a:p>
                <a:pPr marL="742950" lvl="1" indent="-285750">
                  <a:lnSpc>
                    <a:spcPct val="120000"/>
                  </a:lnSpc>
                  <a:spcAft>
                    <a:spcPts val="600"/>
                  </a:spcAft>
                  <a:buFont typeface="Wingdings" panose="05000000000000000000" pitchFamily="2" charset="2"/>
                  <a:buChar char="l"/>
                </a:pPr>
                <a:endParaRPr lang="en-US" dirty="0">
                  <a:latin typeface="Arial"/>
                  <a:cs typeface="Arial"/>
                </a:endParaRPr>
              </a:p>
            </p:txBody>
          </p:sp>
        </mc:Choice>
        <mc:Fallback>
          <p:sp>
            <p:nvSpPr>
              <p:cNvPr id="47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58" y="817880"/>
                <a:ext cx="8686800" cy="2611549"/>
              </a:xfrm>
              <a:prstGeom prst="rect">
                <a:avLst/>
              </a:prstGeom>
              <a:blipFill rotWithShape="0">
                <a:blip r:embed="rId3"/>
                <a:stretch>
                  <a:fillRect l="-4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本框 2"/>
          <p:cNvSpPr txBox="1"/>
          <p:nvPr/>
        </p:nvSpPr>
        <p:spPr>
          <a:xfrm>
            <a:off x="6705600" y="1143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Harmonic Number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16" name="Picture 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58" y="3017460"/>
            <a:ext cx="8991600" cy="487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6"/>
              <p:cNvSpPr txBox="1"/>
              <p:nvPr/>
            </p:nvSpPr>
            <p:spPr>
              <a:xfrm>
                <a:off x="634358" y="3386279"/>
                <a:ext cx="7924800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FF00"/>
                    </a:solidFill>
                    <a:latin typeface="Comic Sans MS" pitchFamily="66" charset="0"/>
                    <a:cs typeface="Arial" pitchFamily="34" charset="0"/>
                  </a:rPr>
                  <a:t>Corollary </a:t>
                </a:r>
                <a:r>
                  <a:rPr lang="en-US" sz="2400" b="1" dirty="0" smtClean="0">
                    <a:solidFill>
                      <a:srgbClr val="FFFF00"/>
                    </a:solidFill>
                    <a:latin typeface="Comic Sans MS" pitchFamily="66" charset="0"/>
                    <a:cs typeface="Arial" pitchFamily="34" charset="0"/>
                  </a:rPr>
                  <a:t>2:</a:t>
                </a:r>
                <a:endParaRPr lang="en-US" sz="2400" dirty="0" smtClean="0">
                  <a:solidFill>
                    <a:schemeClr val="bg1"/>
                  </a:solidFill>
                  <a:latin typeface="Chalkboard"/>
                  <a:cs typeface="Chalkboard"/>
                </a:endParaRP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For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Network Design Game with n players,</a:t>
                </a: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Chalkboard"/>
                    <a:cs typeface="Chalkboard"/>
                  </a:rPr>
                  <a:t>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halkboard"/>
                        </a:rPr>
                        <m:t>𝑃𝑜𝑆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Chalkboard"/>
                        </a:rPr>
                        <m:t>≤</m:t>
                      </m:r>
                      <m:sSub>
                        <m:sSubPr>
                          <m:ctrlPr>
                            <a:rPr lang="en-US" altLang="zh-CN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halkboard"/>
                            </a:rPr>
                          </m:ctrlPr>
                        </m:sSubPr>
                        <m:e>
                          <m:r>
                            <a:rPr lang="en-US" altLang="zh-CN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halkboard"/>
                            </a:rPr>
                            <m:t>𝐻</m:t>
                          </m:r>
                        </m:e>
                        <m:sub>
                          <m:r>
                            <a:rPr lang="en-US" altLang="zh-CN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Chalkboard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800" i="1" dirty="0">
                  <a:solidFill>
                    <a:schemeClr val="bg1"/>
                  </a:solidFill>
                  <a:latin typeface="Cambria Math" panose="02040503050406030204" pitchFamily="18" charset="0"/>
                  <a:cs typeface="Chalkboard"/>
                </a:endParaRPr>
              </a:p>
            </p:txBody>
          </p:sp>
        </mc:Choice>
        <mc:Fallback>
          <p:sp>
            <p:nvSpPr>
              <p:cNvPr id="1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358" y="3386279"/>
                <a:ext cx="7924800" cy="1631216"/>
              </a:xfrm>
              <a:prstGeom prst="rect">
                <a:avLst/>
              </a:prstGeom>
              <a:blipFill rotWithShape="0">
                <a:blip r:embed="rId5"/>
                <a:stretch>
                  <a:fillRect l="-1154" t="-261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98130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6900" y="808335"/>
            <a:ext cx="105518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Menu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142712" y="1371600"/>
            <a:ext cx="1204118" cy="914400"/>
            <a:chOff x="1459706" y="1270794"/>
            <a:chExt cx="686594" cy="560388"/>
          </a:xfrm>
        </p:grpSpPr>
        <p:cxnSp>
          <p:nvCxnSpPr>
            <p:cNvPr id="8" name="Straight Connector 7"/>
            <p:cNvCxnSpPr/>
            <p:nvPr/>
          </p:nvCxnSpPr>
          <p:spPr bwMode="auto">
            <a:xfrm rot="5400000">
              <a:off x="1181100" y="1549400"/>
              <a:ext cx="558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E7CA2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461294" y="1829594"/>
              <a:ext cx="685006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" name="TextBox 9"/>
          <p:cNvSpPr txBox="1"/>
          <p:nvPr/>
        </p:nvSpPr>
        <p:spPr>
          <a:xfrm>
            <a:off x="2438112" y="2057400"/>
            <a:ext cx="3105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rgbClr val="FFFFFF"/>
                </a:solidFill>
                <a:latin typeface="Arial"/>
                <a:cs typeface="Arial"/>
              </a:rPr>
              <a:t>Atomic Congestion Game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38112" y="2819400"/>
            <a:ext cx="2308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solidFill>
                  <a:srgbClr val="FFFFFF"/>
                </a:solidFill>
                <a:latin typeface="Arial"/>
                <a:cs typeface="Arial"/>
              </a:rPr>
              <a:t>Potential Function</a:t>
            </a:r>
            <a:endParaRPr lang="en-US" altLang="zh-CN" sz="20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142712" y="1372394"/>
            <a:ext cx="1204118" cy="1675606"/>
            <a:chOff x="1459706" y="1270794"/>
            <a:chExt cx="686594" cy="560388"/>
          </a:xfrm>
        </p:grpSpPr>
        <p:cxnSp>
          <p:nvCxnSpPr>
            <p:cNvPr id="14" name="Straight Connector 13"/>
            <p:cNvCxnSpPr/>
            <p:nvPr/>
          </p:nvCxnSpPr>
          <p:spPr bwMode="auto">
            <a:xfrm rot="5400000">
              <a:off x="1181100" y="1549400"/>
              <a:ext cx="55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1461294" y="1829594"/>
              <a:ext cx="685006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6" name="Group 15"/>
          <p:cNvGrpSpPr/>
          <p:nvPr/>
        </p:nvGrpSpPr>
        <p:grpSpPr>
          <a:xfrm>
            <a:off x="1142712" y="1932782"/>
            <a:ext cx="1204118" cy="1877218"/>
            <a:chOff x="1459706" y="1270794"/>
            <a:chExt cx="686594" cy="560388"/>
          </a:xfrm>
        </p:grpSpPr>
        <p:cxnSp>
          <p:nvCxnSpPr>
            <p:cNvPr id="17" name="Straight Connector 16"/>
            <p:cNvCxnSpPr/>
            <p:nvPr/>
          </p:nvCxnSpPr>
          <p:spPr bwMode="auto">
            <a:xfrm rot="5400000">
              <a:off x="1181100" y="1549400"/>
              <a:ext cx="55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1461294" y="1829594"/>
              <a:ext cx="685006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TextBox 10"/>
          <p:cNvSpPr txBox="1"/>
          <p:nvPr/>
        </p:nvSpPr>
        <p:spPr>
          <a:xfrm>
            <a:off x="2438112" y="3604625"/>
            <a:ext cx="14545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err="1" smtClean="0">
                <a:solidFill>
                  <a:srgbClr val="FFFFFF"/>
                </a:solidFill>
                <a:latin typeface="Arial"/>
                <a:cs typeface="Arial"/>
              </a:rPr>
              <a:t>PoA</a:t>
            </a:r>
            <a:r>
              <a:rPr lang="en-US" altLang="zh-CN" sz="2000" dirty="0" smtClean="0">
                <a:solidFill>
                  <a:srgbClr val="FFFFFF"/>
                </a:solidFill>
                <a:latin typeface="Arial"/>
                <a:cs typeface="Arial"/>
              </a:rPr>
              <a:t> &amp; </a:t>
            </a:r>
            <a:r>
              <a:rPr lang="en-US" altLang="zh-CN" sz="2000" dirty="0" err="1" smtClean="0">
                <a:solidFill>
                  <a:srgbClr val="FFFFFF"/>
                </a:solidFill>
                <a:latin typeface="Arial"/>
                <a:cs typeface="Arial"/>
              </a:rPr>
              <a:t>PoS</a:t>
            </a:r>
            <a:endParaRPr lang="en-US" altLang="zh-CN" sz="20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grpSp>
        <p:nvGrpSpPr>
          <p:cNvPr id="20" name="Group 15"/>
          <p:cNvGrpSpPr/>
          <p:nvPr/>
        </p:nvGrpSpPr>
        <p:grpSpPr>
          <a:xfrm>
            <a:off x="1142712" y="2736647"/>
            <a:ext cx="1204118" cy="1877218"/>
            <a:chOff x="1459706" y="1270794"/>
            <a:chExt cx="686594" cy="560388"/>
          </a:xfrm>
        </p:grpSpPr>
        <p:cxnSp>
          <p:nvCxnSpPr>
            <p:cNvPr id="21" name="Straight Connector 16"/>
            <p:cNvCxnSpPr/>
            <p:nvPr/>
          </p:nvCxnSpPr>
          <p:spPr bwMode="auto">
            <a:xfrm rot="5400000">
              <a:off x="1181100" y="1549400"/>
              <a:ext cx="558800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17"/>
            <p:cNvCxnSpPr/>
            <p:nvPr/>
          </p:nvCxnSpPr>
          <p:spPr bwMode="auto">
            <a:xfrm>
              <a:off x="1461294" y="1829594"/>
              <a:ext cx="685006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3" name="TextBox 10"/>
          <p:cNvSpPr txBox="1"/>
          <p:nvPr/>
        </p:nvSpPr>
        <p:spPr>
          <a:xfrm>
            <a:off x="2438111" y="4389850"/>
            <a:ext cx="27638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solidFill>
                  <a:srgbClr val="FFFFFF"/>
                </a:solidFill>
                <a:latin typeface="Arial"/>
                <a:cs typeface="Arial"/>
              </a:rPr>
              <a:t>Network Design Game</a:t>
            </a:r>
            <a:endParaRPr lang="en-US" altLang="zh-CN" sz="20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00144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2413918" y="24772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5180720" y="24010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2968165" y="1920082"/>
            <a:ext cx="18327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84300" y="2464595"/>
            <a:ext cx="10823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A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41062" y="2413794"/>
            <a:ext cx="1081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B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74700" y="4000500"/>
            <a:ext cx="5992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Suppose 100 drivers leave from town A towards town B.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4700" y="4833442"/>
            <a:ext cx="3755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What is the traffic on the network?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019300" y="4400610"/>
            <a:ext cx="5561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Every driver wants to minimize her own travel time.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2019300" y="5332968"/>
            <a:ext cx="6823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In any unbalanced traffic pattern, all drivers on the most loaded path have incentive to switch their path.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7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Traffic Routing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" name="曲线连接符 2"/>
          <p:cNvCxnSpPr>
            <a:stCxn id="9" idx="7"/>
            <a:endCxn id="12" idx="0"/>
          </p:cNvCxnSpPr>
          <p:nvPr/>
        </p:nvCxnSpPr>
        <p:spPr>
          <a:xfrm rot="5400000" flipH="1" flipV="1">
            <a:off x="4013820" y="1164518"/>
            <a:ext cx="143155" cy="2616308"/>
          </a:xfrm>
          <a:prstGeom prst="curvedConnector3">
            <a:avLst>
              <a:gd name="adj1" fmla="val 4493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曲线连接符 4"/>
          <p:cNvCxnSpPr>
            <a:stCxn id="9" idx="5"/>
            <a:endCxn id="12" idx="4"/>
          </p:cNvCxnSpPr>
          <p:nvPr/>
        </p:nvCxnSpPr>
        <p:spPr>
          <a:xfrm rot="5400000" flipH="1" flipV="1">
            <a:off x="4080774" y="1554763"/>
            <a:ext cx="9245" cy="2616308"/>
          </a:xfrm>
          <a:prstGeom prst="curvedConnector3">
            <a:avLst>
              <a:gd name="adj1" fmla="val -582416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3685286" y="1501656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 hour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3506045" y="3492544"/>
            <a:ext cx="1309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x/100 hours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05315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2413918" y="24772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5180720" y="24010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2968165" y="1920082"/>
            <a:ext cx="18327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84300" y="2464595"/>
            <a:ext cx="10823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A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41062" y="2413794"/>
            <a:ext cx="1081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B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37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Traffic Routing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" name="曲线连接符 2"/>
          <p:cNvCxnSpPr>
            <a:stCxn id="9" idx="7"/>
            <a:endCxn id="12" idx="0"/>
          </p:cNvCxnSpPr>
          <p:nvPr/>
        </p:nvCxnSpPr>
        <p:spPr>
          <a:xfrm rot="5400000" flipH="1" flipV="1">
            <a:off x="4013820" y="1164518"/>
            <a:ext cx="143155" cy="2616308"/>
          </a:xfrm>
          <a:prstGeom prst="curvedConnector3">
            <a:avLst>
              <a:gd name="adj1" fmla="val 4493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曲线连接符 4"/>
          <p:cNvCxnSpPr>
            <a:stCxn id="9" idx="5"/>
            <a:endCxn id="12" idx="4"/>
          </p:cNvCxnSpPr>
          <p:nvPr/>
        </p:nvCxnSpPr>
        <p:spPr>
          <a:xfrm rot="5400000" flipH="1" flipV="1">
            <a:off x="4080774" y="1554763"/>
            <a:ext cx="9245" cy="2616308"/>
          </a:xfrm>
          <a:prstGeom prst="curvedConnector3">
            <a:avLst>
              <a:gd name="adj1" fmla="val -582416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"/>
          <p:cNvSpPr/>
          <p:nvPr/>
        </p:nvSpPr>
        <p:spPr>
          <a:xfrm>
            <a:off x="452437" y="3825877"/>
            <a:ext cx="8686800" cy="2471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 smtClean="0">
                <a:latin typeface="Arial"/>
                <a:cs typeface="Arial"/>
              </a:rPr>
              <a:t> </a:t>
            </a:r>
            <a:endParaRPr lang="en-US" dirty="0">
              <a:latin typeface="Arial"/>
              <a:cs typeface="Arial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r>
              <a:rPr lang="en-US" dirty="0" smtClean="0">
                <a:latin typeface="Arial"/>
                <a:cs typeface="Arial"/>
              </a:rPr>
              <a:t>If both paths have 50, average delay is 0.75 hours.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endParaRPr lang="en-US" dirty="0">
              <a:latin typeface="Arial"/>
              <a:cs typeface="Arial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r>
              <a:rPr lang="en-US" dirty="0" smtClean="0">
                <a:latin typeface="Arial"/>
                <a:cs typeface="Arial"/>
              </a:rPr>
              <a:t>In a NE, every one goes bottom. Average delay is 1 hour.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en-US" dirty="0">
              <a:latin typeface="Arial"/>
              <a:cs typeface="Arial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r>
              <a:rPr lang="en-US" dirty="0" smtClean="0">
                <a:latin typeface="Arial"/>
                <a:cs typeface="Arial"/>
              </a:rPr>
              <a:t>NE leads to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slower</a:t>
            </a:r>
            <a:r>
              <a:rPr lang="en-US" dirty="0" smtClean="0">
                <a:latin typeface="Arial"/>
                <a:cs typeface="Arial"/>
              </a:rPr>
              <a:t> travel times !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685286" y="1501656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 hour</a:t>
            </a:r>
            <a:endParaRPr lang="zh-CN" altLang="en-US" dirty="0"/>
          </a:p>
        </p:txBody>
      </p:sp>
      <p:sp>
        <p:nvSpPr>
          <p:cNvPr id="22" name="文本框 21"/>
          <p:cNvSpPr txBox="1"/>
          <p:nvPr/>
        </p:nvSpPr>
        <p:spPr>
          <a:xfrm>
            <a:off x="3506045" y="3492544"/>
            <a:ext cx="1309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x/100 hours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123824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2413918" y="24772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3832791" y="18676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3832791" y="30106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5180720" y="24010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13" name="AutoShape 8"/>
          <p:cNvCxnSpPr>
            <a:cxnSpLocks noChangeShapeType="1"/>
            <a:stCxn id="9" idx="7"/>
            <a:endCxn id="10" idx="2"/>
          </p:cNvCxnSpPr>
          <p:nvPr/>
        </p:nvCxnSpPr>
        <p:spPr bwMode="auto">
          <a:xfrm flipV="1">
            <a:off x="2777504" y="2096294"/>
            <a:ext cx="1055287" cy="4476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" name="AutoShape 9"/>
          <p:cNvCxnSpPr>
            <a:cxnSpLocks noChangeShapeType="1"/>
            <a:stCxn id="10" idx="6"/>
            <a:endCxn id="12" idx="1"/>
          </p:cNvCxnSpPr>
          <p:nvPr/>
        </p:nvCxnSpPr>
        <p:spPr bwMode="auto">
          <a:xfrm>
            <a:off x="4258453" y="2096294"/>
            <a:ext cx="984343" cy="37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" name="AutoShape 10"/>
          <p:cNvCxnSpPr>
            <a:cxnSpLocks noChangeShapeType="1"/>
            <a:stCxn id="9" idx="5"/>
            <a:endCxn id="11" idx="2"/>
          </p:cNvCxnSpPr>
          <p:nvPr/>
        </p:nvCxnSpPr>
        <p:spPr bwMode="auto">
          <a:xfrm>
            <a:off x="2777504" y="2867819"/>
            <a:ext cx="1055287" cy="37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6" name="AutoShape 11"/>
          <p:cNvCxnSpPr>
            <a:cxnSpLocks noChangeShapeType="1"/>
            <a:stCxn id="11" idx="6"/>
            <a:endCxn id="12" idx="3"/>
          </p:cNvCxnSpPr>
          <p:nvPr/>
        </p:nvCxnSpPr>
        <p:spPr bwMode="auto">
          <a:xfrm flipV="1">
            <a:off x="4258453" y="2791619"/>
            <a:ext cx="984343" cy="4476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2968165" y="1920082"/>
            <a:ext cx="18327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84300" y="2464595"/>
            <a:ext cx="10823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A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41062" y="2413794"/>
            <a:ext cx="1081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B</a:t>
            </a:r>
            <a:endParaRPr lang="en-US" sz="2200" dirty="0">
              <a:latin typeface="Times New Roman"/>
              <a:cs typeface="Times New Roman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552700" y="1219200"/>
            <a:ext cx="2768600" cy="1028700"/>
            <a:chOff x="2552700" y="1219200"/>
            <a:chExt cx="2768600" cy="1028700"/>
          </a:xfrm>
        </p:grpSpPr>
        <p:sp>
          <p:nvSpPr>
            <p:cNvPr id="31" name="Freeform 30"/>
            <p:cNvSpPr/>
            <p:nvPr/>
          </p:nvSpPr>
          <p:spPr bwMode="auto">
            <a:xfrm>
              <a:off x="2552700" y="1515533"/>
              <a:ext cx="2768600" cy="732367"/>
            </a:xfrm>
            <a:custGeom>
              <a:avLst/>
              <a:gdLst>
                <a:gd name="connsiteX0" fmla="*/ 0 w 2768600"/>
                <a:gd name="connsiteY0" fmla="*/ 732367 h 732367"/>
                <a:gd name="connsiteX1" fmla="*/ 1333500 w 2768600"/>
                <a:gd name="connsiteY1" fmla="*/ 21167 h 732367"/>
                <a:gd name="connsiteX2" fmla="*/ 2768600 w 2768600"/>
                <a:gd name="connsiteY2" fmla="*/ 605367 h 732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8600" h="732367">
                  <a:moveTo>
                    <a:pt x="0" y="732367"/>
                  </a:moveTo>
                  <a:cubicBezTo>
                    <a:pt x="436033" y="387350"/>
                    <a:pt x="872067" y="42334"/>
                    <a:pt x="1333500" y="21167"/>
                  </a:cubicBezTo>
                  <a:cubicBezTo>
                    <a:pt x="1794933" y="0"/>
                    <a:pt x="2768600" y="605367"/>
                    <a:pt x="2768600" y="605367"/>
                  </a:cubicBezTo>
                </a:path>
              </a:pathLst>
            </a:custGeom>
            <a:noFill/>
            <a:ln w="44450" cap="flat" cmpd="sng" algn="ctr">
              <a:solidFill>
                <a:srgbClr val="63BEFF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63BEFF"/>
                </a:solidFill>
                <a:effectLst/>
                <a:latin typeface="Tahoma" pitchFamily="-112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40109" y="1219200"/>
              <a:ext cx="436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63BEFF"/>
                  </a:solidFill>
                </a:rPr>
                <a:t>50</a:t>
              </a:r>
              <a:endParaRPr lang="en-US" dirty="0">
                <a:solidFill>
                  <a:srgbClr val="63BEFF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705100" y="3010694"/>
            <a:ext cx="2768600" cy="965438"/>
            <a:chOff x="2705100" y="3010694"/>
            <a:chExt cx="2768600" cy="965438"/>
          </a:xfrm>
        </p:grpSpPr>
        <p:sp>
          <p:nvSpPr>
            <p:cNvPr id="32" name="Freeform 31"/>
            <p:cNvSpPr/>
            <p:nvPr/>
          </p:nvSpPr>
          <p:spPr bwMode="auto">
            <a:xfrm flipV="1">
              <a:off x="2705100" y="3010694"/>
              <a:ext cx="2768600" cy="732367"/>
            </a:xfrm>
            <a:custGeom>
              <a:avLst/>
              <a:gdLst>
                <a:gd name="connsiteX0" fmla="*/ 0 w 2768600"/>
                <a:gd name="connsiteY0" fmla="*/ 732367 h 732367"/>
                <a:gd name="connsiteX1" fmla="*/ 1333500 w 2768600"/>
                <a:gd name="connsiteY1" fmla="*/ 21167 h 732367"/>
                <a:gd name="connsiteX2" fmla="*/ 2768600 w 2768600"/>
                <a:gd name="connsiteY2" fmla="*/ 605367 h 732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8600" h="732367">
                  <a:moveTo>
                    <a:pt x="0" y="732367"/>
                  </a:moveTo>
                  <a:cubicBezTo>
                    <a:pt x="436033" y="387350"/>
                    <a:pt x="872067" y="42334"/>
                    <a:pt x="1333500" y="21167"/>
                  </a:cubicBezTo>
                  <a:cubicBezTo>
                    <a:pt x="1794933" y="0"/>
                    <a:pt x="2768600" y="605367"/>
                    <a:pt x="2768600" y="605367"/>
                  </a:cubicBezTo>
                </a:path>
              </a:pathLst>
            </a:custGeom>
            <a:noFill/>
            <a:ln w="44450" cap="flat" cmpd="sng" algn="ctr">
              <a:solidFill>
                <a:srgbClr val="63BEFF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-112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258453" y="3606800"/>
              <a:ext cx="436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63BEFF"/>
                  </a:solidFill>
                </a:rPr>
                <a:t>50</a:t>
              </a:r>
              <a:endParaRPr lang="en-US" dirty="0">
                <a:solidFill>
                  <a:srgbClr val="63BEFF"/>
                </a:solidFill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988761" y="4598841"/>
            <a:ext cx="71360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/>
                <a:cs typeface="Times New Roman"/>
              </a:rPr>
              <a:t>Delay is 1.5 hours for everybody at the unique Nash equilibrium</a:t>
            </a:r>
            <a:endParaRPr lang="en-US" sz="2000" i="1" dirty="0">
              <a:latin typeface="Times New Roman"/>
              <a:cs typeface="Times New Roman"/>
            </a:endParaRPr>
          </a:p>
        </p:txBody>
      </p:sp>
      <p:sp>
        <p:nvSpPr>
          <p:cNvPr id="37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Traffic Routing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2368158" y="1808202"/>
            <a:ext cx="1309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x/100 hours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4556771" y="180207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 hour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2606910" y="319709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 hour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377326" y="3189141"/>
            <a:ext cx="1309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x/100 hours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19125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4"/>
          <p:cNvSpPr>
            <a:spLocks noChangeArrowheads="1"/>
          </p:cNvSpPr>
          <p:nvPr/>
        </p:nvSpPr>
        <p:spPr bwMode="auto">
          <a:xfrm>
            <a:off x="2413918" y="24772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3832791" y="18676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4" name="Oval 6"/>
          <p:cNvSpPr>
            <a:spLocks noChangeArrowheads="1"/>
          </p:cNvSpPr>
          <p:nvPr/>
        </p:nvSpPr>
        <p:spPr bwMode="auto">
          <a:xfrm>
            <a:off x="3832791" y="30106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5" name="Oval 7"/>
          <p:cNvSpPr>
            <a:spLocks noChangeArrowheads="1"/>
          </p:cNvSpPr>
          <p:nvPr/>
        </p:nvSpPr>
        <p:spPr bwMode="auto">
          <a:xfrm>
            <a:off x="5180720" y="2401094"/>
            <a:ext cx="425662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26" name="AutoShape 8"/>
          <p:cNvCxnSpPr>
            <a:cxnSpLocks noChangeShapeType="1"/>
            <a:stCxn id="22" idx="7"/>
            <a:endCxn id="23" idx="2"/>
          </p:cNvCxnSpPr>
          <p:nvPr/>
        </p:nvCxnSpPr>
        <p:spPr bwMode="auto">
          <a:xfrm flipV="1">
            <a:off x="2777504" y="2096294"/>
            <a:ext cx="1055287" cy="4476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" name="AutoShape 9"/>
          <p:cNvCxnSpPr>
            <a:cxnSpLocks noChangeShapeType="1"/>
            <a:stCxn id="23" idx="6"/>
            <a:endCxn id="25" idx="1"/>
          </p:cNvCxnSpPr>
          <p:nvPr/>
        </p:nvCxnSpPr>
        <p:spPr bwMode="auto">
          <a:xfrm>
            <a:off x="4258453" y="2096294"/>
            <a:ext cx="984343" cy="37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8" name="AutoShape 10"/>
          <p:cNvCxnSpPr>
            <a:cxnSpLocks noChangeShapeType="1"/>
            <a:stCxn id="22" idx="5"/>
            <a:endCxn id="24" idx="2"/>
          </p:cNvCxnSpPr>
          <p:nvPr/>
        </p:nvCxnSpPr>
        <p:spPr bwMode="auto">
          <a:xfrm>
            <a:off x="2777504" y="2867819"/>
            <a:ext cx="1055287" cy="371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" name="AutoShape 11"/>
          <p:cNvCxnSpPr>
            <a:cxnSpLocks noChangeShapeType="1"/>
            <a:stCxn id="24" idx="6"/>
            <a:endCxn id="25" idx="3"/>
          </p:cNvCxnSpPr>
          <p:nvPr/>
        </p:nvCxnSpPr>
        <p:spPr bwMode="auto">
          <a:xfrm flipV="1">
            <a:off x="4258453" y="2791619"/>
            <a:ext cx="984343" cy="4476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2968165" y="1920082"/>
            <a:ext cx="18327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84300" y="2464595"/>
            <a:ext cx="10823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A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41062" y="2413794"/>
            <a:ext cx="1081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Town B</a:t>
            </a:r>
            <a:endParaRPr lang="en-US" sz="2200" dirty="0">
              <a:latin typeface="Times New Roman"/>
              <a:cs typeface="Times New Roman"/>
            </a:endParaRPr>
          </a:p>
        </p:txBody>
      </p:sp>
      <p:pic>
        <p:nvPicPr>
          <p:cNvPr id="33" name="Picture 32" descr="latex-image-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300" y="1574800"/>
            <a:ext cx="1879600" cy="787400"/>
          </a:xfrm>
          <a:prstGeom prst="rect">
            <a:avLst/>
          </a:prstGeom>
        </p:spPr>
      </p:pic>
      <p:pic>
        <p:nvPicPr>
          <p:cNvPr id="34" name="Picture 33" descr="latex-image-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8453" y="2858294"/>
            <a:ext cx="1879600" cy="787400"/>
          </a:xfrm>
          <a:prstGeom prst="rect">
            <a:avLst/>
          </a:prstGeom>
        </p:spPr>
      </p:pic>
      <p:pic>
        <p:nvPicPr>
          <p:cNvPr id="35" name="Picture 34" descr="latex-image-1.pd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9100" y="1638300"/>
            <a:ext cx="1244600" cy="736600"/>
          </a:xfrm>
          <a:prstGeom prst="rect">
            <a:avLst/>
          </a:prstGeom>
        </p:spPr>
      </p:pic>
      <p:pic>
        <p:nvPicPr>
          <p:cNvPr id="36" name="Picture 35" descr="latex-image-1.pd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1100" y="2870200"/>
            <a:ext cx="1244600" cy="736600"/>
          </a:xfrm>
          <a:prstGeom prst="rect">
            <a:avLst/>
          </a:prstGeom>
        </p:spPr>
      </p:pic>
      <p:sp>
        <p:nvSpPr>
          <p:cNvPr id="41" name="Down Arrow 40"/>
          <p:cNvSpPr/>
          <p:nvPr/>
        </p:nvSpPr>
        <p:spPr bwMode="auto">
          <a:xfrm>
            <a:off x="3924300" y="2337594"/>
            <a:ext cx="243840" cy="6858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-11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12371" y="3800444"/>
            <a:ext cx="72490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A benevolent mayor builds a superhighway connecting the fast highways of the network. 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81693" y="4557187"/>
            <a:ext cx="4260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What is now the traffic on the network?</a:t>
            </a:r>
            <a:endParaRPr lang="en-US" sz="2000" dirty="0">
              <a:latin typeface="Times New Roman"/>
              <a:cs typeface="Times New Roman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2705100" y="1268968"/>
            <a:ext cx="2413000" cy="1863699"/>
            <a:chOff x="2705100" y="1268968"/>
            <a:chExt cx="2413000" cy="1863699"/>
          </a:xfrm>
        </p:grpSpPr>
        <p:sp>
          <p:nvSpPr>
            <p:cNvPr id="44" name="Freeform 43"/>
            <p:cNvSpPr/>
            <p:nvPr/>
          </p:nvSpPr>
          <p:spPr bwMode="auto">
            <a:xfrm>
              <a:off x="2705100" y="1566333"/>
              <a:ext cx="2413000" cy="1566334"/>
            </a:xfrm>
            <a:custGeom>
              <a:avLst/>
              <a:gdLst>
                <a:gd name="connsiteX0" fmla="*/ 0 w 2413000"/>
                <a:gd name="connsiteY0" fmla="*/ 732367 h 1566334"/>
                <a:gd name="connsiteX1" fmla="*/ 1485900 w 2413000"/>
                <a:gd name="connsiteY1" fmla="*/ 110067 h 1566334"/>
                <a:gd name="connsiteX2" fmla="*/ 1574800 w 2413000"/>
                <a:gd name="connsiteY2" fmla="*/ 1392767 h 1566334"/>
                <a:gd name="connsiteX3" fmla="*/ 2413000 w 2413000"/>
                <a:gd name="connsiteY3" fmla="*/ 1151467 h 1566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3000" h="1566334">
                  <a:moveTo>
                    <a:pt x="0" y="732367"/>
                  </a:moveTo>
                  <a:cubicBezTo>
                    <a:pt x="611716" y="366183"/>
                    <a:pt x="1223433" y="0"/>
                    <a:pt x="1485900" y="110067"/>
                  </a:cubicBezTo>
                  <a:cubicBezTo>
                    <a:pt x="1748367" y="220134"/>
                    <a:pt x="1420283" y="1219200"/>
                    <a:pt x="1574800" y="1392767"/>
                  </a:cubicBezTo>
                  <a:cubicBezTo>
                    <a:pt x="1729317" y="1566334"/>
                    <a:pt x="2413000" y="1151467"/>
                    <a:pt x="2413000" y="1151467"/>
                  </a:cubicBezTo>
                </a:path>
              </a:pathLst>
            </a:custGeom>
            <a:noFill/>
            <a:ln w="41275" cap="flat" cmpd="sng" algn="ctr">
              <a:solidFill>
                <a:srgbClr val="63BEFF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63BEFF"/>
                </a:solidFill>
                <a:effectLst/>
                <a:latin typeface="Tahoma" pitchFamily="-112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04103" y="1268968"/>
              <a:ext cx="5626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63BEFF"/>
                  </a:solidFill>
                </a:rPr>
                <a:t>100</a:t>
              </a:r>
              <a:endParaRPr lang="en-US" dirty="0">
                <a:solidFill>
                  <a:srgbClr val="63BEFF"/>
                </a:solidFill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1831258" y="4957297"/>
            <a:ext cx="6823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No matter what the other drivers are doing it is always better for me to follow the </a:t>
            </a:r>
            <a:r>
              <a:rPr lang="en-US" sz="2000" dirty="0" err="1" smtClean="0">
                <a:latin typeface="Times New Roman"/>
                <a:cs typeface="Times New Roman"/>
              </a:rPr>
              <a:t>zig-zag</a:t>
            </a:r>
            <a:r>
              <a:rPr lang="en-US" sz="2000" dirty="0" smtClean="0">
                <a:latin typeface="Times New Roman"/>
                <a:cs typeface="Times New Roman"/>
              </a:rPr>
              <a:t> path.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07608" y="5865238"/>
            <a:ext cx="7597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/>
                <a:cs typeface="Times New Roman"/>
              </a:rPr>
              <a:t>Delay is 2 hours for everybody at the unique Nash equilibrium.</a:t>
            </a:r>
            <a:endParaRPr lang="en-US" sz="2000" i="1" dirty="0">
              <a:latin typeface="Times New Roman"/>
              <a:cs typeface="Times New Roman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2368158" y="1808202"/>
            <a:ext cx="1309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x/100 hours</a:t>
            </a:r>
            <a:endParaRPr lang="zh-CN" altLang="en-US" dirty="0"/>
          </a:p>
        </p:txBody>
      </p:sp>
      <p:sp>
        <p:nvSpPr>
          <p:cNvPr id="38" name="文本框 37"/>
          <p:cNvSpPr txBox="1"/>
          <p:nvPr/>
        </p:nvSpPr>
        <p:spPr>
          <a:xfrm>
            <a:off x="4556771" y="180207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 hour</a:t>
            </a:r>
            <a:endParaRPr lang="zh-CN" altLang="en-US" dirty="0"/>
          </a:p>
        </p:txBody>
      </p:sp>
      <p:sp>
        <p:nvSpPr>
          <p:cNvPr id="39" name="文本框 38"/>
          <p:cNvSpPr txBox="1"/>
          <p:nvPr/>
        </p:nvSpPr>
        <p:spPr>
          <a:xfrm>
            <a:off x="2606910" y="319709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 hour</a:t>
            </a:r>
            <a:endParaRPr lang="zh-CN" altLang="en-US" dirty="0"/>
          </a:p>
        </p:txBody>
      </p:sp>
      <p:sp>
        <p:nvSpPr>
          <p:cNvPr id="40" name="文本框 39"/>
          <p:cNvSpPr txBox="1"/>
          <p:nvPr/>
        </p:nvSpPr>
        <p:spPr>
          <a:xfrm>
            <a:off x="4377326" y="3189141"/>
            <a:ext cx="1309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x/100 hours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3693725" y="24110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0</a:t>
            </a:r>
            <a:endParaRPr lang="zh-CN" altLang="en-US" dirty="0"/>
          </a:p>
        </p:txBody>
      </p:sp>
      <p:sp>
        <p:nvSpPr>
          <p:cNvPr id="49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Traffic Routing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01367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>
            <a:grpSpLocks noChangeAspect="1"/>
          </p:cNvGrpSpPr>
          <p:nvPr/>
        </p:nvGrpSpPr>
        <p:grpSpPr>
          <a:xfrm>
            <a:off x="5057108" y="1068609"/>
            <a:ext cx="3295004" cy="1901381"/>
            <a:chOff x="2019300" y="1268968"/>
            <a:chExt cx="4118753" cy="2376726"/>
          </a:xfrm>
        </p:grpSpPr>
        <p:sp>
          <p:nvSpPr>
            <p:cNvPr id="22" name="Oval 4"/>
            <p:cNvSpPr>
              <a:spLocks noChangeArrowheads="1"/>
            </p:cNvSpPr>
            <p:nvPr/>
          </p:nvSpPr>
          <p:spPr bwMode="auto">
            <a:xfrm>
              <a:off x="2413918" y="2477294"/>
              <a:ext cx="425662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3" name="Oval 5"/>
            <p:cNvSpPr>
              <a:spLocks noChangeArrowheads="1"/>
            </p:cNvSpPr>
            <p:nvPr/>
          </p:nvSpPr>
          <p:spPr bwMode="auto">
            <a:xfrm>
              <a:off x="3832791" y="1867694"/>
              <a:ext cx="425662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4" name="Oval 6"/>
            <p:cNvSpPr>
              <a:spLocks noChangeArrowheads="1"/>
            </p:cNvSpPr>
            <p:nvPr/>
          </p:nvSpPr>
          <p:spPr bwMode="auto">
            <a:xfrm>
              <a:off x="3832791" y="3010694"/>
              <a:ext cx="425662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25" name="Oval 7"/>
            <p:cNvSpPr>
              <a:spLocks noChangeArrowheads="1"/>
            </p:cNvSpPr>
            <p:nvPr/>
          </p:nvSpPr>
          <p:spPr bwMode="auto">
            <a:xfrm>
              <a:off x="5180720" y="2401094"/>
              <a:ext cx="425662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cxnSp>
          <p:nvCxnSpPr>
            <p:cNvPr id="26" name="AutoShape 8"/>
            <p:cNvCxnSpPr>
              <a:cxnSpLocks noChangeShapeType="1"/>
              <a:stCxn id="22" idx="7"/>
              <a:endCxn id="23" idx="2"/>
            </p:cNvCxnSpPr>
            <p:nvPr/>
          </p:nvCxnSpPr>
          <p:spPr bwMode="auto">
            <a:xfrm flipV="1">
              <a:off x="2777504" y="2096294"/>
              <a:ext cx="1055287" cy="4476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7" name="AutoShape 9"/>
            <p:cNvCxnSpPr>
              <a:cxnSpLocks noChangeShapeType="1"/>
              <a:stCxn id="23" idx="6"/>
              <a:endCxn id="25" idx="1"/>
            </p:cNvCxnSpPr>
            <p:nvPr/>
          </p:nvCxnSpPr>
          <p:spPr bwMode="auto">
            <a:xfrm>
              <a:off x="4258453" y="2096294"/>
              <a:ext cx="984343" cy="3714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8" name="AutoShape 10"/>
            <p:cNvCxnSpPr>
              <a:cxnSpLocks noChangeShapeType="1"/>
              <a:stCxn id="22" idx="5"/>
              <a:endCxn id="24" idx="2"/>
            </p:cNvCxnSpPr>
            <p:nvPr/>
          </p:nvCxnSpPr>
          <p:spPr bwMode="auto">
            <a:xfrm>
              <a:off x="2777504" y="2867819"/>
              <a:ext cx="1055287" cy="3714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9" name="AutoShape 11"/>
            <p:cNvCxnSpPr>
              <a:cxnSpLocks noChangeShapeType="1"/>
              <a:stCxn id="24" idx="6"/>
              <a:endCxn id="25" idx="3"/>
            </p:cNvCxnSpPr>
            <p:nvPr/>
          </p:nvCxnSpPr>
          <p:spPr bwMode="auto">
            <a:xfrm flipV="1">
              <a:off x="4258453" y="2791619"/>
              <a:ext cx="984343" cy="4476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2968165" y="1920082"/>
              <a:ext cx="183271" cy="823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="1">
                <a:solidFill>
                  <a:srgbClr val="FFFFFF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417719" y="2450434"/>
              <a:ext cx="423286" cy="8079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Times New Roman"/>
                  <a:cs typeface="Times New Roman"/>
                </a:rPr>
                <a:t>A</a:t>
              </a:r>
              <a:endParaRPr lang="en-US" b="1" dirty="0">
                <a:latin typeface="Times New Roman"/>
                <a:cs typeface="Times New Roman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85437" y="2326609"/>
              <a:ext cx="466054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B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pic>
          <p:nvPicPr>
            <p:cNvPr id="33" name="Picture 32" descr="latex-image-1.pd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19300" y="1574800"/>
              <a:ext cx="1879600" cy="787400"/>
            </a:xfrm>
            <a:prstGeom prst="rect">
              <a:avLst/>
            </a:prstGeom>
          </p:spPr>
        </p:pic>
        <p:pic>
          <p:nvPicPr>
            <p:cNvPr id="34" name="Picture 33" descr="latex-image-1.pd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58453" y="2858294"/>
              <a:ext cx="1879600" cy="787400"/>
            </a:xfrm>
            <a:prstGeom prst="rect">
              <a:avLst/>
            </a:prstGeom>
          </p:spPr>
        </p:pic>
        <p:pic>
          <p:nvPicPr>
            <p:cNvPr id="35" name="Picture 34" descr="latex-image-1.pd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29100" y="1638300"/>
              <a:ext cx="1244600" cy="736600"/>
            </a:xfrm>
            <a:prstGeom prst="rect">
              <a:avLst/>
            </a:prstGeom>
          </p:spPr>
        </p:pic>
        <p:pic>
          <p:nvPicPr>
            <p:cNvPr id="36" name="Picture 35" descr="latex-image-1.pdf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51100" y="2870200"/>
              <a:ext cx="1244600" cy="736600"/>
            </a:xfrm>
            <a:prstGeom prst="rect">
              <a:avLst/>
            </a:prstGeom>
          </p:spPr>
        </p:pic>
        <p:sp>
          <p:nvSpPr>
            <p:cNvPr id="41" name="Down Arrow 40"/>
            <p:cNvSpPr/>
            <p:nvPr/>
          </p:nvSpPr>
          <p:spPr bwMode="auto">
            <a:xfrm>
              <a:off x="3924300" y="2337594"/>
              <a:ext cx="243840" cy="685800"/>
            </a:xfrm>
            <a:prstGeom prst="downArrow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-112" charset="0"/>
              </a:endParaRPr>
            </a:p>
          </p:txBody>
        </p:sp>
        <p:sp>
          <p:nvSpPr>
            <p:cNvPr id="44" name="Freeform 43"/>
            <p:cNvSpPr/>
            <p:nvPr/>
          </p:nvSpPr>
          <p:spPr bwMode="auto">
            <a:xfrm>
              <a:off x="2705100" y="1566333"/>
              <a:ext cx="2413000" cy="1566334"/>
            </a:xfrm>
            <a:custGeom>
              <a:avLst/>
              <a:gdLst>
                <a:gd name="connsiteX0" fmla="*/ 0 w 2413000"/>
                <a:gd name="connsiteY0" fmla="*/ 732367 h 1566334"/>
                <a:gd name="connsiteX1" fmla="*/ 1485900 w 2413000"/>
                <a:gd name="connsiteY1" fmla="*/ 110067 h 1566334"/>
                <a:gd name="connsiteX2" fmla="*/ 1574800 w 2413000"/>
                <a:gd name="connsiteY2" fmla="*/ 1392767 h 1566334"/>
                <a:gd name="connsiteX3" fmla="*/ 2413000 w 2413000"/>
                <a:gd name="connsiteY3" fmla="*/ 1151467 h 1566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13000" h="1566334">
                  <a:moveTo>
                    <a:pt x="0" y="732367"/>
                  </a:moveTo>
                  <a:cubicBezTo>
                    <a:pt x="611716" y="366183"/>
                    <a:pt x="1223433" y="0"/>
                    <a:pt x="1485900" y="110067"/>
                  </a:cubicBezTo>
                  <a:cubicBezTo>
                    <a:pt x="1748367" y="220134"/>
                    <a:pt x="1420283" y="1219200"/>
                    <a:pt x="1574800" y="1392767"/>
                  </a:cubicBezTo>
                  <a:cubicBezTo>
                    <a:pt x="1729317" y="1566334"/>
                    <a:pt x="2413000" y="1151467"/>
                    <a:pt x="2413000" y="1151467"/>
                  </a:cubicBezTo>
                </a:path>
              </a:pathLst>
            </a:custGeom>
            <a:noFill/>
            <a:ln w="41275" cap="flat" cmpd="sng" algn="ctr">
              <a:solidFill>
                <a:srgbClr val="63BEFF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-112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04104" y="1268968"/>
              <a:ext cx="7033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63BEFF"/>
                  </a:solidFill>
                </a:rPr>
                <a:t>100</a:t>
              </a:r>
              <a:endParaRPr lang="en-US" dirty="0">
                <a:solidFill>
                  <a:srgbClr val="63BEFF"/>
                </a:solidFill>
              </a:endParaRPr>
            </a:p>
          </p:txBody>
        </p:sp>
      </p:grpSp>
      <p:grpSp>
        <p:nvGrpSpPr>
          <p:cNvPr id="65" name="Group 64"/>
          <p:cNvGrpSpPr>
            <a:grpSpLocks noChangeAspect="1"/>
          </p:cNvGrpSpPr>
          <p:nvPr/>
        </p:nvGrpSpPr>
        <p:grpSpPr>
          <a:xfrm>
            <a:off x="350631" y="1092200"/>
            <a:ext cx="3295003" cy="2279412"/>
            <a:chOff x="834795" y="2845595"/>
            <a:chExt cx="4118753" cy="2849265"/>
          </a:xfrm>
        </p:grpSpPr>
        <p:sp>
          <p:nvSpPr>
            <p:cNvPr id="38" name="Oval 4"/>
            <p:cNvSpPr>
              <a:spLocks noChangeArrowheads="1"/>
            </p:cNvSpPr>
            <p:nvPr/>
          </p:nvSpPr>
          <p:spPr bwMode="auto">
            <a:xfrm>
              <a:off x="1229413" y="4103689"/>
              <a:ext cx="425662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39" name="Oval 5"/>
            <p:cNvSpPr>
              <a:spLocks noChangeArrowheads="1"/>
            </p:cNvSpPr>
            <p:nvPr/>
          </p:nvSpPr>
          <p:spPr bwMode="auto">
            <a:xfrm>
              <a:off x="2648286" y="3494089"/>
              <a:ext cx="425662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40" name="Oval 6"/>
            <p:cNvSpPr>
              <a:spLocks noChangeArrowheads="1"/>
            </p:cNvSpPr>
            <p:nvPr/>
          </p:nvSpPr>
          <p:spPr bwMode="auto">
            <a:xfrm>
              <a:off x="2648286" y="4637089"/>
              <a:ext cx="425662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sp>
          <p:nvSpPr>
            <p:cNvPr id="46" name="Oval 7"/>
            <p:cNvSpPr>
              <a:spLocks noChangeArrowheads="1"/>
            </p:cNvSpPr>
            <p:nvPr/>
          </p:nvSpPr>
          <p:spPr bwMode="auto">
            <a:xfrm>
              <a:off x="3996215" y="4027489"/>
              <a:ext cx="425662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cxnSp>
          <p:nvCxnSpPr>
            <p:cNvPr id="50" name="AutoShape 8"/>
            <p:cNvCxnSpPr>
              <a:cxnSpLocks noChangeShapeType="1"/>
              <a:stCxn id="38" idx="7"/>
              <a:endCxn id="39" idx="2"/>
            </p:cNvCxnSpPr>
            <p:nvPr/>
          </p:nvCxnSpPr>
          <p:spPr bwMode="auto">
            <a:xfrm flipV="1">
              <a:off x="1592999" y="3722689"/>
              <a:ext cx="1055287" cy="4476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1" name="AutoShape 9"/>
            <p:cNvCxnSpPr>
              <a:cxnSpLocks noChangeShapeType="1"/>
              <a:stCxn id="39" idx="6"/>
              <a:endCxn id="46" idx="1"/>
            </p:cNvCxnSpPr>
            <p:nvPr/>
          </p:nvCxnSpPr>
          <p:spPr bwMode="auto">
            <a:xfrm>
              <a:off x="3073948" y="3722689"/>
              <a:ext cx="984343" cy="3714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2" name="AutoShape 10"/>
            <p:cNvCxnSpPr>
              <a:cxnSpLocks noChangeShapeType="1"/>
              <a:stCxn id="38" idx="5"/>
              <a:endCxn id="40" idx="2"/>
            </p:cNvCxnSpPr>
            <p:nvPr/>
          </p:nvCxnSpPr>
          <p:spPr bwMode="auto">
            <a:xfrm>
              <a:off x="1592999" y="4494214"/>
              <a:ext cx="1055287" cy="3714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3" name="AutoShape 11"/>
            <p:cNvCxnSpPr>
              <a:cxnSpLocks noChangeShapeType="1"/>
              <a:stCxn id="40" idx="6"/>
              <a:endCxn id="46" idx="3"/>
            </p:cNvCxnSpPr>
            <p:nvPr/>
          </p:nvCxnSpPr>
          <p:spPr bwMode="auto">
            <a:xfrm flipV="1">
              <a:off x="3073948" y="4418014"/>
              <a:ext cx="984343" cy="4476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54" name="Text Box 13"/>
            <p:cNvSpPr txBox="1">
              <a:spLocks noChangeArrowheads="1"/>
            </p:cNvSpPr>
            <p:nvPr/>
          </p:nvSpPr>
          <p:spPr bwMode="auto">
            <a:xfrm>
              <a:off x="1783660" y="3546477"/>
              <a:ext cx="183271" cy="823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="1">
                <a:solidFill>
                  <a:srgbClr val="FFFFFF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199920" y="4027490"/>
              <a:ext cx="487312" cy="538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A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985057" y="3960814"/>
              <a:ext cx="466054" cy="538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B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pic>
          <p:nvPicPr>
            <p:cNvPr id="57" name="Picture 56" descr="latex-image-1.pd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4795" y="3201195"/>
              <a:ext cx="1879600" cy="787400"/>
            </a:xfrm>
            <a:prstGeom prst="rect">
              <a:avLst/>
            </a:prstGeom>
          </p:spPr>
        </p:pic>
        <p:pic>
          <p:nvPicPr>
            <p:cNvPr id="58" name="Picture 57" descr="latex-image-1.pd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73948" y="4484689"/>
              <a:ext cx="1879600" cy="787400"/>
            </a:xfrm>
            <a:prstGeom prst="rect">
              <a:avLst/>
            </a:prstGeom>
          </p:spPr>
        </p:pic>
        <p:pic>
          <p:nvPicPr>
            <p:cNvPr id="59" name="Picture 58" descr="latex-image-1.pd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44595" y="3264695"/>
              <a:ext cx="1244600" cy="736600"/>
            </a:xfrm>
            <a:prstGeom prst="rect">
              <a:avLst/>
            </a:prstGeom>
          </p:spPr>
        </p:pic>
        <p:pic>
          <p:nvPicPr>
            <p:cNvPr id="60" name="Picture 59" descr="latex-image-1.pdf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66595" y="4496595"/>
              <a:ext cx="1244600" cy="736600"/>
            </a:xfrm>
            <a:prstGeom prst="rect">
              <a:avLst/>
            </a:prstGeom>
          </p:spPr>
        </p:pic>
        <p:sp>
          <p:nvSpPr>
            <p:cNvPr id="61" name="Freeform 60"/>
            <p:cNvSpPr/>
            <p:nvPr/>
          </p:nvSpPr>
          <p:spPr bwMode="auto">
            <a:xfrm>
              <a:off x="1368195" y="3141928"/>
              <a:ext cx="2768600" cy="732367"/>
            </a:xfrm>
            <a:custGeom>
              <a:avLst/>
              <a:gdLst>
                <a:gd name="connsiteX0" fmla="*/ 0 w 2768600"/>
                <a:gd name="connsiteY0" fmla="*/ 732367 h 732367"/>
                <a:gd name="connsiteX1" fmla="*/ 1333500 w 2768600"/>
                <a:gd name="connsiteY1" fmla="*/ 21167 h 732367"/>
                <a:gd name="connsiteX2" fmla="*/ 2768600 w 2768600"/>
                <a:gd name="connsiteY2" fmla="*/ 605367 h 732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8600" h="732367">
                  <a:moveTo>
                    <a:pt x="0" y="732367"/>
                  </a:moveTo>
                  <a:cubicBezTo>
                    <a:pt x="436033" y="387350"/>
                    <a:pt x="872067" y="42334"/>
                    <a:pt x="1333500" y="21167"/>
                  </a:cubicBezTo>
                  <a:cubicBezTo>
                    <a:pt x="1794933" y="0"/>
                    <a:pt x="2768600" y="605367"/>
                    <a:pt x="2768600" y="605367"/>
                  </a:cubicBezTo>
                </a:path>
              </a:pathLst>
            </a:custGeom>
            <a:noFill/>
            <a:ln w="44450" cap="flat" cmpd="sng" algn="ctr">
              <a:solidFill>
                <a:srgbClr val="63BEFF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-112" charset="0"/>
              </a:endParaRPr>
            </a:p>
          </p:txBody>
        </p:sp>
        <p:sp>
          <p:nvSpPr>
            <p:cNvPr id="62" name="Freeform 61"/>
            <p:cNvSpPr/>
            <p:nvPr/>
          </p:nvSpPr>
          <p:spPr bwMode="auto">
            <a:xfrm flipV="1">
              <a:off x="1520595" y="4637089"/>
              <a:ext cx="2768600" cy="732367"/>
            </a:xfrm>
            <a:custGeom>
              <a:avLst/>
              <a:gdLst>
                <a:gd name="connsiteX0" fmla="*/ 0 w 2768600"/>
                <a:gd name="connsiteY0" fmla="*/ 732367 h 732367"/>
                <a:gd name="connsiteX1" fmla="*/ 1333500 w 2768600"/>
                <a:gd name="connsiteY1" fmla="*/ 21167 h 732367"/>
                <a:gd name="connsiteX2" fmla="*/ 2768600 w 2768600"/>
                <a:gd name="connsiteY2" fmla="*/ 605367 h 732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68600" h="732367">
                  <a:moveTo>
                    <a:pt x="0" y="732367"/>
                  </a:moveTo>
                  <a:cubicBezTo>
                    <a:pt x="436033" y="387350"/>
                    <a:pt x="872067" y="42334"/>
                    <a:pt x="1333500" y="21167"/>
                  </a:cubicBezTo>
                  <a:cubicBezTo>
                    <a:pt x="1794933" y="0"/>
                    <a:pt x="2768600" y="605367"/>
                    <a:pt x="2768600" y="605367"/>
                  </a:cubicBezTo>
                </a:path>
              </a:pathLst>
            </a:custGeom>
            <a:noFill/>
            <a:ln w="44450" cap="flat" cmpd="sng" algn="ctr">
              <a:solidFill>
                <a:srgbClr val="63BEFF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-112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855603" y="2845595"/>
              <a:ext cx="5458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63BEFF"/>
                  </a:solidFill>
                </a:rPr>
                <a:t>50</a:t>
              </a:r>
              <a:endParaRPr lang="en-US" dirty="0">
                <a:solidFill>
                  <a:srgbClr val="63BEFF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073948" y="5233195"/>
              <a:ext cx="5458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63BEFF"/>
                  </a:solidFill>
                </a:rPr>
                <a:t>50</a:t>
              </a:r>
              <a:endParaRPr lang="en-US" dirty="0">
                <a:solidFill>
                  <a:srgbClr val="63BEFF"/>
                </a:solidFill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4064000" y="2020030"/>
            <a:ext cx="402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vs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301625" y="3492500"/>
            <a:ext cx="79606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Times New Roman"/>
                <a:cs typeface="Times New Roman"/>
              </a:rPr>
              <a:t>Adding a fast road on a road-network is not always a good idea!</a:t>
            </a:r>
            <a:endParaRPr lang="en-US" sz="2000" dirty="0">
              <a:solidFill>
                <a:schemeClr val="tx2"/>
              </a:solidFill>
              <a:latin typeface="Times New Roman"/>
              <a:cs typeface="Times New Roman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616266" y="3854510"/>
            <a:ext cx="1929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6600"/>
                </a:solidFill>
                <a:latin typeface="Times New Roman"/>
                <a:cs typeface="Times New Roman"/>
              </a:rPr>
              <a:t>Braess’s</a:t>
            </a:r>
            <a:r>
              <a:rPr lang="en-US" sz="20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 paradox</a:t>
            </a:r>
            <a:endParaRPr lang="en-US" sz="2000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50631" y="4475778"/>
            <a:ext cx="79606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Times New Roman"/>
                <a:cs typeface="Times New Roman"/>
              </a:rPr>
              <a:t>In the RHS network there exists a traffic pattern where all players have delay 1.5 hours.</a:t>
            </a:r>
            <a:endParaRPr lang="en-US" sz="2000" dirty="0">
              <a:solidFill>
                <a:schemeClr val="tx2"/>
              </a:solidFill>
              <a:latin typeface="Times New Roman"/>
              <a:cs typeface="Times New Roman"/>
            </a:endParaRPr>
          </a:p>
        </p:txBody>
      </p:sp>
      <p:sp>
        <p:nvSpPr>
          <p:cNvPr id="70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Traffic Routing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74" name="TextBox 66"/>
          <p:cNvSpPr txBox="1"/>
          <p:nvPr/>
        </p:nvSpPr>
        <p:spPr>
          <a:xfrm>
            <a:off x="350631" y="5560353"/>
            <a:ext cx="79606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Times New Roman"/>
                <a:cs typeface="Times New Roman"/>
              </a:rPr>
              <a:t>Question: How well can a Nash Equilibrium perform, compared to the optimal solution?</a:t>
            </a:r>
            <a:endParaRPr lang="en-US" sz="2000" dirty="0">
              <a:solidFill>
                <a:schemeClr val="tx2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74200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Traffic Routing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Rectangle 1"/>
          <p:cNvSpPr/>
          <p:nvPr/>
        </p:nvSpPr>
        <p:spPr>
          <a:xfrm>
            <a:off x="490537" y="838200"/>
            <a:ext cx="8686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 smtClean="0">
                <a:latin typeface="Arial"/>
                <a:cs typeface="Arial"/>
              </a:rPr>
              <a:t> </a:t>
            </a:r>
            <a:endParaRPr lang="en-US" dirty="0">
              <a:latin typeface="Arial"/>
              <a:cs typeface="Arial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r>
              <a:rPr lang="en-US" dirty="0" smtClean="0">
                <a:latin typeface="Arial"/>
                <a:cs typeface="Arial"/>
              </a:rPr>
              <a:t>Do a pure strategy NE </a:t>
            </a:r>
            <a:r>
              <a:rPr lang="en-US" dirty="0" smtClean="0">
                <a:latin typeface="Arial"/>
                <a:cs typeface="Arial"/>
              </a:rPr>
              <a:t>always exist </a:t>
            </a:r>
            <a:r>
              <a:rPr lang="en-US" dirty="0" smtClean="0">
                <a:latin typeface="Arial"/>
                <a:cs typeface="Arial"/>
              </a:rPr>
              <a:t>in traffic routing games?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endParaRPr lang="en-US" dirty="0">
              <a:latin typeface="Arial"/>
              <a:cs typeface="Arial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r>
              <a:rPr lang="en-US" dirty="0" smtClean="0">
                <a:latin typeface="Arial"/>
                <a:cs typeface="Arial"/>
              </a:rPr>
              <a:t>Given others’ paths, the driver will choose </a:t>
            </a:r>
            <a:r>
              <a:rPr lang="en-US" dirty="0" smtClean="0">
                <a:latin typeface="Arial"/>
                <a:cs typeface="Arial"/>
              </a:rPr>
              <a:t>a best path to minimize travel time</a:t>
            </a:r>
            <a:r>
              <a:rPr lang="en-US" dirty="0" smtClean="0">
                <a:latin typeface="Arial"/>
                <a:cs typeface="Arial"/>
              </a:rPr>
              <a:t>.</a:t>
            </a:r>
            <a:endParaRPr lang="en-US" dirty="0" smtClean="0">
              <a:latin typeface="Arial"/>
              <a:cs typeface="Arial"/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    (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best response dynamics</a:t>
            </a:r>
            <a:r>
              <a:rPr lang="en-US" dirty="0" smtClean="0">
                <a:latin typeface="Arial"/>
                <a:cs typeface="Arial"/>
              </a:rPr>
              <a:t>)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en-US" dirty="0">
              <a:latin typeface="Arial"/>
              <a:cs typeface="Arial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r>
              <a:rPr lang="en-US" dirty="0" smtClean="0">
                <a:latin typeface="Arial"/>
                <a:cs typeface="Arial"/>
              </a:rPr>
              <a:t>Aim to find a PSNE: </a:t>
            </a:r>
            <a:r>
              <a:rPr lang="en-US" dirty="0">
                <a:latin typeface="Arial"/>
                <a:cs typeface="Arial"/>
              </a:rPr>
              <a:t>s</a:t>
            </a:r>
            <a:r>
              <a:rPr lang="en-US" dirty="0" smtClean="0">
                <a:latin typeface="Arial"/>
                <a:cs typeface="Arial"/>
              </a:rPr>
              <a:t>tart at some circumstance and perform best response dynamics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iteratively</a:t>
            </a:r>
            <a:r>
              <a:rPr lang="en-US" dirty="0" smtClean="0">
                <a:latin typeface="Arial"/>
                <a:cs typeface="Arial"/>
              </a:rPr>
              <a:t>. 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endParaRPr lang="en-US" dirty="0">
              <a:latin typeface="Arial"/>
              <a:cs typeface="Arial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charset="2"/>
              <a:buChar char="q"/>
            </a:pPr>
            <a:r>
              <a:rPr lang="en-US" dirty="0" smtClean="0">
                <a:latin typeface="Arial"/>
                <a:cs typeface="Arial"/>
              </a:rPr>
              <a:t>Will this process stop?</a:t>
            </a:r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81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90600"/>
            <a:ext cx="8991600" cy="7086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3400" y="1524000"/>
            <a:ext cx="7924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Theorem 1:</a:t>
            </a:r>
          </a:p>
          <a:p>
            <a:endParaRPr lang="en-US" sz="2400" dirty="0" smtClean="0">
              <a:solidFill>
                <a:schemeClr val="bg1"/>
              </a:solidFill>
              <a:latin typeface="Chalkboard"/>
              <a:cs typeface="Chalkboard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Chalkboard"/>
                <a:cs typeface="Chalkboard"/>
              </a:rPr>
              <a:t>In an </a:t>
            </a:r>
            <a:r>
              <a:rPr lang="en-US" sz="2400" b="1" dirty="0" smtClean="0">
                <a:solidFill>
                  <a:schemeClr val="accent6"/>
                </a:solidFill>
                <a:latin typeface="Chalkboard"/>
                <a:cs typeface="Chalkboard"/>
              </a:rPr>
              <a:t>Atomic Congestion Game</a:t>
            </a:r>
            <a:r>
              <a:rPr lang="en-US" sz="2400" dirty="0" smtClean="0">
                <a:solidFill>
                  <a:schemeClr val="bg1"/>
                </a:solidFill>
                <a:latin typeface="Chalkboard"/>
                <a:cs typeface="Chalkboard"/>
              </a:rPr>
              <a:t>, any iterative best response process will terminate and eventually converge to a PSNE. 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Chalkboard"/>
                <a:cs typeface="Chalkboard"/>
              </a:rPr>
              <a:t>		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Chalkboard"/>
                <a:cs typeface="Chalkboard"/>
              </a:rPr>
              <a:t>	   </a:t>
            </a:r>
            <a:endParaRPr lang="en-US" sz="2400" b="1" dirty="0" smtClean="0">
              <a:solidFill>
                <a:srgbClr val="FF6600"/>
              </a:solidFill>
              <a:latin typeface="Comic Sans MS" pitchFamily="66" charset="0"/>
            </a:endParaRP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1219199" y="76200"/>
            <a:ext cx="7700639" cy="762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The Existence of PSNE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3400" y="510540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Traffic routing game is an atomic congestion game. 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7945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20352</TotalTime>
  <Words>642</Words>
  <Application>Microsoft Office PowerPoint</Application>
  <PresentationFormat>全屏显示(4:3)</PresentationFormat>
  <Paragraphs>174</Paragraphs>
  <Slides>16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Chalkboard</vt:lpstr>
      <vt:lpstr>ＭＳ Ｐゴシック</vt:lpstr>
      <vt:lpstr>宋体</vt:lpstr>
      <vt:lpstr>Agency FB</vt:lpstr>
      <vt:lpstr>Arial</vt:lpstr>
      <vt:lpstr>Arial Black</vt:lpstr>
      <vt:lpstr>Calibri</vt:lpstr>
      <vt:lpstr>Cambria Math</vt:lpstr>
      <vt:lpstr>Comic Sans MS</vt:lpstr>
      <vt:lpstr>Tahoma</vt:lpstr>
      <vt:lpstr>Times New Roman</vt:lpstr>
      <vt:lpstr>Wingdings</vt:lpstr>
      <vt:lpstr>Office Theme</vt:lpstr>
      <vt:lpstr>PowerPoint 演示文稿</vt:lpstr>
      <vt:lpstr>PowerPoint 演示文稿</vt:lpstr>
      <vt:lpstr>Traffic Routing</vt:lpstr>
      <vt:lpstr>Traffic Routing</vt:lpstr>
      <vt:lpstr>Traffic Routing</vt:lpstr>
      <vt:lpstr>Traffic Routing</vt:lpstr>
      <vt:lpstr>Traffic Routing</vt:lpstr>
      <vt:lpstr>Traffic Routing</vt:lpstr>
      <vt:lpstr>The Existence of PSNE</vt:lpstr>
      <vt:lpstr>Atomic Congestion Game</vt:lpstr>
      <vt:lpstr>Proof of Theorem: Potential Function</vt:lpstr>
      <vt:lpstr>PoA &amp; PoS</vt:lpstr>
      <vt:lpstr>PoS for Atomic Congestion Game</vt:lpstr>
      <vt:lpstr>Network Design Games</vt:lpstr>
      <vt:lpstr>Network Design Games: PoA</vt:lpstr>
      <vt:lpstr>Network Design Games: PoS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Yun Zhan</dc:creator>
  <cp:lastModifiedBy>AutoBVT</cp:lastModifiedBy>
  <cp:revision>1121</cp:revision>
  <dcterms:created xsi:type="dcterms:W3CDTF">2015-04-20T18:42:35Z</dcterms:created>
  <dcterms:modified xsi:type="dcterms:W3CDTF">2016-11-15T17:52:33Z</dcterms:modified>
</cp:coreProperties>
</file>