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324" r:id="rId3"/>
    <p:sldId id="305" r:id="rId4"/>
    <p:sldId id="269" r:id="rId5"/>
    <p:sldId id="263" r:id="rId6"/>
    <p:sldId id="264" r:id="rId7"/>
    <p:sldId id="265" r:id="rId8"/>
    <p:sldId id="266" r:id="rId9"/>
    <p:sldId id="270" r:id="rId10"/>
    <p:sldId id="323" r:id="rId11"/>
    <p:sldId id="260" r:id="rId12"/>
    <p:sldId id="267" r:id="rId13"/>
    <p:sldId id="262" r:id="rId14"/>
    <p:sldId id="268" r:id="rId15"/>
    <p:sldId id="261" r:id="rId16"/>
    <p:sldId id="271" r:id="rId17"/>
    <p:sldId id="293" r:id="rId18"/>
    <p:sldId id="294" r:id="rId19"/>
    <p:sldId id="295" r:id="rId20"/>
    <p:sldId id="296" r:id="rId21"/>
    <p:sldId id="297" r:id="rId22"/>
    <p:sldId id="298" r:id="rId23"/>
    <p:sldId id="303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00"/>
    <a:srgbClr val="FF1C00"/>
    <a:srgbClr val="9452D1"/>
    <a:srgbClr val="6E6E6E"/>
    <a:srgbClr val="593880"/>
    <a:srgbClr val="8B78A2"/>
    <a:srgbClr val="7F60A2"/>
    <a:srgbClr val="7B4DA2"/>
    <a:srgbClr val="9F64D0"/>
    <a:srgbClr val="C2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 autoAdjust="0"/>
    <p:restoredTop sz="84416" autoAdjust="0"/>
  </p:normalViewPr>
  <p:slideViewPr>
    <p:cSldViewPr snapToGrid="0" snapToObjects="1">
      <p:cViewPr>
        <p:scale>
          <a:sx n="140" d="100"/>
          <a:sy n="140" d="100"/>
        </p:scale>
        <p:origin x="19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12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8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7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49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684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16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374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17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991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18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777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19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98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20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8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21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1" charset="0"/>
                <a:ea typeface="ＭＳ Ｐゴシック" pitchFamily="31" charset="-128"/>
                <a:cs typeface="ＭＳ Ｐゴシック" pitchFamily="31" charset="-128"/>
              </a:rPr>
              <a:t>Think of each triangle as a little room, where each edge is a door</a:t>
            </a:r>
            <a:r>
              <a:rPr lang="en-US" baseline="0" dirty="0" smtClean="0">
                <a:latin typeface="Arial" pitchFamily="31" charset="0"/>
                <a:ea typeface="ＭＳ Ｐゴシック" pitchFamily="31" charset="-128"/>
                <a:cs typeface="ＭＳ Ｐゴシック" pitchFamily="31" charset="-128"/>
              </a:rPr>
              <a:t> that leads you to the next room.</a:t>
            </a:r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31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262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DE36E-09BC-FE40-A741-0FBD51C8DF08}" type="slidenum">
              <a:rPr lang="en-US">
                <a:latin typeface="Tahoma" pitchFamily="28" charset="0"/>
              </a:rPr>
              <a:pPr/>
              <a:t>22</a:t>
            </a:fld>
            <a:endParaRPr lang="en-US">
              <a:latin typeface="Tahoma" pitchFamily="2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3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latin typeface="Tahoma" pitchFamily="31" charset="0"/>
              </a:rPr>
              <a:pPr/>
              <a:t>23</a:t>
            </a:fld>
            <a:endParaRPr lang="en-US"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87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6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92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14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93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0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05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80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D19A-87E2-4341-AAD4-9621D3C21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BC0A6F-100D-F341-8220-2627D0128DD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3177" y="2266834"/>
            <a:ext cx="6994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3BEFF"/>
                </a:solidFill>
                <a:latin typeface="Times New Roman"/>
                <a:cs typeface="Times New Roman"/>
              </a:rPr>
              <a:t>COMP 553: Algorithmic Game Theory</a:t>
            </a:r>
            <a:endParaRPr lang="en-US" sz="3200" b="1" dirty="0">
              <a:solidFill>
                <a:srgbClr val="63BE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247" y="3378460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Fall 2016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800" y="4657276"/>
            <a:ext cx="1658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Yang Cai</a:t>
            </a:r>
            <a:endParaRPr lang="en-US" sz="28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9800" y="2895600"/>
            <a:ext cx="229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Lecture 24</a:t>
            </a:r>
          </a:p>
        </p:txBody>
      </p:sp>
    </p:spTree>
    <p:extLst>
      <p:ext uri="{BB962C8B-B14F-4D97-AF65-F5344CB8AC3E}">
        <p14:creationId xmlns:p14="http://schemas.microsoft.com/office/powerpoint/2010/main" val="34741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334000" y="2587626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</a:t>
            </a:r>
            <a:r>
              <a:rPr lang="en-US" sz="24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400" baseline="300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400" baseline="300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continuous</a:t>
            </a:r>
            <a:b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fixed points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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 Nash eq.</a:t>
            </a:r>
            <a:endParaRPr lang="en-US" sz="2400" dirty="0">
              <a:solidFill>
                <a:srgbClr val="FFFFFF"/>
              </a:solidFill>
              <a:latin typeface="Times New Roman" pitchFamily="31" charset="0"/>
              <a:sym typeface="Symbol" pitchFamily="31" charset="2"/>
            </a:endParaRP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484813" y="2039622"/>
            <a:ext cx="3659187" cy="2909887"/>
          </a:xfrm>
          <a:prstGeom prst="rect">
            <a:avLst/>
          </a:prstGeom>
          <a:solidFill>
            <a:srgbClr val="9F64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0" y="18253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0" y="4678047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0" y="15824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9300" y="30556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47" grpId="0" autoUpdateAnimBg="0"/>
      <p:bldP spid="444448" grpId="0" autoUpdateAnimBg="0"/>
      <p:bldP spid="444449" grpId="0" autoUpdateAnimBg="0"/>
      <p:bldP spid="444450" grpId="0" autoUpdateAnimBg="0"/>
      <p:bldP spid="444451" grpId="0" autoUpdateAnimBg="0"/>
      <p:bldP spid="4444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0" y="18253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0" y="4678047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0" y="15824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9300" y="30556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0" y="18253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0" y="4678047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0" y="15824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9300" y="30556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7216010" y="5300347"/>
            <a:ext cx="2080390" cy="1790384"/>
            <a:chOff x="5928548" y="5135247"/>
            <a:chExt cx="2080390" cy="1790384"/>
          </a:xfrm>
        </p:grpSpPr>
        <p:pic>
          <p:nvPicPr>
            <p:cNvPr id="14" name="Picture 13" descr="colors2b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334000" y="2511109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: 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cont.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fixed point  Nash eq.</a:t>
            </a: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/>
        </p:nvGraphicFramePr>
        <p:xfrm>
          <a:off x="457200" y="2206309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4C1B7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Visualizing Nash’s Construction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0" y="15967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0" y="1825309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0" y="4678047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0" y="15824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59300" y="3055622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1" name="Picture 23" descr="matching_cropp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053909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cropped_with_fiel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9100" y="2028509"/>
            <a:ext cx="3690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0"/>
          <p:cNvSpPr>
            <a:spLocks noRot="1" noChangeArrowheads="1"/>
          </p:cNvSpPr>
          <p:nvPr/>
        </p:nvSpPr>
        <p:spPr bwMode="auto">
          <a:xfrm>
            <a:off x="7005638" y="5059047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  <a:latin typeface="Times New Roman" pitchFamily="31" charset="0"/>
                <a:sym typeface="Symbol" pitchFamily="31" charset="2"/>
              </a:rPr>
              <a:t>fixed point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H="1" flipV="1">
            <a:off x="7399338" y="3535047"/>
            <a:ext cx="609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33750" y="1765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387600" y="17938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4C1B7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-82550" y="40179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-82550" y="3408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6FBEE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16010" y="5300347"/>
            <a:ext cx="2080390" cy="1790384"/>
            <a:chOff x="5928548" y="5135247"/>
            <a:chExt cx="2080390" cy="1790384"/>
          </a:xfrm>
        </p:grpSpPr>
        <p:pic>
          <p:nvPicPr>
            <p:cNvPr id="15" name="Picture 14" descr="colors2b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8548" y="5135247"/>
              <a:ext cx="2080390" cy="179038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6134100" y="5546409"/>
              <a:ext cx="1574800" cy="110839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29200" y="4375834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Sperner’s</a:t>
            </a: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Lemma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ight Brace 104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96727" y="5586968"/>
            <a:ext cx="84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7" name="Left Brace 106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51903" y="3308712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3366FF"/>
                </a:solidFill>
              </a:rPr>
              <a:t>blue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9" name="Right Brace 108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10" name="Left Brace 109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9FF00"/>
                </a:solidFill>
              </a:rPr>
              <a:t>yellow</a:t>
            </a:r>
            <a:endParaRPr lang="en-US" dirty="0">
              <a:solidFill>
                <a:srgbClr val="F9FF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5100" y="5994400"/>
            <a:ext cx="8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4" name="Right Brace 143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996727" y="5586968"/>
            <a:ext cx="84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6" name="Left Brace 145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51903" y="3308712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3366FF"/>
                </a:solidFill>
              </a:rPr>
              <a:t>blue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8" name="Right Brace 147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9" name="Left Brace 148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F9FF00"/>
                </a:solidFill>
              </a:rPr>
              <a:t>yellow</a:t>
            </a:r>
            <a:endParaRPr lang="en-US" dirty="0">
              <a:solidFill>
                <a:srgbClr val="F9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utoShape 141"/>
          <p:cNvSpPr>
            <a:spLocks noChangeArrowheads="1"/>
          </p:cNvSpPr>
          <p:nvPr/>
        </p:nvSpPr>
        <p:spPr bwMode="auto">
          <a:xfrm flipH="1" flipV="1">
            <a:off x="2644015" y="354606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141"/>
          <p:cNvSpPr>
            <a:spLocks noChangeArrowheads="1"/>
          </p:cNvSpPr>
          <p:nvPr/>
        </p:nvSpPr>
        <p:spPr bwMode="auto">
          <a:xfrm>
            <a:off x="3264674" y="2495024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>
            <a:off x="3264674" y="404822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141"/>
          <p:cNvSpPr>
            <a:spLocks noChangeArrowheads="1"/>
          </p:cNvSpPr>
          <p:nvPr/>
        </p:nvSpPr>
        <p:spPr bwMode="auto">
          <a:xfrm>
            <a:off x="5721909" y="45630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5757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3100" y="1168400"/>
            <a:ext cx="820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In the beginning of the semester,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w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 showed Nash’s theorem </a:t>
            </a:r>
            <a:r>
              <a:rPr lang="mr-IN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–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 Nash equilibrium exists in every game.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2636460"/>
            <a:ext cx="847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In our proof, we used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Brouwer’s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fixed point theorem as a Black-box.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100" y="5222120"/>
            <a:ext cx="820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We proceed to prove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Brouwer’s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Theorem using a combinatorial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lemma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called </a:t>
            </a:r>
            <a:r>
              <a:rPr lang="en-US" sz="2400" i="1" dirty="0" err="1">
                <a:solidFill>
                  <a:schemeClr val="bg1"/>
                </a:solidFill>
                <a:latin typeface="Times New Roman"/>
                <a:cs typeface="Times New Roman"/>
              </a:rPr>
              <a:t>Sperner’s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Lemma, whose proof we also provide.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100" y="3853239"/>
            <a:ext cx="801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In today’s lecture, 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we explain </a:t>
            </a:r>
            <a:r>
              <a:rPr lang="en-US" sz="2400" i="1" dirty="0" err="1">
                <a:solidFill>
                  <a:schemeClr val="bg1"/>
                </a:solidFill>
                <a:latin typeface="Times New Roman"/>
                <a:cs typeface="Times New Roman"/>
              </a:rPr>
              <a:t>Brouwer’s</a:t>
            </a:r>
            <a:r>
              <a:rPr lang="en-US" sz="2400" i="1" dirty="0">
                <a:solidFill>
                  <a:schemeClr val="bg1"/>
                </a:solidFill>
                <a:latin typeface="Times New Roman"/>
                <a:cs typeface="Times New Roman"/>
              </a:rPr>
              <a:t> theorem, and give an illustration of Nash’s proof.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 Lemma</a:t>
            </a:r>
            <a:endParaRPr lang="en-US" sz="360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044699" y="14732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9602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3580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5033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56137" y="1588304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  <a:endParaRPr lang="en-US" i="1" dirty="0"/>
          </a:p>
        </p:txBody>
      </p:sp>
      <p:sp>
        <p:nvSpPr>
          <p:cNvPr id="129" name="Rectangle 128"/>
          <p:cNvSpPr/>
          <p:nvPr/>
        </p:nvSpPr>
        <p:spPr>
          <a:xfrm>
            <a:off x="7156137" y="3195256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Next we define a directed walk starting from the bottom-left triangle.</a:t>
            </a:r>
            <a:endParaRPr lang="en-US" i="1" dirty="0"/>
          </a:p>
        </p:txBody>
      </p:sp>
      <p:sp>
        <p:nvSpPr>
          <p:cNvPr id="130" name="Oval 154"/>
          <p:cNvSpPr>
            <a:spLocks noChangeArrowheads="1"/>
          </p:cNvSpPr>
          <p:nvPr/>
        </p:nvSpPr>
        <p:spPr bwMode="auto">
          <a:xfrm>
            <a:off x="2123315" y="5338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roup 142"/>
          <p:cNvGraphicFramePr>
            <a:graphicFrameLocks noGrp="1"/>
          </p:cNvGraphicFramePr>
          <p:nvPr/>
        </p:nvGraphicFramePr>
        <p:xfrm>
          <a:off x="2044699" y="14732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Oval 57"/>
          <p:cNvSpPr>
            <a:spLocks noChangeArrowheads="1"/>
          </p:cNvSpPr>
          <p:nvPr/>
        </p:nvSpPr>
        <p:spPr bwMode="auto">
          <a:xfrm>
            <a:off x="1931852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Oval 64"/>
          <p:cNvSpPr>
            <a:spLocks noChangeArrowheads="1"/>
          </p:cNvSpPr>
          <p:nvPr/>
        </p:nvSpPr>
        <p:spPr bwMode="auto">
          <a:xfrm>
            <a:off x="1931852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Oval 71"/>
          <p:cNvSpPr>
            <a:spLocks noChangeArrowheads="1"/>
          </p:cNvSpPr>
          <p:nvPr/>
        </p:nvSpPr>
        <p:spPr bwMode="auto">
          <a:xfrm>
            <a:off x="1931852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Oval 78"/>
          <p:cNvSpPr>
            <a:spLocks noChangeAspect="1" noChangeArrowheads="1"/>
          </p:cNvSpPr>
          <p:nvPr/>
        </p:nvSpPr>
        <p:spPr bwMode="auto">
          <a:xfrm>
            <a:off x="1931852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1941256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Oval 92"/>
          <p:cNvSpPr>
            <a:spLocks noChangeArrowheads="1"/>
          </p:cNvSpPr>
          <p:nvPr/>
        </p:nvSpPr>
        <p:spPr bwMode="auto">
          <a:xfrm>
            <a:off x="1931852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99"/>
          <p:cNvSpPr>
            <a:spLocks noChangeArrowheads="1"/>
          </p:cNvSpPr>
          <p:nvPr/>
        </p:nvSpPr>
        <p:spPr bwMode="auto">
          <a:xfrm>
            <a:off x="1931852" y="49602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57"/>
          <p:cNvSpPr>
            <a:spLocks noChangeArrowheads="1"/>
          </p:cNvSpPr>
          <p:nvPr/>
        </p:nvSpPr>
        <p:spPr bwMode="auto">
          <a:xfrm>
            <a:off x="1941256" y="13580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57"/>
          <p:cNvSpPr>
            <a:spLocks noChangeArrowheads="1"/>
          </p:cNvSpPr>
          <p:nvPr/>
        </p:nvSpPr>
        <p:spPr bwMode="auto">
          <a:xfrm>
            <a:off x="194125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57"/>
          <p:cNvSpPr>
            <a:spLocks noChangeArrowheads="1"/>
          </p:cNvSpPr>
          <p:nvPr/>
        </p:nvSpPr>
        <p:spPr bwMode="auto">
          <a:xfrm>
            <a:off x="682464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64"/>
          <p:cNvSpPr>
            <a:spLocks noChangeArrowheads="1"/>
          </p:cNvSpPr>
          <p:nvPr/>
        </p:nvSpPr>
        <p:spPr bwMode="auto">
          <a:xfrm>
            <a:off x="6824640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6824640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78"/>
          <p:cNvSpPr>
            <a:spLocks noChangeAspect="1" noChangeArrowheads="1"/>
          </p:cNvSpPr>
          <p:nvPr/>
        </p:nvSpPr>
        <p:spPr bwMode="auto">
          <a:xfrm>
            <a:off x="682464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6834044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92"/>
          <p:cNvSpPr>
            <a:spLocks noChangeArrowheads="1"/>
          </p:cNvSpPr>
          <p:nvPr/>
        </p:nvSpPr>
        <p:spPr bwMode="auto">
          <a:xfrm>
            <a:off x="6824640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99"/>
          <p:cNvSpPr>
            <a:spLocks noChangeArrowheads="1"/>
          </p:cNvSpPr>
          <p:nvPr/>
        </p:nvSpPr>
        <p:spPr bwMode="auto">
          <a:xfrm>
            <a:off x="6824640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57"/>
          <p:cNvSpPr>
            <a:spLocks noChangeArrowheads="1"/>
          </p:cNvSpPr>
          <p:nvPr/>
        </p:nvSpPr>
        <p:spPr bwMode="auto">
          <a:xfrm>
            <a:off x="683404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Oval 57"/>
          <p:cNvSpPr>
            <a:spLocks noChangeArrowheads="1"/>
          </p:cNvSpPr>
          <p:nvPr/>
        </p:nvSpPr>
        <p:spPr bwMode="auto">
          <a:xfrm>
            <a:off x="6834044" y="55033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2520311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3140970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3761629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4382287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500294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5623605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>
            <a:off x="6244264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Oval 99"/>
          <p:cNvSpPr>
            <a:spLocks noChangeArrowheads="1"/>
          </p:cNvSpPr>
          <p:nvPr/>
        </p:nvSpPr>
        <p:spPr bwMode="auto">
          <a:xfrm>
            <a:off x="2529715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Oval 100"/>
          <p:cNvSpPr>
            <a:spLocks noChangeArrowheads="1"/>
          </p:cNvSpPr>
          <p:nvPr/>
        </p:nvSpPr>
        <p:spPr bwMode="auto">
          <a:xfrm>
            <a:off x="315037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101"/>
          <p:cNvSpPr>
            <a:spLocks noChangeArrowheads="1"/>
          </p:cNvSpPr>
          <p:nvPr/>
        </p:nvSpPr>
        <p:spPr bwMode="auto">
          <a:xfrm>
            <a:off x="3771033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Oval 102"/>
          <p:cNvSpPr>
            <a:spLocks noChangeArrowheads="1"/>
          </p:cNvSpPr>
          <p:nvPr/>
        </p:nvSpPr>
        <p:spPr bwMode="auto">
          <a:xfrm>
            <a:off x="4391691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103"/>
          <p:cNvSpPr>
            <a:spLocks noChangeArrowheads="1"/>
          </p:cNvSpPr>
          <p:nvPr/>
        </p:nvSpPr>
        <p:spPr bwMode="auto">
          <a:xfrm>
            <a:off x="5012350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104"/>
          <p:cNvSpPr>
            <a:spLocks noChangeArrowheads="1"/>
          </p:cNvSpPr>
          <p:nvPr/>
        </p:nvSpPr>
        <p:spPr bwMode="auto">
          <a:xfrm>
            <a:off x="5633009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105"/>
          <p:cNvSpPr>
            <a:spLocks noChangeArrowheads="1"/>
          </p:cNvSpPr>
          <p:nvPr/>
        </p:nvSpPr>
        <p:spPr bwMode="auto">
          <a:xfrm>
            <a:off x="6253668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Oval 154"/>
          <p:cNvSpPr>
            <a:spLocks noChangeArrowheads="1"/>
          </p:cNvSpPr>
          <p:nvPr/>
        </p:nvSpPr>
        <p:spPr bwMode="auto">
          <a:xfrm>
            <a:off x="2123315" y="5338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ounded Rectangle 89"/>
          <p:cNvSpPr/>
          <p:nvPr/>
        </p:nvSpPr>
        <p:spPr bwMode="auto">
          <a:xfrm>
            <a:off x="1447800" y="1257300"/>
            <a:ext cx="5943600" cy="457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91" name="Oval 3"/>
          <p:cNvSpPr>
            <a:spLocks noChangeArrowheads="1"/>
          </p:cNvSpPr>
          <p:nvPr/>
        </p:nvSpPr>
        <p:spPr bwMode="auto">
          <a:xfrm>
            <a:off x="2209800" y="34893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4"/>
          <p:cNvSpPr>
            <a:spLocks noChangeArrowheads="1"/>
          </p:cNvSpPr>
          <p:nvPr/>
        </p:nvSpPr>
        <p:spPr bwMode="auto">
          <a:xfrm>
            <a:off x="3128963" y="30321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7"/>
          <p:cNvSpPr>
            <a:spLocks noChangeShapeType="1"/>
          </p:cNvSpPr>
          <p:nvPr/>
        </p:nvSpPr>
        <p:spPr bwMode="auto">
          <a:xfrm flipV="1">
            <a:off x="2286000" y="323373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 Box 15"/>
          <p:cNvSpPr txBox="1">
            <a:spLocks noChangeArrowheads="1"/>
          </p:cNvSpPr>
          <p:nvPr/>
        </p:nvSpPr>
        <p:spPr bwMode="auto">
          <a:xfrm>
            <a:off x="2290763" y="24225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Transition Rule</a:t>
            </a:r>
            <a:r>
              <a:rPr lang="en-US" dirty="0">
                <a:latin typeface="Times New Roman" pitchFamily="28" charset="0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4424363" y="2430463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If  </a:t>
            </a:r>
            <a:r>
              <a:rPr lang="en-US" i="1" dirty="0" err="1">
                <a:latin typeface="Times New Roman" pitchFamily="28" charset="0"/>
                <a:sym typeface="Symbol" pitchFamily="28" charset="2"/>
              </a:rPr>
              <a:t>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  </a:t>
            </a:r>
            <a:r>
              <a:rPr lang="en-US" b="1" i="1" dirty="0">
                <a:solidFill>
                  <a:srgbClr val="FF3300"/>
                </a:solidFill>
                <a:latin typeface="Times New Roman" pitchFamily="28" charset="0"/>
                <a:sym typeface="Symbol" pitchFamily="28" charset="2"/>
              </a:rPr>
              <a:t>red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- </a:t>
            </a:r>
            <a:r>
              <a:rPr lang="en-US" b="1" i="1" dirty="0">
                <a:solidFill>
                  <a:srgbClr val="FFFF00"/>
                </a:solidFill>
                <a:latin typeface="Times New Roman" pitchFamily="28" charset="0"/>
                <a:sym typeface="Symbol" pitchFamily="28" charset="2"/>
              </a:rPr>
              <a:t>yellow</a:t>
            </a:r>
            <a:r>
              <a:rPr lang="en-US" b="1" i="1" dirty="0">
                <a:latin typeface="Times New Roman" pitchFamily="28" charset="0"/>
                <a:sym typeface="Symbol" pitchFamily="28" charset="2"/>
              </a:rPr>
              <a:t>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door cross it with</a:t>
            </a:r>
            <a:r>
              <a:rPr lang="en-US" i="1" dirty="0" smtClean="0">
                <a:latin typeface="Times New Roman" pitchFamily="28" charset="0"/>
                <a:sym typeface="Symbol" pitchFamily="28" charset="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red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28" charset="0"/>
                <a:sym typeface="Symbol" pitchFamily="28" charset="2"/>
              </a:rPr>
              <a:t> </a:t>
            </a:r>
            <a:r>
              <a:rPr lang="en-US" i="1" dirty="0" smtClean="0">
                <a:latin typeface="Times New Roman" pitchFamily="28" charset="0"/>
                <a:sym typeface="Symbol" pitchFamily="28" charset="2"/>
              </a:rPr>
              <a:t>on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your left </a:t>
            </a:r>
            <a:r>
              <a:rPr lang="en-US" i="1" dirty="0" smtClean="0">
                <a:latin typeface="Times New Roman" pitchFamily="28" charset="0"/>
                <a:sym typeface="Symbol" pitchFamily="28" charset="2"/>
              </a:rPr>
              <a:t>hand.</a:t>
            </a:r>
            <a:endParaRPr lang="en-US" i="1" dirty="0"/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2559050" y="30035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pitchFamily="28" charset="0"/>
              </a:rPr>
              <a:t>?</a:t>
            </a:r>
            <a:endParaRPr lang="en-US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6934200" y="12065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pitchFamily="28" charset="0"/>
                <a:sym typeface="Symbol" pitchFamily="28" charset="2"/>
              </a:rPr>
              <a:t>Space of Triangles</a:t>
            </a:r>
            <a:endParaRPr lang="en-US" dirty="0">
              <a:latin typeface="Times New Roman" pitchFamily="28" charset="0"/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286000" y="3581400"/>
            <a:ext cx="614363" cy="474663"/>
            <a:chOff x="2602971" y="3640667"/>
            <a:chExt cx="614362" cy="474133"/>
          </a:xfrm>
        </p:grpSpPr>
        <p:sp>
          <p:nvSpPr>
            <p:cNvPr id="82024" name="Text Box 5"/>
            <p:cNvSpPr txBox="1">
              <a:spLocks noChangeArrowheads="1"/>
            </p:cNvSpPr>
            <p:nvPr/>
          </p:nvSpPr>
          <p:spPr bwMode="auto">
            <a:xfrm>
              <a:off x="2602971" y="3640667"/>
              <a:ext cx="614362" cy="42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1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5" name="AutoShape 144"/>
            <p:cNvSpPr>
              <a:spLocks noChangeArrowheads="1"/>
            </p:cNvSpPr>
            <p:nvPr/>
          </p:nvSpPr>
          <p:spPr bwMode="auto">
            <a:xfrm>
              <a:off x="2819400" y="37338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200400" y="3124200"/>
            <a:ext cx="614363" cy="457200"/>
            <a:chOff x="3810000" y="3200400"/>
            <a:chExt cx="614362" cy="457200"/>
          </a:xfrm>
        </p:grpSpPr>
        <p:sp>
          <p:nvSpPr>
            <p:cNvPr id="82022" name="Text Box 5"/>
            <p:cNvSpPr txBox="1">
              <a:spLocks noChangeArrowheads="1"/>
            </p:cNvSpPr>
            <p:nvPr/>
          </p:nvSpPr>
          <p:spPr bwMode="auto">
            <a:xfrm>
              <a:off x="3810000" y="3200400"/>
              <a:ext cx="614362" cy="42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2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3" name="AutoShape 144"/>
            <p:cNvSpPr>
              <a:spLocks noChangeArrowheads="1"/>
            </p:cNvSpPr>
            <p:nvPr/>
          </p:nvSpPr>
          <p:spPr bwMode="auto">
            <a:xfrm>
              <a:off x="4021667" y="32766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021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5" grpId="0" animBg="1"/>
      <p:bldP spid="96" grpId="0"/>
      <p:bldP spid="97" grpId="0"/>
      <p:bldP spid="98" grpId="0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utoShape 141"/>
          <p:cNvSpPr>
            <a:spLocks noChangeArrowheads="1"/>
          </p:cNvSpPr>
          <p:nvPr/>
        </p:nvSpPr>
        <p:spPr bwMode="auto">
          <a:xfrm>
            <a:off x="3264674" y="2495024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41"/>
          <p:cNvSpPr>
            <a:spLocks noChangeArrowheads="1"/>
          </p:cNvSpPr>
          <p:nvPr/>
        </p:nvSpPr>
        <p:spPr bwMode="auto">
          <a:xfrm>
            <a:off x="5721909" y="45630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5757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 flipH="1" flipV="1">
            <a:off x="2644015" y="354606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41"/>
          <p:cNvSpPr>
            <a:spLocks noChangeArrowheads="1"/>
          </p:cNvSpPr>
          <p:nvPr/>
        </p:nvSpPr>
        <p:spPr bwMode="auto">
          <a:xfrm>
            <a:off x="3264674" y="404822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044699" y="14732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9602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3580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5033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5033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358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41"/>
          <p:cNvSpPr>
            <a:spLocks noChangeShapeType="1"/>
          </p:cNvSpPr>
          <p:nvPr/>
        </p:nvSpPr>
        <p:spPr bwMode="auto">
          <a:xfrm flipV="1">
            <a:off x="2199515" y="5236675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42"/>
          <p:cNvSpPr>
            <a:spLocks noChangeShapeType="1"/>
          </p:cNvSpPr>
          <p:nvPr/>
        </p:nvSpPr>
        <p:spPr bwMode="auto">
          <a:xfrm>
            <a:off x="2488709" y="4827393"/>
            <a:ext cx="304800" cy="4209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43"/>
          <p:cNvSpPr>
            <a:spLocks noChangeShapeType="1"/>
          </p:cNvSpPr>
          <p:nvPr/>
        </p:nvSpPr>
        <p:spPr bwMode="auto">
          <a:xfrm flipV="1">
            <a:off x="2275715" y="4814692"/>
            <a:ext cx="212994" cy="88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47"/>
          <p:cNvSpPr>
            <a:spLocks noChangeShapeType="1"/>
          </p:cNvSpPr>
          <p:nvPr/>
        </p:nvSpPr>
        <p:spPr bwMode="auto">
          <a:xfrm flipV="1">
            <a:off x="2793509" y="4691688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Line 148"/>
          <p:cNvSpPr>
            <a:spLocks noChangeShapeType="1"/>
          </p:cNvSpPr>
          <p:nvPr/>
        </p:nvSpPr>
        <p:spPr bwMode="auto">
          <a:xfrm>
            <a:off x="3060209" y="4234488"/>
            <a:ext cx="4064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49"/>
          <p:cNvSpPr>
            <a:spLocks noChangeShapeType="1"/>
          </p:cNvSpPr>
          <p:nvPr/>
        </p:nvSpPr>
        <p:spPr bwMode="auto">
          <a:xfrm flipV="1">
            <a:off x="2831609" y="4234488"/>
            <a:ext cx="2286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154"/>
          <p:cNvSpPr>
            <a:spLocks noChangeArrowheads="1"/>
          </p:cNvSpPr>
          <p:nvPr/>
        </p:nvSpPr>
        <p:spPr bwMode="auto">
          <a:xfrm>
            <a:off x="2123315" y="53382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44"/>
          <p:cNvSpPr>
            <a:spLocks noChangeShapeType="1"/>
          </p:cNvSpPr>
          <p:nvPr/>
        </p:nvSpPr>
        <p:spPr bwMode="auto">
          <a:xfrm flipH="1" flipV="1">
            <a:off x="2275715" y="4903593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44"/>
          <p:cNvSpPr>
            <a:spLocks noChangeShapeType="1"/>
          </p:cNvSpPr>
          <p:nvPr/>
        </p:nvSpPr>
        <p:spPr bwMode="auto">
          <a:xfrm flipH="1" flipV="1">
            <a:off x="2831609" y="4348788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55"/>
          <p:cNvSpPr>
            <a:spLocks noChangeArrowheads="1"/>
          </p:cNvSpPr>
          <p:nvPr/>
        </p:nvSpPr>
        <p:spPr bwMode="auto">
          <a:xfrm>
            <a:off x="3417887" y="4062528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31" charset="0"/>
              </a:rPr>
              <a:t>!</a:t>
            </a:r>
            <a:endParaRPr lang="en-US" dirty="0"/>
          </a:p>
        </p:txBody>
      </p:sp>
      <p:sp>
        <p:nvSpPr>
          <p:cNvPr id="141" name="Line 159"/>
          <p:cNvSpPr>
            <a:spLocks noChangeShapeType="1"/>
          </p:cNvSpPr>
          <p:nvPr/>
        </p:nvSpPr>
        <p:spPr bwMode="auto">
          <a:xfrm>
            <a:off x="5542844" y="4691688"/>
            <a:ext cx="306455" cy="1650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61"/>
          <p:cNvSpPr>
            <a:spLocks noChangeShapeType="1"/>
          </p:cNvSpPr>
          <p:nvPr/>
        </p:nvSpPr>
        <p:spPr bwMode="auto">
          <a:xfrm>
            <a:off x="5199945" y="4348788"/>
            <a:ext cx="3429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62"/>
          <p:cNvSpPr>
            <a:spLocks noChangeShapeType="1"/>
          </p:cNvSpPr>
          <p:nvPr/>
        </p:nvSpPr>
        <p:spPr bwMode="auto">
          <a:xfrm flipV="1">
            <a:off x="4806243" y="4305300"/>
            <a:ext cx="93447" cy="1815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63"/>
          <p:cNvSpPr>
            <a:spLocks noChangeShapeType="1"/>
          </p:cNvSpPr>
          <p:nvPr/>
        </p:nvSpPr>
        <p:spPr bwMode="auto">
          <a:xfrm>
            <a:off x="4947209" y="4234488"/>
            <a:ext cx="290835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154"/>
          <p:cNvSpPr>
            <a:spLocks noChangeArrowheads="1"/>
          </p:cNvSpPr>
          <p:nvPr/>
        </p:nvSpPr>
        <p:spPr bwMode="auto">
          <a:xfrm>
            <a:off x="4844344" y="416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62"/>
          <p:cNvSpPr>
            <a:spLocks noChangeShapeType="1"/>
          </p:cNvSpPr>
          <p:nvPr/>
        </p:nvSpPr>
        <p:spPr bwMode="auto">
          <a:xfrm flipH="1" flipV="1">
            <a:off x="4806243" y="4486880"/>
            <a:ext cx="93447" cy="2048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62"/>
          <p:cNvSpPr>
            <a:spLocks noChangeShapeType="1"/>
          </p:cNvSpPr>
          <p:nvPr/>
        </p:nvSpPr>
        <p:spPr bwMode="auto">
          <a:xfrm flipV="1">
            <a:off x="4655485" y="4699000"/>
            <a:ext cx="256905" cy="2612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 flipH="1">
            <a:off x="5596564" y="2203636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52"/>
          <p:cNvSpPr>
            <a:spLocks noChangeShapeType="1"/>
          </p:cNvSpPr>
          <p:nvPr/>
        </p:nvSpPr>
        <p:spPr bwMode="auto">
          <a:xfrm flipH="1">
            <a:off x="5355264" y="2203636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3"/>
          <p:cNvSpPr>
            <a:spLocks noChangeShapeType="1"/>
          </p:cNvSpPr>
          <p:nvPr/>
        </p:nvSpPr>
        <p:spPr bwMode="auto">
          <a:xfrm>
            <a:off x="5380663" y="2399200"/>
            <a:ext cx="1" cy="2302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54"/>
          <p:cNvSpPr>
            <a:spLocks noChangeShapeType="1"/>
          </p:cNvSpPr>
          <p:nvPr/>
        </p:nvSpPr>
        <p:spPr bwMode="auto">
          <a:xfrm>
            <a:off x="5380665" y="2629408"/>
            <a:ext cx="478038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55"/>
          <p:cNvSpPr>
            <a:spLocks noChangeShapeType="1"/>
          </p:cNvSpPr>
          <p:nvPr/>
        </p:nvSpPr>
        <p:spPr bwMode="auto">
          <a:xfrm flipV="1">
            <a:off x="5888664" y="2604008"/>
            <a:ext cx="203200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56"/>
          <p:cNvSpPr>
            <a:spLocks noChangeShapeType="1"/>
          </p:cNvSpPr>
          <p:nvPr/>
        </p:nvSpPr>
        <p:spPr bwMode="auto">
          <a:xfrm flipH="1" flipV="1">
            <a:off x="5888664" y="2229036"/>
            <a:ext cx="203200" cy="34957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2"/>
          <p:cNvSpPr>
            <a:spLocks noChangeShapeType="1"/>
          </p:cNvSpPr>
          <p:nvPr/>
        </p:nvSpPr>
        <p:spPr bwMode="auto">
          <a:xfrm flipV="1">
            <a:off x="3060210" y="2733404"/>
            <a:ext cx="35767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62"/>
          <p:cNvSpPr>
            <a:spLocks noChangeShapeType="1"/>
          </p:cNvSpPr>
          <p:nvPr/>
        </p:nvSpPr>
        <p:spPr bwMode="auto">
          <a:xfrm flipV="1">
            <a:off x="2831608" y="2733404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62"/>
          <p:cNvSpPr>
            <a:spLocks noChangeShapeType="1"/>
          </p:cNvSpPr>
          <p:nvPr/>
        </p:nvSpPr>
        <p:spPr bwMode="auto">
          <a:xfrm>
            <a:off x="2488709" y="2755172"/>
            <a:ext cx="357678" cy="1088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62"/>
          <p:cNvSpPr>
            <a:spLocks noChangeShapeType="1"/>
          </p:cNvSpPr>
          <p:nvPr/>
        </p:nvSpPr>
        <p:spPr bwMode="auto">
          <a:xfrm flipV="1">
            <a:off x="2260108" y="2758804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44"/>
          <p:cNvSpPr>
            <a:spLocks noChangeShapeType="1"/>
          </p:cNvSpPr>
          <p:nvPr/>
        </p:nvSpPr>
        <p:spPr bwMode="auto">
          <a:xfrm flipH="1" flipV="1">
            <a:off x="2260108" y="2889436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 flipV="1">
            <a:off x="2222008" y="3270036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44"/>
          <p:cNvSpPr>
            <a:spLocks noChangeShapeType="1"/>
          </p:cNvSpPr>
          <p:nvPr/>
        </p:nvSpPr>
        <p:spPr bwMode="auto">
          <a:xfrm flipH="1" flipV="1">
            <a:off x="2222008" y="3435136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44"/>
          <p:cNvSpPr>
            <a:spLocks noChangeShapeType="1"/>
          </p:cNvSpPr>
          <p:nvPr/>
        </p:nvSpPr>
        <p:spPr bwMode="auto">
          <a:xfrm flipH="1" flipV="1">
            <a:off x="2450606" y="3781519"/>
            <a:ext cx="342902" cy="12639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52"/>
          <p:cNvSpPr>
            <a:spLocks noChangeShapeType="1"/>
          </p:cNvSpPr>
          <p:nvPr/>
        </p:nvSpPr>
        <p:spPr bwMode="auto">
          <a:xfrm flipH="1">
            <a:off x="2831608" y="3679317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stealth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67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Lemma: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56137" y="1588304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  <a:endParaRPr lang="en-US" i="1" dirty="0"/>
          </a:p>
        </p:txBody>
      </p:sp>
      <p:sp>
        <p:nvSpPr>
          <p:cNvPr id="129" name="Rectangle 128"/>
          <p:cNvSpPr/>
          <p:nvPr/>
        </p:nvSpPr>
        <p:spPr>
          <a:xfrm>
            <a:off x="7156137" y="3195256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Next we define a directed walk starting from the bottom-left triangle.</a:t>
            </a:r>
            <a:endParaRPr lang="en-US" i="1" dirty="0"/>
          </a:p>
        </p:txBody>
      </p:sp>
      <p:sp>
        <p:nvSpPr>
          <p:cNvPr id="130" name="Rectangle 129"/>
          <p:cNvSpPr/>
          <p:nvPr/>
        </p:nvSpPr>
        <p:spPr>
          <a:xfrm>
            <a:off x="7156137" y="4575780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Starting from other triangles we do the same going forward or backward.</a:t>
            </a:r>
            <a:endParaRPr lang="en-US" i="1" dirty="0"/>
          </a:p>
        </p:txBody>
      </p:sp>
      <p:sp>
        <p:nvSpPr>
          <p:cNvPr id="140" name="Rectangle 139"/>
          <p:cNvSpPr/>
          <p:nvPr/>
        </p:nvSpPr>
        <p:spPr>
          <a:xfrm>
            <a:off x="-29647" y="1716508"/>
            <a:ext cx="219659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Claim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i="1" dirty="0" smtClean="0">
                <a:latin typeface="Times New Roman"/>
                <a:cs typeface="Times New Roman"/>
              </a:rPr>
              <a:t> The walk cannot exit the square, nor can it loop around itself in a rho-shape. Hence, it must stop somewhere inside. This can only happen at tri-chromatic triangle…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17" grpId="0" animBg="1"/>
      <p:bldP spid="124" grpId="0" animBg="1"/>
      <p:bldP spid="121" grpId="0" animBg="1"/>
      <p:bldP spid="114" grpId="0" animBg="1"/>
      <p:bldP spid="125" grpId="0" animBg="1"/>
      <p:bldP spid="126" grpId="0" animBg="1"/>
      <p:bldP spid="127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9" grpId="0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30" grpId="0"/>
      <p:bldP spid="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94200" y="4329668"/>
            <a:ext cx="444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Brouwer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’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n-US" sz="2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Fixed Point Theorem</a:t>
            </a:r>
            <a:endParaRPr lang="en-US" sz="2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Brouwer’s</a:t>
            </a:r>
            <a:r>
              <a:rPr lang="en-US" sz="32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fixed point theorem</a:t>
            </a:r>
            <a:endParaRPr lang="en-US" sz="3200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57300" y="3517900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8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400" y="42383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4775200" y="3517900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100" y="3848100"/>
            <a:ext cx="427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 smtClean="0">
                <a:latin typeface="Times New Roman"/>
                <a:cs typeface="Times New Roman"/>
              </a:rPr>
              <a:t>f</a:t>
            </a:r>
            <a:endParaRPr lang="en-US" sz="2600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274" y="1143000"/>
            <a:ext cx="788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/>
                <a:cs typeface="Times New Roman"/>
              </a:rPr>
              <a:t>Theorem:</a:t>
            </a:r>
            <a:r>
              <a:rPr lang="en-US" sz="2600" dirty="0" smtClean="0">
                <a:latin typeface="Times New Roman"/>
                <a:cs typeface="Times New Roman"/>
              </a:rPr>
              <a:t>  </a:t>
            </a:r>
            <a:r>
              <a:rPr lang="en-US" sz="2200" dirty="0" smtClean="0">
                <a:latin typeface="Times New Roman"/>
                <a:cs typeface="Times New Roman"/>
              </a:rPr>
              <a:t>Let </a:t>
            </a:r>
            <a:r>
              <a:rPr lang="en-US" sz="2200" i="1" dirty="0" err="1" smtClean="0">
                <a:latin typeface="Times New Roman"/>
                <a:cs typeface="Times New Roman"/>
              </a:rPr>
              <a:t>f</a:t>
            </a:r>
            <a:r>
              <a:rPr lang="en-US" sz="2200" dirty="0" smtClean="0">
                <a:latin typeface="Times New Roman"/>
                <a:cs typeface="Times New Roman"/>
              </a:rPr>
              <a:t> : </a:t>
            </a:r>
            <a:r>
              <a:rPr lang="en-US" sz="2200" i="1" dirty="0" smtClean="0">
                <a:latin typeface="Times New Roman"/>
                <a:cs typeface="Times New Roman"/>
              </a:rPr>
              <a:t>D       D</a:t>
            </a:r>
            <a:r>
              <a:rPr lang="en-US" sz="2200" dirty="0" smtClean="0">
                <a:latin typeface="Times New Roman"/>
                <a:cs typeface="Times New Roman"/>
              </a:rPr>
              <a:t>  be a continuous function from a convex and compact subset </a:t>
            </a:r>
            <a:r>
              <a:rPr lang="en-US" sz="2200" i="1" dirty="0" smtClean="0">
                <a:latin typeface="Times New Roman"/>
                <a:cs typeface="Times New Roman"/>
              </a:rPr>
              <a:t>D</a:t>
            </a:r>
            <a:r>
              <a:rPr lang="en-US" sz="2200" dirty="0" smtClean="0">
                <a:latin typeface="Times New Roman"/>
                <a:cs typeface="Times New Roman"/>
              </a:rPr>
              <a:t> of the Euclidean space to itself. 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1123950"/>
            <a:ext cx="952500" cy="647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94610" y="1835150"/>
            <a:ext cx="5849938" cy="749300"/>
            <a:chOff x="635000" y="1835150"/>
            <a:chExt cx="5849938" cy="749300"/>
          </a:xfrm>
        </p:grpSpPr>
        <p:sp>
          <p:nvSpPr>
            <p:cNvPr id="12" name="Rectangle 11"/>
            <p:cNvSpPr/>
            <p:nvPr/>
          </p:nvSpPr>
          <p:spPr>
            <a:xfrm>
              <a:off x="635000" y="1973997"/>
              <a:ext cx="584993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Times New Roman"/>
                  <a:cs typeface="Times New Roman"/>
                </a:rPr>
                <a:t>Then there exists an  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200" i="1" dirty="0" smtClean="0">
                  <a:latin typeface="Times New Roman"/>
                  <a:cs typeface="Times New Roman"/>
                </a:rPr>
                <a:t>          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s.t</a:t>
              </a:r>
              <a:r>
                <a:rPr lang="en-US" sz="2200" dirty="0" smtClean="0">
                  <a:latin typeface="Times New Roman"/>
                  <a:cs typeface="Times New Roman"/>
                </a:rPr>
                <a:t>.  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200" dirty="0" smtClean="0">
                  <a:latin typeface="Times New Roman"/>
                  <a:cs typeface="Times New Roman"/>
                </a:rPr>
                <a:t> = 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f</a:t>
              </a:r>
              <a:r>
                <a:rPr lang="en-US" sz="2200" i="1" dirty="0" smtClean="0">
                  <a:latin typeface="Times New Roman"/>
                  <a:cs typeface="Times New Roman"/>
                </a:rPr>
                <a:t> </a:t>
              </a:r>
              <a:r>
                <a:rPr lang="en-US" sz="2200" dirty="0" smtClean="0">
                  <a:latin typeface="Times New Roman"/>
                  <a:cs typeface="Times New Roman"/>
                </a:rPr>
                <a:t>(</a:t>
              </a:r>
              <a:r>
                <a:rPr lang="en-US" sz="2200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sz="2200" dirty="0" smtClean="0">
                  <a:latin typeface="Times New Roman"/>
                  <a:cs typeface="Times New Roman"/>
                </a:rPr>
                <a:t>) .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8950" y="1835150"/>
              <a:ext cx="1003300" cy="7493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68300" y="6006643"/>
            <a:ext cx="788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N.B. All conditions in the statement of the theorem are necessary.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973996"/>
            <a:ext cx="2018501" cy="1022172"/>
            <a:chOff x="0" y="1973996"/>
            <a:chExt cx="2018501" cy="102217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1003301" y="1973996"/>
              <a:ext cx="889001" cy="6104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0" y="2626836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closed and bounded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094610" y="4334987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1" name="Rectangle 20"/>
          <p:cNvSpPr/>
          <p:nvPr/>
        </p:nvSpPr>
        <p:spPr>
          <a:xfrm>
            <a:off x="5580760" y="4289743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4" name="Rectangle 23"/>
          <p:cNvSpPr/>
          <p:nvPr/>
        </p:nvSpPr>
        <p:spPr>
          <a:xfrm>
            <a:off x="294274" y="3059668"/>
            <a:ext cx="7115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Below we show a few examples, when </a:t>
            </a:r>
            <a:r>
              <a:rPr lang="en-US" sz="2000" i="1" dirty="0" smtClean="0">
                <a:latin typeface="Times New Roman"/>
                <a:cs typeface="Times New Roman"/>
              </a:rPr>
              <a:t>D </a:t>
            </a:r>
            <a:r>
              <a:rPr lang="en-US" sz="2000" dirty="0" smtClean="0">
                <a:latin typeface="Times New Roman"/>
                <a:cs typeface="Times New Roman"/>
              </a:rPr>
              <a:t>is the 2-dimensional disk.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6" grpId="0"/>
      <p:bldP spid="20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Brouwer’s</a:t>
            </a:r>
            <a:r>
              <a:rPr lang="en-US" sz="32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fixed point theorem</a:t>
            </a:r>
            <a:endParaRPr lang="en-US" sz="3200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419689" y="2235200"/>
            <a:ext cx="1231900" cy="527050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rot="20016220" flipV="1">
            <a:off x="3855443" y="4439680"/>
            <a:ext cx="1163940" cy="401376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73014" y="3397255"/>
            <a:ext cx="3182957" cy="1664211"/>
            <a:chOff x="4273014" y="3397255"/>
            <a:chExt cx="3182957" cy="1664211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4356100" y="3467100"/>
              <a:ext cx="2060575" cy="1155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200775" y="46921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4273014" y="3397255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293526" y="2368545"/>
            <a:ext cx="1178560" cy="1177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Brouwer’s</a:t>
            </a:r>
            <a:r>
              <a:rPr lang="en-US" sz="32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fixed point theorem</a:t>
            </a:r>
            <a:endParaRPr lang="en-US" sz="3200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57600" y="1313934"/>
            <a:ext cx="3795196" cy="1408063"/>
            <a:chOff x="3657600" y="1313934"/>
            <a:chExt cx="3795196" cy="1408063"/>
          </a:xfrm>
        </p:grpSpPr>
        <p:cxnSp>
          <p:nvCxnSpPr>
            <p:cNvPr id="17" name="Straight Arrow Connector 16"/>
            <p:cNvCxnSpPr>
              <a:stCxn id="20" idx="6"/>
            </p:cNvCxnSpPr>
            <p:nvPr/>
          </p:nvCxnSpPr>
          <p:spPr bwMode="auto">
            <a:xfrm flipV="1">
              <a:off x="3749040" y="14986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97600" y="13139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657600" y="26299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2"/>
            <a:endCxn id="9" idx="2"/>
          </p:cNvCxnSpPr>
          <p:nvPr/>
        </p:nvCxnSpPr>
        <p:spPr bwMode="auto">
          <a:xfrm rot="10800000" flipH="1">
            <a:off x="2641600" y="2957419"/>
            <a:ext cx="651926" cy="556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9" idx="3"/>
          </p:cNvCxnSpPr>
          <p:nvPr/>
        </p:nvCxnSpPr>
        <p:spPr bwMode="auto">
          <a:xfrm rot="5400000" flipH="1" flipV="1">
            <a:off x="2660152" y="3829530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9" idx="4"/>
          </p:cNvCxnSpPr>
          <p:nvPr/>
        </p:nvCxnSpPr>
        <p:spPr bwMode="auto">
          <a:xfrm rot="5400000" flipH="1">
            <a:off x="3278907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  <a:endCxn id="9" idx="5"/>
          </p:cNvCxnSpPr>
          <p:nvPr/>
        </p:nvCxnSpPr>
        <p:spPr bwMode="auto">
          <a:xfrm rot="5400000" flipH="1">
            <a:off x="4210525" y="3462781"/>
            <a:ext cx="1284274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  <a:endCxn id="9" idx="7"/>
          </p:cNvCxnSpPr>
          <p:nvPr/>
        </p:nvCxnSpPr>
        <p:spPr bwMode="auto">
          <a:xfrm rot="16200000" flipH="1" flipV="1">
            <a:off x="4766751" y="1901939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  <a:endCxn id="9" idx="6"/>
          </p:cNvCxnSpPr>
          <p:nvPr/>
        </p:nvCxnSpPr>
        <p:spPr bwMode="auto">
          <a:xfrm flipH="1" flipV="1">
            <a:off x="4472086" y="2957419"/>
            <a:ext cx="1408014" cy="556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  <a:endCxn id="9" idx="0"/>
          </p:cNvCxnSpPr>
          <p:nvPr/>
        </p:nvCxnSpPr>
        <p:spPr bwMode="auto">
          <a:xfrm rot="16200000" flipH="1" flipV="1">
            <a:off x="3835134" y="1942829"/>
            <a:ext cx="473388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7" idx="1"/>
            <a:endCxn id="9" idx="1"/>
          </p:cNvCxnSpPr>
          <p:nvPr/>
        </p:nvCxnSpPr>
        <p:spPr bwMode="auto">
          <a:xfrm rot="16200000" flipH="1">
            <a:off x="3205083" y="2279984"/>
            <a:ext cx="171821" cy="350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Brouwer’s</a:t>
            </a:r>
            <a:r>
              <a:rPr lang="en-US" sz="32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fixed point theorem</a:t>
            </a:r>
            <a:endParaRPr lang="en-US" sz="3200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 rot="10800000" flipH="1">
            <a:off x="2641600" y="2957419"/>
            <a:ext cx="651926" cy="556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660152" y="3829530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</p:cNvCxnSpPr>
          <p:nvPr/>
        </p:nvCxnSpPr>
        <p:spPr bwMode="auto">
          <a:xfrm rot="5400000" flipH="1">
            <a:off x="3278907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</p:cNvCxnSpPr>
          <p:nvPr/>
        </p:nvCxnSpPr>
        <p:spPr bwMode="auto">
          <a:xfrm rot="5400000" flipH="1">
            <a:off x="4210525" y="3462781"/>
            <a:ext cx="1284274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</p:cNvCxnSpPr>
          <p:nvPr/>
        </p:nvCxnSpPr>
        <p:spPr bwMode="auto">
          <a:xfrm rot="16200000" flipH="1" flipV="1">
            <a:off x="4766751" y="1901939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</p:cNvCxnSpPr>
          <p:nvPr/>
        </p:nvCxnSpPr>
        <p:spPr bwMode="auto">
          <a:xfrm flipH="1" flipV="1">
            <a:off x="4472086" y="2957419"/>
            <a:ext cx="1408014" cy="5562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</p:cNvCxnSpPr>
          <p:nvPr/>
        </p:nvCxnSpPr>
        <p:spPr bwMode="auto">
          <a:xfrm rot="16200000" flipH="1" flipV="1">
            <a:off x="3944781" y="2052476"/>
            <a:ext cx="473388" cy="158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xplosion 1 15"/>
          <p:cNvSpPr/>
          <p:nvPr/>
        </p:nvSpPr>
        <p:spPr bwMode="auto">
          <a:xfrm>
            <a:off x="3197006" y="2094486"/>
            <a:ext cx="1371600" cy="1725866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46500" y="1428234"/>
            <a:ext cx="3795196" cy="1408063"/>
            <a:chOff x="3746500" y="1428234"/>
            <a:chExt cx="3795196" cy="1408063"/>
          </a:xfrm>
        </p:grpSpPr>
        <p:cxnSp>
          <p:nvCxnSpPr>
            <p:cNvPr id="21" name="Straight Arrow Connector 20"/>
            <p:cNvCxnSpPr>
              <a:stCxn id="23" idx="6"/>
            </p:cNvCxnSpPr>
            <p:nvPr/>
          </p:nvCxnSpPr>
          <p:spPr bwMode="auto">
            <a:xfrm flipV="1">
              <a:off x="3837940" y="16129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286500" y="14282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3746500" y="27442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cxnSp>
        <p:nvCxnSpPr>
          <p:cNvPr id="35" name="Straight Arrow Connector 34"/>
          <p:cNvCxnSpPr>
            <a:stCxn id="7" idx="1"/>
          </p:cNvCxnSpPr>
          <p:nvPr/>
        </p:nvCxnSpPr>
        <p:spPr bwMode="auto">
          <a:xfrm rot="16200000" flipH="1">
            <a:off x="3103483" y="2381584"/>
            <a:ext cx="375021" cy="350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13018" y="4329668"/>
            <a:ext cx="321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Nash’s Proof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978150"/>
            <a:ext cx="4470400" cy="1562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51000"/>
            <a:ext cx="2540000" cy="1168400"/>
          </a:xfrm>
          <a:prstGeom prst="rect">
            <a:avLst/>
          </a:prstGeom>
        </p:spPr>
      </p:pic>
      <p:sp>
        <p:nvSpPr>
          <p:cNvPr id="7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2"/>
                </a:solidFill>
                <a:latin typeface="Times New Roman"/>
                <a:cs typeface="Times New Roman"/>
              </a:rPr>
              <a:t>Nash’s Function</a:t>
            </a:r>
            <a:endParaRPr lang="en-US" sz="32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8500" y="4521200"/>
            <a:ext cx="6584950" cy="1117600"/>
            <a:chOff x="698500" y="4521200"/>
            <a:chExt cx="6584950" cy="1117600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550" y="4521200"/>
              <a:ext cx="5676900" cy="1117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8500" y="4864100"/>
              <a:ext cx="89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where: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61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841</Words>
  <Application>Microsoft Macintosh PowerPoint</Application>
  <PresentationFormat>On-screen Show (4:3)</PresentationFormat>
  <Paragraphs>170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ＭＳ Ｐゴシック</vt:lpstr>
      <vt:lpstr>Symbol</vt:lpstr>
      <vt:lpstr>Tahoma</vt:lpstr>
      <vt:lpstr>Times</vt:lpstr>
      <vt:lpstr>Times New Roman</vt:lpstr>
      <vt:lpstr>Wingdings</vt:lpstr>
      <vt:lpstr>Arial</vt:lpstr>
      <vt:lpstr>Office Theme</vt:lpstr>
      <vt:lpstr>Compass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Sperner’s Lemma</vt:lpstr>
      <vt:lpstr>Sperner’s Lemma</vt:lpstr>
      <vt:lpstr>Sperner’s Lemma</vt:lpstr>
      <vt:lpstr>Sperner’s Lemma</vt:lpstr>
      <vt:lpstr>Sperner’s Lemma</vt:lpstr>
      <vt:lpstr>Proof of Sperner’s Lemma</vt:lpstr>
      <vt:lpstr>Proof of Sperner’s Lemma</vt:lpstr>
      <vt:lpstr>Proof of Sperner’s Lemma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Yang Cai, Professor</cp:lastModifiedBy>
  <cp:revision>84</cp:revision>
  <dcterms:created xsi:type="dcterms:W3CDTF">2010-02-20T21:11:15Z</dcterms:created>
  <dcterms:modified xsi:type="dcterms:W3CDTF">2016-11-29T20:24:46Z</dcterms:modified>
</cp:coreProperties>
</file>