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374" r:id="rId4"/>
    <p:sldId id="258" r:id="rId5"/>
    <p:sldId id="259" r:id="rId6"/>
    <p:sldId id="260" r:id="rId7"/>
    <p:sldId id="262" r:id="rId8"/>
    <p:sldId id="261" r:id="rId9"/>
    <p:sldId id="263" r:id="rId10"/>
    <p:sldId id="264" r:id="rId11"/>
    <p:sldId id="330" r:id="rId12"/>
    <p:sldId id="269" r:id="rId13"/>
    <p:sldId id="267" r:id="rId14"/>
    <p:sldId id="291" r:id="rId15"/>
    <p:sldId id="331" r:id="rId16"/>
    <p:sldId id="335" r:id="rId17"/>
    <p:sldId id="332" r:id="rId18"/>
    <p:sldId id="336" r:id="rId19"/>
    <p:sldId id="365" r:id="rId20"/>
    <p:sldId id="368" r:id="rId21"/>
    <p:sldId id="337" r:id="rId22"/>
    <p:sldId id="338" r:id="rId23"/>
    <p:sldId id="339" r:id="rId24"/>
    <p:sldId id="340" r:id="rId25"/>
    <p:sldId id="375" r:id="rId26"/>
    <p:sldId id="344" r:id="rId27"/>
    <p:sldId id="345" r:id="rId28"/>
    <p:sldId id="346" r:id="rId29"/>
    <p:sldId id="347" r:id="rId30"/>
    <p:sldId id="348" r:id="rId31"/>
    <p:sldId id="349" r:id="rId32"/>
    <p:sldId id="351" r:id="rId33"/>
    <p:sldId id="350" r:id="rId34"/>
    <p:sldId id="352" r:id="rId35"/>
    <p:sldId id="353" r:id="rId36"/>
    <p:sldId id="370" r:id="rId37"/>
    <p:sldId id="369" r:id="rId38"/>
    <p:sldId id="355" r:id="rId39"/>
    <p:sldId id="356" r:id="rId40"/>
    <p:sldId id="357" r:id="rId41"/>
    <p:sldId id="358" r:id="rId42"/>
    <p:sldId id="359" r:id="rId43"/>
    <p:sldId id="360" r:id="rId44"/>
    <p:sldId id="371" r:id="rId45"/>
    <p:sldId id="361" r:id="rId46"/>
    <p:sldId id="362" r:id="rId47"/>
    <p:sldId id="372" r:id="rId48"/>
    <p:sldId id="363" r:id="rId49"/>
    <p:sldId id="373" r:id="rId50"/>
    <p:sldId id="364" r:id="rId51"/>
    <p:sldId id="29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al, Aaron" initials="SA" lastIdx="1" clrIdx="0">
    <p:extLst>
      <p:ext uri="{19B8F6BF-5375-455C-9EA6-DF929625EA0E}">
        <p15:presenceInfo xmlns:p15="http://schemas.microsoft.com/office/powerpoint/2012/main" userId="Segal, Aa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FF"/>
    <a:srgbClr val="EC72D2"/>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785" autoAdjust="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BF81E-95F7-4F60-AC02-F6757876E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4BB47E-7276-4DAE-9533-E31980D0EC6F}">
      <dgm:prSet phldrT="[Text]"/>
      <dgm:spPr/>
      <dgm:t>
        <a:bodyPr/>
        <a:lstStyle/>
        <a:p>
          <a:r>
            <a:rPr lang="en-US" dirty="0" smtClean="0"/>
            <a:t>Cell Tower A</a:t>
          </a:r>
          <a:br>
            <a:rPr lang="en-US" dirty="0" smtClean="0"/>
          </a:br>
          <a:r>
            <a:rPr lang="en-US" dirty="0" smtClean="0"/>
            <a:t>Time </a:t>
          </a:r>
          <a:r>
            <a:rPr lang="en-US" i="1" dirty="0" smtClean="0"/>
            <a:t>t</a:t>
          </a:r>
          <a:r>
            <a:rPr lang="en-US" baseline="-25000" dirty="0" smtClean="0"/>
            <a:t>1</a:t>
          </a:r>
          <a:endParaRPr lang="en-US" dirty="0"/>
        </a:p>
      </dgm:t>
    </dgm:pt>
    <dgm:pt modelId="{B4118495-ECD7-4DE4-93EE-EFE57DB9C5FF}" type="parTrans" cxnId="{896C4FCB-B333-4654-B992-9E2194254FF0}">
      <dgm:prSet/>
      <dgm:spPr/>
      <dgm:t>
        <a:bodyPr/>
        <a:lstStyle/>
        <a:p>
          <a:endParaRPr lang="en-US"/>
        </a:p>
      </dgm:t>
    </dgm:pt>
    <dgm:pt modelId="{0AA59270-30CB-4CD5-97BF-BC9BEAF1684D}" type="sibTrans" cxnId="{896C4FCB-B333-4654-B992-9E2194254FF0}">
      <dgm:prSet/>
      <dgm:spPr/>
      <dgm:t>
        <a:bodyPr/>
        <a:lstStyle/>
        <a:p>
          <a:endParaRPr lang="en-US"/>
        </a:p>
      </dgm:t>
    </dgm:pt>
    <dgm:pt modelId="{B5396A9B-DA46-4E97-BDE8-F4548756DBB7}">
      <dgm:prSet phldrT="[Text]"/>
      <dgm:spPr/>
      <dgm:t>
        <a:bodyPr/>
        <a:lstStyle/>
        <a:p>
          <a:r>
            <a:rPr lang="en-US" dirty="0" smtClean="0"/>
            <a:t>650-555-4430</a:t>
          </a:r>
          <a:endParaRPr lang="en-US" dirty="0"/>
        </a:p>
      </dgm:t>
    </dgm:pt>
    <dgm:pt modelId="{0349E844-2612-49FD-8AF8-EF51E4A033BE}" type="parTrans" cxnId="{D7FE9D40-3E9D-48E4-8B23-A79BA953CDC5}">
      <dgm:prSet/>
      <dgm:spPr/>
      <dgm:t>
        <a:bodyPr/>
        <a:lstStyle/>
        <a:p>
          <a:endParaRPr lang="en-US"/>
        </a:p>
      </dgm:t>
    </dgm:pt>
    <dgm:pt modelId="{352578B0-8AFD-4632-B18F-F6EC849B1527}" type="sibTrans" cxnId="{D7FE9D40-3E9D-48E4-8B23-A79BA953CDC5}">
      <dgm:prSet/>
      <dgm:spPr/>
      <dgm:t>
        <a:bodyPr/>
        <a:lstStyle/>
        <a:p>
          <a:endParaRPr lang="en-US"/>
        </a:p>
      </dgm:t>
    </dgm:pt>
    <dgm:pt modelId="{F1630A76-E186-4412-8ABE-5F3E0BC0413E}">
      <dgm:prSet phldrT="[Text]"/>
      <dgm:spPr/>
      <dgm:t>
        <a:bodyPr/>
        <a:lstStyle/>
        <a:p>
          <a:r>
            <a:rPr lang="en-US" dirty="0" smtClean="0"/>
            <a:t>650-555-3435</a:t>
          </a:r>
          <a:endParaRPr lang="en-US" dirty="0"/>
        </a:p>
      </dgm:t>
    </dgm:pt>
    <dgm:pt modelId="{DD9484CE-A784-49E6-9E8F-B6EF6C0C00BC}" type="parTrans" cxnId="{8A27BA0D-8392-4E21-9139-5EC66B32650A}">
      <dgm:prSet/>
      <dgm:spPr/>
      <dgm:t>
        <a:bodyPr/>
        <a:lstStyle/>
        <a:p>
          <a:endParaRPr lang="en-US"/>
        </a:p>
      </dgm:t>
    </dgm:pt>
    <dgm:pt modelId="{38A8C019-B89D-4125-8797-CF4CFB0DB2E5}" type="sibTrans" cxnId="{8A27BA0D-8392-4E21-9139-5EC66B32650A}">
      <dgm:prSet/>
      <dgm:spPr/>
      <dgm:t>
        <a:bodyPr/>
        <a:lstStyle/>
        <a:p>
          <a:endParaRPr lang="en-US"/>
        </a:p>
      </dgm:t>
    </dgm:pt>
    <dgm:pt modelId="{7045DEA3-D93F-470E-841A-1828022B7D43}">
      <dgm:prSet phldrT="[Text]"/>
      <dgm:spPr/>
      <dgm:t>
        <a:bodyPr/>
        <a:lstStyle/>
        <a:p>
          <a:r>
            <a:rPr lang="en-US" dirty="0" smtClean="0"/>
            <a:t>Cell Tower B</a:t>
          </a:r>
        </a:p>
        <a:p>
          <a:r>
            <a:rPr lang="en-US" dirty="0" smtClean="0"/>
            <a:t>Time </a:t>
          </a:r>
          <a:r>
            <a:rPr lang="en-US" i="1" dirty="0" smtClean="0"/>
            <a:t>t</a:t>
          </a:r>
          <a:r>
            <a:rPr lang="en-US" baseline="-25000" dirty="0" smtClean="0"/>
            <a:t>2</a:t>
          </a:r>
          <a:endParaRPr lang="en-US" dirty="0"/>
        </a:p>
      </dgm:t>
    </dgm:pt>
    <dgm:pt modelId="{2564845D-1AC1-4F96-A69D-F0BCCE6268D0}" type="parTrans" cxnId="{3EA4FE8F-69B7-4F0A-91FE-4711A5326F15}">
      <dgm:prSet/>
      <dgm:spPr/>
      <dgm:t>
        <a:bodyPr/>
        <a:lstStyle/>
        <a:p>
          <a:endParaRPr lang="en-US"/>
        </a:p>
      </dgm:t>
    </dgm:pt>
    <dgm:pt modelId="{1A1B1127-E2FF-4232-8558-73214E65A939}" type="sibTrans" cxnId="{3EA4FE8F-69B7-4F0A-91FE-4711A5326F15}">
      <dgm:prSet/>
      <dgm:spPr/>
      <dgm:t>
        <a:bodyPr/>
        <a:lstStyle/>
        <a:p>
          <a:endParaRPr lang="en-US"/>
        </a:p>
      </dgm:t>
    </dgm:pt>
    <dgm:pt modelId="{8FEB02C6-6765-4635-BB0E-6827C8F59070}">
      <dgm:prSet phldrT="[Text]"/>
      <dgm:spPr/>
      <dgm:t>
        <a:bodyPr/>
        <a:lstStyle/>
        <a:p>
          <a:r>
            <a:rPr lang="en-US" dirty="0" smtClean="0"/>
            <a:t>650-555-3222</a:t>
          </a:r>
          <a:endParaRPr lang="en-US" dirty="0"/>
        </a:p>
      </dgm:t>
    </dgm:pt>
    <dgm:pt modelId="{4CC4DC8A-8AFC-4B2C-9E4C-D0A578393043}" type="parTrans" cxnId="{51F2ED3B-AD05-4FB5-AC4D-18E9AF11409F}">
      <dgm:prSet/>
      <dgm:spPr/>
      <dgm:t>
        <a:bodyPr/>
        <a:lstStyle/>
        <a:p>
          <a:endParaRPr lang="en-US"/>
        </a:p>
      </dgm:t>
    </dgm:pt>
    <dgm:pt modelId="{5EF0AA09-11F6-41EA-87CF-73DB78C964B4}" type="sibTrans" cxnId="{51F2ED3B-AD05-4FB5-AC4D-18E9AF11409F}">
      <dgm:prSet/>
      <dgm:spPr/>
      <dgm:t>
        <a:bodyPr/>
        <a:lstStyle/>
        <a:p>
          <a:endParaRPr lang="en-US"/>
        </a:p>
      </dgm:t>
    </dgm:pt>
    <dgm:pt modelId="{AAE2E4AE-6B82-41D8-B132-A2ACEFA89A38}">
      <dgm:prSet phldrT="[Text]"/>
      <dgm:spPr/>
      <dgm:t>
        <a:bodyPr/>
        <a:lstStyle/>
        <a:p>
          <a:r>
            <a:rPr lang="en-US" dirty="0" smtClean="0"/>
            <a:t>650-555-2840</a:t>
          </a:r>
          <a:endParaRPr lang="en-US" dirty="0"/>
        </a:p>
      </dgm:t>
    </dgm:pt>
    <dgm:pt modelId="{B166E09F-6A3B-4362-A588-AF8115F9EA44}" type="parTrans" cxnId="{77332245-6C69-4F0E-BF71-2FA69210AC2A}">
      <dgm:prSet/>
      <dgm:spPr/>
      <dgm:t>
        <a:bodyPr/>
        <a:lstStyle/>
        <a:p>
          <a:endParaRPr lang="en-US"/>
        </a:p>
      </dgm:t>
    </dgm:pt>
    <dgm:pt modelId="{6CD7BBBF-3EDB-424F-94B5-9F742FEF76DE}" type="sibTrans" cxnId="{77332245-6C69-4F0E-BF71-2FA69210AC2A}">
      <dgm:prSet/>
      <dgm:spPr/>
      <dgm:t>
        <a:bodyPr/>
        <a:lstStyle/>
        <a:p>
          <a:endParaRPr lang="en-US"/>
        </a:p>
      </dgm:t>
    </dgm:pt>
    <dgm:pt modelId="{B64A6BEF-9CF3-4359-A378-84A1640E9FDE}">
      <dgm:prSet phldrT="[Text]"/>
      <dgm:spPr/>
      <dgm:t>
        <a:bodyPr/>
        <a:lstStyle/>
        <a:p>
          <a:r>
            <a:rPr lang="en-US" dirty="0" smtClean="0"/>
            <a:t>650-555-7691</a:t>
          </a:r>
          <a:endParaRPr lang="en-US" dirty="0"/>
        </a:p>
      </dgm:t>
    </dgm:pt>
    <dgm:pt modelId="{7790CEB9-4C5F-4AB2-BB4E-D4AAB9C47B89}" type="parTrans" cxnId="{20F306DF-FB95-450A-845E-F332F492C44F}">
      <dgm:prSet/>
      <dgm:spPr/>
      <dgm:t>
        <a:bodyPr/>
        <a:lstStyle/>
        <a:p>
          <a:endParaRPr lang="en-US"/>
        </a:p>
      </dgm:t>
    </dgm:pt>
    <dgm:pt modelId="{31E9E086-8E3F-4AAE-867E-B24150DD818A}" type="sibTrans" cxnId="{20F306DF-FB95-450A-845E-F332F492C44F}">
      <dgm:prSet/>
      <dgm:spPr/>
      <dgm:t>
        <a:bodyPr/>
        <a:lstStyle/>
        <a:p>
          <a:endParaRPr lang="en-US"/>
        </a:p>
      </dgm:t>
    </dgm:pt>
    <dgm:pt modelId="{F6807DFA-D66E-4E92-B745-68D45AB37486}">
      <dgm:prSet phldrT="[Text]"/>
      <dgm:spPr/>
      <dgm:t>
        <a:bodyPr/>
        <a:lstStyle/>
        <a:p>
          <a:r>
            <a:rPr lang="en-US" dirty="0" smtClean="0"/>
            <a:t>650-555-1505</a:t>
          </a:r>
          <a:endParaRPr lang="en-US" dirty="0"/>
        </a:p>
      </dgm:t>
    </dgm:pt>
    <dgm:pt modelId="{E7AD1AF9-035B-42FE-9B18-286FA9922B91}" type="parTrans" cxnId="{AFB25517-BCF6-4645-9FBC-161D690CF220}">
      <dgm:prSet/>
      <dgm:spPr/>
      <dgm:t>
        <a:bodyPr/>
        <a:lstStyle/>
        <a:p>
          <a:endParaRPr lang="en-US"/>
        </a:p>
      </dgm:t>
    </dgm:pt>
    <dgm:pt modelId="{AD831076-A140-4FD5-9757-934A9A959AA6}" type="sibTrans" cxnId="{AFB25517-BCF6-4645-9FBC-161D690CF220}">
      <dgm:prSet/>
      <dgm:spPr/>
      <dgm:t>
        <a:bodyPr/>
        <a:lstStyle/>
        <a:p>
          <a:endParaRPr lang="en-US"/>
        </a:p>
      </dgm:t>
    </dgm:pt>
    <dgm:pt modelId="{CF7A5407-0AC9-4D56-B9F6-1294E7B360C5}">
      <dgm:prSet phldrT="[Text]"/>
      <dgm:spPr/>
      <dgm:t>
        <a:bodyPr/>
        <a:lstStyle/>
        <a:p>
          <a:r>
            <a:rPr lang="en-US" dirty="0" smtClean="0"/>
            <a:t>650-555-9589</a:t>
          </a:r>
          <a:endParaRPr lang="en-US" dirty="0"/>
        </a:p>
      </dgm:t>
    </dgm:pt>
    <dgm:pt modelId="{BCD95E4D-F3A2-406B-AF25-D8BE4FF70D20}" type="parTrans" cxnId="{6FDD7785-BCC7-49AF-9E66-DF56C2B5F497}">
      <dgm:prSet/>
      <dgm:spPr/>
      <dgm:t>
        <a:bodyPr/>
        <a:lstStyle/>
        <a:p>
          <a:endParaRPr lang="en-US"/>
        </a:p>
      </dgm:t>
    </dgm:pt>
    <dgm:pt modelId="{2F34FEBC-2546-42C6-ACE0-745AA1BC0668}" type="sibTrans" cxnId="{6FDD7785-BCC7-49AF-9E66-DF56C2B5F497}">
      <dgm:prSet/>
      <dgm:spPr/>
      <dgm:t>
        <a:bodyPr/>
        <a:lstStyle/>
        <a:p>
          <a:endParaRPr lang="en-US"/>
        </a:p>
      </dgm:t>
    </dgm:pt>
    <dgm:pt modelId="{E32DA8A4-5111-4710-85D0-92F249736CC0}">
      <dgm:prSet phldrT="[Text]"/>
      <dgm:spPr/>
      <dgm:t>
        <a:bodyPr/>
        <a:lstStyle/>
        <a:p>
          <a:r>
            <a:rPr lang="en-US" b="0" dirty="0" smtClean="0"/>
            <a:t>650-555-7976</a:t>
          </a:r>
          <a:endParaRPr lang="en-US" b="0" dirty="0"/>
        </a:p>
      </dgm:t>
    </dgm:pt>
    <dgm:pt modelId="{327B369F-DB52-4410-97D0-D62D3B3E628B}" type="parTrans" cxnId="{9F506431-4E88-4C2C-82B3-C152FB98EE2F}">
      <dgm:prSet/>
      <dgm:spPr/>
      <dgm:t>
        <a:bodyPr/>
        <a:lstStyle/>
        <a:p>
          <a:endParaRPr lang="en-US"/>
        </a:p>
      </dgm:t>
    </dgm:pt>
    <dgm:pt modelId="{9907DFDE-2186-43C6-8DC8-F6209623D685}" type="sibTrans" cxnId="{9F506431-4E88-4C2C-82B3-C152FB98EE2F}">
      <dgm:prSet/>
      <dgm:spPr/>
      <dgm:t>
        <a:bodyPr/>
        <a:lstStyle/>
        <a:p>
          <a:endParaRPr lang="en-US"/>
        </a:p>
      </dgm:t>
    </dgm:pt>
    <dgm:pt modelId="{918B002D-3E05-46B8-8685-1426F52EF23E}">
      <dgm:prSet phldrT="[Text]"/>
      <dgm:spPr/>
      <dgm:t>
        <a:bodyPr/>
        <a:lstStyle/>
        <a:p>
          <a:r>
            <a:rPr lang="en-US" dirty="0" smtClean="0"/>
            <a:t>650-555-9266</a:t>
          </a:r>
          <a:endParaRPr lang="en-US" dirty="0"/>
        </a:p>
      </dgm:t>
    </dgm:pt>
    <dgm:pt modelId="{6761B28F-560E-4D67-BD9A-EBEDD135C7A3}" type="parTrans" cxnId="{B6841B0C-9B81-4DC6-9026-F65A1BD3F194}">
      <dgm:prSet/>
      <dgm:spPr/>
      <dgm:t>
        <a:bodyPr/>
        <a:lstStyle/>
        <a:p>
          <a:endParaRPr lang="en-US"/>
        </a:p>
      </dgm:t>
    </dgm:pt>
    <dgm:pt modelId="{21EDF28A-7246-4525-984A-E0D8CB58EAF4}" type="sibTrans" cxnId="{B6841B0C-9B81-4DC6-9026-F65A1BD3F194}">
      <dgm:prSet/>
      <dgm:spPr/>
      <dgm:t>
        <a:bodyPr/>
        <a:lstStyle/>
        <a:p>
          <a:endParaRPr lang="en-US"/>
        </a:p>
      </dgm:t>
    </dgm:pt>
    <dgm:pt modelId="{35C492D0-0BFF-46D3-B67E-F177B123D2EF}">
      <dgm:prSet phldrT="[Text]"/>
      <dgm:spPr/>
      <dgm:t>
        <a:bodyPr/>
        <a:lstStyle/>
        <a:p>
          <a:r>
            <a:rPr lang="en-US" dirty="0" smtClean="0"/>
            <a:t>650-555-7928</a:t>
          </a:r>
          <a:endParaRPr lang="en-US" dirty="0"/>
        </a:p>
      </dgm:t>
    </dgm:pt>
    <dgm:pt modelId="{1C886D9D-FB8D-4D4A-8627-E847EF5E9FF6}" type="sibTrans" cxnId="{4F6CF318-6718-417C-858A-C6E4F8B3A83D}">
      <dgm:prSet/>
      <dgm:spPr/>
      <dgm:t>
        <a:bodyPr/>
        <a:lstStyle/>
        <a:p>
          <a:endParaRPr lang="en-US"/>
        </a:p>
      </dgm:t>
    </dgm:pt>
    <dgm:pt modelId="{B807E529-1090-409E-8AAC-9F6150549897}" type="parTrans" cxnId="{4F6CF318-6718-417C-858A-C6E4F8B3A83D}">
      <dgm:prSet/>
      <dgm:spPr/>
      <dgm:t>
        <a:bodyPr/>
        <a:lstStyle/>
        <a:p>
          <a:endParaRPr lang="en-US"/>
        </a:p>
      </dgm:t>
    </dgm:pt>
    <dgm:pt modelId="{6DF4A3ED-E68C-4A6D-A46E-D15B165EF09C}">
      <dgm:prSet phldrT="[Text]"/>
      <dgm:spPr/>
      <dgm:t>
        <a:bodyPr/>
        <a:lstStyle/>
        <a:p>
          <a:r>
            <a:rPr lang="en-US" dirty="0" smtClean="0"/>
            <a:t>Cell Tower C</a:t>
          </a:r>
        </a:p>
        <a:p>
          <a:r>
            <a:rPr lang="en-US" dirty="0" smtClean="0"/>
            <a:t>Time </a:t>
          </a:r>
          <a:r>
            <a:rPr lang="en-US" i="1" dirty="0" smtClean="0"/>
            <a:t>t</a:t>
          </a:r>
          <a:r>
            <a:rPr lang="en-US" i="0" baseline="-25000" dirty="0" smtClean="0"/>
            <a:t>3</a:t>
          </a:r>
          <a:endParaRPr lang="en-US" i="0" dirty="0"/>
        </a:p>
      </dgm:t>
    </dgm:pt>
    <dgm:pt modelId="{6EB505F7-B044-4479-B3AB-61288F04F787}" type="sibTrans" cxnId="{4A962A64-8E8C-4E28-BCF8-21691F9502C2}">
      <dgm:prSet/>
      <dgm:spPr/>
      <dgm:t>
        <a:bodyPr/>
        <a:lstStyle/>
        <a:p>
          <a:endParaRPr lang="en-US"/>
        </a:p>
      </dgm:t>
    </dgm:pt>
    <dgm:pt modelId="{FEC74FF6-BA7B-40EF-BA3E-35791C742FB5}" type="parTrans" cxnId="{4A962A64-8E8C-4E28-BCF8-21691F9502C2}">
      <dgm:prSet/>
      <dgm:spPr/>
      <dgm:t>
        <a:bodyPr/>
        <a:lstStyle/>
        <a:p>
          <a:endParaRPr lang="en-US"/>
        </a:p>
      </dgm:t>
    </dgm:pt>
    <dgm:pt modelId="{9507A4E6-D1C8-487A-8923-E498D3EDB6E1}">
      <dgm:prSet phldrT="[Text]"/>
      <dgm:spPr/>
      <dgm:t>
        <a:bodyPr/>
        <a:lstStyle/>
        <a:p>
          <a:r>
            <a:rPr lang="en-US" dirty="0" smtClean="0"/>
            <a:t>650-555-3813</a:t>
          </a:r>
          <a:endParaRPr lang="en-US" dirty="0"/>
        </a:p>
      </dgm:t>
    </dgm:pt>
    <dgm:pt modelId="{160684F0-4D3B-484C-A543-2AF89F251279}" type="parTrans" cxnId="{4047EC92-3549-4EFC-A94E-79B3E7AC987F}">
      <dgm:prSet/>
      <dgm:spPr/>
      <dgm:t>
        <a:bodyPr/>
        <a:lstStyle/>
        <a:p>
          <a:endParaRPr lang="en-US"/>
        </a:p>
      </dgm:t>
    </dgm:pt>
    <dgm:pt modelId="{1418E798-11E1-4BA3-A1C7-03C9FEA8D525}" type="sibTrans" cxnId="{4047EC92-3549-4EFC-A94E-79B3E7AC987F}">
      <dgm:prSet/>
      <dgm:spPr/>
      <dgm:t>
        <a:bodyPr/>
        <a:lstStyle/>
        <a:p>
          <a:endParaRPr lang="en-US"/>
        </a:p>
      </dgm:t>
    </dgm:pt>
    <dgm:pt modelId="{8D76536C-C3F9-439D-B65D-991053862E40}">
      <dgm:prSet phldrT="[Text]"/>
      <dgm:spPr/>
      <dgm:t>
        <a:bodyPr/>
        <a:lstStyle/>
        <a:p>
          <a:r>
            <a:rPr lang="en-US" dirty="0" smtClean="0"/>
            <a:t>650-555-2786</a:t>
          </a:r>
          <a:endParaRPr lang="en-US" dirty="0"/>
        </a:p>
      </dgm:t>
    </dgm:pt>
    <dgm:pt modelId="{1C26140B-962B-4B40-8766-67566CC471E3}" type="parTrans" cxnId="{228F734E-5C8E-4E18-A8F5-ADC8871A96F6}">
      <dgm:prSet/>
      <dgm:spPr/>
      <dgm:t>
        <a:bodyPr/>
        <a:lstStyle/>
        <a:p>
          <a:endParaRPr lang="en-US"/>
        </a:p>
      </dgm:t>
    </dgm:pt>
    <dgm:pt modelId="{FEF451CD-2CB0-46FC-BD17-CF73EDE03A07}" type="sibTrans" cxnId="{228F734E-5C8E-4E18-A8F5-ADC8871A96F6}">
      <dgm:prSet/>
      <dgm:spPr/>
      <dgm:t>
        <a:bodyPr/>
        <a:lstStyle/>
        <a:p>
          <a:endParaRPr lang="en-US"/>
        </a:p>
      </dgm:t>
    </dgm:pt>
    <dgm:pt modelId="{A13CE810-378B-43A3-ABFB-AC67A98F40A4}">
      <dgm:prSet phldrT="[Text]"/>
      <dgm:spPr/>
      <dgm:t>
        <a:bodyPr/>
        <a:lstStyle/>
        <a:p>
          <a:r>
            <a:rPr lang="en-US" b="0" dirty="0" smtClean="0"/>
            <a:t>650-555-7976</a:t>
          </a:r>
          <a:endParaRPr lang="en-US" b="0" dirty="0"/>
        </a:p>
      </dgm:t>
    </dgm:pt>
    <dgm:pt modelId="{27CFB17B-5904-46C2-9946-1048A07AAAE0}" type="parTrans" cxnId="{2F1BEE00-37D8-4509-A082-0F42395ADDB2}">
      <dgm:prSet/>
      <dgm:spPr/>
      <dgm:t>
        <a:bodyPr/>
        <a:lstStyle/>
        <a:p>
          <a:endParaRPr lang="en-US"/>
        </a:p>
      </dgm:t>
    </dgm:pt>
    <dgm:pt modelId="{102B7C7B-C557-4CAC-A29F-477180C56FC9}" type="sibTrans" cxnId="{2F1BEE00-37D8-4509-A082-0F42395ADDB2}">
      <dgm:prSet/>
      <dgm:spPr/>
      <dgm:t>
        <a:bodyPr/>
        <a:lstStyle/>
        <a:p>
          <a:endParaRPr lang="en-US"/>
        </a:p>
      </dgm:t>
    </dgm:pt>
    <dgm:pt modelId="{9C34AAF8-BC41-4A58-A43D-2077A4A67DE2}">
      <dgm:prSet phldrT="[Text]"/>
      <dgm:spPr/>
      <dgm:t>
        <a:bodyPr/>
        <a:lstStyle/>
        <a:p>
          <a:r>
            <a:rPr lang="en-US" dirty="0" smtClean="0"/>
            <a:t>650-555-0392</a:t>
          </a:r>
          <a:endParaRPr lang="en-US" dirty="0"/>
        </a:p>
      </dgm:t>
    </dgm:pt>
    <dgm:pt modelId="{A27DD0CF-115C-49AB-8BA0-616AA1C2AB1C}" type="parTrans" cxnId="{0EA1AF28-EDE3-4747-B900-58630BD1C948}">
      <dgm:prSet/>
      <dgm:spPr/>
      <dgm:t>
        <a:bodyPr/>
        <a:lstStyle/>
        <a:p>
          <a:endParaRPr lang="en-US"/>
        </a:p>
      </dgm:t>
    </dgm:pt>
    <dgm:pt modelId="{9C81DD45-C7C3-4AD0-964F-E9BB7317552E}" type="sibTrans" cxnId="{0EA1AF28-EDE3-4747-B900-58630BD1C948}">
      <dgm:prSet/>
      <dgm:spPr/>
      <dgm:t>
        <a:bodyPr/>
        <a:lstStyle/>
        <a:p>
          <a:endParaRPr lang="en-US"/>
        </a:p>
      </dgm:t>
    </dgm:pt>
    <dgm:pt modelId="{B2768096-864B-4421-B234-06EF13D92626}">
      <dgm:prSet phldrT="[Text]"/>
      <dgm:spPr/>
      <dgm:t>
        <a:bodyPr/>
        <a:lstStyle/>
        <a:p>
          <a:r>
            <a:rPr lang="en-US" dirty="0" smtClean="0"/>
            <a:t>650-555-5872</a:t>
          </a:r>
          <a:endParaRPr lang="en-US" dirty="0"/>
        </a:p>
      </dgm:t>
    </dgm:pt>
    <dgm:pt modelId="{103A6554-D5B0-41CF-B7C0-BC526C41E59E}" type="parTrans" cxnId="{30ACB25F-F04C-4AC3-AC0C-53E8AFC9156A}">
      <dgm:prSet/>
      <dgm:spPr/>
      <dgm:t>
        <a:bodyPr/>
        <a:lstStyle/>
        <a:p>
          <a:endParaRPr lang="en-US"/>
        </a:p>
      </dgm:t>
    </dgm:pt>
    <dgm:pt modelId="{AEAE55E9-DA20-402D-90DF-F2AAEEC1B8D1}" type="sibTrans" cxnId="{30ACB25F-F04C-4AC3-AC0C-53E8AFC9156A}">
      <dgm:prSet/>
      <dgm:spPr/>
      <dgm:t>
        <a:bodyPr/>
        <a:lstStyle/>
        <a:p>
          <a:endParaRPr lang="en-US"/>
        </a:p>
      </dgm:t>
    </dgm:pt>
    <dgm:pt modelId="{38E6BDAA-D28F-45CF-9FD4-F9154AF7D627}">
      <dgm:prSet phldrT="[Text]"/>
      <dgm:spPr/>
      <dgm:t>
        <a:bodyPr/>
        <a:lstStyle/>
        <a:p>
          <a:r>
            <a:rPr lang="en-US" dirty="0" smtClean="0"/>
            <a:t>650-555-4891</a:t>
          </a:r>
          <a:endParaRPr lang="en-US" dirty="0"/>
        </a:p>
      </dgm:t>
    </dgm:pt>
    <dgm:pt modelId="{BB1CE9F0-4889-4D46-902E-88C91B202CC6}" type="parTrans" cxnId="{32C7E65D-59C5-46F8-A6A1-478D7D07CA40}">
      <dgm:prSet/>
      <dgm:spPr/>
      <dgm:t>
        <a:bodyPr/>
        <a:lstStyle/>
        <a:p>
          <a:endParaRPr lang="en-US"/>
        </a:p>
      </dgm:t>
    </dgm:pt>
    <dgm:pt modelId="{533999DB-05DD-4D37-A4D6-302322EAD237}" type="sibTrans" cxnId="{32C7E65D-59C5-46F8-A6A1-478D7D07CA40}">
      <dgm:prSet/>
      <dgm:spPr/>
      <dgm:t>
        <a:bodyPr/>
        <a:lstStyle/>
        <a:p>
          <a:endParaRPr lang="en-US"/>
        </a:p>
      </dgm:t>
    </dgm:pt>
    <dgm:pt modelId="{254A3B60-3639-49CA-9E80-E3DDA3163A61}">
      <dgm:prSet phldrT="[Text]"/>
      <dgm:spPr/>
      <dgm:t>
        <a:bodyPr/>
        <a:lstStyle/>
        <a:p>
          <a:r>
            <a:rPr lang="en-US" dirty="0" smtClean="0"/>
            <a:t>650-555-9709</a:t>
          </a:r>
          <a:endParaRPr lang="en-US" dirty="0"/>
        </a:p>
      </dgm:t>
    </dgm:pt>
    <dgm:pt modelId="{E87B5F4D-EF42-4367-A6FC-930C087108AC}" type="parTrans" cxnId="{1D0ECED3-2189-4D33-89E7-E88E45FB5570}">
      <dgm:prSet/>
      <dgm:spPr/>
      <dgm:t>
        <a:bodyPr/>
        <a:lstStyle/>
        <a:p>
          <a:endParaRPr lang="en-US"/>
        </a:p>
      </dgm:t>
    </dgm:pt>
    <dgm:pt modelId="{1BC7503D-02BF-407B-9214-2574F64D63F5}" type="sibTrans" cxnId="{1D0ECED3-2189-4D33-89E7-E88E45FB5570}">
      <dgm:prSet/>
      <dgm:spPr/>
      <dgm:t>
        <a:bodyPr/>
        <a:lstStyle/>
        <a:p>
          <a:endParaRPr lang="en-US"/>
        </a:p>
      </dgm:t>
    </dgm:pt>
    <dgm:pt modelId="{DFB8C3AE-AF81-49AD-8390-0B8596F7983A}">
      <dgm:prSet phldrT="[Text]"/>
      <dgm:spPr/>
      <dgm:t>
        <a:bodyPr/>
        <a:lstStyle/>
        <a:p>
          <a:r>
            <a:rPr lang="en-US" dirty="0" smtClean="0"/>
            <a:t>650-555-0599</a:t>
          </a:r>
          <a:endParaRPr lang="en-US" dirty="0"/>
        </a:p>
      </dgm:t>
    </dgm:pt>
    <dgm:pt modelId="{672C02E1-5554-445F-9098-5C8B9488A2CF}" type="parTrans" cxnId="{17943887-3E5B-4182-B868-AB90F5450A8D}">
      <dgm:prSet/>
      <dgm:spPr/>
      <dgm:t>
        <a:bodyPr/>
        <a:lstStyle/>
        <a:p>
          <a:endParaRPr lang="en-US"/>
        </a:p>
      </dgm:t>
    </dgm:pt>
    <dgm:pt modelId="{2FCD3232-1AA2-414C-83CA-E40EDDF1E6D2}" type="sibTrans" cxnId="{17943887-3E5B-4182-B868-AB90F5450A8D}">
      <dgm:prSet/>
      <dgm:spPr/>
      <dgm:t>
        <a:bodyPr/>
        <a:lstStyle/>
        <a:p>
          <a:endParaRPr lang="en-US"/>
        </a:p>
      </dgm:t>
    </dgm:pt>
    <dgm:pt modelId="{33213AC0-C91A-43DB-95BE-B0FEFA596AEB}">
      <dgm:prSet phldrT="[Text]"/>
      <dgm:spPr/>
      <dgm:t>
        <a:bodyPr/>
        <a:lstStyle/>
        <a:p>
          <a:r>
            <a:rPr lang="en-US" dirty="0" smtClean="0"/>
            <a:t>650-555-6445</a:t>
          </a:r>
          <a:endParaRPr lang="en-US" dirty="0"/>
        </a:p>
      </dgm:t>
    </dgm:pt>
    <dgm:pt modelId="{53A3E0C1-D864-4C97-8446-0BBF115E0E5B}" type="parTrans" cxnId="{D588D29A-50D9-4B14-8817-FDDCE216C2C0}">
      <dgm:prSet/>
      <dgm:spPr/>
      <dgm:t>
        <a:bodyPr/>
        <a:lstStyle/>
        <a:p>
          <a:endParaRPr lang="en-US"/>
        </a:p>
      </dgm:t>
    </dgm:pt>
    <dgm:pt modelId="{15FB775A-1ECA-4932-BAD4-7B5356381B83}" type="sibTrans" cxnId="{D588D29A-50D9-4B14-8817-FDDCE216C2C0}">
      <dgm:prSet/>
      <dgm:spPr/>
      <dgm:t>
        <a:bodyPr/>
        <a:lstStyle/>
        <a:p>
          <a:endParaRPr lang="en-US"/>
        </a:p>
      </dgm:t>
    </dgm:pt>
    <dgm:pt modelId="{D95ED3A7-52FA-4E2F-A5A7-BF647607B8DC}">
      <dgm:prSet phldrT="[Text]"/>
      <dgm:spPr/>
      <dgm:t>
        <a:bodyPr/>
        <a:lstStyle/>
        <a:p>
          <a:r>
            <a:rPr lang="en-US" dirty="0" smtClean="0"/>
            <a:t>650-555-7511</a:t>
          </a:r>
          <a:endParaRPr lang="en-US" dirty="0"/>
        </a:p>
      </dgm:t>
    </dgm:pt>
    <dgm:pt modelId="{F7223968-333B-44EE-A5AF-06C7BA2E40AE}" type="parTrans" cxnId="{E915CF62-C1C3-40F5-B7CF-8E923C4F1B0A}">
      <dgm:prSet/>
      <dgm:spPr/>
      <dgm:t>
        <a:bodyPr/>
        <a:lstStyle/>
        <a:p>
          <a:endParaRPr lang="en-US"/>
        </a:p>
      </dgm:t>
    </dgm:pt>
    <dgm:pt modelId="{765C7182-FBF5-47CD-8380-08B9025DDB2C}" type="sibTrans" cxnId="{E915CF62-C1C3-40F5-B7CF-8E923C4F1B0A}">
      <dgm:prSet/>
      <dgm:spPr/>
      <dgm:t>
        <a:bodyPr/>
        <a:lstStyle/>
        <a:p>
          <a:endParaRPr lang="en-US"/>
        </a:p>
      </dgm:t>
    </dgm:pt>
    <dgm:pt modelId="{68C04358-2E76-4A70-B790-0DC005876643}">
      <dgm:prSet phldrT="[Text]"/>
      <dgm:spPr/>
      <dgm:t>
        <a:bodyPr/>
        <a:lstStyle/>
        <a:p>
          <a:r>
            <a:rPr lang="en-US" dirty="0" smtClean="0"/>
            <a:t>650-555-2277</a:t>
          </a:r>
          <a:endParaRPr lang="en-US" dirty="0"/>
        </a:p>
      </dgm:t>
    </dgm:pt>
    <dgm:pt modelId="{337A3E4C-0D1E-4CE5-BA26-604460BF5CE9}" type="parTrans" cxnId="{08E9DE6B-53A8-4FD4-92F0-DB64F0AD7667}">
      <dgm:prSet/>
      <dgm:spPr/>
      <dgm:t>
        <a:bodyPr/>
        <a:lstStyle/>
        <a:p>
          <a:endParaRPr lang="en-US"/>
        </a:p>
      </dgm:t>
    </dgm:pt>
    <dgm:pt modelId="{C883A488-7417-4879-8828-9A68A998132A}" type="sibTrans" cxnId="{08E9DE6B-53A8-4FD4-92F0-DB64F0AD7667}">
      <dgm:prSet/>
      <dgm:spPr/>
      <dgm:t>
        <a:bodyPr/>
        <a:lstStyle/>
        <a:p>
          <a:endParaRPr lang="en-US"/>
        </a:p>
      </dgm:t>
    </dgm:pt>
    <dgm:pt modelId="{884D2AB2-1C50-4217-B4FB-EDF16AD03331}">
      <dgm:prSet phldrT="[Text]"/>
      <dgm:spPr/>
      <dgm:t>
        <a:bodyPr/>
        <a:lstStyle/>
        <a:p>
          <a:r>
            <a:rPr lang="en-US" b="0" dirty="0" smtClean="0"/>
            <a:t>650-555-7976</a:t>
          </a:r>
          <a:endParaRPr lang="en-US" b="0" dirty="0"/>
        </a:p>
      </dgm:t>
    </dgm:pt>
    <dgm:pt modelId="{D9CA941C-1CC3-4221-881C-7D4457A12C06}" type="parTrans" cxnId="{81E8C61D-9938-412F-84E5-8D979AEFECD1}">
      <dgm:prSet/>
      <dgm:spPr/>
      <dgm:t>
        <a:bodyPr/>
        <a:lstStyle/>
        <a:p>
          <a:endParaRPr lang="en-US"/>
        </a:p>
      </dgm:t>
    </dgm:pt>
    <dgm:pt modelId="{E4BFE5F9-2361-47EF-94F2-F4FAB1BE6036}" type="sibTrans" cxnId="{81E8C61D-9938-412F-84E5-8D979AEFECD1}">
      <dgm:prSet/>
      <dgm:spPr/>
      <dgm:t>
        <a:bodyPr/>
        <a:lstStyle/>
        <a:p>
          <a:endParaRPr lang="en-US"/>
        </a:p>
      </dgm:t>
    </dgm:pt>
    <dgm:pt modelId="{E9DF01ED-418F-4203-BB34-3E577DE353D5}">
      <dgm:prSet phldrT="[Text]"/>
      <dgm:spPr/>
      <dgm:t>
        <a:bodyPr/>
        <a:lstStyle/>
        <a:p>
          <a:r>
            <a:rPr lang="en-US" dirty="0" smtClean="0"/>
            <a:t>650-555-2840</a:t>
          </a:r>
          <a:endParaRPr lang="en-US" dirty="0"/>
        </a:p>
      </dgm:t>
    </dgm:pt>
    <dgm:pt modelId="{384F868D-6AE6-4FA8-9B34-158FBF2CFAED}" type="parTrans" cxnId="{55461974-1DC1-4814-BE48-C9226526F68F}">
      <dgm:prSet/>
      <dgm:spPr/>
      <dgm:t>
        <a:bodyPr/>
        <a:lstStyle/>
        <a:p>
          <a:endParaRPr lang="en-US"/>
        </a:p>
      </dgm:t>
    </dgm:pt>
    <dgm:pt modelId="{D3A9BD92-5449-4982-9A41-E3B00640DAEA}" type="sibTrans" cxnId="{55461974-1DC1-4814-BE48-C9226526F68F}">
      <dgm:prSet/>
      <dgm:spPr/>
      <dgm:t>
        <a:bodyPr/>
        <a:lstStyle/>
        <a:p>
          <a:endParaRPr lang="en-US"/>
        </a:p>
      </dgm:t>
    </dgm:pt>
    <dgm:pt modelId="{D6C9CBD9-10C5-4174-941C-9CB3DFB68BAF}">
      <dgm:prSet phldrT="[Text]"/>
      <dgm:spPr/>
      <dgm:t>
        <a:bodyPr/>
        <a:lstStyle/>
        <a:p>
          <a:r>
            <a:rPr lang="en-US" dirty="0" smtClean="0"/>
            <a:t>650-555-3222</a:t>
          </a:r>
          <a:endParaRPr lang="en-US" dirty="0"/>
        </a:p>
      </dgm:t>
    </dgm:pt>
    <dgm:pt modelId="{AE3BF632-3AE5-4EF4-8B76-02828A249B58}" type="parTrans" cxnId="{68B6711C-4CE4-47B3-BC98-741A65B6DCC5}">
      <dgm:prSet/>
      <dgm:spPr/>
      <dgm:t>
        <a:bodyPr/>
        <a:lstStyle/>
        <a:p>
          <a:endParaRPr lang="en-US"/>
        </a:p>
      </dgm:t>
    </dgm:pt>
    <dgm:pt modelId="{287125D0-75D1-4C7F-954A-943A40B7FD60}" type="sibTrans" cxnId="{68B6711C-4CE4-47B3-BC98-741A65B6DCC5}">
      <dgm:prSet/>
      <dgm:spPr/>
      <dgm:t>
        <a:bodyPr/>
        <a:lstStyle/>
        <a:p>
          <a:endParaRPr lang="en-US"/>
        </a:p>
      </dgm:t>
    </dgm:pt>
    <dgm:pt modelId="{5EC47947-B3EA-4533-8A72-6281B658AECC}" type="pres">
      <dgm:prSet presAssocID="{BC0BF81E-95F7-4F60-AC02-F6757876E7DA}" presName="Name0" presStyleCnt="0">
        <dgm:presLayoutVars>
          <dgm:dir/>
          <dgm:animLvl val="lvl"/>
          <dgm:resizeHandles val="exact"/>
        </dgm:presLayoutVars>
      </dgm:prSet>
      <dgm:spPr/>
      <dgm:t>
        <a:bodyPr/>
        <a:lstStyle/>
        <a:p>
          <a:endParaRPr lang="en-US"/>
        </a:p>
      </dgm:t>
    </dgm:pt>
    <dgm:pt modelId="{830B0646-2D45-4E47-B8D0-82C425D150E7}" type="pres">
      <dgm:prSet presAssocID="{4F4BB47E-7276-4DAE-9533-E31980D0EC6F}" presName="composite" presStyleCnt="0"/>
      <dgm:spPr/>
    </dgm:pt>
    <dgm:pt modelId="{E7D39D20-4134-429D-9B5E-09C18DA78ED0}" type="pres">
      <dgm:prSet presAssocID="{4F4BB47E-7276-4DAE-9533-E31980D0EC6F}" presName="parTx" presStyleLbl="alignNode1" presStyleIdx="0" presStyleCnt="3">
        <dgm:presLayoutVars>
          <dgm:chMax val="0"/>
          <dgm:chPref val="0"/>
          <dgm:bulletEnabled val="1"/>
        </dgm:presLayoutVars>
      </dgm:prSet>
      <dgm:spPr/>
      <dgm:t>
        <a:bodyPr/>
        <a:lstStyle/>
        <a:p>
          <a:endParaRPr lang="en-US"/>
        </a:p>
      </dgm:t>
    </dgm:pt>
    <dgm:pt modelId="{B65F8172-0319-494F-B551-A076FB0A4B3F}" type="pres">
      <dgm:prSet presAssocID="{4F4BB47E-7276-4DAE-9533-E31980D0EC6F}" presName="desTx" presStyleLbl="alignAccFollowNode1" presStyleIdx="0" presStyleCnt="3">
        <dgm:presLayoutVars>
          <dgm:bulletEnabled val="1"/>
        </dgm:presLayoutVars>
      </dgm:prSet>
      <dgm:spPr/>
      <dgm:t>
        <a:bodyPr/>
        <a:lstStyle/>
        <a:p>
          <a:endParaRPr lang="en-US"/>
        </a:p>
      </dgm:t>
    </dgm:pt>
    <dgm:pt modelId="{156C6B97-19DC-4F7A-8B79-AE66B6FE4A2F}" type="pres">
      <dgm:prSet presAssocID="{0AA59270-30CB-4CD5-97BF-BC9BEAF1684D}" presName="space" presStyleCnt="0"/>
      <dgm:spPr/>
    </dgm:pt>
    <dgm:pt modelId="{EB73443C-1183-4CEB-9F82-306E0DB1C6C2}" type="pres">
      <dgm:prSet presAssocID="{7045DEA3-D93F-470E-841A-1828022B7D43}" presName="composite" presStyleCnt="0"/>
      <dgm:spPr/>
    </dgm:pt>
    <dgm:pt modelId="{BABD76B3-B176-4C7A-8198-0EF78DB41003}" type="pres">
      <dgm:prSet presAssocID="{7045DEA3-D93F-470E-841A-1828022B7D43}" presName="parTx" presStyleLbl="alignNode1" presStyleIdx="1" presStyleCnt="3">
        <dgm:presLayoutVars>
          <dgm:chMax val="0"/>
          <dgm:chPref val="0"/>
          <dgm:bulletEnabled val="1"/>
        </dgm:presLayoutVars>
      </dgm:prSet>
      <dgm:spPr/>
      <dgm:t>
        <a:bodyPr/>
        <a:lstStyle/>
        <a:p>
          <a:endParaRPr lang="en-US"/>
        </a:p>
      </dgm:t>
    </dgm:pt>
    <dgm:pt modelId="{90F9C5D6-4B9F-4369-BBC8-E04CC1CAA735}" type="pres">
      <dgm:prSet presAssocID="{7045DEA3-D93F-470E-841A-1828022B7D43}" presName="desTx" presStyleLbl="alignAccFollowNode1" presStyleIdx="1" presStyleCnt="3">
        <dgm:presLayoutVars>
          <dgm:bulletEnabled val="1"/>
        </dgm:presLayoutVars>
      </dgm:prSet>
      <dgm:spPr/>
      <dgm:t>
        <a:bodyPr/>
        <a:lstStyle/>
        <a:p>
          <a:endParaRPr lang="en-US"/>
        </a:p>
      </dgm:t>
    </dgm:pt>
    <dgm:pt modelId="{2CC9F336-7E74-4260-8670-4E02200A430A}" type="pres">
      <dgm:prSet presAssocID="{1A1B1127-E2FF-4232-8558-73214E65A939}" presName="space" presStyleCnt="0"/>
      <dgm:spPr/>
    </dgm:pt>
    <dgm:pt modelId="{9F5612E5-2431-4390-A860-B54F37D9F6F7}" type="pres">
      <dgm:prSet presAssocID="{6DF4A3ED-E68C-4A6D-A46E-D15B165EF09C}" presName="composite" presStyleCnt="0"/>
      <dgm:spPr/>
    </dgm:pt>
    <dgm:pt modelId="{F95F63E0-43DF-4404-8981-A1D5DB9391A4}" type="pres">
      <dgm:prSet presAssocID="{6DF4A3ED-E68C-4A6D-A46E-D15B165EF09C}" presName="parTx" presStyleLbl="alignNode1" presStyleIdx="2" presStyleCnt="3">
        <dgm:presLayoutVars>
          <dgm:chMax val="0"/>
          <dgm:chPref val="0"/>
          <dgm:bulletEnabled val="1"/>
        </dgm:presLayoutVars>
      </dgm:prSet>
      <dgm:spPr/>
      <dgm:t>
        <a:bodyPr/>
        <a:lstStyle/>
        <a:p>
          <a:endParaRPr lang="en-US"/>
        </a:p>
      </dgm:t>
    </dgm:pt>
    <dgm:pt modelId="{84E2E5C2-5895-4217-A2CC-3CCCDBC09DDE}" type="pres">
      <dgm:prSet presAssocID="{6DF4A3ED-E68C-4A6D-A46E-D15B165EF09C}" presName="desTx" presStyleLbl="alignAccFollowNode1" presStyleIdx="2" presStyleCnt="3">
        <dgm:presLayoutVars>
          <dgm:bulletEnabled val="1"/>
        </dgm:presLayoutVars>
      </dgm:prSet>
      <dgm:spPr/>
      <dgm:t>
        <a:bodyPr/>
        <a:lstStyle/>
        <a:p>
          <a:endParaRPr lang="en-US"/>
        </a:p>
      </dgm:t>
    </dgm:pt>
  </dgm:ptLst>
  <dgm:cxnLst>
    <dgm:cxn modelId="{46E89271-236A-470C-9F01-54C00C2A50B8}" type="presOf" srcId="{D95ED3A7-52FA-4E2F-A5A7-BF647607B8DC}" destId="{84E2E5C2-5895-4217-A2CC-3CCCDBC09DDE}" srcOrd="0" destOrd="3" presId="urn:microsoft.com/office/officeart/2005/8/layout/hList1"/>
    <dgm:cxn modelId="{1D0ECED3-2189-4D33-89E7-E88E45FB5570}" srcId="{7045DEA3-D93F-470E-841A-1828022B7D43}" destId="{254A3B60-3639-49CA-9E80-E3DDA3163A61}" srcOrd="7" destOrd="0" parTransId="{E87B5F4D-EF42-4367-A6FC-930C087108AC}" sibTransId="{1BC7503D-02BF-407B-9214-2574F64D63F5}"/>
    <dgm:cxn modelId="{A59E9C95-57B0-423A-A284-9F60AA6C46A8}" type="presOf" srcId="{E32DA8A4-5111-4710-85D0-92F249736CC0}" destId="{B65F8172-0319-494F-B551-A076FB0A4B3F}" srcOrd="0" destOrd="6" presId="urn:microsoft.com/office/officeart/2005/8/layout/hList1"/>
    <dgm:cxn modelId="{44E8E30F-C345-4C59-8953-9320AD9D7C47}" type="presOf" srcId="{8D76536C-C3F9-439D-B65D-991053862E40}" destId="{90F9C5D6-4B9F-4369-BBC8-E04CC1CAA735}" srcOrd="0" destOrd="2" presId="urn:microsoft.com/office/officeart/2005/8/layout/hList1"/>
    <dgm:cxn modelId="{C55CE335-7D66-4B60-9A98-E97DE5D79C92}" type="presOf" srcId="{D6C9CBD9-10C5-4174-941C-9CB3DFB68BAF}" destId="{84E2E5C2-5895-4217-A2CC-3CCCDBC09DDE}" srcOrd="0" destOrd="7" presId="urn:microsoft.com/office/officeart/2005/8/layout/hList1"/>
    <dgm:cxn modelId="{01FCDE0A-4AD8-4395-B463-058B2B1A3170}" type="presOf" srcId="{F6807DFA-D66E-4E92-B745-68D45AB37486}" destId="{B65F8172-0319-494F-B551-A076FB0A4B3F}" srcOrd="0" destOrd="4" presId="urn:microsoft.com/office/officeart/2005/8/layout/hList1"/>
    <dgm:cxn modelId="{D588D29A-50D9-4B14-8817-FDDCE216C2C0}" srcId="{6DF4A3ED-E68C-4A6D-A46E-D15B165EF09C}" destId="{33213AC0-C91A-43DB-95BE-B0FEFA596AEB}" srcOrd="2" destOrd="0" parTransId="{53A3E0C1-D864-4C97-8446-0BBF115E0E5B}" sibTransId="{15FB775A-1ECA-4932-BAD4-7B5356381B83}"/>
    <dgm:cxn modelId="{1930D9A0-DC23-41A6-B9EF-B10FBD99B534}" type="presOf" srcId="{6DF4A3ED-E68C-4A6D-A46E-D15B165EF09C}" destId="{F95F63E0-43DF-4404-8981-A1D5DB9391A4}" srcOrd="0" destOrd="0" presId="urn:microsoft.com/office/officeart/2005/8/layout/hList1"/>
    <dgm:cxn modelId="{0D156406-FC6B-4294-8CDC-A3F9DF530E71}" type="presOf" srcId="{B5396A9B-DA46-4E97-BDE8-F4548756DBB7}" destId="{B65F8172-0319-494F-B551-A076FB0A4B3F}" srcOrd="0" destOrd="0" presId="urn:microsoft.com/office/officeart/2005/8/layout/hList1"/>
    <dgm:cxn modelId="{55461974-1DC1-4814-BE48-C9226526F68F}" srcId="{6DF4A3ED-E68C-4A6D-A46E-D15B165EF09C}" destId="{E9DF01ED-418F-4203-BB34-3E577DE353D5}" srcOrd="6" destOrd="0" parTransId="{384F868D-6AE6-4FA8-9B34-158FBF2CFAED}" sibTransId="{D3A9BD92-5449-4982-9A41-E3B00640DAEA}"/>
    <dgm:cxn modelId="{20F306DF-FB95-450A-845E-F332F492C44F}" srcId="{4F4BB47E-7276-4DAE-9533-E31980D0EC6F}" destId="{B64A6BEF-9CF3-4359-A378-84A1640E9FDE}" srcOrd="3" destOrd="0" parTransId="{7790CEB9-4C5F-4AB2-BB4E-D4AAB9C47B89}" sibTransId="{31E9E086-8E3F-4AAE-867E-B24150DD818A}"/>
    <dgm:cxn modelId="{896C4FCB-B333-4654-B992-9E2194254FF0}" srcId="{BC0BF81E-95F7-4F60-AC02-F6757876E7DA}" destId="{4F4BB47E-7276-4DAE-9533-E31980D0EC6F}" srcOrd="0" destOrd="0" parTransId="{B4118495-ECD7-4DE4-93EE-EFE57DB9C5FF}" sibTransId="{0AA59270-30CB-4CD5-97BF-BC9BEAF1684D}"/>
    <dgm:cxn modelId="{8A27BA0D-8392-4E21-9139-5EC66B32650A}" srcId="{4F4BB47E-7276-4DAE-9533-E31980D0EC6F}" destId="{F1630A76-E186-4412-8ABE-5F3E0BC0413E}" srcOrd="1" destOrd="0" parTransId="{DD9484CE-A784-49E6-9E8F-B6EF6C0C00BC}" sibTransId="{38A8C019-B89D-4125-8797-CF4CFB0DB2E5}"/>
    <dgm:cxn modelId="{0D731D9C-77A3-4306-80F5-68912751F978}" type="presOf" srcId="{4F4BB47E-7276-4DAE-9533-E31980D0EC6F}" destId="{E7D39D20-4134-429D-9B5E-09C18DA78ED0}" srcOrd="0" destOrd="0" presId="urn:microsoft.com/office/officeart/2005/8/layout/hList1"/>
    <dgm:cxn modelId="{4047EC92-3549-4EFC-A94E-79B3E7AC987F}" srcId="{7045DEA3-D93F-470E-841A-1828022B7D43}" destId="{9507A4E6-D1C8-487A-8923-E498D3EDB6E1}" srcOrd="1" destOrd="0" parTransId="{160684F0-4D3B-484C-A543-2AF89F251279}" sibTransId="{1418E798-11E1-4BA3-A1C7-03C9FEA8D525}"/>
    <dgm:cxn modelId="{AFB25517-BCF6-4645-9FBC-161D690CF220}" srcId="{4F4BB47E-7276-4DAE-9533-E31980D0EC6F}" destId="{F6807DFA-D66E-4E92-B745-68D45AB37486}" srcOrd="4" destOrd="0" parTransId="{E7AD1AF9-035B-42FE-9B18-286FA9922B91}" sibTransId="{AD831076-A140-4FD5-9757-934A9A959AA6}"/>
    <dgm:cxn modelId="{353ECA92-1C88-4C65-B6F8-42E1A1A50E8D}" type="presOf" srcId="{7045DEA3-D93F-470E-841A-1828022B7D43}" destId="{BABD76B3-B176-4C7A-8198-0EF78DB41003}" srcOrd="0" destOrd="0" presId="urn:microsoft.com/office/officeart/2005/8/layout/hList1"/>
    <dgm:cxn modelId="{BBA1843A-B76C-4FB0-8453-21B4537B89BD}" type="presOf" srcId="{254A3B60-3639-49CA-9E80-E3DDA3163A61}" destId="{90F9C5D6-4B9F-4369-BBC8-E04CC1CAA735}" srcOrd="0" destOrd="7" presId="urn:microsoft.com/office/officeart/2005/8/layout/hList1"/>
    <dgm:cxn modelId="{08E9DE6B-53A8-4FD4-92F0-DB64F0AD7667}" srcId="{6DF4A3ED-E68C-4A6D-A46E-D15B165EF09C}" destId="{68C04358-2E76-4A70-B790-0DC005876643}" srcOrd="4" destOrd="0" parTransId="{337A3E4C-0D1E-4CE5-BA26-604460BF5CE9}" sibTransId="{C883A488-7417-4879-8828-9A68A998132A}"/>
    <dgm:cxn modelId="{07F8C41F-7153-4B0D-8DFB-D640C0844E8A}" type="presOf" srcId="{B2768096-864B-4421-B234-06EF13D92626}" destId="{90F9C5D6-4B9F-4369-BBC8-E04CC1CAA735}" srcOrd="0" destOrd="5" presId="urn:microsoft.com/office/officeart/2005/8/layout/hList1"/>
    <dgm:cxn modelId="{D7FE9D40-3E9D-48E4-8B23-A79BA953CDC5}" srcId="{4F4BB47E-7276-4DAE-9533-E31980D0EC6F}" destId="{B5396A9B-DA46-4E97-BDE8-F4548756DBB7}" srcOrd="0" destOrd="0" parTransId="{0349E844-2612-49FD-8AF8-EF51E4A033BE}" sibTransId="{352578B0-8AFD-4632-B18F-F6EC849B1527}"/>
    <dgm:cxn modelId="{3EA4FE8F-69B7-4F0A-91FE-4711A5326F15}" srcId="{BC0BF81E-95F7-4F60-AC02-F6757876E7DA}" destId="{7045DEA3-D93F-470E-841A-1828022B7D43}" srcOrd="1" destOrd="0" parTransId="{2564845D-1AC1-4F96-A69D-F0BCCE6268D0}" sibTransId="{1A1B1127-E2FF-4232-8558-73214E65A939}"/>
    <dgm:cxn modelId="{A6299611-6775-46A1-90DB-D93D6A0A7BFA}" type="presOf" srcId="{35C492D0-0BFF-46D3-B67E-F177B123D2EF}" destId="{84E2E5C2-5895-4217-A2CC-3CCCDBC09DDE}" srcOrd="0" destOrd="0" presId="urn:microsoft.com/office/officeart/2005/8/layout/hList1"/>
    <dgm:cxn modelId="{01CC622E-4621-43CD-9A29-26FD347013DD}" type="presOf" srcId="{8FEB02C6-6765-4635-BB0E-6827C8F59070}" destId="{90F9C5D6-4B9F-4369-BBC8-E04CC1CAA735}" srcOrd="0" destOrd="0" presId="urn:microsoft.com/office/officeart/2005/8/layout/hList1"/>
    <dgm:cxn modelId="{DFD62DD4-49A0-4A61-A532-677069F48A84}" type="presOf" srcId="{F1630A76-E186-4412-8ABE-5F3E0BC0413E}" destId="{B65F8172-0319-494F-B551-A076FB0A4B3F}" srcOrd="0" destOrd="1" presId="urn:microsoft.com/office/officeart/2005/8/layout/hList1"/>
    <dgm:cxn modelId="{64C232A4-6698-4091-98A5-89E6766F0F3D}" type="presOf" srcId="{33213AC0-C91A-43DB-95BE-B0FEFA596AEB}" destId="{84E2E5C2-5895-4217-A2CC-3CCCDBC09DDE}" srcOrd="0" destOrd="2" presId="urn:microsoft.com/office/officeart/2005/8/layout/hList1"/>
    <dgm:cxn modelId="{68B6711C-4CE4-47B3-BC98-741A65B6DCC5}" srcId="{6DF4A3ED-E68C-4A6D-A46E-D15B165EF09C}" destId="{D6C9CBD9-10C5-4174-941C-9CB3DFB68BAF}" srcOrd="7" destOrd="0" parTransId="{AE3BF632-3AE5-4EF4-8B76-02828A249B58}" sibTransId="{287125D0-75D1-4C7F-954A-943A40B7FD60}"/>
    <dgm:cxn modelId="{81E8C61D-9938-412F-84E5-8D979AEFECD1}" srcId="{6DF4A3ED-E68C-4A6D-A46E-D15B165EF09C}" destId="{884D2AB2-1C50-4217-B4FB-EDF16AD03331}" srcOrd="5" destOrd="0" parTransId="{D9CA941C-1CC3-4221-881C-7D4457A12C06}" sibTransId="{E4BFE5F9-2361-47EF-94F2-F4FAB1BE6036}"/>
    <dgm:cxn modelId="{9F506431-4E88-4C2C-82B3-C152FB98EE2F}" srcId="{4F4BB47E-7276-4DAE-9533-E31980D0EC6F}" destId="{E32DA8A4-5111-4710-85D0-92F249736CC0}" srcOrd="6" destOrd="0" parTransId="{327B369F-DB52-4410-97D0-D62D3B3E628B}" sibTransId="{9907DFDE-2186-43C6-8DC8-F6209623D685}"/>
    <dgm:cxn modelId="{811B0AD1-C451-4026-8DE7-03321DF845A4}" type="presOf" srcId="{68C04358-2E76-4A70-B790-0DC005876643}" destId="{84E2E5C2-5895-4217-A2CC-3CCCDBC09DDE}" srcOrd="0" destOrd="4" presId="urn:microsoft.com/office/officeart/2005/8/layout/hList1"/>
    <dgm:cxn modelId="{DD46C38B-3C9B-418B-A6AC-22739CF39666}" type="presOf" srcId="{B64A6BEF-9CF3-4359-A378-84A1640E9FDE}" destId="{B65F8172-0319-494F-B551-A076FB0A4B3F}" srcOrd="0" destOrd="3" presId="urn:microsoft.com/office/officeart/2005/8/layout/hList1"/>
    <dgm:cxn modelId="{228F734E-5C8E-4E18-A8F5-ADC8871A96F6}" srcId="{7045DEA3-D93F-470E-841A-1828022B7D43}" destId="{8D76536C-C3F9-439D-B65D-991053862E40}" srcOrd="2" destOrd="0" parTransId="{1C26140B-962B-4B40-8766-67566CC471E3}" sibTransId="{FEF451CD-2CB0-46FC-BD17-CF73EDE03A07}"/>
    <dgm:cxn modelId="{E2F24BEB-967D-4634-B4BF-DB456651B4ED}" type="presOf" srcId="{DFB8C3AE-AF81-49AD-8390-0B8596F7983A}" destId="{84E2E5C2-5895-4217-A2CC-3CCCDBC09DDE}" srcOrd="0" destOrd="1" presId="urn:microsoft.com/office/officeart/2005/8/layout/hList1"/>
    <dgm:cxn modelId="{4F6CF318-6718-417C-858A-C6E4F8B3A83D}" srcId="{6DF4A3ED-E68C-4A6D-A46E-D15B165EF09C}" destId="{35C492D0-0BFF-46D3-B67E-F177B123D2EF}" srcOrd="0" destOrd="0" parTransId="{B807E529-1090-409E-8AAC-9F6150549897}" sibTransId="{1C886D9D-FB8D-4D4A-8627-E847EF5E9FF6}"/>
    <dgm:cxn modelId="{30ACB25F-F04C-4AC3-AC0C-53E8AFC9156A}" srcId="{7045DEA3-D93F-470E-841A-1828022B7D43}" destId="{B2768096-864B-4421-B234-06EF13D92626}" srcOrd="5" destOrd="0" parTransId="{103A6554-D5B0-41CF-B7C0-BC526C41E59E}" sibTransId="{AEAE55E9-DA20-402D-90DF-F2AAEEC1B8D1}"/>
    <dgm:cxn modelId="{D7BB5FFC-E52D-4349-827F-6DDB2E4B8545}" type="presOf" srcId="{9C34AAF8-BC41-4A58-A43D-2077A4A67DE2}" destId="{90F9C5D6-4B9F-4369-BBC8-E04CC1CAA735}" srcOrd="0" destOrd="4" presId="urn:microsoft.com/office/officeart/2005/8/layout/hList1"/>
    <dgm:cxn modelId="{4A962A64-8E8C-4E28-BCF8-21691F9502C2}" srcId="{BC0BF81E-95F7-4F60-AC02-F6757876E7DA}" destId="{6DF4A3ED-E68C-4A6D-A46E-D15B165EF09C}" srcOrd="2" destOrd="0" parTransId="{FEC74FF6-BA7B-40EF-BA3E-35791C742FB5}" sibTransId="{6EB505F7-B044-4479-B3AB-61288F04F787}"/>
    <dgm:cxn modelId="{0EB7EF34-3B18-4DAF-85A8-B8EBBFBFF93C}" type="presOf" srcId="{38E6BDAA-D28F-45CF-9FD4-F9154AF7D627}" destId="{90F9C5D6-4B9F-4369-BBC8-E04CC1CAA735}" srcOrd="0" destOrd="6" presId="urn:microsoft.com/office/officeart/2005/8/layout/hList1"/>
    <dgm:cxn modelId="{2F1BEE00-37D8-4509-A082-0F42395ADDB2}" srcId="{7045DEA3-D93F-470E-841A-1828022B7D43}" destId="{A13CE810-378B-43A3-ABFB-AC67A98F40A4}" srcOrd="3" destOrd="0" parTransId="{27CFB17B-5904-46C2-9946-1048A07AAAE0}" sibTransId="{102B7C7B-C557-4CAC-A29F-477180C56FC9}"/>
    <dgm:cxn modelId="{2073D196-B34E-45AD-A156-A605761A38F2}" type="presOf" srcId="{CF7A5407-0AC9-4D56-B9F6-1294E7B360C5}" destId="{B65F8172-0319-494F-B551-A076FB0A4B3F}" srcOrd="0" destOrd="5" presId="urn:microsoft.com/office/officeart/2005/8/layout/hList1"/>
    <dgm:cxn modelId="{51F2ED3B-AD05-4FB5-AC4D-18E9AF11409F}" srcId="{7045DEA3-D93F-470E-841A-1828022B7D43}" destId="{8FEB02C6-6765-4635-BB0E-6827C8F59070}" srcOrd="0" destOrd="0" parTransId="{4CC4DC8A-8AFC-4B2C-9E4C-D0A578393043}" sibTransId="{5EF0AA09-11F6-41EA-87CF-73DB78C964B4}"/>
    <dgm:cxn modelId="{B6841B0C-9B81-4DC6-9026-F65A1BD3F194}" srcId="{4F4BB47E-7276-4DAE-9533-E31980D0EC6F}" destId="{918B002D-3E05-46B8-8685-1426F52EF23E}" srcOrd="7" destOrd="0" parTransId="{6761B28F-560E-4D67-BD9A-EBEDD135C7A3}" sibTransId="{21EDF28A-7246-4525-984A-E0D8CB58EAF4}"/>
    <dgm:cxn modelId="{DC9B75BD-B950-42F2-B455-675FCAFC4A34}" type="presOf" srcId="{BC0BF81E-95F7-4F60-AC02-F6757876E7DA}" destId="{5EC47947-B3EA-4533-8A72-6281B658AECC}" srcOrd="0" destOrd="0" presId="urn:microsoft.com/office/officeart/2005/8/layout/hList1"/>
    <dgm:cxn modelId="{0EA1AF28-EDE3-4747-B900-58630BD1C948}" srcId="{7045DEA3-D93F-470E-841A-1828022B7D43}" destId="{9C34AAF8-BC41-4A58-A43D-2077A4A67DE2}" srcOrd="4" destOrd="0" parTransId="{A27DD0CF-115C-49AB-8BA0-616AA1C2AB1C}" sibTransId="{9C81DD45-C7C3-4AD0-964F-E9BB7317552E}"/>
    <dgm:cxn modelId="{D66805FD-1515-449B-B334-CBA3EFD53207}" type="presOf" srcId="{918B002D-3E05-46B8-8685-1426F52EF23E}" destId="{B65F8172-0319-494F-B551-A076FB0A4B3F}" srcOrd="0" destOrd="7" presId="urn:microsoft.com/office/officeart/2005/8/layout/hList1"/>
    <dgm:cxn modelId="{60BC530D-5000-423B-BE16-55338B02A034}" type="presOf" srcId="{A13CE810-378B-43A3-ABFB-AC67A98F40A4}" destId="{90F9C5D6-4B9F-4369-BBC8-E04CC1CAA735}" srcOrd="0" destOrd="3" presId="urn:microsoft.com/office/officeart/2005/8/layout/hList1"/>
    <dgm:cxn modelId="{FD1DB018-971C-4927-853B-426849536042}" type="presOf" srcId="{9507A4E6-D1C8-487A-8923-E498D3EDB6E1}" destId="{90F9C5D6-4B9F-4369-BBC8-E04CC1CAA735}" srcOrd="0" destOrd="1" presId="urn:microsoft.com/office/officeart/2005/8/layout/hList1"/>
    <dgm:cxn modelId="{5C463CA9-67A0-42BC-B53D-5806ED3DE665}" type="presOf" srcId="{884D2AB2-1C50-4217-B4FB-EDF16AD03331}" destId="{84E2E5C2-5895-4217-A2CC-3CCCDBC09DDE}" srcOrd="0" destOrd="5" presId="urn:microsoft.com/office/officeart/2005/8/layout/hList1"/>
    <dgm:cxn modelId="{17943887-3E5B-4182-B868-AB90F5450A8D}" srcId="{6DF4A3ED-E68C-4A6D-A46E-D15B165EF09C}" destId="{DFB8C3AE-AF81-49AD-8390-0B8596F7983A}" srcOrd="1" destOrd="0" parTransId="{672C02E1-5554-445F-9098-5C8B9488A2CF}" sibTransId="{2FCD3232-1AA2-414C-83CA-E40EDDF1E6D2}"/>
    <dgm:cxn modelId="{32C7E65D-59C5-46F8-A6A1-478D7D07CA40}" srcId="{7045DEA3-D93F-470E-841A-1828022B7D43}" destId="{38E6BDAA-D28F-45CF-9FD4-F9154AF7D627}" srcOrd="6" destOrd="0" parTransId="{BB1CE9F0-4889-4D46-902E-88C91B202CC6}" sibTransId="{533999DB-05DD-4D37-A4D6-302322EAD237}"/>
    <dgm:cxn modelId="{77332245-6C69-4F0E-BF71-2FA69210AC2A}" srcId="{4F4BB47E-7276-4DAE-9533-E31980D0EC6F}" destId="{AAE2E4AE-6B82-41D8-B132-A2ACEFA89A38}" srcOrd="2" destOrd="0" parTransId="{B166E09F-6A3B-4362-A588-AF8115F9EA44}" sibTransId="{6CD7BBBF-3EDB-424F-94B5-9F742FEF76DE}"/>
    <dgm:cxn modelId="{5E9874F8-5051-46C5-A8D7-A9AA7ECC1360}" type="presOf" srcId="{AAE2E4AE-6B82-41D8-B132-A2ACEFA89A38}" destId="{B65F8172-0319-494F-B551-A076FB0A4B3F}" srcOrd="0" destOrd="2" presId="urn:microsoft.com/office/officeart/2005/8/layout/hList1"/>
    <dgm:cxn modelId="{6FDD7785-BCC7-49AF-9E66-DF56C2B5F497}" srcId="{4F4BB47E-7276-4DAE-9533-E31980D0EC6F}" destId="{CF7A5407-0AC9-4D56-B9F6-1294E7B360C5}" srcOrd="5" destOrd="0" parTransId="{BCD95E4D-F3A2-406B-AF25-D8BE4FF70D20}" sibTransId="{2F34FEBC-2546-42C6-ACE0-745AA1BC0668}"/>
    <dgm:cxn modelId="{E915CF62-C1C3-40F5-B7CF-8E923C4F1B0A}" srcId="{6DF4A3ED-E68C-4A6D-A46E-D15B165EF09C}" destId="{D95ED3A7-52FA-4E2F-A5A7-BF647607B8DC}" srcOrd="3" destOrd="0" parTransId="{F7223968-333B-44EE-A5AF-06C7BA2E40AE}" sibTransId="{765C7182-FBF5-47CD-8380-08B9025DDB2C}"/>
    <dgm:cxn modelId="{C58D9085-788E-48B6-A0F0-38FF869D53A3}" type="presOf" srcId="{E9DF01ED-418F-4203-BB34-3E577DE353D5}" destId="{84E2E5C2-5895-4217-A2CC-3CCCDBC09DDE}" srcOrd="0" destOrd="6" presId="urn:microsoft.com/office/officeart/2005/8/layout/hList1"/>
    <dgm:cxn modelId="{E0835AC5-89B5-45E8-BA57-5419687E0E4D}" type="presParOf" srcId="{5EC47947-B3EA-4533-8A72-6281B658AECC}" destId="{830B0646-2D45-4E47-B8D0-82C425D150E7}" srcOrd="0" destOrd="0" presId="urn:microsoft.com/office/officeart/2005/8/layout/hList1"/>
    <dgm:cxn modelId="{AB718266-D6C1-4C3F-ABFD-EEA7B481109B}" type="presParOf" srcId="{830B0646-2D45-4E47-B8D0-82C425D150E7}" destId="{E7D39D20-4134-429D-9B5E-09C18DA78ED0}" srcOrd="0" destOrd="0" presId="urn:microsoft.com/office/officeart/2005/8/layout/hList1"/>
    <dgm:cxn modelId="{CBE8C3B8-01CD-4A3E-A322-8FC74E1646EE}" type="presParOf" srcId="{830B0646-2D45-4E47-B8D0-82C425D150E7}" destId="{B65F8172-0319-494F-B551-A076FB0A4B3F}" srcOrd="1" destOrd="0" presId="urn:microsoft.com/office/officeart/2005/8/layout/hList1"/>
    <dgm:cxn modelId="{88D8243C-6FD2-41E7-936E-D31FC6A3C714}" type="presParOf" srcId="{5EC47947-B3EA-4533-8A72-6281B658AECC}" destId="{156C6B97-19DC-4F7A-8B79-AE66B6FE4A2F}" srcOrd="1" destOrd="0" presId="urn:microsoft.com/office/officeart/2005/8/layout/hList1"/>
    <dgm:cxn modelId="{B1331A1A-A291-44DE-AE2E-DA0D5F220A93}" type="presParOf" srcId="{5EC47947-B3EA-4533-8A72-6281B658AECC}" destId="{EB73443C-1183-4CEB-9F82-306E0DB1C6C2}" srcOrd="2" destOrd="0" presId="urn:microsoft.com/office/officeart/2005/8/layout/hList1"/>
    <dgm:cxn modelId="{A6F9FF09-A2E4-41C7-90B4-16F74D29AC5F}" type="presParOf" srcId="{EB73443C-1183-4CEB-9F82-306E0DB1C6C2}" destId="{BABD76B3-B176-4C7A-8198-0EF78DB41003}" srcOrd="0" destOrd="0" presId="urn:microsoft.com/office/officeart/2005/8/layout/hList1"/>
    <dgm:cxn modelId="{395850F3-4462-468F-B6A0-5ABCA3F18558}" type="presParOf" srcId="{EB73443C-1183-4CEB-9F82-306E0DB1C6C2}" destId="{90F9C5D6-4B9F-4369-BBC8-E04CC1CAA735}" srcOrd="1" destOrd="0" presId="urn:microsoft.com/office/officeart/2005/8/layout/hList1"/>
    <dgm:cxn modelId="{147169F4-EBF8-4E1F-98E9-2EB08AA8ECC6}" type="presParOf" srcId="{5EC47947-B3EA-4533-8A72-6281B658AECC}" destId="{2CC9F336-7E74-4260-8670-4E02200A430A}" srcOrd="3" destOrd="0" presId="urn:microsoft.com/office/officeart/2005/8/layout/hList1"/>
    <dgm:cxn modelId="{F61898F1-C660-4610-A05B-9F1005E5E633}" type="presParOf" srcId="{5EC47947-B3EA-4533-8A72-6281B658AECC}" destId="{9F5612E5-2431-4390-A860-B54F37D9F6F7}" srcOrd="4" destOrd="0" presId="urn:microsoft.com/office/officeart/2005/8/layout/hList1"/>
    <dgm:cxn modelId="{2580435D-AB31-4982-9A7A-63C9F63A25F0}" type="presParOf" srcId="{9F5612E5-2431-4390-A860-B54F37D9F6F7}" destId="{F95F63E0-43DF-4404-8981-A1D5DB9391A4}" srcOrd="0" destOrd="0" presId="urn:microsoft.com/office/officeart/2005/8/layout/hList1"/>
    <dgm:cxn modelId="{20D1FE64-165B-43CA-80C7-63DB2300E585}" type="presParOf" srcId="{9F5612E5-2431-4390-A860-B54F37D9F6F7}" destId="{84E2E5C2-5895-4217-A2CC-3CCCDBC09D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BF81E-95F7-4F60-AC02-F6757876E7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4BB47E-7276-4DAE-9533-E31980D0EC6F}">
      <dgm:prSet phldrT="[Text]"/>
      <dgm:spPr/>
      <dgm:t>
        <a:bodyPr/>
        <a:lstStyle/>
        <a:p>
          <a:r>
            <a:rPr lang="en-US" dirty="0" smtClean="0"/>
            <a:t>Cell Tower A</a:t>
          </a:r>
          <a:br>
            <a:rPr lang="en-US" dirty="0" smtClean="0"/>
          </a:br>
          <a:r>
            <a:rPr lang="en-US" dirty="0" smtClean="0"/>
            <a:t>Time </a:t>
          </a:r>
          <a:r>
            <a:rPr lang="en-US" i="1" dirty="0" smtClean="0"/>
            <a:t>t</a:t>
          </a:r>
          <a:r>
            <a:rPr lang="en-US" baseline="-25000" dirty="0" smtClean="0"/>
            <a:t>1</a:t>
          </a:r>
          <a:endParaRPr lang="en-US" dirty="0"/>
        </a:p>
      </dgm:t>
    </dgm:pt>
    <dgm:pt modelId="{B4118495-ECD7-4DE4-93EE-EFE57DB9C5FF}" type="parTrans" cxnId="{896C4FCB-B333-4654-B992-9E2194254FF0}">
      <dgm:prSet/>
      <dgm:spPr/>
      <dgm:t>
        <a:bodyPr/>
        <a:lstStyle/>
        <a:p>
          <a:endParaRPr lang="en-US"/>
        </a:p>
      </dgm:t>
    </dgm:pt>
    <dgm:pt modelId="{0AA59270-30CB-4CD5-97BF-BC9BEAF1684D}" type="sibTrans" cxnId="{896C4FCB-B333-4654-B992-9E2194254FF0}">
      <dgm:prSet/>
      <dgm:spPr/>
      <dgm:t>
        <a:bodyPr/>
        <a:lstStyle/>
        <a:p>
          <a:endParaRPr lang="en-US"/>
        </a:p>
      </dgm:t>
    </dgm:pt>
    <dgm:pt modelId="{B5396A9B-DA46-4E97-BDE8-F4548756DBB7}">
      <dgm:prSet phldrT="[Text]"/>
      <dgm:spPr/>
      <dgm:t>
        <a:bodyPr/>
        <a:lstStyle/>
        <a:p>
          <a:r>
            <a:rPr lang="en-US" dirty="0" smtClean="0"/>
            <a:t>650-555-4430</a:t>
          </a:r>
          <a:endParaRPr lang="en-US" dirty="0"/>
        </a:p>
      </dgm:t>
    </dgm:pt>
    <dgm:pt modelId="{0349E844-2612-49FD-8AF8-EF51E4A033BE}" type="parTrans" cxnId="{D7FE9D40-3E9D-48E4-8B23-A79BA953CDC5}">
      <dgm:prSet/>
      <dgm:spPr/>
      <dgm:t>
        <a:bodyPr/>
        <a:lstStyle/>
        <a:p>
          <a:endParaRPr lang="en-US"/>
        </a:p>
      </dgm:t>
    </dgm:pt>
    <dgm:pt modelId="{352578B0-8AFD-4632-B18F-F6EC849B1527}" type="sibTrans" cxnId="{D7FE9D40-3E9D-48E4-8B23-A79BA953CDC5}">
      <dgm:prSet/>
      <dgm:spPr/>
      <dgm:t>
        <a:bodyPr/>
        <a:lstStyle/>
        <a:p>
          <a:endParaRPr lang="en-US"/>
        </a:p>
      </dgm:t>
    </dgm:pt>
    <dgm:pt modelId="{F1630A76-E186-4412-8ABE-5F3E0BC0413E}">
      <dgm:prSet phldrT="[Text]"/>
      <dgm:spPr/>
      <dgm:t>
        <a:bodyPr/>
        <a:lstStyle/>
        <a:p>
          <a:r>
            <a:rPr lang="en-US" dirty="0" smtClean="0"/>
            <a:t>650-555-3435</a:t>
          </a:r>
          <a:endParaRPr lang="en-US" dirty="0"/>
        </a:p>
      </dgm:t>
    </dgm:pt>
    <dgm:pt modelId="{DD9484CE-A784-49E6-9E8F-B6EF6C0C00BC}" type="parTrans" cxnId="{8A27BA0D-8392-4E21-9139-5EC66B32650A}">
      <dgm:prSet/>
      <dgm:spPr/>
      <dgm:t>
        <a:bodyPr/>
        <a:lstStyle/>
        <a:p>
          <a:endParaRPr lang="en-US"/>
        </a:p>
      </dgm:t>
    </dgm:pt>
    <dgm:pt modelId="{38A8C019-B89D-4125-8797-CF4CFB0DB2E5}" type="sibTrans" cxnId="{8A27BA0D-8392-4E21-9139-5EC66B32650A}">
      <dgm:prSet/>
      <dgm:spPr/>
      <dgm:t>
        <a:bodyPr/>
        <a:lstStyle/>
        <a:p>
          <a:endParaRPr lang="en-US"/>
        </a:p>
      </dgm:t>
    </dgm:pt>
    <dgm:pt modelId="{7045DEA3-D93F-470E-841A-1828022B7D43}">
      <dgm:prSet phldrT="[Text]"/>
      <dgm:spPr/>
      <dgm:t>
        <a:bodyPr/>
        <a:lstStyle/>
        <a:p>
          <a:r>
            <a:rPr lang="en-US" dirty="0" smtClean="0"/>
            <a:t>Cell Tower B</a:t>
          </a:r>
        </a:p>
        <a:p>
          <a:r>
            <a:rPr lang="en-US" dirty="0" smtClean="0"/>
            <a:t>Time </a:t>
          </a:r>
          <a:r>
            <a:rPr lang="en-US" i="1" dirty="0" smtClean="0"/>
            <a:t>t</a:t>
          </a:r>
          <a:r>
            <a:rPr lang="en-US" baseline="-25000" dirty="0" smtClean="0"/>
            <a:t>2</a:t>
          </a:r>
          <a:endParaRPr lang="en-US" dirty="0"/>
        </a:p>
      </dgm:t>
    </dgm:pt>
    <dgm:pt modelId="{2564845D-1AC1-4F96-A69D-F0BCCE6268D0}" type="parTrans" cxnId="{3EA4FE8F-69B7-4F0A-91FE-4711A5326F15}">
      <dgm:prSet/>
      <dgm:spPr/>
      <dgm:t>
        <a:bodyPr/>
        <a:lstStyle/>
        <a:p>
          <a:endParaRPr lang="en-US"/>
        </a:p>
      </dgm:t>
    </dgm:pt>
    <dgm:pt modelId="{1A1B1127-E2FF-4232-8558-73214E65A939}" type="sibTrans" cxnId="{3EA4FE8F-69B7-4F0A-91FE-4711A5326F15}">
      <dgm:prSet/>
      <dgm:spPr/>
      <dgm:t>
        <a:bodyPr/>
        <a:lstStyle/>
        <a:p>
          <a:endParaRPr lang="en-US"/>
        </a:p>
      </dgm:t>
    </dgm:pt>
    <dgm:pt modelId="{8FEB02C6-6765-4635-BB0E-6827C8F59070}">
      <dgm:prSet phldrT="[Text]"/>
      <dgm:spPr/>
      <dgm:t>
        <a:bodyPr/>
        <a:lstStyle/>
        <a:p>
          <a:r>
            <a:rPr lang="en-US" dirty="0" smtClean="0"/>
            <a:t>650-555-3222</a:t>
          </a:r>
          <a:endParaRPr lang="en-US" dirty="0"/>
        </a:p>
      </dgm:t>
    </dgm:pt>
    <dgm:pt modelId="{4CC4DC8A-8AFC-4B2C-9E4C-D0A578393043}" type="parTrans" cxnId="{51F2ED3B-AD05-4FB5-AC4D-18E9AF11409F}">
      <dgm:prSet/>
      <dgm:spPr/>
      <dgm:t>
        <a:bodyPr/>
        <a:lstStyle/>
        <a:p>
          <a:endParaRPr lang="en-US"/>
        </a:p>
      </dgm:t>
    </dgm:pt>
    <dgm:pt modelId="{5EF0AA09-11F6-41EA-87CF-73DB78C964B4}" type="sibTrans" cxnId="{51F2ED3B-AD05-4FB5-AC4D-18E9AF11409F}">
      <dgm:prSet/>
      <dgm:spPr/>
      <dgm:t>
        <a:bodyPr/>
        <a:lstStyle/>
        <a:p>
          <a:endParaRPr lang="en-US"/>
        </a:p>
      </dgm:t>
    </dgm:pt>
    <dgm:pt modelId="{AAE2E4AE-6B82-41D8-B132-A2ACEFA89A38}">
      <dgm:prSet phldrT="[Text]"/>
      <dgm:spPr/>
      <dgm:t>
        <a:bodyPr/>
        <a:lstStyle/>
        <a:p>
          <a:r>
            <a:rPr lang="en-US" dirty="0" smtClean="0"/>
            <a:t>650-555-2840</a:t>
          </a:r>
          <a:endParaRPr lang="en-US" dirty="0"/>
        </a:p>
      </dgm:t>
    </dgm:pt>
    <dgm:pt modelId="{B166E09F-6A3B-4362-A588-AF8115F9EA44}" type="parTrans" cxnId="{77332245-6C69-4F0E-BF71-2FA69210AC2A}">
      <dgm:prSet/>
      <dgm:spPr/>
      <dgm:t>
        <a:bodyPr/>
        <a:lstStyle/>
        <a:p>
          <a:endParaRPr lang="en-US"/>
        </a:p>
      </dgm:t>
    </dgm:pt>
    <dgm:pt modelId="{6CD7BBBF-3EDB-424F-94B5-9F742FEF76DE}" type="sibTrans" cxnId="{77332245-6C69-4F0E-BF71-2FA69210AC2A}">
      <dgm:prSet/>
      <dgm:spPr/>
      <dgm:t>
        <a:bodyPr/>
        <a:lstStyle/>
        <a:p>
          <a:endParaRPr lang="en-US"/>
        </a:p>
      </dgm:t>
    </dgm:pt>
    <dgm:pt modelId="{B64A6BEF-9CF3-4359-A378-84A1640E9FDE}">
      <dgm:prSet phldrT="[Text]"/>
      <dgm:spPr/>
      <dgm:t>
        <a:bodyPr/>
        <a:lstStyle/>
        <a:p>
          <a:r>
            <a:rPr lang="en-US" dirty="0" smtClean="0"/>
            <a:t>650-555-7691</a:t>
          </a:r>
          <a:endParaRPr lang="en-US" dirty="0"/>
        </a:p>
      </dgm:t>
    </dgm:pt>
    <dgm:pt modelId="{7790CEB9-4C5F-4AB2-BB4E-D4AAB9C47B89}" type="parTrans" cxnId="{20F306DF-FB95-450A-845E-F332F492C44F}">
      <dgm:prSet/>
      <dgm:spPr/>
      <dgm:t>
        <a:bodyPr/>
        <a:lstStyle/>
        <a:p>
          <a:endParaRPr lang="en-US"/>
        </a:p>
      </dgm:t>
    </dgm:pt>
    <dgm:pt modelId="{31E9E086-8E3F-4AAE-867E-B24150DD818A}" type="sibTrans" cxnId="{20F306DF-FB95-450A-845E-F332F492C44F}">
      <dgm:prSet/>
      <dgm:spPr/>
      <dgm:t>
        <a:bodyPr/>
        <a:lstStyle/>
        <a:p>
          <a:endParaRPr lang="en-US"/>
        </a:p>
      </dgm:t>
    </dgm:pt>
    <dgm:pt modelId="{F6807DFA-D66E-4E92-B745-68D45AB37486}">
      <dgm:prSet phldrT="[Text]"/>
      <dgm:spPr/>
      <dgm:t>
        <a:bodyPr/>
        <a:lstStyle/>
        <a:p>
          <a:r>
            <a:rPr lang="en-US" dirty="0" smtClean="0"/>
            <a:t>650-555-1505</a:t>
          </a:r>
          <a:endParaRPr lang="en-US" dirty="0"/>
        </a:p>
      </dgm:t>
    </dgm:pt>
    <dgm:pt modelId="{E7AD1AF9-035B-42FE-9B18-286FA9922B91}" type="parTrans" cxnId="{AFB25517-BCF6-4645-9FBC-161D690CF220}">
      <dgm:prSet/>
      <dgm:spPr/>
      <dgm:t>
        <a:bodyPr/>
        <a:lstStyle/>
        <a:p>
          <a:endParaRPr lang="en-US"/>
        </a:p>
      </dgm:t>
    </dgm:pt>
    <dgm:pt modelId="{AD831076-A140-4FD5-9757-934A9A959AA6}" type="sibTrans" cxnId="{AFB25517-BCF6-4645-9FBC-161D690CF220}">
      <dgm:prSet/>
      <dgm:spPr/>
      <dgm:t>
        <a:bodyPr/>
        <a:lstStyle/>
        <a:p>
          <a:endParaRPr lang="en-US"/>
        </a:p>
      </dgm:t>
    </dgm:pt>
    <dgm:pt modelId="{CF7A5407-0AC9-4D56-B9F6-1294E7B360C5}">
      <dgm:prSet phldrT="[Text]"/>
      <dgm:spPr/>
      <dgm:t>
        <a:bodyPr/>
        <a:lstStyle/>
        <a:p>
          <a:r>
            <a:rPr lang="en-US" dirty="0" smtClean="0"/>
            <a:t>650-555-9589</a:t>
          </a:r>
          <a:endParaRPr lang="en-US" dirty="0"/>
        </a:p>
      </dgm:t>
    </dgm:pt>
    <dgm:pt modelId="{BCD95E4D-F3A2-406B-AF25-D8BE4FF70D20}" type="parTrans" cxnId="{6FDD7785-BCC7-49AF-9E66-DF56C2B5F497}">
      <dgm:prSet/>
      <dgm:spPr/>
      <dgm:t>
        <a:bodyPr/>
        <a:lstStyle/>
        <a:p>
          <a:endParaRPr lang="en-US"/>
        </a:p>
      </dgm:t>
    </dgm:pt>
    <dgm:pt modelId="{2F34FEBC-2546-42C6-ACE0-745AA1BC0668}" type="sibTrans" cxnId="{6FDD7785-BCC7-49AF-9E66-DF56C2B5F497}">
      <dgm:prSet/>
      <dgm:spPr/>
      <dgm:t>
        <a:bodyPr/>
        <a:lstStyle/>
        <a:p>
          <a:endParaRPr lang="en-US"/>
        </a:p>
      </dgm:t>
    </dgm:pt>
    <dgm:pt modelId="{E32DA8A4-5111-4710-85D0-92F249736CC0}">
      <dgm:prSet phldrT="[Text]"/>
      <dgm:spPr/>
      <dgm:t>
        <a:bodyPr/>
        <a:lstStyle/>
        <a:p>
          <a:r>
            <a:rPr lang="en-US" b="1" dirty="0" smtClean="0">
              <a:solidFill>
                <a:schemeClr val="tx2"/>
              </a:solidFill>
            </a:rPr>
            <a:t>650-555-7976</a:t>
          </a:r>
          <a:endParaRPr lang="en-US" b="1" dirty="0">
            <a:solidFill>
              <a:schemeClr val="tx2"/>
            </a:solidFill>
          </a:endParaRPr>
        </a:p>
      </dgm:t>
    </dgm:pt>
    <dgm:pt modelId="{327B369F-DB52-4410-97D0-D62D3B3E628B}" type="parTrans" cxnId="{9F506431-4E88-4C2C-82B3-C152FB98EE2F}">
      <dgm:prSet/>
      <dgm:spPr/>
      <dgm:t>
        <a:bodyPr/>
        <a:lstStyle/>
        <a:p>
          <a:endParaRPr lang="en-US"/>
        </a:p>
      </dgm:t>
    </dgm:pt>
    <dgm:pt modelId="{9907DFDE-2186-43C6-8DC8-F6209623D685}" type="sibTrans" cxnId="{9F506431-4E88-4C2C-82B3-C152FB98EE2F}">
      <dgm:prSet/>
      <dgm:spPr/>
      <dgm:t>
        <a:bodyPr/>
        <a:lstStyle/>
        <a:p>
          <a:endParaRPr lang="en-US"/>
        </a:p>
      </dgm:t>
    </dgm:pt>
    <dgm:pt modelId="{918B002D-3E05-46B8-8685-1426F52EF23E}">
      <dgm:prSet phldrT="[Text]"/>
      <dgm:spPr/>
      <dgm:t>
        <a:bodyPr/>
        <a:lstStyle/>
        <a:p>
          <a:r>
            <a:rPr lang="en-US" dirty="0" smtClean="0"/>
            <a:t>650-555-9266</a:t>
          </a:r>
          <a:endParaRPr lang="en-US" dirty="0"/>
        </a:p>
      </dgm:t>
    </dgm:pt>
    <dgm:pt modelId="{6761B28F-560E-4D67-BD9A-EBEDD135C7A3}" type="parTrans" cxnId="{B6841B0C-9B81-4DC6-9026-F65A1BD3F194}">
      <dgm:prSet/>
      <dgm:spPr/>
      <dgm:t>
        <a:bodyPr/>
        <a:lstStyle/>
        <a:p>
          <a:endParaRPr lang="en-US"/>
        </a:p>
      </dgm:t>
    </dgm:pt>
    <dgm:pt modelId="{21EDF28A-7246-4525-984A-E0D8CB58EAF4}" type="sibTrans" cxnId="{B6841B0C-9B81-4DC6-9026-F65A1BD3F194}">
      <dgm:prSet/>
      <dgm:spPr/>
      <dgm:t>
        <a:bodyPr/>
        <a:lstStyle/>
        <a:p>
          <a:endParaRPr lang="en-US"/>
        </a:p>
      </dgm:t>
    </dgm:pt>
    <dgm:pt modelId="{35C492D0-0BFF-46D3-B67E-F177B123D2EF}">
      <dgm:prSet phldrT="[Text]"/>
      <dgm:spPr/>
      <dgm:t>
        <a:bodyPr/>
        <a:lstStyle/>
        <a:p>
          <a:r>
            <a:rPr lang="en-US" dirty="0" smtClean="0"/>
            <a:t>650-555-7928</a:t>
          </a:r>
          <a:endParaRPr lang="en-US" dirty="0"/>
        </a:p>
      </dgm:t>
    </dgm:pt>
    <dgm:pt modelId="{1C886D9D-FB8D-4D4A-8627-E847EF5E9FF6}" type="sibTrans" cxnId="{4F6CF318-6718-417C-858A-C6E4F8B3A83D}">
      <dgm:prSet/>
      <dgm:spPr/>
      <dgm:t>
        <a:bodyPr/>
        <a:lstStyle/>
        <a:p>
          <a:endParaRPr lang="en-US"/>
        </a:p>
      </dgm:t>
    </dgm:pt>
    <dgm:pt modelId="{B807E529-1090-409E-8AAC-9F6150549897}" type="parTrans" cxnId="{4F6CF318-6718-417C-858A-C6E4F8B3A83D}">
      <dgm:prSet/>
      <dgm:spPr/>
      <dgm:t>
        <a:bodyPr/>
        <a:lstStyle/>
        <a:p>
          <a:endParaRPr lang="en-US"/>
        </a:p>
      </dgm:t>
    </dgm:pt>
    <dgm:pt modelId="{6DF4A3ED-E68C-4A6D-A46E-D15B165EF09C}">
      <dgm:prSet phldrT="[Text]"/>
      <dgm:spPr/>
      <dgm:t>
        <a:bodyPr/>
        <a:lstStyle/>
        <a:p>
          <a:r>
            <a:rPr lang="en-US" dirty="0" smtClean="0"/>
            <a:t>Cell Tower C</a:t>
          </a:r>
        </a:p>
        <a:p>
          <a:r>
            <a:rPr lang="en-US" dirty="0" smtClean="0"/>
            <a:t>Time </a:t>
          </a:r>
          <a:r>
            <a:rPr lang="en-US" i="1" dirty="0" smtClean="0"/>
            <a:t>t</a:t>
          </a:r>
          <a:r>
            <a:rPr lang="en-US" i="0" baseline="-25000" dirty="0" smtClean="0"/>
            <a:t>3</a:t>
          </a:r>
          <a:endParaRPr lang="en-US" i="0" dirty="0"/>
        </a:p>
      </dgm:t>
    </dgm:pt>
    <dgm:pt modelId="{6EB505F7-B044-4479-B3AB-61288F04F787}" type="sibTrans" cxnId="{4A962A64-8E8C-4E28-BCF8-21691F9502C2}">
      <dgm:prSet/>
      <dgm:spPr/>
      <dgm:t>
        <a:bodyPr/>
        <a:lstStyle/>
        <a:p>
          <a:endParaRPr lang="en-US"/>
        </a:p>
      </dgm:t>
    </dgm:pt>
    <dgm:pt modelId="{FEC74FF6-BA7B-40EF-BA3E-35791C742FB5}" type="parTrans" cxnId="{4A962A64-8E8C-4E28-BCF8-21691F9502C2}">
      <dgm:prSet/>
      <dgm:spPr/>
      <dgm:t>
        <a:bodyPr/>
        <a:lstStyle/>
        <a:p>
          <a:endParaRPr lang="en-US"/>
        </a:p>
      </dgm:t>
    </dgm:pt>
    <dgm:pt modelId="{9507A4E6-D1C8-487A-8923-E498D3EDB6E1}">
      <dgm:prSet phldrT="[Text]"/>
      <dgm:spPr/>
      <dgm:t>
        <a:bodyPr/>
        <a:lstStyle/>
        <a:p>
          <a:r>
            <a:rPr lang="en-US" dirty="0" smtClean="0"/>
            <a:t>650-555-3813</a:t>
          </a:r>
          <a:endParaRPr lang="en-US" dirty="0"/>
        </a:p>
      </dgm:t>
    </dgm:pt>
    <dgm:pt modelId="{160684F0-4D3B-484C-A543-2AF89F251279}" type="parTrans" cxnId="{4047EC92-3549-4EFC-A94E-79B3E7AC987F}">
      <dgm:prSet/>
      <dgm:spPr/>
      <dgm:t>
        <a:bodyPr/>
        <a:lstStyle/>
        <a:p>
          <a:endParaRPr lang="en-US"/>
        </a:p>
      </dgm:t>
    </dgm:pt>
    <dgm:pt modelId="{1418E798-11E1-4BA3-A1C7-03C9FEA8D525}" type="sibTrans" cxnId="{4047EC92-3549-4EFC-A94E-79B3E7AC987F}">
      <dgm:prSet/>
      <dgm:spPr/>
      <dgm:t>
        <a:bodyPr/>
        <a:lstStyle/>
        <a:p>
          <a:endParaRPr lang="en-US"/>
        </a:p>
      </dgm:t>
    </dgm:pt>
    <dgm:pt modelId="{8D76536C-C3F9-439D-B65D-991053862E40}">
      <dgm:prSet phldrT="[Text]"/>
      <dgm:spPr/>
      <dgm:t>
        <a:bodyPr/>
        <a:lstStyle/>
        <a:p>
          <a:r>
            <a:rPr lang="en-US" dirty="0" smtClean="0"/>
            <a:t>650-555-2786</a:t>
          </a:r>
          <a:endParaRPr lang="en-US" dirty="0"/>
        </a:p>
      </dgm:t>
    </dgm:pt>
    <dgm:pt modelId="{1C26140B-962B-4B40-8766-67566CC471E3}" type="parTrans" cxnId="{228F734E-5C8E-4E18-A8F5-ADC8871A96F6}">
      <dgm:prSet/>
      <dgm:spPr/>
      <dgm:t>
        <a:bodyPr/>
        <a:lstStyle/>
        <a:p>
          <a:endParaRPr lang="en-US"/>
        </a:p>
      </dgm:t>
    </dgm:pt>
    <dgm:pt modelId="{FEF451CD-2CB0-46FC-BD17-CF73EDE03A07}" type="sibTrans" cxnId="{228F734E-5C8E-4E18-A8F5-ADC8871A96F6}">
      <dgm:prSet/>
      <dgm:spPr/>
      <dgm:t>
        <a:bodyPr/>
        <a:lstStyle/>
        <a:p>
          <a:endParaRPr lang="en-US"/>
        </a:p>
      </dgm:t>
    </dgm:pt>
    <dgm:pt modelId="{A13CE810-378B-43A3-ABFB-AC67A98F40A4}">
      <dgm:prSet phldrT="[Text]"/>
      <dgm:spPr/>
      <dgm:t>
        <a:bodyPr/>
        <a:lstStyle/>
        <a:p>
          <a:r>
            <a:rPr lang="en-US" b="1" dirty="0" smtClean="0">
              <a:solidFill>
                <a:schemeClr val="tx2"/>
              </a:solidFill>
            </a:rPr>
            <a:t>650-555-7976</a:t>
          </a:r>
          <a:endParaRPr lang="en-US" b="1" dirty="0">
            <a:solidFill>
              <a:schemeClr val="tx2"/>
            </a:solidFill>
          </a:endParaRPr>
        </a:p>
      </dgm:t>
    </dgm:pt>
    <dgm:pt modelId="{27CFB17B-5904-46C2-9946-1048A07AAAE0}" type="parTrans" cxnId="{2F1BEE00-37D8-4509-A082-0F42395ADDB2}">
      <dgm:prSet/>
      <dgm:spPr/>
      <dgm:t>
        <a:bodyPr/>
        <a:lstStyle/>
        <a:p>
          <a:endParaRPr lang="en-US"/>
        </a:p>
      </dgm:t>
    </dgm:pt>
    <dgm:pt modelId="{102B7C7B-C557-4CAC-A29F-477180C56FC9}" type="sibTrans" cxnId="{2F1BEE00-37D8-4509-A082-0F42395ADDB2}">
      <dgm:prSet/>
      <dgm:spPr/>
      <dgm:t>
        <a:bodyPr/>
        <a:lstStyle/>
        <a:p>
          <a:endParaRPr lang="en-US"/>
        </a:p>
      </dgm:t>
    </dgm:pt>
    <dgm:pt modelId="{9C34AAF8-BC41-4A58-A43D-2077A4A67DE2}">
      <dgm:prSet phldrT="[Text]"/>
      <dgm:spPr/>
      <dgm:t>
        <a:bodyPr/>
        <a:lstStyle/>
        <a:p>
          <a:r>
            <a:rPr lang="en-US" dirty="0" smtClean="0"/>
            <a:t>650-555-0392</a:t>
          </a:r>
          <a:endParaRPr lang="en-US" dirty="0"/>
        </a:p>
      </dgm:t>
    </dgm:pt>
    <dgm:pt modelId="{A27DD0CF-115C-49AB-8BA0-616AA1C2AB1C}" type="parTrans" cxnId="{0EA1AF28-EDE3-4747-B900-58630BD1C948}">
      <dgm:prSet/>
      <dgm:spPr/>
      <dgm:t>
        <a:bodyPr/>
        <a:lstStyle/>
        <a:p>
          <a:endParaRPr lang="en-US"/>
        </a:p>
      </dgm:t>
    </dgm:pt>
    <dgm:pt modelId="{9C81DD45-C7C3-4AD0-964F-E9BB7317552E}" type="sibTrans" cxnId="{0EA1AF28-EDE3-4747-B900-58630BD1C948}">
      <dgm:prSet/>
      <dgm:spPr/>
      <dgm:t>
        <a:bodyPr/>
        <a:lstStyle/>
        <a:p>
          <a:endParaRPr lang="en-US"/>
        </a:p>
      </dgm:t>
    </dgm:pt>
    <dgm:pt modelId="{B2768096-864B-4421-B234-06EF13D92626}">
      <dgm:prSet phldrT="[Text]"/>
      <dgm:spPr/>
      <dgm:t>
        <a:bodyPr/>
        <a:lstStyle/>
        <a:p>
          <a:r>
            <a:rPr lang="en-US" dirty="0" smtClean="0"/>
            <a:t>650-555-5872</a:t>
          </a:r>
          <a:endParaRPr lang="en-US" dirty="0"/>
        </a:p>
      </dgm:t>
    </dgm:pt>
    <dgm:pt modelId="{103A6554-D5B0-41CF-B7C0-BC526C41E59E}" type="parTrans" cxnId="{30ACB25F-F04C-4AC3-AC0C-53E8AFC9156A}">
      <dgm:prSet/>
      <dgm:spPr/>
      <dgm:t>
        <a:bodyPr/>
        <a:lstStyle/>
        <a:p>
          <a:endParaRPr lang="en-US"/>
        </a:p>
      </dgm:t>
    </dgm:pt>
    <dgm:pt modelId="{AEAE55E9-DA20-402D-90DF-F2AAEEC1B8D1}" type="sibTrans" cxnId="{30ACB25F-F04C-4AC3-AC0C-53E8AFC9156A}">
      <dgm:prSet/>
      <dgm:spPr/>
      <dgm:t>
        <a:bodyPr/>
        <a:lstStyle/>
        <a:p>
          <a:endParaRPr lang="en-US"/>
        </a:p>
      </dgm:t>
    </dgm:pt>
    <dgm:pt modelId="{38E6BDAA-D28F-45CF-9FD4-F9154AF7D627}">
      <dgm:prSet phldrT="[Text]"/>
      <dgm:spPr/>
      <dgm:t>
        <a:bodyPr/>
        <a:lstStyle/>
        <a:p>
          <a:r>
            <a:rPr lang="en-US" dirty="0" smtClean="0"/>
            <a:t>650-555-4891</a:t>
          </a:r>
          <a:endParaRPr lang="en-US" dirty="0"/>
        </a:p>
      </dgm:t>
    </dgm:pt>
    <dgm:pt modelId="{BB1CE9F0-4889-4D46-902E-88C91B202CC6}" type="parTrans" cxnId="{32C7E65D-59C5-46F8-A6A1-478D7D07CA40}">
      <dgm:prSet/>
      <dgm:spPr/>
      <dgm:t>
        <a:bodyPr/>
        <a:lstStyle/>
        <a:p>
          <a:endParaRPr lang="en-US"/>
        </a:p>
      </dgm:t>
    </dgm:pt>
    <dgm:pt modelId="{533999DB-05DD-4D37-A4D6-302322EAD237}" type="sibTrans" cxnId="{32C7E65D-59C5-46F8-A6A1-478D7D07CA40}">
      <dgm:prSet/>
      <dgm:spPr/>
      <dgm:t>
        <a:bodyPr/>
        <a:lstStyle/>
        <a:p>
          <a:endParaRPr lang="en-US"/>
        </a:p>
      </dgm:t>
    </dgm:pt>
    <dgm:pt modelId="{254A3B60-3639-49CA-9E80-E3DDA3163A61}">
      <dgm:prSet phldrT="[Text]"/>
      <dgm:spPr/>
      <dgm:t>
        <a:bodyPr/>
        <a:lstStyle/>
        <a:p>
          <a:r>
            <a:rPr lang="en-US" dirty="0" smtClean="0"/>
            <a:t>650-555-9709</a:t>
          </a:r>
          <a:endParaRPr lang="en-US" dirty="0"/>
        </a:p>
      </dgm:t>
    </dgm:pt>
    <dgm:pt modelId="{E87B5F4D-EF42-4367-A6FC-930C087108AC}" type="parTrans" cxnId="{1D0ECED3-2189-4D33-89E7-E88E45FB5570}">
      <dgm:prSet/>
      <dgm:spPr/>
      <dgm:t>
        <a:bodyPr/>
        <a:lstStyle/>
        <a:p>
          <a:endParaRPr lang="en-US"/>
        </a:p>
      </dgm:t>
    </dgm:pt>
    <dgm:pt modelId="{1BC7503D-02BF-407B-9214-2574F64D63F5}" type="sibTrans" cxnId="{1D0ECED3-2189-4D33-89E7-E88E45FB5570}">
      <dgm:prSet/>
      <dgm:spPr/>
      <dgm:t>
        <a:bodyPr/>
        <a:lstStyle/>
        <a:p>
          <a:endParaRPr lang="en-US"/>
        </a:p>
      </dgm:t>
    </dgm:pt>
    <dgm:pt modelId="{DFB8C3AE-AF81-49AD-8390-0B8596F7983A}">
      <dgm:prSet phldrT="[Text]"/>
      <dgm:spPr/>
      <dgm:t>
        <a:bodyPr/>
        <a:lstStyle/>
        <a:p>
          <a:r>
            <a:rPr lang="en-US" dirty="0" smtClean="0"/>
            <a:t>650-555-0599</a:t>
          </a:r>
          <a:endParaRPr lang="en-US" dirty="0"/>
        </a:p>
      </dgm:t>
    </dgm:pt>
    <dgm:pt modelId="{672C02E1-5554-445F-9098-5C8B9488A2CF}" type="parTrans" cxnId="{17943887-3E5B-4182-B868-AB90F5450A8D}">
      <dgm:prSet/>
      <dgm:spPr/>
      <dgm:t>
        <a:bodyPr/>
        <a:lstStyle/>
        <a:p>
          <a:endParaRPr lang="en-US"/>
        </a:p>
      </dgm:t>
    </dgm:pt>
    <dgm:pt modelId="{2FCD3232-1AA2-414C-83CA-E40EDDF1E6D2}" type="sibTrans" cxnId="{17943887-3E5B-4182-B868-AB90F5450A8D}">
      <dgm:prSet/>
      <dgm:spPr/>
      <dgm:t>
        <a:bodyPr/>
        <a:lstStyle/>
        <a:p>
          <a:endParaRPr lang="en-US"/>
        </a:p>
      </dgm:t>
    </dgm:pt>
    <dgm:pt modelId="{33213AC0-C91A-43DB-95BE-B0FEFA596AEB}">
      <dgm:prSet phldrT="[Text]"/>
      <dgm:spPr/>
      <dgm:t>
        <a:bodyPr/>
        <a:lstStyle/>
        <a:p>
          <a:r>
            <a:rPr lang="en-US" dirty="0" smtClean="0"/>
            <a:t>650-555-6445</a:t>
          </a:r>
          <a:endParaRPr lang="en-US" dirty="0"/>
        </a:p>
      </dgm:t>
    </dgm:pt>
    <dgm:pt modelId="{53A3E0C1-D864-4C97-8446-0BBF115E0E5B}" type="parTrans" cxnId="{D588D29A-50D9-4B14-8817-FDDCE216C2C0}">
      <dgm:prSet/>
      <dgm:spPr/>
      <dgm:t>
        <a:bodyPr/>
        <a:lstStyle/>
        <a:p>
          <a:endParaRPr lang="en-US"/>
        </a:p>
      </dgm:t>
    </dgm:pt>
    <dgm:pt modelId="{15FB775A-1ECA-4932-BAD4-7B5356381B83}" type="sibTrans" cxnId="{D588D29A-50D9-4B14-8817-FDDCE216C2C0}">
      <dgm:prSet/>
      <dgm:spPr/>
      <dgm:t>
        <a:bodyPr/>
        <a:lstStyle/>
        <a:p>
          <a:endParaRPr lang="en-US"/>
        </a:p>
      </dgm:t>
    </dgm:pt>
    <dgm:pt modelId="{D95ED3A7-52FA-4E2F-A5A7-BF647607B8DC}">
      <dgm:prSet phldrT="[Text]"/>
      <dgm:spPr/>
      <dgm:t>
        <a:bodyPr/>
        <a:lstStyle/>
        <a:p>
          <a:r>
            <a:rPr lang="en-US" dirty="0" smtClean="0"/>
            <a:t>650-555-7511</a:t>
          </a:r>
          <a:endParaRPr lang="en-US" dirty="0"/>
        </a:p>
      </dgm:t>
    </dgm:pt>
    <dgm:pt modelId="{F7223968-333B-44EE-A5AF-06C7BA2E40AE}" type="parTrans" cxnId="{E915CF62-C1C3-40F5-B7CF-8E923C4F1B0A}">
      <dgm:prSet/>
      <dgm:spPr/>
      <dgm:t>
        <a:bodyPr/>
        <a:lstStyle/>
        <a:p>
          <a:endParaRPr lang="en-US"/>
        </a:p>
      </dgm:t>
    </dgm:pt>
    <dgm:pt modelId="{765C7182-FBF5-47CD-8380-08B9025DDB2C}" type="sibTrans" cxnId="{E915CF62-C1C3-40F5-B7CF-8E923C4F1B0A}">
      <dgm:prSet/>
      <dgm:spPr/>
      <dgm:t>
        <a:bodyPr/>
        <a:lstStyle/>
        <a:p>
          <a:endParaRPr lang="en-US"/>
        </a:p>
      </dgm:t>
    </dgm:pt>
    <dgm:pt modelId="{68C04358-2E76-4A70-B790-0DC005876643}">
      <dgm:prSet phldrT="[Text]"/>
      <dgm:spPr/>
      <dgm:t>
        <a:bodyPr/>
        <a:lstStyle/>
        <a:p>
          <a:r>
            <a:rPr lang="en-US" dirty="0" smtClean="0"/>
            <a:t>650-555-2277</a:t>
          </a:r>
          <a:endParaRPr lang="en-US" dirty="0"/>
        </a:p>
      </dgm:t>
    </dgm:pt>
    <dgm:pt modelId="{337A3E4C-0D1E-4CE5-BA26-604460BF5CE9}" type="parTrans" cxnId="{08E9DE6B-53A8-4FD4-92F0-DB64F0AD7667}">
      <dgm:prSet/>
      <dgm:spPr/>
      <dgm:t>
        <a:bodyPr/>
        <a:lstStyle/>
        <a:p>
          <a:endParaRPr lang="en-US"/>
        </a:p>
      </dgm:t>
    </dgm:pt>
    <dgm:pt modelId="{C883A488-7417-4879-8828-9A68A998132A}" type="sibTrans" cxnId="{08E9DE6B-53A8-4FD4-92F0-DB64F0AD7667}">
      <dgm:prSet/>
      <dgm:spPr/>
      <dgm:t>
        <a:bodyPr/>
        <a:lstStyle/>
        <a:p>
          <a:endParaRPr lang="en-US"/>
        </a:p>
      </dgm:t>
    </dgm:pt>
    <dgm:pt modelId="{884D2AB2-1C50-4217-B4FB-EDF16AD03331}">
      <dgm:prSet phldrT="[Text]"/>
      <dgm:spPr/>
      <dgm:t>
        <a:bodyPr/>
        <a:lstStyle/>
        <a:p>
          <a:r>
            <a:rPr lang="en-US" b="1" dirty="0" smtClean="0">
              <a:solidFill>
                <a:schemeClr val="tx2"/>
              </a:solidFill>
            </a:rPr>
            <a:t>650-555-7976</a:t>
          </a:r>
          <a:endParaRPr lang="en-US" b="1" dirty="0">
            <a:solidFill>
              <a:schemeClr val="tx2"/>
            </a:solidFill>
          </a:endParaRPr>
        </a:p>
      </dgm:t>
    </dgm:pt>
    <dgm:pt modelId="{D9CA941C-1CC3-4221-881C-7D4457A12C06}" type="parTrans" cxnId="{81E8C61D-9938-412F-84E5-8D979AEFECD1}">
      <dgm:prSet/>
      <dgm:spPr/>
      <dgm:t>
        <a:bodyPr/>
        <a:lstStyle/>
        <a:p>
          <a:endParaRPr lang="en-US"/>
        </a:p>
      </dgm:t>
    </dgm:pt>
    <dgm:pt modelId="{E4BFE5F9-2361-47EF-94F2-F4FAB1BE6036}" type="sibTrans" cxnId="{81E8C61D-9938-412F-84E5-8D979AEFECD1}">
      <dgm:prSet/>
      <dgm:spPr/>
      <dgm:t>
        <a:bodyPr/>
        <a:lstStyle/>
        <a:p>
          <a:endParaRPr lang="en-US"/>
        </a:p>
      </dgm:t>
    </dgm:pt>
    <dgm:pt modelId="{E9DF01ED-418F-4203-BB34-3E577DE353D5}">
      <dgm:prSet phldrT="[Text]"/>
      <dgm:spPr/>
      <dgm:t>
        <a:bodyPr/>
        <a:lstStyle/>
        <a:p>
          <a:r>
            <a:rPr lang="en-US" dirty="0" smtClean="0"/>
            <a:t>650-555-2840</a:t>
          </a:r>
          <a:endParaRPr lang="en-US" dirty="0"/>
        </a:p>
      </dgm:t>
    </dgm:pt>
    <dgm:pt modelId="{384F868D-6AE6-4FA8-9B34-158FBF2CFAED}" type="parTrans" cxnId="{55461974-1DC1-4814-BE48-C9226526F68F}">
      <dgm:prSet/>
      <dgm:spPr/>
      <dgm:t>
        <a:bodyPr/>
        <a:lstStyle/>
        <a:p>
          <a:endParaRPr lang="en-US"/>
        </a:p>
      </dgm:t>
    </dgm:pt>
    <dgm:pt modelId="{D3A9BD92-5449-4982-9A41-E3B00640DAEA}" type="sibTrans" cxnId="{55461974-1DC1-4814-BE48-C9226526F68F}">
      <dgm:prSet/>
      <dgm:spPr/>
      <dgm:t>
        <a:bodyPr/>
        <a:lstStyle/>
        <a:p>
          <a:endParaRPr lang="en-US"/>
        </a:p>
      </dgm:t>
    </dgm:pt>
    <dgm:pt modelId="{D6C9CBD9-10C5-4174-941C-9CB3DFB68BAF}">
      <dgm:prSet phldrT="[Text]"/>
      <dgm:spPr/>
      <dgm:t>
        <a:bodyPr/>
        <a:lstStyle/>
        <a:p>
          <a:r>
            <a:rPr lang="en-US" dirty="0" smtClean="0"/>
            <a:t>650-555-3222</a:t>
          </a:r>
          <a:endParaRPr lang="en-US" dirty="0"/>
        </a:p>
      </dgm:t>
    </dgm:pt>
    <dgm:pt modelId="{AE3BF632-3AE5-4EF4-8B76-02828A249B58}" type="parTrans" cxnId="{68B6711C-4CE4-47B3-BC98-741A65B6DCC5}">
      <dgm:prSet/>
      <dgm:spPr/>
      <dgm:t>
        <a:bodyPr/>
        <a:lstStyle/>
        <a:p>
          <a:endParaRPr lang="en-US"/>
        </a:p>
      </dgm:t>
    </dgm:pt>
    <dgm:pt modelId="{287125D0-75D1-4C7F-954A-943A40B7FD60}" type="sibTrans" cxnId="{68B6711C-4CE4-47B3-BC98-741A65B6DCC5}">
      <dgm:prSet/>
      <dgm:spPr/>
      <dgm:t>
        <a:bodyPr/>
        <a:lstStyle/>
        <a:p>
          <a:endParaRPr lang="en-US"/>
        </a:p>
      </dgm:t>
    </dgm:pt>
    <dgm:pt modelId="{5EC47947-B3EA-4533-8A72-6281B658AECC}" type="pres">
      <dgm:prSet presAssocID="{BC0BF81E-95F7-4F60-AC02-F6757876E7DA}" presName="Name0" presStyleCnt="0">
        <dgm:presLayoutVars>
          <dgm:dir/>
          <dgm:animLvl val="lvl"/>
          <dgm:resizeHandles val="exact"/>
        </dgm:presLayoutVars>
      </dgm:prSet>
      <dgm:spPr/>
      <dgm:t>
        <a:bodyPr/>
        <a:lstStyle/>
        <a:p>
          <a:endParaRPr lang="en-US"/>
        </a:p>
      </dgm:t>
    </dgm:pt>
    <dgm:pt modelId="{830B0646-2D45-4E47-B8D0-82C425D150E7}" type="pres">
      <dgm:prSet presAssocID="{4F4BB47E-7276-4DAE-9533-E31980D0EC6F}" presName="composite" presStyleCnt="0"/>
      <dgm:spPr/>
    </dgm:pt>
    <dgm:pt modelId="{E7D39D20-4134-429D-9B5E-09C18DA78ED0}" type="pres">
      <dgm:prSet presAssocID="{4F4BB47E-7276-4DAE-9533-E31980D0EC6F}" presName="parTx" presStyleLbl="alignNode1" presStyleIdx="0" presStyleCnt="3">
        <dgm:presLayoutVars>
          <dgm:chMax val="0"/>
          <dgm:chPref val="0"/>
          <dgm:bulletEnabled val="1"/>
        </dgm:presLayoutVars>
      </dgm:prSet>
      <dgm:spPr/>
      <dgm:t>
        <a:bodyPr/>
        <a:lstStyle/>
        <a:p>
          <a:endParaRPr lang="en-US"/>
        </a:p>
      </dgm:t>
    </dgm:pt>
    <dgm:pt modelId="{B65F8172-0319-494F-B551-A076FB0A4B3F}" type="pres">
      <dgm:prSet presAssocID="{4F4BB47E-7276-4DAE-9533-E31980D0EC6F}" presName="desTx" presStyleLbl="alignAccFollowNode1" presStyleIdx="0" presStyleCnt="3">
        <dgm:presLayoutVars>
          <dgm:bulletEnabled val="1"/>
        </dgm:presLayoutVars>
      </dgm:prSet>
      <dgm:spPr/>
      <dgm:t>
        <a:bodyPr/>
        <a:lstStyle/>
        <a:p>
          <a:endParaRPr lang="en-US"/>
        </a:p>
      </dgm:t>
    </dgm:pt>
    <dgm:pt modelId="{156C6B97-19DC-4F7A-8B79-AE66B6FE4A2F}" type="pres">
      <dgm:prSet presAssocID="{0AA59270-30CB-4CD5-97BF-BC9BEAF1684D}" presName="space" presStyleCnt="0"/>
      <dgm:spPr/>
    </dgm:pt>
    <dgm:pt modelId="{EB73443C-1183-4CEB-9F82-306E0DB1C6C2}" type="pres">
      <dgm:prSet presAssocID="{7045DEA3-D93F-470E-841A-1828022B7D43}" presName="composite" presStyleCnt="0"/>
      <dgm:spPr/>
    </dgm:pt>
    <dgm:pt modelId="{BABD76B3-B176-4C7A-8198-0EF78DB41003}" type="pres">
      <dgm:prSet presAssocID="{7045DEA3-D93F-470E-841A-1828022B7D43}" presName="parTx" presStyleLbl="alignNode1" presStyleIdx="1" presStyleCnt="3">
        <dgm:presLayoutVars>
          <dgm:chMax val="0"/>
          <dgm:chPref val="0"/>
          <dgm:bulletEnabled val="1"/>
        </dgm:presLayoutVars>
      </dgm:prSet>
      <dgm:spPr/>
      <dgm:t>
        <a:bodyPr/>
        <a:lstStyle/>
        <a:p>
          <a:endParaRPr lang="en-US"/>
        </a:p>
      </dgm:t>
    </dgm:pt>
    <dgm:pt modelId="{90F9C5D6-4B9F-4369-BBC8-E04CC1CAA735}" type="pres">
      <dgm:prSet presAssocID="{7045DEA3-D93F-470E-841A-1828022B7D43}" presName="desTx" presStyleLbl="alignAccFollowNode1" presStyleIdx="1" presStyleCnt="3">
        <dgm:presLayoutVars>
          <dgm:bulletEnabled val="1"/>
        </dgm:presLayoutVars>
      </dgm:prSet>
      <dgm:spPr/>
      <dgm:t>
        <a:bodyPr/>
        <a:lstStyle/>
        <a:p>
          <a:endParaRPr lang="en-US"/>
        </a:p>
      </dgm:t>
    </dgm:pt>
    <dgm:pt modelId="{2CC9F336-7E74-4260-8670-4E02200A430A}" type="pres">
      <dgm:prSet presAssocID="{1A1B1127-E2FF-4232-8558-73214E65A939}" presName="space" presStyleCnt="0"/>
      <dgm:spPr/>
    </dgm:pt>
    <dgm:pt modelId="{9F5612E5-2431-4390-A860-B54F37D9F6F7}" type="pres">
      <dgm:prSet presAssocID="{6DF4A3ED-E68C-4A6D-A46E-D15B165EF09C}" presName="composite" presStyleCnt="0"/>
      <dgm:spPr/>
    </dgm:pt>
    <dgm:pt modelId="{F95F63E0-43DF-4404-8981-A1D5DB9391A4}" type="pres">
      <dgm:prSet presAssocID="{6DF4A3ED-E68C-4A6D-A46E-D15B165EF09C}" presName="parTx" presStyleLbl="alignNode1" presStyleIdx="2" presStyleCnt="3">
        <dgm:presLayoutVars>
          <dgm:chMax val="0"/>
          <dgm:chPref val="0"/>
          <dgm:bulletEnabled val="1"/>
        </dgm:presLayoutVars>
      </dgm:prSet>
      <dgm:spPr/>
      <dgm:t>
        <a:bodyPr/>
        <a:lstStyle/>
        <a:p>
          <a:endParaRPr lang="en-US"/>
        </a:p>
      </dgm:t>
    </dgm:pt>
    <dgm:pt modelId="{84E2E5C2-5895-4217-A2CC-3CCCDBC09DDE}" type="pres">
      <dgm:prSet presAssocID="{6DF4A3ED-E68C-4A6D-A46E-D15B165EF09C}" presName="desTx" presStyleLbl="alignAccFollowNode1" presStyleIdx="2" presStyleCnt="3">
        <dgm:presLayoutVars>
          <dgm:bulletEnabled val="1"/>
        </dgm:presLayoutVars>
      </dgm:prSet>
      <dgm:spPr/>
      <dgm:t>
        <a:bodyPr/>
        <a:lstStyle/>
        <a:p>
          <a:endParaRPr lang="en-US"/>
        </a:p>
      </dgm:t>
    </dgm:pt>
  </dgm:ptLst>
  <dgm:cxnLst>
    <dgm:cxn modelId="{6FDD7785-BCC7-49AF-9E66-DF56C2B5F497}" srcId="{4F4BB47E-7276-4DAE-9533-E31980D0EC6F}" destId="{CF7A5407-0AC9-4D56-B9F6-1294E7B360C5}" srcOrd="5" destOrd="0" parTransId="{BCD95E4D-F3A2-406B-AF25-D8BE4FF70D20}" sibTransId="{2F34FEBC-2546-42C6-ACE0-745AA1BC0668}"/>
    <dgm:cxn modelId="{702C790A-887A-40FA-BEBC-D3C9F1281BC2}" type="presOf" srcId="{38E6BDAA-D28F-45CF-9FD4-F9154AF7D627}" destId="{90F9C5D6-4B9F-4369-BBC8-E04CC1CAA735}" srcOrd="0" destOrd="6" presId="urn:microsoft.com/office/officeart/2005/8/layout/hList1"/>
    <dgm:cxn modelId="{AFB25517-BCF6-4645-9FBC-161D690CF220}" srcId="{4F4BB47E-7276-4DAE-9533-E31980D0EC6F}" destId="{F6807DFA-D66E-4E92-B745-68D45AB37486}" srcOrd="4" destOrd="0" parTransId="{E7AD1AF9-035B-42FE-9B18-286FA9922B91}" sibTransId="{AD831076-A140-4FD5-9757-934A9A959AA6}"/>
    <dgm:cxn modelId="{60D64F3D-5055-4913-ABEF-644A06088A6A}" type="presOf" srcId="{A13CE810-378B-43A3-ABFB-AC67A98F40A4}" destId="{90F9C5D6-4B9F-4369-BBC8-E04CC1CAA735}" srcOrd="0" destOrd="3" presId="urn:microsoft.com/office/officeart/2005/8/layout/hList1"/>
    <dgm:cxn modelId="{2CC06FDF-ADBD-47E8-AC60-495681451884}" type="presOf" srcId="{B64A6BEF-9CF3-4359-A378-84A1640E9FDE}" destId="{B65F8172-0319-494F-B551-A076FB0A4B3F}" srcOrd="0" destOrd="3" presId="urn:microsoft.com/office/officeart/2005/8/layout/hList1"/>
    <dgm:cxn modelId="{0EA1AF28-EDE3-4747-B900-58630BD1C948}" srcId="{7045DEA3-D93F-470E-841A-1828022B7D43}" destId="{9C34AAF8-BC41-4A58-A43D-2077A4A67DE2}" srcOrd="4" destOrd="0" parTransId="{A27DD0CF-115C-49AB-8BA0-616AA1C2AB1C}" sibTransId="{9C81DD45-C7C3-4AD0-964F-E9BB7317552E}"/>
    <dgm:cxn modelId="{D7FE9D40-3E9D-48E4-8B23-A79BA953CDC5}" srcId="{4F4BB47E-7276-4DAE-9533-E31980D0EC6F}" destId="{B5396A9B-DA46-4E97-BDE8-F4548756DBB7}" srcOrd="0" destOrd="0" parTransId="{0349E844-2612-49FD-8AF8-EF51E4A033BE}" sibTransId="{352578B0-8AFD-4632-B18F-F6EC849B1527}"/>
    <dgm:cxn modelId="{30ACB25F-F04C-4AC3-AC0C-53E8AFC9156A}" srcId="{7045DEA3-D93F-470E-841A-1828022B7D43}" destId="{B2768096-864B-4421-B234-06EF13D92626}" srcOrd="5" destOrd="0" parTransId="{103A6554-D5B0-41CF-B7C0-BC526C41E59E}" sibTransId="{AEAE55E9-DA20-402D-90DF-F2AAEEC1B8D1}"/>
    <dgm:cxn modelId="{17D60048-65AC-42BA-A2B4-CE51F1079429}" type="presOf" srcId="{9C34AAF8-BC41-4A58-A43D-2077A4A67DE2}" destId="{90F9C5D6-4B9F-4369-BBC8-E04CC1CAA735}" srcOrd="0" destOrd="4" presId="urn:microsoft.com/office/officeart/2005/8/layout/hList1"/>
    <dgm:cxn modelId="{E915CF62-C1C3-40F5-B7CF-8E923C4F1B0A}" srcId="{6DF4A3ED-E68C-4A6D-A46E-D15B165EF09C}" destId="{D95ED3A7-52FA-4E2F-A5A7-BF647607B8DC}" srcOrd="3" destOrd="0" parTransId="{F7223968-333B-44EE-A5AF-06C7BA2E40AE}" sibTransId="{765C7182-FBF5-47CD-8380-08B9025DDB2C}"/>
    <dgm:cxn modelId="{5E871409-285C-4ED9-B920-96FF9AD39BB7}" type="presOf" srcId="{6DF4A3ED-E68C-4A6D-A46E-D15B165EF09C}" destId="{F95F63E0-43DF-4404-8981-A1D5DB9391A4}" srcOrd="0" destOrd="0" presId="urn:microsoft.com/office/officeart/2005/8/layout/hList1"/>
    <dgm:cxn modelId="{FA1E6D70-3AA1-49DC-BA35-3C8DBEE32433}" type="presOf" srcId="{B5396A9B-DA46-4E97-BDE8-F4548756DBB7}" destId="{B65F8172-0319-494F-B551-A076FB0A4B3F}" srcOrd="0" destOrd="0" presId="urn:microsoft.com/office/officeart/2005/8/layout/hList1"/>
    <dgm:cxn modelId="{3EA4FE8F-69B7-4F0A-91FE-4711A5326F15}" srcId="{BC0BF81E-95F7-4F60-AC02-F6757876E7DA}" destId="{7045DEA3-D93F-470E-841A-1828022B7D43}" srcOrd="1" destOrd="0" parTransId="{2564845D-1AC1-4F96-A69D-F0BCCE6268D0}" sibTransId="{1A1B1127-E2FF-4232-8558-73214E65A939}"/>
    <dgm:cxn modelId="{ED2D7001-8E46-4945-8042-36C954A77D5B}" type="presOf" srcId="{9507A4E6-D1C8-487A-8923-E498D3EDB6E1}" destId="{90F9C5D6-4B9F-4369-BBC8-E04CC1CAA735}" srcOrd="0" destOrd="1" presId="urn:microsoft.com/office/officeart/2005/8/layout/hList1"/>
    <dgm:cxn modelId="{AB4CB359-8B61-4FEB-8A0C-CA0C94E15B66}" type="presOf" srcId="{AAE2E4AE-6B82-41D8-B132-A2ACEFA89A38}" destId="{B65F8172-0319-494F-B551-A076FB0A4B3F}" srcOrd="0" destOrd="2" presId="urn:microsoft.com/office/officeart/2005/8/layout/hList1"/>
    <dgm:cxn modelId="{228F734E-5C8E-4E18-A8F5-ADC8871A96F6}" srcId="{7045DEA3-D93F-470E-841A-1828022B7D43}" destId="{8D76536C-C3F9-439D-B65D-991053862E40}" srcOrd="2" destOrd="0" parTransId="{1C26140B-962B-4B40-8766-67566CC471E3}" sibTransId="{FEF451CD-2CB0-46FC-BD17-CF73EDE03A07}"/>
    <dgm:cxn modelId="{918AB836-6C73-413E-921B-C923B9B2D0EA}" type="presOf" srcId="{CF7A5407-0AC9-4D56-B9F6-1294E7B360C5}" destId="{B65F8172-0319-494F-B551-A076FB0A4B3F}" srcOrd="0" destOrd="5" presId="urn:microsoft.com/office/officeart/2005/8/layout/hList1"/>
    <dgm:cxn modelId="{32C7E65D-59C5-46F8-A6A1-478D7D07CA40}" srcId="{7045DEA3-D93F-470E-841A-1828022B7D43}" destId="{38E6BDAA-D28F-45CF-9FD4-F9154AF7D627}" srcOrd="6" destOrd="0" parTransId="{BB1CE9F0-4889-4D46-902E-88C91B202CC6}" sibTransId="{533999DB-05DD-4D37-A4D6-302322EAD237}"/>
    <dgm:cxn modelId="{4F60AED8-3C78-4002-B7AC-912176DFF2A8}" type="presOf" srcId="{E9DF01ED-418F-4203-BB34-3E577DE353D5}" destId="{84E2E5C2-5895-4217-A2CC-3CCCDBC09DDE}" srcOrd="0" destOrd="6" presId="urn:microsoft.com/office/officeart/2005/8/layout/hList1"/>
    <dgm:cxn modelId="{8ED5B823-60FC-4FA0-B983-B964A4A7BF84}" type="presOf" srcId="{DFB8C3AE-AF81-49AD-8390-0B8596F7983A}" destId="{84E2E5C2-5895-4217-A2CC-3CCCDBC09DDE}" srcOrd="0" destOrd="1" presId="urn:microsoft.com/office/officeart/2005/8/layout/hList1"/>
    <dgm:cxn modelId="{D0F16079-C76F-430F-B887-FB69FB01C45F}" type="presOf" srcId="{8FEB02C6-6765-4635-BB0E-6827C8F59070}" destId="{90F9C5D6-4B9F-4369-BBC8-E04CC1CAA735}" srcOrd="0" destOrd="0" presId="urn:microsoft.com/office/officeart/2005/8/layout/hList1"/>
    <dgm:cxn modelId="{51F2ED3B-AD05-4FB5-AC4D-18E9AF11409F}" srcId="{7045DEA3-D93F-470E-841A-1828022B7D43}" destId="{8FEB02C6-6765-4635-BB0E-6827C8F59070}" srcOrd="0" destOrd="0" parTransId="{4CC4DC8A-8AFC-4B2C-9E4C-D0A578393043}" sibTransId="{5EF0AA09-11F6-41EA-87CF-73DB78C964B4}"/>
    <dgm:cxn modelId="{F278DC91-ABCC-480B-92F0-F32FAC31B782}" type="presOf" srcId="{8D76536C-C3F9-439D-B65D-991053862E40}" destId="{90F9C5D6-4B9F-4369-BBC8-E04CC1CAA735}" srcOrd="0" destOrd="2" presId="urn:microsoft.com/office/officeart/2005/8/layout/hList1"/>
    <dgm:cxn modelId="{D588D29A-50D9-4B14-8817-FDDCE216C2C0}" srcId="{6DF4A3ED-E68C-4A6D-A46E-D15B165EF09C}" destId="{33213AC0-C91A-43DB-95BE-B0FEFA596AEB}" srcOrd="2" destOrd="0" parTransId="{53A3E0C1-D864-4C97-8446-0BBF115E0E5B}" sibTransId="{15FB775A-1ECA-4932-BAD4-7B5356381B83}"/>
    <dgm:cxn modelId="{1D0ECED3-2189-4D33-89E7-E88E45FB5570}" srcId="{7045DEA3-D93F-470E-841A-1828022B7D43}" destId="{254A3B60-3639-49CA-9E80-E3DDA3163A61}" srcOrd="7" destOrd="0" parTransId="{E87B5F4D-EF42-4367-A6FC-930C087108AC}" sibTransId="{1BC7503D-02BF-407B-9214-2574F64D63F5}"/>
    <dgm:cxn modelId="{4F6CF318-6718-417C-858A-C6E4F8B3A83D}" srcId="{6DF4A3ED-E68C-4A6D-A46E-D15B165EF09C}" destId="{35C492D0-0BFF-46D3-B67E-F177B123D2EF}" srcOrd="0" destOrd="0" parTransId="{B807E529-1090-409E-8AAC-9F6150549897}" sibTransId="{1C886D9D-FB8D-4D4A-8627-E847EF5E9FF6}"/>
    <dgm:cxn modelId="{D7A53797-E792-4904-B4F3-2BB02AE62167}" type="presOf" srcId="{D95ED3A7-52FA-4E2F-A5A7-BF647607B8DC}" destId="{84E2E5C2-5895-4217-A2CC-3CCCDBC09DDE}" srcOrd="0" destOrd="3" presId="urn:microsoft.com/office/officeart/2005/8/layout/hList1"/>
    <dgm:cxn modelId="{EB2E9363-36AF-43DB-9E31-C975625909D2}" type="presOf" srcId="{35C492D0-0BFF-46D3-B67E-F177B123D2EF}" destId="{84E2E5C2-5895-4217-A2CC-3CCCDBC09DDE}" srcOrd="0" destOrd="0" presId="urn:microsoft.com/office/officeart/2005/8/layout/hList1"/>
    <dgm:cxn modelId="{E5519C5C-2C7D-44B6-9A0E-406716968134}" type="presOf" srcId="{4F4BB47E-7276-4DAE-9533-E31980D0EC6F}" destId="{E7D39D20-4134-429D-9B5E-09C18DA78ED0}" srcOrd="0" destOrd="0" presId="urn:microsoft.com/office/officeart/2005/8/layout/hList1"/>
    <dgm:cxn modelId="{17943887-3E5B-4182-B868-AB90F5450A8D}" srcId="{6DF4A3ED-E68C-4A6D-A46E-D15B165EF09C}" destId="{DFB8C3AE-AF81-49AD-8390-0B8596F7983A}" srcOrd="1" destOrd="0" parTransId="{672C02E1-5554-445F-9098-5C8B9488A2CF}" sibTransId="{2FCD3232-1AA2-414C-83CA-E40EDDF1E6D2}"/>
    <dgm:cxn modelId="{269F9299-1595-494E-9464-E6F63CF97846}" type="presOf" srcId="{33213AC0-C91A-43DB-95BE-B0FEFA596AEB}" destId="{84E2E5C2-5895-4217-A2CC-3CCCDBC09DDE}" srcOrd="0" destOrd="2" presId="urn:microsoft.com/office/officeart/2005/8/layout/hList1"/>
    <dgm:cxn modelId="{F8A18AF2-DD90-4ED3-8079-EE34D18E948C}" type="presOf" srcId="{884D2AB2-1C50-4217-B4FB-EDF16AD03331}" destId="{84E2E5C2-5895-4217-A2CC-3CCCDBC09DDE}" srcOrd="0" destOrd="5" presId="urn:microsoft.com/office/officeart/2005/8/layout/hList1"/>
    <dgm:cxn modelId="{08E9DE6B-53A8-4FD4-92F0-DB64F0AD7667}" srcId="{6DF4A3ED-E68C-4A6D-A46E-D15B165EF09C}" destId="{68C04358-2E76-4A70-B790-0DC005876643}" srcOrd="4" destOrd="0" parTransId="{337A3E4C-0D1E-4CE5-BA26-604460BF5CE9}" sibTransId="{C883A488-7417-4879-8828-9A68A998132A}"/>
    <dgm:cxn modelId="{20F306DF-FB95-450A-845E-F332F492C44F}" srcId="{4F4BB47E-7276-4DAE-9533-E31980D0EC6F}" destId="{B64A6BEF-9CF3-4359-A378-84A1640E9FDE}" srcOrd="3" destOrd="0" parTransId="{7790CEB9-4C5F-4AB2-BB4E-D4AAB9C47B89}" sibTransId="{31E9E086-8E3F-4AAE-867E-B24150DD818A}"/>
    <dgm:cxn modelId="{B6841B0C-9B81-4DC6-9026-F65A1BD3F194}" srcId="{4F4BB47E-7276-4DAE-9533-E31980D0EC6F}" destId="{918B002D-3E05-46B8-8685-1426F52EF23E}" srcOrd="7" destOrd="0" parTransId="{6761B28F-560E-4D67-BD9A-EBEDD135C7A3}" sibTransId="{21EDF28A-7246-4525-984A-E0D8CB58EAF4}"/>
    <dgm:cxn modelId="{77332245-6C69-4F0E-BF71-2FA69210AC2A}" srcId="{4F4BB47E-7276-4DAE-9533-E31980D0EC6F}" destId="{AAE2E4AE-6B82-41D8-B132-A2ACEFA89A38}" srcOrd="2" destOrd="0" parTransId="{B166E09F-6A3B-4362-A588-AF8115F9EA44}" sibTransId="{6CD7BBBF-3EDB-424F-94B5-9F742FEF76DE}"/>
    <dgm:cxn modelId="{896C4FCB-B333-4654-B992-9E2194254FF0}" srcId="{BC0BF81E-95F7-4F60-AC02-F6757876E7DA}" destId="{4F4BB47E-7276-4DAE-9533-E31980D0EC6F}" srcOrd="0" destOrd="0" parTransId="{B4118495-ECD7-4DE4-93EE-EFE57DB9C5FF}" sibTransId="{0AA59270-30CB-4CD5-97BF-BC9BEAF1684D}"/>
    <dgm:cxn modelId="{FD7C65BF-6FCF-4115-A8CC-31847F7B9650}" type="presOf" srcId="{68C04358-2E76-4A70-B790-0DC005876643}" destId="{84E2E5C2-5895-4217-A2CC-3CCCDBC09DDE}" srcOrd="0" destOrd="4" presId="urn:microsoft.com/office/officeart/2005/8/layout/hList1"/>
    <dgm:cxn modelId="{A888A2D3-DA49-4BD1-B492-74D077463A5E}" type="presOf" srcId="{F6807DFA-D66E-4E92-B745-68D45AB37486}" destId="{B65F8172-0319-494F-B551-A076FB0A4B3F}" srcOrd="0" destOrd="4" presId="urn:microsoft.com/office/officeart/2005/8/layout/hList1"/>
    <dgm:cxn modelId="{4A962A64-8E8C-4E28-BCF8-21691F9502C2}" srcId="{BC0BF81E-95F7-4F60-AC02-F6757876E7DA}" destId="{6DF4A3ED-E68C-4A6D-A46E-D15B165EF09C}" srcOrd="2" destOrd="0" parTransId="{FEC74FF6-BA7B-40EF-BA3E-35791C742FB5}" sibTransId="{6EB505F7-B044-4479-B3AB-61288F04F787}"/>
    <dgm:cxn modelId="{81E8C61D-9938-412F-84E5-8D979AEFECD1}" srcId="{6DF4A3ED-E68C-4A6D-A46E-D15B165EF09C}" destId="{884D2AB2-1C50-4217-B4FB-EDF16AD03331}" srcOrd="5" destOrd="0" parTransId="{D9CA941C-1CC3-4221-881C-7D4457A12C06}" sibTransId="{E4BFE5F9-2361-47EF-94F2-F4FAB1BE6036}"/>
    <dgm:cxn modelId="{2F094A04-5612-459A-90AD-088EFC1396F5}" type="presOf" srcId="{F1630A76-E186-4412-8ABE-5F3E0BC0413E}" destId="{B65F8172-0319-494F-B551-A076FB0A4B3F}" srcOrd="0" destOrd="1" presId="urn:microsoft.com/office/officeart/2005/8/layout/hList1"/>
    <dgm:cxn modelId="{4047EC92-3549-4EFC-A94E-79B3E7AC987F}" srcId="{7045DEA3-D93F-470E-841A-1828022B7D43}" destId="{9507A4E6-D1C8-487A-8923-E498D3EDB6E1}" srcOrd="1" destOrd="0" parTransId="{160684F0-4D3B-484C-A543-2AF89F251279}" sibTransId="{1418E798-11E1-4BA3-A1C7-03C9FEA8D525}"/>
    <dgm:cxn modelId="{8A27BA0D-8392-4E21-9139-5EC66B32650A}" srcId="{4F4BB47E-7276-4DAE-9533-E31980D0EC6F}" destId="{F1630A76-E186-4412-8ABE-5F3E0BC0413E}" srcOrd="1" destOrd="0" parTransId="{DD9484CE-A784-49E6-9E8F-B6EF6C0C00BC}" sibTransId="{38A8C019-B89D-4125-8797-CF4CFB0DB2E5}"/>
    <dgm:cxn modelId="{68B6711C-4CE4-47B3-BC98-741A65B6DCC5}" srcId="{6DF4A3ED-E68C-4A6D-A46E-D15B165EF09C}" destId="{D6C9CBD9-10C5-4174-941C-9CB3DFB68BAF}" srcOrd="7" destOrd="0" parTransId="{AE3BF632-3AE5-4EF4-8B76-02828A249B58}" sibTransId="{287125D0-75D1-4C7F-954A-943A40B7FD60}"/>
    <dgm:cxn modelId="{F98C20C7-7DE2-4A3C-AB9D-D2E843DC4DC4}" type="presOf" srcId="{E32DA8A4-5111-4710-85D0-92F249736CC0}" destId="{B65F8172-0319-494F-B551-A076FB0A4B3F}" srcOrd="0" destOrd="6" presId="urn:microsoft.com/office/officeart/2005/8/layout/hList1"/>
    <dgm:cxn modelId="{9B8FB9D7-C73F-4F9B-A9CF-464DE2B4603B}" type="presOf" srcId="{BC0BF81E-95F7-4F60-AC02-F6757876E7DA}" destId="{5EC47947-B3EA-4533-8A72-6281B658AECC}" srcOrd="0" destOrd="0" presId="urn:microsoft.com/office/officeart/2005/8/layout/hList1"/>
    <dgm:cxn modelId="{55461974-1DC1-4814-BE48-C9226526F68F}" srcId="{6DF4A3ED-E68C-4A6D-A46E-D15B165EF09C}" destId="{E9DF01ED-418F-4203-BB34-3E577DE353D5}" srcOrd="6" destOrd="0" parTransId="{384F868D-6AE6-4FA8-9B34-158FBF2CFAED}" sibTransId="{D3A9BD92-5449-4982-9A41-E3B00640DAEA}"/>
    <dgm:cxn modelId="{2F1BEE00-37D8-4509-A082-0F42395ADDB2}" srcId="{7045DEA3-D93F-470E-841A-1828022B7D43}" destId="{A13CE810-378B-43A3-ABFB-AC67A98F40A4}" srcOrd="3" destOrd="0" parTransId="{27CFB17B-5904-46C2-9946-1048A07AAAE0}" sibTransId="{102B7C7B-C557-4CAC-A29F-477180C56FC9}"/>
    <dgm:cxn modelId="{5CA06405-E88D-40E9-AB79-94EA0AF0349D}" type="presOf" srcId="{254A3B60-3639-49CA-9E80-E3DDA3163A61}" destId="{90F9C5D6-4B9F-4369-BBC8-E04CC1CAA735}" srcOrd="0" destOrd="7" presId="urn:microsoft.com/office/officeart/2005/8/layout/hList1"/>
    <dgm:cxn modelId="{2F27C378-65B7-453C-8270-783BF4DF4387}" type="presOf" srcId="{7045DEA3-D93F-470E-841A-1828022B7D43}" destId="{BABD76B3-B176-4C7A-8198-0EF78DB41003}" srcOrd="0" destOrd="0" presId="urn:microsoft.com/office/officeart/2005/8/layout/hList1"/>
    <dgm:cxn modelId="{9F506431-4E88-4C2C-82B3-C152FB98EE2F}" srcId="{4F4BB47E-7276-4DAE-9533-E31980D0EC6F}" destId="{E32DA8A4-5111-4710-85D0-92F249736CC0}" srcOrd="6" destOrd="0" parTransId="{327B369F-DB52-4410-97D0-D62D3B3E628B}" sibTransId="{9907DFDE-2186-43C6-8DC8-F6209623D685}"/>
    <dgm:cxn modelId="{F5D5A8BD-DC87-4D0D-9EC0-02EED0624D16}" type="presOf" srcId="{B2768096-864B-4421-B234-06EF13D92626}" destId="{90F9C5D6-4B9F-4369-BBC8-E04CC1CAA735}" srcOrd="0" destOrd="5" presId="urn:microsoft.com/office/officeart/2005/8/layout/hList1"/>
    <dgm:cxn modelId="{A62F70CD-C1EE-48E5-9447-B395D2029ECA}" type="presOf" srcId="{D6C9CBD9-10C5-4174-941C-9CB3DFB68BAF}" destId="{84E2E5C2-5895-4217-A2CC-3CCCDBC09DDE}" srcOrd="0" destOrd="7" presId="urn:microsoft.com/office/officeart/2005/8/layout/hList1"/>
    <dgm:cxn modelId="{35DD8393-AC06-49F9-A39A-112DBAD3ED8B}" type="presOf" srcId="{918B002D-3E05-46B8-8685-1426F52EF23E}" destId="{B65F8172-0319-494F-B551-A076FB0A4B3F}" srcOrd="0" destOrd="7" presId="urn:microsoft.com/office/officeart/2005/8/layout/hList1"/>
    <dgm:cxn modelId="{4F871136-AA1C-4EF1-8A88-C68047E888EE}" type="presParOf" srcId="{5EC47947-B3EA-4533-8A72-6281B658AECC}" destId="{830B0646-2D45-4E47-B8D0-82C425D150E7}" srcOrd="0" destOrd="0" presId="urn:microsoft.com/office/officeart/2005/8/layout/hList1"/>
    <dgm:cxn modelId="{80C015A3-ED78-4686-828E-E597F034A250}" type="presParOf" srcId="{830B0646-2D45-4E47-B8D0-82C425D150E7}" destId="{E7D39D20-4134-429D-9B5E-09C18DA78ED0}" srcOrd="0" destOrd="0" presId="urn:microsoft.com/office/officeart/2005/8/layout/hList1"/>
    <dgm:cxn modelId="{5AF6747C-7425-4400-A601-002BB24CD937}" type="presParOf" srcId="{830B0646-2D45-4E47-B8D0-82C425D150E7}" destId="{B65F8172-0319-494F-B551-A076FB0A4B3F}" srcOrd="1" destOrd="0" presId="urn:microsoft.com/office/officeart/2005/8/layout/hList1"/>
    <dgm:cxn modelId="{99A78FE6-F319-4F12-974B-8D5776353755}" type="presParOf" srcId="{5EC47947-B3EA-4533-8A72-6281B658AECC}" destId="{156C6B97-19DC-4F7A-8B79-AE66B6FE4A2F}" srcOrd="1" destOrd="0" presId="urn:microsoft.com/office/officeart/2005/8/layout/hList1"/>
    <dgm:cxn modelId="{147F5968-0BC2-4C59-B4C2-7FE595127DC1}" type="presParOf" srcId="{5EC47947-B3EA-4533-8A72-6281B658AECC}" destId="{EB73443C-1183-4CEB-9F82-306E0DB1C6C2}" srcOrd="2" destOrd="0" presId="urn:microsoft.com/office/officeart/2005/8/layout/hList1"/>
    <dgm:cxn modelId="{AB337488-DC0C-402F-88AA-B28E4AEE056C}" type="presParOf" srcId="{EB73443C-1183-4CEB-9F82-306E0DB1C6C2}" destId="{BABD76B3-B176-4C7A-8198-0EF78DB41003}" srcOrd="0" destOrd="0" presId="urn:microsoft.com/office/officeart/2005/8/layout/hList1"/>
    <dgm:cxn modelId="{E18E19F1-E59F-4B58-BBF6-90505C107D6C}" type="presParOf" srcId="{EB73443C-1183-4CEB-9F82-306E0DB1C6C2}" destId="{90F9C5D6-4B9F-4369-BBC8-E04CC1CAA735}" srcOrd="1" destOrd="0" presId="urn:microsoft.com/office/officeart/2005/8/layout/hList1"/>
    <dgm:cxn modelId="{55ABCDBC-3A2E-475A-94FE-68A7FE9B7CAE}" type="presParOf" srcId="{5EC47947-B3EA-4533-8A72-6281B658AECC}" destId="{2CC9F336-7E74-4260-8670-4E02200A430A}" srcOrd="3" destOrd="0" presId="urn:microsoft.com/office/officeart/2005/8/layout/hList1"/>
    <dgm:cxn modelId="{EBDA42CD-337E-44A7-AD7C-7188FABDF7D8}" type="presParOf" srcId="{5EC47947-B3EA-4533-8A72-6281B658AECC}" destId="{9F5612E5-2431-4390-A860-B54F37D9F6F7}" srcOrd="4" destOrd="0" presId="urn:microsoft.com/office/officeart/2005/8/layout/hList1"/>
    <dgm:cxn modelId="{CE373886-F0CF-4989-B065-CBF3A0554102}" type="presParOf" srcId="{9F5612E5-2431-4390-A860-B54F37D9F6F7}" destId="{F95F63E0-43DF-4404-8981-A1D5DB9391A4}" srcOrd="0" destOrd="0" presId="urn:microsoft.com/office/officeart/2005/8/layout/hList1"/>
    <dgm:cxn modelId="{9E550DAA-9FFB-4602-8351-D4A37F11EC87}" type="presParOf" srcId="{9F5612E5-2431-4390-A860-B54F37D9F6F7}" destId="{84E2E5C2-5895-4217-A2CC-3CCCDBC09D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8E29EB-E335-4CD9-818E-4F09B95BE76C}"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en-US"/>
        </a:p>
      </dgm:t>
    </dgm:pt>
    <dgm:pt modelId="{113BC5D6-917C-44DD-8D9B-1217630D6B34}">
      <dgm:prSet phldrT="[Text]" custT="1"/>
      <dgm:spPr/>
      <dgm:t>
        <a:bodyPr lIns="0" tIns="0" rIns="0" bIns="0"/>
        <a:lstStyle/>
        <a:p>
          <a:r>
            <a:rPr lang="en-US" sz="4000" b="1" dirty="0" smtClean="0">
              <a:solidFill>
                <a:srgbClr val="C00000"/>
              </a:solidFill>
            </a:rPr>
            <a:t>650-</a:t>
          </a:r>
          <a:br>
            <a:rPr lang="en-US" sz="4000" b="1" dirty="0" smtClean="0">
              <a:solidFill>
                <a:srgbClr val="C00000"/>
              </a:solidFill>
            </a:rPr>
          </a:br>
          <a:r>
            <a:rPr lang="en-US" sz="4000" b="1" dirty="0" smtClean="0">
              <a:solidFill>
                <a:srgbClr val="C00000"/>
              </a:solidFill>
            </a:rPr>
            <a:t>555-</a:t>
          </a:r>
          <a:br>
            <a:rPr lang="en-US" sz="4000" b="1" dirty="0" smtClean="0">
              <a:solidFill>
                <a:srgbClr val="C00000"/>
              </a:solidFill>
            </a:rPr>
          </a:br>
          <a:r>
            <a:rPr lang="en-US" sz="4000" b="1" dirty="0" smtClean="0">
              <a:solidFill>
                <a:srgbClr val="C00000"/>
              </a:solidFill>
            </a:rPr>
            <a:t>7976</a:t>
          </a:r>
          <a:endParaRPr lang="en-US" sz="4000" dirty="0">
            <a:solidFill>
              <a:srgbClr val="C00000"/>
            </a:solidFill>
          </a:endParaRPr>
        </a:p>
      </dgm:t>
    </dgm:pt>
    <dgm:pt modelId="{60883ECC-3111-4A55-94C2-E67B24A2C4FA}" type="parTrans" cxnId="{BC4D6950-90CB-4600-8302-30621D75D077}">
      <dgm:prSet/>
      <dgm:spPr/>
      <dgm:t>
        <a:bodyPr/>
        <a:lstStyle/>
        <a:p>
          <a:endParaRPr lang="en-US"/>
        </a:p>
      </dgm:t>
    </dgm:pt>
    <dgm:pt modelId="{9ED29BAA-7530-407A-88F7-5EE1259DD4DB}" type="sibTrans" cxnId="{BC4D6950-90CB-4600-8302-30621D75D077}">
      <dgm:prSet/>
      <dgm:spPr/>
      <dgm:t>
        <a:bodyPr/>
        <a:lstStyle/>
        <a:p>
          <a:endParaRPr lang="en-US"/>
        </a:p>
      </dgm:t>
    </dgm:pt>
    <dgm:pt modelId="{519C877B-DA01-45DA-98CA-C74B3F1F1022}">
      <dgm:prSet phldrT="[Text]"/>
      <dgm:spPr/>
      <dgm:t>
        <a:bodyPr/>
        <a:lstStyle/>
        <a:p>
          <a:r>
            <a:rPr lang="en-US" dirty="0" smtClean="0"/>
            <a:t> </a:t>
          </a:r>
          <a:endParaRPr lang="en-US" dirty="0"/>
        </a:p>
      </dgm:t>
    </dgm:pt>
    <dgm:pt modelId="{884EE813-2F77-4048-8C38-F542D7B69E25}" type="parTrans" cxnId="{F861662B-D5B6-4861-AD1F-94974F6F0923}">
      <dgm:prSet/>
      <dgm:spPr/>
      <dgm:t>
        <a:bodyPr/>
        <a:lstStyle/>
        <a:p>
          <a:endParaRPr lang="en-US"/>
        </a:p>
      </dgm:t>
    </dgm:pt>
    <dgm:pt modelId="{6A87772E-3003-4838-B7EE-E1247064F2E0}" type="sibTrans" cxnId="{F861662B-D5B6-4861-AD1F-94974F6F0923}">
      <dgm:prSet/>
      <dgm:spPr/>
      <dgm:t>
        <a:bodyPr/>
        <a:lstStyle/>
        <a:p>
          <a:endParaRPr lang="en-US"/>
        </a:p>
      </dgm:t>
    </dgm:pt>
    <dgm:pt modelId="{C24DF3D7-DA78-42E7-BED1-49BAC712722B}">
      <dgm:prSet phldrT="[Text]"/>
      <dgm:spPr/>
      <dgm:t>
        <a:bodyPr/>
        <a:lstStyle/>
        <a:p>
          <a:r>
            <a:rPr lang="en-US" dirty="0" smtClean="0"/>
            <a:t> </a:t>
          </a:r>
          <a:endParaRPr lang="en-US" dirty="0"/>
        </a:p>
      </dgm:t>
    </dgm:pt>
    <dgm:pt modelId="{B28D7A6F-5B5E-4F31-815D-28A72967AA53}" type="parTrans" cxnId="{B2533D2A-E0CF-431C-95D1-DCF7ED2C5920}">
      <dgm:prSet/>
      <dgm:spPr/>
      <dgm:t>
        <a:bodyPr/>
        <a:lstStyle/>
        <a:p>
          <a:endParaRPr lang="en-US"/>
        </a:p>
      </dgm:t>
    </dgm:pt>
    <dgm:pt modelId="{578962A0-1DA3-41A9-9700-D39468B882C0}" type="sibTrans" cxnId="{B2533D2A-E0CF-431C-95D1-DCF7ED2C5920}">
      <dgm:prSet/>
      <dgm:spPr/>
      <dgm:t>
        <a:bodyPr/>
        <a:lstStyle/>
        <a:p>
          <a:endParaRPr lang="en-US"/>
        </a:p>
      </dgm:t>
    </dgm:pt>
    <dgm:pt modelId="{5B6F214C-2DCA-4803-BDB2-B42B0CC54B25}">
      <dgm:prSet phldrT="[Text]"/>
      <dgm:spPr/>
      <dgm:t>
        <a:bodyPr/>
        <a:lstStyle/>
        <a:p>
          <a:r>
            <a:rPr lang="en-US" dirty="0" smtClean="0"/>
            <a:t> </a:t>
          </a:r>
          <a:endParaRPr lang="en-US" dirty="0"/>
        </a:p>
      </dgm:t>
    </dgm:pt>
    <dgm:pt modelId="{7202CE26-A489-4693-B033-ADFED94F2726}" type="parTrans" cxnId="{C13EC6A3-6E70-44C5-A963-4DD7504B942D}">
      <dgm:prSet/>
      <dgm:spPr/>
      <dgm:t>
        <a:bodyPr/>
        <a:lstStyle/>
        <a:p>
          <a:endParaRPr lang="en-US"/>
        </a:p>
      </dgm:t>
    </dgm:pt>
    <dgm:pt modelId="{BCE85A45-ABB2-4874-82A5-265AC50B1AB0}" type="sibTrans" cxnId="{C13EC6A3-6E70-44C5-A963-4DD7504B942D}">
      <dgm:prSet/>
      <dgm:spPr/>
      <dgm:t>
        <a:bodyPr/>
        <a:lstStyle/>
        <a:p>
          <a:endParaRPr lang="en-US"/>
        </a:p>
      </dgm:t>
    </dgm:pt>
    <dgm:pt modelId="{557442E7-04C4-432D-8042-B31CE96A57EE}" type="pres">
      <dgm:prSet presAssocID="{9E8E29EB-E335-4CD9-818E-4F09B95BE76C}" presName="cycle" presStyleCnt="0">
        <dgm:presLayoutVars>
          <dgm:chMax val="1"/>
          <dgm:dir/>
          <dgm:animLvl val="ctr"/>
          <dgm:resizeHandles val="exact"/>
        </dgm:presLayoutVars>
      </dgm:prSet>
      <dgm:spPr/>
      <dgm:t>
        <a:bodyPr/>
        <a:lstStyle/>
        <a:p>
          <a:endParaRPr lang="en-US"/>
        </a:p>
      </dgm:t>
    </dgm:pt>
    <dgm:pt modelId="{78436C18-AF05-4881-9048-B4886E99C40F}" type="pres">
      <dgm:prSet presAssocID="{113BC5D6-917C-44DD-8D9B-1217630D6B34}" presName="centerShape" presStyleLbl="node0" presStyleIdx="0" presStyleCnt="1"/>
      <dgm:spPr/>
      <dgm:t>
        <a:bodyPr/>
        <a:lstStyle/>
        <a:p>
          <a:endParaRPr lang="en-US"/>
        </a:p>
      </dgm:t>
    </dgm:pt>
    <dgm:pt modelId="{4B24244E-91EB-49A5-85B1-FF7522C0851B}" type="pres">
      <dgm:prSet presAssocID="{884EE813-2F77-4048-8C38-F542D7B69E25}" presName="parTrans" presStyleLbl="bgSibTrans2D1" presStyleIdx="0" presStyleCnt="3"/>
      <dgm:spPr/>
      <dgm:t>
        <a:bodyPr/>
        <a:lstStyle/>
        <a:p>
          <a:endParaRPr lang="en-US"/>
        </a:p>
      </dgm:t>
    </dgm:pt>
    <dgm:pt modelId="{AEEFDE00-5BDF-47B6-B803-CC6B07F1E2DF}" type="pres">
      <dgm:prSet presAssocID="{519C877B-DA01-45DA-98CA-C74B3F1F1022}" presName="node" presStyleLbl="node1" presStyleIdx="0" presStyleCnt="3">
        <dgm:presLayoutVars>
          <dgm:bulletEnabled val="1"/>
        </dgm:presLayoutVars>
      </dgm:prSet>
      <dgm:spPr/>
      <dgm:t>
        <a:bodyPr/>
        <a:lstStyle/>
        <a:p>
          <a:endParaRPr lang="en-US"/>
        </a:p>
      </dgm:t>
    </dgm:pt>
    <dgm:pt modelId="{814CF127-397B-4F60-ADA5-4E7E1ABD2C37}" type="pres">
      <dgm:prSet presAssocID="{B28D7A6F-5B5E-4F31-815D-28A72967AA53}" presName="parTrans" presStyleLbl="bgSibTrans2D1" presStyleIdx="1" presStyleCnt="3"/>
      <dgm:spPr/>
      <dgm:t>
        <a:bodyPr/>
        <a:lstStyle/>
        <a:p>
          <a:endParaRPr lang="en-US"/>
        </a:p>
      </dgm:t>
    </dgm:pt>
    <dgm:pt modelId="{2094EE81-FB5E-40E0-AB22-100AF728AF6E}" type="pres">
      <dgm:prSet presAssocID="{C24DF3D7-DA78-42E7-BED1-49BAC712722B}" presName="node" presStyleLbl="node1" presStyleIdx="1" presStyleCnt="3">
        <dgm:presLayoutVars>
          <dgm:bulletEnabled val="1"/>
        </dgm:presLayoutVars>
      </dgm:prSet>
      <dgm:spPr/>
      <dgm:t>
        <a:bodyPr/>
        <a:lstStyle/>
        <a:p>
          <a:endParaRPr lang="en-US"/>
        </a:p>
      </dgm:t>
    </dgm:pt>
    <dgm:pt modelId="{3AA6283E-E2A0-4DDE-8912-7113FA5B40C0}" type="pres">
      <dgm:prSet presAssocID="{7202CE26-A489-4693-B033-ADFED94F2726}" presName="parTrans" presStyleLbl="bgSibTrans2D1" presStyleIdx="2" presStyleCnt="3"/>
      <dgm:spPr/>
      <dgm:t>
        <a:bodyPr/>
        <a:lstStyle/>
        <a:p>
          <a:endParaRPr lang="en-US"/>
        </a:p>
      </dgm:t>
    </dgm:pt>
    <dgm:pt modelId="{CB810703-C160-428D-9E30-D982FBA073E7}" type="pres">
      <dgm:prSet presAssocID="{5B6F214C-2DCA-4803-BDB2-B42B0CC54B25}" presName="node" presStyleLbl="node1" presStyleIdx="2" presStyleCnt="3">
        <dgm:presLayoutVars>
          <dgm:bulletEnabled val="1"/>
        </dgm:presLayoutVars>
      </dgm:prSet>
      <dgm:spPr/>
      <dgm:t>
        <a:bodyPr/>
        <a:lstStyle/>
        <a:p>
          <a:endParaRPr lang="en-US"/>
        </a:p>
      </dgm:t>
    </dgm:pt>
  </dgm:ptLst>
  <dgm:cxnLst>
    <dgm:cxn modelId="{C13EC6A3-6E70-44C5-A963-4DD7504B942D}" srcId="{113BC5D6-917C-44DD-8D9B-1217630D6B34}" destId="{5B6F214C-2DCA-4803-BDB2-B42B0CC54B25}" srcOrd="2" destOrd="0" parTransId="{7202CE26-A489-4693-B033-ADFED94F2726}" sibTransId="{BCE85A45-ABB2-4874-82A5-265AC50B1AB0}"/>
    <dgm:cxn modelId="{2ACA0C1D-382A-4209-B75B-5A8F68661785}" type="presOf" srcId="{884EE813-2F77-4048-8C38-F542D7B69E25}" destId="{4B24244E-91EB-49A5-85B1-FF7522C0851B}" srcOrd="0" destOrd="0" presId="urn:microsoft.com/office/officeart/2005/8/layout/radial4"/>
    <dgm:cxn modelId="{A0A1C3C2-5C28-447C-B4F0-F0FA43ABE838}" type="presOf" srcId="{5B6F214C-2DCA-4803-BDB2-B42B0CC54B25}" destId="{CB810703-C160-428D-9E30-D982FBA073E7}" srcOrd="0" destOrd="0" presId="urn:microsoft.com/office/officeart/2005/8/layout/radial4"/>
    <dgm:cxn modelId="{8D2DD554-9A47-421D-A22C-0E3E8940853F}" type="presOf" srcId="{113BC5D6-917C-44DD-8D9B-1217630D6B34}" destId="{78436C18-AF05-4881-9048-B4886E99C40F}" srcOrd="0" destOrd="0" presId="urn:microsoft.com/office/officeart/2005/8/layout/radial4"/>
    <dgm:cxn modelId="{B2533D2A-E0CF-431C-95D1-DCF7ED2C5920}" srcId="{113BC5D6-917C-44DD-8D9B-1217630D6B34}" destId="{C24DF3D7-DA78-42E7-BED1-49BAC712722B}" srcOrd="1" destOrd="0" parTransId="{B28D7A6F-5B5E-4F31-815D-28A72967AA53}" sibTransId="{578962A0-1DA3-41A9-9700-D39468B882C0}"/>
    <dgm:cxn modelId="{F861662B-D5B6-4861-AD1F-94974F6F0923}" srcId="{113BC5D6-917C-44DD-8D9B-1217630D6B34}" destId="{519C877B-DA01-45DA-98CA-C74B3F1F1022}" srcOrd="0" destOrd="0" parTransId="{884EE813-2F77-4048-8C38-F542D7B69E25}" sibTransId="{6A87772E-3003-4838-B7EE-E1247064F2E0}"/>
    <dgm:cxn modelId="{1027772A-219E-47F9-B958-FD083499CB6C}" type="presOf" srcId="{7202CE26-A489-4693-B033-ADFED94F2726}" destId="{3AA6283E-E2A0-4DDE-8912-7113FA5B40C0}" srcOrd="0" destOrd="0" presId="urn:microsoft.com/office/officeart/2005/8/layout/radial4"/>
    <dgm:cxn modelId="{BC4D6950-90CB-4600-8302-30621D75D077}" srcId="{9E8E29EB-E335-4CD9-818E-4F09B95BE76C}" destId="{113BC5D6-917C-44DD-8D9B-1217630D6B34}" srcOrd="0" destOrd="0" parTransId="{60883ECC-3111-4A55-94C2-E67B24A2C4FA}" sibTransId="{9ED29BAA-7530-407A-88F7-5EE1259DD4DB}"/>
    <dgm:cxn modelId="{5B1FFD8C-F945-4283-BFD3-099D644E7BD7}" type="presOf" srcId="{B28D7A6F-5B5E-4F31-815D-28A72967AA53}" destId="{814CF127-397B-4F60-ADA5-4E7E1ABD2C37}" srcOrd="0" destOrd="0" presId="urn:microsoft.com/office/officeart/2005/8/layout/radial4"/>
    <dgm:cxn modelId="{E037D66B-0F3D-4991-91F4-77B55C0C89B2}" type="presOf" srcId="{C24DF3D7-DA78-42E7-BED1-49BAC712722B}" destId="{2094EE81-FB5E-40E0-AB22-100AF728AF6E}" srcOrd="0" destOrd="0" presId="urn:microsoft.com/office/officeart/2005/8/layout/radial4"/>
    <dgm:cxn modelId="{E7C3F445-9199-46FE-B415-C13F21D34641}" type="presOf" srcId="{9E8E29EB-E335-4CD9-818E-4F09B95BE76C}" destId="{557442E7-04C4-432D-8042-B31CE96A57EE}" srcOrd="0" destOrd="0" presId="urn:microsoft.com/office/officeart/2005/8/layout/radial4"/>
    <dgm:cxn modelId="{9180BFBB-D1BB-48BB-A1EC-7F4417AA6977}" type="presOf" srcId="{519C877B-DA01-45DA-98CA-C74B3F1F1022}" destId="{AEEFDE00-5BDF-47B6-B803-CC6B07F1E2DF}" srcOrd="0" destOrd="0" presId="urn:microsoft.com/office/officeart/2005/8/layout/radial4"/>
    <dgm:cxn modelId="{208710D2-639A-4C7C-AF7C-58D13001F229}" type="presParOf" srcId="{557442E7-04C4-432D-8042-B31CE96A57EE}" destId="{78436C18-AF05-4881-9048-B4886E99C40F}" srcOrd="0" destOrd="0" presId="urn:microsoft.com/office/officeart/2005/8/layout/radial4"/>
    <dgm:cxn modelId="{22845B7E-9FB2-4DB6-8715-2DC4C4841F55}" type="presParOf" srcId="{557442E7-04C4-432D-8042-B31CE96A57EE}" destId="{4B24244E-91EB-49A5-85B1-FF7522C0851B}" srcOrd="1" destOrd="0" presId="urn:microsoft.com/office/officeart/2005/8/layout/radial4"/>
    <dgm:cxn modelId="{1F288D32-8022-4EB0-AEB6-7958035F4612}" type="presParOf" srcId="{557442E7-04C4-432D-8042-B31CE96A57EE}" destId="{AEEFDE00-5BDF-47B6-B803-CC6B07F1E2DF}" srcOrd="2" destOrd="0" presId="urn:microsoft.com/office/officeart/2005/8/layout/radial4"/>
    <dgm:cxn modelId="{B5F93A22-1DD2-48D7-98F5-C70C01D73E57}" type="presParOf" srcId="{557442E7-04C4-432D-8042-B31CE96A57EE}" destId="{814CF127-397B-4F60-ADA5-4E7E1ABD2C37}" srcOrd="3" destOrd="0" presId="urn:microsoft.com/office/officeart/2005/8/layout/radial4"/>
    <dgm:cxn modelId="{B85E592B-7A7B-4509-A375-B94D5F68FDBC}" type="presParOf" srcId="{557442E7-04C4-432D-8042-B31CE96A57EE}" destId="{2094EE81-FB5E-40E0-AB22-100AF728AF6E}" srcOrd="4" destOrd="0" presId="urn:microsoft.com/office/officeart/2005/8/layout/radial4"/>
    <dgm:cxn modelId="{680E3267-336E-445D-BFC9-D6E1542829F3}" type="presParOf" srcId="{557442E7-04C4-432D-8042-B31CE96A57EE}" destId="{3AA6283E-E2A0-4DDE-8912-7113FA5B40C0}" srcOrd="5" destOrd="0" presId="urn:microsoft.com/office/officeart/2005/8/layout/radial4"/>
    <dgm:cxn modelId="{3C3318C6-5029-4539-A5F4-8DC144A923D7}" type="presParOf" srcId="{557442E7-04C4-432D-8042-B31CE96A57EE}" destId="{CB810703-C160-428D-9E30-D982FBA073E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06E88-1AE6-4C88-9407-0035808C7924}"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2E5AB-EFDB-4AAC-B0B5-89025268E7CC}" type="slidenum">
              <a:rPr lang="en-US" smtClean="0"/>
              <a:t>‹#›</a:t>
            </a:fld>
            <a:endParaRPr lang="en-US"/>
          </a:p>
        </p:txBody>
      </p:sp>
    </p:spTree>
    <p:extLst>
      <p:ext uri="{BB962C8B-B14F-4D97-AF65-F5344CB8AC3E}">
        <p14:creationId xmlns:p14="http://schemas.microsoft.com/office/powerpoint/2010/main" val="298053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I’m going to be talking about privacy and surveillance.</a:t>
            </a:r>
          </a:p>
        </p:txBody>
      </p:sp>
      <p:sp>
        <p:nvSpPr>
          <p:cNvPr id="4" name="Slide Number Placeholder 3"/>
          <p:cNvSpPr>
            <a:spLocks noGrp="1"/>
          </p:cNvSpPr>
          <p:nvPr>
            <p:ph type="sldNum" sz="quarter" idx="10"/>
          </p:nvPr>
        </p:nvSpPr>
        <p:spPr/>
        <p:txBody>
          <a:bodyPr/>
          <a:lstStyle/>
          <a:p>
            <a:fld id="{17C2E5AB-EFDB-4AAC-B0B5-89025268E7CC}" type="slidenum">
              <a:rPr lang="en-US" smtClean="0"/>
              <a:t>1</a:t>
            </a:fld>
            <a:endParaRPr lang="en-US"/>
          </a:p>
        </p:txBody>
      </p:sp>
    </p:spTree>
    <p:extLst>
      <p:ext uri="{BB962C8B-B14F-4D97-AF65-F5344CB8AC3E}">
        <p14:creationId xmlns:p14="http://schemas.microsoft.com/office/powerpoint/2010/main" val="246984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a:t>
            </a:r>
            <a:r>
              <a:rPr lang="en-US" baseline="0" dirty="0" smtClean="0"/>
              <a:t> of trust – no one agency should have legal authority or technical means to compromise privacy</a:t>
            </a:r>
          </a:p>
          <a:p>
            <a:r>
              <a:rPr lang="en-US" baseline="0" dirty="0" smtClean="0"/>
              <a:t>Scope limiting – must be able to ensure that an overly broad group of users is not captured</a:t>
            </a:r>
          </a:p>
          <a:p>
            <a:r>
              <a:rPr lang="en-US" dirty="0" smtClean="0"/>
              <a:t>Accountability</a:t>
            </a:r>
            <a:r>
              <a:rPr lang="en-US" baseline="0" dirty="0" smtClean="0"/>
              <a:t> – Must be able to release statistics </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11</a:t>
            </a:fld>
            <a:endParaRPr lang="en-US"/>
          </a:p>
        </p:txBody>
      </p:sp>
    </p:spTree>
    <p:extLst>
      <p:ext uri="{BB962C8B-B14F-4D97-AF65-F5344CB8AC3E}">
        <p14:creationId xmlns:p14="http://schemas.microsoft.com/office/powerpoint/2010/main" val="99935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of numbers that were in range of tower X at time T. This is bad because: untargeted users may be subject to unreasonable scrutiny, have their data mishandled, be put on watch lists, etc.</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12</a:t>
            </a:fld>
            <a:endParaRPr lang="en-US"/>
          </a:p>
        </p:txBody>
      </p:sp>
    </p:spTree>
    <p:extLst>
      <p:ext uri="{BB962C8B-B14F-4D97-AF65-F5344CB8AC3E}">
        <p14:creationId xmlns:p14="http://schemas.microsoft.com/office/powerpoint/2010/main" val="86389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applies to collections of metadata</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13</a:t>
            </a:fld>
            <a:endParaRPr lang="en-US"/>
          </a:p>
        </p:txBody>
      </p:sp>
    </p:spTree>
    <p:extLst>
      <p:ext uri="{BB962C8B-B14F-4D97-AF65-F5344CB8AC3E}">
        <p14:creationId xmlns:p14="http://schemas.microsoft.com/office/powerpoint/2010/main" val="248323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14</a:t>
            </a:fld>
            <a:endParaRPr lang="en-US"/>
          </a:p>
        </p:txBody>
      </p:sp>
    </p:spTree>
    <p:extLst>
      <p:ext uri="{BB962C8B-B14F-4D97-AF65-F5344CB8AC3E}">
        <p14:creationId xmlns:p14="http://schemas.microsoft.com/office/powerpoint/2010/main" val="272587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 two types of encryption that have </a:t>
            </a:r>
            <a:r>
              <a:rPr lang="en-US" baseline="0" dirty="0" smtClean="0"/>
              <a:t>a special property: Normally, if you run a record through an encryption function and then run the output through another encryption function, you would have to decrypt in the reverse order. Not so with these.</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15</a:t>
            </a:fld>
            <a:endParaRPr lang="en-US"/>
          </a:p>
        </p:txBody>
      </p:sp>
    </p:spTree>
    <p:extLst>
      <p:ext uri="{BB962C8B-B14F-4D97-AF65-F5344CB8AC3E}">
        <p14:creationId xmlns:p14="http://schemas.microsoft.com/office/powerpoint/2010/main" val="140912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is to move from the first type to the second type, without ever</a:t>
            </a:r>
            <a:r>
              <a:rPr lang="en-US" baseline="0" dirty="0" smtClean="0"/>
              <a:t> revealing data </a:t>
            </a:r>
            <a:r>
              <a:rPr lang="en-US" dirty="0" smtClean="0"/>
              <a:t>in between.</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16</a:t>
            </a:fld>
            <a:endParaRPr lang="en-US"/>
          </a:p>
        </p:txBody>
      </p:sp>
    </p:spTree>
    <p:extLst>
      <p:ext uri="{BB962C8B-B14F-4D97-AF65-F5344CB8AC3E}">
        <p14:creationId xmlns:p14="http://schemas.microsoft.com/office/powerpoint/2010/main" val="3586497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Normally, if you</a:t>
            </a:r>
            <a:r>
              <a:rPr lang="en-US" baseline="0" dirty="0" smtClean="0"/>
              <a:t> run data through an encryption function and then run the output through another encryption function, you could only recover the data by decrypting in reverse order, like adding or removing layers. With mutually commutative encryption, you can instead decrypt in </a:t>
            </a:r>
            <a:r>
              <a:rPr lang="en-US" b="1" baseline="0" dirty="0" smtClean="0"/>
              <a:t>any</a:t>
            </a:r>
            <a:r>
              <a:rPr lang="en-US" baseline="0" dirty="0" smtClean="0"/>
              <a:t> order.</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17</a:t>
            </a:fld>
            <a:endParaRPr lang="en-US"/>
          </a:p>
        </p:txBody>
      </p:sp>
    </p:spTree>
    <p:extLst>
      <p:ext uri="{BB962C8B-B14F-4D97-AF65-F5344CB8AC3E}">
        <p14:creationId xmlns:p14="http://schemas.microsoft.com/office/powerpoint/2010/main" val="425738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the beginning of this process, </a:t>
            </a:r>
            <a:r>
              <a:rPr lang="en-US" baseline="0" dirty="0" smtClean="0"/>
              <a:t>identical inputs produced random outputs. At the end, identical inputs produce random outputs.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18</a:t>
            </a:fld>
            <a:endParaRPr lang="en-US"/>
          </a:p>
        </p:txBody>
      </p:sp>
    </p:spTree>
    <p:extLst>
      <p:ext uri="{BB962C8B-B14F-4D97-AF65-F5344CB8AC3E}">
        <p14:creationId xmlns:p14="http://schemas.microsoft.com/office/powerpoint/2010/main" val="290308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the beginning of this process, </a:t>
            </a:r>
            <a:r>
              <a:rPr lang="en-US" baseline="0" dirty="0" smtClean="0"/>
              <a:t>identical inputs produced random outputs. At the end, identical inputs produce random outputs.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19</a:t>
            </a:fld>
            <a:endParaRPr lang="en-US"/>
          </a:p>
        </p:txBody>
      </p:sp>
    </p:spTree>
    <p:extLst>
      <p:ext uri="{BB962C8B-B14F-4D97-AF65-F5344CB8AC3E}">
        <p14:creationId xmlns:p14="http://schemas.microsoft.com/office/powerpoint/2010/main" val="318050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the beginning of this process, </a:t>
            </a:r>
            <a:r>
              <a:rPr lang="en-US" baseline="0" dirty="0" smtClean="0"/>
              <a:t>identical inputs produced random outputs. At the end, identical inputs produce random outputs.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20</a:t>
            </a:fld>
            <a:endParaRPr lang="en-US"/>
          </a:p>
        </p:txBody>
      </p:sp>
    </p:spTree>
    <p:extLst>
      <p:ext uri="{BB962C8B-B14F-4D97-AF65-F5344CB8AC3E}">
        <p14:creationId xmlns:p14="http://schemas.microsoft.com/office/powerpoint/2010/main" val="70761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a:t>
            </a:r>
            <a:r>
              <a:rPr lang="en-US" baseline="0" dirty="0" smtClean="0"/>
              <a:t> reviewing the current state of affairs when it comes to mass surveillance and privacy</a:t>
            </a:r>
          </a:p>
          <a:p>
            <a:r>
              <a:rPr lang="en-US" baseline="0" dirty="0" smtClean="0"/>
              <a:t>Get some privacy back into the surveillance process and open it up to accountability and oversight</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a:t>
            </a:fld>
            <a:endParaRPr lang="en-US"/>
          </a:p>
        </p:txBody>
      </p:sp>
    </p:spTree>
    <p:extLst>
      <p:ext uri="{BB962C8B-B14F-4D97-AF65-F5344CB8AC3E}">
        <p14:creationId xmlns:p14="http://schemas.microsoft.com/office/powerpoint/2010/main" val="16377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the FBI two hours to do anything anyway</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23</a:t>
            </a:fld>
            <a:endParaRPr lang="en-US"/>
          </a:p>
        </p:txBody>
      </p:sp>
    </p:spTree>
    <p:extLst>
      <p:ext uri="{BB962C8B-B14F-4D97-AF65-F5344CB8AC3E}">
        <p14:creationId xmlns:p14="http://schemas.microsoft.com/office/powerpoint/2010/main" val="659091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Red is ISIS</a:t>
            </a:r>
            <a:r>
              <a:rPr lang="en-US" baseline="0" dirty="0" smtClean="0"/>
              <a:t> recruiter, if k = 2 then gov’t wants all yellow and green names, if k=3 then it also wants light blue names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24</a:t>
            </a:fld>
            <a:endParaRPr lang="en-US"/>
          </a:p>
        </p:txBody>
      </p:sp>
    </p:spTree>
    <p:extLst>
      <p:ext uri="{BB962C8B-B14F-4D97-AF65-F5344CB8AC3E}">
        <p14:creationId xmlns:p14="http://schemas.microsoft.com/office/powerpoint/2010/main" val="1410608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Red is ISIS</a:t>
            </a:r>
            <a:r>
              <a:rPr lang="en-US" baseline="0" dirty="0" smtClean="0"/>
              <a:t> recruiter, if k = 2 then gov’t wants all yellow and green names, if k=3 then it also wants light blue names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25</a:t>
            </a:fld>
            <a:endParaRPr lang="en-US"/>
          </a:p>
        </p:txBody>
      </p:sp>
    </p:spTree>
    <p:extLst>
      <p:ext uri="{BB962C8B-B14F-4D97-AF65-F5344CB8AC3E}">
        <p14:creationId xmlns:p14="http://schemas.microsoft.com/office/powerpoint/2010/main" val="301010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Circles,</a:t>
            </a:r>
            <a:r>
              <a:rPr lang="en-US" baseline="0" dirty="0" smtClean="0"/>
              <a:t> squares, and diamonds represent 3 providers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26</a:t>
            </a:fld>
            <a:endParaRPr lang="en-US"/>
          </a:p>
        </p:txBody>
      </p:sp>
    </p:spTree>
    <p:extLst>
      <p:ext uri="{BB962C8B-B14F-4D97-AF65-F5344CB8AC3E}">
        <p14:creationId xmlns:p14="http://schemas.microsoft.com/office/powerpoint/2010/main" val="254370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Circle’s view of the network.</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27</a:t>
            </a:fld>
            <a:endParaRPr lang="en-US"/>
          </a:p>
        </p:txBody>
      </p:sp>
    </p:spTree>
    <p:extLst>
      <p:ext uri="{BB962C8B-B14F-4D97-AF65-F5344CB8AC3E}">
        <p14:creationId xmlns:p14="http://schemas.microsoft.com/office/powerpoint/2010/main" val="425321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Circles,</a:t>
            </a:r>
            <a:r>
              <a:rPr lang="en-US" baseline="0" dirty="0" smtClean="0"/>
              <a:t> squares, and diamonds represent 3 providers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28</a:t>
            </a:fld>
            <a:endParaRPr lang="en-US"/>
          </a:p>
        </p:txBody>
      </p:sp>
    </p:spTree>
    <p:extLst>
      <p:ext uri="{BB962C8B-B14F-4D97-AF65-F5344CB8AC3E}">
        <p14:creationId xmlns:p14="http://schemas.microsoft.com/office/powerpoint/2010/main" val="938883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k-contacts = users within distance k</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29</a:t>
            </a:fld>
            <a:endParaRPr lang="en-US"/>
          </a:p>
        </p:txBody>
      </p:sp>
    </p:spTree>
    <p:extLst>
      <p:ext uri="{BB962C8B-B14F-4D97-AF65-F5344CB8AC3E}">
        <p14:creationId xmlns:p14="http://schemas.microsoft.com/office/powerpoint/2010/main" val="3143220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receive encrypted-only replies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30</a:t>
            </a:fld>
            <a:endParaRPr lang="en-US"/>
          </a:p>
        </p:txBody>
      </p:sp>
    </p:spTree>
    <p:extLst>
      <p:ext uri="{BB962C8B-B14F-4D97-AF65-F5344CB8AC3E}">
        <p14:creationId xmlns:p14="http://schemas.microsoft.com/office/powerpoint/2010/main" val="1506341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a:t>
            </a:r>
            <a:r>
              <a:rPr lang="en-US" baseline="0" dirty="0" smtClean="0"/>
              <a:t> </a:t>
            </a:r>
            <a:r>
              <a:rPr lang="en-US" baseline="0" dirty="0" err="1" smtClean="0"/>
              <a:t>ciphertext</a:t>
            </a:r>
            <a:r>
              <a:rPr lang="en-US" baseline="0" dirty="0" smtClean="0"/>
              <a:t> and agency </a:t>
            </a:r>
            <a:r>
              <a:rPr lang="en-US" baseline="0" dirty="0" err="1" smtClean="0"/>
              <a:t>ciphertext</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31</a:t>
            </a:fld>
            <a:endParaRPr lang="en-US"/>
          </a:p>
        </p:txBody>
      </p:sp>
    </p:spTree>
    <p:extLst>
      <p:ext uri="{BB962C8B-B14F-4D97-AF65-F5344CB8AC3E}">
        <p14:creationId xmlns:p14="http://schemas.microsoft.com/office/powerpoint/2010/main" val="265313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a:t>
            </a:r>
            <a:r>
              <a:rPr lang="en-US" dirty="0" err="1" smtClean="0"/>
              <a:t>queri</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32</a:t>
            </a:fld>
            <a:endParaRPr lang="en-US"/>
          </a:p>
        </p:txBody>
      </p:sp>
    </p:spTree>
    <p:extLst>
      <p:ext uri="{BB962C8B-B14F-4D97-AF65-F5344CB8AC3E}">
        <p14:creationId xmlns:p14="http://schemas.microsoft.com/office/powerpoint/2010/main" val="155999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Released information: NSA doesn’t store</a:t>
            </a:r>
            <a:r>
              <a:rPr lang="en-US" baseline="0" dirty="0" smtClean="0"/>
              <a:t> data on its own servers, but telecoms do; warrants obtained from secret courts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4</a:t>
            </a:fld>
            <a:endParaRPr lang="en-US"/>
          </a:p>
        </p:txBody>
      </p:sp>
    </p:spTree>
    <p:extLst>
      <p:ext uri="{BB962C8B-B14F-4D97-AF65-F5344CB8AC3E}">
        <p14:creationId xmlns:p14="http://schemas.microsoft.com/office/powerpoint/2010/main" val="3020907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theoretically they might learn vague information from order of queries,</a:t>
            </a:r>
            <a:r>
              <a:rPr lang="en-US" baseline="0" dirty="0" smtClean="0"/>
              <a:t> like the fact that there is a path between two of their own users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33</a:t>
            </a:fld>
            <a:endParaRPr lang="en-US"/>
          </a:p>
        </p:txBody>
      </p:sp>
    </p:spTree>
    <p:extLst>
      <p:ext uri="{BB962C8B-B14F-4D97-AF65-F5344CB8AC3E}">
        <p14:creationId xmlns:p14="http://schemas.microsoft.com/office/powerpoint/2010/main" val="1475105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amount of data, not the structure of the graph, is what determines running time</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35</a:t>
            </a:fld>
            <a:endParaRPr lang="en-US"/>
          </a:p>
        </p:txBody>
      </p:sp>
    </p:spTree>
    <p:extLst>
      <p:ext uri="{BB962C8B-B14F-4D97-AF65-F5344CB8AC3E}">
        <p14:creationId xmlns:p14="http://schemas.microsoft.com/office/powerpoint/2010/main" val="333908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36</a:t>
            </a:fld>
            <a:endParaRPr lang="en-US"/>
          </a:p>
        </p:txBody>
      </p:sp>
    </p:spTree>
    <p:extLst>
      <p:ext uri="{BB962C8B-B14F-4D97-AF65-F5344CB8AC3E}">
        <p14:creationId xmlns:p14="http://schemas.microsoft.com/office/powerpoint/2010/main" val="131776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 CPU time is for *all* telecoms. Bytes</a:t>
            </a:r>
            <a:r>
              <a:rPr lang="en-US" baseline="0" dirty="0" smtClean="0"/>
              <a:t> transferred is for *all* participants. Next slide shows </a:t>
            </a:r>
            <a:r>
              <a:rPr lang="en-US" baseline="0" smtClean="0"/>
              <a:t>linear growth</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37</a:t>
            </a:fld>
            <a:endParaRPr lang="en-US"/>
          </a:p>
        </p:txBody>
      </p:sp>
    </p:spTree>
    <p:extLst>
      <p:ext uri="{BB962C8B-B14F-4D97-AF65-F5344CB8AC3E}">
        <p14:creationId xmlns:p14="http://schemas.microsoft.com/office/powerpoint/2010/main" val="16938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linear scaling</a:t>
            </a:r>
            <a:r>
              <a:rPr lang="en-US" baseline="0" dirty="0" smtClean="0"/>
              <a:t> and comparison with zero-crypto</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38</a:t>
            </a:fld>
            <a:endParaRPr lang="en-US"/>
          </a:p>
        </p:txBody>
      </p:sp>
    </p:spTree>
    <p:extLst>
      <p:ext uri="{BB962C8B-B14F-4D97-AF65-F5344CB8AC3E}">
        <p14:creationId xmlns:p14="http://schemas.microsoft.com/office/powerpoint/2010/main" val="2418503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a:t>
            </a:r>
            <a:r>
              <a:rPr lang="en-US" baseline="0" dirty="0" smtClean="0"/>
              <a:t> </a:t>
            </a:r>
            <a:r>
              <a:rPr lang="en-US" dirty="0" err="1" smtClean="0"/>
              <a:t>Dingledine</a:t>
            </a:r>
            <a:r>
              <a:rPr lang="en-US" dirty="0" smtClean="0"/>
              <a:t>,</a:t>
            </a:r>
            <a:r>
              <a:rPr lang="en-US" baseline="0" dirty="0" smtClean="0"/>
              <a:t> Nick Mathewson, Paul </a:t>
            </a:r>
            <a:r>
              <a:rPr lang="en-US" baseline="0" dirty="0" err="1" smtClean="0"/>
              <a:t>Syverson</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40</a:t>
            </a:fld>
            <a:endParaRPr lang="en-US"/>
          </a:p>
        </p:txBody>
      </p:sp>
    </p:spTree>
    <p:extLst>
      <p:ext uri="{BB962C8B-B14F-4D97-AF65-F5344CB8AC3E}">
        <p14:creationId xmlns:p14="http://schemas.microsoft.com/office/powerpoint/2010/main" val="2439005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each attack. Measurements are</a:t>
            </a:r>
            <a:r>
              <a:rPr lang="en-US" baseline="0" dirty="0" smtClean="0"/>
              <a:t> for load-balancing; we want higher bandwidth relays to have more traffic.</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41</a:t>
            </a:fld>
            <a:endParaRPr lang="en-US"/>
          </a:p>
        </p:txBody>
      </p:sp>
    </p:spTree>
    <p:extLst>
      <p:ext uri="{BB962C8B-B14F-4D97-AF65-F5344CB8AC3E}">
        <p14:creationId xmlns:p14="http://schemas.microsoft.com/office/powerpoint/2010/main" val="3327831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 weight ~=</a:t>
            </a:r>
            <a:r>
              <a:rPr lang="en-US" baseline="0" dirty="0" smtClean="0"/>
              <a:t> fraction of traffic. </a:t>
            </a:r>
            <a:r>
              <a:rPr lang="en-US" dirty="0" smtClean="0"/>
              <a:t>Laplace</a:t>
            </a:r>
            <a:r>
              <a:rPr lang="en-US" baseline="0" dirty="0" smtClean="0"/>
              <a:t> distributed. </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42</a:t>
            </a:fld>
            <a:endParaRPr lang="en-US"/>
          </a:p>
        </p:txBody>
      </p:sp>
    </p:spTree>
    <p:extLst>
      <p:ext uri="{BB962C8B-B14F-4D97-AF65-F5344CB8AC3E}">
        <p14:creationId xmlns:p14="http://schemas.microsoft.com/office/powerpoint/2010/main" val="115169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latter case, relay is</a:t>
            </a:r>
            <a:r>
              <a:rPr lang="en-US" baseline="0" dirty="0" smtClean="0"/>
              <a:t> expected to send dummy traffic to increase measured bandwidth</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43</a:t>
            </a:fld>
            <a:endParaRPr lang="en-US"/>
          </a:p>
        </p:txBody>
      </p:sp>
    </p:spTree>
    <p:extLst>
      <p:ext uri="{BB962C8B-B14F-4D97-AF65-F5344CB8AC3E}">
        <p14:creationId xmlns:p14="http://schemas.microsoft.com/office/powerpoint/2010/main" val="121142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 send</a:t>
            </a:r>
            <a:r>
              <a:rPr lang="en-US" baseline="0" dirty="0" smtClean="0"/>
              <a:t> messages, servers assist in the protocol</a:t>
            </a:r>
          </a:p>
        </p:txBody>
      </p:sp>
      <p:sp>
        <p:nvSpPr>
          <p:cNvPr id="4" name="Slide Number Placeholder 3"/>
          <p:cNvSpPr>
            <a:spLocks noGrp="1"/>
          </p:cNvSpPr>
          <p:nvPr>
            <p:ph type="sldNum" sz="quarter" idx="10"/>
          </p:nvPr>
        </p:nvSpPr>
        <p:spPr/>
        <p:txBody>
          <a:bodyPr/>
          <a:lstStyle/>
          <a:p>
            <a:fld id="{92686557-87B9-42EE-B675-02C29323B289}" type="slidenum">
              <a:rPr lang="en-US" smtClean="0"/>
              <a:t>46</a:t>
            </a:fld>
            <a:endParaRPr lang="en-US"/>
          </a:p>
        </p:txBody>
      </p:sp>
    </p:spTree>
    <p:extLst>
      <p:ext uri="{BB962C8B-B14F-4D97-AF65-F5344CB8AC3E}">
        <p14:creationId xmlns:p14="http://schemas.microsoft.com/office/powerpoint/2010/main" val="235833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may sound like an oxymoron, but we don’t agree that there is an absolute tradeoff…</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5</a:t>
            </a:fld>
            <a:endParaRPr lang="en-US"/>
          </a:p>
        </p:txBody>
      </p:sp>
    </p:spTree>
    <p:extLst>
      <p:ext uri="{BB962C8B-B14F-4D97-AF65-F5344CB8AC3E}">
        <p14:creationId xmlns:p14="http://schemas.microsoft.com/office/powerpoint/2010/main" val="386756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it</a:t>
            </a:r>
            <a:r>
              <a:rPr lang="en-US" baseline="0" dirty="0" smtClean="0"/>
              <a:t> is not necessary to simply trust the government; we can have accountability…</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6</a:t>
            </a:fld>
            <a:endParaRPr lang="en-US"/>
          </a:p>
        </p:txBody>
      </p:sp>
    </p:spTree>
    <p:extLst>
      <p:ext uri="{BB962C8B-B14F-4D97-AF65-F5344CB8AC3E}">
        <p14:creationId xmlns:p14="http://schemas.microsoft.com/office/powerpoint/2010/main" val="329811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a:t>
            </a:r>
            <a:r>
              <a:rPr lang="en-US" baseline="0" dirty="0" smtClean="0"/>
              <a:t> technology can get law enforcement the information it needs, and only that information, in a way that replaces secret processes…</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7</a:t>
            </a:fld>
            <a:endParaRPr lang="en-US"/>
          </a:p>
        </p:txBody>
      </p:sp>
    </p:spTree>
    <p:extLst>
      <p:ext uri="{BB962C8B-B14F-4D97-AF65-F5344CB8AC3E}">
        <p14:creationId xmlns:p14="http://schemas.microsoft.com/office/powerpoint/2010/main" val="28325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8</a:t>
            </a:fld>
            <a:endParaRPr lang="en-US"/>
          </a:p>
        </p:txBody>
      </p:sp>
    </p:spTree>
    <p:extLst>
      <p:ext uri="{BB962C8B-B14F-4D97-AF65-F5344CB8AC3E}">
        <p14:creationId xmlns:p14="http://schemas.microsoft.com/office/powerpoint/2010/main" val="32441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person who robbed these banks” or “People building a bomb” are targeted users. People whose data happens to be in the same data set as them are untargeted users. Goal: Reveal information of targeted users, protect untargeted users.</a:t>
            </a:r>
          </a:p>
        </p:txBody>
      </p:sp>
      <p:sp>
        <p:nvSpPr>
          <p:cNvPr id="4" name="Slide Number Placeholder 3"/>
          <p:cNvSpPr>
            <a:spLocks noGrp="1"/>
          </p:cNvSpPr>
          <p:nvPr>
            <p:ph type="sldNum" sz="quarter" idx="10"/>
          </p:nvPr>
        </p:nvSpPr>
        <p:spPr/>
        <p:txBody>
          <a:bodyPr/>
          <a:lstStyle/>
          <a:p>
            <a:fld id="{17C2E5AB-EFDB-4AAC-B0B5-89025268E7CC}" type="slidenum">
              <a:rPr lang="en-US" smtClean="0"/>
              <a:t>9</a:t>
            </a:fld>
            <a:endParaRPr lang="en-US"/>
          </a:p>
        </p:txBody>
      </p:sp>
    </p:spTree>
    <p:extLst>
      <p:ext uri="{BB962C8B-B14F-4D97-AF65-F5344CB8AC3E}">
        <p14:creationId xmlns:p14="http://schemas.microsoft.com/office/powerpoint/2010/main" val="34427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openness</a:t>
            </a:r>
            <a:r>
              <a:rPr lang="en-US" baseline="0" dirty="0" smtClean="0"/>
              <a:t> principle, comprising two main planks. more specifics for surveillance on next slide</a:t>
            </a:r>
          </a:p>
          <a:p>
            <a:r>
              <a:rPr lang="en-US" baseline="0" dirty="0" smtClean="0"/>
              <a:t>current = left</a:t>
            </a:r>
            <a:endParaRPr lang="en-US" dirty="0"/>
          </a:p>
        </p:txBody>
      </p:sp>
      <p:sp>
        <p:nvSpPr>
          <p:cNvPr id="4" name="Slide Number Placeholder 3"/>
          <p:cNvSpPr>
            <a:spLocks noGrp="1"/>
          </p:cNvSpPr>
          <p:nvPr>
            <p:ph type="sldNum" sz="quarter" idx="10"/>
          </p:nvPr>
        </p:nvSpPr>
        <p:spPr/>
        <p:txBody>
          <a:bodyPr/>
          <a:lstStyle/>
          <a:p>
            <a:fld id="{17C2E5AB-EFDB-4AAC-B0B5-89025268E7CC}" type="slidenum">
              <a:rPr lang="en-US" smtClean="0"/>
              <a:t>10</a:t>
            </a:fld>
            <a:endParaRPr lang="en-US"/>
          </a:p>
        </p:txBody>
      </p:sp>
    </p:spTree>
    <p:extLst>
      <p:ext uri="{BB962C8B-B14F-4D97-AF65-F5344CB8AC3E}">
        <p14:creationId xmlns:p14="http://schemas.microsoft.com/office/powerpoint/2010/main" val="24442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1"/>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7338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930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166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6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6464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8940800" cy="6464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9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57404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14300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395605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33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12192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14300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5605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48400" y="3956050"/>
            <a:ext cx="57404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34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271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4"/>
          <p:cNvCxnSpPr>
            <a:cxnSpLocks noChangeShapeType="1"/>
          </p:cNvCxnSpPr>
          <p:nvPr/>
        </p:nvCxnSpPr>
        <p:spPr bwMode="auto">
          <a:xfrm>
            <a:off x="0" y="762000"/>
            <a:ext cx="12192000" cy="0"/>
          </a:xfrm>
          <a:prstGeom prst="line">
            <a:avLst/>
          </a:prstGeom>
          <a:noFill/>
          <a:ln w="3175" cmpd="sng">
            <a:solidFill>
              <a:schemeClr val="accent1">
                <a:lumMod val="20000"/>
                <a:lumOff val="80000"/>
              </a:scheme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66664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202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57404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143000"/>
            <a:ext cx="57404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09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58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631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8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220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152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79" tIns="44446" rIns="90479" bIns="44446" numCol="1" anchor="b" anchorCtr="0" compatLnSpc="1">
            <a:prstTxWarp prst="textNoShape">
              <a:avLst/>
            </a:prstTxWarp>
          </a:bodyPr>
          <a:lstStyle/>
          <a:p>
            <a:pPr lvl="0"/>
            <a:r>
              <a:rPr lang="en-US" smtClean="0"/>
              <a:t>Click to edit Master title style</a:t>
            </a:r>
            <a:endParaRPr lang="en-US"/>
          </a:p>
        </p:txBody>
      </p:sp>
      <p:sp>
        <p:nvSpPr>
          <p:cNvPr id="13315" name="Rectangle 3"/>
          <p:cNvSpPr>
            <a:spLocks noGrp="1" noChangeArrowheads="1"/>
          </p:cNvSpPr>
          <p:nvPr>
            <p:ph type="body" idx="1"/>
          </p:nvPr>
        </p:nvSpPr>
        <p:spPr bwMode="auto">
          <a:xfrm>
            <a:off x="304800" y="1143000"/>
            <a:ext cx="1168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316" name="Rectangle 4"/>
          <p:cNvSpPr>
            <a:spLocks noChangeArrowheads="1"/>
          </p:cNvSpPr>
          <p:nvPr/>
        </p:nvSpPr>
        <p:spPr bwMode="auto">
          <a:xfrm>
            <a:off x="11074400" y="6540500"/>
            <a:ext cx="914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9" tIns="44446" rIns="90479" bIns="44446">
            <a:spAutoFit/>
          </a:bodyPr>
          <a:lstStyle/>
          <a:p>
            <a:pPr algn="r"/>
            <a:fld id="{70A8579D-E144-A04C-BF74-DA2813F75D05}" type="slidenum">
              <a:rPr lang="en-US" sz="1800"/>
              <a:pPr algn="r"/>
              <a:t>‹#›</a:t>
            </a:fld>
            <a:endParaRPr lang="en-US" sz="1800"/>
          </a:p>
        </p:txBody>
      </p:sp>
    </p:spTree>
    <p:extLst>
      <p:ext uri="{BB962C8B-B14F-4D97-AF65-F5344CB8AC3E}">
        <p14:creationId xmlns:p14="http://schemas.microsoft.com/office/powerpoint/2010/main" val="2595256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chemeClr val="tx2"/>
          </a:solidFill>
          <a:latin typeface="+mj-lt"/>
          <a:ea typeface="ＭＳ Ｐゴシック" pitchFamily="32" charset="-128"/>
          <a:cs typeface="ＭＳ Ｐゴシック" pitchFamily="32" charset="-128"/>
        </a:defRPr>
      </a:lvl1pPr>
      <a:lvl2pPr algn="ctr" rtl="0" eaLnBrk="1" fontAlgn="base" hangingPunct="1">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2pPr>
      <a:lvl3pPr algn="ctr" rtl="0" eaLnBrk="1" fontAlgn="base" hangingPunct="1">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3pPr>
      <a:lvl4pPr algn="ctr" rtl="0" eaLnBrk="1" fontAlgn="base" hangingPunct="1">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4pPr>
      <a:lvl5pPr algn="ctr" rtl="0" eaLnBrk="1" fontAlgn="base" hangingPunct="1">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5pPr>
      <a:lvl6pPr marL="457200" algn="ctr" rtl="0" eaLnBrk="1" fontAlgn="base" hangingPunct="1">
        <a:lnSpc>
          <a:spcPct val="90000"/>
        </a:lnSpc>
        <a:spcBef>
          <a:spcPct val="0"/>
        </a:spcBef>
        <a:spcAft>
          <a:spcPct val="0"/>
        </a:spcAft>
        <a:defRPr sz="3600" b="1">
          <a:solidFill>
            <a:schemeClr val="tx2"/>
          </a:solidFill>
          <a:latin typeface="Arial" pitchFamily="33" charset="0"/>
        </a:defRPr>
      </a:lvl6pPr>
      <a:lvl7pPr marL="914400" algn="ctr" rtl="0" eaLnBrk="1" fontAlgn="base" hangingPunct="1">
        <a:lnSpc>
          <a:spcPct val="90000"/>
        </a:lnSpc>
        <a:spcBef>
          <a:spcPct val="0"/>
        </a:spcBef>
        <a:spcAft>
          <a:spcPct val="0"/>
        </a:spcAft>
        <a:defRPr sz="3600" b="1">
          <a:solidFill>
            <a:schemeClr val="tx2"/>
          </a:solidFill>
          <a:latin typeface="Arial" pitchFamily="33" charset="0"/>
        </a:defRPr>
      </a:lvl7pPr>
      <a:lvl8pPr marL="1371600" algn="ctr" rtl="0" eaLnBrk="1" fontAlgn="base" hangingPunct="1">
        <a:lnSpc>
          <a:spcPct val="90000"/>
        </a:lnSpc>
        <a:spcBef>
          <a:spcPct val="0"/>
        </a:spcBef>
        <a:spcAft>
          <a:spcPct val="0"/>
        </a:spcAft>
        <a:defRPr sz="3600" b="1">
          <a:solidFill>
            <a:schemeClr val="tx2"/>
          </a:solidFill>
          <a:latin typeface="Arial" pitchFamily="33" charset="0"/>
        </a:defRPr>
      </a:lvl8pPr>
      <a:lvl9pPr marL="1828800" algn="ctr" rtl="0" eaLnBrk="1" fontAlgn="base" hangingPunct="1">
        <a:lnSpc>
          <a:spcPct val="90000"/>
        </a:lnSpc>
        <a:spcBef>
          <a:spcPct val="0"/>
        </a:spcBef>
        <a:spcAft>
          <a:spcPct val="0"/>
        </a:spcAft>
        <a:defRPr sz="3600" b="1">
          <a:solidFill>
            <a:schemeClr val="tx2"/>
          </a:solidFill>
          <a:latin typeface="Arial" pitchFamily="33" charset="0"/>
        </a:defRPr>
      </a:lvl9pPr>
    </p:titleStyle>
    <p:bodyStyle>
      <a:lvl1pPr marL="285750" indent="-285750" algn="l" rtl="0" eaLnBrk="1" fontAlgn="base" hangingPunct="1">
        <a:lnSpc>
          <a:spcPct val="90000"/>
        </a:lnSpc>
        <a:spcBef>
          <a:spcPct val="30000"/>
        </a:spcBef>
        <a:spcAft>
          <a:spcPct val="0"/>
        </a:spcAft>
        <a:buClr>
          <a:schemeClr val="tx1"/>
        </a:buClr>
        <a:buSzPct val="115000"/>
        <a:buFont typeface="Times" charset="0"/>
        <a:buChar char="•"/>
        <a:defRPr sz="2800">
          <a:solidFill>
            <a:schemeClr val="tx1"/>
          </a:solidFill>
          <a:latin typeface="+mn-lt"/>
          <a:ea typeface="ＭＳ Ｐゴシック" pitchFamily="32" charset="-128"/>
          <a:cs typeface="ＭＳ Ｐゴシック" pitchFamily="32" charset="-128"/>
        </a:defRPr>
      </a:lvl1pPr>
      <a:lvl2pPr marL="685800" indent="-228600" algn="l" rtl="0" eaLnBrk="1" fontAlgn="base" hangingPunct="1">
        <a:lnSpc>
          <a:spcPct val="90000"/>
        </a:lnSpc>
        <a:spcBef>
          <a:spcPct val="30000"/>
        </a:spcBef>
        <a:spcAft>
          <a:spcPct val="0"/>
        </a:spcAft>
        <a:buSzPct val="100000"/>
        <a:buChar char="-"/>
        <a:defRPr sz="2400">
          <a:solidFill>
            <a:srgbClr val="8B0F0A"/>
          </a:solidFill>
          <a:latin typeface="+mn-lt"/>
          <a:ea typeface="ＭＳ Ｐゴシック" pitchFamily="33" charset="-128"/>
        </a:defRPr>
      </a:lvl2pPr>
      <a:lvl3pPr marL="1143000" indent="-228600" algn="l" rtl="0" eaLnBrk="1" fontAlgn="base" hangingPunct="1">
        <a:lnSpc>
          <a:spcPct val="90000"/>
        </a:lnSpc>
        <a:spcBef>
          <a:spcPct val="30000"/>
        </a:spcBef>
        <a:spcAft>
          <a:spcPct val="0"/>
        </a:spcAft>
        <a:buSzPct val="100000"/>
        <a:buChar char="•"/>
        <a:defRPr sz="2400">
          <a:solidFill>
            <a:srgbClr val="008000"/>
          </a:solidFill>
          <a:latin typeface="+mn-lt"/>
          <a:ea typeface="ヒラギノ角ゴ Pro W3" charset="-128"/>
          <a:cs typeface="ヒラギノ角ゴ Pro W3" pitchFamily="-65" charset="-128"/>
        </a:defRPr>
      </a:lvl3pPr>
      <a:lvl4pPr marL="1541463" indent="-169863" algn="l" rtl="0" eaLnBrk="1" fontAlgn="base" hangingPunct="1">
        <a:lnSpc>
          <a:spcPct val="90000"/>
        </a:lnSpc>
        <a:spcBef>
          <a:spcPct val="30000"/>
        </a:spcBef>
        <a:spcAft>
          <a:spcPct val="0"/>
        </a:spcAft>
        <a:buClr>
          <a:schemeClr val="tx1"/>
        </a:buClr>
        <a:buSzPct val="60000"/>
        <a:buFont typeface="Monotype Sorts" charset="0"/>
        <a:buChar char="¢"/>
        <a:defRPr sz="2000">
          <a:solidFill>
            <a:schemeClr val="tx1"/>
          </a:solidFill>
          <a:latin typeface="+mn-lt"/>
          <a:ea typeface="ヒラギノ角ゴ Pro W3" charset="-128"/>
          <a:cs typeface="ヒラギノ角ゴ Pro W3" charset="0"/>
        </a:defRPr>
      </a:lvl4pPr>
      <a:lvl5pPr marL="2000250" indent="-171450" algn="l" rtl="0" eaLnBrk="1" fontAlgn="base" hangingPunct="1">
        <a:lnSpc>
          <a:spcPct val="90000"/>
        </a:lnSpc>
        <a:spcBef>
          <a:spcPct val="30000"/>
        </a:spcBef>
        <a:spcAft>
          <a:spcPct val="0"/>
        </a:spcAft>
        <a:buClr>
          <a:schemeClr val="tx1"/>
        </a:buClr>
        <a:buSzPct val="100000"/>
        <a:buChar char="»"/>
        <a:defRPr sz="2000">
          <a:solidFill>
            <a:schemeClr val="tx1"/>
          </a:solidFill>
          <a:latin typeface="+mn-lt"/>
          <a:ea typeface="ＭＳ Ｐゴシック" pitchFamily="-106" charset="-128"/>
          <a:cs typeface="ＭＳ Ｐゴシック" pitchFamily="34" charset="-128"/>
        </a:defRPr>
      </a:lvl5pPr>
      <a:lvl6pPr marL="2457450" indent="-171450" algn="l" rtl="0" eaLnBrk="1" fontAlgn="base" hangingPunct="1">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6pPr>
      <a:lvl7pPr marL="2914650" indent="-171450" algn="l" rtl="0" eaLnBrk="1" fontAlgn="base" hangingPunct="1">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7pPr>
      <a:lvl8pPr marL="3371850" indent="-171450" algn="l" rtl="0" eaLnBrk="1" fontAlgn="base" hangingPunct="1">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8pPr>
      <a:lvl9pPr marL="3829050" indent="-171450" algn="l" rtl="0" eaLnBrk="1" fontAlgn="base" hangingPunct="1">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and Implementation of Privacy‑Preserving </a:t>
            </a:r>
            <a:r>
              <a:rPr lang="en-US" dirty="0" smtClean="0"/>
              <a:t>Surveillance</a:t>
            </a:r>
            <a:endParaRPr lang="en-US" dirty="0"/>
          </a:p>
        </p:txBody>
      </p:sp>
      <p:sp>
        <p:nvSpPr>
          <p:cNvPr id="3" name="Subtitle 2"/>
          <p:cNvSpPr>
            <a:spLocks noGrp="1"/>
          </p:cNvSpPr>
          <p:nvPr>
            <p:ph type="subTitle" idx="1"/>
          </p:nvPr>
        </p:nvSpPr>
        <p:spPr/>
        <p:txBody>
          <a:bodyPr/>
          <a:lstStyle/>
          <a:p>
            <a:r>
              <a:rPr lang="en-US" sz="3600" b="1" dirty="0" smtClean="0"/>
              <a:t>Aaron </a:t>
            </a:r>
            <a:r>
              <a:rPr lang="en-US" sz="3600" b="1" dirty="0" smtClean="0"/>
              <a:t>Segal</a:t>
            </a:r>
          </a:p>
          <a:p>
            <a:r>
              <a:rPr lang="en-US" sz="2400" smtClean="0"/>
              <a:t>Yale University</a:t>
            </a:r>
            <a:r>
              <a:rPr lang="en-US" sz="2400" dirty="0" smtClean="0"/>
              <a:t/>
            </a:r>
            <a:br>
              <a:rPr lang="en-US" sz="2400" dirty="0" smtClean="0"/>
            </a:br>
            <a:r>
              <a:rPr lang="en-US" sz="2400" dirty="0" smtClean="0"/>
              <a:t>May 11, 2016</a:t>
            </a:r>
          </a:p>
          <a:p>
            <a:endParaRPr lang="en-US" dirty="0" smtClean="0"/>
          </a:p>
          <a:p>
            <a:r>
              <a:rPr lang="en-US" sz="2400" dirty="0" smtClean="0"/>
              <a:t>Advisor: Joan </a:t>
            </a:r>
            <a:r>
              <a:rPr lang="en-US" sz="2400" dirty="0" err="1" smtClean="0"/>
              <a:t>Feigenbaum</a:t>
            </a:r>
            <a:endParaRPr lang="en-US" sz="2400" dirty="0" smtClean="0"/>
          </a:p>
          <a:p>
            <a:endParaRPr lang="en-US" dirty="0"/>
          </a:p>
          <a:p>
            <a:endParaRPr lang="en-US" dirty="0" smtClean="0"/>
          </a:p>
          <a:p>
            <a:endParaRPr lang="en-US" dirty="0"/>
          </a:p>
          <a:p>
            <a:r>
              <a:rPr lang="en-US" sz="1600" dirty="0" smtClean="0"/>
              <a:t>			</a:t>
            </a:r>
          </a:p>
          <a:p>
            <a:r>
              <a:rPr lang="en-US" sz="1800" dirty="0" smtClean="0">
                <a:solidFill>
                  <a:schemeClr val="bg1"/>
                </a:solidFill>
              </a:rPr>
              <a:t>				“…an unspeakable blasphemy.” - @</a:t>
            </a:r>
            <a:r>
              <a:rPr lang="en-US" sz="1800" dirty="0" err="1" smtClean="0">
                <a:solidFill>
                  <a:schemeClr val="bg1"/>
                </a:solidFill>
              </a:rPr>
              <a:t>Dymaxion</a:t>
            </a:r>
            <a:endParaRPr lang="en-US" sz="1800" dirty="0">
              <a:solidFill>
                <a:schemeClr val="bg1"/>
              </a:solidFill>
            </a:endParaRPr>
          </a:p>
        </p:txBody>
      </p:sp>
    </p:spTree>
    <p:extLst>
      <p:ext uri="{BB962C8B-B14F-4D97-AF65-F5344CB8AC3E}">
        <p14:creationId xmlns:p14="http://schemas.microsoft.com/office/powerpoint/2010/main" val="1309911511"/>
      </p:ext>
    </p:extLst>
  </p:cSld>
  <p:clrMapOvr>
    <a:masterClrMapping/>
  </p:clrMapOvr>
  <mc:AlternateContent xmlns:mc="http://schemas.openxmlformats.org/markup-compatibility/2006" xmlns:p14="http://schemas.microsoft.com/office/powerpoint/2010/main">
    <mc:Choice Requires="p14">
      <p:transition p14:dur="10" advTm="414"/>
    </mc:Choice>
    <mc:Fallback xmlns="">
      <p:transition advTm="4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Open Privacy Firewall</a:t>
            </a:r>
            <a:endParaRPr lang="en-US" dirty="0"/>
          </a:p>
        </p:txBody>
      </p:sp>
      <p:sp>
        <p:nvSpPr>
          <p:cNvPr id="7" name="Content Placeholder 6"/>
          <p:cNvSpPr>
            <a:spLocks noGrp="1"/>
          </p:cNvSpPr>
          <p:nvPr>
            <p:ph idx="1"/>
          </p:nvPr>
        </p:nvSpPr>
        <p:spPr>
          <a:xfrm>
            <a:off x="304800" y="1051560"/>
            <a:ext cx="11684000" cy="5565140"/>
          </a:xfrm>
        </p:spPr>
        <p:txBody>
          <a:bodyPr/>
          <a:lstStyle/>
          <a:p>
            <a:pPr marL="571500" indent="-571500">
              <a:buFont typeface="+mj-lt"/>
              <a:buAutoNum type="romanUcPeriod"/>
            </a:pPr>
            <a:r>
              <a:rPr lang="en-US" dirty="0" smtClean="0"/>
              <a:t>Any surveillance or law-enforcement process that obtains or uses private information about </a:t>
            </a:r>
            <a:r>
              <a:rPr lang="en-US" i="1" dirty="0" smtClean="0"/>
              <a:t>untargeted users</a:t>
            </a:r>
            <a:r>
              <a:rPr lang="en-US" dirty="0" smtClean="0"/>
              <a:t> shall be an </a:t>
            </a:r>
            <a:r>
              <a:rPr lang="en-US" b="1" dirty="0" smtClean="0"/>
              <a:t>open</a:t>
            </a:r>
            <a:r>
              <a:rPr lang="en-US" dirty="0" smtClean="0"/>
              <a:t>, public, unclassified process.</a:t>
            </a:r>
          </a:p>
          <a:p>
            <a:pPr marL="571500" indent="-571500">
              <a:buFont typeface="+mj-lt"/>
              <a:buAutoNum type="romanUcPeriod"/>
            </a:pPr>
            <a:r>
              <a:rPr lang="en-US" dirty="0" smtClean="0"/>
              <a:t>Any </a:t>
            </a:r>
            <a:r>
              <a:rPr lang="en-US" b="1" dirty="0" smtClean="0"/>
              <a:t>secret</a:t>
            </a:r>
            <a:r>
              <a:rPr lang="en-US" dirty="0" smtClean="0"/>
              <a:t> surveillance or law-enforcement process shall use only:</a:t>
            </a:r>
          </a:p>
          <a:p>
            <a:pPr marL="971550" lvl="1" indent="-571500">
              <a:buFont typeface="+mj-lt"/>
              <a:buAutoNum type="alphaLcPeriod"/>
            </a:pPr>
            <a:r>
              <a:rPr lang="en-US" dirty="0" smtClean="0">
                <a:solidFill>
                  <a:schemeClr val="tx1"/>
                </a:solidFill>
              </a:rPr>
              <a:t>public information, and</a:t>
            </a:r>
          </a:p>
          <a:p>
            <a:pPr marL="971550" lvl="1" indent="-571500">
              <a:buFont typeface="+mj-lt"/>
              <a:buAutoNum type="alphaLcPeriod"/>
            </a:pPr>
            <a:r>
              <a:rPr lang="en-US" dirty="0" smtClean="0">
                <a:solidFill>
                  <a:schemeClr val="tx1"/>
                </a:solidFill>
              </a:rPr>
              <a:t>private information about </a:t>
            </a:r>
            <a:r>
              <a:rPr lang="en-US" i="1" dirty="0" smtClean="0">
                <a:solidFill>
                  <a:schemeClr val="tx1"/>
                </a:solidFill>
              </a:rPr>
              <a:t>targeted users </a:t>
            </a:r>
            <a:r>
              <a:rPr lang="en-US" dirty="0" smtClean="0">
                <a:solidFill>
                  <a:schemeClr val="tx1"/>
                </a:solidFill>
              </a:rPr>
              <a:t>obtained under authorized warrants via open surveillance processes.</a:t>
            </a:r>
          </a:p>
          <a:p>
            <a:pPr marL="571500" indent="-571500">
              <a:buFont typeface="+mj-lt"/>
              <a:buAutoNum type="romanUcPeriod"/>
            </a:pP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0" y="4102100"/>
            <a:ext cx="5029200" cy="2286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102100"/>
            <a:ext cx="5029200" cy="2514600"/>
          </a:xfrm>
          <a:prstGeom prst="rect">
            <a:avLst/>
          </a:prstGeom>
        </p:spPr>
      </p:pic>
      <p:sp>
        <p:nvSpPr>
          <p:cNvPr id="5" name="Right Arrow 4"/>
          <p:cNvSpPr/>
          <p:nvPr/>
        </p:nvSpPr>
        <p:spPr bwMode="auto">
          <a:xfrm>
            <a:off x="5826194" y="4953635"/>
            <a:ext cx="708660" cy="81153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1616614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Privacy Principles for Lawful Surveillance (2)</a:t>
            </a:r>
            <a:endParaRPr lang="en-US" dirty="0"/>
          </a:p>
        </p:txBody>
      </p:sp>
      <p:sp>
        <p:nvSpPr>
          <p:cNvPr id="3" name="Content Placeholder 2"/>
          <p:cNvSpPr>
            <a:spLocks noGrp="1"/>
          </p:cNvSpPr>
          <p:nvPr>
            <p:ph idx="1"/>
          </p:nvPr>
        </p:nvSpPr>
        <p:spPr/>
        <p:txBody>
          <a:bodyPr/>
          <a:lstStyle/>
          <a:p>
            <a:r>
              <a:rPr lang="en-US" dirty="0" smtClean="0"/>
              <a:t>Distributed trust</a:t>
            </a:r>
          </a:p>
          <a:p>
            <a:pPr lvl="1"/>
            <a:r>
              <a:rPr lang="en-US" dirty="0" smtClean="0"/>
              <a:t>No one agency can compromise privacy.</a:t>
            </a:r>
          </a:p>
          <a:p>
            <a:pPr marL="457200" lvl="1" indent="0">
              <a:buNone/>
            </a:pPr>
            <a:endParaRPr lang="en-US" dirty="0"/>
          </a:p>
          <a:p>
            <a:r>
              <a:rPr lang="en-US" dirty="0" smtClean="0"/>
              <a:t>Enforced scope limiting</a:t>
            </a:r>
          </a:p>
          <a:p>
            <a:pPr lvl="1"/>
            <a:r>
              <a:rPr lang="en-US" dirty="0" smtClean="0"/>
              <a:t>No overly broad group of users’ </a:t>
            </a:r>
            <a:r>
              <a:rPr lang="en-US" smtClean="0"/>
              <a:t>data are </a:t>
            </a:r>
            <a:r>
              <a:rPr lang="en-US" dirty="0" smtClean="0"/>
              <a:t>captured.</a:t>
            </a:r>
          </a:p>
          <a:p>
            <a:pPr marL="457200" lvl="1" indent="0">
              <a:buNone/>
            </a:pPr>
            <a:endParaRPr lang="en-US" dirty="0"/>
          </a:p>
          <a:p>
            <a:r>
              <a:rPr lang="en-US" dirty="0" smtClean="0"/>
              <a:t>Sealing time and notification</a:t>
            </a:r>
          </a:p>
          <a:p>
            <a:pPr lvl="1"/>
            <a:r>
              <a:rPr lang="en-US" dirty="0" smtClean="0"/>
              <a:t>After a finite, reasonable time, </a:t>
            </a:r>
            <a:r>
              <a:rPr lang="en-US" dirty="0" err="1" smtClean="0"/>
              <a:t>surveilled</a:t>
            </a:r>
            <a:r>
              <a:rPr lang="en-US" dirty="0" smtClean="0"/>
              <a:t> users are notified.</a:t>
            </a:r>
          </a:p>
          <a:p>
            <a:pPr marL="457200" lvl="1" indent="0">
              <a:buNone/>
            </a:pPr>
            <a:endParaRPr lang="en-US" dirty="0"/>
          </a:p>
          <a:p>
            <a:r>
              <a:rPr lang="en-US" dirty="0" smtClean="0"/>
              <a:t>Accountability</a:t>
            </a:r>
          </a:p>
          <a:p>
            <a:pPr lvl="1"/>
            <a:r>
              <a:rPr lang="en-US" dirty="0" smtClean="0"/>
              <a:t>Surveillance statistics are maintained and audited.</a:t>
            </a:r>
            <a:endParaRPr lang="en-US" dirty="0"/>
          </a:p>
        </p:txBody>
      </p:sp>
    </p:spTree>
    <p:extLst>
      <p:ext uri="{BB962C8B-B14F-4D97-AF65-F5344CB8AC3E}">
        <p14:creationId xmlns:p14="http://schemas.microsoft.com/office/powerpoint/2010/main" val="170626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 High Country Bandits</a:t>
            </a:r>
            <a:endParaRPr lang="en-US" dirty="0"/>
          </a:p>
        </p:txBody>
      </p:sp>
      <p:sp>
        <p:nvSpPr>
          <p:cNvPr id="8" name="Content Placeholder 7"/>
          <p:cNvSpPr>
            <a:spLocks noGrp="1"/>
          </p:cNvSpPr>
          <p:nvPr>
            <p:ph idx="1"/>
          </p:nvPr>
        </p:nvSpPr>
        <p:spPr/>
        <p:txBody>
          <a:bodyPr/>
          <a:lstStyle/>
          <a:p>
            <a:pPr marL="0" indent="0">
              <a:buNone/>
            </a:pPr>
            <a:r>
              <a:rPr lang="en-US" dirty="0" smtClean="0"/>
              <a:t>2010 case – string of bank robberies</a:t>
            </a:r>
            <a:br>
              <a:rPr lang="en-US" dirty="0" smtClean="0"/>
            </a:br>
            <a:r>
              <a:rPr lang="en-US" dirty="0" smtClean="0"/>
              <a:t>in Arizona, Colorado</a:t>
            </a:r>
          </a:p>
          <a:p>
            <a:endParaRPr lang="en-US" dirty="0"/>
          </a:p>
          <a:p>
            <a:pPr marL="0" indent="0">
              <a:buNone/>
            </a:pPr>
            <a:r>
              <a:rPr lang="en-US" dirty="0" smtClean="0"/>
              <a:t>FBI Intersection attack compared 3</a:t>
            </a:r>
            <a:br>
              <a:rPr lang="en-US" dirty="0" smtClean="0"/>
            </a:br>
            <a:r>
              <a:rPr lang="en-US" dirty="0" smtClean="0"/>
              <a:t>cell tower dumps totaling 150,000</a:t>
            </a:r>
            <a:br>
              <a:rPr lang="en-US" dirty="0" smtClean="0"/>
            </a:br>
            <a:r>
              <a:rPr lang="en-US" dirty="0" smtClean="0"/>
              <a:t>users</a:t>
            </a:r>
          </a:p>
          <a:p>
            <a:endParaRPr lang="en-US" dirty="0" smtClean="0"/>
          </a:p>
          <a:p>
            <a:r>
              <a:rPr lang="en-US" dirty="0" smtClean="0"/>
              <a:t>1 number found in all 3 cell dumps –</a:t>
            </a:r>
            <a:br>
              <a:rPr lang="en-US" dirty="0" smtClean="0"/>
            </a:br>
            <a:r>
              <a:rPr lang="en-US" dirty="0" smtClean="0"/>
              <a:t>led to arrest</a:t>
            </a:r>
          </a:p>
          <a:p>
            <a:r>
              <a:rPr lang="en-US" dirty="0" smtClean="0"/>
              <a:t>149,999 innocent users’ information</a:t>
            </a:r>
            <a:br>
              <a:rPr lang="en-US" dirty="0" smtClean="0"/>
            </a:br>
            <a:r>
              <a:rPr lang="en-US" dirty="0" smtClean="0"/>
              <a:t>acquired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86" y="1143000"/>
            <a:ext cx="5097714" cy="3799390"/>
          </a:xfrm>
          <a:prstGeom prst="rect">
            <a:avLst/>
          </a:prstGeom>
        </p:spPr>
      </p:pic>
    </p:spTree>
    <p:extLst>
      <p:ext uri="{BB962C8B-B14F-4D97-AF65-F5344CB8AC3E}">
        <p14:creationId xmlns:p14="http://schemas.microsoft.com/office/powerpoint/2010/main" val="3191118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Intersecting Cell-Tower Dumps</a:t>
            </a:r>
            <a:endParaRPr lang="en-US" dirty="0"/>
          </a:p>
        </p:txBody>
      </p:sp>
      <p:sp>
        <p:nvSpPr>
          <p:cNvPr id="3" name="Content Placeholder 2"/>
          <p:cNvSpPr>
            <a:spLocks noGrp="1"/>
          </p:cNvSpPr>
          <p:nvPr>
            <p:ph sz="quarter" idx="1"/>
          </p:nvPr>
        </p:nvSpPr>
        <p:spPr>
          <a:xfrm>
            <a:off x="304800" y="914400"/>
            <a:ext cx="11684000" cy="1713053"/>
          </a:xfrm>
        </p:spPr>
        <p:txBody>
          <a:bodyPr/>
          <a:lstStyle/>
          <a:p>
            <a:r>
              <a:rPr lang="en-US" dirty="0" smtClean="0"/>
              <a:t>Law enforcement goal: Find </a:t>
            </a:r>
            <a:r>
              <a:rPr lang="en-US" i="1" dirty="0" smtClean="0"/>
              <a:t>targeted</a:t>
            </a:r>
            <a:r>
              <a:rPr lang="en-US" dirty="0" smtClean="0"/>
              <a:t>, </a:t>
            </a:r>
            <a:r>
              <a:rPr lang="en-US" i="1" dirty="0" smtClean="0"/>
              <a:t>unknown</a:t>
            </a:r>
            <a:r>
              <a:rPr lang="en-US" dirty="0" smtClean="0"/>
              <a:t> user whose phone number will appear in the intersection of cell-tower dumps</a:t>
            </a:r>
          </a:p>
          <a:p>
            <a:r>
              <a:rPr lang="en-US" dirty="0" smtClean="0"/>
              <a:t>Used in: High Country Bandits case, CO-TRAVELER program</a:t>
            </a:r>
          </a:p>
          <a:p>
            <a:pPr lvl="1"/>
            <a:r>
              <a:rPr lang="en-US" dirty="0" smtClean="0"/>
              <a:t>Same principle for any collection of metadata</a:t>
            </a:r>
            <a:endParaRPr lang="en-US" dirty="0"/>
          </a:p>
        </p:txBody>
      </p:sp>
      <p:graphicFrame>
        <p:nvGraphicFramePr>
          <p:cNvPr id="8" name="Content Placeholder 7"/>
          <p:cNvGraphicFramePr>
            <a:graphicFrameLocks noGrp="1"/>
          </p:cNvGraphicFramePr>
          <p:nvPr>
            <p:ph sz="quarter" idx="3"/>
            <p:extLst>
              <p:ext uri="{D42A27DB-BD31-4B8C-83A1-F6EECF244321}">
                <p14:modId xmlns:p14="http://schemas.microsoft.com/office/powerpoint/2010/main" val="1121984505"/>
              </p:ext>
            </p:extLst>
          </p:nvPr>
        </p:nvGraphicFramePr>
        <p:xfrm>
          <a:off x="304799" y="2824163"/>
          <a:ext cx="10957368" cy="379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9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Intersecting Cell-Tower Dumps</a:t>
            </a:r>
            <a:endParaRPr lang="en-US" dirty="0"/>
          </a:p>
        </p:txBody>
      </p:sp>
      <p:graphicFrame>
        <p:nvGraphicFramePr>
          <p:cNvPr id="8" name="Content Placeholder 7"/>
          <p:cNvGraphicFramePr>
            <a:graphicFrameLocks noGrp="1"/>
          </p:cNvGraphicFramePr>
          <p:nvPr>
            <p:ph sz="quarter" idx="3"/>
            <p:extLst>
              <p:ext uri="{D42A27DB-BD31-4B8C-83A1-F6EECF244321}">
                <p14:modId xmlns:p14="http://schemas.microsoft.com/office/powerpoint/2010/main" val="2040601176"/>
              </p:ext>
            </p:extLst>
          </p:nvPr>
        </p:nvGraphicFramePr>
        <p:xfrm>
          <a:off x="304799" y="2824163"/>
          <a:ext cx="10957368" cy="379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sz="quarter" idx="1"/>
          </p:nvPr>
        </p:nvSpPr>
        <p:spPr>
          <a:xfrm>
            <a:off x="304800" y="914400"/>
            <a:ext cx="11684000" cy="1713053"/>
          </a:xfrm>
        </p:spPr>
        <p:txBody>
          <a:bodyPr/>
          <a:lstStyle/>
          <a:p>
            <a:r>
              <a:rPr lang="en-US" dirty="0" smtClean="0"/>
              <a:t>Law enforcement goal: Find </a:t>
            </a:r>
            <a:r>
              <a:rPr lang="en-US" i="1" dirty="0" smtClean="0"/>
              <a:t>targeted</a:t>
            </a:r>
            <a:r>
              <a:rPr lang="en-US" dirty="0" smtClean="0"/>
              <a:t>, </a:t>
            </a:r>
            <a:r>
              <a:rPr lang="en-US" i="1" dirty="0" smtClean="0"/>
              <a:t>unknown</a:t>
            </a:r>
            <a:r>
              <a:rPr lang="en-US" dirty="0" smtClean="0"/>
              <a:t> user whose phone number will appear in the intersection of cell-tower dumps</a:t>
            </a:r>
          </a:p>
          <a:p>
            <a:r>
              <a:rPr lang="en-US" dirty="0" smtClean="0"/>
              <a:t>Used in: High Country Bandits case, CO-TRAVELER program</a:t>
            </a:r>
          </a:p>
          <a:p>
            <a:pPr lvl="1"/>
            <a:r>
              <a:rPr lang="en-US" dirty="0" smtClean="0"/>
              <a:t>Same principle for any collection of metadata</a:t>
            </a:r>
            <a:endParaRPr lang="en-US" dirty="0"/>
          </a:p>
        </p:txBody>
      </p:sp>
    </p:spTree>
    <p:extLst>
      <p:ext uri="{BB962C8B-B14F-4D97-AF65-F5344CB8AC3E}">
        <p14:creationId xmlns:p14="http://schemas.microsoft.com/office/powerpoint/2010/main" val="3671596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258"/>
            <a:ext cx="12192000" cy="609600"/>
          </a:xfrm>
        </p:spPr>
        <p:txBody>
          <a:bodyPr/>
          <a:lstStyle/>
          <a:p>
            <a:r>
              <a:rPr lang="en-US" dirty="0" smtClean="0"/>
              <a:t>Privacy-Preserving Solution [SFF, FOCI’14]</a:t>
            </a:r>
            <a:endParaRPr lang="en-US" dirty="0"/>
          </a:p>
        </p:txBody>
      </p:sp>
      <p:sp>
        <p:nvSpPr>
          <p:cNvPr id="3" name="Content Placeholder 2"/>
          <p:cNvSpPr>
            <a:spLocks noGrp="1"/>
          </p:cNvSpPr>
          <p:nvPr>
            <p:ph idx="1"/>
          </p:nvPr>
        </p:nvSpPr>
        <p:spPr>
          <a:xfrm>
            <a:off x="159657" y="834569"/>
            <a:ext cx="11488058" cy="5733145"/>
          </a:xfrm>
        </p:spPr>
        <p:txBody>
          <a:bodyPr/>
          <a:lstStyle/>
          <a:p>
            <a:pPr marL="0" indent="0">
              <a:buNone/>
            </a:pPr>
            <a:endParaRPr lang="en-US" dirty="0" smtClean="0"/>
          </a:p>
          <a:p>
            <a:r>
              <a:rPr lang="en-US" dirty="0" smtClean="0"/>
              <a:t>A </a:t>
            </a:r>
            <a:r>
              <a:rPr lang="en-US" i="1" dirty="0" smtClean="0"/>
              <a:t>private set intersection protocol</a:t>
            </a:r>
            <a:r>
              <a:rPr lang="en-US" dirty="0" smtClean="0"/>
              <a:t> built to satisfy surveillance privacy principles </a:t>
            </a:r>
            <a:r>
              <a:rPr lang="en-US" sz="2400" dirty="0" smtClean="0"/>
              <a:t>(based on Vaidya-Clifton ‘05)</a:t>
            </a:r>
          </a:p>
          <a:p>
            <a:endParaRPr lang="en-US" dirty="0" smtClean="0"/>
          </a:p>
          <a:p>
            <a:r>
              <a:rPr lang="en-US" dirty="0" smtClean="0"/>
              <a:t>Catching </a:t>
            </a:r>
            <a:r>
              <a:rPr lang="en-US" dirty="0"/>
              <a:t>Bandits and </a:t>
            </a:r>
            <a:r>
              <a:rPr lang="en-US" i="1" dirty="0"/>
              <a:t>Only</a:t>
            </a:r>
            <a:r>
              <a:rPr lang="en-US" dirty="0"/>
              <a:t> Bandits: Privacy-Preserving Intersection Warrants for Lawful </a:t>
            </a:r>
            <a:r>
              <a:rPr lang="en-US" dirty="0" smtClean="0"/>
              <a:t>Surveillance</a:t>
            </a:r>
          </a:p>
          <a:p>
            <a:pPr lvl="1"/>
            <a:r>
              <a:rPr lang="en-US" dirty="0" smtClean="0"/>
              <a:t>Presented at the 4</a:t>
            </a:r>
            <a:r>
              <a:rPr lang="en-US" baseline="30000" dirty="0" smtClean="0"/>
              <a:t>th</a:t>
            </a:r>
            <a:r>
              <a:rPr lang="en-US" dirty="0" smtClean="0"/>
              <a:t> USENIX Workshop on Free and Open Communications on the Internet (</a:t>
            </a:r>
            <a:r>
              <a:rPr lang="en-US" smtClean="0"/>
              <a:t>FOCI </a:t>
            </a:r>
            <a:r>
              <a:rPr lang="en-US"/>
              <a:t>'14</a:t>
            </a:r>
            <a:r>
              <a:rPr lang="en-US" dirty="0" smtClean="0"/>
              <a:t>)</a:t>
            </a:r>
            <a:endParaRPr lang="en-US" dirty="0"/>
          </a:p>
        </p:txBody>
      </p:sp>
    </p:spTree>
    <p:extLst>
      <p:ext uri="{BB962C8B-B14F-4D97-AF65-F5344CB8AC3E}">
        <p14:creationId xmlns:p14="http://schemas.microsoft.com/office/powerpoint/2010/main" val="387774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258"/>
            <a:ext cx="12192000" cy="609600"/>
          </a:xfrm>
        </p:spPr>
        <p:txBody>
          <a:bodyPr/>
          <a:lstStyle/>
          <a:p>
            <a:r>
              <a:rPr lang="en-US" dirty="0" smtClean="0"/>
              <a:t>Privacy-Preserving Cryptography</a:t>
            </a:r>
            <a:endParaRPr lang="en-US" dirty="0"/>
          </a:p>
        </p:txBody>
      </p:sp>
      <p:sp>
        <p:nvSpPr>
          <p:cNvPr id="4" name="TextBox 3"/>
          <p:cNvSpPr txBox="1"/>
          <p:nvPr/>
        </p:nvSpPr>
        <p:spPr>
          <a:xfrm>
            <a:off x="919292" y="4431798"/>
            <a:ext cx="4278086" cy="2308324"/>
          </a:xfrm>
          <a:prstGeom prst="rect">
            <a:avLst/>
          </a:prstGeom>
          <a:noFill/>
          <a:ln>
            <a:solidFill>
              <a:schemeClr val="tx1"/>
            </a:solidFill>
          </a:ln>
        </p:spPr>
        <p:txBody>
          <a:bodyPr wrap="square" rtlCol="0">
            <a:spAutoFit/>
          </a:bodyPr>
          <a:lstStyle/>
          <a:p>
            <a:r>
              <a:rPr lang="en-US" sz="2400" dirty="0">
                <a:latin typeface="Consolas" panose="020B0609020204030204" pitchFamily="49" charset="0"/>
                <a:cs typeface="Consolas" panose="020B0609020204030204" pitchFamily="49" charset="0"/>
              </a:rPr>
              <a:t>a = "</a:t>
            </a:r>
            <a:r>
              <a:rPr lang="en-US" sz="2400" dirty="0" smtClean="0">
                <a:latin typeface="Consolas" panose="020B0609020204030204" pitchFamily="49" charset="0"/>
                <a:cs typeface="Consolas" panose="020B0609020204030204" pitchFamily="49" charset="0"/>
              </a:rPr>
              <a:t>650-555-2840"</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smtClean="0">
                <a:latin typeface="Consolas" panose="020B0609020204030204" pitchFamily="49" charset="0"/>
                <a:cs typeface="Consolas" panose="020B0609020204030204" pitchFamily="49" charset="0"/>
              </a:rPr>
              <a:t>b </a:t>
            </a:r>
            <a:r>
              <a:rPr lang="en-US" sz="2400" dirty="0">
                <a:latin typeface="Consolas" panose="020B0609020204030204" pitchFamily="49" charset="0"/>
                <a:cs typeface="Consolas" panose="020B0609020204030204" pitchFamily="49" charset="0"/>
              </a:rPr>
              <a:t>= "650-555-2840"</a:t>
            </a:r>
            <a:r>
              <a:rPr lang="en-US" sz="2400" dirty="0" smtClean="0">
                <a:latin typeface="Consolas" panose="020B0609020204030204" pitchFamily="49" charset="0"/>
                <a:cs typeface="Consolas" panose="020B0609020204030204" pitchFamily="49" charset="0"/>
              </a:rPr>
              <a:t/>
            </a:r>
            <a:br>
              <a:rPr lang="en-US" sz="2400" dirty="0" smtClean="0">
                <a:latin typeface="Consolas" panose="020B0609020204030204" pitchFamily="49" charset="0"/>
                <a:cs typeface="Consolas" panose="020B0609020204030204" pitchFamily="49" charset="0"/>
              </a:rPr>
            </a:br>
            <a:r>
              <a:rPr lang="en-US" sz="2400" dirty="0" smtClean="0">
                <a:latin typeface="Consolas" panose="020B0609020204030204" pitchFamily="49" charset="0"/>
                <a:cs typeface="Consolas" panose="020B0609020204030204" pitchFamily="49" charset="0"/>
              </a:rPr>
              <a:t>print </a:t>
            </a:r>
            <a:r>
              <a:rPr lang="en-US" sz="2400" dirty="0" err="1" smtClean="0">
                <a:latin typeface="Consolas" panose="020B0609020204030204" pitchFamily="49" charset="0"/>
                <a:cs typeface="Consolas" panose="020B0609020204030204" pitchFamily="49" charset="0"/>
              </a:rPr>
              <a:t>ElGamalEncrypt</a:t>
            </a:r>
            <a:r>
              <a:rPr lang="en-US" sz="2400" dirty="0" smtClean="0">
                <a:latin typeface="Consolas" panose="020B0609020204030204" pitchFamily="49" charset="0"/>
                <a:cs typeface="Consolas" panose="020B0609020204030204" pitchFamily="49" charset="0"/>
              </a:rPr>
              <a:t>(a)</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smtClean="0">
                <a:solidFill>
                  <a:srgbClr val="FF0000"/>
                </a:solidFill>
                <a:latin typeface="Consolas" panose="020B0609020204030204" pitchFamily="49" charset="0"/>
                <a:cs typeface="Consolas" panose="020B0609020204030204" pitchFamily="49" charset="0"/>
              </a:rPr>
              <a:t>0x00d07e08ec44712b</a:t>
            </a: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ElGamalEncrypt</a:t>
            </a:r>
            <a:r>
              <a:rPr lang="en-US" sz="2400" dirty="0">
                <a:latin typeface="Consolas" panose="020B0609020204030204" pitchFamily="49" charset="0"/>
                <a:cs typeface="Consolas" panose="020B0609020204030204" pitchFamily="49" charset="0"/>
              </a:rPr>
              <a:t>(b</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smtClean="0">
                <a:solidFill>
                  <a:srgbClr val="FF0000"/>
                </a:solidFill>
                <a:latin typeface="Consolas" panose="020B0609020204030204" pitchFamily="49" charset="0"/>
                <a:cs typeface="Consolas" panose="020B0609020204030204" pitchFamily="49" charset="0"/>
              </a:rPr>
              <a:t>0x58c82a7f050f9683</a:t>
            </a:r>
            <a:endParaRPr lang="en-US" sz="2400" dirty="0">
              <a:solidFill>
                <a:srgbClr val="FF0000"/>
              </a:solidFill>
              <a:latin typeface="Consolas" panose="020B0609020204030204" pitchFamily="49" charset="0"/>
              <a:cs typeface="Consolas" panose="020B0609020204030204" pitchFamily="49" charset="0"/>
            </a:endParaRPr>
          </a:p>
        </p:txBody>
      </p:sp>
      <p:sp>
        <p:nvSpPr>
          <p:cNvPr id="5" name="TextBox 4"/>
          <p:cNvSpPr txBox="1"/>
          <p:nvPr/>
        </p:nvSpPr>
        <p:spPr>
          <a:xfrm>
            <a:off x="6116670" y="4431798"/>
            <a:ext cx="5156038" cy="2308324"/>
          </a:xfrm>
          <a:prstGeom prst="rect">
            <a:avLst/>
          </a:prstGeom>
          <a:noFill/>
          <a:ln>
            <a:solidFill>
              <a:schemeClr val="tx1"/>
            </a:solidFill>
          </a:ln>
        </p:spPr>
        <p:txBody>
          <a:bodyPr wrap="square" rtlCol="0">
            <a:spAutoFit/>
          </a:bodyPr>
          <a:lstStyle/>
          <a:p>
            <a:r>
              <a:rPr lang="en-US" sz="2400" dirty="0">
                <a:latin typeface="Consolas" panose="020B0609020204030204" pitchFamily="49" charset="0"/>
                <a:cs typeface="Consolas" panose="020B0609020204030204" pitchFamily="49" charset="0"/>
              </a:rPr>
              <a:t>a = "650-555-2840"</a:t>
            </a:r>
            <a:endParaRPr lang="en-US" sz="2400" dirty="0" smtClean="0">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b </a:t>
            </a:r>
            <a:r>
              <a:rPr lang="en-US" sz="2400" dirty="0">
                <a:latin typeface="Consolas" panose="020B0609020204030204" pitchFamily="49" charset="0"/>
                <a:cs typeface="Consolas" panose="020B0609020204030204" pitchFamily="49" charset="0"/>
              </a:rPr>
              <a:t>= "650-555-2840"</a:t>
            </a:r>
            <a:endParaRPr lang="en-US" sz="2400" dirty="0" smtClean="0">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PohligHellmanEncrypt</a:t>
            </a:r>
            <a:r>
              <a:rPr lang="en-US" sz="2400" dirty="0">
                <a:latin typeface="Consolas" panose="020B0609020204030204" pitchFamily="49" charset="0"/>
                <a:cs typeface="Consolas" panose="020B0609020204030204" pitchFamily="49" charset="0"/>
              </a:rPr>
              <a:t>(a</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a:solidFill>
                  <a:schemeClr val="accent5">
                    <a:lumMod val="60000"/>
                    <a:lumOff val="40000"/>
                  </a:schemeClr>
                </a:solidFill>
                <a:latin typeface="Consolas" panose="020B0609020204030204" pitchFamily="49" charset="0"/>
                <a:cs typeface="Consolas" panose="020B0609020204030204" pitchFamily="49" charset="0"/>
              </a:rPr>
              <a:t>0x0cb508480f207ec5 </a:t>
            </a:r>
            <a:endParaRPr lang="en-US" sz="2400" dirty="0" smtClean="0">
              <a:solidFill>
                <a:schemeClr val="accent5">
                  <a:lumMod val="60000"/>
                  <a:lumOff val="40000"/>
                </a:schemeClr>
              </a:solidFill>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PohligHellmanEncrypt</a:t>
            </a:r>
            <a:r>
              <a:rPr lang="en-US" sz="2400" dirty="0">
                <a:latin typeface="Consolas" panose="020B0609020204030204" pitchFamily="49" charset="0"/>
                <a:cs typeface="Consolas" panose="020B0609020204030204" pitchFamily="49" charset="0"/>
              </a:rPr>
              <a:t>(b</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a:solidFill>
                  <a:schemeClr val="accent5">
                    <a:lumMod val="60000"/>
                    <a:lumOff val="40000"/>
                  </a:schemeClr>
                </a:solidFill>
                <a:latin typeface="Consolas" panose="020B0609020204030204" pitchFamily="49" charset="0"/>
                <a:cs typeface="Consolas" panose="020B0609020204030204" pitchFamily="49" charset="0"/>
              </a:rPr>
              <a:t>0x0cb508480f207ec5</a:t>
            </a:r>
          </a:p>
        </p:txBody>
      </p:sp>
      <p:sp>
        <p:nvSpPr>
          <p:cNvPr id="9" name="TextBox 8"/>
          <p:cNvSpPr txBox="1"/>
          <p:nvPr/>
        </p:nvSpPr>
        <p:spPr>
          <a:xfrm>
            <a:off x="919291" y="1376310"/>
            <a:ext cx="4278087" cy="3028521"/>
          </a:xfrm>
          <a:prstGeom prst="rect">
            <a:avLst/>
          </a:prstGeom>
          <a:noFill/>
        </p:spPr>
        <p:txBody>
          <a:bodyPr wrap="square" rtlCol="0">
            <a:spAutoFit/>
          </a:bodyPr>
          <a:lstStyle/>
          <a:p>
            <a:pPr lvl="0" fontAlgn="base">
              <a:lnSpc>
                <a:spcPct val="90000"/>
              </a:lnSpc>
              <a:spcBef>
                <a:spcPct val="30000"/>
              </a:spcBef>
              <a:spcAft>
                <a:spcPct val="0"/>
              </a:spcAft>
              <a:buClr>
                <a:srgbClr val="000000"/>
              </a:buClr>
              <a:buSzPct val="115000"/>
            </a:pPr>
            <a:r>
              <a:rPr lang="en-US" sz="2800" kern="0" dirty="0" smtClean="0">
                <a:solidFill>
                  <a:srgbClr val="000000"/>
                </a:solidFill>
                <a:ea typeface="ＭＳ Ｐゴシック" pitchFamily="32" charset="-128"/>
              </a:rPr>
              <a:t>Probabilistic </a:t>
            </a:r>
            <a:r>
              <a:rPr lang="en-US" sz="2800" kern="0" dirty="0" err="1">
                <a:solidFill>
                  <a:srgbClr val="FF0000"/>
                </a:solidFill>
                <a:ea typeface="ＭＳ Ｐゴシック" pitchFamily="32" charset="-128"/>
              </a:rPr>
              <a:t>ElGamal</a:t>
            </a:r>
            <a:r>
              <a:rPr lang="en-US" sz="2800" kern="0" dirty="0">
                <a:solidFill>
                  <a:srgbClr val="FF0000"/>
                </a:solidFill>
                <a:ea typeface="ＭＳ Ｐゴシック" pitchFamily="32" charset="-128"/>
              </a:rPr>
              <a:t> </a:t>
            </a:r>
            <a:r>
              <a:rPr lang="en-US" sz="2800" kern="0" dirty="0">
                <a:solidFill>
                  <a:srgbClr val="000000"/>
                </a:solidFill>
                <a:ea typeface="ＭＳ Ｐゴシック" pitchFamily="32" charset="-128"/>
              </a:rPr>
              <a:t>encryption </a:t>
            </a:r>
            <a:r>
              <a:rPr lang="en-US" sz="2800" kern="0" dirty="0" smtClean="0">
                <a:solidFill>
                  <a:srgbClr val="000000"/>
                </a:solidFill>
                <a:ea typeface="ＭＳ Ｐゴシック" pitchFamily="32" charset="-128"/>
              </a:rPr>
              <a:t>for secure </a:t>
            </a:r>
            <a:r>
              <a:rPr lang="en-US" sz="2800" kern="0" dirty="0">
                <a:solidFill>
                  <a:srgbClr val="000000"/>
                </a:solidFill>
                <a:ea typeface="ＭＳ Ｐゴシック" pitchFamily="32" charset="-128"/>
              </a:rPr>
              <a:t>storage of cell-tower </a:t>
            </a:r>
            <a:r>
              <a:rPr lang="en-US" sz="2800" kern="0" dirty="0" smtClean="0">
                <a:solidFill>
                  <a:srgbClr val="000000"/>
                </a:solidFill>
                <a:ea typeface="ＭＳ Ｐゴシック" pitchFamily="32" charset="-128"/>
              </a:rPr>
              <a:t>records.</a:t>
            </a:r>
            <a:endParaRPr lang="en-US" sz="2800" kern="0" dirty="0">
              <a:solidFill>
                <a:srgbClr val="000000"/>
              </a:solidFill>
              <a:ea typeface="ＭＳ Ｐゴシック" pitchFamily="32" charset="-128"/>
            </a:endParaRPr>
          </a:p>
          <a:p>
            <a:pPr marL="685800" lvl="1" indent="-228600" fontAlgn="base">
              <a:lnSpc>
                <a:spcPct val="90000"/>
              </a:lnSpc>
              <a:spcBef>
                <a:spcPct val="30000"/>
              </a:spcBef>
              <a:spcAft>
                <a:spcPct val="0"/>
              </a:spcAft>
              <a:buSzPct val="100000"/>
              <a:buFontTx/>
              <a:buChar char="-"/>
            </a:pPr>
            <a:r>
              <a:rPr lang="en-US" sz="2400" kern="0" dirty="0">
                <a:solidFill>
                  <a:srgbClr val="8B0F0A"/>
                </a:solidFill>
                <a:ea typeface="ＭＳ Ｐゴシック" pitchFamily="33" charset="-128"/>
              </a:rPr>
              <a:t>Same records encrypt to </a:t>
            </a:r>
            <a:r>
              <a:rPr lang="en-US" sz="2400" b="1" kern="0" dirty="0">
                <a:solidFill>
                  <a:srgbClr val="8B0F0A"/>
                </a:solidFill>
                <a:ea typeface="ＭＳ Ｐゴシック" pitchFamily="33" charset="-128"/>
              </a:rPr>
              <a:t>different</a:t>
            </a:r>
            <a:r>
              <a:rPr lang="en-US" sz="2400" kern="0" dirty="0">
                <a:solidFill>
                  <a:srgbClr val="8B0F0A"/>
                </a:solidFill>
                <a:ea typeface="ＭＳ Ｐゴシック" pitchFamily="33" charset="-128"/>
              </a:rPr>
              <a:t> random-looking byte strings</a:t>
            </a:r>
          </a:p>
          <a:p>
            <a:endParaRPr lang="en-US" dirty="0"/>
          </a:p>
        </p:txBody>
      </p:sp>
      <p:sp>
        <p:nvSpPr>
          <p:cNvPr id="10" name="TextBox 9"/>
          <p:cNvSpPr txBox="1"/>
          <p:nvPr/>
        </p:nvSpPr>
        <p:spPr>
          <a:xfrm>
            <a:off x="6107434" y="1376310"/>
            <a:ext cx="5215910" cy="2751522"/>
          </a:xfrm>
          <a:prstGeom prst="rect">
            <a:avLst/>
          </a:prstGeom>
          <a:noFill/>
        </p:spPr>
        <p:txBody>
          <a:bodyPr wrap="square" rtlCol="0">
            <a:spAutoFit/>
          </a:bodyPr>
          <a:lstStyle/>
          <a:p>
            <a:pPr lvl="0" fontAlgn="base">
              <a:lnSpc>
                <a:spcPct val="90000"/>
              </a:lnSpc>
              <a:spcBef>
                <a:spcPct val="30000"/>
              </a:spcBef>
              <a:spcAft>
                <a:spcPct val="0"/>
              </a:spcAft>
              <a:buClr>
                <a:srgbClr val="000000"/>
              </a:buClr>
              <a:buSzPct val="115000"/>
            </a:pPr>
            <a:r>
              <a:rPr lang="en-US" sz="2800" kern="0" dirty="0" smtClean="0">
                <a:solidFill>
                  <a:srgbClr val="000000"/>
                </a:solidFill>
                <a:ea typeface="ＭＳ Ｐゴシック" pitchFamily="32" charset="-128"/>
              </a:rPr>
              <a:t>Deterministic </a:t>
            </a:r>
            <a:r>
              <a:rPr lang="en-US" sz="2800" kern="0" dirty="0" err="1">
                <a:solidFill>
                  <a:schemeClr val="accent5">
                    <a:lumMod val="60000"/>
                    <a:lumOff val="40000"/>
                  </a:schemeClr>
                </a:solidFill>
                <a:ea typeface="ＭＳ Ｐゴシック" pitchFamily="32" charset="-128"/>
              </a:rPr>
              <a:t>Pohlig</a:t>
            </a:r>
            <a:r>
              <a:rPr lang="en-US" sz="2800" kern="0" dirty="0">
                <a:solidFill>
                  <a:schemeClr val="accent5">
                    <a:lumMod val="60000"/>
                    <a:lumOff val="40000"/>
                  </a:schemeClr>
                </a:solidFill>
                <a:ea typeface="ＭＳ Ｐゴシック" pitchFamily="32" charset="-128"/>
              </a:rPr>
              <a:t>-Hellman</a:t>
            </a:r>
            <a:r>
              <a:rPr lang="en-US" sz="2800" kern="0" dirty="0">
                <a:solidFill>
                  <a:srgbClr val="000000"/>
                </a:solidFill>
                <a:ea typeface="ＭＳ Ｐゴシック" pitchFamily="32" charset="-128"/>
              </a:rPr>
              <a:t> encryption for temporary, per-execution blinding of </a:t>
            </a:r>
            <a:r>
              <a:rPr lang="en-US" sz="2800" kern="0" dirty="0" smtClean="0">
                <a:solidFill>
                  <a:srgbClr val="000000"/>
                </a:solidFill>
                <a:ea typeface="ＭＳ Ｐゴシック" pitchFamily="32" charset="-128"/>
              </a:rPr>
              <a:t>those records</a:t>
            </a:r>
            <a:r>
              <a:rPr lang="en-US" sz="2800" kern="0" dirty="0">
                <a:solidFill>
                  <a:srgbClr val="000000"/>
                </a:solidFill>
                <a:ea typeface="ＭＳ Ｐゴシック" pitchFamily="32" charset="-128"/>
              </a:rPr>
              <a:t>.</a:t>
            </a:r>
          </a:p>
          <a:p>
            <a:pPr marL="685800" lvl="1" indent="-228600" fontAlgn="base">
              <a:lnSpc>
                <a:spcPct val="90000"/>
              </a:lnSpc>
              <a:spcBef>
                <a:spcPct val="30000"/>
              </a:spcBef>
              <a:spcAft>
                <a:spcPct val="0"/>
              </a:spcAft>
              <a:buSzPct val="100000"/>
              <a:buFontTx/>
              <a:buChar char="-"/>
            </a:pPr>
            <a:r>
              <a:rPr lang="en-US" sz="2400" kern="0" dirty="0">
                <a:solidFill>
                  <a:srgbClr val="8B0F0A"/>
                </a:solidFill>
                <a:ea typeface="ＭＳ Ｐゴシック" pitchFamily="33" charset="-128"/>
              </a:rPr>
              <a:t>Same records encrypt to </a:t>
            </a:r>
            <a:r>
              <a:rPr lang="en-US" sz="2400" b="1" kern="0" dirty="0">
                <a:solidFill>
                  <a:srgbClr val="8B0F0A"/>
                </a:solidFill>
                <a:ea typeface="ＭＳ Ｐゴシック" pitchFamily="33" charset="-128"/>
              </a:rPr>
              <a:t>identical</a:t>
            </a:r>
            <a:r>
              <a:rPr lang="en-US" sz="2400" kern="0" dirty="0">
                <a:solidFill>
                  <a:srgbClr val="8B0F0A"/>
                </a:solidFill>
                <a:ea typeface="ＭＳ Ｐゴシック" pitchFamily="33" charset="-128"/>
              </a:rPr>
              <a:t> random-looking byte strings</a:t>
            </a:r>
            <a:endParaRPr lang="en-US" dirty="0"/>
          </a:p>
        </p:txBody>
      </p:sp>
    </p:spTree>
    <p:extLst>
      <p:ext uri="{BB962C8B-B14F-4D97-AF65-F5344CB8AC3E}">
        <p14:creationId xmlns:p14="http://schemas.microsoft.com/office/powerpoint/2010/main" val="3829413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Setup</a:t>
            </a:r>
            <a:endParaRPr lang="en-US" dirty="0"/>
          </a:p>
        </p:txBody>
      </p:sp>
      <p:sp>
        <p:nvSpPr>
          <p:cNvPr id="3" name="Content Placeholder 2"/>
          <p:cNvSpPr>
            <a:spLocks noGrp="1"/>
          </p:cNvSpPr>
          <p:nvPr>
            <p:ph idx="1"/>
          </p:nvPr>
        </p:nvSpPr>
        <p:spPr/>
        <p:txBody>
          <a:bodyPr/>
          <a:lstStyle/>
          <a:p>
            <a:r>
              <a:rPr lang="en-US" dirty="0" err="1" smtClean="0">
                <a:solidFill>
                  <a:schemeClr val="accent1"/>
                </a:solidFill>
              </a:rPr>
              <a:t>ElGamal</a:t>
            </a:r>
            <a:r>
              <a:rPr lang="en-US" dirty="0" smtClean="0">
                <a:solidFill>
                  <a:schemeClr val="accent1"/>
                </a:solidFill>
              </a:rPr>
              <a:t> </a:t>
            </a:r>
            <a:r>
              <a:rPr lang="en-US" dirty="0" smtClean="0"/>
              <a:t>encryption and </a:t>
            </a:r>
            <a:r>
              <a:rPr lang="en-US" dirty="0" err="1" smtClean="0">
                <a:solidFill>
                  <a:schemeClr val="accent5">
                    <a:lumMod val="60000"/>
                    <a:lumOff val="40000"/>
                  </a:schemeClr>
                </a:solidFill>
              </a:rPr>
              <a:t>Pohlig</a:t>
            </a:r>
            <a:r>
              <a:rPr lang="en-US" dirty="0" smtClean="0">
                <a:solidFill>
                  <a:schemeClr val="accent5">
                    <a:lumMod val="60000"/>
                    <a:lumOff val="40000"/>
                  </a:schemeClr>
                </a:solidFill>
              </a:rPr>
              <a:t>-Hellman</a:t>
            </a:r>
            <a:r>
              <a:rPr lang="en-US" dirty="0" smtClean="0"/>
              <a:t> encryption are </a:t>
            </a:r>
            <a:r>
              <a:rPr lang="en-US" b="1" i="1" dirty="0" smtClean="0"/>
              <a:t>mutually commutative </a:t>
            </a:r>
            <a:r>
              <a:rPr lang="en-US" dirty="0" smtClean="0"/>
              <a:t>with one another</a:t>
            </a:r>
          </a:p>
          <a:p>
            <a:pPr marL="0" indent="0" algn="ctr">
              <a:buNone/>
            </a:pPr>
            <a:r>
              <a:rPr lang="en-US" dirty="0" smtClean="0">
                <a:solidFill>
                  <a:schemeClr val="accent5">
                    <a:lumMod val="60000"/>
                    <a:lumOff val="40000"/>
                  </a:schemeClr>
                </a:solidFill>
              </a:rPr>
              <a:t>D</a:t>
            </a:r>
            <a:r>
              <a:rPr lang="en-US" baseline="-25000" dirty="0" smtClean="0"/>
              <a:t>2</a:t>
            </a:r>
            <a:r>
              <a:rPr lang="en-US" dirty="0" smtClean="0"/>
              <a:t>(</a:t>
            </a:r>
            <a:r>
              <a:rPr lang="en-US" dirty="0" smtClean="0">
                <a:solidFill>
                  <a:srgbClr val="FF0000"/>
                </a:solidFill>
              </a:rPr>
              <a:t>D</a:t>
            </a:r>
            <a:r>
              <a:rPr lang="en-US" baseline="-25000" dirty="0" smtClean="0"/>
              <a:t>3</a:t>
            </a:r>
            <a:r>
              <a:rPr lang="en-US" dirty="0" smtClean="0"/>
              <a:t>(</a:t>
            </a:r>
            <a:r>
              <a:rPr lang="en-US" dirty="0" smtClean="0">
                <a:solidFill>
                  <a:srgbClr val="FF0000"/>
                </a:solidFill>
              </a:rPr>
              <a:t>D</a:t>
            </a:r>
            <a:r>
              <a:rPr lang="en-US" baseline="-25000" dirty="0"/>
              <a:t>1</a:t>
            </a:r>
            <a:r>
              <a:rPr lang="en-US" dirty="0" smtClean="0"/>
              <a:t>(</a:t>
            </a:r>
            <a:r>
              <a:rPr lang="en-US" dirty="0" smtClean="0">
                <a:solidFill>
                  <a:srgbClr val="FF0000"/>
                </a:solidFill>
              </a:rPr>
              <a:t>E</a:t>
            </a:r>
            <a:r>
              <a:rPr lang="en-US" baseline="-25000" dirty="0" smtClean="0"/>
              <a:t>3</a:t>
            </a:r>
            <a:r>
              <a:rPr lang="en-US" dirty="0" smtClean="0"/>
              <a:t>(</a:t>
            </a:r>
            <a:r>
              <a:rPr lang="en-US" dirty="0" smtClean="0">
                <a:solidFill>
                  <a:schemeClr val="accent5">
                    <a:lumMod val="60000"/>
                    <a:lumOff val="40000"/>
                  </a:schemeClr>
                </a:solidFill>
              </a:rPr>
              <a:t>E</a:t>
            </a:r>
            <a:r>
              <a:rPr lang="en-US" baseline="-25000" dirty="0" smtClean="0"/>
              <a:t>2</a:t>
            </a:r>
            <a:r>
              <a:rPr lang="en-US" dirty="0" smtClean="0"/>
              <a:t>(</a:t>
            </a:r>
            <a:r>
              <a:rPr lang="en-US" dirty="0" smtClean="0">
                <a:solidFill>
                  <a:srgbClr val="FF0000"/>
                </a:solidFill>
              </a:rPr>
              <a:t>E</a:t>
            </a:r>
            <a:r>
              <a:rPr lang="en-US" baseline="-25000" dirty="0" smtClean="0"/>
              <a:t>1</a:t>
            </a:r>
            <a:r>
              <a:rPr lang="en-US" dirty="0" smtClean="0"/>
              <a:t>(</a:t>
            </a:r>
            <a:r>
              <a:rPr lang="en-US" i="1" dirty="0" smtClean="0"/>
              <a:t>x</a:t>
            </a:r>
            <a:r>
              <a:rPr lang="en-US" dirty="0" smtClean="0"/>
              <a:t>)))))) = x</a:t>
            </a:r>
          </a:p>
          <a:p>
            <a:pPr marL="0" indent="0" algn="ctr">
              <a:buNone/>
            </a:pPr>
            <a:r>
              <a:rPr lang="en-US" dirty="0" smtClean="0"/>
              <a:t/>
            </a:r>
            <a:br>
              <a:rPr lang="en-US" dirty="0" smtClean="0"/>
            </a:br>
            <a:r>
              <a:rPr lang="en-US" dirty="0" smtClean="0">
                <a:solidFill>
                  <a:srgbClr val="FF0000"/>
                </a:solidFill>
              </a:rPr>
              <a:t>D</a:t>
            </a:r>
            <a:r>
              <a:rPr lang="en-US" baseline="-25000" dirty="0" smtClean="0"/>
              <a:t>3</a:t>
            </a:r>
            <a:r>
              <a:rPr lang="en-US" dirty="0" smtClean="0"/>
              <a:t>(</a:t>
            </a:r>
            <a:r>
              <a:rPr lang="en-US" dirty="0" smtClean="0">
                <a:solidFill>
                  <a:schemeClr val="accent5">
                    <a:lumMod val="60000"/>
                    <a:lumOff val="40000"/>
                  </a:schemeClr>
                </a:solidFill>
              </a:rPr>
              <a:t>D</a:t>
            </a:r>
            <a:r>
              <a:rPr lang="en-US" baseline="-25000" dirty="0" smtClean="0"/>
              <a:t>2</a:t>
            </a:r>
            <a:r>
              <a:rPr lang="en-US" dirty="0" smtClean="0"/>
              <a:t>(</a:t>
            </a:r>
            <a:r>
              <a:rPr lang="en-US" dirty="0" smtClean="0">
                <a:solidFill>
                  <a:srgbClr val="FF0000"/>
                </a:solidFill>
              </a:rPr>
              <a:t>E</a:t>
            </a:r>
            <a:r>
              <a:rPr lang="en-US" baseline="-25000" dirty="0" smtClean="0"/>
              <a:t>3</a:t>
            </a:r>
            <a:r>
              <a:rPr lang="en-US" dirty="0" smtClean="0"/>
              <a:t>(</a:t>
            </a:r>
            <a:r>
              <a:rPr lang="en-US" dirty="0" smtClean="0">
                <a:solidFill>
                  <a:srgbClr val="FF0000"/>
                </a:solidFill>
              </a:rPr>
              <a:t>D</a:t>
            </a:r>
            <a:r>
              <a:rPr lang="en-US" baseline="-25000" dirty="0" smtClean="0"/>
              <a:t>1</a:t>
            </a:r>
            <a:r>
              <a:rPr lang="en-US" dirty="0" smtClean="0"/>
              <a:t>(</a:t>
            </a:r>
            <a:r>
              <a:rPr lang="en-US" dirty="0" smtClean="0">
                <a:solidFill>
                  <a:schemeClr val="accent5">
                    <a:lumMod val="60000"/>
                    <a:lumOff val="40000"/>
                  </a:schemeClr>
                </a:solidFill>
              </a:rPr>
              <a:t>E</a:t>
            </a:r>
            <a:r>
              <a:rPr lang="en-US" baseline="-25000" dirty="0" smtClean="0"/>
              <a:t>2</a:t>
            </a:r>
            <a:r>
              <a:rPr lang="en-US" dirty="0" smtClean="0"/>
              <a:t>(</a:t>
            </a:r>
            <a:r>
              <a:rPr lang="en-US" dirty="0" smtClean="0">
                <a:solidFill>
                  <a:srgbClr val="FF0000"/>
                </a:solidFill>
              </a:rPr>
              <a:t>E</a:t>
            </a:r>
            <a:r>
              <a:rPr lang="en-US" baseline="-25000" dirty="0" smtClean="0"/>
              <a:t>1</a:t>
            </a:r>
            <a:r>
              <a:rPr lang="en-US" dirty="0" smtClean="0"/>
              <a:t>(</a:t>
            </a:r>
            <a:r>
              <a:rPr lang="en-US" i="1" dirty="0" smtClean="0"/>
              <a:t>x</a:t>
            </a:r>
            <a:r>
              <a:rPr lang="en-US" dirty="0"/>
              <a:t>)))))) = </a:t>
            </a:r>
            <a:r>
              <a:rPr lang="en-US" i="1" dirty="0"/>
              <a:t>x</a:t>
            </a:r>
          </a:p>
          <a:p>
            <a:r>
              <a:rPr lang="en-US" dirty="0" smtClean="0"/>
              <a:t>Relies </a:t>
            </a:r>
            <a:r>
              <a:rPr lang="en-US" dirty="0"/>
              <a:t>on </a:t>
            </a:r>
            <a:r>
              <a:rPr lang="en-US" b="1" dirty="0"/>
              <a:t>multiple, independent agencies</a:t>
            </a:r>
            <a:r>
              <a:rPr lang="en-US" dirty="0"/>
              <a:t> to execute protocol, providing distributed trust and accountability, e.g</a:t>
            </a:r>
            <a:r>
              <a:rPr lang="en-US" dirty="0" smtClean="0"/>
              <a:t>.:</a:t>
            </a:r>
          </a:p>
          <a:p>
            <a:pPr lvl="2">
              <a:buFont typeface="Lucida Grande"/>
              <a:buChar char="-"/>
            </a:pPr>
            <a:r>
              <a:rPr lang="en-US" dirty="0" smtClean="0">
                <a:solidFill>
                  <a:schemeClr val="accent1">
                    <a:lumMod val="75000"/>
                  </a:schemeClr>
                </a:solidFill>
              </a:rPr>
              <a:t>Executive </a:t>
            </a:r>
            <a:r>
              <a:rPr lang="en-US" dirty="0">
                <a:solidFill>
                  <a:schemeClr val="accent1">
                    <a:lumMod val="75000"/>
                  </a:schemeClr>
                </a:solidFill>
              </a:rPr>
              <a:t>agency (FBI, NSA)</a:t>
            </a:r>
          </a:p>
          <a:p>
            <a:pPr lvl="2">
              <a:buFont typeface="Lucida Grande"/>
              <a:buChar char="-"/>
            </a:pPr>
            <a:r>
              <a:rPr lang="en-US" dirty="0">
                <a:solidFill>
                  <a:schemeClr val="accent1">
                    <a:lumMod val="75000"/>
                  </a:schemeClr>
                </a:solidFill>
              </a:rPr>
              <a:t>Judicial agency (warrant-issuing court)</a:t>
            </a:r>
          </a:p>
          <a:p>
            <a:pPr lvl="2">
              <a:buFont typeface="Lucida Grande"/>
              <a:buChar char="-"/>
            </a:pPr>
            <a:r>
              <a:rPr lang="en-US" dirty="0">
                <a:solidFill>
                  <a:schemeClr val="accent1">
                    <a:lumMod val="75000"/>
                  </a:schemeClr>
                </a:solidFill>
              </a:rPr>
              <a:t>Legislative agency (oversight committee established by law</a:t>
            </a:r>
            <a:r>
              <a:rPr lang="en-US" dirty="0" smtClean="0">
                <a:solidFill>
                  <a:schemeClr val="accent1">
                    <a:lumMod val="75000"/>
                  </a:schemeClr>
                </a:solidFill>
              </a:rPr>
              <a:t>)</a:t>
            </a:r>
            <a:endParaRPr lang="en-US" dirty="0">
              <a:solidFill>
                <a:schemeClr val="accent1">
                  <a:lumMod val="75000"/>
                </a:schemeClr>
              </a:solidFill>
            </a:endParaRPr>
          </a:p>
          <a:p>
            <a:pPr lvl="1"/>
            <a:endParaRPr lang="en-US" dirty="0"/>
          </a:p>
          <a:p>
            <a:r>
              <a:rPr lang="en-US" dirty="0"/>
              <a:t>Each agency must participate at each step or else no one can decrypt!</a:t>
            </a:r>
          </a:p>
          <a:p>
            <a:pPr marL="0" indent="0">
              <a:buNone/>
            </a:pPr>
            <a:endParaRPr lang="en-US" dirty="0"/>
          </a:p>
        </p:txBody>
      </p:sp>
    </p:spTree>
    <p:extLst>
      <p:ext uri="{BB962C8B-B14F-4D97-AF65-F5344CB8AC3E}">
        <p14:creationId xmlns:p14="http://schemas.microsoft.com/office/powerpoint/2010/main" val="12770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Protocol (Step 1)</a:t>
            </a:r>
            <a:endParaRPr lang="en-US" dirty="0"/>
          </a:p>
        </p:txBody>
      </p:sp>
      <p:sp>
        <p:nvSpPr>
          <p:cNvPr id="3" name="Content Placeholder 2"/>
          <p:cNvSpPr>
            <a:spLocks noGrp="1"/>
          </p:cNvSpPr>
          <p:nvPr>
            <p:ph idx="1"/>
          </p:nvPr>
        </p:nvSpPr>
        <p:spPr>
          <a:xfrm>
            <a:off x="304801" y="1143000"/>
            <a:ext cx="7223834" cy="5473700"/>
          </a:xfrm>
        </p:spPr>
        <p:txBody>
          <a:bodyPr>
            <a:normAutofit fontScale="92500" lnSpcReduction="10000"/>
          </a:bodyPr>
          <a:lstStyle/>
          <a:p>
            <a:r>
              <a:rPr lang="en-US" dirty="0" smtClean="0"/>
              <a:t>Repository serves data encrypted with </a:t>
            </a:r>
            <a:r>
              <a:rPr lang="en-US" dirty="0" err="1" smtClean="0">
                <a:solidFill>
                  <a:schemeClr val="accent1"/>
                </a:solidFill>
              </a:rPr>
              <a:t>ElGamal</a:t>
            </a:r>
            <a:r>
              <a:rPr lang="en-US" dirty="0" smtClean="0">
                <a:solidFill>
                  <a:schemeClr val="accent1"/>
                </a:solidFill>
              </a:rPr>
              <a:t> </a:t>
            </a:r>
            <a:r>
              <a:rPr lang="en-US" dirty="0" smtClean="0"/>
              <a:t>encryption</a:t>
            </a:r>
          </a:p>
          <a:p>
            <a:pPr lvl="1"/>
            <a:r>
              <a:rPr lang="en-US" dirty="0" smtClean="0"/>
              <a:t>Uses agencies’ long-term public (encryption) keys</a:t>
            </a:r>
          </a:p>
          <a:p>
            <a:endParaRPr lang="en-US" dirty="0">
              <a:solidFill>
                <a:schemeClr val="bg1"/>
              </a:solidFill>
            </a:endParaRPr>
          </a:p>
          <a:p>
            <a:pPr marL="0" indent="0">
              <a:buNone/>
            </a:pPr>
            <a:r>
              <a:rPr lang="en-US" dirty="0" smtClean="0">
                <a:solidFill>
                  <a:schemeClr val="bg1"/>
                </a:solidFill>
              </a:rPr>
              <a:t>Agencies encrypt the encryptions with </a:t>
            </a:r>
            <a:r>
              <a:rPr lang="en-US" dirty="0" err="1" smtClean="0">
                <a:solidFill>
                  <a:schemeClr val="bg1"/>
                </a:solidFill>
              </a:rPr>
              <a:t>Pohlig</a:t>
            </a:r>
            <a:r>
              <a:rPr lang="en-US" dirty="0" smtClean="0">
                <a:solidFill>
                  <a:schemeClr val="bg1"/>
                </a:solidFill>
              </a:rPr>
              <a:t>-Hellman encryption</a:t>
            </a:r>
          </a:p>
          <a:p>
            <a:pPr marL="457200" lvl="1" indent="0">
              <a:buNone/>
            </a:pPr>
            <a:r>
              <a:rPr lang="en-US" dirty="0" smtClean="0">
                <a:solidFill>
                  <a:schemeClr val="bg1"/>
                </a:solidFill>
              </a:rPr>
              <a:t>Uses agencies’ ephemeral encryption keys</a:t>
            </a:r>
          </a:p>
          <a:p>
            <a:endParaRPr lang="en-US" dirty="0" smtClean="0">
              <a:solidFill>
                <a:schemeClr val="bg1"/>
              </a:solidFill>
            </a:endParaRPr>
          </a:p>
          <a:p>
            <a:pPr marL="0" indent="0">
              <a:buNone/>
            </a:pPr>
            <a:r>
              <a:rPr lang="en-US" dirty="0" smtClean="0">
                <a:solidFill>
                  <a:schemeClr val="bg1"/>
                </a:solidFill>
              </a:rPr>
              <a:t>Agencies decrypt the encrypted encryptions with </a:t>
            </a:r>
            <a:r>
              <a:rPr lang="en-US" dirty="0" err="1" smtClean="0">
                <a:solidFill>
                  <a:schemeClr val="bg1"/>
                </a:solidFill>
              </a:rPr>
              <a:t>ElGamal</a:t>
            </a:r>
            <a:r>
              <a:rPr lang="en-US" dirty="0" smtClean="0">
                <a:solidFill>
                  <a:schemeClr val="bg1"/>
                </a:solidFill>
              </a:rPr>
              <a:t> decryption</a:t>
            </a:r>
          </a:p>
          <a:p>
            <a:pPr lvl="1"/>
            <a:r>
              <a:rPr lang="en-US" dirty="0" smtClean="0">
                <a:solidFill>
                  <a:schemeClr val="bg1"/>
                </a:solidFill>
              </a:rPr>
              <a:t>Uses agencies’ long-term private (decryption) keys</a:t>
            </a:r>
          </a:p>
          <a:p>
            <a:pPr marL="0" indent="0">
              <a:buNone/>
            </a:pPr>
            <a:endParaRPr lang="en-US" dirty="0" smtClean="0">
              <a:solidFill>
                <a:schemeClr val="bg1"/>
              </a:solidFill>
            </a:endParaRPr>
          </a:p>
          <a:p>
            <a:pPr marL="0" indent="0">
              <a:buNone/>
            </a:pPr>
            <a:r>
              <a:rPr lang="en-US" dirty="0" smtClean="0">
                <a:solidFill>
                  <a:schemeClr val="bg1"/>
                </a:solidFill>
              </a:rPr>
              <a:t>Can now inspect data, which is encrypted under </a:t>
            </a:r>
            <a:r>
              <a:rPr lang="en-US" dirty="0" err="1" smtClean="0">
                <a:solidFill>
                  <a:schemeClr val="bg1"/>
                </a:solidFill>
              </a:rPr>
              <a:t>Pohlig</a:t>
            </a:r>
            <a:r>
              <a:rPr lang="en-US" dirty="0" smtClean="0">
                <a:solidFill>
                  <a:schemeClr val="bg1"/>
                </a:solidFill>
              </a:rPr>
              <a:t>-Hellman</a:t>
            </a:r>
          </a:p>
          <a:p>
            <a:pPr lvl="1"/>
            <a:endParaRPr lang="en-US" dirty="0">
              <a:solidFill>
                <a:schemeClr val="bg1"/>
              </a:solidFill>
            </a:endParaRPr>
          </a:p>
        </p:txBody>
      </p:sp>
      <p:sp>
        <p:nvSpPr>
          <p:cNvPr id="6" name="Rectangle 5"/>
          <p:cNvSpPr/>
          <p:nvPr/>
        </p:nvSpPr>
        <p:spPr bwMode="auto">
          <a:xfrm>
            <a:off x="7528635" y="1782923"/>
            <a:ext cx="4244341" cy="211455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400" b="0" i="0" u="none" strike="noStrike" cap="none" normalizeH="0" dirty="0" smtClean="0">
                <a:ln>
                  <a:noFill/>
                </a:ln>
                <a:solidFill>
                  <a:srgbClr val="FF0000"/>
                </a:solidFill>
                <a:effectLst/>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3</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rgbClr val="FF0000"/>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2</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rgbClr val="FF0000"/>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1</a:t>
            </a:r>
            <a:r>
              <a:rPr lang="en-US" sz="2400" dirty="0" smtClean="0">
                <a:latin typeface="Arial" pitchFamily="33" charset="0"/>
                <a:ea typeface="ＭＳ Ｐゴシック" pitchFamily="33" charset="-128"/>
                <a:cs typeface="ＭＳ Ｐゴシック" pitchFamily="33" charset="-128"/>
              </a:rPr>
              <a:t>(</a:t>
            </a:r>
            <a:r>
              <a:rPr lang="en-US" sz="2400" i="1" dirty="0" smtClean="0">
                <a:latin typeface="Arial" pitchFamily="33" charset="0"/>
                <a:ea typeface="ＭＳ Ｐゴシック" pitchFamily="33" charset="-128"/>
                <a:cs typeface="ＭＳ Ｐゴシック" pitchFamily="33" charset="-128"/>
              </a:rPr>
              <a:t>x</a:t>
            </a:r>
            <a:r>
              <a:rPr lang="en-US" sz="2400" dirty="0" smtClean="0">
                <a:latin typeface="Arial" pitchFamily="33" charset="0"/>
                <a:ea typeface="ＭＳ Ｐゴシック" pitchFamily="33" charset="-128"/>
                <a:cs typeface="ＭＳ Ｐゴシック" pitchFamily="33" charset="-128"/>
              </a:rPr>
              <a:t>)))</a:t>
            </a: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670" y="3752971"/>
            <a:ext cx="621840" cy="83107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661" y="3752971"/>
            <a:ext cx="621840" cy="83107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0552" y="3752970"/>
            <a:ext cx="621840" cy="831075"/>
          </a:xfrm>
          <a:prstGeom prst="rect">
            <a:avLst/>
          </a:prstGeom>
        </p:spPr>
      </p:pic>
      <p:sp>
        <p:nvSpPr>
          <p:cNvPr id="14" name="TextBox 13"/>
          <p:cNvSpPr txBox="1"/>
          <p:nvPr/>
        </p:nvSpPr>
        <p:spPr>
          <a:xfrm>
            <a:off x="8162924" y="4229100"/>
            <a:ext cx="180975" cy="369332"/>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9693745" y="4229100"/>
            <a:ext cx="180975" cy="369332"/>
          </a:xfrm>
          <a:prstGeom prst="rect">
            <a:avLst/>
          </a:prstGeom>
          <a:noFill/>
        </p:spPr>
        <p:txBody>
          <a:bodyPr wrap="square" rtlCol="0">
            <a:spAutoFit/>
          </a:bodyPr>
          <a:lstStyle/>
          <a:p>
            <a:r>
              <a:rPr lang="en-US" dirty="0" smtClean="0"/>
              <a:t>2</a:t>
            </a:r>
            <a:endParaRPr lang="en-US" dirty="0"/>
          </a:p>
        </p:txBody>
      </p:sp>
      <p:sp>
        <p:nvSpPr>
          <p:cNvPr id="16" name="TextBox 15"/>
          <p:cNvSpPr txBox="1"/>
          <p:nvPr/>
        </p:nvSpPr>
        <p:spPr>
          <a:xfrm>
            <a:off x="11229791" y="4229100"/>
            <a:ext cx="18097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69516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Protocol (Step 1)</a:t>
            </a:r>
            <a:endParaRPr lang="en-US" dirty="0"/>
          </a:p>
        </p:txBody>
      </p:sp>
      <p:sp>
        <p:nvSpPr>
          <p:cNvPr id="3" name="Content Placeholder 2"/>
          <p:cNvSpPr>
            <a:spLocks noGrp="1"/>
          </p:cNvSpPr>
          <p:nvPr>
            <p:ph idx="1"/>
          </p:nvPr>
        </p:nvSpPr>
        <p:spPr>
          <a:xfrm>
            <a:off x="304801" y="1143000"/>
            <a:ext cx="7223834" cy="5473700"/>
          </a:xfrm>
        </p:spPr>
        <p:txBody>
          <a:bodyPr>
            <a:normAutofit fontScale="92500" lnSpcReduction="10000"/>
          </a:bodyPr>
          <a:lstStyle/>
          <a:p>
            <a:r>
              <a:rPr lang="en-US" dirty="0" smtClean="0"/>
              <a:t>Repository serves data encrypted with </a:t>
            </a:r>
            <a:r>
              <a:rPr lang="en-US" dirty="0" err="1" smtClean="0">
                <a:solidFill>
                  <a:schemeClr val="accent1"/>
                </a:solidFill>
              </a:rPr>
              <a:t>ElGamal</a:t>
            </a:r>
            <a:r>
              <a:rPr lang="en-US" dirty="0" smtClean="0">
                <a:solidFill>
                  <a:schemeClr val="accent1"/>
                </a:solidFill>
              </a:rPr>
              <a:t> </a:t>
            </a:r>
            <a:r>
              <a:rPr lang="en-US" dirty="0" smtClean="0"/>
              <a:t>encryption</a:t>
            </a:r>
          </a:p>
          <a:p>
            <a:pPr lvl="1"/>
            <a:r>
              <a:rPr lang="en-US" dirty="0" smtClean="0"/>
              <a:t>Uses agencies’ long-term public (encryption) keys</a:t>
            </a:r>
          </a:p>
          <a:p>
            <a:endParaRPr lang="en-US" dirty="0"/>
          </a:p>
          <a:p>
            <a:r>
              <a:rPr lang="en-US" dirty="0" smtClean="0"/>
              <a:t>Agencies encrypt the encryptions with </a:t>
            </a:r>
            <a:r>
              <a:rPr lang="en-US" dirty="0" err="1" smtClean="0">
                <a:solidFill>
                  <a:schemeClr val="accent5">
                    <a:lumMod val="60000"/>
                    <a:lumOff val="40000"/>
                  </a:schemeClr>
                </a:solidFill>
              </a:rPr>
              <a:t>Pohlig</a:t>
            </a:r>
            <a:r>
              <a:rPr lang="en-US" dirty="0" smtClean="0">
                <a:solidFill>
                  <a:schemeClr val="accent5">
                    <a:lumMod val="60000"/>
                    <a:lumOff val="40000"/>
                  </a:schemeClr>
                </a:solidFill>
              </a:rPr>
              <a:t>-Hellman</a:t>
            </a:r>
            <a:r>
              <a:rPr lang="en-US" dirty="0" smtClean="0"/>
              <a:t> encryption</a:t>
            </a:r>
          </a:p>
          <a:p>
            <a:pPr lvl="1"/>
            <a:r>
              <a:rPr lang="en-US" dirty="0" smtClean="0"/>
              <a:t>Uses agencies’ ephemeral encryption keys</a:t>
            </a:r>
          </a:p>
          <a:p>
            <a:endParaRPr lang="en-US" dirty="0"/>
          </a:p>
          <a:p>
            <a:pPr marL="0" indent="0">
              <a:buNone/>
            </a:pPr>
            <a:r>
              <a:rPr lang="en-US" dirty="0" smtClean="0">
                <a:solidFill>
                  <a:schemeClr val="bg1"/>
                </a:solidFill>
              </a:rPr>
              <a:t>Agencies decrypt the encrypted encryptions with </a:t>
            </a:r>
            <a:r>
              <a:rPr lang="en-US" dirty="0" err="1" smtClean="0">
                <a:solidFill>
                  <a:schemeClr val="bg1"/>
                </a:solidFill>
              </a:rPr>
              <a:t>ElGamal</a:t>
            </a:r>
            <a:r>
              <a:rPr lang="en-US" dirty="0" smtClean="0">
                <a:solidFill>
                  <a:schemeClr val="bg1"/>
                </a:solidFill>
              </a:rPr>
              <a:t> decryption</a:t>
            </a:r>
          </a:p>
          <a:p>
            <a:pPr marL="457200" lvl="1" indent="0">
              <a:buNone/>
            </a:pPr>
            <a:r>
              <a:rPr lang="en-US" dirty="0" smtClean="0">
                <a:solidFill>
                  <a:schemeClr val="bg1"/>
                </a:solidFill>
              </a:rPr>
              <a:t>Uses agencies’ long-term private (decryption) keys</a:t>
            </a:r>
          </a:p>
          <a:p>
            <a:pPr marL="0" indent="0">
              <a:buNone/>
            </a:pPr>
            <a:endParaRPr lang="en-US" dirty="0">
              <a:solidFill>
                <a:schemeClr val="bg1"/>
              </a:solidFill>
            </a:endParaRPr>
          </a:p>
          <a:p>
            <a:pPr marL="0" indent="0">
              <a:buNone/>
            </a:pPr>
            <a:r>
              <a:rPr lang="en-US" dirty="0" smtClean="0">
                <a:solidFill>
                  <a:schemeClr val="bg1"/>
                </a:solidFill>
              </a:rPr>
              <a:t>Can now inspect data, which is encrypted under </a:t>
            </a:r>
            <a:r>
              <a:rPr lang="en-US" dirty="0" err="1" smtClean="0">
                <a:solidFill>
                  <a:schemeClr val="bg1"/>
                </a:solidFill>
              </a:rPr>
              <a:t>Pohlig</a:t>
            </a:r>
            <a:r>
              <a:rPr lang="en-US" dirty="0" smtClean="0">
                <a:solidFill>
                  <a:schemeClr val="bg1"/>
                </a:solidFill>
              </a:rPr>
              <a:t>-Hellman</a:t>
            </a:r>
            <a:endParaRPr lang="en-US" dirty="0">
              <a:solidFill>
                <a:schemeClr val="bg1"/>
              </a:solidFill>
            </a:endParaRPr>
          </a:p>
          <a:p>
            <a:pPr lvl="1"/>
            <a:endParaRPr lang="en-US" dirty="0"/>
          </a:p>
        </p:txBody>
      </p:sp>
      <p:sp>
        <p:nvSpPr>
          <p:cNvPr id="6" name="Rectangle 5"/>
          <p:cNvSpPr/>
          <p:nvPr/>
        </p:nvSpPr>
        <p:spPr bwMode="auto">
          <a:xfrm>
            <a:off x="7528635" y="1782923"/>
            <a:ext cx="4244341" cy="211455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400" b="0" i="0" u="none" strike="noStrike" cap="none" normalizeH="0" baseline="0" dirty="0" smtClean="0">
                <a:ln>
                  <a:noFill/>
                </a:ln>
                <a:solidFill>
                  <a:schemeClr val="accent5">
                    <a:lumMod val="60000"/>
                    <a:lumOff val="40000"/>
                  </a:schemeClr>
                </a:solidFill>
                <a:effectLst/>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3</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chemeClr val="accent5">
                    <a:lumMod val="60000"/>
                    <a:lumOff val="40000"/>
                  </a:schemeClr>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2</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chemeClr val="accent5">
                    <a:lumMod val="60000"/>
                    <a:lumOff val="40000"/>
                  </a:schemeClr>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1</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kumimoji="0" lang="en-US" sz="2400" b="0" i="0" u="none" strike="noStrike" cap="none" normalizeH="0" dirty="0" smtClean="0">
                <a:ln>
                  <a:noFill/>
                </a:ln>
                <a:solidFill>
                  <a:srgbClr val="FF0000"/>
                </a:solidFill>
                <a:effectLst/>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3</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rgbClr val="FF0000"/>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2</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a:solidFill>
                  <a:srgbClr val="FF0000"/>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1</a:t>
            </a:r>
            <a:r>
              <a:rPr lang="en-US" sz="2400" dirty="0" smtClean="0">
                <a:latin typeface="Arial" pitchFamily="33" charset="0"/>
                <a:ea typeface="ＭＳ Ｐゴシック" pitchFamily="33" charset="-128"/>
                <a:cs typeface="ＭＳ Ｐゴシック" pitchFamily="33" charset="-128"/>
              </a:rPr>
              <a:t>(</a:t>
            </a:r>
            <a:r>
              <a:rPr lang="en-US" sz="2400" i="1" dirty="0" smtClean="0">
                <a:latin typeface="Arial" pitchFamily="33" charset="0"/>
                <a:ea typeface="ＭＳ Ｐゴシック" pitchFamily="33" charset="-128"/>
                <a:cs typeface="ＭＳ Ｐゴシック" pitchFamily="33" charset="-128"/>
              </a:rPr>
              <a:t>x</a:t>
            </a:r>
            <a:r>
              <a:rPr lang="en-US" sz="2400" dirty="0" smtClean="0">
                <a:latin typeface="Arial" pitchFamily="33" charset="0"/>
                <a:ea typeface="ＭＳ Ｐゴシック" pitchFamily="33" charset="-128"/>
                <a:cs typeface="ＭＳ Ｐゴシック" pitchFamily="33" charset="-128"/>
              </a:rPr>
              <a:t>))))))</a:t>
            </a: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220" y="1634463"/>
            <a:ext cx="624290" cy="8343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670" y="3752971"/>
            <a:ext cx="621840" cy="8310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661" y="3752971"/>
            <a:ext cx="621840" cy="83107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0552" y="3752970"/>
            <a:ext cx="621840" cy="83107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661" y="1634463"/>
            <a:ext cx="624290" cy="83435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102" y="1634463"/>
            <a:ext cx="624290" cy="834350"/>
          </a:xfrm>
          <a:prstGeom prst="rect">
            <a:avLst/>
          </a:prstGeom>
        </p:spPr>
      </p:pic>
      <p:sp>
        <p:nvSpPr>
          <p:cNvPr id="4" name="TextBox 3"/>
          <p:cNvSpPr txBox="1"/>
          <p:nvPr/>
        </p:nvSpPr>
        <p:spPr>
          <a:xfrm>
            <a:off x="8162924" y="4229100"/>
            <a:ext cx="180975" cy="369332"/>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a:off x="8162924" y="2106674"/>
            <a:ext cx="180975" cy="369332"/>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9693745" y="4229100"/>
            <a:ext cx="180975" cy="369332"/>
          </a:xfrm>
          <a:prstGeom prst="rect">
            <a:avLst/>
          </a:prstGeom>
          <a:noFill/>
        </p:spPr>
        <p:txBody>
          <a:bodyPr wrap="square" rtlCol="0">
            <a:spAutoFit/>
          </a:bodyPr>
          <a:lstStyle/>
          <a:p>
            <a:r>
              <a:rPr lang="en-US" dirty="0" smtClean="0"/>
              <a:t>2</a:t>
            </a:r>
            <a:endParaRPr lang="en-US" dirty="0"/>
          </a:p>
        </p:txBody>
      </p:sp>
      <p:sp>
        <p:nvSpPr>
          <p:cNvPr id="16" name="TextBox 15"/>
          <p:cNvSpPr txBox="1"/>
          <p:nvPr/>
        </p:nvSpPr>
        <p:spPr>
          <a:xfrm>
            <a:off x="9693745" y="2106674"/>
            <a:ext cx="180975" cy="369332"/>
          </a:xfrm>
          <a:prstGeom prst="rect">
            <a:avLst/>
          </a:prstGeom>
          <a:noFill/>
        </p:spPr>
        <p:txBody>
          <a:bodyPr wrap="square" rtlCol="0">
            <a:spAutoFit/>
          </a:bodyPr>
          <a:lstStyle/>
          <a:p>
            <a:r>
              <a:rPr lang="en-US" dirty="0" smtClean="0"/>
              <a:t>2</a:t>
            </a:r>
            <a:endParaRPr lang="en-US" dirty="0"/>
          </a:p>
        </p:txBody>
      </p:sp>
      <p:sp>
        <p:nvSpPr>
          <p:cNvPr id="17" name="TextBox 16"/>
          <p:cNvSpPr txBox="1"/>
          <p:nvPr/>
        </p:nvSpPr>
        <p:spPr>
          <a:xfrm>
            <a:off x="11229791" y="4229100"/>
            <a:ext cx="180975" cy="369332"/>
          </a:xfrm>
          <a:prstGeom prst="rect">
            <a:avLst/>
          </a:prstGeom>
          <a:noFill/>
        </p:spPr>
        <p:txBody>
          <a:bodyPr wrap="square" rtlCol="0">
            <a:spAutoFit/>
          </a:bodyPr>
          <a:lstStyle/>
          <a:p>
            <a:r>
              <a:rPr lang="en-US" dirty="0" smtClean="0"/>
              <a:t>3</a:t>
            </a:r>
            <a:endParaRPr lang="en-US" dirty="0"/>
          </a:p>
        </p:txBody>
      </p:sp>
      <p:sp>
        <p:nvSpPr>
          <p:cNvPr id="18" name="TextBox 17"/>
          <p:cNvSpPr txBox="1"/>
          <p:nvPr/>
        </p:nvSpPr>
        <p:spPr>
          <a:xfrm>
            <a:off x="11229791" y="2106674"/>
            <a:ext cx="18097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97554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 – Surveillance and Privacy</a:t>
            </a:r>
          </a:p>
          <a:p>
            <a:pPr marL="0" indent="0">
              <a:buNone/>
            </a:pPr>
            <a:endParaRPr lang="en-US" dirty="0" smtClean="0"/>
          </a:p>
          <a:p>
            <a:r>
              <a:rPr lang="en-US" dirty="0" smtClean="0"/>
              <a:t>Privacy Principles for </a:t>
            </a:r>
            <a:r>
              <a:rPr lang="en-US" b="1" dirty="0" smtClean="0"/>
              <a:t>Open</a:t>
            </a:r>
            <a:r>
              <a:rPr lang="en-US" dirty="0" smtClean="0"/>
              <a:t> Surveillance Processes</a:t>
            </a:r>
          </a:p>
          <a:p>
            <a:endParaRPr lang="en-US" dirty="0" smtClean="0"/>
          </a:p>
          <a:p>
            <a:r>
              <a:rPr lang="en-US" dirty="0" smtClean="0"/>
              <a:t>Lawful Set Intersection and the High Country Bandits</a:t>
            </a:r>
          </a:p>
          <a:p>
            <a:pPr marL="0" indent="0">
              <a:buNone/>
            </a:pPr>
            <a:endParaRPr lang="en-US" dirty="0"/>
          </a:p>
          <a:p>
            <a:r>
              <a:rPr lang="en-US" dirty="0" smtClean="0"/>
              <a:t>Contact Chaining</a:t>
            </a:r>
          </a:p>
          <a:p>
            <a:endParaRPr lang="en-US" dirty="0"/>
          </a:p>
          <a:p>
            <a:r>
              <a:rPr lang="en-US" dirty="0" smtClean="0"/>
              <a:t>Anonymity through Tor and Verdict</a:t>
            </a:r>
          </a:p>
        </p:txBody>
      </p:sp>
    </p:spTree>
    <p:extLst>
      <p:ext uri="{BB962C8B-B14F-4D97-AF65-F5344CB8AC3E}">
        <p14:creationId xmlns:p14="http://schemas.microsoft.com/office/powerpoint/2010/main" val="2242795981"/>
      </p:ext>
    </p:extLst>
  </p:cSld>
  <p:clrMapOvr>
    <a:masterClrMapping/>
  </p:clrMapOvr>
  <mc:AlternateContent xmlns:mc="http://schemas.openxmlformats.org/markup-compatibility/2006" xmlns:p14="http://schemas.microsoft.com/office/powerpoint/2010/main">
    <mc:Choice Requires="p14">
      <p:transition p14:dur="0" advTm="2595"/>
    </mc:Choice>
    <mc:Fallback xmlns="">
      <p:transition advTm="259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Protocol (Step 1)</a:t>
            </a:r>
            <a:endParaRPr lang="en-US" dirty="0"/>
          </a:p>
        </p:txBody>
      </p:sp>
      <p:sp>
        <p:nvSpPr>
          <p:cNvPr id="3" name="Content Placeholder 2"/>
          <p:cNvSpPr>
            <a:spLocks noGrp="1"/>
          </p:cNvSpPr>
          <p:nvPr>
            <p:ph idx="1"/>
          </p:nvPr>
        </p:nvSpPr>
        <p:spPr>
          <a:xfrm>
            <a:off x="304801" y="1143000"/>
            <a:ext cx="7223834" cy="5473700"/>
          </a:xfrm>
        </p:spPr>
        <p:txBody>
          <a:bodyPr>
            <a:normAutofit fontScale="92500" lnSpcReduction="10000"/>
          </a:bodyPr>
          <a:lstStyle/>
          <a:p>
            <a:r>
              <a:rPr lang="en-US" dirty="0" smtClean="0"/>
              <a:t>Repository serves data encrypted with </a:t>
            </a:r>
            <a:r>
              <a:rPr lang="en-US" dirty="0" err="1" smtClean="0">
                <a:solidFill>
                  <a:schemeClr val="accent1"/>
                </a:solidFill>
              </a:rPr>
              <a:t>ElGamal</a:t>
            </a:r>
            <a:r>
              <a:rPr lang="en-US" dirty="0" smtClean="0">
                <a:solidFill>
                  <a:schemeClr val="accent1"/>
                </a:solidFill>
              </a:rPr>
              <a:t> </a:t>
            </a:r>
            <a:r>
              <a:rPr lang="en-US" dirty="0" smtClean="0"/>
              <a:t>encryption</a:t>
            </a:r>
          </a:p>
          <a:p>
            <a:pPr lvl="1"/>
            <a:r>
              <a:rPr lang="en-US" dirty="0" smtClean="0"/>
              <a:t>Uses agencies’ long-term public (encryption) keys</a:t>
            </a:r>
          </a:p>
          <a:p>
            <a:endParaRPr lang="en-US" dirty="0"/>
          </a:p>
          <a:p>
            <a:r>
              <a:rPr lang="en-US" dirty="0" smtClean="0"/>
              <a:t>Agencies encrypt the encryptions with </a:t>
            </a:r>
            <a:r>
              <a:rPr lang="en-US" dirty="0" err="1" smtClean="0">
                <a:solidFill>
                  <a:schemeClr val="accent5">
                    <a:lumMod val="60000"/>
                    <a:lumOff val="40000"/>
                  </a:schemeClr>
                </a:solidFill>
              </a:rPr>
              <a:t>Pohlig</a:t>
            </a:r>
            <a:r>
              <a:rPr lang="en-US" dirty="0" smtClean="0">
                <a:solidFill>
                  <a:schemeClr val="accent5">
                    <a:lumMod val="60000"/>
                    <a:lumOff val="40000"/>
                  </a:schemeClr>
                </a:solidFill>
              </a:rPr>
              <a:t>-Hellman</a:t>
            </a:r>
            <a:r>
              <a:rPr lang="en-US" dirty="0" smtClean="0"/>
              <a:t> encryption</a:t>
            </a:r>
          </a:p>
          <a:p>
            <a:pPr lvl="1"/>
            <a:r>
              <a:rPr lang="en-US" dirty="0" smtClean="0"/>
              <a:t>Uses agencies’ ephemeral encryption keys</a:t>
            </a:r>
          </a:p>
          <a:p>
            <a:endParaRPr lang="en-US" dirty="0"/>
          </a:p>
          <a:p>
            <a:r>
              <a:rPr lang="en-US" dirty="0" smtClean="0"/>
              <a:t>Agencies decrypt the encrypted encryptions with </a:t>
            </a:r>
            <a:r>
              <a:rPr lang="en-US" dirty="0" err="1" smtClean="0">
                <a:solidFill>
                  <a:srgbClr val="FF0000"/>
                </a:solidFill>
              </a:rPr>
              <a:t>ElGamal</a:t>
            </a:r>
            <a:r>
              <a:rPr lang="en-US" dirty="0" smtClean="0">
                <a:solidFill>
                  <a:srgbClr val="FF0000"/>
                </a:solidFill>
              </a:rPr>
              <a:t> </a:t>
            </a:r>
            <a:r>
              <a:rPr lang="en-US" dirty="0" smtClean="0"/>
              <a:t>decryption</a:t>
            </a:r>
          </a:p>
          <a:p>
            <a:pPr lvl="1"/>
            <a:r>
              <a:rPr lang="en-US" dirty="0" smtClean="0"/>
              <a:t>Uses agencies’ long-term private (decryption) keys</a:t>
            </a:r>
          </a:p>
          <a:p>
            <a:pPr marL="0" indent="0">
              <a:buNone/>
            </a:pPr>
            <a:endParaRPr lang="en-US" dirty="0"/>
          </a:p>
          <a:p>
            <a:r>
              <a:rPr lang="en-US" dirty="0"/>
              <a:t>Can now inspect data, which is encrypted under </a:t>
            </a:r>
            <a:r>
              <a:rPr lang="en-US" dirty="0" err="1">
                <a:solidFill>
                  <a:schemeClr val="accent5">
                    <a:lumMod val="60000"/>
                    <a:lumOff val="40000"/>
                  </a:schemeClr>
                </a:solidFill>
              </a:rPr>
              <a:t>Pohlig</a:t>
            </a:r>
            <a:r>
              <a:rPr lang="en-US" dirty="0">
                <a:solidFill>
                  <a:schemeClr val="accent5">
                    <a:lumMod val="60000"/>
                    <a:lumOff val="40000"/>
                  </a:schemeClr>
                </a:solidFill>
              </a:rPr>
              <a:t>-Hellman</a:t>
            </a:r>
            <a:endParaRPr lang="en-US" dirty="0"/>
          </a:p>
          <a:p>
            <a:pPr lvl="1"/>
            <a:endParaRPr lang="en-US" dirty="0"/>
          </a:p>
        </p:txBody>
      </p:sp>
      <p:sp>
        <p:nvSpPr>
          <p:cNvPr id="6" name="Rectangle 5"/>
          <p:cNvSpPr/>
          <p:nvPr/>
        </p:nvSpPr>
        <p:spPr bwMode="auto">
          <a:xfrm>
            <a:off x="7528635" y="1782923"/>
            <a:ext cx="4244341" cy="211455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400" b="0" i="0" u="none" strike="noStrike" cap="none" normalizeH="0" baseline="0" dirty="0" smtClean="0">
                <a:ln>
                  <a:noFill/>
                </a:ln>
                <a:solidFill>
                  <a:schemeClr val="accent5">
                    <a:lumMod val="60000"/>
                    <a:lumOff val="40000"/>
                  </a:schemeClr>
                </a:solidFill>
                <a:effectLst/>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3</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chemeClr val="accent5">
                    <a:lumMod val="60000"/>
                    <a:lumOff val="40000"/>
                  </a:schemeClr>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2</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dirty="0" smtClean="0">
                <a:solidFill>
                  <a:schemeClr val="accent5">
                    <a:lumMod val="60000"/>
                    <a:lumOff val="40000"/>
                  </a:schemeClr>
                </a:solidFill>
                <a:latin typeface="Arial" pitchFamily="33" charset="0"/>
                <a:ea typeface="ＭＳ Ｐゴシック" pitchFamily="33" charset="-128"/>
                <a:cs typeface="ＭＳ Ｐゴシック" pitchFamily="33" charset="-128"/>
              </a:rPr>
              <a:t>E</a:t>
            </a:r>
            <a:r>
              <a:rPr kumimoji="0" lang="en-US" sz="2400" b="0" i="0" u="none" strike="noStrike" cap="none" normalizeH="0" baseline="-25000" dirty="0" smtClean="0">
                <a:ln>
                  <a:noFill/>
                </a:ln>
                <a:solidFill>
                  <a:schemeClr val="tx1"/>
                </a:solidFill>
                <a:effectLst/>
                <a:latin typeface="Arial" pitchFamily="33" charset="0"/>
                <a:ea typeface="ＭＳ Ｐゴシック" pitchFamily="33" charset="-128"/>
                <a:cs typeface="ＭＳ Ｐゴシック" pitchFamily="33" charset="-128"/>
              </a:rPr>
              <a:t>1</a:t>
            </a:r>
            <a:r>
              <a:rPr kumimoji="0" lang="en-US" sz="2400" b="0" i="0" u="none" strike="noStrike" cap="none" normalizeH="0" dirty="0" smtClean="0">
                <a:ln>
                  <a:noFill/>
                </a:ln>
                <a:solidFill>
                  <a:schemeClr val="tx1"/>
                </a:solidFill>
                <a:effectLst/>
                <a:latin typeface="Arial" pitchFamily="33" charset="0"/>
                <a:ea typeface="ＭＳ Ｐゴシック" pitchFamily="33" charset="-128"/>
                <a:cs typeface="ＭＳ Ｐゴシック" pitchFamily="33" charset="-128"/>
              </a:rPr>
              <a:t>(</a:t>
            </a:r>
            <a:r>
              <a:rPr lang="en-US" sz="2400" i="1" dirty="0" smtClean="0">
                <a:latin typeface="Arial" pitchFamily="33" charset="0"/>
                <a:ea typeface="ＭＳ Ｐゴシック" pitchFamily="33" charset="-128"/>
                <a:cs typeface="ＭＳ Ｐゴシック" pitchFamily="33" charset="-128"/>
              </a:rPr>
              <a:t>x</a:t>
            </a:r>
            <a:r>
              <a:rPr lang="en-US" sz="2400" dirty="0" smtClean="0">
                <a:latin typeface="Arial" pitchFamily="33" charset="0"/>
                <a:ea typeface="ＭＳ Ｐゴシック" pitchFamily="33" charset="-128"/>
                <a:cs typeface="ＭＳ Ｐゴシック" pitchFamily="33" charset="-128"/>
              </a:rPr>
              <a:t>)))</a:t>
            </a: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220" y="1634463"/>
            <a:ext cx="624290" cy="83435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661" y="1634463"/>
            <a:ext cx="624290" cy="83435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102" y="1634463"/>
            <a:ext cx="624290" cy="834350"/>
          </a:xfrm>
          <a:prstGeom prst="rect">
            <a:avLst/>
          </a:prstGeom>
        </p:spPr>
      </p:pic>
      <p:sp>
        <p:nvSpPr>
          <p:cNvPr id="14" name="TextBox 13"/>
          <p:cNvSpPr txBox="1"/>
          <p:nvPr/>
        </p:nvSpPr>
        <p:spPr>
          <a:xfrm>
            <a:off x="8162924" y="2106674"/>
            <a:ext cx="180975" cy="369332"/>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9693745" y="2106674"/>
            <a:ext cx="180975" cy="369332"/>
          </a:xfrm>
          <a:prstGeom prst="rect">
            <a:avLst/>
          </a:prstGeom>
          <a:noFill/>
        </p:spPr>
        <p:txBody>
          <a:bodyPr wrap="square" rtlCol="0">
            <a:spAutoFit/>
          </a:bodyPr>
          <a:lstStyle/>
          <a:p>
            <a:r>
              <a:rPr lang="en-US" dirty="0" smtClean="0"/>
              <a:t>2</a:t>
            </a:r>
            <a:endParaRPr lang="en-US" dirty="0"/>
          </a:p>
        </p:txBody>
      </p:sp>
      <p:sp>
        <p:nvSpPr>
          <p:cNvPr id="16" name="TextBox 15"/>
          <p:cNvSpPr txBox="1"/>
          <p:nvPr/>
        </p:nvSpPr>
        <p:spPr>
          <a:xfrm>
            <a:off x="11229791" y="2106674"/>
            <a:ext cx="18097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36918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Set Intersection Protocol </a:t>
            </a:r>
            <a:r>
              <a:rPr lang="en-US" dirty="0" smtClean="0"/>
              <a:t>(Step 2)</a:t>
            </a:r>
            <a:endParaRPr lang="en-US" dirty="0"/>
          </a:p>
        </p:txBody>
      </p:sp>
      <p:sp>
        <p:nvSpPr>
          <p:cNvPr id="3" name="Content Placeholder 2"/>
          <p:cNvSpPr>
            <a:spLocks noGrp="1"/>
          </p:cNvSpPr>
          <p:nvPr>
            <p:ph idx="1"/>
          </p:nvPr>
        </p:nvSpPr>
        <p:spPr/>
        <p:txBody>
          <a:bodyPr/>
          <a:lstStyle/>
          <a:p>
            <a:r>
              <a:rPr lang="en-US" dirty="0" smtClean="0"/>
              <a:t>Accomplished: Moved from an </a:t>
            </a:r>
            <a:r>
              <a:rPr lang="en-US" dirty="0" err="1" smtClean="0">
                <a:solidFill>
                  <a:srgbClr val="FF0000"/>
                </a:solidFill>
              </a:rPr>
              <a:t>ElGamal</a:t>
            </a:r>
            <a:r>
              <a:rPr lang="en-US" dirty="0" smtClean="0">
                <a:solidFill>
                  <a:srgbClr val="FF0000"/>
                </a:solidFill>
              </a:rPr>
              <a:t> </a:t>
            </a:r>
            <a:r>
              <a:rPr lang="en-US" dirty="0" smtClean="0"/>
              <a:t>state to a </a:t>
            </a:r>
            <a:r>
              <a:rPr lang="en-US" dirty="0" err="1" smtClean="0">
                <a:solidFill>
                  <a:schemeClr val="accent5">
                    <a:lumMod val="60000"/>
                    <a:lumOff val="40000"/>
                  </a:schemeClr>
                </a:solidFill>
              </a:rPr>
              <a:t>Pohlig</a:t>
            </a:r>
            <a:r>
              <a:rPr lang="en-US" dirty="0" smtClean="0">
                <a:solidFill>
                  <a:schemeClr val="accent5">
                    <a:lumMod val="60000"/>
                    <a:lumOff val="40000"/>
                  </a:schemeClr>
                </a:solidFill>
              </a:rPr>
              <a:t>-Hellman</a:t>
            </a:r>
            <a:r>
              <a:rPr lang="en-US" dirty="0" smtClean="0"/>
              <a:t> state without ever fully decrypting the private data!</a:t>
            </a:r>
          </a:p>
          <a:p>
            <a:pPr marL="0" indent="0">
              <a:buNone/>
            </a:pPr>
            <a:endParaRPr lang="en-US" dirty="0" smtClean="0"/>
          </a:p>
          <a:p>
            <a:r>
              <a:rPr lang="en-US" dirty="0" smtClean="0"/>
              <a:t>Agencies can now inspect encrypted data to find matching records</a:t>
            </a:r>
          </a:p>
          <a:p>
            <a:endParaRPr lang="en-US" dirty="0"/>
          </a:p>
          <a:p>
            <a:r>
              <a:rPr lang="en-US" dirty="0" smtClean="0"/>
              <a:t>Last step: decrypt </a:t>
            </a:r>
            <a:r>
              <a:rPr lang="en-US" i="1" dirty="0" smtClean="0"/>
              <a:t>only</a:t>
            </a:r>
            <a:r>
              <a:rPr lang="en-US" dirty="0" smtClean="0"/>
              <a:t> those records with </a:t>
            </a:r>
            <a:r>
              <a:rPr lang="en-US" dirty="0" err="1" smtClean="0">
                <a:solidFill>
                  <a:schemeClr val="accent5">
                    <a:lumMod val="60000"/>
                    <a:lumOff val="40000"/>
                  </a:schemeClr>
                </a:solidFill>
              </a:rPr>
              <a:t>Pohlig</a:t>
            </a:r>
            <a:r>
              <a:rPr lang="en-US" dirty="0" smtClean="0">
                <a:solidFill>
                  <a:schemeClr val="accent5">
                    <a:lumMod val="60000"/>
                    <a:lumOff val="40000"/>
                  </a:schemeClr>
                </a:solidFill>
              </a:rPr>
              <a:t>-Hellman</a:t>
            </a:r>
            <a:endParaRPr lang="en-US" dirty="0"/>
          </a:p>
        </p:txBody>
      </p:sp>
      <p:sp>
        <p:nvSpPr>
          <p:cNvPr id="4" name="TextBox 3"/>
          <p:cNvSpPr txBox="1"/>
          <p:nvPr/>
        </p:nvSpPr>
        <p:spPr>
          <a:xfrm>
            <a:off x="919292" y="4431798"/>
            <a:ext cx="4278086" cy="2308324"/>
          </a:xfrm>
          <a:prstGeom prst="rect">
            <a:avLst/>
          </a:prstGeom>
          <a:noFill/>
          <a:ln>
            <a:solidFill>
              <a:schemeClr val="tx1"/>
            </a:solidFill>
          </a:ln>
        </p:spPr>
        <p:txBody>
          <a:bodyPr wrap="square" rtlCol="0">
            <a:spAutoFit/>
          </a:bodyPr>
          <a:lstStyle/>
          <a:p>
            <a:r>
              <a:rPr lang="en-US" sz="2400" dirty="0">
                <a:latin typeface="Consolas" panose="020B0609020204030204" pitchFamily="49" charset="0"/>
                <a:cs typeface="Consolas" panose="020B0609020204030204" pitchFamily="49" charset="0"/>
              </a:rPr>
              <a:t>a = "</a:t>
            </a:r>
            <a:r>
              <a:rPr lang="en-US" sz="2400" dirty="0" smtClean="0">
                <a:latin typeface="Consolas" panose="020B0609020204030204" pitchFamily="49" charset="0"/>
                <a:cs typeface="Consolas" panose="020B0609020204030204" pitchFamily="49" charset="0"/>
              </a:rPr>
              <a:t>650-555-2840"</a:t>
            </a:r>
          </a:p>
          <a:p>
            <a:r>
              <a:rPr lang="en-US" sz="2400" dirty="0" smtClean="0">
                <a:latin typeface="Consolas" panose="020B0609020204030204" pitchFamily="49" charset="0"/>
                <a:cs typeface="Consolas" panose="020B0609020204030204" pitchFamily="49" charset="0"/>
              </a:rPr>
              <a:t>b </a:t>
            </a:r>
            <a:r>
              <a:rPr lang="en-US" sz="2400" dirty="0">
                <a:latin typeface="Consolas" panose="020B0609020204030204" pitchFamily="49" charset="0"/>
                <a:cs typeface="Consolas" panose="020B0609020204030204" pitchFamily="49" charset="0"/>
              </a:rPr>
              <a:t>= "650-555-2840"</a:t>
            </a:r>
            <a:r>
              <a:rPr lang="en-US" sz="2400" dirty="0" smtClean="0">
                <a:latin typeface="Consolas" panose="020B0609020204030204" pitchFamily="49" charset="0"/>
                <a:cs typeface="Consolas" panose="020B0609020204030204" pitchFamily="49" charset="0"/>
              </a:rPr>
              <a:t/>
            </a:r>
            <a:br>
              <a:rPr lang="en-US" sz="2400" dirty="0" smtClean="0">
                <a:latin typeface="Consolas" panose="020B0609020204030204" pitchFamily="49" charset="0"/>
                <a:cs typeface="Consolas" panose="020B0609020204030204" pitchFamily="49" charset="0"/>
              </a:rPr>
            </a:br>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ElGamalEncrypt</a:t>
            </a:r>
            <a:r>
              <a:rPr lang="en-US" sz="2400" dirty="0">
                <a:latin typeface="Consolas" panose="020B0609020204030204" pitchFamily="49" charset="0"/>
                <a:cs typeface="Consolas" panose="020B0609020204030204" pitchFamily="49" charset="0"/>
              </a:rPr>
              <a:t>(a</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smtClean="0">
                <a:solidFill>
                  <a:srgbClr val="FF0000"/>
                </a:solidFill>
                <a:latin typeface="Consolas" panose="020B0609020204030204" pitchFamily="49" charset="0"/>
                <a:cs typeface="Consolas" panose="020B0609020204030204" pitchFamily="49" charset="0"/>
              </a:rPr>
              <a:t>0x00d07e08ec44712b</a:t>
            </a: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ElGamalEncrypt</a:t>
            </a:r>
            <a:r>
              <a:rPr lang="en-US" sz="2400" dirty="0">
                <a:latin typeface="Consolas" panose="020B0609020204030204" pitchFamily="49" charset="0"/>
                <a:cs typeface="Consolas" panose="020B0609020204030204" pitchFamily="49" charset="0"/>
              </a:rPr>
              <a:t>(b</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smtClean="0">
                <a:solidFill>
                  <a:srgbClr val="FF0000"/>
                </a:solidFill>
                <a:latin typeface="Consolas" panose="020B0609020204030204" pitchFamily="49" charset="0"/>
                <a:cs typeface="Consolas" panose="020B0609020204030204" pitchFamily="49" charset="0"/>
              </a:rPr>
              <a:t>0x58c82a7f050f9683</a:t>
            </a:r>
            <a:endParaRPr lang="en-US" sz="2400" dirty="0">
              <a:solidFill>
                <a:srgbClr val="FF0000"/>
              </a:solidFill>
              <a:latin typeface="Consolas" panose="020B0609020204030204" pitchFamily="49" charset="0"/>
              <a:cs typeface="Consolas" panose="020B0609020204030204" pitchFamily="49" charset="0"/>
            </a:endParaRPr>
          </a:p>
        </p:txBody>
      </p:sp>
      <p:sp>
        <p:nvSpPr>
          <p:cNvPr id="5" name="TextBox 4"/>
          <p:cNvSpPr txBox="1"/>
          <p:nvPr/>
        </p:nvSpPr>
        <p:spPr>
          <a:xfrm>
            <a:off x="6116670" y="4431798"/>
            <a:ext cx="5156038" cy="2308324"/>
          </a:xfrm>
          <a:prstGeom prst="rect">
            <a:avLst/>
          </a:prstGeom>
          <a:noFill/>
          <a:ln>
            <a:solidFill>
              <a:schemeClr val="tx1"/>
            </a:solidFill>
          </a:ln>
        </p:spPr>
        <p:txBody>
          <a:bodyPr wrap="square" rtlCol="0">
            <a:spAutoFit/>
          </a:bodyPr>
          <a:lstStyle/>
          <a:p>
            <a:r>
              <a:rPr lang="en-US" sz="2400" dirty="0">
                <a:latin typeface="Consolas" panose="020B0609020204030204" pitchFamily="49" charset="0"/>
                <a:cs typeface="Consolas" panose="020B0609020204030204" pitchFamily="49" charset="0"/>
              </a:rPr>
              <a:t>a = "650-555-2840"</a:t>
            </a:r>
          </a:p>
          <a:p>
            <a:r>
              <a:rPr lang="en-US" sz="2400" dirty="0">
                <a:latin typeface="Consolas" panose="020B0609020204030204" pitchFamily="49" charset="0"/>
                <a:cs typeface="Consolas" panose="020B0609020204030204" pitchFamily="49" charset="0"/>
              </a:rPr>
              <a:t>b = "650-555-2840" </a:t>
            </a:r>
            <a:endParaRPr lang="en-US" sz="2400" dirty="0" smtClean="0">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PohligHellmanEncrypt</a:t>
            </a:r>
            <a:r>
              <a:rPr lang="en-US" sz="2400" dirty="0">
                <a:latin typeface="Consolas" panose="020B0609020204030204" pitchFamily="49" charset="0"/>
                <a:cs typeface="Consolas" panose="020B0609020204030204" pitchFamily="49" charset="0"/>
              </a:rPr>
              <a:t>(a</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a:solidFill>
                  <a:schemeClr val="accent5">
                    <a:lumMod val="60000"/>
                    <a:lumOff val="40000"/>
                  </a:schemeClr>
                </a:solidFill>
                <a:latin typeface="Consolas" panose="020B0609020204030204" pitchFamily="49" charset="0"/>
                <a:cs typeface="Consolas" panose="020B0609020204030204" pitchFamily="49" charset="0"/>
              </a:rPr>
              <a:t>0x0cb508480f207ec5</a:t>
            </a:r>
            <a:r>
              <a:rPr lang="en-US" sz="2400" dirty="0">
                <a:solidFill>
                  <a:srgbClr val="FF0000"/>
                </a:solidFill>
                <a:latin typeface="Consolas" panose="020B0609020204030204" pitchFamily="49" charset="0"/>
                <a:cs typeface="Consolas" panose="020B0609020204030204" pitchFamily="49" charset="0"/>
              </a:rPr>
              <a:t> </a:t>
            </a:r>
            <a:endParaRPr lang="en-US" sz="2400" dirty="0" smtClean="0">
              <a:solidFill>
                <a:srgbClr val="FF0000"/>
              </a:solidFill>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print </a:t>
            </a:r>
            <a:r>
              <a:rPr lang="en-US" sz="2400" dirty="0" err="1">
                <a:latin typeface="Consolas" panose="020B0609020204030204" pitchFamily="49" charset="0"/>
                <a:cs typeface="Consolas" panose="020B0609020204030204" pitchFamily="49" charset="0"/>
              </a:rPr>
              <a:t>PohligHellmanEncrypt</a:t>
            </a:r>
            <a:r>
              <a:rPr lang="en-US" sz="2400" dirty="0">
                <a:latin typeface="Consolas" panose="020B0609020204030204" pitchFamily="49" charset="0"/>
                <a:cs typeface="Consolas" panose="020B0609020204030204" pitchFamily="49" charset="0"/>
              </a:rPr>
              <a:t>(b</a:t>
            </a:r>
            <a:r>
              <a:rPr lang="en-US" sz="2400" dirty="0" smtClean="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&gt; </a:t>
            </a:r>
            <a:r>
              <a:rPr lang="en-US" sz="2400" dirty="0">
                <a:solidFill>
                  <a:schemeClr val="accent5">
                    <a:lumMod val="60000"/>
                    <a:lumOff val="40000"/>
                  </a:schemeClr>
                </a:solidFill>
                <a:latin typeface="Consolas" panose="020B0609020204030204" pitchFamily="49" charset="0"/>
                <a:cs typeface="Consolas" panose="020B0609020204030204" pitchFamily="49" charset="0"/>
              </a:rPr>
              <a:t>0x0cb508480f207ec5</a:t>
            </a:r>
          </a:p>
        </p:txBody>
      </p:sp>
    </p:spTree>
    <p:extLst>
      <p:ext uri="{BB962C8B-B14F-4D97-AF65-F5344CB8AC3E}">
        <p14:creationId xmlns:p14="http://schemas.microsoft.com/office/powerpoint/2010/main" val="294508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Satisfies Privacy Principles</a:t>
            </a:r>
            <a:endParaRPr lang="en-US" dirty="0"/>
          </a:p>
        </p:txBody>
      </p:sp>
      <p:sp>
        <p:nvSpPr>
          <p:cNvPr id="3" name="Content Placeholder 2"/>
          <p:cNvSpPr>
            <a:spLocks noGrp="1"/>
          </p:cNvSpPr>
          <p:nvPr>
            <p:ph idx="1"/>
          </p:nvPr>
        </p:nvSpPr>
        <p:spPr/>
        <p:txBody>
          <a:bodyPr/>
          <a:lstStyle/>
          <a:p>
            <a:r>
              <a:rPr lang="en-US" dirty="0" smtClean="0"/>
              <a:t>Open Process</a:t>
            </a:r>
          </a:p>
          <a:p>
            <a:pPr lvl="1"/>
            <a:r>
              <a:rPr lang="en-US" dirty="0"/>
              <a:t>Can openly </a:t>
            </a:r>
            <a:r>
              <a:rPr lang="en-US" dirty="0" smtClean="0"/>
              <a:t>standardize the protocol and the </a:t>
            </a:r>
            <a:r>
              <a:rPr lang="en-US" dirty="0"/>
              <a:t>crypto </a:t>
            </a:r>
            <a:r>
              <a:rPr lang="en-US" i="1" dirty="0"/>
              <a:t>without</a:t>
            </a:r>
            <a:r>
              <a:rPr lang="en-US" dirty="0"/>
              <a:t> compromising investigative </a:t>
            </a:r>
            <a:r>
              <a:rPr lang="en-US" dirty="0" smtClean="0"/>
              <a:t>power</a:t>
            </a:r>
          </a:p>
          <a:p>
            <a:r>
              <a:rPr lang="en-US" dirty="0" smtClean="0"/>
              <a:t>Distributed </a:t>
            </a:r>
            <a:r>
              <a:rPr lang="en-US" dirty="0"/>
              <a:t>trust</a:t>
            </a:r>
          </a:p>
          <a:p>
            <a:pPr lvl="1"/>
            <a:r>
              <a:rPr lang="en-US" dirty="0" smtClean="0"/>
              <a:t>No one agency can decrypt or perform intersection.</a:t>
            </a:r>
            <a:endParaRPr lang="en-US" dirty="0"/>
          </a:p>
          <a:p>
            <a:r>
              <a:rPr lang="en-US" dirty="0"/>
              <a:t>Enforced scope limiting</a:t>
            </a:r>
          </a:p>
          <a:p>
            <a:pPr lvl="1"/>
            <a:r>
              <a:rPr lang="en-US" dirty="0" smtClean="0"/>
              <a:t>Any agency can stop an execution if sets or intersection are too large.</a:t>
            </a:r>
            <a:endParaRPr lang="en-US" dirty="0"/>
          </a:p>
          <a:p>
            <a:r>
              <a:rPr lang="en-US" dirty="0"/>
              <a:t>Sealing time and notification</a:t>
            </a:r>
          </a:p>
          <a:p>
            <a:pPr lvl="1"/>
            <a:r>
              <a:rPr lang="en-US" dirty="0" smtClean="0"/>
              <a:t>Implementable by policy – all agencies get final data set</a:t>
            </a:r>
            <a:endParaRPr lang="en-US" dirty="0"/>
          </a:p>
          <a:p>
            <a:r>
              <a:rPr lang="en-US" dirty="0"/>
              <a:t>Accountability</a:t>
            </a:r>
          </a:p>
          <a:p>
            <a:pPr lvl="1"/>
            <a:r>
              <a:rPr lang="en-US" dirty="0" smtClean="0"/>
              <a:t>Because every agency must participate, no agency can perform illegitimate surveillance</a:t>
            </a:r>
            <a:r>
              <a:rPr lang="en-US" dirty="0"/>
              <a:t> </a:t>
            </a:r>
            <a:r>
              <a:rPr lang="en-US" dirty="0" smtClean="0"/>
              <a:t>without the other agencies’ learning and getting statistics.</a:t>
            </a:r>
            <a:endParaRPr lang="en-US" dirty="0"/>
          </a:p>
        </p:txBody>
      </p:sp>
    </p:spTree>
    <p:extLst>
      <p:ext uri="{BB962C8B-B14F-4D97-AF65-F5344CB8AC3E}">
        <p14:creationId xmlns:p14="http://schemas.microsoft.com/office/powerpoint/2010/main" val="424154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Implementation</a:t>
            </a:r>
            <a:endParaRPr lang="en-US" dirty="0"/>
          </a:p>
        </p:txBody>
      </p:sp>
      <p:sp>
        <p:nvSpPr>
          <p:cNvPr id="3" name="Content Placeholder 2"/>
          <p:cNvSpPr>
            <a:spLocks noGrp="1"/>
          </p:cNvSpPr>
          <p:nvPr>
            <p:ph idx="1"/>
          </p:nvPr>
        </p:nvSpPr>
        <p:spPr/>
        <p:txBody>
          <a:bodyPr/>
          <a:lstStyle/>
          <a:p>
            <a:r>
              <a:rPr lang="en-US" dirty="0"/>
              <a:t>Java implementation of </a:t>
            </a:r>
            <a:r>
              <a:rPr lang="en-US" dirty="0" smtClean="0"/>
              <a:t>protocol</a:t>
            </a:r>
            <a:r>
              <a:rPr lang="en-US" dirty="0"/>
              <a:t/>
            </a:r>
            <a:br>
              <a:rPr lang="en-US" dirty="0"/>
            </a:br>
            <a:r>
              <a:rPr lang="en-US" dirty="0"/>
              <a:t>run </a:t>
            </a:r>
            <a:r>
              <a:rPr lang="en-US" dirty="0" smtClean="0"/>
              <a:t>in parallel on Yale </a:t>
            </a:r>
            <a:r>
              <a:rPr lang="en-US" dirty="0"/>
              <a:t>CS Cloud</a:t>
            </a:r>
          </a:p>
          <a:p>
            <a:pPr lvl="1"/>
            <a:endParaRPr lang="en-US" dirty="0" smtClean="0"/>
          </a:p>
          <a:p>
            <a:r>
              <a:rPr lang="en-US" dirty="0" smtClean="0"/>
              <a:t>High Country Bandits example</a:t>
            </a:r>
            <a:br>
              <a:rPr lang="en-US" dirty="0" smtClean="0"/>
            </a:br>
            <a:r>
              <a:rPr lang="en-US" dirty="0" smtClean="0"/>
              <a:t>with 50,000 items per set takes</a:t>
            </a:r>
            <a:br>
              <a:rPr lang="en-US" dirty="0" smtClean="0"/>
            </a:br>
            <a:r>
              <a:rPr lang="en-US" dirty="0" smtClean="0"/>
              <a:t>less than 11 minutes to complete.</a:t>
            </a:r>
          </a:p>
          <a:p>
            <a:pPr marL="0" indent="0">
              <a:buNone/>
            </a:pPr>
            <a:endParaRPr lang="en-US" dirty="0" smtClean="0"/>
          </a:p>
          <a:p>
            <a:r>
              <a:rPr lang="en-US" dirty="0" smtClean="0"/>
              <a:t>Note that this is an </a:t>
            </a:r>
            <a:r>
              <a:rPr lang="en-US" i="1" dirty="0" smtClean="0"/>
              <a:t>offline</a:t>
            </a:r>
            <a:r>
              <a:rPr lang="en-US" dirty="0" smtClean="0"/>
              <a:t> process.</a:t>
            </a:r>
            <a:br>
              <a:rPr lang="en-US" dirty="0" smtClean="0"/>
            </a:br>
            <a:endParaRPr lang="en-US" dirty="0" smtClean="0"/>
          </a:p>
        </p:txBody>
      </p:sp>
      <p:pic>
        <p:nvPicPr>
          <p:cNvPr id="6" name="Picture 5"/>
          <p:cNvPicPr>
            <a:picLocks noChangeAspect="1"/>
          </p:cNvPicPr>
          <p:nvPr/>
        </p:nvPicPr>
        <p:blipFill>
          <a:blip r:embed="rId3"/>
          <a:stretch>
            <a:fillRect/>
          </a:stretch>
        </p:blipFill>
        <p:spPr>
          <a:xfrm>
            <a:off x="7389235" y="1143000"/>
            <a:ext cx="4063855" cy="5208919"/>
          </a:xfrm>
          <a:prstGeom prst="rect">
            <a:avLst/>
          </a:prstGeom>
        </p:spPr>
      </p:pic>
    </p:spTree>
    <p:extLst>
      <p:ext uri="{BB962C8B-B14F-4D97-AF65-F5344CB8AC3E}">
        <p14:creationId xmlns:p14="http://schemas.microsoft.com/office/powerpoint/2010/main" val="339468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Chaining</a:t>
            </a:r>
            <a:endParaRPr lang="en-US" dirty="0"/>
          </a:p>
        </p:txBody>
      </p:sp>
      <p:sp>
        <p:nvSpPr>
          <p:cNvPr id="3" name="Content Placeholder 2"/>
          <p:cNvSpPr>
            <a:spLocks noGrp="1"/>
          </p:cNvSpPr>
          <p:nvPr>
            <p:ph idx="1"/>
          </p:nvPr>
        </p:nvSpPr>
        <p:spPr>
          <a:xfrm>
            <a:off x="304800" y="1143000"/>
            <a:ext cx="11684000" cy="1569384"/>
          </a:xfrm>
        </p:spPr>
        <p:txBody>
          <a:bodyPr/>
          <a:lstStyle/>
          <a:p>
            <a:r>
              <a:rPr lang="en-US" dirty="0" smtClean="0"/>
              <a:t>Government knows phone number of target X.</a:t>
            </a:r>
          </a:p>
          <a:p>
            <a:endParaRPr lang="en-US" dirty="0" smtClean="0"/>
          </a:p>
          <a:p>
            <a:r>
              <a:rPr lang="en-US" dirty="0" smtClean="0"/>
              <a:t>Goal: Consider the “k-contacts” of X (nodes within distance k).</a:t>
            </a:r>
          </a:p>
        </p:txBody>
      </p:sp>
      <p:sp>
        <p:nvSpPr>
          <p:cNvPr id="32" name="Oval 31"/>
          <p:cNvSpPr/>
          <p:nvPr/>
        </p:nvSpPr>
        <p:spPr bwMode="auto">
          <a:xfrm>
            <a:off x="5878219" y="3183488"/>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3" name="Oval 32"/>
          <p:cNvSpPr/>
          <p:nvPr/>
        </p:nvSpPr>
        <p:spPr bwMode="auto">
          <a:xfrm>
            <a:off x="5851544" y="3969365"/>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4" name="Oval 33"/>
          <p:cNvSpPr/>
          <p:nvPr/>
        </p:nvSpPr>
        <p:spPr bwMode="auto">
          <a:xfrm>
            <a:off x="6500822" y="5221721"/>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5" name="Oval 34"/>
          <p:cNvSpPr/>
          <p:nvPr/>
        </p:nvSpPr>
        <p:spPr bwMode="auto">
          <a:xfrm>
            <a:off x="4477140" y="3989189"/>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6" name="Oval 35"/>
          <p:cNvSpPr/>
          <p:nvPr/>
        </p:nvSpPr>
        <p:spPr bwMode="auto">
          <a:xfrm>
            <a:off x="3563622" y="386344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7" name="Oval 36"/>
          <p:cNvSpPr/>
          <p:nvPr/>
        </p:nvSpPr>
        <p:spPr bwMode="auto">
          <a:xfrm>
            <a:off x="5159591" y="4478390"/>
            <a:ext cx="386497" cy="3864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nsolas" panose="020B0609020204030204" pitchFamily="49" charset="0"/>
                <a:ea typeface="ＭＳ Ｐゴシック" pitchFamily="33" charset="-128"/>
                <a:cs typeface="ＭＳ Ｐゴシック" pitchFamily="33" charset="-128"/>
              </a:rPr>
              <a:t>x</a:t>
            </a:r>
            <a:endParaRPr kumimoji="0" lang="en-US" sz="2400" b="0" i="0" u="none" strike="noStrike" cap="none" normalizeH="0" baseline="0" dirty="0">
              <a:ln>
                <a:noFill/>
              </a:ln>
              <a:solidFill>
                <a:schemeClr val="tx1"/>
              </a:solidFill>
              <a:effectLst/>
              <a:latin typeface="Consolas" panose="020B0609020204030204" pitchFamily="49" charset="0"/>
              <a:ea typeface="ＭＳ Ｐゴシック" pitchFamily="33" charset="-128"/>
              <a:cs typeface="ＭＳ Ｐゴシック" pitchFamily="33" charset="-128"/>
            </a:endParaRPr>
          </a:p>
        </p:txBody>
      </p:sp>
      <p:sp>
        <p:nvSpPr>
          <p:cNvPr id="38" name="Oval 37"/>
          <p:cNvSpPr/>
          <p:nvPr/>
        </p:nvSpPr>
        <p:spPr bwMode="auto">
          <a:xfrm>
            <a:off x="4377819" y="5042483"/>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9" name="Oval 38"/>
          <p:cNvSpPr/>
          <p:nvPr/>
        </p:nvSpPr>
        <p:spPr bwMode="auto">
          <a:xfrm>
            <a:off x="7016269" y="384689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0" name="Oval 39"/>
          <p:cNvSpPr/>
          <p:nvPr/>
        </p:nvSpPr>
        <p:spPr bwMode="auto">
          <a:xfrm>
            <a:off x="5931523" y="575016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1" name="Oval 40"/>
          <p:cNvSpPr/>
          <p:nvPr/>
        </p:nvSpPr>
        <p:spPr bwMode="auto">
          <a:xfrm>
            <a:off x="6497109" y="4452652"/>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2" name="Oval 41"/>
          <p:cNvSpPr/>
          <p:nvPr/>
        </p:nvSpPr>
        <p:spPr bwMode="auto">
          <a:xfrm>
            <a:off x="6753546" y="310946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3" name="Oval 42"/>
          <p:cNvSpPr/>
          <p:nvPr/>
        </p:nvSpPr>
        <p:spPr bwMode="auto">
          <a:xfrm>
            <a:off x="4212101" y="3384026"/>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4" name="Oval 43"/>
          <p:cNvSpPr/>
          <p:nvPr/>
        </p:nvSpPr>
        <p:spPr bwMode="auto">
          <a:xfrm>
            <a:off x="3559609" y="4423669"/>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5" name="Oval 44"/>
          <p:cNvSpPr/>
          <p:nvPr/>
        </p:nvSpPr>
        <p:spPr bwMode="auto">
          <a:xfrm>
            <a:off x="3750242" y="572014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6" name="Oval 45"/>
          <p:cNvSpPr/>
          <p:nvPr/>
        </p:nvSpPr>
        <p:spPr bwMode="auto">
          <a:xfrm>
            <a:off x="4594590" y="579264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7" name="Oval 46"/>
          <p:cNvSpPr/>
          <p:nvPr/>
        </p:nvSpPr>
        <p:spPr bwMode="auto">
          <a:xfrm>
            <a:off x="3146712" y="507514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8" name="Oval 47"/>
          <p:cNvSpPr/>
          <p:nvPr/>
        </p:nvSpPr>
        <p:spPr bwMode="auto">
          <a:xfrm>
            <a:off x="7075207" y="581070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9" name="Oval 48"/>
          <p:cNvSpPr/>
          <p:nvPr/>
        </p:nvSpPr>
        <p:spPr bwMode="auto">
          <a:xfrm>
            <a:off x="7251761" y="523573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0" name="Oval 49"/>
          <p:cNvSpPr/>
          <p:nvPr/>
        </p:nvSpPr>
        <p:spPr bwMode="auto">
          <a:xfrm>
            <a:off x="5921077" y="457610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1" name="Oval 50"/>
          <p:cNvSpPr/>
          <p:nvPr/>
        </p:nvSpPr>
        <p:spPr bwMode="auto">
          <a:xfrm>
            <a:off x="5801798" y="522172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2" name="Oval 51"/>
          <p:cNvSpPr/>
          <p:nvPr/>
        </p:nvSpPr>
        <p:spPr bwMode="auto">
          <a:xfrm>
            <a:off x="6500821" y="5952235"/>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3" name="Oval 52"/>
          <p:cNvSpPr/>
          <p:nvPr/>
        </p:nvSpPr>
        <p:spPr bwMode="auto">
          <a:xfrm>
            <a:off x="7131808" y="470568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4" name="Oval 53"/>
          <p:cNvSpPr/>
          <p:nvPr/>
        </p:nvSpPr>
        <p:spPr bwMode="auto">
          <a:xfrm>
            <a:off x="2643331" y="319077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5" name="Oval 54"/>
          <p:cNvSpPr/>
          <p:nvPr/>
        </p:nvSpPr>
        <p:spPr bwMode="auto">
          <a:xfrm>
            <a:off x="2643332" y="3887525"/>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6" name="Oval 55"/>
          <p:cNvSpPr/>
          <p:nvPr/>
        </p:nvSpPr>
        <p:spPr bwMode="auto">
          <a:xfrm>
            <a:off x="2391344" y="461691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7" name="Oval 56"/>
          <p:cNvSpPr/>
          <p:nvPr/>
        </p:nvSpPr>
        <p:spPr bwMode="auto">
          <a:xfrm>
            <a:off x="2699653" y="571196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59" name="Straight Connector 58"/>
          <p:cNvCxnSpPr>
            <a:stCxn id="37" idx="1"/>
            <a:endCxn id="35" idx="5"/>
          </p:cNvCxnSpPr>
          <p:nvPr/>
        </p:nvCxnSpPr>
        <p:spPr bwMode="auto">
          <a:xfrm flipH="1" flipV="1">
            <a:off x="4807036" y="4319085"/>
            <a:ext cx="409156" cy="21590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p:cNvCxnSpPr>
            <a:stCxn id="35" idx="0"/>
            <a:endCxn id="43" idx="5"/>
          </p:cNvCxnSpPr>
          <p:nvPr/>
        </p:nvCxnSpPr>
        <p:spPr bwMode="auto">
          <a:xfrm flipH="1" flipV="1">
            <a:off x="4541997" y="3713922"/>
            <a:ext cx="128392" cy="275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stCxn id="35" idx="2"/>
            <a:endCxn id="36" idx="6"/>
          </p:cNvCxnSpPr>
          <p:nvPr/>
        </p:nvCxnSpPr>
        <p:spPr bwMode="auto">
          <a:xfrm flipH="1" flipV="1">
            <a:off x="3950119" y="4056690"/>
            <a:ext cx="527021" cy="1257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stCxn id="37" idx="3"/>
            <a:endCxn id="38" idx="7"/>
          </p:cNvCxnSpPr>
          <p:nvPr/>
        </p:nvCxnSpPr>
        <p:spPr bwMode="auto">
          <a:xfrm flipH="1">
            <a:off x="4707715" y="4808286"/>
            <a:ext cx="508477" cy="2907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38" idx="4"/>
            <a:endCxn id="46" idx="0"/>
          </p:cNvCxnSpPr>
          <p:nvPr/>
        </p:nvCxnSpPr>
        <p:spPr bwMode="auto">
          <a:xfrm>
            <a:off x="4571068" y="5428980"/>
            <a:ext cx="216771" cy="363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a:stCxn id="45" idx="7"/>
            <a:endCxn id="38" idx="3"/>
          </p:cNvCxnSpPr>
          <p:nvPr/>
        </p:nvCxnSpPr>
        <p:spPr bwMode="auto">
          <a:xfrm flipV="1">
            <a:off x="4080138" y="5372379"/>
            <a:ext cx="354282" cy="4043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stCxn id="38" idx="1"/>
            <a:endCxn id="44" idx="5"/>
          </p:cNvCxnSpPr>
          <p:nvPr/>
        </p:nvCxnSpPr>
        <p:spPr bwMode="auto">
          <a:xfrm flipH="1" flipV="1">
            <a:off x="3889505" y="4753565"/>
            <a:ext cx="544915" cy="3455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44" idx="7"/>
            <a:endCxn id="35" idx="3"/>
          </p:cNvCxnSpPr>
          <p:nvPr/>
        </p:nvCxnSpPr>
        <p:spPr bwMode="auto">
          <a:xfrm flipV="1">
            <a:off x="3889505" y="4319085"/>
            <a:ext cx="644236" cy="161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6" idx="1"/>
            <a:endCxn id="54" idx="5"/>
          </p:cNvCxnSpPr>
          <p:nvPr/>
        </p:nvCxnSpPr>
        <p:spPr bwMode="auto">
          <a:xfrm flipH="1" flipV="1">
            <a:off x="2973227" y="3520673"/>
            <a:ext cx="646996" cy="3993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36" idx="2"/>
            <a:endCxn id="55" idx="6"/>
          </p:cNvCxnSpPr>
          <p:nvPr/>
        </p:nvCxnSpPr>
        <p:spPr bwMode="auto">
          <a:xfrm flipH="1">
            <a:off x="3029829" y="4056690"/>
            <a:ext cx="533793" cy="24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a:stCxn id="44" idx="2"/>
            <a:endCxn id="56" idx="6"/>
          </p:cNvCxnSpPr>
          <p:nvPr/>
        </p:nvCxnSpPr>
        <p:spPr bwMode="auto">
          <a:xfrm flipH="1">
            <a:off x="2777841" y="4616918"/>
            <a:ext cx="781768" cy="193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stCxn id="44" idx="3"/>
            <a:endCxn id="47" idx="7"/>
          </p:cNvCxnSpPr>
          <p:nvPr/>
        </p:nvCxnSpPr>
        <p:spPr bwMode="auto">
          <a:xfrm flipH="1">
            <a:off x="3476608" y="4753565"/>
            <a:ext cx="139602" cy="3781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45" idx="2"/>
            <a:endCxn id="57" idx="6"/>
          </p:cNvCxnSpPr>
          <p:nvPr/>
        </p:nvCxnSpPr>
        <p:spPr bwMode="auto">
          <a:xfrm flipH="1" flipV="1">
            <a:off x="3086150" y="5905212"/>
            <a:ext cx="664092" cy="8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47" idx="4"/>
            <a:endCxn id="57" idx="7"/>
          </p:cNvCxnSpPr>
          <p:nvPr/>
        </p:nvCxnSpPr>
        <p:spPr bwMode="auto">
          <a:xfrm flipH="1">
            <a:off x="3029549" y="5461643"/>
            <a:ext cx="310412" cy="3069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stCxn id="37" idx="7"/>
            <a:endCxn id="33" idx="3"/>
          </p:cNvCxnSpPr>
          <p:nvPr/>
        </p:nvCxnSpPr>
        <p:spPr bwMode="auto">
          <a:xfrm flipV="1">
            <a:off x="5489487" y="4299261"/>
            <a:ext cx="418658" cy="2357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33" idx="0"/>
            <a:endCxn id="32" idx="4"/>
          </p:cNvCxnSpPr>
          <p:nvPr/>
        </p:nvCxnSpPr>
        <p:spPr bwMode="auto">
          <a:xfrm flipV="1">
            <a:off x="6044793" y="3569985"/>
            <a:ext cx="26675" cy="3993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stCxn id="33" idx="7"/>
            <a:endCxn id="42" idx="3"/>
          </p:cNvCxnSpPr>
          <p:nvPr/>
        </p:nvCxnSpPr>
        <p:spPr bwMode="auto">
          <a:xfrm flipV="1">
            <a:off x="6181440" y="3439359"/>
            <a:ext cx="628707" cy="586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stCxn id="33" idx="6"/>
            <a:endCxn id="39" idx="2"/>
          </p:cNvCxnSpPr>
          <p:nvPr/>
        </p:nvCxnSpPr>
        <p:spPr bwMode="auto">
          <a:xfrm flipV="1">
            <a:off x="6238041" y="4040146"/>
            <a:ext cx="778228" cy="122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37" idx="5"/>
            <a:endCxn id="34" idx="1"/>
          </p:cNvCxnSpPr>
          <p:nvPr/>
        </p:nvCxnSpPr>
        <p:spPr bwMode="auto">
          <a:xfrm>
            <a:off x="5489487" y="4808286"/>
            <a:ext cx="1067936" cy="470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stCxn id="34" idx="2"/>
            <a:endCxn id="51" idx="6"/>
          </p:cNvCxnSpPr>
          <p:nvPr/>
        </p:nvCxnSpPr>
        <p:spPr bwMode="auto">
          <a:xfrm flipH="1" flipV="1">
            <a:off x="6188295" y="5414969"/>
            <a:ext cx="31252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stCxn id="40" idx="7"/>
            <a:endCxn id="34" idx="3"/>
          </p:cNvCxnSpPr>
          <p:nvPr/>
        </p:nvCxnSpPr>
        <p:spPr bwMode="auto">
          <a:xfrm flipV="1">
            <a:off x="6261419" y="5551617"/>
            <a:ext cx="296004" cy="255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a:stCxn id="34" idx="4"/>
            <a:endCxn id="52" idx="0"/>
          </p:cNvCxnSpPr>
          <p:nvPr/>
        </p:nvCxnSpPr>
        <p:spPr bwMode="auto">
          <a:xfrm flipH="1">
            <a:off x="6694070" y="5608218"/>
            <a:ext cx="1" cy="3440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a:stCxn id="48" idx="1"/>
            <a:endCxn id="34" idx="5"/>
          </p:cNvCxnSpPr>
          <p:nvPr/>
        </p:nvCxnSpPr>
        <p:spPr bwMode="auto">
          <a:xfrm flipH="1" flipV="1">
            <a:off x="6830718" y="5551617"/>
            <a:ext cx="301090" cy="3156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a:stCxn id="49" idx="2"/>
            <a:endCxn id="34" idx="6"/>
          </p:cNvCxnSpPr>
          <p:nvPr/>
        </p:nvCxnSpPr>
        <p:spPr bwMode="auto">
          <a:xfrm flipH="1" flipV="1">
            <a:off x="6887319" y="5414970"/>
            <a:ext cx="364442" cy="14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a:stCxn id="53" idx="3"/>
            <a:endCxn id="34" idx="7"/>
          </p:cNvCxnSpPr>
          <p:nvPr/>
        </p:nvCxnSpPr>
        <p:spPr bwMode="auto">
          <a:xfrm flipH="1">
            <a:off x="6830718" y="5035579"/>
            <a:ext cx="357691" cy="242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a:stCxn id="41" idx="4"/>
            <a:endCxn id="34" idx="0"/>
          </p:cNvCxnSpPr>
          <p:nvPr/>
        </p:nvCxnSpPr>
        <p:spPr bwMode="auto">
          <a:xfrm>
            <a:off x="6690358" y="4839149"/>
            <a:ext cx="3713" cy="382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50" idx="5"/>
            <a:endCxn id="34" idx="1"/>
          </p:cNvCxnSpPr>
          <p:nvPr/>
        </p:nvCxnSpPr>
        <p:spPr bwMode="auto">
          <a:xfrm>
            <a:off x="6250973" y="4906003"/>
            <a:ext cx="306450" cy="3723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 name="Oval 135"/>
          <p:cNvSpPr/>
          <p:nvPr/>
        </p:nvSpPr>
        <p:spPr bwMode="auto">
          <a:xfrm>
            <a:off x="7686190" y="315569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7" name="Oval 136"/>
          <p:cNvSpPr/>
          <p:nvPr/>
        </p:nvSpPr>
        <p:spPr bwMode="auto">
          <a:xfrm>
            <a:off x="8356206" y="374981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8" name="Oval 137"/>
          <p:cNvSpPr/>
          <p:nvPr/>
        </p:nvSpPr>
        <p:spPr bwMode="auto">
          <a:xfrm>
            <a:off x="8057493" y="426732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9" name="Oval 138"/>
          <p:cNvSpPr/>
          <p:nvPr/>
        </p:nvSpPr>
        <p:spPr bwMode="auto">
          <a:xfrm>
            <a:off x="8271104" y="482342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0" name="Oval 139"/>
          <p:cNvSpPr/>
          <p:nvPr/>
        </p:nvSpPr>
        <p:spPr bwMode="auto">
          <a:xfrm>
            <a:off x="8960552" y="567308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1" name="Oval 140"/>
          <p:cNvSpPr/>
          <p:nvPr/>
        </p:nvSpPr>
        <p:spPr bwMode="auto">
          <a:xfrm>
            <a:off x="9186914" y="5156730"/>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2" name="Oval 141"/>
          <p:cNvSpPr/>
          <p:nvPr/>
        </p:nvSpPr>
        <p:spPr bwMode="auto">
          <a:xfrm>
            <a:off x="8310106" y="619814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144" name="Straight Connector 143"/>
          <p:cNvCxnSpPr>
            <a:stCxn id="136" idx="2"/>
            <a:endCxn id="42" idx="6"/>
          </p:cNvCxnSpPr>
          <p:nvPr/>
        </p:nvCxnSpPr>
        <p:spPr bwMode="auto">
          <a:xfrm flipH="1" flipV="1">
            <a:off x="7140043" y="3302712"/>
            <a:ext cx="546147" cy="4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p:cNvCxnSpPr>
            <a:stCxn id="136" idx="3"/>
            <a:endCxn id="39" idx="7"/>
          </p:cNvCxnSpPr>
          <p:nvPr/>
        </p:nvCxnSpPr>
        <p:spPr bwMode="auto">
          <a:xfrm flipH="1">
            <a:off x="7346165" y="3485593"/>
            <a:ext cx="396626" cy="417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stCxn id="137" idx="2"/>
            <a:endCxn id="39" idx="6"/>
          </p:cNvCxnSpPr>
          <p:nvPr/>
        </p:nvCxnSpPr>
        <p:spPr bwMode="auto">
          <a:xfrm flipH="1">
            <a:off x="7402766" y="3943062"/>
            <a:ext cx="953440" cy="97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a:stCxn id="138" idx="2"/>
            <a:endCxn id="39" idx="5"/>
          </p:cNvCxnSpPr>
          <p:nvPr/>
        </p:nvCxnSpPr>
        <p:spPr bwMode="auto">
          <a:xfrm flipH="1" flipV="1">
            <a:off x="7346165" y="4176793"/>
            <a:ext cx="711328" cy="283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a:stCxn id="138" idx="3"/>
            <a:endCxn id="49" idx="0"/>
          </p:cNvCxnSpPr>
          <p:nvPr/>
        </p:nvCxnSpPr>
        <p:spPr bwMode="auto">
          <a:xfrm flipH="1">
            <a:off x="7445010" y="4597222"/>
            <a:ext cx="669084" cy="638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Straight Connector 163"/>
          <p:cNvCxnSpPr>
            <a:stCxn id="49" idx="7"/>
            <a:endCxn id="139" idx="3"/>
          </p:cNvCxnSpPr>
          <p:nvPr/>
        </p:nvCxnSpPr>
        <p:spPr bwMode="auto">
          <a:xfrm flipV="1">
            <a:off x="7581657" y="5153319"/>
            <a:ext cx="746048" cy="1390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p:cNvCxnSpPr>
            <a:stCxn id="49" idx="6"/>
            <a:endCxn id="141" idx="2"/>
          </p:cNvCxnSpPr>
          <p:nvPr/>
        </p:nvCxnSpPr>
        <p:spPr bwMode="auto">
          <a:xfrm flipV="1">
            <a:off x="7638258" y="5349979"/>
            <a:ext cx="1548656" cy="790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Straight Connector 167"/>
          <p:cNvCxnSpPr>
            <a:stCxn id="140" idx="2"/>
            <a:endCxn id="49" idx="5"/>
          </p:cNvCxnSpPr>
          <p:nvPr/>
        </p:nvCxnSpPr>
        <p:spPr bwMode="auto">
          <a:xfrm flipH="1" flipV="1">
            <a:off x="7581657" y="5565627"/>
            <a:ext cx="1378895" cy="3007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a:stCxn id="142" idx="1"/>
            <a:endCxn id="49" idx="4"/>
          </p:cNvCxnSpPr>
          <p:nvPr/>
        </p:nvCxnSpPr>
        <p:spPr bwMode="auto">
          <a:xfrm flipH="1" flipV="1">
            <a:off x="7445010" y="5622228"/>
            <a:ext cx="921697" cy="632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Straight Connector 171"/>
          <p:cNvCxnSpPr>
            <a:stCxn id="36" idx="7"/>
            <a:endCxn id="43" idx="3"/>
          </p:cNvCxnSpPr>
          <p:nvPr/>
        </p:nvCxnSpPr>
        <p:spPr bwMode="auto">
          <a:xfrm flipV="1">
            <a:off x="3893518" y="3713922"/>
            <a:ext cx="375184" cy="206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p:cNvCxnSpPr>
            <a:stCxn id="32" idx="6"/>
            <a:endCxn id="42" idx="2"/>
          </p:cNvCxnSpPr>
          <p:nvPr/>
        </p:nvCxnSpPr>
        <p:spPr bwMode="auto">
          <a:xfrm flipV="1">
            <a:off x="6264716" y="3302712"/>
            <a:ext cx="488830" cy="74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 name="Straight Connector 179"/>
          <p:cNvCxnSpPr>
            <a:stCxn id="46" idx="2"/>
            <a:endCxn id="45" idx="6"/>
          </p:cNvCxnSpPr>
          <p:nvPr/>
        </p:nvCxnSpPr>
        <p:spPr bwMode="auto">
          <a:xfrm flipH="1" flipV="1">
            <a:off x="4136739" y="5913392"/>
            <a:ext cx="457851" cy="7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a:stCxn id="42" idx="5"/>
            <a:endCxn id="39" idx="1"/>
          </p:cNvCxnSpPr>
          <p:nvPr/>
        </p:nvCxnSpPr>
        <p:spPr bwMode="auto">
          <a:xfrm flipH="1">
            <a:off x="7072870" y="3439359"/>
            <a:ext cx="10572" cy="4641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p:cNvCxnSpPr>
            <a:stCxn id="136" idx="5"/>
            <a:endCxn id="137" idx="1"/>
          </p:cNvCxnSpPr>
          <p:nvPr/>
        </p:nvCxnSpPr>
        <p:spPr bwMode="auto">
          <a:xfrm>
            <a:off x="8016086" y="3485593"/>
            <a:ext cx="396721" cy="3208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 name="Straight Connector 185"/>
          <p:cNvCxnSpPr>
            <a:stCxn id="138" idx="5"/>
            <a:endCxn id="139" idx="0"/>
          </p:cNvCxnSpPr>
          <p:nvPr/>
        </p:nvCxnSpPr>
        <p:spPr bwMode="auto">
          <a:xfrm>
            <a:off x="8387389" y="4597222"/>
            <a:ext cx="76964" cy="2262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a:stCxn id="138" idx="6"/>
            <a:endCxn id="141" idx="1"/>
          </p:cNvCxnSpPr>
          <p:nvPr/>
        </p:nvCxnSpPr>
        <p:spPr bwMode="auto">
          <a:xfrm>
            <a:off x="8443990" y="4460575"/>
            <a:ext cx="799525" cy="7527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p:cNvCxnSpPr>
            <a:stCxn id="140" idx="0"/>
            <a:endCxn id="139" idx="5"/>
          </p:cNvCxnSpPr>
          <p:nvPr/>
        </p:nvCxnSpPr>
        <p:spPr bwMode="auto">
          <a:xfrm flipH="1" flipV="1">
            <a:off x="8601000" y="5153319"/>
            <a:ext cx="552801" cy="5197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42" idx="6"/>
            <a:endCxn id="140" idx="4"/>
          </p:cNvCxnSpPr>
          <p:nvPr/>
        </p:nvCxnSpPr>
        <p:spPr bwMode="auto">
          <a:xfrm flipV="1">
            <a:off x="8696603" y="6059579"/>
            <a:ext cx="457198" cy="3318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4" name="Straight Connector 193"/>
          <p:cNvCxnSpPr>
            <a:stCxn id="50" idx="6"/>
            <a:endCxn id="41" idx="2"/>
          </p:cNvCxnSpPr>
          <p:nvPr/>
        </p:nvCxnSpPr>
        <p:spPr bwMode="auto">
          <a:xfrm flipV="1">
            <a:off x="6307574" y="4645901"/>
            <a:ext cx="189535" cy="1234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a:stCxn id="139" idx="4"/>
            <a:endCxn id="142" idx="0"/>
          </p:cNvCxnSpPr>
          <p:nvPr/>
        </p:nvCxnSpPr>
        <p:spPr bwMode="auto">
          <a:xfrm>
            <a:off x="8464353" y="5209920"/>
            <a:ext cx="39002" cy="98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a:stCxn id="141" idx="4"/>
            <a:endCxn id="140" idx="6"/>
          </p:cNvCxnSpPr>
          <p:nvPr/>
        </p:nvCxnSpPr>
        <p:spPr bwMode="auto">
          <a:xfrm flipH="1">
            <a:off x="9347049" y="5543227"/>
            <a:ext cx="33114" cy="3231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1" name="Oval 200"/>
          <p:cNvSpPr/>
          <p:nvPr/>
        </p:nvSpPr>
        <p:spPr bwMode="auto">
          <a:xfrm>
            <a:off x="1770209" y="4154294"/>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2" name="Oval 201"/>
          <p:cNvSpPr/>
          <p:nvPr/>
        </p:nvSpPr>
        <p:spPr bwMode="auto">
          <a:xfrm>
            <a:off x="4108169" y="639780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3" name="Oval 202"/>
          <p:cNvSpPr/>
          <p:nvPr/>
        </p:nvSpPr>
        <p:spPr bwMode="auto">
          <a:xfrm>
            <a:off x="3031699" y="6365229"/>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205" name="Straight Connector 204"/>
          <p:cNvCxnSpPr>
            <a:stCxn id="46" idx="4"/>
            <a:endCxn id="202" idx="6"/>
          </p:cNvCxnSpPr>
          <p:nvPr/>
        </p:nvCxnSpPr>
        <p:spPr bwMode="auto">
          <a:xfrm flipH="1">
            <a:off x="4494666" y="6179137"/>
            <a:ext cx="293173" cy="4119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a:stCxn id="202" idx="1"/>
            <a:endCxn id="45" idx="5"/>
          </p:cNvCxnSpPr>
          <p:nvPr/>
        </p:nvCxnSpPr>
        <p:spPr bwMode="auto">
          <a:xfrm flipH="1" flipV="1">
            <a:off x="4080138" y="6050039"/>
            <a:ext cx="84632" cy="4043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a:stCxn id="45" idx="3"/>
            <a:endCxn id="203" idx="7"/>
          </p:cNvCxnSpPr>
          <p:nvPr/>
        </p:nvCxnSpPr>
        <p:spPr bwMode="auto">
          <a:xfrm flipH="1">
            <a:off x="3361595" y="6050039"/>
            <a:ext cx="445248" cy="3717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Straight Connector 210"/>
          <p:cNvCxnSpPr>
            <a:stCxn id="44" idx="1"/>
            <a:endCxn id="201" idx="6"/>
          </p:cNvCxnSpPr>
          <p:nvPr/>
        </p:nvCxnSpPr>
        <p:spPr bwMode="auto">
          <a:xfrm flipH="1" flipV="1">
            <a:off x="2156706" y="4347543"/>
            <a:ext cx="1459504" cy="132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stCxn id="56" idx="5"/>
            <a:endCxn id="47" idx="2"/>
          </p:cNvCxnSpPr>
          <p:nvPr/>
        </p:nvCxnSpPr>
        <p:spPr bwMode="auto">
          <a:xfrm>
            <a:off x="2721240" y="4946813"/>
            <a:ext cx="425472" cy="3215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 name="Straight Connector 214"/>
          <p:cNvCxnSpPr>
            <a:stCxn id="56" idx="4"/>
            <a:endCxn id="57" idx="0"/>
          </p:cNvCxnSpPr>
          <p:nvPr/>
        </p:nvCxnSpPr>
        <p:spPr bwMode="auto">
          <a:xfrm>
            <a:off x="2584593" y="5003414"/>
            <a:ext cx="308309" cy="708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Straight Connector 220"/>
          <p:cNvCxnSpPr>
            <a:stCxn id="202" idx="3"/>
            <a:endCxn id="203" idx="5"/>
          </p:cNvCxnSpPr>
          <p:nvPr/>
        </p:nvCxnSpPr>
        <p:spPr bwMode="auto">
          <a:xfrm flipH="1" flipV="1">
            <a:off x="3361595" y="6695125"/>
            <a:ext cx="803175" cy="32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p:cNvCxnSpPr>
            <a:stCxn id="203" idx="6"/>
            <a:endCxn id="46" idx="3"/>
          </p:cNvCxnSpPr>
          <p:nvPr/>
        </p:nvCxnSpPr>
        <p:spPr bwMode="auto">
          <a:xfrm flipV="1">
            <a:off x="3418196" y="6122536"/>
            <a:ext cx="1232995" cy="4359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p:cNvCxnSpPr>
            <a:stCxn id="32" idx="5"/>
            <a:endCxn id="39" idx="1"/>
          </p:cNvCxnSpPr>
          <p:nvPr/>
        </p:nvCxnSpPr>
        <p:spPr bwMode="auto">
          <a:xfrm>
            <a:off x="6208115" y="3513384"/>
            <a:ext cx="864755" cy="390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p:cNvCxnSpPr>
            <a:stCxn id="55" idx="2"/>
            <a:endCxn id="201" idx="7"/>
          </p:cNvCxnSpPr>
          <p:nvPr/>
        </p:nvCxnSpPr>
        <p:spPr bwMode="auto">
          <a:xfrm flipH="1">
            <a:off x="2100105" y="4080774"/>
            <a:ext cx="543227" cy="1301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Straight Connector 228"/>
          <p:cNvCxnSpPr>
            <a:stCxn id="54" idx="4"/>
            <a:endCxn id="55" idx="0"/>
          </p:cNvCxnSpPr>
          <p:nvPr/>
        </p:nvCxnSpPr>
        <p:spPr bwMode="auto">
          <a:xfrm>
            <a:off x="2836580" y="3577274"/>
            <a:ext cx="1" cy="3102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1" name="Oval 230"/>
          <p:cNvSpPr/>
          <p:nvPr/>
        </p:nvSpPr>
        <p:spPr bwMode="auto">
          <a:xfrm>
            <a:off x="995820" y="314919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2" name="Oval 231"/>
          <p:cNvSpPr/>
          <p:nvPr/>
        </p:nvSpPr>
        <p:spPr bwMode="auto">
          <a:xfrm>
            <a:off x="748922" y="384019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3" name="Oval 232"/>
          <p:cNvSpPr/>
          <p:nvPr/>
        </p:nvSpPr>
        <p:spPr bwMode="auto">
          <a:xfrm>
            <a:off x="942170" y="4651720"/>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4" name="Oval 233"/>
          <p:cNvSpPr/>
          <p:nvPr/>
        </p:nvSpPr>
        <p:spPr bwMode="auto">
          <a:xfrm>
            <a:off x="1461306" y="5335586"/>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5" name="Oval 234"/>
          <p:cNvSpPr/>
          <p:nvPr/>
        </p:nvSpPr>
        <p:spPr bwMode="auto">
          <a:xfrm>
            <a:off x="1885335" y="619719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6" name="Oval 235"/>
          <p:cNvSpPr/>
          <p:nvPr/>
        </p:nvSpPr>
        <p:spPr bwMode="auto">
          <a:xfrm>
            <a:off x="9726893" y="620727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7" name="Oval 236"/>
          <p:cNvSpPr/>
          <p:nvPr/>
        </p:nvSpPr>
        <p:spPr bwMode="auto">
          <a:xfrm>
            <a:off x="10183898" y="5518714"/>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8" name="Oval 237"/>
          <p:cNvSpPr/>
          <p:nvPr/>
        </p:nvSpPr>
        <p:spPr bwMode="auto">
          <a:xfrm>
            <a:off x="10183898" y="486266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9" name="Oval 238"/>
          <p:cNvSpPr/>
          <p:nvPr/>
        </p:nvSpPr>
        <p:spPr bwMode="auto">
          <a:xfrm>
            <a:off x="9186914" y="63937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0" name="Oval 239"/>
          <p:cNvSpPr/>
          <p:nvPr/>
        </p:nvSpPr>
        <p:spPr bwMode="auto">
          <a:xfrm>
            <a:off x="9758708" y="420642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1" name="Oval 240"/>
          <p:cNvSpPr/>
          <p:nvPr/>
        </p:nvSpPr>
        <p:spPr bwMode="auto">
          <a:xfrm>
            <a:off x="9001089" y="424730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2" name="Oval 241"/>
          <p:cNvSpPr/>
          <p:nvPr/>
        </p:nvSpPr>
        <p:spPr bwMode="auto">
          <a:xfrm>
            <a:off x="9323561" y="34333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3" name="Oval 242"/>
          <p:cNvSpPr/>
          <p:nvPr/>
        </p:nvSpPr>
        <p:spPr bwMode="auto">
          <a:xfrm>
            <a:off x="8761972" y="296244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247" name="Straight Connector 246"/>
          <p:cNvCxnSpPr>
            <a:stCxn id="55" idx="1"/>
            <a:endCxn id="231" idx="6"/>
          </p:cNvCxnSpPr>
          <p:nvPr/>
        </p:nvCxnSpPr>
        <p:spPr bwMode="auto">
          <a:xfrm flipH="1" flipV="1">
            <a:off x="1382317" y="3342448"/>
            <a:ext cx="1317616" cy="6016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a:stCxn id="201" idx="1"/>
            <a:endCxn id="232" idx="6"/>
          </p:cNvCxnSpPr>
          <p:nvPr/>
        </p:nvCxnSpPr>
        <p:spPr bwMode="auto">
          <a:xfrm flipH="1" flipV="1">
            <a:off x="1135419" y="4033444"/>
            <a:ext cx="691391" cy="1774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a:stCxn id="201" idx="2"/>
            <a:endCxn id="233" idx="7"/>
          </p:cNvCxnSpPr>
          <p:nvPr/>
        </p:nvCxnSpPr>
        <p:spPr bwMode="auto">
          <a:xfrm flipH="1">
            <a:off x="1272066" y="4347543"/>
            <a:ext cx="498143" cy="36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a:stCxn id="56" idx="3"/>
          </p:cNvCxnSpPr>
          <p:nvPr/>
        </p:nvCxnSpPr>
        <p:spPr bwMode="auto">
          <a:xfrm flipH="1">
            <a:off x="1707558" y="4946813"/>
            <a:ext cx="740387" cy="53222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stCxn id="57" idx="2"/>
            <a:endCxn id="234" idx="6"/>
          </p:cNvCxnSpPr>
          <p:nvPr/>
        </p:nvCxnSpPr>
        <p:spPr bwMode="auto">
          <a:xfrm flipH="1" flipV="1">
            <a:off x="1847803" y="5528835"/>
            <a:ext cx="851850" cy="3763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a:stCxn id="57" idx="3"/>
            <a:endCxn id="235" idx="6"/>
          </p:cNvCxnSpPr>
          <p:nvPr/>
        </p:nvCxnSpPr>
        <p:spPr bwMode="auto">
          <a:xfrm flipH="1">
            <a:off x="2271832" y="6041859"/>
            <a:ext cx="484422" cy="348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Straight Connector 258"/>
          <p:cNvCxnSpPr>
            <a:stCxn id="137" idx="7"/>
            <a:endCxn id="243" idx="3"/>
          </p:cNvCxnSpPr>
          <p:nvPr/>
        </p:nvCxnSpPr>
        <p:spPr bwMode="auto">
          <a:xfrm flipV="1">
            <a:off x="8686102" y="3292344"/>
            <a:ext cx="132471" cy="5140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a:stCxn id="137" idx="6"/>
            <a:endCxn id="242" idx="2"/>
          </p:cNvCxnSpPr>
          <p:nvPr/>
        </p:nvCxnSpPr>
        <p:spPr bwMode="auto">
          <a:xfrm flipV="1">
            <a:off x="8742703" y="3626584"/>
            <a:ext cx="580858" cy="3164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stCxn id="241" idx="1"/>
            <a:endCxn id="137" idx="5"/>
          </p:cNvCxnSpPr>
          <p:nvPr/>
        </p:nvCxnSpPr>
        <p:spPr bwMode="auto">
          <a:xfrm flipH="1" flipV="1">
            <a:off x="8686102" y="4079709"/>
            <a:ext cx="371588" cy="2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p:cNvCxnSpPr>
            <a:stCxn id="141" idx="7"/>
            <a:endCxn id="240" idx="3"/>
          </p:cNvCxnSpPr>
          <p:nvPr/>
        </p:nvCxnSpPr>
        <p:spPr bwMode="auto">
          <a:xfrm flipV="1">
            <a:off x="9516810" y="4536324"/>
            <a:ext cx="298499" cy="6770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7" name="Straight Connector 266"/>
          <p:cNvCxnSpPr>
            <a:stCxn id="141" idx="6"/>
            <a:endCxn id="238" idx="2"/>
          </p:cNvCxnSpPr>
          <p:nvPr/>
        </p:nvCxnSpPr>
        <p:spPr bwMode="auto">
          <a:xfrm flipV="1">
            <a:off x="9573411" y="5055917"/>
            <a:ext cx="610487" cy="2940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5" name="Straight Connector 274"/>
          <p:cNvCxnSpPr>
            <a:stCxn id="141" idx="5"/>
            <a:endCxn id="237" idx="2"/>
          </p:cNvCxnSpPr>
          <p:nvPr/>
        </p:nvCxnSpPr>
        <p:spPr bwMode="auto">
          <a:xfrm>
            <a:off x="9516810" y="5486626"/>
            <a:ext cx="667088" cy="2253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7" name="Straight Connector 276"/>
          <p:cNvCxnSpPr>
            <a:stCxn id="236" idx="1"/>
            <a:endCxn id="140" idx="5"/>
          </p:cNvCxnSpPr>
          <p:nvPr/>
        </p:nvCxnSpPr>
        <p:spPr bwMode="auto">
          <a:xfrm flipH="1" flipV="1">
            <a:off x="9290448" y="6002978"/>
            <a:ext cx="493046" cy="260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stCxn id="239" idx="2"/>
            <a:endCxn id="142" idx="5"/>
          </p:cNvCxnSpPr>
          <p:nvPr/>
        </p:nvCxnSpPr>
        <p:spPr bwMode="auto">
          <a:xfrm flipH="1" flipV="1">
            <a:off x="8640002" y="6528038"/>
            <a:ext cx="546912" cy="5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Connector 280"/>
          <p:cNvCxnSpPr>
            <a:stCxn id="232" idx="4"/>
            <a:endCxn id="233" idx="0"/>
          </p:cNvCxnSpPr>
          <p:nvPr/>
        </p:nvCxnSpPr>
        <p:spPr bwMode="auto">
          <a:xfrm>
            <a:off x="942171" y="4226692"/>
            <a:ext cx="193248" cy="4250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stCxn id="234" idx="4"/>
            <a:endCxn id="235" idx="1"/>
          </p:cNvCxnSpPr>
          <p:nvPr/>
        </p:nvCxnSpPr>
        <p:spPr bwMode="auto">
          <a:xfrm>
            <a:off x="1654555" y="5722083"/>
            <a:ext cx="287381" cy="5317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5" name="Straight Connector 284"/>
          <p:cNvCxnSpPr>
            <a:stCxn id="238" idx="4"/>
            <a:endCxn id="237" idx="0"/>
          </p:cNvCxnSpPr>
          <p:nvPr/>
        </p:nvCxnSpPr>
        <p:spPr bwMode="auto">
          <a:xfrm>
            <a:off x="10377147" y="5249165"/>
            <a:ext cx="0" cy="269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7" name="Straight Connector 286"/>
          <p:cNvCxnSpPr>
            <a:stCxn id="243" idx="5"/>
            <a:endCxn id="242" idx="1"/>
          </p:cNvCxnSpPr>
          <p:nvPr/>
        </p:nvCxnSpPr>
        <p:spPr bwMode="auto">
          <a:xfrm>
            <a:off x="9091868" y="3292344"/>
            <a:ext cx="288294" cy="1975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9" name="Straight Connector 288"/>
          <p:cNvCxnSpPr>
            <a:stCxn id="243" idx="2"/>
            <a:endCxn id="136" idx="6"/>
          </p:cNvCxnSpPr>
          <p:nvPr/>
        </p:nvCxnSpPr>
        <p:spPr bwMode="auto">
          <a:xfrm flipH="1">
            <a:off x="8072687" y="3155697"/>
            <a:ext cx="689285" cy="1932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8165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Privacy-Preserving Contact Chaining Goals</a:t>
            </a:r>
          </a:p>
        </p:txBody>
      </p:sp>
      <p:sp>
        <p:nvSpPr>
          <p:cNvPr id="3" name="Content Placeholder 2"/>
          <p:cNvSpPr>
            <a:spLocks noGrp="1"/>
          </p:cNvSpPr>
          <p:nvPr>
            <p:ph idx="1"/>
          </p:nvPr>
        </p:nvSpPr>
        <p:spPr>
          <a:xfrm>
            <a:off x="304800" y="1143000"/>
            <a:ext cx="11684000" cy="1569384"/>
          </a:xfrm>
        </p:spPr>
        <p:txBody>
          <a:bodyPr/>
          <a:lstStyle/>
          <a:p>
            <a:r>
              <a:rPr lang="en-US" dirty="0"/>
              <a:t>Government learns actionable, relevant intelligence</a:t>
            </a:r>
          </a:p>
          <a:p>
            <a:r>
              <a:rPr lang="en-US" dirty="0"/>
              <a:t>Telecommunications companies learn nothing more about other companies’ clients</a:t>
            </a:r>
          </a:p>
        </p:txBody>
      </p:sp>
      <p:sp>
        <p:nvSpPr>
          <p:cNvPr id="32" name="Oval 31"/>
          <p:cNvSpPr/>
          <p:nvPr/>
        </p:nvSpPr>
        <p:spPr bwMode="auto">
          <a:xfrm>
            <a:off x="5878219" y="3183488"/>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3" name="Oval 32"/>
          <p:cNvSpPr/>
          <p:nvPr/>
        </p:nvSpPr>
        <p:spPr bwMode="auto">
          <a:xfrm>
            <a:off x="5851544" y="3969365"/>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4" name="Oval 33"/>
          <p:cNvSpPr/>
          <p:nvPr/>
        </p:nvSpPr>
        <p:spPr bwMode="auto">
          <a:xfrm>
            <a:off x="6500822" y="5221721"/>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5" name="Oval 34"/>
          <p:cNvSpPr/>
          <p:nvPr/>
        </p:nvSpPr>
        <p:spPr bwMode="auto">
          <a:xfrm>
            <a:off x="4477140" y="3989189"/>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6" name="Oval 35"/>
          <p:cNvSpPr/>
          <p:nvPr/>
        </p:nvSpPr>
        <p:spPr bwMode="auto">
          <a:xfrm>
            <a:off x="3563622" y="386344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7" name="Oval 36"/>
          <p:cNvSpPr/>
          <p:nvPr/>
        </p:nvSpPr>
        <p:spPr bwMode="auto">
          <a:xfrm>
            <a:off x="5159591" y="4478390"/>
            <a:ext cx="386497" cy="3864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nsolas" panose="020B0609020204030204" pitchFamily="49" charset="0"/>
                <a:ea typeface="ＭＳ Ｐゴシック" pitchFamily="33" charset="-128"/>
                <a:cs typeface="ＭＳ Ｐゴシック" pitchFamily="33" charset="-128"/>
              </a:rPr>
              <a:t>x</a:t>
            </a:r>
            <a:endParaRPr kumimoji="0" lang="en-US" sz="2400" b="0" i="0" u="none" strike="noStrike" cap="none" normalizeH="0" baseline="0" dirty="0">
              <a:ln>
                <a:noFill/>
              </a:ln>
              <a:solidFill>
                <a:schemeClr val="tx1"/>
              </a:solidFill>
              <a:effectLst/>
              <a:latin typeface="Consolas" panose="020B0609020204030204" pitchFamily="49" charset="0"/>
              <a:ea typeface="ＭＳ Ｐゴシック" pitchFamily="33" charset="-128"/>
              <a:cs typeface="ＭＳ Ｐゴシック" pitchFamily="33" charset="-128"/>
            </a:endParaRPr>
          </a:p>
        </p:txBody>
      </p:sp>
      <p:sp>
        <p:nvSpPr>
          <p:cNvPr id="38" name="Oval 37"/>
          <p:cNvSpPr/>
          <p:nvPr/>
        </p:nvSpPr>
        <p:spPr bwMode="auto">
          <a:xfrm>
            <a:off x="4377819" y="5042483"/>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9" name="Oval 38"/>
          <p:cNvSpPr/>
          <p:nvPr/>
        </p:nvSpPr>
        <p:spPr bwMode="auto">
          <a:xfrm>
            <a:off x="7016269" y="384689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0" name="Oval 39"/>
          <p:cNvSpPr/>
          <p:nvPr/>
        </p:nvSpPr>
        <p:spPr bwMode="auto">
          <a:xfrm>
            <a:off x="5931523" y="575016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1" name="Oval 40"/>
          <p:cNvSpPr/>
          <p:nvPr/>
        </p:nvSpPr>
        <p:spPr bwMode="auto">
          <a:xfrm>
            <a:off x="6497109" y="4452652"/>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2" name="Oval 41"/>
          <p:cNvSpPr/>
          <p:nvPr/>
        </p:nvSpPr>
        <p:spPr bwMode="auto">
          <a:xfrm>
            <a:off x="6753546" y="310946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3" name="Oval 42"/>
          <p:cNvSpPr/>
          <p:nvPr/>
        </p:nvSpPr>
        <p:spPr bwMode="auto">
          <a:xfrm>
            <a:off x="4212101" y="3384026"/>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4" name="Oval 43"/>
          <p:cNvSpPr/>
          <p:nvPr/>
        </p:nvSpPr>
        <p:spPr bwMode="auto">
          <a:xfrm>
            <a:off x="3559609" y="4423669"/>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5" name="Oval 44"/>
          <p:cNvSpPr/>
          <p:nvPr/>
        </p:nvSpPr>
        <p:spPr bwMode="auto">
          <a:xfrm>
            <a:off x="3750242" y="572014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6" name="Oval 45"/>
          <p:cNvSpPr/>
          <p:nvPr/>
        </p:nvSpPr>
        <p:spPr bwMode="auto">
          <a:xfrm>
            <a:off x="4594590" y="579264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7" name="Oval 46"/>
          <p:cNvSpPr/>
          <p:nvPr/>
        </p:nvSpPr>
        <p:spPr bwMode="auto">
          <a:xfrm>
            <a:off x="3146712" y="507514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8" name="Oval 47"/>
          <p:cNvSpPr/>
          <p:nvPr/>
        </p:nvSpPr>
        <p:spPr bwMode="auto">
          <a:xfrm>
            <a:off x="7075207" y="581070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9" name="Oval 48"/>
          <p:cNvSpPr/>
          <p:nvPr/>
        </p:nvSpPr>
        <p:spPr bwMode="auto">
          <a:xfrm>
            <a:off x="7251761" y="5235731"/>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0" name="Oval 49"/>
          <p:cNvSpPr/>
          <p:nvPr/>
        </p:nvSpPr>
        <p:spPr bwMode="auto">
          <a:xfrm>
            <a:off x="5921077" y="457610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1" name="Oval 50"/>
          <p:cNvSpPr/>
          <p:nvPr/>
        </p:nvSpPr>
        <p:spPr bwMode="auto">
          <a:xfrm>
            <a:off x="5801798" y="522172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2" name="Oval 51"/>
          <p:cNvSpPr/>
          <p:nvPr/>
        </p:nvSpPr>
        <p:spPr bwMode="auto">
          <a:xfrm>
            <a:off x="6500821" y="5952235"/>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3" name="Oval 52"/>
          <p:cNvSpPr/>
          <p:nvPr/>
        </p:nvSpPr>
        <p:spPr bwMode="auto">
          <a:xfrm>
            <a:off x="7131808" y="470568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4" name="Oval 53"/>
          <p:cNvSpPr/>
          <p:nvPr/>
        </p:nvSpPr>
        <p:spPr bwMode="auto">
          <a:xfrm>
            <a:off x="2643331" y="319077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5" name="Oval 54"/>
          <p:cNvSpPr/>
          <p:nvPr/>
        </p:nvSpPr>
        <p:spPr bwMode="auto">
          <a:xfrm>
            <a:off x="2643332" y="3887525"/>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6" name="Oval 55"/>
          <p:cNvSpPr/>
          <p:nvPr/>
        </p:nvSpPr>
        <p:spPr bwMode="auto">
          <a:xfrm>
            <a:off x="2391344" y="461691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7" name="Oval 56"/>
          <p:cNvSpPr/>
          <p:nvPr/>
        </p:nvSpPr>
        <p:spPr bwMode="auto">
          <a:xfrm>
            <a:off x="2699653" y="571196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59" name="Straight Connector 58"/>
          <p:cNvCxnSpPr>
            <a:stCxn id="37" idx="1"/>
            <a:endCxn id="35" idx="5"/>
          </p:cNvCxnSpPr>
          <p:nvPr/>
        </p:nvCxnSpPr>
        <p:spPr bwMode="auto">
          <a:xfrm flipH="1" flipV="1">
            <a:off x="4807036" y="4319085"/>
            <a:ext cx="409156" cy="21590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p:cNvCxnSpPr>
            <a:stCxn id="35" idx="0"/>
            <a:endCxn id="43" idx="5"/>
          </p:cNvCxnSpPr>
          <p:nvPr/>
        </p:nvCxnSpPr>
        <p:spPr bwMode="auto">
          <a:xfrm flipH="1" flipV="1">
            <a:off x="4541997" y="3713922"/>
            <a:ext cx="128392" cy="275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stCxn id="35" idx="2"/>
            <a:endCxn id="36" idx="6"/>
          </p:cNvCxnSpPr>
          <p:nvPr/>
        </p:nvCxnSpPr>
        <p:spPr bwMode="auto">
          <a:xfrm flipH="1" flipV="1">
            <a:off x="3950119" y="4056690"/>
            <a:ext cx="527021" cy="1257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stCxn id="37" idx="3"/>
            <a:endCxn id="38" idx="7"/>
          </p:cNvCxnSpPr>
          <p:nvPr/>
        </p:nvCxnSpPr>
        <p:spPr bwMode="auto">
          <a:xfrm flipH="1">
            <a:off x="4707715" y="4808286"/>
            <a:ext cx="508477" cy="2907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38" idx="4"/>
            <a:endCxn id="46" idx="0"/>
          </p:cNvCxnSpPr>
          <p:nvPr/>
        </p:nvCxnSpPr>
        <p:spPr bwMode="auto">
          <a:xfrm>
            <a:off x="4571068" y="5428980"/>
            <a:ext cx="216771" cy="363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a:stCxn id="45" idx="7"/>
            <a:endCxn id="38" idx="3"/>
          </p:cNvCxnSpPr>
          <p:nvPr/>
        </p:nvCxnSpPr>
        <p:spPr bwMode="auto">
          <a:xfrm flipV="1">
            <a:off x="4080138" y="5372379"/>
            <a:ext cx="354282" cy="4043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stCxn id="38" idx="1"/>
            <a:endCxn id="44" idx="5"/>
          </p:cNvCxnSpPr>
          <p:nvPr/>
        </p:nvCxnSpPr>
        <p:spPr bwMode="auto">
          <a:xfrm flipH="1" flipV="1">
            <a:off x="3889505" y="4753565"/>
            <a:ext cx="544915" cy="3455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44" idx="7"/>
            <a:endCxn id="35" idx="3"/>
          </p:cNvCxnSpPr>
          <p:nvPr/>
        </p:nvCxnSpPr>
        <p:spPr bwMode="auto">
          <a:xfrm flipV="1">
            <a:off x="3889505" y="4319085"/>
            <a:ext cx="644236" cy="161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6" idx="1"/>
            <a:endCxn id="54" idx="5"/>
          </p:cNvCxnSpPr>
          <p:nvPr/>
        </p:nvCxnSpPr>
        <p:spPr bwMode="auto">
          <a:xfrm flipH="1" flipV="1">
            <a:off x="2973227" y="3520673"/>
            <a:ext cx="646996" cy="3993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36" idx="2"/>
            <a:endCxn id="55" idx="6"/>
          </p:cNvCxnSpPr>
          <p:nvPr/>
        </p:nvCxnSpPr>
        <p:spPr bwMode="auto">
          <a:xfrm flipH="1">
            <a:off x="3029829" y="4056690"/>
            <a:ext cx="533793" cy="24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a:stCxn id="44" idx="2"/>
            <a:endCxn id="56" idx="6"/>
          </p:cNvCxnSpPr>
          <p:nvPr/>
        </p:nvCxnSpPr>
        <p:spPr bwMode="auto">
          <a:xfrm flipH="1">
            <a:off x="2777841" y="4616918"/>
            <a:ext cx="781768" cy="193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stCxn id="44" idx="3"/>
            <a:endCxn id="47" idx="7"/>
          </p:cNvCxnSpPr>
          <p:nvPr/>
        </p:nvCxnSpPr>
        <p:spPr bwMode="auto">
          <a:xfrm flipH="1">
            <a:off x="3476608" y="4753565"/>
            <a:ext cx="139602" cy="3781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45" idx="2"/>
            <a:endCxn id="57" idx="6"/>
          </p:cNvCxnSpPr>
          <p:nvPr/>
        </p:nvCxnSpPr>
        <p:spPr bwMode="auto">
          <a:xfrm flipH="1" flipV="1">
            <a:off x="3086150" y="5905212"/>
            <a:ext cx="664092" cy="8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47" idx="4"/>
            <a:endCxn id="57" idx="7"/>
          </p:cNvCxnSpPr>
          <p:nvPr/>
        </p:nvCxnSpPr>
        <p:spPr bwMode="auto">
          <a:xfrm flipH="1">
            <a:off x="3029549" y="5461643"/>
            <a:ext cx="310412" cy="3069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stCxn id="37" idx="7"/>
            <a:endCxn id="33" idx="3"/>
          </p:cNvCxnSpPr>
          <p:nvPr/>
        </p:nvCxnSpPr>
        <p:spPr bwMode="auto">
          <a:xfrm flipV="1">
            <a:off x="5489487" y="4299261"/>
            <a:ext cx="418658" cy="2357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33" idx="0"/>
            <a:endCxn id="32" idx="4"/>
          </p:cNvCxnSpPr>
          <p:nvPr/>
        </p:nvCxnSpPr>
        <p:spPr bwMode="auto">
          <a:xfrm flipV="1">
            <a:off x="6044793" y="3569985"/>
            <a:ext cx="26675" cy="3993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stCxn id="33" idx="7"/>
            <a:endCxn id="42" idx="3"/>
          </p:cNvCxnSpPr>
          <p:nvPr/>
        </p:nvCxnSpPr>
        <p:spPr bwMode="auto">
          <a:xfrm flipV="1">
            <a:off x="6181440" y="3439359"/>
            <a:ext cx="628707" cy="586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stCxn id="33" idx="6"/>
            <a:endCxn id="39" idx="2"/>
          </p:cNvCxnSpPr>
          <p:nvPr/>
        </p:nvCxnSpPr>
        <p:spPr bwMode="auto">
          <a:xfrm flipV="1">
            <a:off x="6238041" y="4040146"/>
            <a:ext cx="778228" cy="122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37" idx="5"/>
            <a:endCxn id="34" idx="1"/>
          </p:cNvCxnSpPr>
          <p:nvPr/>
        </p:nvCxnSpPr>
        <p:spPr bwMode="auto">
          <a:xfrm>
            <a:off x="5489487" y="4808286"/>
            <a:ext cx="1067936" cy="470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stCxn id="34" idx="2"/>
            <a:endCxn id="51" idx="6"/>
          </p:cNvCxnSpPr>
          <p:nvPr/>
        </p:nvCxnSpPr>
        <p:spPr bwMode="auto">
          <a:xfrm flipH="1" flipV="1">
            <a:off x="6188295" y="5414969"/>
            <a:ext cx="31252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stCxn id="40" idx="7"/>
            <a:endCxn id="34" idx="3"/>
          </p:cNvCxnSpPr>
          <p:nvPr/>
        </p:nvCxnSpPr>
        <p:spPr bwMode="auto">
          <a:xfrm flipV="1">
            <a:off x="6261419" y="5551617"/>
            <a:ext cx="296004" cy="255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a:stCxn id="34" idx="4"/>
            <a:endCxn id="52" idx="0"/>
          </p:cNvCxnSpPr>
          <p:nvPr/>
        </p:nvCxnSpPr>
        <p:spPr bwMode="auto">
          <a:xfrm flipH="1">
            <a:off x="6694070" y="5608218"/>
            <a:ext cx="1" cy="3440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a:stCxn id="48" idx="1"/>
            <a:endCxn id="34" idx="5"/>
          </p:cNvCxnSpPr>
          <p:nvPr/>
        </p:nvCxnSpPr>
        <p:spPr bwMode="auto">
          <a:xfrm flipH="1" flipV="1">
            <a:off x="6830718" y="5551617"/>
            <a:ext cx="301090" cy="3156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a:stCxn id="49" idx="2"/>
            <a:endCxn id="34" idx="6"/>
          </p:cNvCxnSpPr>
          <p:nvPr/>
        </p:nvCxnSpPr>
        <p:spPr bwMode="auto">
          <a:xfrm flipH="1" flipV="1">
            <a:off x="6887319" y="5414970"/>
            <a:ext cx="364442" cy="14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a:stCxn id="53" idx="3"/>
            <a:endCxn id="34" idx="7"/>
          </p:cNvCxnSpPr>
          <p:nvPr/>
        </p:nvCxnSpPr>
        <p:spPr bwMode="auto">
          <a:xfrm flipH="1">
            <a:off x="6830718" y="5035579"/>
            <a:ext cx="357691" cy="242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a:stCxn id="41" idx="4"/>
            <a:endCxn id="34" idx="0"/>
          </p:cNvCxnSpPr>
          <p:nvPr/>
        </p:nvCxnSpPr>
        <p:spPr bwMode="auto">
          <a:xfrm>
            <a:off x="6690358" y="4839149"/>
            <a:ext cx="3713" cy="382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50" idx="5"/>
            <a:endCxn id="34" idx="1"/>
          </p:cNvCxnSpPr>
          <p:nvPr/>
        </p:nvCxnSpPr>
        <p:spPr bwMode="auto">
          <a:xfrm>
            <a:off x="6250973" y="4906003"/>
            <a:ext cx="306450" cy="3723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 name="Oval 135"/>
          <p:cNvSpPr/>
          <p:nvPr/>
        </p:nvSpPr>
        <p:spPr bwMode="auto">
          <a:xfrm>
            <a:off x="7686190" y="3155697"/>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7" name="Oval 136"/>
          <p:cNvSpPr/>
          <p:nvPr/>
        </p:nvSpPr>
        <p:spPr bwMode="auto">
          <a:xfrm>
            <a:off x="8356206" y="374981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8" name="Oval 137"/>
          <p:cNvSpPr/>
          <p:nvPr/>
        </p:nvSpPr>
        <p:spPr bwMode="auto">
          <a:xfrm>
            <a:off x="8057493" y="426732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9" name="Oval 138"/>
          <p:cNvSpPr/>
          <p:nvPr/>
        </p:nvSpPr>
        <p:spPr bwMode="auto">
          <a:xfrm>
            <a:off x="8271104" y="482342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0" name="Oval 139"/>
          <p:cNvSpPr/>
          <p:nvPr/>
        </p:nvSpPr>
        <p:spPr bwMode="auto">
          <a:xfrm>
            <a:off x="8960552" y="567308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1" name="Oval 140"/>
          <p:cNvSpPr/>
          <p:nvPr/>
        </p:nvSpPr>
        <p:spPr bwMode="auto">
          <a:xfrm>
            <a:off x="9186914" y="5156730"/>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2" name="Oval 141"/>
          <p:cNvSpPr/>
          <p:nvPr/>
        </p:nvSpPr>
        <p:spPr bwMode="auto">
          <a:xfrm>
            <a:off x="8310106" y="619814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144" name="Straight Connector 143"/>
          <p:cNvCxnSpPr>
            <a:stCxn id="136" idx="2"/>
            <a:endCxn id="42" idx="6"/>
          </p:cNvCxnSpPr>
          <p:nvPr/>
        </p:nvCxnSpPr>
        <p:spPr bwMode="auto">
          <a:xfrm flipH="1" flipV="1">
            <a:off x="7140043" y="3302712"/>
            <a:ext cx="546147" cy="4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p:cNvCxnSpPr>
            <a:stCxn id="136" idx="3"/>
            <a:endCxn id="39" idx="7"/>
          </p:cNvCxnSpPr>
          <p:nvPr/>
        </p:nvCxnSpPr>
        <p:spPr bwMode="auto">
          <a:xfrm flipH="1">
            <a:off x="7346165" y="3485593"/>
            <a:ext cx="396626" cy="417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stCxn id="137" idx="2"/>
            <a:endCxn id="39" idx="6"/>
          </p:cNvCxnSpPr>
          <p:nvPr/>
        </p:nvCxnSpPr>
        <p:spPr bwMode="auto">
          <a:xfrm flipH="1">
            <a:off x="7402766" y="3943062"/>
            <a:ext cx="953440" cy="97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a:stCxn id="138" idx="2"/>
            <a:endCxn id="39" idx="5"/>
          </p:cNvCxnSpPr>
          <p:nvPr/>
        </p:nvCxnSpPr>
        <p:spPr bwMode="auto">
          <a:xfrm flipH="1" flipV="1">
            <a:off x="7346165" y="4176793"/>
            <a:ext cx="711328" cy="283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a:stCxn id="138" idx="3"/>
            <a:endCxn id="49" idx="0"/>
          </p:cNvCxnSpPr>
          <p:nvPr/>
        </p:nvCxnSpPr>
        <p:spPr bwMode="auto">
          <a:xfrm flipH="1">
            <a:off x="7445010" y="4597222"/>
            <a:ext cx="669084" cy="638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Straight Connector 163"/>
          <p:cNvCxnSpPr>
            <a:stCxn id="49" idx="7"/>
            <a:endCxn id="139" idx="3"/>
          </p:cNvCxnSpPr>
          <p:nvPr/>
        </p:nvCxnSpPr>
        <p:spPr bwMode="auto">
          <a:xfrm flipV="1">
            <a:off x="7581657" y="5153319"/>
            <a:ext cx="746048" cy="1390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p:cNvCxnSpPr>
            <a:stCxn id="49" idx="6"/>
            <a:endCxn id="141" idx="2"/>
          </p:cNvCxnSpPr>
          <p:nvPr/>
        </p:nvCxnSpPr>
        <p:spPr bwMode="auto">
          <a:xfrm flipV="1">
            <a:off x="7638258" y="5349979"/>
            <a:ext cx="1548656" cy="790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Straight Connector 167"/>
          <p:cNvCxnSpPr>
            <a:stCxn id="140" idx="2"/>
            <a:endCxn id="49" idx="5"/>
          </p:cNvCxnSpPr>
          <p:nvPr/>
        </p:nvCxnSpPr>
        <p:spPr bwMode="auto">
          <a:xfrm flipH="1" flipV="1">
            <a:off x="7581657" y="5565627"/>
            <a:ext cx="1378895" cy="3007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a:stCxn id="142" idx="1"/>
            <a:endCxn id="49" idx="4"/>
          </p:cNvCxnSpPr>
          <p:nvPr/>
        </p:nvCxnSpPr>
        <p:spPr bwMode="auto">
          <a:xfrm flipH="1" flipV="1">
            <a:off x="7445010" y="5622228"/>
            <a:ext cx="921697" cy="632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Straight Connector 171"/>
          <p:cNvCxnSpPr>
            <a:stCxn id="36" idx="7"/>
            <a:endCxn id="43" idx="3"/>
          </p:cNvCxnSpPr>
          <p:nvPr/>
        </p:nvCxnSpPr>
        <p:spPr bwMode="auto">
          <a:xfrm flipV="1">
            <a:off x="3893518" y="3713922"/>
            <a:ext cx="375184" cy="206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p:cNvCxnSpPr>
            <a:stCxn id="32" idx="6"/>
            <a:endCxn id="42" idx="2"/>
          </p:cNvCxnSpPr>
          <p:nvPr/>
        </p:nvCxnSpPr>
        <p:spPr bwMode="auto">
          <a:xfrm flipV="1">
            <a:off x="6264716" y="3302712"/>
            <a:ext cx="488830" cy="74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 name="Straight Connector 179"/>
          <p:cNvCxnSpPr>
            <a:stCxn id="46" idx="2"/>
            <a:endCxn id="45" idx="6"/>
          </p:cNvCxnSpPr>
          <p:nvPr/>
        </p:nvCxnSpPr>
        <p:spPr bwMode="auto">
          <a:xfrm flipH="1" flipV="1">
            <a:off x="4136739" y="5913392"/>
            <a:ext cx="457851" cy="7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a:stCxn id="42" idx="5"/>
            <a:endCxn id="39" idx="1"/>
          </p:cNvCxnSpPr>
          <p:nvPr/>
        </p:nvCxnSpPr>
        <p:spPr bwMode="auto">
          <a:xfrm flipH="1">
            <a:off x="7072870" y="3439359"/>
            <a:ext cx="10572" cy="4641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p:cNvCxnSpPr>
            <a:stCxn id="136" idx="5"/>
            <a:endCxn id="137" idx="1"/>
          </p:cNvCxnSpPr>
          <p:nvPr/>
        </p:nvCxnSpPr>
        <p:spPr bwMode="auto">
          <a:xfrm>
            <a:off x="8016086" y="3485593"/>
            <a:ext cx="396721" cy="3208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 name="Straight Connector 185"/>
          <p:cNvCxnSpPr>
            <a:stCxn id="138" idx="5"/>
            <a:endCxn id="139" idx="0"/>
          </p:cNvCxnSpPr>
          <p:nvPr/>
        </p:nvCxnSpPr>
        <p:spPr bwMode="auto">
          <a:xfrm>
            <a:off x="8387389" y="4597222"/>
            <a:ext cx="76964" cy="2262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a:stCxn id="138" idx="6"/>
            <a:endCxn id="141" idx="1"/>
          </p:cNvCxnSpPr>
          <p:nvPr/>
        </p:nvCxnSpPr>
        <p:spPr bwMode="auto">
          <a:xfrm>
            <a:off x="8443990" y="4460575"/>
            <a:ext cx="799525" cy="7527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p:cNvCxnSpPr>
            <a:stCxn id="140" idx="0"/>
            <a:endCxn id="139" idx="5"/>
          </p:cNvCxnSpPr>
          <p:nvPr/>
        </p:nvCxnSpPr>
        <p:spPr bwMode="auto">
          <a:xfrm flipH="1" flipV="1">
            <a:off x="8601000" y="5153319"/>
            <a:ext cx="552801" cy="5197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42" idx="6"/>
            <a:endCxn id="140" idx="4"/>
          </p:cNvCxnSpPr>
          <p:nvPr/>
        </p:nvCxnSpPr>
        <p:spPr bwMode="auto">
          <a:xfrm flipV="1">
            <a:off x="8696603" y="6059579"/>
            <a:ext cx="457198" cy="3318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4" name="Straight Connector 193"/>
          <p:cNvCxnSpPr>
            <a:stCxn id="50" idx="6"/>
            <a:endCxn id="41" idx="2"/>
          </p:cNvCxnSpPr>
          <p:nvPr/>
        </p:nvCxnSpPr>
        <p:spPr bwMode="auto">
          <a:xfrm flipV="1">
            <a:off x="6307574" y="4645901"/>
            <a:ext cx="189535" cy="1234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a:stCxn id="139" idx="4"/>
            <a:endCxn id="142" idx="0"/>
          </p:cNvCxnSpPr>
          <p:nvPr/>
        </p:nvCxnSpPr>
        <p:spPr bwMode="auto">
          <a:xfrm>
            <a:off x="8464353" y="5209920"/>
            <a:ext cx="39002" cy="98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a:stCxn id="141" idx="4"/>
            <a:endCxn id="140" idx="6"/>
          </p:cNvCxnSpPr>
          <p:nvPr/>
        </p:nvCxnSpPr>
        <p:spPr bwMode="auto">
          <a:xfrm flipH="1">
            <a:off x="9347049" y="5543227"/>
            <a:ext cx="33114" cy="3231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1" name="Oval 200"/>
          <p:cNvSpPr/>
          <p:nvPr/>
        </p:nvSpPr>
        <p:spPr bwMode="auto">
          <a:xfrm>
            <a:off x="1770209" y="4154294"/>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2" name="Oval 201"/>
          <p:cNvSpPr/>
          <p:nvPr/>
        </p:nvSpPr>
        <p:spPr bwMode="auto">
          <a:xfrm>
            <a:off x="4108169" y="6397803"/>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3" name="Oval 202"/>
          <p:cNvSpPr/>
          <p:nvPr/>
        </p:nvSpPr>
        <p:spPr bwMode="auto">
          <a:xfrm>
            <a:off x="3031699" y="6365229"/>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205" name="Straight Connector 204"/>
          <p:cNvCxnSpPr>
            <a:stCxn id="46" idx="4"/>
            <a:endCxn id="202" idx="6"/>
          </p:cNvCxnSpPr>
          <p:nvPr/>
        </p:nvCxnSpPr>
        <p:spPr bwMode="auto">
          <a:xfrm flipH="1">
            <a:off x="4494666" y="6179137"/>
            <a:ext cx="293173" cy="4119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a:stCxn id="202" idx="1"/>
            <a:endCxn id="45" idx="5"/>
          </p:cNvCxnSpPr>
          <p:nvPr/>
        </p:nvCxnSpPr>
        <p:spPr bwMode="auto">
          <a:xfrm flipH="1" flipV="1">
            <a:off x="4080138" y="6050039"/>
            <a:ext cx="84632" cy="4043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a:stCxn id="45" idx="3"/>
            <a:endCxn id="203" idx="7"/>
          </p:cNvCxnSpPr>
          <p:nvPr/>
        </p:nvCxnSpPr>
        <p:spPr bwMode="auto">
          <a:xfrm flipH="1">
            <a:off x="3361595" y="6050039"/>
            <a:ext cx="445248" cy="3717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Straight Connector 210"/>
          <p:cNvCxnSpPr>
            <a:stCxn id="44" idx="1"/>
            <a:endCxn id="201" idx="6"/>
          </p:cNvCxnSpPr>
          <p:nvPr/>
        </p:nvCxnSpPr>
        <p:spPr bwMode="auto">
          <a:xfrm flipH="1" flipV="1">
            <a:off x="2156706" y="4347543"/>
            <a:ext cx="1459504" cy="132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stCxn id="56" idx="5"/>
            <a:endCxn id="47" idx="2"/>
          </p:cNvCxnSpPr>
          <p:nvPr/>
        </p:nvCxnSpPr>
        <p:spPr bwMode="auto">
          <a:xfrm>
            <a:off x="2721240" y="4946813"/>
            <a:ext cx="425472" cy="3215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 name="Straight Connector 214"/>
          <p:cNvCxnSpPr>
            <a:stCxn id="56" idx="4"/>
            <a:endCxn id="57" idx="0"/>
          </p:cNvCxnSpPr>
          <p:nvPr/>
        </p:nvCxnSpPr>
        <p:spPr bwMode="auto">
          <a:xfrm>
            <a:off x="2584593" y="5003414"/>
            <a:ext cx="308309" cy="708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Straight Connector 220"/>
          <p:cNvCxnSpPr>
            <a:stCxn id="202" idx="3"/>
            <a:endCxn id="203" idx="5"/>
          </p:cNvCxnSpPr>
          <p:nvPr/>
        </p:nvCxnSpPr>
        <p:spPr bwMode="auto">
          <a:xfrm flipH="1" flipV="1">
            <a:off x="3361595" y="6695125"/>
            <a:ext cx="803175" cy="32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p:cNvCxnSpPr>
            <a:stCxn id="203" idx="6"/>
            <a:endCxn id="46" idx="3"/>
          </p:cNvCxnSpPr>
          <p:nvPr/>
        </p:nvCxnSpPr>
        <p:spPr bwMode="auto">
          <a:xfrm flipV="1">
            <a:off x="3418196" y="6122536"/>
            <a:ext cx="1232995" cy="4359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p:cNvCxnSpPr>
            <a:stCxn id="32" idx="5"/>
            <a:endCxn id="39" idx="1"/>
          </p:cNvCxnSpPr>
          <p:nvPr/>
        </p:nvCxnSpPr>
        <p:spPr bwMode="auto">
          <a:xfrm>
            <a:off x="6208115" y="3513384"/>
            <a:ext cx="864755" cy="390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p:cNvCxnSpPr>
            <a:stCxn id="55" idx="2"/>
            <a:endCxn id="201" idx="7"/>
          </p:cNvCxnSpPr>
          <p:nvPr/>
        </p:nvCxnSpPr>
        <p:spPr bwMode="auto">
          <a:xfrm flipH="1">
            <a:off x="2100105" y="4080774"/>
            <a:ext cx="543227" cy="1301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Straight Connector 228"/>
          <p:cNvCxnSpPr>
            <a:stCxn id="54" idx="4"/>
            <a:endCxn id="55" idx="0"/>
          </p:cNvCxnSpPr>
          <p:nvPr/>
        </p:nvCxnSpPr>
        <p:spPr bwMode="auto">
          <a:xfrm>
            <a:off x="2836580" y="3577274"/>
            <a:ext cx="1" cy="3102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1" name="Oval 230"/>
          <p:cNvSpPr/>
          <p:nvPr/>
        </p:nvSpPr>
        <p:spPr bwMode="auto">
          <a:xfrm>
            <a:off x="995820" y="314919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2" name="Oval 231"/>
          <p:cNvSpPr/>
          <p:nvPr/>
        </p:nvSpPr>
        <p:spPr bwMode="auto">
          <a:xfrm>
            <a:off x="748922" y="384019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3" name="Oval 232"/>
          <p:cNvSpPr/>
          <p:nvPr/>
        </p:nvSpPr>
        <p:spPr bwMode="auto">
          <a:xfrm>
            <a:off x="942170" y="4651720"/>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4" name="Oval 233"/>
          <p:cNvSpPr/>
          <p:nvPr/>
        </p:nvSpPr>
        <p:spPr bwMode="auto">
          <a:xfrm>
            <a:off x="1461306" y="5335586"/>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5" name="Oval 234"/>
          <p:cNvSpPr/>
          <p:nvPr/>
        </p:nvSpPr>
        <p:spPr bwMode="auto">
          <a:xfrm>
            <a:off x="1885335" y="619719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6" name="Oval 235"/>
          <p:cNvSpPr/>
          <p:nvPr/>
        </p:nvSpPr>
        <p:spPr bwMode="auto">
          <a:xfrm>
            <a:off x="9726893" y="620727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7" name="Oval 236"/>
          <p:cNvSpPr/>
          <p:nvPr/>
        </p:nvSpPr>
        <p:spPr bwMode="auto">
          <a:xfrm>
            <a:off x="10183898" y="5518714"/>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8" name="Oval 237"/>
          <p:cNvSpPr/>
          <p:nvPr/>
        </p:nvSpPr>
        <p:spPr bwMode="auto">
          <a:xfrm>
            <a:off x="10183898" y="486266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9" name="Oval 238"/>
          <p:cNvSpPr/>
          <p:nvPr/>
        </p:nvSpPr>
        <p:spPr bwMode="auto">
          <a:xfrm>
            <a:off x="9186914" y="63937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0" name="Oval 239"/>
          <p:cNvSpPr/>
          <p:nvPr/>
        </p:nvSpPr>
        <p:spPr bwMode="auto">
          <a:xfrm>
            <a:off x="9758708" y="420642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1" name="Oval 240"/>
          <p:cNvSpPr/>
          <p:nvPr/>
        </p:nvSpPr>
        <p:spPr bwMode="auto">
          <a:xfrm>
            <a:off x="9001089" y="424730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2" name="Oval 241"/>
          <p:cNvSpPr/>
          <p:nvPr/>
        </p:nvSpPr>
        <p:spPr bwMode="auto">
          <a:xfrm>
            <a:off x="9323561" y="34333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3" name="Oval 242"/>
          <p:cNvSpPr/>
          <p:nvPr/>
        </p:nvSpPr>
        <p:spPr bwMode="auto">
          <a:xfrm>
            <a:off x="8761972" y="296244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247" name="Straight Connector 246"/>
          <p:cNvCxnSpPr>
            <a:stCxn id="55" idx="1"/>
            <a:endCxn id="231" idx="6"/>
          </p:cNvCxnSpPr>
          <p:nvPr/>
        </p:nvCxnSpPr>
        <p:spPr bwMode="auto">
          <a:xfrm flipH="1" flipV="1">
            <a:off x="1382317" y="3342448"/>
            <a:ext cx="1317616" cy="6016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a:stCxn id="201" idx="1"/>
            <a:endCxn id="232" idx="6"/>
          </p:cNvCxnSpPr>
          <p:nvPr/>
        </p:nvCxnSpPr>
        <p:spPr bwMode="auto">
          <a:xfrm flipH="1" flipV="1">
            <a:off x="1135419" y="4033444"/>
            <a:ext cx="691391" cy="1774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a:stCxn id="201" idx="2"/>
            <a:endCxn id="233" idx="7"/>
          </p:cNvCxnSpPr>
          <p:nvPr/>
        </p:nvCxnSpPr>
        <p:spPr bwMode="auto">
          <a:xfrm flipH="1">
            <a:off x="1272066" y="4347543"/>
            <a:ext cx="498143" cy="36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a:stCxn id="56" idx="3"/>
          </p:cNvCxnSpPr>
          <p:nvPr/>
        </p:nvCxnSpPr>
        <p:spPr bwMode="auto">
          <a:xfrm flipH="1">
            <a:off x="1707558" y="4946813"/>
            <a:ext cx="740387" cy="53222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stCxn id="57" idx="2"/>
            <a:endCxn id="234" idx="6"/>
          </p:cNvCxnSpPr>
          <p:nvPr/>
        </p:nvCxnSpPr>
        <p:spPr bwMode="auto">
          <a:xfrm flipH="1" flipV="1">
            <a:off x="1847803" y="5528835"/>
            <a:ext cx="851850" cy="3763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a:stCxn id="57" idx="3"/>
            <a:endCxn id="235" idx="6"/>
          </p:cNvCxnSpPr>
          <p:nvPr/>
        </p:nvCxnSpPr>
        <p:spPr bwMode="auto">
          <a:xfrm flipH="1">
            <a:off x="2271832" y="6041859"/>
            <a:ext cx="484422" cy="348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Straight Connector 258"/>
          <p:cNvCxnSpPr>
            <a:stCxn id="137" idx="7"/>
            <a:endCxn id="243" idx="3"/>
          </p:cNvCxnSpPr>
          <p:nvPr/>
        </p:nvCxnSpPr>
        <p:spPr bwMode="auto">
          <a:xfrm flipV="1">
            <a:off x="8686102" y="3292344"/>
            <a:ext cx="132471" cy="5140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a:stCxn id="137" idx="6"/>
            <a:endCxn id="242" idx="2"/>
          </p:cNvCxnSpPr>
          <p:nvPr/>
        </p:nvCxnSpPr>
        <p:spPr bwMode="auto">
          <a:xfrm flipV="1">
            <a:off x="8742703" y="3626584"/>
            <a:ext cx="580858" cy="3164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stCxn id="241" idx="1"/>
            <a:endCxn id="137" idx="5"/>
          </p:cNvCxnSpPr>
          <p:nvPr/>
        </p:nvCxnSpPr>
        <p:spPr bwMode="auto">
          <a:xfrm flipH="1" flipV="1">
            <a:off x="8686102" y="4079709"/>
            <a:ext cx="371588" cy="2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p:cNvCxnSpPr>
            <a:stCxn id="141" idx="7"/>
            <a:endCxn id="240" idx="3"/>
          </p:cNvCxnSpPr>
          <p:nvPr/>
        </p:nvCxnSpPr>
        <p:spPr bwMode="auto">
          <a:xfrm flipV="1">
            <a:off x="9516810" y="4536324"/>
            <a:ext cx="298499" cy="6770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7" name="Straight Connector 266"/>
          <p:cNvCxnSpPr>
            <a:stCxn id="141" idx="6"/>
            <a:endCxn id="238" idx="2"/>
          </p:cNvCxnSpPr>
          <p:nvPr/>
        </p:nvCxnSpPr>
        <p:spPr bwMode="auto">
          <a:xfrm flipV="1">
            <a:off x="9573411" y="5055917"/>
            <a:ext cx="610487" cy="2940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5" name="Straight Connector 274"/>
          <p:cNvCxnSpPr>
            <a:stCxn id="141" idx="5"/>
            <a:endCxn id="237" idx="2"/>
          </p:cNvCxnSpPr>
          <p:nvPr/>
        </p:nvCxnSpPr>
        <p:spPr bwMode="auto">
          <a:xfrm>
            <a:off x="9516810" y="5486626"/>
            <a:ext cx="667088" cy="2253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7" name="Straight Connector 276"/>
          <p:cNvCxnSpPr>
            <a:stCxn id="236" idx="1"/>
            <a:endCxn id="140" idx="5"/>
          </p:cNvCxnSpPr>
          <p:nvPr/>
        </p:nvCxnSpPr>
        <p:spPr bwMode="auto">
          <a:xfrm flipH="1" flipV="1">
            <a:off x="9290448" y="6002978"/>
            <a:ext cx="493046" cy="260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stCxn id="239" idx="2"/>
            <a:endCxn id="142" idx="5"/>
          </p:cNvCxnSpPr>
          <p:nvPr/>
        </p:nvCxnSpPr>
        <p:spPr bwMode="auto">
          <a:xfrm flipH="1" flipV="1">
            <a:off x="8640002" y="6528038"/>
            <a:ext cx="546912" cy="5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Connector 280"/>
          <p:cNvCxnSpPr>
            <a:stCxn id="232" idx="4"/>
            <a:endCxn id="233" idx="0"/>
          </p:cNvCxnSpPr>
          <p:nvPr/>
        </p:nvCxnSpPr>
        <p:spPr bwMode="auto">
          <a:xfrm>
            <a:off x="942171" y="4226692"/>
            <a:ext cx="193248" cy="4250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stCxn id="234" idx="4"/>
            <a:endCxn id="235" idx="1"/>
          </p:cNvCxnSpPr>
          <p:nvPr/>
        </p:nvCxnSpPr>
        <p:spPr bwMode="auto">
          <a:xfrm>
            <a:off x="1654555" y="5722083"/>
            <a:ext cx="287381" cy="5317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5" name="Straight Connector 284"/>
          <p:cNvCxnSpPr>
            <a:stCxn id="238" idx="4"/>
            <a:endCxn id="237" idx="0"/>
          </p:cNvCxnSpPr>
          <p:nvPr/>
        </p:nvCxnSpPr>
        <p:spPr bwMode="auto">
          <a:xfrm>
            <a:off x="10377147" y="5249165"/>
            <a:ext cx="0" cy="269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7" name="Straight Connector 286"/>
          <p:cNvCxnSpPr>
            <a:stCxn id="243" idx="5"/>
            <a:endCxn id="242" idx="1"/>
          </p:cNvCxnSpPr>
          <p:nvPr/>
        </p:nvCxnSpPr>
        <p:spPr bwMode="auto">
          <a:xfrm>
            <a:off x="9091868" y="3292344"/>
            <a:ext cx="288294" cy="1975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9" name="Straight Connector 288"/>
          <p:cNvCxnSpPr>
            <a:stCxn id="243" idx="2"/>
            <a:endCxn id="136" idx="6"/>
          </p:cNvCxnSpPr>
          <p:nvPr/>
        </p:nvCxnSpPr>
        <p:spPr bwMode="auto">
          <a:xfrm flipH="1">
            <a:off x="8072687" y="3155697"/>
            <a:ext cx="689285" cy="1932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530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Contact Chaining Goals</a:t>
            </a:r>
            <a:endParaRPr lang="en-US" dirty="0"/>
          </a:p>
        </p:txBody>
      </p:sp>
      <p:sp>
        <p:nvSpPr>
          <p:cNvPr id="3" name="Content Placeholder 2"/>
          <p:cNvSpPr>
            <a:spLocks noGrp="1"/>
          </p:cNvSpPr>
          <p:nvPr>
            <p:ph idx="1"/>
          </p:nvPr>
        </p:nvSpPr>
        <p:spPr>
          <a:xfrm>
            <a:off x="304800" y="1143000"/>
            <a:ext cx="11684000" cy="1569384"/>
          </a:xfrm>
        </p:spPr>
        <p:txBody>
          <a:bodyPr/>
          <a:lstStyle/>
          <a:p>
            <a:r>
              <a:rPr lang="en-US" dirty="0"/>
              <a:t>Government learns actionable, relevant intelligence</a:t>
            </a:r>
          </a:p>
          <a:p>
            <a:r>
              <a:rPr lang="en-US" dirty="0"/>
              <a:t>Telecommunications companies learn nothing more about other companies’ clients</a:t>
            </a:r>
          </a:p>
        </p:txBody>
      </p:sp>
      <p:sp>
        <p:nvSpPr>
          <p:cNvPr id="44" name="Diamond 43"/>
          <p:cNvSpPr/>
          <p:nvPr/>
        </p:nvSpPr>
        <p:spPr bwMode="auto">
          <a:xfrm>
            <a:off x="3559609" y="4423669"/>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59" name="Straight Connector 58"/>
          <p:cNvCxnSpPr>
            <a:stCxn id="37" idx="1"/>
          </p:cNvCxnSpPr>
          <p:nvPr/>
        </p:nvCxnSpPr>
        <p:spPr bwMode="auto">
          <a:xfrm flipH="1" flipV="1">
            <a:off x="4873187" y="4374747"/>
            <a:ext cx="343005" cy="16024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bwMode="auto">
          <a:xfrm flipH="1" flipV="1">
            <a:off x="4601358" y="3770523"/>
            <a:ext cx="69032" cy="2186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3950119" y="4056690"/>
            <a:ext cx="527021" cy="1257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stCxn id="37" idx="3"/>
          </p:cNvCxnSpPr>
          <p:nvPr/>
        </p:nvCxnSpPr>
        <p:spPr bwMode="auto">
          <a:xfrm flipH="1">
            <a:off x="4663391" y="4808286"/>
            <a:ext cx="552801" cy="342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571068" y="5428980"/>
            <a:ext cx="216771" cy="363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V="1">
            <a:off x="4015777" y="5320190"/>
            <a:ext cx="478889" cy="4955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H="1" flipV="1">
            <a:off x="3861143" y="4712587"/>
            <a:ext cx="615997" cy="438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flipV="1">
            <a:off x="3851290" y="4374747"/>
            <a:ext cx="630519" cy="1641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flipV="1">
            <a:off x="2946553" y="3443630"/>
            <a:ext cx="723307" cy="509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flipH="1">
            <a:off x="3029829" y="4056690"/>
            <a:ext cx="533793" cy="24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2777841" y="4616918"/>
            <a:ext cx="781768" cy="193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47" idx="7"/>
          </p:cNvCxnSpPr>
          <p:nvPr/>
        </p:nvCxnSpPr>
        <p:spPr bwMode="auto">
          <a:xfrm flipH="1">
            <a:off x="3476608" y="4705683"/>
            <a:ext cx="177780" cy="42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flipH="1" flipV="1">
            <a:off x="3086150" y="5905212"/>
            <a:ext cx="664092" cy="8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47" idx="4"/>
          </p:cNvCxnSpPr>
          <p:nvPr/>
        </p:nvCxnSpPr>
        <p:spPr bwMode="auto">
          <a:xfrm flipH="1">
            <a:off x="2990547" y="5461643"/>
            <a:ext cx="349414" cy="3666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stCxn id="37" idx="7"/>
            <a:endCxn id="33" idx="3"/>
          </p:cNvCxnSpPr>
          <p:nvPr/>
        </p:nvCxnSpPr>
        <p:spPr bwMode="auto">
          <a:xfrm flipV="1">
            <a:off x="5489487" y="4299261"/>
            <a:ext cx="418658" cy="2357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flipV="1">
            <a:off x="6044793" y="3569985"/>
            <a:ext cx="26675" cy="3993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endCxn id="42" idx="3"/>
          </p:cNvCxnSpPr>
          <p:nvPr/>
        </p:nvCxnSpPr>
        <p:spPr bwMode="auto">
          <a:xfrm flipV="1">
            <a:off x="6181440" y="3439359"/>
            <a:ext cx="628707" cy="586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endCxn id="39" idx="2"/>
          </p:cNvCxnSpPr>
          <p:nvPr/>
        </p:nvCxnSpPr>
        <p:spPr bwMode="auto">
          <a:xfrm flipV="1">
            <a:off x="6238041" y="4040146"/>
            <a:ext cx="778228" cy="122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37" idx="5"/>
          </p:cNvCxnSpPr>
          <p:nvPr/>
        </p:nvCxnSpPr>
        <p:spPr bwMode="auto">
          <a:xfrm>
            <a:off x="5489487" y="4808286"/>
            <a:ext cx="1067936" cy="470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endCxn id="51" idx="6"/>
          </p:cNvCxnSpPr>
          <p:nvPr/>
        </p:nvCxnSpPr>
        <p:spPr bwMode="auto">
          <a:xfrm flipH="1" flipV="1">
            <a:off x="6188295" y="5414969"/>
            <a:ext cx="31252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stCxn id="40" idx="7"/>
          </p:cNvCxnSpPr>
          <p:nvPr/>
        </p:nvCxnSpPr>
        <p:spPr bwMode="auto">
          <a:xfrm flipV="1">
            <a:off x="6261419" y="5551617"/>
            <a:ext cx="296004" cy="255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a:endCxn id="52" idx="0"/>
          </p:cNvCxnSpPr>
          <p:nvPr/>
        </p:nvCxnSpPr>
        <p:spPr bwMode="auto">
          <a:xfrm flipH="1">
            <a:off x="6694070" y="5608218"/>
            <a:ext cx="1" cy="3440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flipH="1" flipV="1">
            <a:off x="6830718" y="5551617"/>
            <a:ext cx="301090" cy="3156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H="1" flipV="1">
            <a:off x="6887319" y="5414970"/>
            <a:ext cx="364442" cy="14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flipH="1">
            <a:off x="6830718" y="5035579"/>
            <a:ext cx="357691" cy="242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6690358" y="4839149"/>
            <a:ext cx="3713" cy="382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6132233" y="4814401"/>
            <a:ext cx="425190" cy="4639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a:endCxn id="42" idx="6"/>
          </p:cNvCxnSpPr>
          <p:nvPr/>
        </p:nvCxnSpPr>
        <p:spPr bwMode="auto">
          <a:xfrm flipH="1" flipV="1">
            <a:off x="7140043" y="3302712"/>
            <a:ext cx="546147" cy="4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p:cNvCxnSpPr>
            <a:endCxn id="39" idx="7"/>
          </p:cNvCxnSpPr>
          <p:nvPr/>
        </p:nvCxnSpPr>
        <p:spPr bwMode="auto">
          <a:xfrm flipH="1">
            <a:off x="7346165" y="3485593"/>
            <a:ext cx="396626" cy="417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endCxn id="39" idx="6"/>
          </p:cNvCxnSpPr>
          <p:nvPr/>
        </p:nvCxnSpPr>
        <p:spPr bwMode="auto">
          <a:xfrm flipH="1">
            <a:off x="7402766" y="3943062"/>
            <a:ext cx="953440" cy="97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a:endCxn id="39" idx="5"/>
          </p:cNvCxnSpPr>
          <p:nvPr/>
        </p:nvCxnSpPr>
        <p:spPr bwMode="auto">
          <a:xfrm flipH="1" flipV="1">
            <a:off x="7346165" y="4176793"/>
            <a:ext cx="711328" cy="283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7445010" y="4597222"/>
            <a:ext cx="669084" cy="638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V="1">
            <a:off x="7520166" y="5153320"/>
            <a:ext cx="807539" cy="2001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p:cNvCxnSpPr/>
          <p:nvPr/>
        </p:nvCxnSpPr>
        <p:spPr bwMode="auto">
          <a:xfrm flipV="1">
            <a:off x="7638258" y="5349979"/>
            <a:ext cx="1548656" cy="790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flipH="1" flipV="1">
            <a:off x="7518305" y="5519376"/>
            <a:ext cx="1442248" cy="3469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a:stCxn id="142" idx="1"/>
          </p:cNvCxnSpPr>
          <p:nvPr/>
        </p:nvCxnSpPr>
        <p:spPr bwMode="auto">
          <a:xfrm flipH="1" flipV="1">
            <a:off x="7445010" y="5622228"/>
            <a:ext cx="921697" cy="632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flipV="1">
            <a:off x="3836434" y="3764021"/>
            <a:ext cx="373583" cy="2053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p:cNvCxnSpPr>
            <a:endCxn id="42" idx="2"/>
          </p:cNvCxnSpPr>
          <p:nvPr/>
        </p:nvCxnSpPr>
        <p:spPr bwMode="auto">
          <a:xfrm flipV="1">
            <a:off x="6264716" y="3302712"/>
            <a:ext cx="488830" cy="74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flipH="1" flipV="1">
            <a:off x="4136739" y="5913392"/>
            <a:ext cx="457851" cy="7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a:stCxn id="42" idx="5"/>
            <a:endCxn id="39" idx="1"/>
          </p:cNvCxnSpPr>
          <p:nvPr/>
        </p:nvCxnSpPr>
        <p:spPr bwMode="auto">
          <a:xfrm flipH="1">
            <a:off x="7072870" y="3439359"/>
            <a:ext cx="10572" cy="4641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a:off x="8072687" y="3535696"/>
            <a:ext cx="340120" cy="2707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8387389" y="4597222"/>
            <a:ext cx="76964" cy="2262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p:nvPr/>
        </p:nvCxnSpPr>
        <p:spPr bwMode="auto">
          <a:xfrm>
            <a:off x="8443990" y="4460575"/>
            <a:ext cx="846458" cy="7885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p:cNvCxnSpPr/>
          <p:nvPr/>
        </p:nvCxnSpPr>
        <p:spPr bwMode="auto">
          <a:xfrm flipH="1" flipV="1">
            <a:off x="8601000" y="5153319"/>
            <a:ext cx="552801" cy="5197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42" idx="6"/>
          </p:cNvCxnSpPr>
          <p:nvPr/>
        </p:nvCxnSpPr>
        <p:spPr bwMode="auto">
          <a:xfrm flipV="1">
            <a:off x="8696603" y="6059579"/>
            <a:ext cx="457198" cy="3318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4" name="Straight Connector 193"/>
          <p:cNvCxnSpPr/>
          <p:nvPr/>
        </p:nvCxnSpPr>
        <p:spPr bwMode="auto">
          <a:xfrm flipV="1">
            <a:off x="6188295" y="4645902"/>
            <a:ext cx="308814" cy="296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a:endCxn id="142" idx="0"/>
          </p:cNvCxnSpPr>
          <p:nvPr/>
        </p:nvCxnSpPr>
        <p:spPr bwMode="auto">
          <a:xfrm>
            <a:off x="8464353" y="5209920"/>
            <a:ext cx="39002" cy="98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flipH="1">
            <a:off x="9347049" y="5543227"/>
            <a:ext cx="33114" cy="3231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flipH="1">
            <a:off x="4494666" y="6179137"/>
            <a:ext cx="293173" cy="4119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a:stCxn id="202" idx="0"/>
          </p:cNvCxnSpPr>
          <p:nvPr/>
        </p:nvCxnSpPr>
        <p:spPr bwMode="auto">
          <a:xfrm flipH="1" flipV="1">
            <a:off x="4046966" y="6009061"/>
            <a:ext cx="254452" cy="3887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flipH="1">
            <a:off x="3418196" y="6002978"/>
            <a:ext cx="445248" cy="3717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flipH="1" flipV="1">
            <a:off x="2156706" y="4347544"/>
            <a:ext cx="1490113" cy="1747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endCxn id="47" idx="2"/>
          </p:cNvCxnSpPr>
          <p:nvPr/>
        </p:nvCxnSpPr>
        <p:spPr bwMode="auto">
          <a:xfrm>
            <a:off x="2791043" y="5009806"/>
            <a:ext cx="355669" cy="2585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a:off x="2584593" y="5003414"/>
            <a:ext cx="308309" cy="708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Straight Connector 220"/>
          <p:cNvCxnSpPr>
            <a:stCxn id="202" idx="1"/>
          </p:cNvCxnSpPr>
          <p:nvPr/>
        </p:nvCxnSpPr>
        <p:spPr bwMode="auto">
          <a:xfrm flipH="1">
            <a:off x="3418197" y="6591052"/>
            <a:ext cx="689972" cy="160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p:cNvCxnSpPr/>
          <p:nvPr/>
        </p:nvCxnSpPr>
        <p:spPr bwMode="auto">
          <a:xfrm flipV="1">
            <a:off x="3418196" y="6178033"/>
            <a:ext cx="1183162" cy="3804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p:cNvCxnSpPr>
            <a:endCxn id="39" idx="1"/>
          </p:cNvCxnSpPr>
          <p:nvPr/>
        </p:nvCxnSpPr>
        <p:spPr bwMode="auto">
          <a:xfrm>
            <a:off x="6250973" y="3555976"/>
            <a:ext cx="821897" cy="3475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p:cNvCxnSpPr/>
          <p:nvPr/>
        </p:nvCxnSpPr>
        <p:spPr bwMode="auto">
          <a:xfrm flipH="1">
            <a:off x="2050041" y="4080774"/>
            <a:ext cx="593292" cy="175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Straight Connector 228"/>
          <p:cNvCxnSpPr/>
          <p:nvPr/>
        </p:nvCxnSpPr>
        <p:spPr bwMode="auto">
          <a:xfrm>
            <a:off x="2836580" y="3577274"/>
            <a:ext cx="1" cy="3102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Straight Connector 246"/>
          <p:cNvCxnSpPr>
            <a:endCxn id="231" idx="6"/>
          </p:cNvCxnSpPr>
          <p:nvPr/>
        </p:nvCxnSpPr>
        <p:spPr bwMode="auto">
          <a:xfrm flipH="1" flipV="1">
            <a:off x="1382317" y="3342448"/>
            <a:ext cx="1342245" cy="6513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flipH="1" flipV="1">
            <a:off x="1135420" y="4033445"/>
            <a:ext cx="747056" cy="2338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flipH="1">
            <a:off x="1272066" y="4347543"/>
            <a:ext cx="498143" cy="36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a:endCxn id="234" idx="7"/>
          </p:cNvCxnSpPr>
          <p:nvPr/>
        </p:nvCxnSpPr>
        <p:spPr bwMode="auto">
          <a:xfrm flipH="1">
            <a:off x="1791202" y="5000010"/>
            <a:ext cx="601347" cy="3921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endCxn id="234" idx="6"/>
          </p:cNvCxnSpPr>
          <p:nvPr/>
        </p:nvCxnSpPr>
        <p:spPr bwMode="auto">
          <a:xfrm flipH="1" flipV="1">
            <a:off x="1847803" y="5528835"/>
            <a:ext cx="851850" cy="3763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a:endCxn id="235" idx="3"/>
          </p:cNvCxnSpPr>
          <p:nvPr/>
        </p:nvCxnSpPr>
        <p:spPr bwMode="auto">
          <a:xfrm flipH="1">
            <a:off x="2271832" y="5985888"/>
            <a:ext cx="540173" cy="404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Straight Connector 258"/>
          <p:cNvCxnSpPr/>
          <p:nvPr/>
        </p:nvCxnSpPr>
        <p:spPr bwMode="auto">
          <a:xfrm flipV="1">
            <a:off x="8735204" y="3190777"/>
            <a:ext cx="123046" cy="5702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flipV="1">
            <a:off x="8742703" y="3626584"/>
            <a:ext cx="580858" cy="3164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stCxn id="241" idx="1"/>
          </p:cNvCxnSpPr>
          <p:nvPr/>
        </p:nvCxnSpPr>
        <p:spPr bwMode="auto">
          <a:xfrm flipH="1" flipV="1">
            <a:off x="8686102" y="4079709"/>
            <a:ext cx="371588" cy="2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flipV="1">
            <a:off x="9469120" y="4536325"/>
            <a:ext cx="346189" cy="7320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7" name="Straight Connector 266"/>
          <p:cNvCxnSpPr/>
          <p:nvPr/>
        </p:nvCxnSpPr>
        <p:spPr bwMode="auto">
          <a:xfrm flipV="1">
            <a:off x="9573411" y="5055917"/>
            <a:ext cx="610487" cy="2940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9469120" y="5428980"/>
            <a:ext cx="714778" cy="2829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9290448" y="6002978"/>
            <a:ext cx="493046" cy="260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stCxn id="239" idx="2"/>
            <a:endCxn id="142" idx="5"/>
          </p:cNvCxnSpPr>
          <p:nvPr/>
        </p:nvCxnSpPr>
        <p:spPr bwMode="auto">
          <a:xfrm flipH="1" flipV="1">
            <a:off x="8640002" y="6528038"/>
            <a:ext cx="546912" cy="5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Connector 280"/>
          <p:cNvCxnSpPr/>
          <p:nvPr/>
        </p:nvCxnSpPr>
        <p:spPr bwMode="auto">
          <a:xfrm>
            <a:off x="942171" y="4226692"/>
            <a:ext cx="193248" cy="4250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stCxn id="234" idx="4"/>
          </p:cNvCxnSpPr>
          <p:nvPr/>
        </p:nvCxnSpPr>
        <p:spPr bwMode="auto">
          <a:xfrm>
            <a:off x="1654555" y="5722083"/>
            <a:ext cx="287381" cy="5317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5" name="Straight Connector 284"/>
          <p:cNvCxnSpPr/>
          <p:nvPr/>
        </p:nvCxnSpPr>
        <p:spPr bwMode="auto">
          <a:xfrm>
            <a:off x="10377147" y="5249165"/>
            <a:ext cx="0" cy="269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7" name="Straight Connector 286"/>
          <p:cNvCxnSpPr/>
          <p:nvPr/>
        </p:nvCxnSpPr>
        <p:spPr bwMode="auto">
          <a:xfrm>
            <a:off x="9001089" y="3190777"/>
            <a:ext cx="379073" cy="2991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9" name="Straight Connector 288"/>
          <p:cNvCxnSpPr/>
          <p:nvPr/>
        </p:nvCxnSpPr>
        <p:spPr bwMode="auto">
          <a:xfrm flipH="1">
            <a:off x="8072687" y="3155697"/>
            <a:ext cx="689285" cy="1932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Rectangle 31"/>
          <p:cNvSpPr/>
          <p:nvPr/>
        </p:nvSpPr>
        <p:spPr bwMode="auto">
          <a:xfrm>
            <a:off x="5878219" y="3183488"/>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3" name="Oval 32"/>
          <p:cNvSpPr/>
          <p:nvPr/>
        </p:nvSpPr>
        <p:spPr bwMode="auto">
          <a:xfrm>
            <a:off x="5851544" y="3969365"/>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5" name="Rectangle 34"/>
          <p:cNvSpPr/>
          <p:nvPr/>
        </p:nvSpPr>
        <p:spPr bwMode="auto">
          <a:xfrm>
            <a:off x="4477140" y="3989189"/>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6" name="Diamond 35"/>
          <p:cNvSpPr/>
          <p:nvPr/>
        </p:nvSpPr>
        <p:spPr bwMode="auto">
          <a:xfrm>
            <a:off x="3563622" y="3863441"/>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7" name="Oval 36"/>
          <p:cNvSpPr/>
          <p:nvPr/>
        </p:nvSpPr>
        <p:spPr bwMode="auto">
          <a:xfrm>
            <a:off x="5159591" y="4478390"/>
            <a:ext cx="386497" cy="3864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8" name="Diamond 37"/>
          <p:cNvSpPr/>
          <p:nvPr/>
        </p:nvSpPr>
        <p:spPr bwMode="auto">
          <a:xfrm>
            <a:off x="4377819" y="5042483"/>
            <a:ext cx="386497" cy="386497"/>
          </a:xfrm>
          <a:prstGeom prst="diamon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9" name="Oval 38"/>
          <p:cNvSpPr/>
          <p:nvPr/>
        </p:nvSpPr>
        <p:spPr bwMode="auto">
          <a:xfrm>
            <a:off x="7016269" y="384689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0" name="Oval 39"/>
          <p:cNvSpPr/>
          <p:nvPr/>
        </p:nvSpPr>
        <p:spPr bwMode="auto">
          <a:xfrm>
            <a:off x="5931523" y="575016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1" name="Diamond 40"/>
          <p:cNvSpPr/>
          <p:nvPr/>
        </p:nvSpPr>
        <p:spPr bwMode="auto">
          <a:xfrm>
            <a:off x="6497109" y="4452652"/>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2" name="Oval 41"/>
          <p:cNvSpPr/>
          <p:nvPr/>
        </p:nvSpPr>
        <p:spPr bwMode="auto">
          <a:xfrm>
            <a:off x="6753546" y="310946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3" name="Rectangle 42"/>
          <p:cNvSpPr/>
          <p:nvPr/>
        </p:nvSpPr>
        <p:spPr bwMode="auto">
          <a:xfrm>
            <a:off x="4212101" y="3384026"/>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5" name="Diamond 44"/>
          <p:cNvSpPr/>
          <p:nvPr/>
        </p:nvSpPr>
        <p:spPr bwMode="auto">
          <a:xfrm>
            <a:off x="3750242" y="5720143"/>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6" name="Rectangle 45"/>
          <p:cNvSpPr/>
          <p:nvPr/>
        </p:nvSpPr>
        <p:spPr bwMode="auto">
          <a:xfrm>
            <a:off x="4594590" y="5792640"/>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7" name="Oval 46"/>
          <p:cNvSpPr/>
          <p:nvPr/>
        </p:nvSpPr>
        <p:spPr bwMode="auto">
          <a:xfrm>
            <a:off x="3146712" y="507514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8" name="Rectangle 47"/>
          <p:cNvSpPr/>
          <p:nvPr/>
        </p:nvSpPr>
        <p:spPr bwMode="auto">
          <a:xfrm>
            <a:off x="7075207" y="5810701"/>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1" name="Oval 50"/>
          <p:cNvSpPr/>
          <p:nvPr/>
        </p:nvSpPr>
        <p:spPr bwMode="auto">
          <a:xfrm>
            <a:off x="5801798" y="522172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2" name="Oval 51"/>
          <p:cNvSpPr/>
          <p:nvPr/>
        </p:nvSpPr>
        <p:spPr bwMode="auto">
          <a:xfrm>
            <a:off x="6500821" y="5952235"/>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4" name="Diamond 53"/>
          <p:cNvSpPr/>
          <p:nvPr/>
        </p:nvSpPr>
        <p:spPr bwMode="auto">
          <a:xfrm>
            <a:off x="2643331" y="3190777"/>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5" name="Diamond 54"/>
          <p:cNvSpPr/>
          <p:nvPr/>
        </p:nvSpPr>
        <p:spPr bwMode="auto">
          <a:xfrm>
            <a:off x="2643332" y="3887525"/>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6" name="Rectangle 55"/>
          <p:cNvSpPr/>
          <p:nvPr/>
        </p:nvSpPr>
        <p:spPr bwMode="auto">
          <a:xfrm>
            <a:off x="2391344" y="461691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7" name="Diamond 56"/>
          <p:cNvSpPr/>
          <p:nvPr/>
        </p:nvSpPr>
        <p:spPr bwMode="auto">
          <a:xfrm>
            <a:off x="2699653" y="5711963"/>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6" name="Rectangle 135"/>
          <p:cNvSpPr/>
          <p:nvPr/>
        </p:nvSpPr>
        <p:spPr bwMode="auto">
          <a:xfrm>
            <a:off x="7686190" y="315569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7" name="Rectangle 136"/>
          <p:cNvSpPr/>
          <p:nvPr/>
        </p:nvSpPr>
        <p:spPr bwMode="auto">
          <a:xfrm>
            <a:off x="8356206" y="374981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8" name="Rectangle 137"/>
          <p:cNvSpPr/>
          <p:nvPr/>
        </p:nvSpPr>
        <p:spPr bwMode="auto">
          <a:xfrm>
            <a:off x="8057493" y="4267326"/>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9" name="Rectangle 138"/>
          <p:cNvSpPr/>
          <p:nvPr/>
        </p:nvSpPr>
        <p:spPr bwMode="auto">
          <a:xfrm>
            <a:off x="8271104" y="482342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0" name="Rectangle 139"/>
          <p:cNvSpPr/>
          <p:nvPr/>
        </p:nvSpPr>
        <p:spPr bwMode="auto">
          <a:xfrm>
            <a:off x="8960552" y="5673082"/>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1" name="Diamond 140"/>
          <p:cNvSpPr/>
          <p:nvPr/>
        </p:nvSpPr>
        <p:spPr bwMode="auto">
          <a:xfrm>
            <a:off x="9186914" y="5156730"/>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2" name="Oval 141"/>
          <p:cNvSpPr/>
          <p:nvPr/>
        </p:nvSpPr>
        <p:spPr bwMode="auto">
          <a:xfrm>
            <a:off x="8310106" y="619814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1" name="Diamond 200"/>
          <p:cNvSpPr/>
          <p:nvPr/>
        </p:nvSpPr>
        <p:spPr bwMode="auto">
          <a:xfrm>
            <a:off x="1770209" y="4154294"/>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2" name="Rectangle 201"/>
          <p:cNvSpPr/>
          <p:nvPr/>
        </p:nvSpPr>
        <p:spPr bwMode="auto">
          <a:xfrm>
            <a:off x="4108169" y="639780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3" name="Rectangle 202"/>
          <p:cNvSpPr/>
          <p:nvPr/>
        </p:nvSpPr>
        <p:spPr bwMode="auto">
          <a:xfrm>
            <a:off x="3031699" y="6365229"/>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1" name="Oval 230"/>
          <p:cNvSpPr/>
          <p:nvPr/>
        </p:nvSpPr>
        <p:spPr bwMode="auto">
          <a:xfrm>
            <a:off x="995820" y="314919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2" name="Diamond 231"/>
          <p:cNvSpPr/>
          <p:nvPr/>
        </p:nvSpPr>
        <p:spPr bwMode="auto">
          <a:xfrm>
            <a:off x="748922" y="3840195"/>
            <a:ext cx="386497" cy="386497"/>
          </a:xfrm>
          <a:prstGeom prst="diamon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3" name="Rectangle 232"/>
          <p:cNvSpPr/>
          <p:nvPr/>
        </p:nvSpPr>
        <p:spPr bwMode="auto">
          <a:xfrm>
            <a:off x="942170" y="4651720"/>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4" name="Oval 233"/>
          <p:cNvSpPr/>
          <p:nvPr/>
        </p:nvSpPr>
        <p:spPr bwMode="auto">
          <a:xfrm>
            <a:off x="1461306" y="5335586"/>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5" name="Rectangle 234"/>
          <p:cNvSpPr/>
          <p:nvPr/>
        </p:nvSpPr>
        <p:spPr bwMode="auto">
          <a:xfrm>
            <a:off x="1885335" y="619719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6" name="Rectangle 235"/>
          <p:cNvSpPr/>
          <p:nvPr/>
        </p:nvSpPr>
        <p:spPr bwMode="auto">
          <a:xfrm>
            <a:off x="9726893" y="6207279"/>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7" name="Rectangle 236"/>
          <p:cNvSpPr/>
          <p:nvPr/>
        </p:nvSpPr>
        <p:spPr bwMode="auto">
          <a:xfrm>
            <a:off x="10183898" y="5518714"/>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8" name="Rectangle 237"/>
          <p:cNvSpPr/>
          <p:nvPr/>
        </p:nvSpPr>
        <p:spPr bwMode="auto">
          <a:xfrm>
            <a:off x="10183898" y="486266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9" name="Oval 238"/>
          <p:cNvSpPr/>
          <p:nvPr/>
        </p:nvSpPr>
        <p:spPr bwMode="auto">
          <a:xfrm>
            <a:off x="9186914" y="63937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0" name="Rectangle 239"/>
          <p:cNvSpPr/>
          <p:nvPr/>
        </p:nvSpPr>
        <p:spPr bwMode="auto">
          <a:xfrm>
            <a:off x="9758708" y="420642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1" name="Oval 240"/>
          <p:cNvSpPr/>
          <p:nvPr/>
        </p:nvSpPr>
        <p:spPr bwMode="auto">
          <a:xfrm>
            <a:off x="9001089" y="424730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2" name="Rectangle 241"/>
          <p:cNvSpPr/>
          <p:nvPr/>
        </p:nvSpPr>
        <p:spPr bwMode="auto">
          <a:xfrm>
            <a:off x="9323561" y="3433335"/>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3" name="Diamond 242"/>
          <p:cNvSpPr/>
          <p:nvPr/>
        </p:nvSpPr>
        <p:spPr bwMode="auto">
          <a:xfrm>
            <a:off x="8761972" y="2962448"/>
            <a:ext cx="386497" cy="386497"/>
          </a:xfrm>
          <a:prstGeom prst="diamon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9" name="Diamond 48"/>
          <p:cNvSpPr/>
          <p:nvPr/>
        </p:nvSpPr>
        <p:spPr bwMode="auto">
          <a:xfrm>
            <a:off x="7251761" y="5235731"/>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0" name="Diamond 49"/>
          <p:cNvSpPr/>
          <p:nvPr/>
        </p:nvSpPr>
        <p:spPr bwMode="auto">
          <a:xfrm>
            <a:off x="5921077" y="4576107"/>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3" name="Rectangle 52"/>
          <p:cNvSpPr/>
          <p:nvPr/>
        </p:nvSpPr>
        <p:spPr bwMode="auto">
          <a:xfrm>
            <a:off x="7131808" y="4705683"/>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4" name="Rectangle 33"/>
          <p:cNvSpPr/>
          <p:nvPr/>
        </p:nvSpPr>
        <p:spPr bwMode="auto">
          <a:xfrm>
            <a:off x="6500822" y="5221721"/>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274429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Privacy-Preserving Contact </a:t>
            </a:r>
            <a:r>
              <a:rPr lang="en-US" dirty="0" smtClean="0"/>
              <a:t>Chaining Goals</a:t>
            </a:r>
            <a:endParaRPr lang="en-US" dirty="0"/>
          </a:p>
        </p:txBody>
      </p:sp>
      <p:sp>
        <p:nvSpPr>
          <p:cNvPr id="3" name="Content Placeholder 2"/>
          <p:cNvSpPr>
            <a:spLocks noGrp="1"/>
          </p:cNvSpPr>
          <p:nvPr>
            <p:ph idx="1"/>
          </p:nvPr>
        </p:nvSpPr>
        <p:spPr>
          <a:xfrm>
            <a:off x="304800" y="1143000"/>
            <a:ext cx="11684000" cy="1569384"/>
          </a:xfrm>
        </p:spPr>
        <p:txBody>
          <a:bodyPr/>
          <a:lstStyle/>
          <a:p>
            <a:r>
              <a:rPr lang="en-US" dirty="0" smtClean="0"/>
              <a:t>Government </a:t>
            </a:r>
            <a:r>
              <a:rPr lang="en-US" dirty="0"/>
              <a:t>learns actionable, relevant intelligence</a:t>
            </a:r>
          </a:p>
          <a:p>
            <a:r>
              <a:rPr lang="en-US" dirty="0" smtClean="0"/>
              <a:t>Telecommunications companies learn nothing more about other companies’ clients</a:t>
            </a:r>
            <a:endParaRPr lang="en-US" dirty="0"/>
          </a:p>
        </p:txBody>
      </p:sp>
      <p:sp>
        <p:nvSpPr>
          <p:cNvPr id="44" name="Diamond 43"/>
          <p:cNvSpPr/>
          <p:nvPr/>
        </p:nvSpPr>
        <p:spPr bwMode="auto">
          <a:xfrm>
            <a:off x="3559609" y="4423669"/>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59" name="Straight Connector 58"/>
          <p:cNvCxnSpPr>
            <a:stCxn id="37" idx="1"/>
          </p:cNvCxnSpPr>
          <p:nvPr/>
        </p:nvCxnSpPr>
        <p:spPr bwMode="auto">
          <a:xfrm flipH="1" flipV="1">
            <a:off x="4873187" y="4374747"/>
            <a:ext cx="343005" cy="16024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a:stCxn id="37" idx="3"/>
          </p:cNvCxnSpPr>
          <p:nvPr/>
        </p:nvCxnSpPr>
        <p:spPr bwMode="auto">
          <a:xfrm flipH="1">
            <a:off x="4663391" y="4808286"/>
            <a:ext cx="552801" cy="342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47" idx="7"/>
          </p:cNvCxnSpPr>
          <p:nvPr/>
        </p:nvCxnSpPr>
        <p:spPr bwMode="auto">
          <a:xfrm flipH="1">
            <a:off x="3476608" y="4705683"/>
            <a:ext cx="177780" cy="42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47" idx="4"/>
          </p:cNvCxnSpPr>
          <p:nvPr/>
        </p:nvCxnSpPr>
        <p:spPr bwMode="auto">
          <a:xfrm flipH="1">
            <a:off x="2990547" y="5461643"/>
            <a:ext cx="349414" cy="3666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stCxn id="37" idx="7"/>
            <a:endCxn id="33" idx="3"/>
          </p:cNvCxnSpPr>
          <p:nvPr/>
        </p:nvCxnSpPr>
        <p:spPr bwMode="auto">
          <a:xfrm flipV="1">
            <a:off x="5489487" y="4299261"/>
            <a:ext cx="418658" cy="2357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endCxn id="42" idx="3"/>
          </p:cNvCxnSpPr>
          <p:nvPr/>
        </p:nvCxnSpPr>
        <p:spPr bwMode="auto">
          <a:xfrm flipV="1">
            <a:off x="6181440" y="3439359"/>
            <a:ext cx="628707" cy="586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endCxn id="39" idx="2"/>
          </p:cNvCxnSpPr>
          <p:nvPr/>
        </p:nvCxnSpPr>
        <p:spPr bwMode="auto">
          <a:xfrm flipV="1">
            <a:off x="6238041" y="4040146"/>
            <a:ext cx="778228" cy="122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37" idx="5"/>
          </p:cNvCxnSpPr>
          <p:nvPr/>
        </p:nvCxnSpPr>
        <p:spPr bwMode="auto">
          <a:xfrm>
            <a:off x="5489487" y="4808286"/>
            <a:ext cx="1067936" cy="470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endCxn id="51" idx="6"/>
          </p:cNvCxnSpPr>
          <p:nvPr/>
        </p:nvCxnSpPr>
        <p:spPr bwMode="auto">
          <a:xfrm flipH="1" flipV="1">
            <a:off x="6188295" y="5414969"/>
            <a:ext cx="31252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stCxn id="40" idx="7"/>
          </p:cNvCxnSpPr>
          <p:nvPr/>
        </p:nvCxnSpPr>
        <p:spPr bwMode="auto">
          <a:xfrm flipV="1">
            <a:off x="6261419" y="5551617"/>
            <a:ext cx="296004" cy="255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a:endCxn id="52" idx="0"/>
          </p:cNvCxnSpPr>
          <p:nvPr/>
        </p:nvCxnSpPr>
        <p:spPr bwMode="auto">
          <a:xfrm flipH="1">
            <a:off x="6694070" y="5608218"/>
            <a:ext cx="1" cy="3440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a:endCxn id="42" idx="6"/>
          </p:cNvCxnSpPr>
          <p:nvPr/>
        </p:nvCxnSpPr>
        <p:spPr bwMode="auto">
          <a:xfrm flipH="1" flipV="1">
            <a:off x="7140043" y="3302712"/>
            <a:ext cx="546147" cy="4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p:cNvCxnSpPr>
            <a:endCxn id="39" idx="7"/>
          </p:cNvCxnSpPr>
          <p:nvPr/>
        </p:nvCxnSpPr>
        <p:spPr bwMode="auto">
          <a:xfrm flipH="1">
            <a:off x="7346165" y="3485593"/>
            <a:ext cx="396626" cy="417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endCxn id="39" idx="6"/>
          </p:cNvCxnSpPr>
          <p:nvPr/>
        </p:nvCxnSpPr>
        <p:spPr bwMode="auto">
          <a:xfrm flipH="1">
            <a:off x="7402766" y="3943062"/>
            <a:ext cx="953440" cy="97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a:endCxn id="39" idx="5"/>
          </p:cNvCxnSpPr>
          <p:nvPr/>
        </p:nvCxnSpPr>
        <p:spPr bwMode="auto">
          <a:xfrm flipH="1" flipV="1">
            <a:off x="7346165" y="4176793"/>
            <a:ext cx="711328" cy="283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a:stCxn id="142" idx="1"/>
          </p:cNvCxnSpPr>
          <p:nvPr/>
        </p:nvCxnSpPr>
        <p:spPr bwMode="auto">
          <a:xfrm flipH="1" flipV="1">
            <a:off x="7445010" y="5622228"/>
            <a:ext cx="921697" cy="632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p:cNvCxnSpPr>
            <a:endCxn id="42" idx="2"/>
          </p:cNvCxnSpPr>
          <p:nvPr/>
        </p:nvCxnSpPr>
        <p:spPr bwMode="auto">
          <a:xfrm flipV="1">
            <a:off x="6264716" y="3302712"/>
            <a:ext cx="488830" cy="74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a:stCxn id="42" idx="5"/>
            <a:endCxn id="39" idx="1"/>
          </p:cNvCxnSpPr>
          <p:nvPr/>
        </p:nvCxnSpPr>
        <p:spPr bwMode="auto">
          <a:xfrm flipH="1">
            <a:off x="7072870" y="3439359"/>
            <a:ext cx="10572" cy="4641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42" idx="6"/>
          </p:cNvCxnSpPr>
          <p:nvPr/>
        </p:nvCxnSpPr>
        <p:spPr bwMode="auto">
          <a:xfrm flipV="1">
            <a:off x="8696603" y="6059579"/>
            <a:ext cx="457198" cy="3318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a:endCxn id="142" idx="0"/>
          </p:cNvCxnSpPr>
          <p:nvPr/>
        </p:nvCxnSpPr>
        <p:spPr bwMode="auto">
          <a:xfrm>
            <a:off x="8464353" y="5209920"/>
            <a:ext cx="39002" cy="98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endCxn id="47" idx="2"/>
          </p:cNvCxnSpPr>
          <p:nvPr/>
        </p:nvCxnSpPr>
        <p:spPr bwMode="auto">
          <a:xfrm>
            <a:off x="2791043" y="5009806"/>
            <a:ext cx="355669" cy="2585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p:cNvCxnSpPr>
            <a:endCxn id="39" idx="1"/>
          </p:cNvCxnSpPr>
          <p:nvPr/>
        </p:nvCxnSpPr>
        <p:spPr bwMode="auto">
          <a:xfrm>
            <a:off x="6250973" y="3555976"/>
            <a:ext cx="821897" cy="3475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Straight Connector 246"/>
          <p:cNvCxnSpPr>
            <a:endCxn id="231" idx="6"/>
          </p:cNvCxnSpPr>
          <p:nvPr/>
        </p:nvCxnSpPr>
        <p:spPr bwMode="auto">
          <a:xfrm flipH="1" flipV="1">
            <a:off x="1382317" y="3342448"/>
            <a:ext cx="1342245" cy="6513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a:endCxn id="234" idx="7"/>
          </p:cNvCxnSpPr>
          <p:nvPr/>
        </p:nvCxnSpPr>
        <p:spPr bwMode="auto">
          <a:xfrm flipH="1">
            <a:off x="1791202" y="5000010"/>
            <a:ext cx="601347" cy="3921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endCxn id="234" idx="6"/>
          </p:cNvCxnSpPr>
          <p:nvPr/>
        </p:nvCxnSpPr>
        <p:spPr bwMode="auto">
          <a:xfrm flipH="1" flipV="1">
            <a:off x="1847803" y="5528835"/>
            <a:ext cx="851850" cy="3763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stCxn id="241" idx="1"/>
          </p:cNvCxnSpPr>
          <p:nvPr/>
        </p:nvCxnSpPr>
        <p:spPr bwMode="auto">
          <a:xfrm flipH="1" flipV="1">
            <a:off x="8686102" y="4079709"/>
            <a:ext cx="371588" cy="2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stCxn id="239" idx="2"/>
            <a:endCxn id="142" idx="5"/>
          </p:cNvCxnSpPr>
          <p:nvPr/>
        </p:nvCxnSpPr>
        <p:spPr bwMode="auto">
          <a:xfrm flipH="1" flipV="1">
            <a:off x="8640002" y="6528038"/>
            <a:ext cx="546912" cy="5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stCxn id="234" idx="4"/>
          </p:cNvCxnSpPr>
          <p:nvPr/>
        </p:nvCxnSpPr>
        <p:spPr bwMode="auto">
          <a:xfrm>
            <a:off x="1654555" y="5722083"/>
            <a:ext cx="287381" cy="5317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Rectangle 31"/>
          <p:cNvSpPr/>
          <p:nvPr/>
        </p:nvSpPr>
        <p:spPr bwMode="auto">
          <a:xfrm>
            <a:off x="5878219" y="3183488"/>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3" name="Oval 32"/>
          <p:cNvSpPr/>
          <p:nvPr/>
        </p:nvSpPr>
        <p:spPr bwMode="auto">
          <a:xfrm>
            <a:off x="5851544" y="3969365"/>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4" name="Rectangle 33"/>
          <p:cNvSpPr/>
          <p:nvPr/>
        </p:nvSpPr>
        <p:spPr bwMode="auto">
          <a:xfrm>
            <a:off x="6500822" y="5221721"/>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5" name="Rectangle 34"/>
          <p:cNvSpPr/>
          <p:nvPr/>
        </p:nvSpPr>
        <p:spPr bwMode="auto">
          <a:xfrm>
            <a:off x="4477140" y="3989189"/>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7" name="Oval 36"/>
          <p:cNvSpPr/>
          <p:nvPr/>
        </p:nvSpPr>
        <p:spPr bwMode="auto">
          <a:xfrm>
            <a:off x="5159591" y="4478390"/>
            <a:ext cx="386497" cy="3864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8" name="Diamond 37"/>
          <p:cNvSpPr/>
          <p:nvPr/>
        </p:nvSpPr>
        <p:spPr bwMode="auto">
          <a:xfrm>
            <a:off x="4377819" y="5042483"/>
            <a:ext cx="386497" cy="386497"/>
          </a:xfrm>
          <a:prstGeom prst="diamon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9" name="Oval 38"/>
          <p:cNvSpPr/>
          <p:nvPr/>
        </p:nvSpPr>
        <p:spPr bwMode="auto">
          <a:xfrm>
            <a:off x="7016269" y="384689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0" name="Oval 39"/>
          <p:cNvSpPr/>
          <p:nvPr/>
        </p:nvSpPr>
        <p:spPr bwMode="auto">
          <a:xfrm>
            <a:off x="5931523" y="575016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2" name="Oval 41"/>
          <p:cNvSpPr/>
          <p:nvPr/>
        </p:nvSpPr>
        <p:spPr bwMode="auto">
          <a:xfrm>
            <a:off x="6753546" y="310946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7" name="Oval 46"/>
          <p:cNvSpPr/>
          <p:nvPr/>
        </p:nvSpPr>
        <p:spPr bwMode="auto">
          <a:xfrm>
            <a:off x="3146712" y="507514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1" name="Oval 50"/>
          <p:cNvSpPr/>
          <p:nvPr/>
        </p:nvSpPr>
        <p:spPr bwMode="auto">
          <a:xfrm>
            <a:off x="5801798" y="522172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2" name="Oval 51"/>
          <p:cNvSpPr/>
          <p:nvPr/>
        </p:nvSpPr>
        <p:spPr bwMode="auto">
          <a:xfrm>
            <a:off x="6500821" y="5952235"/>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5" name="Diamond 54"/>
          <p:cNvSpPr/>
          <p:nvPr/>
        </p:nvSpPr>
        <p:spPr bwMode="auto">
          <a:xfrm>
            <a:off x="2643332" y="3887525"/>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6" name="Rectangle 55"/>
          <p:cNvSpPr/>
          <p:nvPr/>
        </p:nvSpPr>
        <p:spPr bwMode="auto">
          <a:xfrm>
            <a:off x="2391344" y="461691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7" name="Diamond 56"/>
          <p:cNvSpPr/>
          <p:nvPr/>
        </p:nvSpPr>
        <p:spPr bwMode="auto">
          <a:xfrm>
            <a:off x="2699653" y="5711963"/>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6" name="Rectangle 135"/>
          <p:cNvSpPr/>
          <p:nvPr/>
        </p:nvSpPr>
        <p:spPr bwMode="auto">
          <a:xfrm>
            <a:off x="7686190" y="315569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7" name="Rectangle 136"/>
          <p:cNvSpPr/>
          <p:nvPr/>
        </p:nvSpPr>
        <p:spPr bwMode="auto">
          <a:xfrm>
            <a:off x="8356206" y="374981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8" name="Rectangle 137"/>
          <p:cNvSpPr/>
          <p:nvPr/>
        </p:nvSpPr>
        <p:spPr bwMode="auto">
          <a:xfrm>
            <a:off x="8057493" y="4267326"/>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9" name="Rectangle 138"/>
          <p:cNvSpPr/>
          <p:nvPr/>
        </p:nvSpPr>
        <p:spPr bwMode="auto">
          <a:xfrm>
            <a:off x="8271104" y="482342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0" name="Rectangle 139"/>
          <p:cNvSpPr/>
          <p:nvPr/>
        </p:nvSpPr>
        <p:spPr bwMode="auto">
          <a:xfrm>
            <a:off x="8960552" y="5673082"/>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2" name="Oval 141"/>
          <p:cNvSpPr/>
          <p:nvPr/>
        </p:nvSpPr>
        <p:spPr bwMode="auto">
          <a:xfrm>
            <a:off x="8310106" y="619814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1" name="Oval 230"/>
          <p:cNvSpPr/>
          <p:nvPr/>
        </p:nvSpPr>
        <p:spPr bwMode="auto">
          <a:xfrm>
            <a:off x="995820" y="314919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4" name="Oval 233"/>
          <p:cNvSpPr/>
          <p:nvPr/>
        </p:nvSpPr>
        <p:spPr bwMode="auto">
          <a:xfrm>
            <a:off x="1461306" y="5335586"/>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5" name="Rectangle 234"/>
          <p:cNvSpPr/>
          <p:nvPr/>
        </p:nvSpPr>
        <p:spPr bwMode="auto">
          <a:xfrm>
            <a:off x="1885335" y="619719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9" name="Oval 238"/>
          <p:cNvSpPr/>
          <p:nvPr/>
        </p:nvSpPr>
        <p:spPr bwMode="auto">
          <a:xfrm>
            <a:off x="9186914" y="63937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1" name="Oval 240"/>
          <p:cNvSpPr/>
          <p:nvPr/>
        </p:nvSpPr>
        <p:spPr bwMode="auto">
          <a:xfrm>
            <a:off x="9001089" y="424730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9" name="Diamond 48"/>
          <p:cNvSpPr/>
          <p:nvPr/>
        </p:nvSpPr>
        <p:spPr bwMode="auto">
          <a:xfrm>
            <a:off x="7251761" y="5235731"/>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194171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 on Contact Chaining</a:t>
            </a:r>
            <a:endParaRPr lang="en-US" dirty="0"/>
          </a:p>
        </p:txBody>
      </p:sp>
      <p:sp>
        <p:nvSpPr>
          <p:cNvPr id="44" name="Diamond 43"/>
          <p:cNvSpPr/>
          <p:nvPr/>
        </p:nvSpPr>
        <p:spPr bwMode="auto">
          <a:xfrm>
            <a:off x="3559609" y="4423669"/>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cxnSp>
        <p:nvCxnSpPr>
          <p:cNvPr id="59" name="Straight Connector 58"/>
          <p:cNvCxnSpPr>
            <a:stCxn id="37" idx="1"/>
          </p:cNvCxnSpPr>
          <p:nvPr/>
        </p:nvCxnSpPr>
        <p:spPr bwMode="auto">
          <a:xfrm flipH="1" flipV="1">
            <a:off x="4873187" y="4374747"/>
            <a:ext cx="343005" cy="16024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bwMode="auto">
          <a:xfrm flipH="1" flipV="1">
            <a:off x="4601358" y="3770523"/>
            <a:ext cx="69032" cy="2186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3950119" y="4056690"/>
            <a:ext cx="527021" cy="1257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stCxn id="37" idx="3"/>
          </p:cNvCxnSpPr>
          <p:nvPr/>
        </p:nvCxnSpPr>
        <p:spPr bwMode="auto">
          <a:xfrm flipH="1">
            <a:off x="4663391" y="4808286"/>
            <a:ext cx="552801" cy="342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571068" y="5428980"/>
            <a:ext cx="216771" cy="363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V="1">
            <a:off x="4015777" y="5320190"/>
            <a:ext cx="478889" cy="4955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H="1" flipV="1">
            <a:off x="3861143" y="4712587"/>
            <a:ext cx="615997" cy="438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flipV="1">
            <a:off x="3851290" y="4374747"/>
            <a:ext cx="630519" cy="1641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flipV="1">
            <a:off x="2946553" y="3443630"/>
            <a:ext cx="723307" cy="509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flipH="1">
            <a:off x="3029829" y="4056690"/>
            <a:ext cx="533793" cy="24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2777841" y="4616918"/>
            <a:ext cx="781768" cy="193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47" idx="7"/>
          </p:cNvCxnSpPr>
          <p:nvPr/>
        </p:nvCxnSpPr>
        <p:spPr bwMode="auto">
          <a:xfrm flipH="1">
            <a:off x="3476608" y="4705683"/>
            <a:ext cx="177780" cy="42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flipH="1" flipV="1">
            <a:off x="3086150" y="5905212"/>
            <a:ext cx="664092" cy="8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47" idx="4"/>
          </p:cNvCxnSpPr>
          <p:nvPr/>
        </p:nvCxnSpPr>
        <p:spPr bwMode="auto">
          <a:xfrm flipH="1">
            <a:off x="2990547" y="5461643"/>
            <a:ext cx="349414" cy="3666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stCxn id="37" idx="7"/>
            <a:endCxn id="33" idx="3"/>
          </p:cNvCxnSpPr>
          <p:nvPr/>
        </p:nvCxnSpPr>
        <p:spPr bwMode="auto">
          <a:xfrm flipV="1">
            <a:off x="5489487" y="4299261"/>
            <a:ext cx="418658" cy="2357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flipV="1">
            <a:off x="6044793" y="3569985"/>
            <a:ext cx="26675" cy="3993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endCxn id="42" idx="3"/>
          </p:cNvCxnSpPr>
          <p:nvPr/>
        </p:nvCxnSpPr>
        <p:spPr bwMode="auto">
          <a:xfrm flipV="1">
            <a:off x="6181440" y="3439359"/>
            <a:ext cx="628707" cy="586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endCxn id="39" idx="2"/>
          </p:cNvCxnSpPr>
          <p:nvPr/>
        </p:nvCxnSpPr>
        <p:spPr bwMode="auto">
          <a:xfrm flipV="1">
            <a:off x="6238041" y="4040146"/>
            <a:ext cx="778228" cy="122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37" idx="5"/>
          </p:cNvCxnSpPr>
          <p:nvPr/>
        </p:nvCxnSpPr>
        <p:spPr bwMode="auto">
          <a:xfrm>
            <a:off x="5489487" y="4808286"/>
            <a:ext cx="1067936" cy="470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endCxn id="51" idx="6"/>
          </p:cNvCxnSpPr>
          <p:nvPr/>
        </p:nvCxnSpPr>
        <p:spPr bwMode="auto">
          <a:xfrm flipH="1" flipV="1">
            <a:off x="6188295" y="5414969"/>
            <a:ext cx="31252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stCxn id="40" idx="7"/>
          </p:cNvCxnSpPr>
          <p:nvPr/>
        </p:nvCxnSpPr>
        <p:spPr bwMode="auto">
          <a:xfrm flipV="1">
            <a:off x="6261419" y="5551617"/>
            <a:ext cx="296004" cy="255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a:endCxn id="52" idx="0"/>
          </p:cNvCxnSpPr>
          <p:nvPr/>
        </p:nvCxnSpPr>
        <p:spPr bwMode="auto">
          <a:xfrm flipH="1">
            <a:off x="6694070" y="5608218"/>
            <a:ext cx="1" cy="3440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flipH="1" flipV="1">
            <a:off x="6830718" y="5551617"/>
            <a:ext cx="301090" cy="3156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H="1" flipV="1">
            <a:off x="6887319" y="5414970"/>
            <a:ext cx="364442" cy="14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flipH="1">
            <a:off x="6830718" y="5035579"/>
            <a:ext cx="357691" cy="242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6690358" y="4839149"/>
            <a:ext cx="3713" cy="382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6132233" y="4814401"/>
            <a:ext cx="425190" cy="4639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a:endCxn id="42" idx="6"/>
          </p:cNvCxnSpPr>
          <p:nvPr/>
        </p:nvCxnSpPr>
        <p:spPr bwMode="auto">
          <a:xfrm flipH="1" flipV="1">
            <a:off x="7140043" y="3302712"/>
            <a:ext cx="546147" cy="462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p:cNvCxnSpPr>
            <a:endCxn id="39" idx="7"/>
          </p:cNvCxnSpPr>
          <p:nvPr/>
        </p:nvCxnSpPr>
        <p:spPr bwMode="auto">
          <a:xfrm flipH="1">
            <a:off x="7346165" y="3485593"/>
            <a:ext cx="396626" cy="417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endCxn id="39" idx="6"/>
          </p:cNvCxnSpPr>
          <p:nvPr/>
        </p:nvCxnSpPr>
        <p:spPr bwMode="auto">
          <a:xfrm flipH="1">
            <a:off x="7402766" y="3943062"/>
            <a:ext cx="953440" cy="970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a:endCxn id="39" idx="5"/>
          </p:cNvCxnSpPr>
          <p:nvPr/>
        </p:nvCxnSpPr>
        <p:spPr bwMode="auto">
          <a:xfrm flipH="1" flipV="1">
            <a:off x="7346165" y="4176793"/>
            <a:ext cx="711328" cy="283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7445010" y="4597222"/>
            <a:ext cx="669084" cy="638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V="1">
            <a:off x="7520166" y="5153320"/>
            <a:ext cx="807539" cy="2001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p:cNvCxnSpPr/>
          <p:nvPr/>
        </p:nvCxnSpPr>
        <p:spPr bwMode="auto">
          <a:xfrm flipV="1">
            <a:off x="7638258" y="5349979"/>
            <a:ext cx="1548656" cy="790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flipH="1" flipV="1">
            <a:off x="7518305" y="5519376"/>
            <a:ext cx="1442248" cy="3469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a:stCxn id="142" idx="1"/>
          </p:cNvCxnSpPr>
          <p:nvPr/>
        </p:nvCxnSpPr>
        <p:spPr bwMode="auto">
          <a:xfrm flipH="1" flipV="1">
            <a:off x="7445010" y="5622228"/>
            <a:ext cx="921697" cy="6325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flipV="1">
            <a:off x="3836434" y="3764021"/>
            <a:ext cx="373583" cy="2053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p:cNvCxnSpPr>
            <a:endCxn id="42" idx="2"/>
          </p:cNvCxnSpPr>
          <p:nvPr/>
        </p:nvCxnSpPr>
        <p:spPr bwMode="auto">
          <a:xfrm flipV="1">
            <a:off x="6264716" y="3302712"/>
            <a:ext cx="488830" cy="74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flipH="1" flipV="1">
            <a:off x="4136739" y="5913392"/>
            <a:ext cx="457851" cy="7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a:stCxn id="42" idx="5"/>
            <a:endCxn id="39" idx="1"/>
          </p:cNvCxnSpPr>
          <p:nvPr/>
        </p:nvCxnSpPr>
        <p:spPr bwMode="auto">
          <a:xfrm flipH="1">
            <a:off x="7072870" y="3439359"/>
            <a:ext cx="10572" cy="4641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a:off x="8072687" y="3535696"/>
            <a:ext cx="340120" cy="2707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8387389" y="4597222"/>
            <a:ext cx="76964" cy="2262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p:nvPr/>
        </p:nvCxnSpPr>
        <p:spPr bwMode="auto">
          <a:xfrm>
            <a:off x="8443990" y="4460575"/>
            <a:ext cx="846458" cy="7885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p:cNvCxnSpPr/>
          <p:nvPr/>
        </p:nvCxnSpPr>
        <p:spPr bwMode="auto">
          <a:xfrm flipH="1" flipV="1">
            <a:off x="8601000" y="5153319"/>
            <a:ext cx="552801" cy="5197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42" idx="6"/>
          </p:cNvCxnSpPr>
          <p:nvPr/>
        </p:nvCxnSpPr>
        <p:spPr bwMode="auto">
          <a:xfrm flipV="1">
            <a:off x="8696603" y="6059579"/>
            <a:ext cx="457198" cy="3318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4" name="Straight Connector 193"/>
          <p:cNvCxnSpPr/>
          <p:nvPr/>
        </p:nvCxnSpPr>
        <p:spPr bwMode="auto">
          <a:xfrm flipV="1">
            <a:off x="6188295" y="4645902"/>
            <a:ext cx="308814" cy="296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a:endCxn id="142" idx="0"/>
          </p:cNvCxnSpPr>
          <p:nvPr/>
        </p:nvCxnSpPr>
        <p:spPr bwMode="auto">
          <a:xfrm>
            <a:off x="8464353" y="5209920"/>
            <a:ext cx="39002" cy="98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flipH="1">
            <a:off x="9347049" y="5543227"/>
            <a:ext cx="33114" cy="3231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flipH="1">
            <a:off x="4494666" y="6179137"/>
            <a:ext cx="293173" cy="4119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a:stCxn id="202" idx="0"/>
          </p:cNvCxnSpPr>
          <p:nvPr/>
        </p:nvCxnSpPr>
        <p:spPr bwMode="auto">
          <a:xfrm flipH="1" flipV="1">
            <a:off x="4046966" y="6009061"/>
            <a:ext cx="254452" cy="3887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flipH="1">
            <a:off x="3418196" y="6002978"/>
            <a:ext cx="445248" cy="3717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flipH="1" flipV="1">
            <a:off x="2156706" y="4347544"/>
            <a:ext cx="1490113" cy="1747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endCxn id="47" idx="2"/>
          </p:cNvCxnSpPr>
          <p:nvPr/>
        </p:nvCxnSpPr>
        <p:spPr bwMode="auto">
          <a:xfrm>
            <a:off x="2791043" y="5009806"/>
            <a:ext cx="355669" cy="2585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a:off x="2584593" y="5003414"/>
            <a:ext cx="308309" cy="708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Straight Connector 220"/>
          <p:cNvCxnSpPr>
            <a:stCxn id="202" idx="1"/>
          </p:cNvCxnSpPr>
          <p:nvPr/>
        </p:nvCxnSpPr>
        <p:spPr bwMode="auto">
          <a:xfrm flipH="1">
            <a:off x="3418197" y="6591052"/>
            <a:ext cx="689972" cy="160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p:cNvCxnSpPr/>
          <p:nvPr/>
        </p:nvCxnSpPr>
        <p:spPr bwMode="auto">
          <a:xfrm flipV="1">
            <a:off x="3418196" y="6178033"/>
            <a:ext cx="1183162" cy="3804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p:cNvCxnSpPr>
            <a:endCxn id="39" idx="1"/>
          </p:cNvCxnSpPr>
          <p:nvPr/>
        </p:nvCxnSpPr>
        <p:spPr bwMode="auto">
          <a:xfrm>
            <a:off x="6250973" y="3555976"/>
            <a:ext cx="821897" cy="3475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p:cNvCxnSpPr/>
          <p:nvPr/>
        </p:nvCxnSpPr>
        <p:spPr bwMode="auto">
          <a:xfrm flipH="1">
            <a:off x="2050041" y="4080774"/>
            <a:ext cx="593292" cy="175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Straight Connector 228"/>
          <p:cNvCxnSpPr/>
          <p:nvPr/>
        </p:nvCxnSpPr>
        <p:spPr bwMode="auto">
          <a:xfrm>
            <a:off x="2836580" y="3577274"/>
            <a:ext cx="1" cy="3102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Straight Connector 246"/>
          <p:cNvCxnSpPr>
            <a:endCxn id="231" idx="6"/>
          </p:cNvCxnSpPr>
          <p:nvPr/>
        </p:nvCxnSpPr>
        <p:spPr bwMode="auto">
          <a:xfrm flipH="1" flipV="1">
            <a:off x="1382317" y="3342448"/>
            <a:ext cx="1342245" cy="6513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flipH="1" flipV="1">
            <a:off x="1135420" y="4033445"/>
            <a:ext cx="747056" cy="2338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flipH="1">
            <a:off x="1272066" y="4347543"/>
            <a:ext cx="498143" cy="36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a:endCxn id="234" idx="7"/>
          </p:cNvCxnSpPr>
          <p:nvPr/>
        </p:nvCxnSpPr>
        <p:spPr bwMode="auto">
          <a:xfrm flipH="1">
            <a:off x="1791202" y="5000010"/>
            <a:ext cx="601347" cy="3921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endCxn id="234" idx="6"/>
          </p:cNvCxnSpPr>
          <p:nvPr/>
        </p:nvCxnSpPr>
        <p:spPr bwMode="auto">
          <a:xfrm flipH="1" flipV="1">
            <a:off x="1847803" y="5528835"/>
            <a:ext cx="851850" cy="3763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a:endCxn id="235" idx="3"/>
          </p:cNvCxnSpPr>
          <p:nvPr/>
        </p:nvCxnSpPr>
        <p:spPr bwMode="auto">
          <a:xfrm flipH="1">
            <a:off x="2271832" y="5985888"/>
            <a:ext cx="540173" cy="404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Straight Connector 258"/>
          <p:cNvCxnSpPr/>
          <p:nvPr/>
        </p:nvCxnSpPr>
        <p:spPr bwMode="auto">
          <a:xfrm flipV="1">
            <a:off x="8735204" y="3190777"/>
            <a:ext cx="123046" cy="5702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flipV="1">
            <a:off x="8742703" y="3626584"/>
            <a:ext cx="580858" cy="3164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stCxn id="241" idx="1"/>
          </p:cNvCxnSpPr>
          <p:nvPr/>
        </p:nvCxnSpPr>
        <p:spPr bwMode="auto">
          <a:xfrm flipH="1" flipV="1">
            <a:off x="8686102" y="4079709"/>
            <a:ext cx="371588" cy="2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flipV="1">
            <a:off x="9469120" y="4536325"/>
            <a:ext cx="346189" cy="7320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7" name="Straight Connector 266"/>
          <p:cNvCxnSpPr/>
          <p:nvPr/>
        </p:nvCxnSpPr>
        <p:spPr bwMode="auto">
          <a:xfrm flipV="1">
            <a:off x="9573411" y="5055917"/>
            <a:ext cx="610487" cy="2940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9469120" y="5428980"/>
            <a:ext cx="714778" cy="2829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9290448" y="6002978"/>
            <a:ext cx="493046" cy="260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stCxn id="239" idx="2"/>
            <a:endCxn id="142" idx="5"/>
          </p:cNvCxnSpPr>
          <p:nvPr/>
        </p:nvCxnSpPr>
        <p:spPr bwMode="auto">
          <a:xfrm flipH="1" flipV="1">
            <a:off x="8640002" y="6528038"/>
            <a:ext cx="546912" cy="5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Connector 280"/>
          <p:cNvCxnSpPr/>
          <p:nvPr/>
        </p:nvCxnSpPr>
        <p:spPr bwMode="auto">
          <a:xfrm>
            <a:off x="942171" y="4226692"/>
            <a:ext cx="193248" cy="4250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stCxn id="234" idx="4"/>
          </p:cNvCxnSpPr>
          <p:nvPr/>
        </p:nvCxnSpPr>
        <p:spPr bwMode="auto">
          <a:xfrm>
            <a:off x="1654555" y="5722083"/>
            <a:ext cx="287381" cy="5317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5" name="Straight Connector 284"/>
          <p:cNvCxnSpPr/>
          <p:nvPr/>
        </p:nvCxnSpPr>
        <p:spPr bwMode="auto">
          <a:xfrm>
            <a:off x="10377147" y="5249165"/>
            <a:ext cx="0" cy="2695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7" name="Straight Connector 286"/>
          <p:cNvCxnSpPr/>
          <p:nvPr/>
        </p:nvCxnSpPr>
        <p:spPr bwMode="auto">
          <a:xfrm>
            <a:off x="9001089" y="3190777"/>
            <a:ext cx="379073" cy="2991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9" name="Straight Connector 288"/>
          <p:cNvCxnSpPr/>
          <p:nvPr/>
        </p:nvCxnSpPr>
        <p:spPr bwMode="auto">
          <a:xfrm flipH="1">
            <a:off x="8072687" y="3155697"/>
            <a:ext cx="689285" cy="1932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Rectangle 31"/>
          <p:cNvSpPr/>
          <p:nvPr/>
        </p:nvSpPr>
        <p:spPr bwMode="auto">
          <a:xfrm>
            <a:off x="5878219" y="3183488"/>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3" name="Oval 32"/>
          <p:cNvSpPr/>
          <p:nvPr/>
        </p:nvSpPr>
        <p:spPr bwMode="auto">
          <a:xfrm>
            <a:off x="5851544" y="3969365"/>
            <a:ext cx="386497" cy="38649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5" name="Rectangle 34"/>
          <p:cNvSpPr/>
          <p:nvPr/>
        </p:nvSpPr>
        <p:spPr bwMode="auto">
          <a:xfrm>
            <a:off x="4477140" y="3989189"/>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6" name="Diamond 35"/>
          <p:cNvSpPr/>
          <p:nvPr/>
        </p:nvSpPr>
        <p:spPr bwMode="auto">
          <a:xfrm>
            <a:off x="3563622" y="3863441"/>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7" name="Oval 36"/>
          <p:cNvSpPr/>
          <p:nvPr/>
        </p:nvSpPr>
        <p:spPr bwMode="auto">
          <a:xfrm>
            <a:off x="5159591" y="4478390"/>
            <a:ext cx="386497" cy="3864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8" name="Diamond 37"/>
          <p:cNvSpPr/>
          <p:nvPr/>
        </p:nvSpPr>
        <p:spPr bwMode="auto">
          <a:xfrm>
            <a:off x="4377819" y="5042483"/>
            <a:ext cx="386497" cy="386497"/>
          </a:xfrm>
          <a:prstGeom prst="diamon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9" name="Oval 38"/>
          <p:cNvSpPr/>
          <p:nvPr/>
        </p:nvSpPr>
        <p:spPr bwMode="auto">
          <a:xfrm>
            <a:off x="7016269" y="3846897"/>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0" name="Oval 39"/>
          <p:cNvSpPr/>
          <p:nvPr/>
        </p:nvSpPr>
        <p:spPr bwMode="auto">
          <a:xfrm>
            <a:off x="5931523" y="575016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1" name="Diamond 40"/>
          <p:cNvSpPr/>
          <p:nvPr/>
        </p:nvSpPr>
        <p:spPr bwMode="auto">
          <a:xfrm>
            <a:off x="6497109" y="4452652"/>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2" name="Oval 41"/>
          <p:cNvSpPr/>
          <p:nvPr/>
        </p:nvSpPr>
        <p:spPr bwMode="auto">
          <a:xfrm>
            <a:off x="6753546" y="3109463"/>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3" name="Rectangle 42"/>
          <p:cNvSpPr/>
          <p:nvPr/>
        </p:nvSpPr>
        <p:spPr bwMode="auto">
          <a:xfrm>
            <a:off x="4212101" y="3384026"/>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5" name="Diamond 44"/>
          <p:cNvSpPr/>
          <p:nvPr/>
        </p:nvSpPr>
        <p:spPr bwMode="auto">
          <a:xfrm>
            <a:off x="3750242" y="5720143"/>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6" name="Rectangle 45"/>
          <p:cNvSpPr/>
          <p:nvPr/>
        </p:nvSpPr>
        <p:spPr bwMode="auto">
          <a:xfrm>
            <a:off x="4594590" y="5792640"/>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7" name="Oval 46"/>
          <p:cNvSpPr/>
          <p:nvPr/>
        </p:nvSpPr>
        <p:spPr bwMode="auto">
          <a:xfrm>
            <a:off x="3146712" y="5075146"/>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8" name="Rectangle 47"/>
          <p:cNvSpPr/>
          <p:nvPr/>
        </p:nvSpPr>
        <p:spPr bwMode="auto">
          <a:xfrm>
            <a:off x="7075207" y="5810701"/>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1" name="Oval 50"/>
          <p:cNvSpPr/>
          <p:nvPr/>
        </p:nvSpPr>
        <p:spPr bwMode="auto">
          <a:xfrm>
            <a:off x="5801798" y="5221720"/>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2" name="Oval 51"/>
          <p:cNvSpPr/>
          <p:nvPr/>
        </p:nvSpPr>
        <p:spPr bwMode="auto">
          <a:xfrm>
            <a:off x="6500821" y="5952235"/>
            <a:ext cx="386497" cy="38649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4" name="Diamond 53"/>
          <p:cNvSpPr/>
          <p:nvPr/>
        </p:nvSpPr>
        <p:spPr bwMode="auto">
          <a:xfrm>
            <a:off x="2643331" y="3190777"/>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5" name="Diamond 54"/>
          <p:cNvSpPr/>
          <p:nvPr/>
        </p:nvSpPr>
        <p:spPr bwMode="auto">
          <a:xfrm>
            <a:off x="2643332" y="3887525"/>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6" name="Rectangle 55"/>
          <p:cNvSpPr/>
          <p:nvPr/>
        </p:nvSpPr>
        <p:spPr bwMode="auto">
          <a:xfrm>
            <a:off x="2391344" y="461691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7" name="Diamond 56"/>
          <p:cNvSpPr/>
          <p:nvPr/>
        </p:nvSpPr>
        <p:spPr bwMode="auto">
          <a:xfrm>
            <a:off x="2699653" y="5711963"/>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6" name="Rectangle 135"/>
          <p:cNvSpPr/>
          <p:nvPr/>
        </p:nvSpPr>
        <p:spPr bwMode="auto">
          <a:xfrm>
            <a:off x="7686190" y="3155697"/>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7" name="Rectangle 136"/>
          <p:cNvSpPr/>
          <p:nvPr/>
        </p:nvSpPr>
        <p:spPr bwMode="auto">
          <a:xfrm>
            <a:off x="8356206" y="374981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8" name="Rectangle 137"/>
          <p:cNvSpPr/>
          <p:nvPr/>
        </p:nvSpPr>
        <p:spPr bwMode="auto">
          <a:xfrm>
            <a:off x="8057493" y="4267326"/>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9" name="Rectangle 138"/>
          <p:cNvSpPr/>
          <p:nvPr/>
        </p:nvSpPr>
        <p:spPr bwMode="auto">
          <a:xfrm>
            <a:off x="8271104" y="482342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0" name="Rectangle 139"/>
          <p:cNvSpPr/>
          <p:nvPr/>
        </p:nvSpPr>
        <p:spPr bwMode="auto">
          <a:xfrm>
            <a:off x="8960552" y="5673082"/>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1" name="Diamond 140"/>
          <p:cNvSpPr/>
          <p:nvPr/>
        </p:nvSpPr>
        <p:spPr bwMode="auto">
          <a:xfrm>
            <a:off x="9186914" y="5156730"/>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42" name="Oval 141"/>
          <p:cNvSpPr/>
          <p:nvPr/>
        </p:nvSpPr>
        <p:spPr bwMode="auto">
          <a:xfrm>
            <a:off x="8310106" y="6198142"/>
            <a:ext cx="386497" cy="38649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1" name="Diamond 200"/>
          <p:cNvSpPr/>
          <p:nvPr/>
        </p:nvSpPr>
        <p:spPr bwMode="auto">
          <a:xfrm>
            <a:off x="1770209" y="4154294"/>
            <a:ext cx="386497" cy="386497"/>
          </a:xfrm>
          <a:prstGeom prst="diamond">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2" name="Rectangle 201"/>
          <p:cNvSpPr/>
          <p:nvPr/>
        </p:nvSpPr>
        <p:spPr bwMode="auto">
          <a:xfrm>
            <a:off x="4108169" y="6397803"/>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03" name="Rectangle 202"/>
          <p:cNvSpPr/>
          <p:nvPr/>
        </p:nvSpPr>
        <p:spPr bwMode="auto">
          <a:xfrm>
            <a:off x="3031699" y="6365229"/>
            <a:ext cx="386497" cy="38649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1" name="Oval 230"/>
          <p:cNvSpPr/>
          <p:nvPr/>
        </p:nvSpPr>
        <p:spPr bwMode="auto">
          <a:xfrm>
            <a:off x="995820" y="3149199"/>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2" name="Diamond 231"/>
          <p:cNvSpPr/>
          <p:nvPr/>
        </p:nvSpPr>
        <p:spPr bwMode="auto">
          <a:xfrm>
            <a:off x="748922" y="3840195"/>
            <a:ext cx="386497" cy="386497"/>
          </a:xfrm>
          <a:prstGeom prst="diamon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3" name="Rectangle 232"/>
          <p:cNvSpPr/>
          <p:nvPr/>
        </p:nvSpPr>
        <p:spPr bwMode="auto">
          <a:xfrm>
            <a:off x="942170" y="4651720"/>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4" name="Oval 233"/>
          <p:cNvSpPr/>
          <p:nvPr/>
        </p:nvSpPr>
        <p:spPr bwMode="auto">
          <a:xfrm>
            <a:off x="1461306" y="5335586"/>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5" name="Rectangle 234"/>
          <p:cNvSpPr/>
          <p:nvPr/>
        </p:nvSpPr>
        <p:spPr bwMode="auto">
          <a:xfrm>
            <a:off x="1885335" y="619719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6" name="Rectangle 235"/>
          <p:cNvSpPr/>
          <p:nvPr/>
        </p:nvSpPr>
        <p:spPr bwMode="auto">
          <a:xfrm>
            <a:off x="9726893" y="6207279"/>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7" name="Rectangle 236"/>
          <p:cNvSpPr/>
          <p:nvPr/>
        </p:nvSpPr>
        <p:spPr bwMode="auto">
          <a:xfrm>
            <a:off x="10183898" y="5518714"/>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8" name="Rectangle 237"/>
          <p:cNvSpPr/>
          <p:nvPr/>
        </p:nvSpPr>
        <p:spPr bwMode="auto">
          <a:xfrm>
            <a:off x="10183898" y="486266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39" name="Oval 238"/>
          <p:cNvSpPr/>
          <p:nvPr/>
        </p:nvSpPr>
        <p:spPr bwMode="auto">
          <a:xfrm>
            <a:off x="9186914" y="6393735"/>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0" name="Rectangle 239"/>
          <p:cNvSpPr/>
          <p:nvPr/>
        </p:nvSpPr>
        <p:spPr bwMode="auto">
          <a:xfrm>
            <a:off x="9758708" y="4206428"/>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1" name="Oval 240"/>
          <p:cNvSpPr/>
          <p:nvPr/>
        </p:nvSpPr>
        <p:spPr bwMode="auto">
          <a:xfrm>
            <a:off x="9001089" y="4247308"/>
            <a:ext cx="386497" cy="386497"/>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2" name="Rectangle 241"/>
          <p:cNvSpPr/>
          <p:nvPr/>
        </p:nvSpPr>
        <p:spPr bwMode="auto">
          <a:xfrm>
            <a:off x="9323561" y="3433335"/>
            <a:ext cx="386497" cy="386497"/>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243" name="Diamond 242"/>
          <p:cNvSpPr/>
          <p:nvPr/>
        </p:nvSpPr>
        <p:spPr bwMode="auto">
          <a:xfrm>
            <a:off x="8761972" y="2962448"/>
            <a:ext cx="386497" cy="386497"/>
          </a:xfrm>
          <a:prstGeom prst="diamon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49" name="Diamond 48"/>
          <p:cNvSpPr/>
          <p:nvPr/>
        </p:nvSpPr>
        <p:spPr bwMode="auto">
          <a:xfrm>
            <a:off x="7251761" y="5235731"/>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0" name="Diamond 49"/>
          <p:cNvSpPr/>
          <p:nvPr/>
        </p:nvSpPr>
        <p:spPr bwMode="auto">
          <a:xfrm>
            <a:off x="5921077" y="4576107"/>
            <a:ext cx="386497" cy="386497"/>
          </a:xfrm>
          <a:prstGeom prst="diamon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53" name="Rectangle 52"/>
          <p:cNvSpPr/>
          <p:nvPr/>
        </p:nvSpPr>
        <p:spPr bwMode="auto">
          <a:xfrm>
            <a:off x="7131808" y="4705683"/>
            <a:ext cx="386497" cy="38649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34" name="Rectangle 33"/>
          <p:cNvSpPr/>
          <p:nvPr/>
        </p:nvSpPr>
        <p:spPr bwMode="auto">
          <a:xfrm>
            <a:off x="6500822" y="5221721"/>
            <a:ext cx="386497" cy="3864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endParaRPr>
          </a:p>
        </p:txBody>
      </p:sp>
      <p:sp>
        <p:nvSpPr>
          <p:cNvPr id="131" name="Content Placeholder 2"/>
          <p:cNvSpPr>
            <a:spLocks noGrp="1"/>
          </p:cNvSpPr>
          <p:nvPr>
            <p:ph idx="1"/>
          </p:nvPr>
        </p:nvSpPr>
        <p:spPr>
          <a:xfrm>
            <a:off x="304800" y="1143000"/>
            <a:ext cx="11684000" cy="1570038"/>
          </a:xfrm>
        </p:spPr>
        <p:txBody>
          <a:bodyPr/>
          <a:lstStyle/>
          <a:p>
            <a:r>
              <a:rPr lang="en-US" dirty="0" smtClean="0"/>
              <a:t>Respect the </a:t>
            </a:r>
            <a:r>
              <a:rPr lang="en-US" dirty="0"/>
              <a:t>distinction between targeted and untargeted users</a:t>
            </a:r>
          </a:p>
          <a:p>
            <a:r>
              <a:rPr lang="en-US" dirty="0" smtClean="0"/>
              <a:t>Enforce </a:t>
            </a:r>
            <a:r>
              <a:rPr lang="en-US" dirty="0"/>
              <a:t>scope limiting</a:t>
            </a:r>
          </a:p>
          <a:p>
            <a:r>
              <a:rPr lang="en-US" dirty="0" smtClean="0"/>
              <a:t>Enforce </a:t>
            </a:r>
            <a:r>
              <a:rPr lang="en-US" dirty="0"/>
              <a:t>division of </a:t>
            </a:r>
            <a:r>
              <a:rPr lang="en-US" dirty="0" smtClean="0"/>
              <a:t>trust between authorities</a:t>
            </a:r>
            <a:endParaRPr lang="en-US" dirty="0"/>
          </a:p>
          <a:p>
            <a:endParaRPr lang="en-US" dirty="0" smtClean="0"/>
          </a:p>
        </p:txBody>
      </p:sp>
    </p:spTree>
    <p:extLst>
      <p:ext uri="{BB962C8B-B14F-4D97-AF65-F5344CB8AC3E}">
        <p14:creationId xmlns:p14="http://schemas.microsoft.com/office/powerpoint/2010/main" val="414962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765015719"/>
              </p:ext>
            </p:extLst>
          </p:nvPr>
        </p:nvGraphicFramePr>
        <p:xfrm>
          <a:off x="3860800" y="11980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0411" y="1273429"/>
            <a:ext cx="1488778" cy="165074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9257" y="2717800"/>
            <a:ext cx="1953039" cy="1557941"/>
          </a:xfrm>
          <a:prstGeom prst="rect">
            <a:avLst/>
          </a:prstGeom>
        </p:spPr>
      </p:pic>
      <p:sp>
        <p:nvSpPr>
          <p:cNvPr id="2" name="Title 1"/>
          <p:cNvSpPr>
            <a:spLocks noGrp="1"/>
          </p:cNvSpPr>
          <p:nvPr>
            <p:ph type="title"/>
          </p:nvPr>
        </p:nvSpPr>
        <p:spPr/>
        <p:txBody>
          <a:bodyPr/>
          <a:lstStyle/>
          <a:p>
            <a:r>
              <a:rPr lang="en-US" dirty="0" smtClean="0"/>
              <a:t>Using Contact Chaining - Main Idea</a:t>
            </a:r>
            <a:endParaRPr lang="en-US" dirty="0"/>
          </a:p>
        </p:txBody>
      </p:sp>
      <p:sp>
        <p:nvSpPr>
          <p:cNvPr id="3" name="Content Placeholder 2"/>
          <p:cNvSpPr>
            <a:spLocks noGrp="1"/>
          </p:cNvSpPr>
          <p:nvPr>
            <p:ph idx="1"/>
          </p:nvPr>
        </p:nvSpPr>
        <p:spPr>
          <a:xfrm>
            <a:off x="304800" y="1143000"/>
            <a:ext cx="3724275" cy="5473700"/>
          </a:xfrm>
        </p:spPr>
        <p:txBody>
          <a:bodyPr/>
          <a:lstStyle/>
          <a:p>
            <a:r>
              <a:rPr lang="en-US" dirty="0" smtClean="0"/>
              <a:t>Use privacy-preserving contact</a:t>
            </a:r>
            <a:br>
              <a:rPr lang="en-US" dirty="0" smtClean="0"/>
            </a:br>
            <a:r>
              <a:rPr lang="en-US" dirty="0" smtClean="0"/>
              <a:t>chaining protocol to get </a:t>
            </a:r>
            <a:r>
              <a:rPr lang="en-US" dirty="0" smtClean="0">
                <a:solidFill>
                  <a:srgbClr val="FF0000"/>
                </a:solidFill>
              </a:rPr>
              <a:t>encryptions</a:t>
            </a:r>
            <a:r>
              <a:rPr lang="en-US" dirty="0" smtClean="0"/>
              <a:t> of </a:t>
            </a:r>
            <a:r>
              <a:rPr lang="en-US" i="1" dirty="0" smtClean="0"/>
              <a:t>k</a:t>
            </a:r>
            <a:r>
              <a:rPr lang="en-US" dirty="0" smtClean="0"/>
              <a:t>‑contacts of target</a:t>
            </a:r>
          </a:p>
          <a:p>
            <a:endParaRPr lang="en-US" dirty="0" smtClean="0"/>
          </a:p>
          <a:p>
            <a:r>
              <a:rPr lang="en-US" dirty="0" smtClean="0"/>
              <a:t>Use privacy-preserving set intersection to </a:t>
            </a:r>
            <a:r>
              <a:rPr lang="en-US" dirty="0" smtClean="0">
                <a:solidFill>
                  <a:schemeClr val="accent5">
                    <a:lumMod val="60000"/>
                    <a:lumOff val="40000"/>
                  </a:schemeClr>
                </a:solidFill>
              </a:rPr>
              <a:t>filter </a:t>
            </a:r>
            <a:r>
              <a:rPr lang="en-US" i="1" dirty="0" smtClean="0"/>
              <a:t>k</a:t>
            </a:r>
            <a:r>
              <a:rPr lang="en-US" dirty="0"/>
              <a:t>‑</a:t>
            </a:r>
            <a:r>
              <a:rPr lang="en-US" dirty="0" smtClean="0"/>
              <a:t>contacts and decrypt only new targets</a:t>
            </a:r>
          </a:p>
          <a:p>
            <a:endParaRPr lang="en-US" dirty="0"/>
          </a:p>
          <a:p>
            <a:endParaRPr lang="en-US" dirty="0"/>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7304" y="2791809"/>
            <a:ext cx="1910962" cy="1483932"/>
          </a:xfrm>
          <a:prstGeom prst="rect">
            <a:avLst/>
          </a:prstGeom>
        </p:spPr>
      </p:pic>
    </p:spTree>
    <p:extLst>
      <p:ext uri="{BB962C8B-B14F-4D97-AF65-F5344CB8AC3E}">
        <p14:creationId xmlns:p14="http://schemas.microsoft.com/office/powerpoint/2010/main" val="315440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Open season on private personal data</a:t>
            </a:r>
          </a:p>
          <a:p>
            <a:endParaRPr lang="en-US" dirty="0" smtClean="0"/>
          </a:p>
          <a:p>
            <a:endParaRPr lang="en-US" dirty="0"/>
          </a:p>
          <a:p>
            <a:r>
              <a:rPr lang="en-US" dirty="0" smtClean="0"/>
              <a:t>No accountability</a:t>
            </a:r>
          </a:p>
          <a:p>
            <a:endParaRPr lang="en-US" dirty="0" smtClean="0"/>
          </a:p>
          <a:p>
            <a:endParaRPr lang="en-US" dirty="0"/>
          </a:p>
          <a:p>
            <a:r>
              <a:rPr lang="en-US" dirty="0" smtClean="0"/>
              <a:t>No guarantees</a:t>
            </a:r>
          </a:p>
          <a:p>
            <a:endParaRPr lang="en-US" dirty="0" smtClean="0"/>
          </a:p>
          <a:p>
            <a:endParaRPr lang="en-US" dirty="0"/>
          </a:p>
          <a:p>
            <a:r>
              <a:rPr lang="en-US" dirty="0" smtClean="0"/>
              <a:t>The government is part of the problem</a:t>
            </a:r>
            <a:endParaRPr lang="en-US" dirty="0"/>
          </a:p>
        </p:txBody>
      </p:sp>
    </p:spTree>
    <p:extLst>
      <p:ext uri="{BB962C8B-B14F-4D97-AF65-F5344CB8AC3E}">
        <p14:creationId xmlns:p14="http://schemas.microsoft.com/office/powerpoint/2010/main" val="45080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Contact Chaining Protocol</a:t>
            </a:r>
            <a:endParaRPr lang="en-US" dirty="0"/>
          </a:p>
        </p:txBody>
      </p:sp>
      <p:sp>
        <p:nvSpPr>
          <p:cNvPr id="3" name="Content Placeholder 2"/>
          <p:cNvSpPr>
            <a:spLocks noGrp="1"/>
          </p:cNvSpPr>
          <p:nvPr>
            <p:ph idx="1"/>
          </p:nvPr>
        </p:nvSpPr>
        <p:spPr/>
        <p:txBody>
          <a:bodyPr/>
          <a:lstStyle/>
          <a:p>
            <a:r>
              <a:rPr lang="en-US" dirty="0" smtClean="0"/>
              <a:t>Government agencies agree on a warrant:</a:t>
            </a:r>
          </a:p>
          <a:p>
            <a:pPr lvl="1"/>
            <a:r>
              <a:rPr lang="en-US" dirty="0" smtClean="0"/>
              <a:t>Initial target id </a:t>
            </a:r>
            <a:r>
              <a:rPr lang="en-US" i="1" dirty="0" smtClean="0"/>
              <a:t>X</a:t>
            </a:r>
          </a:p>
          <a:p>
            <a:pPr lvl="1"/>
            <a:r>
              <a:rPr lang="en-US" dirty="0" smtClean="0"/>
              <a:t>Maximum chaining length </a:t>
            </a:r>
            <a:r>
              <a:rPr lang="en-US" i="1" dirty="0" smtClean="0"/>
              <a:t>k</a:t>
            </a:r>
          </a:p>
          <a:p>
            <a:pPr lvl="1"/>
            <a:r>
              <a:rPr lang="en-US" dirty="0" smtClean="0"/>
              <a:t>Scope-limiting parameter </a:t>
            </a:r>
            <a:r>
              <a:rPr lang="en-US" i="1" dirty="0" smtClean="0"/>
              <a:t>d</a:t>
            </a:r>
            <a:r>
              <a:rPr lang="en-US" dirty="0"/>
              <a:t> </a:t>
            </a:r>
            <a:r>
              <a:rPr lang="en-US" dirty="0" smtClean="0"/>
              <a:t>: Maximum degree </a:t>
            </a:r>
          </a:p>
          <a:p>
            <a:pPr lvl="2"/>
            <a:endParaRPr lang="en-US" i="1" dirty="0" smtClean="0"/>
          </a:p>
          <a:p>
            <a:pPr lvl="2"/>
            <a:endParaRPr lang="en-US" i="1" dirty="0"/>
          </a:p>
          <a:p>
            <a:r>
              <a:rPr lang="en-US" dirty="0" smtClean="0"/>
              <a:t>Each telecom has:</a:t>
            </a:r>
          </a:p>
          <a:p>
            <a:pPr lvl="1"/>
            <a:r>
              <a:rPr lang="en-US" dirty="0" smtClean="0"/>
              <a:t>List of client identities served</a:t>
            </a:r>
          </a:p>
          <a:p>
            <a:pPr lvl="1"/>
            <a:r>
              <a:rPr lang="en-US" dirty="0" smtClean="0"/>
              <a:t>Contact list for each client</a:t>
            </a:r>
          </a:p>
          <a:p>
            <a:pPr lvl="1"/>
            <a:endParaRPr lang="en-US" dirty="0"/>
          </a:p>
          <a:p>
            <a:r>
              <a:rPr lang="en-US" dirty="0" smtClean="0"/>
              <a:t>Agencies repeatedly query telecoms about their data</a:t>
            </a:r>
          </a:p>
          <a:p>
            <a:pPr lvl="1"/>
            <a:endParaRPr lang="en-US" dirty="0"/>
          </a:p>
        </p:txBody>
      </p:sp>
    </p:spTree>
    <p:extLst>
      <p:ext uri="{BB962C8B-B14F-4D97-AF65-F5344CB8AC3E}">
        <p14:creationId xmlns:p14="http://schemas.microsoft.com/office/powerpoint/2010/main" val="330916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Contact Chaining Protocol Setup</a:t>
            </a:r>
            <a:endParaRPr lang="en-US" dirty="0"/>
          </a:p>
        </p:txBody>
      </p:sp>
      <p:sp>
        <p:nvSpPr>
          <p:cNvPr id="3" name="Content Placeholder 2"/>
          <p:cNvSpPr>
            <a:spLocks noGrp="1"/>
          </p:cNvSpPr>
          <p:nvPr>
            <p:ph sz="half" idx="1"/>
          </p:nvPr>
        </p:nvSpPr>
        <p:spPr/>
        <p:txBody>
          <a:bodyPr/>
          <a:lstStyle/>
          <a:p>
            <a:r>
              <a:rPr lang="en-US" dirty="0" smtClean="0"/>
              <a:t>Agencies perform a modified parallel breadth-first search by querying telecoms</a:t>
            </a:r>
          </a:p>
          <a:p>
            <a:endParaRPr lang="en-US" i="1" dirty="0" smtClean="0"/>
          </a:p>
          <a:p>
            <a:r>
              <a:rPr lang="en-US" dirty="0" err="1"/>
              <a:t>Enc</a:t>
            </a:r>
            <a:r>
              <a:rPr lang="en-US" i="1" baseline="-25000" dirty="0" err="1"/>
              <a:t>T</a:t>
            </a:r>
            <a:r>
              <a:rPr lang="en-US" baseline="-25000" dirty="0"/>
              <a:t>(</a:t>
            </a:r>
            <a:r>
              <a:rPr lang="en-US" i="1" baseline="-25000" dirty="0"/>
              <a:t>a</a:t>
            </a:r>
            <a:r>
              <a:rPr lang="en-US" baseline="-25000" dirty="0"/>
              <a:t>)</a:t>
            </a:r>
            <a:r>
              <a:rPr lang="en-US" dirty="0"/>
              <a:t>(</a:t>
            </a:r>
            <a:r>
              <a:rPr lang="en-US" i="1" dirty="0"/>
              <a:t>a</a:t>
            </a:r>
            <a:r>
              <a:rPr lang="en-US" dirty="0" smtClean="0"/>
              <a:t>) is a public-key encryption of </a:t>
            </a:r>
            <a:r>
              <a:rPr lang="en-US" i="1" dirty="0" smtClean="0"/>
              <a:t>a </a:t>
            </a:r>
            <a:r>
              <a:rPr lang="en-US" dirty="0" smtClean="0"/>
              <a:t>under the encryption key of </a:t>
            </a:r>
            <a:r>
              <a:rPr lang="en-US" i="1" dirty="0" smtClean="0"/>
              <a:t>T</a:t>
            </a:r>
            <a:r>
              <a:rPr lang="en-US" dirty="0" smtClean="0"/>
              <a:t>(</a:t>
            </a:r>
            <a:r>
              <a:rPr lang="en-US" i="1" dirty="0" smtClean="0"/>
              <a:t>a</a:t>
            </a:r>
            <a:r>
              <a:rPr lang="en-US" dirty="0" smtClean="0"/>
              <a:t>), the telecom that serves user </a:t>
            </a:r>
            <a:r>
              <a:rPr lang="en-US" i="1" dirty="0" smtClean="0"/>
              <a:t>a</a:t>
            </a:r>
            <a:endParaRPr lang="en-US" baseline="-25000" dirty="0" smtClean="0"/>
          </a:p>
          <a:p>
            <a:endParaRPr lang="en-US" baseline="-25000" dirty="0"/>
          </a:p>
          <a:p>
            <a:r>
              <a:rPr lang="en-US" dirty="0" err="1">
                <a:solidFill>
                  <a:srgbClr val="FF0000"/>
                </a:solidFill>
              </a:rPr>
              <a:t>Enc</a:t>
            </a:r>
            <a:r>
              <a:rPr lang="en-US" i="1" baseline="-25000" dirty="0" err="1"/>
              <a:t>Agencies</a:t>
            </a:r>
            <a:r>
              <a:rPr lang="en-US" dirty="0"/>
              <a:t>(</a:t>
            </a:r>
            <a:r>
              <a:rPr lang="en-US" i="1" dirty="0"/>
              <a:t>a</a:t>
            </a:r>
            <a:r>
              <a:rPr lang="en-US" dirty="0" smtClean="0"/>
              <a:t>)</a:t>
            </a:r>
            <a:r>
              <a:rPr lang="en-US" dirty="0"/>
              <a:t> </a:t>
            </a:r>
            <a:r>
              <a:rPr lang="en-US" dirty="0" smtClean="0"/>
              <a:t>is an </a:t>
            </a:r>
            <a:r>
              <a:rPr lang="en-US" dirty="0" err="1">
                <a:solidFill>
                  <a:srgbClr val="FF0000"/>
                </a:solidFill>
              </a:rPr>
              <a:t>ElGamal</a:t>
            </a:r>
            <a:r>
              <a:rPr lang="en-US" dirty="0" smtClean="0"/>
              <a:t> encryption of </a:t>
            </a:r>
            <a:r>
              <a:rPr lang="en-US" i="1" dirty="0" smtClean="0"/>
              <a:t>a </a:t>
            </a:r>
            <a:r>
              <a:rPr lang="en-US" dirty="0" smtClean="0"/>
              <a:t>under the keys of all agencies</a:t>
            </a:r>
          </a:p>
          <a:p>
            <a:pPr marL="0" indent="0">
              <a:buNone/>
            </a:pPr>
            <a:endParaRPr lang="en-US" dirty="0"/>
          </a:p>
        </p:txBody>
      </p:sp>
      <p:sp>
        <p:nvSpPr>
          <p:cNvPr id="4" name="Content Placeholder 3"/>
          <p:cNvSpPr>
            <a:spLocks noGrp="1"/>
          </p:cNvSpPr>
          <p:nvPr>
            <p:ph sz="quarter" idx="2"/>
          </p:nvPr>
        </p:nvSpPr>
        <p:spPr>
          <a:xfrm>
            <a:off x="6248400" y="1143000"/>
            <a:ext cx="5740400" cy="2028825"/>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Query</a:t>
            </a:r>
            <a:r>
              <a:rPr lang="en-US" dirty="0" smtClean="0">
                <a:solidFill>
                  <a:srgbClr val="C00000"/>
                </a:solidFill>
              </a:rPr>
              <a:t> </a:t>
            </a:r>
            <a:r>
              <a:rPr lang="en-US" dirty="0" smtClean="0"/>
              <a:t>to </a:t>
            </a:r>
            <a:r>
              <a:rPr lang="en-US" i="1" dirty="0"/>
              <a:t>T</a:t>
            </a:r>
            <a:r>
              <a:rPr lang="en-US" dirty="0"/>
              <a:t>(</a:t>
            </a:r>
            <a:r>
              <a:rPr lang="en-US" i="1" dirty="0"/>
              <a:t>a</a:t>
            </a:r>
            <a:r>
              <a:rPr lang="en-US" dirty="0"/>
              <a:t>) </a:t>
            </a:r>
            <a:endParaRPr lang="en-US" dirty="0" smtClean="0"/>
          </a:p>
          <a:p>
            <a:r>
              <a:rPr lang="en-US" dirty="0" err="1" smtClean="0"/>
              <a:t>Enc</a:t>
            </a:r>
            <a:r>
              <a:rPr lang="en-US" i="1" baseline="-25000" dirty="0" err="1" smtClean="0"/>
              <a:t>T</a:t>
            </a:r>
            <a:r>
              <a:rPr lang="en-US" baseline="-25000" dirty="0" smtClean="0"/>
              <a:t>(</a:t>
            </a:r>
            <a:r>
              <a:rPr lang="en-US" i="1" baseline="-25000" dirty="0" smtClean="0"/>
              <a:t>a</a:t>
            </a:r>
            <a:r>
              <a:rPr lang="en-US" baseline="-25000" dirty="0" smtClean="0"/>
              <a:t>)</a:t>
            </a:r>
            <a:r>
              <a:rPr lang="en-US" dirty="0" smtClean="0"/>
              <a:t>(</a:t>
            </a:r>
            <a:r>
              <a:rPr lang="en-US" i="1" dirty="0" smtClean="0"/>
              <a:t>a</a:t>
            </a:r>
            <a:r>
              <a:rPr lang="en-US" dirty="0" smtClean="0"/>
              <a:t>)</a:t>
            </a:r>
            <a:endParaRPr lang="en-US" baseline="-25000" dirty="0" smtClean="0"/>
          </a:p>
          <a:p>
            <a:r>
              <a:rPr lang="en-US" dirty="0" smtClean="0"/>
              <a:t>Signatures from all agencies</a:t>
            </a:r>
          </a:p>
          <a:p>
            <a:endParaRPr lang="en-US" dirty="0"/>
          </a:p>
        </p:txBody>
      </p:sp>
      <p:sp>
        <p:nvSpPr>
          <p:cNvPr id="15" name="Content Placeholder 14"/>
          <p:cNvSpPr>
            <a:spLocks noGrp="1"/>
          </p:cNvSpPr>
          <p:nvPr>
            <p:ph sz="quarter" idx="3"/>
          </p:nvPr>
        </p:nvSpPr>
        <p:spPr>
          <a:xfrm>
            <a:off x="6248400" y="3867150"/>
            <a:ext cx="5740400" cy="2749550"/>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Response</a:t>
            </a:r>
            <a:r>
              <a:rPr lang="en-US" b="1" dirty="0" smtClean="0"/>
              <a:t> </a:t>
            </a:r>
            <a:r>
              <a:rPr lang="en-US" dirty="0" smtClean="0"/>
              <a:t>from </a:t>
            </a:r>
            <a:r>
              <a:rPr lang="en-US" i="1" dirty="0" smtClean="0"/>
              <a:t>T</a:t>
            </a:r>
            <a:r>
              <a:rPr lang="en-US" dirty="0" smtClean="0"/>
              <a:t>(</a:t>
            </a:r>
            <a:r>
              <a:rPr lang="en-US" i="1" dirty="0" smtClean="0"/>
              <a:t>a</a:t>
            </a:r>
            <a:r>
              <a:rPr lang="en-US" dirty="0" smtClean="0"/>
              <a:t>)</a:t>
            </a:r>
            <a:endParaRPr lang="en-US" b="1" dirty="0"/>
          </a:p>
          <a:p>
            <a:r>
              <a:rPr lang="en-US" dirty="0" err="1">
                <a:solidFill>
                  <a:srgbClr val="FF0000"/>
                </a:solidFill>
              </a:rPr>
              <a:t>Enc</a:t>
            </a:r>
            <a:r>
              <a:rPr lang="en-US" i="1" baseline="-25000" dirty="0" err="1">
                <a:solidFill>
                  <a:schemeClr val="tx1"/>
                </a:solidFill>
              </a:rPr>
              <a:t>Agencies</a:t>
            </a:r>
            <a:r>
              <a:rPr lang="en-US" dirty="0"/>
              <a:t>(</a:t>
            </a:r>
            <a:r>
              <a:rPr lang="en-US" i="1" dirty="0"/>
              <a:t>a</a:t>
            </a:r>
            <a:r>
              <a:rPr lang="en-US" dirty="0"/>
              <a:t>)</a:t>
            </a:r>
          </a:p>
          <a:p>
            <a:r>
              <a:rPr lang="en-US" dirty="0" err="1" smtClean="0"/>
              <a:t>Enc</a:t>
            </a:r>
            <a:r>
              <a:rPr lang="en-US" i="1" baseline="-25000" dirty="0" err="1" smtClean="0"/>
              <a:t>T</a:t>
            </a:r>
            <a:r>
              <a:rPr lang="en-US" baseline="-25000" dirty="0" smtClean="0"/>
              <a:t>(</a:t>
            </a:r>
            <a:r>
              <a:rPr lang="en-US" i="1" baseline="-25000" dirty="0" smtClean="0"/>
              <a:t>b</a:t>
            </a:r>
            <a:r>
              <a:rPr lang="en-US" baseline="-25000" dirty="0" smtClean="0"/>
              <a:t>)</a:t>
            </a:r>
            <a:r>
              <a:rPr lang="en-US" dirty="0" smtClean="0"/>
              <a:t>(</a:t>
            </a:r>
            <a:r>
              <a:rPr lang="en-US" i="1" dirty="0" smtClean="0"/>
              <a:t>b</a:t>
            </a:r>
            <a:r>
              <a:rPr lang="en-US" dirty="0" smtClean="0"/>
              <a:t>) for </a:t>
            </a:r>
            <a:r>
              <a:rPr lang="en-US" dirty="0"/>
              <a:t>all </a:t>
            </a:r>
            <a:r>
              <a:rPr lang="en-US" i="1" dirty="0"/>
              <a:t>b</a:t>
            </a:r>
            <a:r>
              <a:rPr lang="en-US" dirty="0"/>
              <a:t> in </a:t>
            </a:r>
            <a:r>
              <a:rPr lang="en-US" i="1" dirty="0" smtClean="0"/>
              <a:t>a</a:t>
            </a:r>
            <a:r>
              <a:rPr lang="en-US" dirty="0" smtClean="0"/>
              <a:t>’s</a:t>
            </a:r>
            <a:br>
              <a:rPr lang="en-US" dirty="0" smtClean="0"/>
            </a:br>
            <a:r>
              <a:rPr lang="en-US" dirty="0" smtClean="0"/>
              <a:t>set of neighbors</a:t>
            </a:r>
            <a:endParaRPr lang="en-US" baseline="-25000" dirty="0"/>
          </a:p>
          <a:p>
            <a:r>
              <a:rPr lang="en-US" dirty="0" smtClean="0"/>
              <a:t>Signature from </a:t>
            </a:r>
            <a:r>
              <a:rPr lang="en-US" i="1" dirty="0" smtClean="0"/>
              <a:t>T</a:t>
            </a:r>
            <a:r>
              <a:rPr lang="en-US" dirty="0" smtClean="0"/>
              <a:t>(</a:t>
            </a:r>
            <a:r>
              <a:rPr lang="en-US" i="1" dirty="0" smtClean="0"/>
              <a:t>a</a:t>
            </a:r>
            <a:r>
              <a:rPr lang="en-US" dirty="0" smtClean="0"/>
              <a:t>)</a:t>
            </a:r>
            <a:endParaRPr lang="en-US" dirty="0"/>
          </a:p>
          <a:p>
            <a:pPr lvl="1"/>
            <a:endParaRPr lang="en-US" dirty="0"/>
          </a:p>
          <a:p>
            <a:endParaRPr lang="en-US" dirty="0"/>
          </a:p>
        </p:txBody>
      </p:sp>
    </p:spTree>
    <p:extLst>
      <p:ext uri="{BB962C8B-B14F-4D97-AF65-F5344CB8AC3E}">
        <p14:creationId xmlns:p14="http://schemas.microsoft.com/office/powerpoint/2010/main" val="150046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Contact Chaining Protocol</a:t>
            </a:r>
            <a:endParaRPr lang="en-US" dirty="0"/>
          </a:p>
        </p:txBody>
      </p:sp>
      <p:sp>
        <p:nvSpPr>
          <p:cNvPr id="3" name="Content Placeholder 2"/>
          <p:cNvSpPr>
            <a:spLocks noGrp="1"/>
          </p:cNvSpPr>
          <p:nvPr>
            <p:ph sz="half" idx="1"/>
          </p:nvPr>
        </p:nvSpPr>
        <p:spPr/>
        <p:txBody>
          <a:bodyPr wrap="square">
            <a:normAutofit/>
          </a:bodyPr>
          <a:lstStyle/>
          <a:p>
            <a:r>
              <a:rPr lang="en-US" dirty="0" smtClean="0"/>
              <a:t>Step 0:</a:t>
            </a:r>
          </a:p>
          <a:p>
            <a:pPr lvl="1"/>
            <a:r>
              <a:rPr lang="en-US" dirty="0" smtClean="0"/>
              <a:t>Query </a:t>
            </a:r>
            <a:r>
              <a:rPr lang="en-US" i="1" dirty="0" smtClean="0"/>
              <a:t>T</a:t>
            </a:r>
            <a:r>
              <a:rPr lang="en-US" dirty="0" smtClean="0"/>
              <a:t>(</a:t>
            </a:r>
            <a:r>
              <a:rPr lang="en-US" i="1" dirty="0" smtClean="0"/>
              <a:t>x</a:t>
            </a:r>
            <a:r>
              <a:rPr lang="en-US" dirty="0" smtClean="0"/>
              <a:t>) on original target </a:t>
            </a:r>
            <a:r>
              <a:rPr lang="en-US" i="1" dirty="0" smtClean="0"/>
              <a:t>x</a:t>
            </a:r>
            <a:endParaRPr lang="en-US" dirty="0" smtClean="0"/>
          </a:p>
          <a:p>
            <a:endParaRPr lang="en-US" dirty="0"/>
          </a:p>
          <a:p>
            <a:r>
              <a:rPr lang="en-US" dirty="0" smtClean="0"/>
              <a:t>Step 1 through </a:t>
            </a:r>
            <a:r>
              <a:rPr lang="en-US" i="1" dirty="0" smtClean="0"/>
              <a:t>k</a:t>
            </a:r>
            <a:r>
              <a:rPr lang="en-US" dirty="0" smtClean="0"/>
              <a:t>:</a:t>
            </a:r>
          </a:p>
          <a:p>
            <a:pPr lvl="1"/>
            <a:r>
              <a:rPr lang="en-US" dirty="0" smtClean="0"/>
              <a:t>Query appropriate telecom on all </a:t>
            </a:r>
            <a:r>
              <a:rPr lang="en-US" dirty="0" err="1" smtClean="0"/>
              <a:t>ciphertexts</a:t>
            </a:r>
            <a:r>
              <a:rPr lang="en-US" dirty="0" smtClean="0"/>
              <a:t> received during previous step</a:t>
            </a:r>
          </a:p>
          <a:p>
            <a:pPr lvl="1"/>
            <a:r>
              <a:rPr lang="en-US" dirty="0" smtClean="0"/>
              <a:t>Exception: If a single response has more than </a:t>
            </a:r>
            <a:r>
              <a:rPr lang="en-US" i="1" dirty="0" smtClean="0"/>
              <a:t>d</a:t>
            </a:r>
            <a:r>
              <a:rPr lang="en-US" dirty="0" smtClean="0"/>
              <a:t> contacts, do not query them</a:t>
            </a:r>
          </a:p>
          <a:p>
            <a:pPr lvl="1"/>
            <a:endParaRPr lang="en-US" dirty="0"/>
          </a:p>
          <a:p>
            <a:r>
              <a:rPr lang="en-US" dirty="0" smtClean="0"/>
              <a:t>Output: Agency </a:t>
            </a:r>
            <a:r>
              <a:rPr lang="en-US" dirty="0" err="1" smtClean="0"/>
              <a:t>ciphertexts</a:t>
            </a:r>
            <a:r>
              <a:rPr lang="en-US" dirty="0" smtClean="0"/>
              <a:t> received</a:t>
            </a:r>
          </a:p>
        </p:txBody>
      </p:sp>
      <p:sp>
        <p:nvSpPr>
          <p:cNvPr id="4" name="Content Placeholder 3"/>
          <p:cNvSpPr>
            <a:spLocks noGrp="1"/>
          </p:cNvSpPr>
          <p:nvPr>
            <p:ph sz="quarter" idx="2"/>
          </p:nvPr>
        </p:nvSpPr>
        <p:spPr>
          <a:xfrm>
            <a:off x="6248400" y="1143000"/>
            <a:ext cx="5740400" cy="2028825"/>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Query</a:t>
            </a:r>
            <a:r>
              <a:rPr lang="en-US" dirty="0" smtClean="0">
                <a:solidFill>
                  <a:srgbClr val="C00000"/>
                </a:solidFill>
              </a:rPr>
              <a:t> </a:t>
            </a:r>
            <a:r>
              <a:rPr lang="en-US" dirty="0" smtClean="0"/>
              <a:t>to </a:t>
            </a:r>
            <a:r>
              <a:rPr lang="en-US" i="1" dirty="0"/>
              <a:t>T</a:t>
            </a:r>
            <a:r>
              <a:rPr lang="en-US" dirty="0"/>
              <a:t>(</a:t>
            </a:r>
            <a:r>
              <a:rPr lang="en-US" i="1" dirty="0"/>
              <a:t>a</a:t>
            </a:r>
            <a:r>
              <a:rPr lang="en-US" dirty="0"/>
              <a:t>) </a:t>
            </a:r>
            <a:endParaRPr lang="en-US" dirty="0" smtClean="0"/>
          </a:p>
          <a:p>
            <a:r>
              <a:rPr lang="en-US" dirty="0" err="1" smtClean="0"/>
              <a:t>Enc</a:t>
            </a:r>
            <a:r>
              <a:rPr lang="en-US" i="1" baseline="-25000" dirty="0" err="1" smtClean="0"/>
              <a:t>T</a:t>
            </a:r>
            <a:r>
              <a:rPr lang="en-US" baseline="-25000" dirty="0" smtClean="0"/>
              <a:t>(</a:t>
            </a:r>
            <a:r>
              <a:rPr lang="en-US" i="1" baseline="-25000" dirty="0" smtClean="0"/>
              <a:t>a</a:t>
            </a:r>
            <a:r>
              <a:rPr lang="en-US" baseline="-25000" dirty="0" smtClean="0"/>
              <a:t>)</a:t>
            </a:r>
            <a:r>
              <a:rPr lang="en-US" dirty="0" smtClean="0"/>
              <a:t>(</a:t>
            </a:r>
            <a:r>
              <a:rPr lang="en-US" i="1" dirty="0" smtClean="0"/>
              <a:t>a</a:t>
            </a:r>
            <a:r>
              <a:rPr lang="en-US" dirty="0" smtClean="0"/>
              <a:t>)</a:t>
            </a:r>
            <a:endParaRPr lang="en-US" baseline="-25000" dirty="0" smtClean="0"/>
          </a:p>
          <a:p>
            <a:r>
              <a:rPr lang="en-US" dirty="0" smtClean="0"/>
              <a:t>Signatures from all agencies</a:t>
            </a:r>
          </a:p>
          <a:p>
            <a:endParaRPr lang="en-US" dirty="0"/>
          </a:p>
        </p:txBody>
      </p:sp>
      <p:sp>
        <p:nvSpPr>
          <p:cNvPr id="15" name="Content Placeholder 14"/>
          <p:cNvSpPr>
            <a:spLocks noGrp="1"/>
          </p:cNvSpPr>
          <p:nvPr>
            <p:ph sz="quarter" idx="3"/>
          </p:nvPr>
        </p:nvSpPr>
        <p:spPr>
          <a:xfrm>
            <a:off x="6248400" y="3867150"/>
            <a:ext cx="5740400" cy="2749550"/>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Response</a:t>
            </a:r>
            <a:r>
              <a:rPr lang="en-US" b="1" dirty="0" smtClean="0"/>
              <a:t> </a:t>
            </a:r>
            <a:r>
              <a:rPr lang="en-US" dirty="0" smtClean="0"/>
              <a:t>from </a:t>
            </a:r>
            <a:r>
              <a:rPr lang="en-US" i="1" dirty="0" smtClean="0"/>
              <a:t>T</a:t>
            </a:r>
            <a:r>
              <a:rPr lang="en-US" dirty="0" smtClean="0"/>
              <a:t>(</a:t>
            </a:r>
            <a:r>
              <a:rPr lang="en-US" i="1" dirty="0" smtClean="0"/>
              <a:t>a</a:t>
            </a:r>
            <a:r>
              <a:rPr lang="en-US" dirty="0" smtClean="0"/>
              <a:t>)</a:t>
            </a:r>
            <a:endParaRPr lang="en-US" b="1" dirty="0"/>
          </a:p>
          <a:p>
            <a:r>
              <a:rPr lang="en-US" dirty="0" err="1" smtClean="0">
                <a:solidFill>
                  <a:srgbClr val="FF0000"/>
                </a:solidFill>
              </a:rPr>
              <a:t>Enc</a:t>
            </a:r>
            <a:r>
              <a:rPr lang="en-US" i="1" baseline="-25000" dirty="0" err="1" smtClean="0">
                <a:solidFill>
                  <a:schemeClr val="tx1"/>
                </a:solidFill>
              </a:rPr>
              <a:t>Agencies</a:t>
            </a:r>
            <a:r>
              <a:rPr lang="en-US" dirty="0" smtClean="0"/>
              <a:t>(</a:t>
            </a:r>
            <a:r>
              <a:rPr lang="en-US" i="1" dirty="0" smtClean="0"/>
              <a:t>a</a:t>
            </a:r>
            <a:r>
              <a:rPr lang="en-US" dirty="0"/>
              <a:t>)</a:t>
            </a:r>
          </a:p>
          <a:p>
            <a:r>
              <a:rPr lang="en-US" dirty="0" err="1" smtClean="0"/>
              <a:t>Enc</a:t>
            </a:r>
            <a:r>
              <a:rPr lang="en-US" i="1" baseline="-25000" dirty="0" err="1" smtClean="0"/>
              <a:t>T</a:t>
            </a:r>
            <a:r>
              <a:rPr lang="en-US" baseline="-25000" dirty="0" smtClean="0"/>
              <a:t>(</a:t>
            </a:r>
            <a:r>
              <a:rPr lang="en-US" i="1" baseline="-25000" dirty="0" smtClean="0"/>
              <a:t>b</a:t>
            </a:r>
            <a:r>
              <a:rPr lang="en-US" baseline="-25000" dirty="0"/>
              <a:t>)</a:t>
            </a:r>
            <a:r>
              <a:rPr lang="en-US" dirty="0"/>
              <a:t>(</a:t>
            </a:r>
            <a:r>
              <a:rPr lang="en-US" i="1" dirty="0"/>
              <a:t>b</a:t>
            </a:r>
            <a:r>
              <a:rPr lang="en-US" dirty="0"/>
              <a:t>) for all </a:t>
            </a:r>
            <a:r>
              <a:rPr lang="en-US" i="1" dirty="0"/>
              <a:t>b</a:t>
            </a:r>
            <a:r>
              <a:rPr lang="en-US" dirty="0"/>
              <a:t> in </a:t>
            </a:r>
            <a:r>
              <a:rPr lang="en-US" i="1" dirty="0"/>
              <a:t>a</a:t>
            </a:r>
            <a:r>
              <a:rPr lang="en-US" dirty="0"/>
              <a:t>’s</a:t>
            </a:r>
            <a:br>
              <a:rPr lang="en-US" dirty="0"/>
            </a:br>
            <a:r>
              <a:rPr lang="en-US" dirty="0"/>
              <a:t>set of neighbors</a:t>
            </a:r>
            <a:endParaRPr lang="en-US" baseline="-25000" dirty="0"/>
          </a:p>
          <a:p>
            <a:r>
              <a:rPr lang="en-US" dirty="0" smtClean="0"/>
              <a:t>Signature from </a:t>
            </a:r>
            <a:r>
              <a:rPr lang="en-US" i="1" dirty="0" smtClean="0"/>
              <a:t>T</a:t>
            </a:r>
            <a:r>
              <a:rPr lang="en-US" dirty="0" smtClean="0"/>
              <a:t>(</a:t>
            </a:r>
            <a:r>
              <a:rPr lang="en-US" i="1" dirty="0" smtClean="0"/>
              <a:t>a</a:t>
            </a:r>
            <a:r>
              <a:rPr lang="en-US" dirty="0" smtClean="0"/>
              <a:t>)</a:t>
            </a:r>
            <a:endParaRPr lang="en-US" dirty="0"/>
          </a:p>
          <a:p>
            <a:pPr lvl="1"/>
            <a:endParaRPr lang="en-US" dirty="0"/>
          </a:p>
          <a:p>
            <a:endParaRPr lang="en-US" dirty="0"/>
          </a:p>
        </p:txBody>
      </p:sp>
    </p:spTree>
    <p:extLst>
      <p:ext uri="{BB962C8B-B14F-4D97-AF65-F5344CB8AC3E}">
        <p14:creationId xmlns:p14="http://schemas.microsoft.com/office/powerpoint/2010/main" val="47840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Private Data</a:t>
            </a:r>
            <a:endParaRPr lang="en-US" dirty="0"/>
          </a:p>
        </p:txBody>
      </p:sp>
      <p:sp>
        <p:nvSpPr>
          <p:cNvPr id="3" name="Content Placeholder 2"/>
          <p:cNvSpPr>
            <a:spLocks noGrp="1"/>
          </p:cNvSpPr>
          <p:nvPr>
            <p:ph sz="half" idx="1"/>
          </p:nvPr>
        </p:nvSpPr>
        <p:spPr/>
        <p:txBody>
          <a:bodyPr/>
          <a:lstStyle/>
          <a:p>
            <a:r>
              <a:rPr lang="en-US" dirty="0" smtClean="0"/>
              <a:t>Agencies see </a:t>
            </a:r>
            <a:r>
              <a:rPr lang="en-US" i="1" dirty="0" smtClean="0"/>
              <a:t>no </a:t>
            </a:r>
            <a:r>
              <a:rPr lang="en-US" dirty="0" err="1" smtClean="0"/>
              <a:t>cleartext</a:t>
            </a:r>
            <a:r>
              <a:rPr lang="en-US" dirty="0" smtClean="0"/>
              <a:t> identities from this contact chaining protocol</a:t>
            </a:r>
          </a:p>
          <a:p>
            <a:endParaRPr lang="en-US" dirty="0"/>
          </a:p>
          <a:p>
            <a:r>
              <a:rPr lang="en-US" dirty="0" smtClean="0"/>
              <a:t>Telecoms learn no information about other telecoms’ users by responding to queries</a:t>
            </a:r>
            <a:endParaRPr lang="en-US" dirty="0"/>
          </a:p>
          <a:p>
            <a:endParaRPr lang="en-US" dirty="0" smtClean="0"/>
          </a:p>
          <a:p>
            <a:r>
              <a:rPr lang="en-US" dirty="0" smtClean="0"/>
              <a:t>Signatures ensure validity of all messages</a:t>
            </a:r>
          </a:p>
        </p:txBody>
      </p:sp>
      <p:sp>
        <p:nvSpPr>
          <p:cNvPr id="4" name="Content Placeholder 3"/>
          <p:cNvSpPr>
            <a:spLocks noGrp="1"/>
          </p:cNvSpPr>
          <p:nvPr>
            <p:ph sz="quarter" idx="2"/>
          </p:nvPr>
        </p:nvSpPr>
        <p:spPr>
          <a:xfrm>
            <a:off x="6248400" y="1143000"/>
            <a:ext cx="5740400" cy="2028825"/>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Query</a:t>
            </a:r>
            <a:r>
              <a:rPr lang="en-US" dirty="0" smtClean="0">
                <a:solidFill>
                  <a:srgbClr val="C00000"/>
                </a:solidFill>
              </a:rPr>
              <a:t> </a:t>
            </a:r>
            <a:r>
              <a:rPr lang="en-US" dirty="0" smtClean="0"/>
              <a:t>to </a:t>
            </a:r>
            <a:r>
              <a:rPr lang="en-US" i="1" dirty="0"/>
              <a:t>T</a:t>
            </a:r>
            <a:r>
              <a:rPr lang="en-US" dirty="0"/>
              <a:t>(</a:t>
            </a:r>
            <a:r>
              <a:rPr lang="en-US" i="1" dirty="0"/>
              <a:t>a</a:t>
            </a:r>
            <a:r>
              <a:rPr lang="en-US" dirty="0"/>
              <a:t>) </a:t>
            </a:r>
            <a:endParaRPr lang="en-US" dirty="0" smtClean="0"/>
          </a:p>
          <a:p>
            <a:r>
              <a:rPr lang="en-US" dirty="0" err="1" smtClean="0"/>
              <a:t>Enc</a:t>
            </a:r>
            <a:r>
              <a:rPr lang="en-US" i="1" baseline="-25000" dirty="0" err="1" smtClean="0"/>
              <a:t>T</a:t>
            </a:r>
            <a:r>
              <a:rPr lang="en-US" baseline="-25000" dirty="0" smtClean="0"/>
              <a:t>(</a:t>
            </a:r>
            <a:r>
              <a:rPr lang="en-US" i="1" baseline="-25000" dirty="0" smtClean="0"/>
              <a:t>a</a:t>
            </a:r>
            <a:r>
              <a:rPr lang="en-US" baseline="-25000" dirty="0" smtClean="0"/>
              <a:t>)</a:t>
            </a:r>
            <a:r>
              <a:rPr lang="en-US" dirty="0" smtClean="0"/>
              <a:t>(</a:t>
            </a:r>
            <a:r>
              <a:rPr lang="en-US" i="1" dirty="0" smtClean="0"/>
              <a:t>a</a:t>
            </a:r>
            <a:r>
              <a:rPr lang="en-US" dirty="0" smtClean="0"/>
              <a:t>)</a:t>
            </a:r>
            <a:endParaRPr lang="en-US" baseline="-25000" dirty="0" smtClean="0"/>
          </a:p>
          <a:p>
            <a:r>
              <a:rPr lang="en-US" dirty="0" smtClean="0"/>
              <a:t>Signatures from all agencies</a:t>
            </a:r>
          </a:p>
          <a:p>
            <a:endParaRPr lang="en-US" dirty="0"/>
          </a:p>
        </p:txBody>
      </p:sp>
      <p:sp>
        <p:nvSpPr>
          <p:cNvPr id="15" name="Content Placeholder 14"/>
          <p:cNvSpPr>
            <a:spLocks noGrp="1"/>
          </p:cNvSpPr>
          <p:nvPr>
            <p:ph sz="quarter" idx="3"/>
          </p:nvPr>
        </p:nvSpPr>
        <p:spPr>
          <a:xfrm>
            <a:off x="6248400" y="3867150"/>
            <a:ext cx="5740400" cy="2749550"/>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rgbClr val="C00000"/>
                </a:solidFill>
              </a:rPr>
              <a:t>Response</a:t>
            </a:r>
            <a:r>
              <a:rPr lang="en-US" b="1" dirty="0" smtClean="0"/>
              <a:t> </a:t>
            </a:r>
            <a:r>
              <a:rPr lang="en-US" dirty="0" smtClean="0"/>
              <a:t>from </a:t>
            </a:r>
            <a:r>
              <a:rPr lang="en-US" i="1" dirty="0" smtClean="0"/>
              <a:t>T</a:t>
            </a:r>
            <a:r>
              <a:rPr lang="en-US" dirty="0" smtClean="0"/>
              <a:t>(</a:t>
            </a:r>
            <a:r>
              <a:rPr lang="en-US" i="1" dirty="0" smtClean="0"/>
              <a:t>a</a:t>
            </a:r>
            <a:r>
              <a:rPr lang="en-US" dirty="0" smtClean="0"/>
              <a:t>)</a:t>
            </a:r>
            <a:endParaRPr lang="en-US" b="1" dirty="0"/>
          </a:p>
          <a:p>
            <a:r>
              <a:rPr lang="en-US" dirty="0" err="1">
                <a:solidFill>
                  <a:srgbClr val="FF0000"/>
                </a:solidFill>
              </a:rPr>
              <a:t>Enc</a:t>
            </a:r>
            <a:r>
              <a:rPr lang="en-US" i="1" baseline="-25000" dirty="0" err="1">
                <a:solidFill>
                  <a:schemeClr val="tx1"/>
                </a:solidFill>
              </a:rPr>
              <a:t>Agencies</a:t>
            </a:r>
            <a:r>
              <a:rPr lang="en-US" dirty="0"/>
              <a:t>(</a:t>
            </a:r>
            <a:r>
              <a:rPr lang="en-US" i="1" dirty="0"/>
              <a:t>a</a:t>
            </a:r>
            <a:r>
              <a:rPr lang="en-US" dirty="0"/>
              <a:t>)</a:t>
            </a:r>
          </a:p>
          <a:p>
            <a:r>
              <a:rPr lang="en-US" dirty="0" err="1" smtClean="0"/>
              <a:t>Enc</a:t>
            </a:r>
            <a:r>
              <a:rPr lang="en-US" i="1" baseline="-25000" dirty="0" err="1" smtClean="0"/>
              <a:t>T</a:t>
            </a:r>
            <a:r>
              <a:rPr lang="en-US" baseline="-25000" dirty="0" smtClean="0"/>
              <a:t>(</a:t>
            </a:r>
            <a:r>
              <a:rPr lang="en-US" i="1" baseline="-25000" dirty="0" smtClean="0"/>
              <a:t>b</a:t>
            </a:r>
            <a:r>
              <a:rPr lang="en-US" baseline="-25000" dirty="0"/>
              <a:t>)</a:t>
            </a:r>
            <a:r>
              <a:rPr lang="en-US" dirty="0"/>
              <a:t>(</a:t>
            </a:r>
            <a:r>
              <a:rPr lang="en-US" i="1" dirty="0"/>
              <a:t>b</a:t>
            </a:r>
            <a:r>
              <a:rPr lang="en-US" dirty="0"/>
              <a:t>) for all </a:t>
            </a:r>
            <a:r>
              <a:rPr lang="en-US" i="1" dirty="0"/>
              <a:t>b</a:t>
            </a:r>
            <a:r>
              <a:rPr lang="en-US" dirty="0"/>
              <a:t> in </a:t>
            </a:r>
            <a:r>
              <a:rPr lang="en-US" i="1" dirty="0"/>
              <a:t>a</a:t>
            </a:r>
            <a:r>
              <a:rPr lang="en-US" dirty="0"/>
              <a:t>’s</a:t>
            </a:r>
            <a:br>
              <a:rPr lang="en-US" dirty="0"/>
            </a:br>
            <a:r>
              <a:rPr lang="en-US" dirty="0"/>
              <a:t>set of neighbors</a:t>
            </a:r>
            <a:endParaRPr lang="en-US" baseline="-25000" dirty="0"/>
          </a:p>
          <a:p>
            <a:r>
              <a:rPr lang="en-US" dirty="0" smtClean="0"/>
              <a:t>Signature from </a:t>
            </a:r>
            <a:r>
              <a:rPr lang="en-US" i="1" dirty="0" smtClean="0"/>
              <a:t>T</a:t>
            </a:r>
            <a:r>
              <a:rPr lang="en-US" dirty="0" smtClean="0"/>
              <a:t>(</a:t>
            </a:r>
            <a:r>
              <a:rPr lang="en-US" i="1" dirty="0" smtClean="0"/>
              <a:t>a</a:t>
            </a:r>
            <a:r>
              <a:rPr lang="en-US" dirty="0" smtClean="0"/>
              <a:t>)</a:t>
            </a:r>
            <a:endParaRPr lang="en-US" dirty="0"/>
          </a:p>
          <a:p>
            <a:pPr lvl="1"/>
            <a:endParaRPr lang="en-US" dirty="0"/>
          </a:p>
          <a:p>
            <a:endParaRPr lang="en-US" dirty="0"/>
          </a:p>
        </p:txBody>
      </p:sp>
    </p:spTree>
    <p:extLst>
      <p:ext uri="{BB962C8B-B14F-4D97-AF65-F5344CB8AC3E}">
        <p14:creationId xmlns:p14="http://schemas.microsoft.com/office/powerpoint/2010/main" val="41289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Satisfies Privacy Principles</a:t>
            </a:r>
            <a:endParaRPr lang="en-US" dirty="0"/>
          </a:p>
        </p:txBody>
      </p:sp>
      <p:sp>
        <p:nvSpPr>
          <p:cNvPr id="3" name="Content Placeholder 2"/>
          <p:cNvSpPr>
            <a:spLocks noGrp="1"/>
          </p:cNvSpPr>
          <p:nvPr>
            <p:ph idx="1"/>
          </p:nvPr>
        </p:nvSpPr>
        <p:spPr/>
        <p:txBody>
          <a:bodyPr/>
          <a:lstStyle/>
          <a:p>
            <a:r>
              <a:rPr lang="en-US" dirty="0" smtClean="0"/>
              <a:t>Open Process</a:t>
            </a:r>
          </a:p>
          <a:p>
            <a:pPr lvl="1"/>
            <a:r>
              <a:rPr lang="en-US" dirty="0"/>
              <a:t>Can openly </a:t>
            </a:r>
            <a:r>
              <a:rPr lang="en-US" dirty="0" smtClean="0"/>
              <a:t>standardize the protocol and the </a:t>
            </a:r>
            <a:r>
              <a:rPr lang="en-US" dirty="0"/>
              <a:t>crypto </a:t>
            </a:r>
            <a:r>
              <a:rPr lang="en-US" i="1" dirty="0"/>
              <a:t>without</a:t>
            </a:r>
            <a:r>
              <a:rPr lang="en-US" dirty="0"/>
              <a:t> compromising investigative </a:t>
            </a:r>
            <a:r>
              <a:rPr lang="en-US" dirty="0" smtClean="0"/>
              <a:t>power</a:t>
            </a:r>
          </a:p>
          <a:p>
            <a:r>
              <a:rPr lang="en-US" dirty="0" smtClean="0"/>
              <a:t>Distributed </a:t>
            </a:r>
            <a:r>
              <a:rPr lang="en-US" dirty="0"/>
              <a:t>trust</a:t>
            </a:r>
          </a:p>
          <a:p>
            <a:pPr lvl="1"/>
            <a:r>
              <a:rPr lang="en-US" dirty="0"/>
              <a:t>Telecoms disregard queries unless signed by all agencies</a:t>
            </a:r>
          </a:p>
          <a:p>
            <a:pPr lvl="1"/>
            <a:r>
              <a:rPr lang="en-US" dirty="0" smtClean="0"/>
              <a:t>No one agency can decrypt responses</a:t>
            </a:r>
            <a:endParaRPr lang="en-US" dirty="0"/>
          </a:p>
          <a:p>
            <a:r>
              <a:rPr lang="en-US" dirty="0"/>
              <a:t>Enforced scope limiting</a:t>
            </a:r>
          </a:p>
          <a:p>
            <a:pPr lvl="1"/>
            <a:r>
              <a:rPr lang="en-US" dirty="0" smtClean="0"/>
              <a:t>Any agency can block paths through high-degree vertices</a:t>
            </a:r>
            <a:endParaRPr lang="en-US" dirty="0"/>
          </a:p>
          <a:p>
            <a:r>
              <a:rPr lang="en-US" dirty="0"/>
              <a:t>Sealing time and notification</a:t>
            </a:r>
          </a:p>
          <a:p>
            <a:pPr lvl="1"/>
            <a:r>
              <a:rPr lang="en-US" dirty="0" smtClean="0"/>
              <a:t>Agencies can notify targeted users after intersection step</a:t>
            </a:r>
            <a:endParaRPr lang="en-US" dirty="0"/>
          </a:p>
          <a:p>
            <a:r>
              <a:rPr lang="en-US" dirty="0"/>
              <a:t>Accountability</a:t>
            </a:r>
          </a:p>
          <a:p>
            <a:pPr lvl="1"/>
            <a:r>
              <a:rPr lang="en-US" dirty="0" smtClean="0"/>
              <a:t>Surveillance statistics collected by any or all agencies</a:t>
            </a:r>
            <a:endParaRPr lang="en-US" dirty="0"/>
          </a:p>
        </p:txBody>
      </p:sp>
    </p:spTree>
    <p:extLst>
      <p:ext uri="{BB962C8B-B14F-4D97-AF65-F5344CB8AC3E}">
        <p14:creationId xmlns:p14="http://schemas.microsoft.com/office/powerpoint/2010/main" val="348921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Contact-Chaining Protocol</a:t>
            </a:r>
            <a:endParaRPr lang="en-US" dirty="0"/>
          </a:p>
        </p:txBody>
      </p:sp>
      <p:sp>
        <p:nvSpPr>
          <p:cNvPr id="3" name="Content Placeholder 2"/>
          <p:cNvSpPr>
            <a:spLocks noGrp="1"/>
          </p:cNvSpPr>
          <p:nvPr>
            <p:ph idx="1"/>
          </p:nvPr>
        </p:nvSpPr>
        <p:spPr>
          <a:xfrm>
            <a:off x="304800" y="1143000"/>
            <a:ext cx="11029950" cy="5473700"/>
          </a:xfrm>
        </p:spPr>
        <p:txBody>
          <a:bodyPr/>
          <a:lstStyle/>
          <a:p>
            <a:r>
              <a:rPr lang="en-US" dirty="0"/>
              <a:t>Java implementation of </a:t>
            </a:r>
            <a:r>
              <a:rPr lang="en-US" dirty="0" smtClean="0"/>
              <a:t>protocol run in parallel on Yale </a:t>
            </a:r>
            <a:r>
              <a:rPr lang="en-US" dirty="0"/>
              <a:t>CS </a:t>
            </a:r>
            <a:r>
              <a:rPr lang="en-US" dirty="0" smtClean="0"/>
              <a:t>Cloud</a:t>
            </a:r>
            <a:endParaRPr lang="en-US" dirty="0"/>
          </a:p>
          <a:p>
            <a:endParaRPr lang="en-US" dirty="0" smtClean="0"/>
          </a:p>
          <a:p>
            <a:endParaRPr lang="en-US" dirty="0" smtClean="0"/>
          </a:p>
          <a:p>
            <a:r>
              <a:rPr lang="en-US" dirty="0" smtClean="0"/>
              <a:t>Used actual network data from a Slovakian social network as “realistic” stand-in for a telephone network</a:t>
            </a:r>
          </a:p>
          <a:p>
            <a:endParaRPr lang="en-US" dirty="0" smtClean="0"/>
          </a:p>
          <a:p>
            <a:endParaRPr lang="en-US" dirty="0"/>
          </a:p>
          <a:p>
            <a:r>
              <a:rPr lang="en-US" dirty="0" smtClean="0"/>
              <a:t>Created 4 “telecoms” owning 44%, 24%, 17%, and 15% of the network to simulate proportional sizes of largest 4 telecoms</a:t>
            </a:r>
            <a:endParaRPr lang="en-US" dirty="0"/>
          </a:p>
          <a:p>
            <a:endParaRPr lang="en-US" dirty="0" smtClean="0"/>
          </a:p>
          <a:p>
            <a:endParaRPr lang="en-US" dirty="0"/>
          </a:p>
        </p:txBody>
      </p:sp>
    </p:spTree>
    <p:extLst>
      <p:ext uri="{BB962C8B-B14F-4D97-AF65-F5344CB8AC3E}">
        <p14:creationId xmlns:p14="http://schemas.microsoft.com/office/powerpoint/2010/main" val="399471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Chaining Experimental Setup</a:t>
            </a:r>
            <a:endParaRPr lang="en-US" dirty="0"/>
          </a:p>
        </p:txBody>
      </p:sp>
      <p:sp>
        <p:nvSpPr>
          <p:cNvPr id="6" name="Content Placeholder 5"/>
          <p:cNvSpPr>
            <a:spLocks noGrp="1"/>
          </p:cNvSpPr>
          <p:nvPr>
            <p:ph sz="half" idx="1"/>
          </p:nvPr>
        </p:nvSpPr>
        <p:spPr>
          <a:xfrm>
            <a:off x="304800" y="1143000"/>
            <a:ext cx="4524375" cy="5473700"/>
          </a:xfrm>
        </p:spPr>
        <p:txBody>
          <a:bodyPr/>
          <a:lstStyle/>
          <a:p>
            <a:r>
              <a:rPr lang="en-US" dirty="0"/>
              <a:t>Java implementation of protocol run in parallel on Yale CS </a:t>
            </a:r>
            <a:r>
              <a:rPr lang="en-US" dirty="0" smtClean="0"/>
              <a:t>Cloud</a:t>
            </a:r>
          </a:p>
          <a:p>
            <a:endParaRPr lang="en-US" dirty="0"/>
          </a:p>
          <a:p>
            <a:r>
              <a:rPr lang="en-US" dirty="0"/>
              <a:t>Used actual network data from a Slovakian social network as “realistic” stand-in for a telephone </a:t>
            </a:r>
            <a:r>
              <a:rPr lang="en-US" dirty="0" smtClean="0"/>
              <a:t>network</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669439320"/>
              </p:ext>
            </p:extLst>
          </p:nvPr>
        </p:nvGraphicFramePr>
        <p:xfrm>
          <a:off x="5067300" y="1142998"/>
          <a:ext cx="6921500" cy="4924423"/>
        </p:xfrm>
        <a:graphic>
          <a:graphicData uri="http://schemas.openxmlformats.org/drawingml/2006/table">
            <a:tbl>
              <a:tblPr firstRow="1" bandRow="1">
                <a:tableStyleId>{0E3FDE45-AF77-4B5C-9715-49D594BDF05E}</a:tableStyleId>
              </a:tblPr>
              <a:tblGrid>
                <a:gridCol w="1730375"/>
                <a:gridCol w="1730375"/>
                <a:gridCol w="1730375"/>
                <a:gridCol w="1730375"/>
              </a:tblGrid>
              <a:tr h="980563">
                <a:tc>
                  <a:txBody>
                    <a:bodyPr/>
                    <a:lstStyle/>
                    <a:p>
                      <a:pPr algn="ctr" fontAlgn="b"/>
                      <a:r>
                        <a:rPr lang="en-US" sz="2000" u="none" strike="noStrike" dirty="0" err="1" smtClean="0">
                          <a:effectLst/>
                        </a:rPr>
                        <a:t>Ciphertexts</a:t>
                      </a:r>
                      <a:r>
                        <a:rPr lang="en-US" sz="2000" u="none" strike="noStrike" dirty="0" smtClean="0">
                          <a:effectLst/>
                        </a:rPr>
                        <a:t> in result</a:t>
                      </a:r>
                      <a:br>
                        <a:rPr lang="en-US" sz="2000" u="none" strike="noStrike" dirty="0" smtClean="0">
                          <a:effectLst/>
                        </a:rPr>
                      </a:b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Degree</a:t>
                      </a:r>
                      <a:r>
                        <a:rPr lang="en-US" sz="2000" u="none" strike="noStrike" baseline="0" dirty="0" smtClean="0">
                          <a:effectLst/>
                        </a:rPr>
                        <a:t> of Target</a:t>
                      </a:r>
                    </a:p>
                    <a:p>
                      <a:pPr algn="ctr" fontAlgn="b"/>
                      <a:r>
                        <a:rPr lang="en-US" sz="2000" b="0" i="1" u="none" strike="noStrike" baseline="0" dirty="0" smtClean="0">
                          <a:solidFill>
                            <a:srgbClr val="000000"/>
                          </a:solidFill>
                          <a:effectLst/>
                          <a:latin typeface="Calibri" panose="020F0502020204030204" pitchFamily="34" charset="0"/>
                        </a:rPr>
                        <a:t>x</a:t>
                      </a:r>
                      <a:endParaRPr lang="en-US" sz="20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baseline="0" dirty="0" smtClean="0">
                          <a:effectLst/>
                        </a:rPr>
                        <a:t>Maximum Path Length</a:t>
                      </a:r>
                      <a:br>
                        <a:rPr lang="en-US" sz="2000" u="none" strike="noStrike" baseline="0" dirty="0" smtClean="0">
                          <a:effectLst/>
                        </a:rPr>
                      </a:br>
                      <a:r>
                        <a:rPr lang="en-US" sz="2000" b="0" i="1" u="none" strike="noStrike" baseline="0" dirty="0" smtClean="0">
                          <a:effectLst/>
                        </a:rPr>
                        <a:t>k</a:t>
                      </a:r>
                      <a:endParaRPr lang="en-US" sz="2000" b="0"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solidFill>
                            <a:srgbClr val="000000"/>
                          </a:solidFill>
                          <a:effectLst/>
                          <a:latin typeface="Calibri" panose="020F0502020204030204" pitchFamily="34" charset="0"/>
                        </a:rPr>
                        <a:t>Large</a:t>
                      </a:r>
                      <a:r>
                        <a:rPr lang="en-US" sz="2000" b="1" i="0" u="none" strike="noStrike" baseline="0" dirty="0" smtClean="0">
                          <a:solidFill>
                            <a:srgbClr val="000000"/>
                          </a:solidFill>
                          <a:effectLst/>
                          <a:latin typeface="Calibri" panose="020F0502020204030204" pitchFamily="34" charset="0"/>
                        </a:rPr>
                        <a:t> Vertex Degree Cutoff</a:t>
                      </a:r>
                      <a:r>
                        <a:rPr lang="en-US" sz="2000" b="1" i="0" u="none" strike="noStrike" dirty="0" smtClean="0">
                          <a:solidFill>
                            <a:srgbClr val="000000"/>
                          </a:solidFill>
                          <a:effectLst/>
                          <a:latin typeface="Calibri" panose="020F0502020204030204" pitchFamily="34" charset="0"/>
                        </a:rPr>
                        <a:t/>
                      </a:r>
                      <a:br>
                        <a:rPr lang="en-US" sz="2000" b="1" i="0" u="none" strike="noStrike" dirty="0" smtClean="0">
                          <a:solidFill>
                            <a:srgbClr val="000000"/>
                          </a:solidFill>
                          <a:effectLst/>
                          <a:latin typeface="Calibri" panose="020F0502020204030204" pitchFamily="34" charset="0"/>
                        </a:rPr>
                      </a:br>
                      <a:r>
                        <a:rPr lang="en-US" sz="2000" b="1" i="1" u="none" strike="noStrike" dirty="0" smtClean="0">
                          <a:solidFill>
                            <a:srgbClr val="000000"/>
                          </a:solidFill>
                          <a:effectLst/>
                          <a:latin typeface="Calibri" panose="020F0502020204030204" pitchFamily="34" charset="0"/>
                        </a:rPr>
                        <a:t>d</a:t>
                      </a:r>
                      <a:endParaRPr lang="en-US" sz="2000" b="1"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582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2</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50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1061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2</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75</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5301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0" i="0" u="none" strike="noStrike" dirty="0" smtClean="0">
                          <a:solidFill>
                            <a:schemeClr val="tx1"/>
                          </a:solidFill>
                          <a:effectLst/>
                          <a:latin typeface="+mn-lt"/>
                        </a:rPr>
                        <a:t>128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2</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150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b="0" i="0" u="none" strike="noStrike" dirty="0" smtClean="0">
                          <a:solidFill>
                            <a:schemeClr val="tx1"/>
                          </a:solidFill>
                          <a:effectLst/>
                          <a:latin typeface="+mn-lt"/>
                        </a:rPr>
                        <a:t>10188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123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0" i="0" u="none" strike="noStrike" kern="1200" dirty="0" smtClean="0">
                          <a:solidFill>
                            <a:schemeClr val="tx1"/>
                          </a:solidFill>
                          <a:effectLst/>
                          <a:latin typeface="+mn-lt"/>
                          <a:ea typeface="+mn-ea"/>
                          <a:cs typeface="+mn-cs"/>
                        </a:rPr>
                        <a:t>2</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27338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3</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kern="1200" dirty="0" smtClean="0">
                          <a:effectLst/>
                        </a:rPr>
                        <a:t>200</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r>
              <a:tr h="394386">
                <a:tc>
                  <a:txBody>
                    <a:bodyPr/>
                    <a:lstStyle/>
                    <a:p>
                      <a:pPr algn="ctr" fontAlgn="b"/>
                      <a:r>
                        <a:rPr lang="en-US" sz="2000" u="none" strike="noStrike" dirty="0" smtClean="0">
                          <a:effectLst/>
                        </a:rPr>
                        <a:t>49446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0" i="0" u="none" strike="noStrike" dirty="0" smtClean="0">
                          <a:solidFill>
                            <a:schemeClr val="tx1"/>
                          </a:solidFill>
                          <a:effectLst/>
                          <a:latin typeface="+mn-lt"/>
                        </a:rPr>
                        <a:t>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150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102899</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b="0" i="0" u="none" strike="noStrike" dirty="0" smtClean="0">
                          <a:solidFill>
                            <a:schemeClr val="tx1"/>
                          </a:solidFill>
                          <a:effectLst/>
                          <a:latin typeface="+mn-lt"/>
                        </a:rPr>
                        <a:t>230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100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149535</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159</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150</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kern="1200" dirty="0" smtClean="0">
                          <a:solidFill>
                            <a:schemeClr val="tx1"/>
                          </a:solidFill>
                          <a:effectLst/>
                          <a:latin typeface="+mn-lt"/>
                          <a:ea typeface="+mn-ea"/>
                          <a:cs typeface="+mn-cs"/>
                        </a:rPr>
                        <a:t>194231</a:t>
                      </a:r>
                      <a:endParaRPr lang="en-US" sz="2000" u="none" strike="noStrike" kern="1200" dirty="0">
                        <a:solidFill>
                          <a:schemeClr val="tx1"/>
                        </a:solidFill>
                        <a:effectLst/>
                        <a:latin typeface="+mn-lt"/>
                        <a:ea typeface="+mn-ea"/>
                        <a:cs typeface="+mn-cs"/>
                      </a:endParaRPr>
                    </a:p>
                  </a:txBody>
                  <a:tcPr marL="7620" marR="7620" marT="7620" marB="0" anchor="b"/>
                </a:tc>
                <a:tc>
                  <a:txBody>
                    <a:bodyPr/>
                    <a:lstStyle/>
                    <a:p>
                      <a:pPr algn="ctr" fontAlgn="b"/>
                      <a:r>
                        <a:rPr lang="en-US" sz="2000" u="none" strike="noStrike" kern="1200" dirty="0" smtClean="0">
                          <a:solidFill>
                            <a:schemeClr val="tx1"/>
                          </a:solidFill>
                          <a:effectLst/>
                          <a:latin typeface="+mn-lt"/>
                          <a:ea typeface="+mn-ea"/>
                          <a:cs typeface="+mn-cs"/>
                        </a:rPr>
                        <a:t>128</a:t>
                      </a:r>
                      <a:endParaRPr lang="en-US" sz="2000" u="none" strike="noStrike" kern="1200" dirty="0">
                        <a:solidFill>
                          <a:schemeClr val="tx1"/>
                        </a:solidFill>
                        <a:effectLst/>
                        <a:latin typeface="+mn-lt"/>
                        <a:ea typeface="+mn-ea"/>
                        <a:cs typeface="+mn-cs"/>
                      </a:endParaRPr>
                    </a:p>
                  </a:txBody>
                  <a:tcPr marL="7620" marR="7620" marT="7620" marB="0" anchor="b"/>
                </a:tc>
                <a:tc>
                  <a:txBody>
                    <a:bodyPr/>
                    <a:lstStyle/>
                    <a:p>
                      <a:pPr algn="ctr" fontAlgn="b"/>
                      <a:r>
                        <a:rPr lang="en-US" sz="2000" u="none" strike="noStrike" kern="1200" dirty="0" smtClean="0">
                          <a:solidFill>
                            <a:schemeClr val="tx1"/>
                          </a:solidFill>
                          <a:effectLst/>
                          <a:latin typeface="+mn-lt"/>
                          <a:ea typeface="+mn-ea"/>
                          <a:cs typeface="+mn-cs"/>
                        </a:rPr>
                        <a:t>3</a:t>
                      </a:r>
                      <a:endParaRPr lang="en-US" sz="2000" u="none" strike="noStrike" kern="1200" dirty="0">
                        <a:solidFill>
                          <a:schemeClr val="tx1"/>
                        </a:solidFill>
                        <a:effectLst/>
                        <a:latin typeface="+mn-lt"/>
                        <a:ea typeface="+mn-ea"/>
                        <a:cs typeface="+mn-cs"/>
                      </a:endParaRPr>
                    </a:p>
                  </a:txBody>
                  <a:tcPr marL="7620" marR="7620" marT="7620" marB="0" anchor="b"/>
                </a:tc>
                <a:tc>
                  <a:txBody>
                    <a:bodyPr/>
                    <a:lstStyle/>
                    <a:p>
                      <a:pPr algn="ctr" fontAlgn="b"/>
                      <a:r>
                        <a:rPr lang="en-US" sz="2000" u="none" strike="noStrike" kern="1200" dirty="0" smtClean="0">
                          <a:solidFill>
                            <a:schemeClr val="tx1"/>
                          </a:solidFill>
                          <a:effectLst/>
                          <a:latin typeface="+mn-lt"/>
                          <a:ea typeface="+mn-ea"/>
                          <a:cs typeface="+mn-cs"/>
                        </a:rPr>
                        <a:t>500</a:t>
                      </a:r>
                      <a:endParaRPr lang="en-US" sz="2000" u="none" strike="noStrike" kern="1200" dirty="0">
                        <a:solidFill>
                          <a:schemeClr val="tx1"/>
                        </a:solidFill>
                        <a:effectLst/>
                        <a:latin typeface="+mn-lt"/>
                        <a:ea typeface="+mn-ea"/>
                        <a:cs typeface="+mn-cs"/>
                      </a:endParaRPr>
                    </a:p>
                  </a:txBody>
                  <a:tcPr marL="7620" marR="7620" marT="7620" marB="0" anchor="b"/>
                </a:tc>
              </a:tr>
              <a:tr h="394386">
                <a:tc>
                  <a:txBody>
                    <a:bodyPr/>
                    <a:lstStyle/>
                    <a:p>
                      <a:pPr algn="ctr" fontAlgn="b"/>
                      <a:r>
                        <a:rPr lang="en-US" sz="2000" u="none" strike="noStrike" dirty="0" smtClean="0">
                          <a:effectLst/>
                        </a:rPr>
                        <a:t>297474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123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97288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Chaining Experimental Results</a:t>
            </a:r>
            <a:endParaRPr lang="en-US" dirty="0"/>
          </a:p>
        </p:txBody>
      </p:sp>
      <p:sp>
        <p:nvSpPr>
          <p:cNvPr id="6" name="Content Placeholder 5"/>
          <p:cNvSpPr>
            <a:spLocks noGrp="1"/>
          </p:cNvSpPr>
          <p:nvPr>
            <p:ph sz="half" idx="1"/>
          </p:nvPr>
        </p:nvSpPr>
        <p:spPr>
          <a:xfrm>
            <a:off x="304800" y="1143000"/>
            <a:ext cx="4524375" cy="5473700"/>
          </a:xfrm>
        </p:spPr>
        <p:txBody>
          <a:bodyPr/>
          <a:lstStyle/>
          <a:p>
            <a:r>
              <a:rPr lang="en-US" dirty="0" smtClean="0"/>
              <a:t>Varied starting position, </a:t>
            </a:r>
            <a:r>
              <a:rPr lang="en-US" i="1" dirty="0" smtClean="0"/>
              <a:t>k</a:t>
            </a:r>
            <a:r>
              <a:rPr lang="en-US" dirty="0" smtClean="0"/>
              <a:t>, and </a:t>
            </a:r>
            <a:r>
              <a:rPr lang="en-US" i="1" dirty="0" smtClean="0"/>
              <a:t>d</a:t>
            </a:r>
            <a:r>
              <a:rPr lang="en-US" dirty="0" smtClean="0"/>
              <a:t> to examine a variety of neighborhood sizes</a:t>
            </a:r>
          </a:p>
          <a:p>
            <a:endParaRPr lang="en-US" dirty="0"/>
          </a:p>
          <a:p>
            <a:r>
              <a:rPr lang="en-US" dirty="0" smtClean="0"/>
              <a:t>Measured</a:t>
            </a:r>
          </a:p>
          <a:p>
            <a:pPr lvl="1"/>
            <a:r>
              <a:rPr lang="en-US" dirty="0" smtClean="0"/>
              <a:t>End-to-end running time</a:t>
            </a:r>
          </a:p>
          <a:p>
            <a:pPr lvl="1"/>
            <a:r>
              <a:rPr lang="en-US" dirty="0" smtClean="0"/>
              <a:t>CPU time used by all telecoms</a:t>
            </a:r>
          </a:p>
          <a:p>
            <a:pPr lvl="1"/>
            <a:r>
              <a:rPr lang="en-US" dirty="0" smtClean="0"/>
              <a:t>Total bandwidth sent over network</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162661278"/>
              </p:ext>
            </p:extLst>
          </p:nvPr>
        </p:nvGraphicFramePr>
        <p:xfrm>
          <a:off x="5067300" y="1142998"/>
          <a:ext cx="6921500" cy="4924423"/>
        </p:xfrm>
        <a:graphic>
          <a:graphicData uri="http://schemas.openxmlformats.org/drawingml/2006/table">
            <a:tbl>
              <a:tblPr firstRow="1" bandRow="1">
                <a:tableStyleId>{0E3FDE45-AF77-4B5C-9715-49D594BDF05E}</a:tableStyleId>
              </a:tblPr>
              <a:tblGrid>
                <a:gridCol w="1730375"/>
                <a:gridCol w="1730375"/>
                <a:gridCol w="1730375"/>
                <a:gridCol w="1730375"/>
              </a:tblGrid>
              <a:tr h="980563">
                <a:tc>
                  <a:txBody>
                    <a:bodyPr/>
                    <a:lstStyle/>
                    <a:p>
                      <a:pPr algn="ctr" fontAlgn="b"/>
                      <a:r>
                        <a:rPr lang="en-US" sz="2000" u="none" strike="noStrike" dirty="0" err="1" smtClean="0">
                          <a:effectLst/>
                        </a:rPr>
                        <a:t>Ciphertexts</a:t>
                      </a:r>
                      <a:r>
                        <a:rPr lang="en-US" sz="2000" u="none" strike="noStrike" dirty="0" smtClean="0">
                          <a:effectLst/>
                        </a:rPr>
                        <a:t> in result</a:t>
                      </a:r>
                      <a:br>
                        <a:rPr lang="en-US" sz="2000" u="none" strike="noStrike" dirty="0" smtClean="0">
                          <a:effectLst/>
                        </a:rPr>
                      </a:b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End-to-end runtime</a:t>
                      </a:r>
                    </a:p>
                    <a:p>
                      <a:pPr algn="ctr" fontAlgn="b"/>
                      <a:r>
                        <a:rPr lang="en-US" sz="2000" u="none" strike="noStrike" dirty="0" smtClean="0">
                          <a:effectLst/>
                        </a:rPr>
                        <a:t>MM:SS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Telecom</a:t>
                      </a:r>
                      <a:br>
                        <a:rPr lang="en-US" sz="2000" u="none" strike="noStrike" dirty="0" smtClean="0">
                          <a:effectLst/>
                        </a:rPr>
                      </a:br>
                      <a:r>
                        <a:rPr lang="en-US" sz="2000" u="none" strike="noStrike" dirty="0" smtClean="0">
                          <a:effectLst/>
                        </a:rPr>
                        <a:t>CPU Time</a:t>
                      </a:r>
                    </a:p>
                    <a:p>
                      <a:pPr algn="ctr" fontAlgn="b"/>
                      <a:r>
                        <a:rPr lang="en-US" sz="2000" u="none" strike="noStrike" dirty="0" smtClean="0">
                          <a:effectLst/>
                        </a:rPr>
                        <a:t>H:MM:SS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Bytes </a:t>
                      </a:r>
                      <a:r>
                        <a:rPr lang="en-US" sz="2000" u="none" strike="noStrike" dirty="0" smtClean="0">
                          <a:effectLst/>
                        </a:rPr>
                        <a:t>transferred</a:t>
                      </a:r>
                    </a:p>
                    <a:p>
                      <a:pPr algn="ctr" fontAlgn="b"/>
                      <a:r>
                        <a:rPr lang="en-US" sz="2000" u="none" strike="noStrike" dirty="0" smtClean="0">
                          <a:effectLst/>
                        </a:rPr>
                        <a:t>MB</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582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00:05</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0:00:32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1061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00:06</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0:00:57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5301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00:23</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0:04:43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22</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b="0" i="0" u="none" strike="noStrike" dirty="0" smtClean="0">
                          <a:solidFill>
                            <a:schemeClr val="tx1"/>
                          </a:solidFill>
                          <a:effectLst/>
                          <a:latin typeface="+mn-lt"/>
                        </a:rPr>
                        <a:t>10188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00:37</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0:08:41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36</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27338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kern="1200" dirty="0" smtClean="0">
                          <a:effectLst/>
                        </a:rPr>
                        <a:t>01:50</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kern="1200" dirty="0" smtClean="0">
                          <a:effectLst/>
                        </a:rPr>
                        <a:t>0:28:23</a:t>
                      </a:r>
                      <a:endParaRPr lang="en-US" sz="20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tc>
                  <a:txBody>
                    <a:bodyPr/>
                    <a:lstStyle/>
                    <a:p>
                      <a:pPr algn="ctr" fontAlgn="b"/>
                      <a:r>
                        <a:rPr lang="en-US" sz="2000" u="none" strike="noStrike" dirty="0" smtClean="0">
                          <a:effectLst/>
                        </a:rPr>
                        <a:t>132</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49446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03:15</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0:46:28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222</a:t>
                      </a:r>
                      <a:endParaRPr lang="en-US" sz="2000" b="0" i="0" u="none" strike="noStrike">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102899</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07:43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1:58:16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804</a:t>
                      </a:r>
                      <a:endParaRPr lang="en-US" sz="2000" b="0" i="0" u="none" strike="noStrike">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149535</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10:25</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2:42:49</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896</a:t>
                      </a:r>
                      <a:endParaRPr lang="en-US" sz="2000" b="0" i="0" u="none" strike="noStrike">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kern="1200" dirty="0" smtClean="0">
                          <a:solidFill>
                            <a:schemeClr val="tx1"/>
                          </a:solidFill>
                          <a:effectLst/>
                          <a:latin typeface="+mn-lt"/>
                          <a:ea typeface="+mn-ea"/>
                          <a:cs typeface="+mn-cs"/>
                        </a:rPr>
                        <a:t>194231</a:t>
                      </a:r>
                      <a:endParaRPr lang="en-US" sz="2000" u="none" strike="noStrike" kern="1200" dirty="0">
                        <a:solidFill>
                          <a:schemeClr val="tx1"/>
                        </a:solidFill>
                        <a:effectLst/>
                        <a:latin typeface="+mn-lt"/>
                        <a:ea typeface="+mn-ea"/>
                        <a:cs typeface="+mn-cs"/>
                      </a:endParaRPr>
                    </a:p>
                  </a:txBody>
                  <a:tcPr marL="7620" marR="7620" marT="7620" marB="0" anchor="b"/>
                </a:tc>
                <a:tc>
                  <a:txBody>
                    <a:bodyPr/>
                    <a:lstStyle/>
                    <a:p>
                      <a:pPr algn="ctr" fontAlgn="b"/>
                      <a:r>
                        <a:rPr lang="en-US" sz="2000" u="none" strike="noStrike" dirty="0" smtClean="0">
                          <a:effectLst/>
                        </a:rPr>
                        <a:t>13:57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3:34:48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978</a:t>
                      </a:r>
                      <a:endParaRPr lang="en-US" sz="2000" b="0" i="0" u="none" strike="noStrike" dirty="0">
                        <a:solidFill>
                          <a:srgbClr val="000000"/>
                        </a:solidFill>
                        <a:effectLst/>
                        <a:latin typeface="Calibri" panose="020F0502020204030204" pitchFamily="34" charset="0"/>
                      </a:endParaRPr>
                    </a:p>
                  </a:txBody>
                  <a:tcPr marL="7620" marR="7620" marT="7620" marB="0" anchor="b"/>
                </a:tc>
              </a:tr>
              <a:tr h="394386">
                <a:tc>
                  <a:txBody>
                    <a:bodyPr/>
                    <a:lstStyle/>
                    <a:p>
                      <a:pPr algn="ctr" fontAlgn="b"/>
                      <a:r>
                        <a:rPr lang="en-US" sz="2000" u="none" strike="noStrike" dirty="0" smtClean="0">
                          <a:effectLst/>
                        </a:rPr>
                        <a:t>297474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21:51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5:41:43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1570</a:t>
                      </a:r>
                      <a:endParaRPr lang="en-US" sz="20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427847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Chaining Experimental Results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0" y="1855450"/>
            <a:ext cx="3943350" cy="3367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625" y="1866485"/>
            <a:ext cx="3943350" cy="3299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50" y="1870164"/>
            <a:ext cx="3943350" cy="3276710"/>
          </a:xfrm>
          <a:prstGeom prst="rect">
            <a:avLst/>
          </a:prstGeom>
        </p:spPr>
      </p:pic>
    </p:spTree>
    <p:extLst>
      <p:ext uri="{BB962C8B-B14F-4D97-AF65-F5344CB8AC3E}">
        <p14:creationId xmlns:p14="http://schemas.microsoft.com/office/powerpoint/2010/main" val="51757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Contact Chaining and Intersection</a:t>
            </a:r>
            <a:endParaRPr lang="en-US" dirty="0"/>
          </a:p>
        </p:txBody>
      </p:sp>
      <p:sp>
        <p:nvSpPr>
          <p:cNvPr id="3" name="Content Placeholder 2"/>
          <p:cNvSpPr>
            <a:spLocks noGrp="1"/>
          </p:cNvSpPr>
          <p:nvPr>
            <p:ph idx="1"/>
          </p:nvPr>
        </p:nvSpPr>
        <p:spPr/>
        <p:txBody>
          <a:bodyPr/>
          <a:lstStyle/>
          <a:p>
            <a:r>
              <a:rPr lang="en-US" dirty="0" smtClean="0"/>
              <a:t>Privacy-preserving contact chaining &amp; set intersection together </a:t>
            </a:r>
          </a:p>
          <a:p>
            <a:endParaRPr lang="en-US" dirty="0"/>
          </a:p>
          <a:p>
            <a:r>
              <a:rPr lang="en-US" dirty="0" smtClean="0"/>
              <a:t>Our principles apply to other surveillance of private data</a:t>
            </a:r>
          </a:p>
          <a:p>
            <a:endParaRPr lang="en-US" dirty="0"/>
          </a:p>
          <a:p>
            <a:r>
              <a:rPr lang="en-US" dirty="0" smtClean="0"/>
              <a:t>No need for new cryptographic tools, “backdoors,” or secret processes</a:t>
            </a:r>
            <a:endParaRPr lang="en-US" dirty="0"/>
          </a:p>
        </p:txBody>
      </p:sp>
    </p:spTree>
    <p:extLst>
      <p:ext uri="{BB962C8B-B14F-4D97-AF65-F5344CB8AC3E}">
        <p14:creationId xmlns:p14="http://schemas.microsoft.com/office/powerpoint/2010/main" val="51454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&amp; Goals</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Replace law enforcement’s secretive, unprincipled treatment of citizens’ big data with an open privacy policy.</a:t>
            </a:r>
          </a:p>
          <a:p>
            <a:pPr lvl="1"/>
            <a:r>
              <a:rPr lang="en-US" b="1" dirty="0" smtClean="0"/>
              <a:t>Secret </a:t>
            </a:r>
            <a:r>
              <a:rPr lang="en-US" dirty="0" smtClean="0"/>
              <a:t>processes for data collection</a:t>
            </a:r>
          </a:p>
          <a:p>
            <a:pPr lvl="1"/>
            <a:endParaRPr lang="en-US" dirty="0" smtClean="0"/>
          </a:p>
          <a:p>
            <a:pPr lvl="1"/>
            <a:r>
              <a:rPr lang="en-US" dirty="0" smtClean="0"/>
              <a:t>Public is asked </a:t>
            </a:r>
            <a:r>
              <a:rPr lang="en-US" dirty="0"/>
              <a:t>t</a:t>
            </a:r>
            <a:r>
              <a:rPr lang="en-US" dirty="0" smtClean="0"/>
              <a:t>o </a:t>
            </a:r>
            <a:r>
              <a:rPr lang="en-US" b="1" dirty="0" smtClean="0"/>
              <a:t>trust </a:t>
            </a:r>
            <a:r>
              <a:rPr lang="en-US" dirty="0" smtClean="0"/>
              <a:t>the government</a:t>
            </a:r>
            <a:endParaRPr lang="en-US" b="1" dirty="0" smtClean="0"/>
          </a:p>
          <a:p>
            <a:pPr lvl="1"/>
            <a:endParaRPr lang="en-US" dirty="0" smtClean="0"/>
          </a:p>
          <a:p>
            <a:pPr lvl="1"/>
            <a:r>
              <a:rPr lang="en-US" dirty="0" smtClean="0"/>
              <a:t>Presumed </a:t>
            </a:r>
            <a:r>
              <a:rPr lang="en-US" b="1" dirty="0" smtClean="0"/>
              <a:t>tradeoff </a:t>
            </a:r>
            <a:r>
              <a:rPr lang="en-US" dirty="0" smtClean="0"/>
              <a:t>between </a:t>
            </a:r>
            <a:r>
              <a:rPr lang="en-US" i="1" dirty="0"/>
              <a:t>national security </a:t>
            </a:r>
            <a:r>
              <a:rPr lang="en-US" dirty="0"/>
              <a:t>and </a:t>
            </a:r>
            <a:r>
              <a:rPr lang="en-US" i="1" dirty="0"/>
              <a:t>personal </a:t>
            </a:r>
            <a:r>
              <a:rPr lang="en-US" i="1" dirty="0" smtClean="0"/>
              <a:t>privacy</a:t>
            </a:r>
          </a:p>
          <a:p>
            <a:pPr lvl="1"/>
            <a:endParaRPr lang="en-US" i="1" dirty="0"/>
          </a:p>
          <a:p>
            <a:pPr lvl="1"/>
            <a:r>
              <a:rPr lang="en-US" dirty="0" smtClean="0"/>
              <a:t>Ideal world: </a:t>
            </a:r>
            <a:r>
              <a:rPr lang="en-US" b="1" dirty="0" smtClean="0"/>
              <a:t>No surveillance</a:t>
            </a:r>
            <a:endParaRPr lang="en-US" dirty="0" smtClean="0"/>
          </a:p>
        </p:txBody>
      </p:sp>
    </p:spTree>
    <p:extLst>
      <p:ext uri="{BB962C8B-B14F-4D97-AF65-F5344CB8AC3E}">
        <p14:creationId xmlns:p14="http://schemas.microsoft.com/office/powerpoint/2010/main" val="2496914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Anonymity: Users Protecting Themselves With Tor</a:t>
            </a:r>
            <a:endParaRPr lang="en-US" dirty="0"/>
          </a:p>
        </p:txBody>
      </p:sp>
      <p:sp>
        <p:nvSpPr>
          <p:cNvPr id="3" name="Content Placeholder 2"/>
          <p:cNvSpPr>
            <a:spLocks noGrp="1"/>
          </p:cNvSpPr>
          <p:nvPr>
            <p:ph idx="1"/>
          </p:nvPr>
        </p:nvSpPr>
        <p:spPr>
          <a:xfrm>
            <a:off x="304801" y="1143000"/>
            <a:ext cx="5715000" cy="5473700"/>
          </a:xfrm>
        </p:spPr>
        <p:txBody>
          <a:bodyPr>
            <a:normAutofit fontScale="92500" lnSpcReduction="20000"/>
          </a:bodyPr>
          <a:lstStyle/>
          <a:p>
            <a:r>
              <a:rPr lang="en-US" dirty="0" smtClean="0"/>
              <a:t>Anonymous communication dissociates network activity from user identity</a:t>
            </a:r>
          </a:p>
          <a:p>
            <a:endParaRPr lang="en-US" dirty="0"/>
          </a:p>
          <a:p>
            <a:r>
              <a:rPr lang="en-US" dirty="0"/>
              <a:t>Tor: The Second-Generation Onion Router </a:t>
            </a:r>
            <a:r>
              <a:rPr lang="en-US" dirty="0" smtClean="0"/>
              <a:t>[DMS 2004]</a:t>
            </a:r>
          </a:p>
          <a:p>
            <a:pPr lvl="1"/>
            <a:r>
              <a:rPr lang="en-US" dirty="0" smtClean="0"/>
              <a:t>2 million Tor users daily</a:t>
            </a:r>
          </a:p>
          <a:p>
            <a:pPr lvl="1"/>
            <a:r>
              <a:rPr lang="en-US" dirty="0" smtClean="0"/>
              <a:t>7000+ volunteer relays in the Tor network</a:t>
            </a:r>
          </a:p>
          <a:p>
            <a:pPr lvl="1"/>
            <a:endParaRPr lang="en-US" dirty="0"/>
          </a:p>
          <a:p>
            <a:r>
              <a:rPr lang="en-US" dirty="0" smtClean="0"/>
              <a:t>Connections made through three relays: </a:t>
            </a:r>
            <a:r>
              <a:rPr lang="en-US" i="1" dirty="0" smtClean="0"/>
              <a:t>guard</a:t>
            </a:r>
            <a:r>
              <a:rPr lang="en-US" dirty="0" smtClean="0"/>
              <a:t>, </a:t>
            </a:r>
            <a:r>
              <a:rPr lang="en-US" i="1" dirty="0" smtClean="0"/>
              <a:t>middle</a:t>
            </a:r>
            <a:r>
              <a:rPr lang="en-US" dirty="0" smtClean="0"/>
              <a:t>, </a:t>
            </a:r>
            <a:r>
              <a:rPr lang="en-US" i="1" dirty="0" smtClean="0"/>
              <a:t>exit</a:t>
            </a:r>
            <a:endParaRPr lang="en-US" dirty="0" smtClean="0"/>
          </a:p>
          <a:p>
            <a:endParaRPr lang="en-US" dirty="0"/>
          </a:p>
          <a:p>
            <a:r>
              <a:rPr lang="en-US" dirty="0" smtClean="0"/>
              <a:t>Vulnerability: Adversary who can view </a:t>
            </a:r>
            <a:r>
              <a:rPr lang="en-US" i="1" dirty="0" smtClean="0"/>
              <a:t>guard </a:t>
            </a:r>
            <a:r>
              <a:rPr lang="en-US" dirty="0" smtClean="0"/>
              <a:t>and </a:t>
            </a:r>
            <a:r>
              <a:rPr lang="en-US" i="1" dirty="0" smtClean="0"/>
              <a:t>exit</a:t>
            </a:r>
            <a:r>
              <a:rPr lang="en-US" dirty="0"/>
              <a:t> </a:t>
            </a:r>
            <a:r>
              <a:rPr lang="en-US" dirty="0" smtClean="0"/>
              <a:t>traffic together</a:t>
            </a:r>
            <a:endParaRPr lang="en-US" dirty="0"/>
          </a:p>
        </p:txBody>
      </p:sp>
      <p:pic>
        <p:nvPicPr>
          <p:cNvPr id="1026" name="Picture 2" descr="https://upload.wikimedia.org/wikipedia/commons/d/dc/Tor-onion-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2017712"/>
            <a:ext cx="582632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8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TorFlow</a:t>
            </a:r>
            <a:r>
              <a:rPr lang="en-US" dirty="0" smtClean="0"/>
              <a:t>: Critical but Vulnerable</a:t>
            </a:r>
            <a:endParaRPr lang="en-US" dirty="0"/>
          </a:p>
        </p:txBody>
      </p:sp>
      <p:sp>
        <p:nvSpPr>
          <p:cNvPr id="3" name="Content Placeholder 2"/>
          <p:cNvSpPr>
            <a:spLocks noGrp="1"/>
          </p:cNvSpPr>
          <p:nvPr>
            <p:ph idx="1"/>
          </p:nvPr>
        </p:nvSpPr>
        <p:spPr/>
        <p:txBody>
          <a:bodyPr>
            <a:noAutofit/>
          </a:bodyPr>
          <a:lstStyle/>
          <a:p>
            <a:r>
              <a:rPr lang="en-US" dirty="0" err="1" smtClean="0"/>
              <a:t>TorFlow</a:t>
            </a:r>
            <a:r>
              <a:rPr lang="en-US" dirty="0" smtClean="0"/>
              <a:t> conducts </a:t>
            </a:r>
            <a:r>
              <a:rPr lang="en-US" i="1" dirty="0" smtClean="0"/>
              <a:t>bandwidth scans </a:t>
            </a:r>
            <a:r>
              <a:rPr lang="en-US" dirty="0" smtClean="0"/>
              <a:t>to measure all 7000+ relays</a:t>
            </a:r>
          </a:p>
          <a:p>
            <a:endParaRPr lang="en-US" dirty="0" smtClean="0"/>
          </a:p>
          <a:p>
            <a:r>
              <a:rPr lang="en-US" dirty="0" smtClean="0"/>
              <a:t>Relays can determine when they’re being scanned</a:t>
            </a:r>
          </a:p>
          <a:p>
            <a:pPr lvl="1"/>
            <a:r>
              <a:rPr lang="en-US" dirty="0" smtClean="0"/>
              <a:t>Exploit: Give better service to measurement authorities</a:t>
            </a:r>
            <a:endParaRPr lang="en-US" dirty="0"/>
          </a:p>
          <a:p>
            <a:endParaRPr lang="en-US" dirty="0"/>
          </a:p>
          <a:p>
            <a:r>
              <a:rPr lang="en-US" dirty="0" smtClean="0"/>
              <a:t>Bandwidth scans use only </a:t>
            </a:r>
            <a:r>
              <a:rPr lang="en-US" i="1" dirty="0" smtClean="0"/>
              <a:t>two </a:t>
            </a:r>
            <a:r>
              <a:rPr lang="en-US" dirty="0" smtClean="0"/>
              <a:t>relays, not </a:t>
            </a:r>
            <a:r>
              <a:rPr lang="en-US" i="1" dirty="0" smtClean="0"/>
              <a:t>three</a:t>
            </a:r>
          </a:p>
          <a:p>
            <a:pPr lvl="1"/>
            <a:r>
              <a:rPr lang="en-US" dirty="0" smtClean="0"/>
              <a:t>Exploit: Launch </a:t>
            </a:r>
            <a:r>
              <a:rPr lang="en-US" dirty="0" err="1" smtClean="0"/>
              <a:t>DoS</a:t>
            </a:r>
            <a:r>
              <a:rPr lang="en-US" dirty="0" smtClean="0"/>
              <a:t> on another relay by blocking traffic only when on a circuit with that relay</a:t>
            </a:r>
          </a:p>
          <a:p>
            <a:endParaRPr lang="en-US" dirty="0" smtClean="0"/>
          </a:p>
          <a:p>
            <a:r>
              <a:rPr lang="en-US" dirty="0" smtClean="0"/>
              <a:t>Results of scans are used only to proportionally adjust </a:t>
            </a:r>
            <a:r>
              <a:rPr lang="en-US" i="1" dirty="0" smtClean="0"/>
              <a:t>self-reported </a:t>
            </a:r>
            <a:r>
              <a:rPr lang="en-US" dirty="0" smtClean="0"/>
              <a:t>measurements</a:t>
            </a:r>
          </a:p>
          <a:p>
            <a:pPr lvl="1"/>
            <a:r>
              <a:rPr lang="en-US" dirty="0" smtClean="0"/>
              <a:t>Exploit: Lie</a:t>
            </a:r>
            <a:endParaRPr lang="en-US" dirty="0"/>
          </a:p>
        </p:txBody>
      </p:sp>
    </p:spTree>
    <p:extLst>
      <p:ext uri="{BB962C8B-B14F-4D97-AF65-F5344CB8AC3E}">
        <p14:creationId xmlns:p14="http://schemas.microsoft.com/office/powerpoint/2010/main" val="34554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PeerFlow</a:t>
            </a:r>
            <a:r>
              <a:rPr lang="en-US" dirty="0" smtClean="0"/>
              <a:t>: Secure Load Balancing Alternative</a:t>
            </a:r>
            <a:endParaRPr lang="en-US" dirty="0"/>
          </a:p>
        </p:txBody>
      </p:sp>
      <p:sp>
        <p:nvSpPr>
          <p:cNvPr id="3" name="Content Placeholder 2"/>
          <p:cNvSpPr>
            <a:spLocks noGrp="1"/>
          </p:cNvSpPr>
          <p:nvPr>
            <p:ph idx="1"/>
          </p:nvPr>
        </p:nvSpPr>
        <p:spPr/>
        <p:txBody>
          <a:bodyPr>
            <a:normAutofit lnSpcReduction="10000"/>
          </a:bodyPr>
          <a:lstStyle/>
          <a:p>
            <a:r>
              <a:rPr lang="en-US" dirty="0" smtClean="0"/>
              <a:t>Periodically estimate relay bandwidth and use estimates to calculate selection weight</a:t>
            </a:r>
          </a:p>
          <a:p>
            <a:endParaRPr lang="en-US" dirty="0" smtClean="0"/>
          </a:p>
          <a:p>
            <a:r>
              <a:rPr lang="en-US" dirty="0" smtClean="0"/>
              <a:t>Three estimates of relay bandwidth:</a:t>
            </a:r>
          </a:p>
          <a:p>
            <a:pPr marL="914400" lvl="1" indent="-457200">
              <a:buFont typeface="+mj-lt"/>
              <a:buAutoNum type="arabicPeriod"/>
            </a:pPr>
            <a:r>
              <a:rPr lang="en-US" dirty="0" smtClean="0">
                <a:solidFill>
                  <a:schemeClr val="tx2"/>
                </a:solidFill>
              </a:rPr>
              <a:t>Measurements </a:t>
            </a:r>
            <a:r>
              <a:rPr lang="en-US" dirty="0" smtClean="0"/>
              <a:t>collected from relays about other relays</a:t>
            </a:r>
          </a:p>
          <a:p>
            <a:pPr lvl="2"/>
            <a:r>
              <a:rPr lang="en-US" dirty="0" smtClean="0"/>
              <a:t>Use natural traffic to generate measurements</a:t>
            </a:r>
          </a:p>
          <a:p>
            <a:pPr lvl="2"/>
            <a:r>
              <a:rPr lang="en-US" dirty="0" smtClean="0"/>
              <a:t>Ignore </a:t>
            </a:r>
            <a:r>
              <a:rPr lang="en-US" dirty="0"/>
              <a:t>measurements </a:t>
            </a:r>
            <a:r>
              <a:rPr lang="en-US" dirty="0" smtClean="0"/>
              <a:t>made by smaller relays</a:t>
            </a:r>
          </a:p>
          <a:p>
            <a:pPr lvl="2"/>
            <a:r>
              <a:rPr lang="en-US" dirty="0" smtClean="0"/>
              <a:t>Add random noise to measurements before sending</a:t>
            </a:r>
          </a:p>
          <a:p>
            <a:pPr marL="914400" lvl="1" indent="-457200">
              <a:buFont typeface="+mj-lt"/>
              <a:buAutoNum type="arabicPeriod"/>
            </a:pPr>
            <a:r>
              <a:rPr lang="en-US" dirty="0" smtClean="0">
                <a:solidFill>
                  <a:schemeClr val="accent1"/>
                </a:solidFill>
              </a:rPr>
              <a:t>Self-reports</a:t>
            </a:r>
            <a:r>
              <a:rPr lang="en-US" dirty="0" smtClean="0"/>
              <a:t> from relays</a:t>
            </a:r>
          </a:p>
          <a:p>
            <a:pPr lvl="2"/>
            <a:r>
              <a:rPr lang="en-US" dirty="0" smtClean="0"/>
              <a:t>Relays report estimate of own capacity</a:t>
            </a:r>
          </a:p>
          <a:p>
            <a:pPr lvl="2"/>
            <a:r>
              <a:rPr lang="en-US" dirty="0" smtClean="0"/>
              <a:t>Reports are not trusted</a:t>
            </a:r>
          </a:p>
          <a:p>
            <a:pPr marL="914400" lvl="1" indent="-457200">
              <a:buFont typeface="+mj-lt"/>
              <a:buAutoNum type="arabicPeriod"/>
            </a:pPr>
            <a:r>
              <a:rPr lang="en-US" dirty="0" smtClean="0">
                <a:solidFill>
                  <a:schemeClr val="accent5">
                    <a:lumMod val="60000"/>
                    <a:lumOff val="40000"/>
                  </a:schemeClr>
                </a:solidFill>
              </a:rPr>
              <a:t>Expected </a:t>
            </a:r>
            <a:r>
              <a:rPr lang="en-US" dirty="0"/>
              <a:t>traffic </a:t>
            </a:r>
            <a:r>
              <a:rPr lang="en-US" dirty="0" smtClean="0"/>
              <a:t>carried</a:t>
            </a:r>
          </a:p>
          <a:p>
            <a:pPr lvl="2"/>
            <a:r>
              <a:rPr lang="en-US" dirty="0" smtClean="0"/>
              <a:t>Based on selection weight in last measurement period</a:t>
            </a:r>
            <a:endParaRPr lang="en-US" dirty="0"/>
          </a:p>
          <a:p>
            <a:pPr lvl="2"/>
            <a:endParaRPr lang="en-US" dirty="0"/>
          </a:p>
          <a:p>
            <a:pPr lvl="2"/>
            <a:endParaRPr lang="en-US" dirty="0"/>
          </a:p>
        </p:txBody>
      </p:sp>
    </p:spTree>
    <p:extLst>
      <p:ext uri="{BB962C8B-B14F-4D97-AF65-F5344CB8AC3E}">
        <p14:creationId xmlns:p14="http://schemas.microsoft.com/office/powerpoint/2010/main" val="375485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PeerFlow</a:t>
            </a:r>
            <a:r>
              <a:rPr lang="en-US" dirty="0" smtClean="0"/>
              <a:t>: High-level Idea</a:t>
            </a:r>
            <a:endParaRPr lang="en-US" dirty="0"/>
          </a:p>
        </p:txBody>
      </p:sp>
      <p:sp>
        <p:nvSpPr>
          <p:cNvPr id="3" name="Content Placeholder 2"/>
          <p:cNvSpPr>
            <a:spLocks noGrp="1"/>
          </p:cNvSpPr>
          <p:nvPr>
            <p:ph idx="1"/>
          </p:nvPr>
        </p:nvSpPr>
        <p:spPr/>
        <p:txBody>
          <a:bodyPr/>
          <a:lstStyle/>
          <a:p>
            <a:r>
              <a:rPr lang="en-US" dirty="0"/>
              <a:t>Use </a:t>
            </a:r>
            <a:r>
              <a:rPr lang="en-US" dirty="0" smtClean="0"/>
              <a:t>estimates to </a:t>
            </a:r>
            <a:r>
              <a:rPr lang="en-US" dirty="0"/>
              <a:t>choose relay selection </a:t>
            </a:r>
            <a:r>
              <a:rPr lang="en-US" dirty="0" smtClean="0"/>
              <a:t>weight</a:t>
            </a:r>
            <a:endParaRPr lang="en-US" dirty="0"/>
          </a:p>
          <a:p>
            <a:pPr lvl="1"/>
            <a:r>
              <a:rPr lang="en-US" dirty="0" smtClean="0"/>
              <a:t>Selection weight ~= </a:t>
            </a:r>
            <a:r>
              <a:rPr lang="en-US" dirty="0"/>
              <a:t>fraction of traffic carried</a:t>
            </a:r>
          </a:p>
          <a:p>
            <a:endParaRPr lang="en-US" dirty="0" smtClean="0"/>
          </a:p>
          <a:p>
            <a:pPr marL="0" indent="0">
              <a:buNone/>
            </a:pPr>
            <a:r>
              <a:rPr lang="en-US" dirty="0" smtClean="0"/>
              <a:t>If </a:t>
            </a:r>
            <a:r>
              <a:rPr lang="en-US" dirty="0" smtClean="0">
                <a:solidFill>
                  <a:schemeClr val="tx2"/>
                </a:solidFill>
              </a:rPr>
              <a:t>measured</a:t>
            </a:r>
            <a:r>
              <a:rPr lang="en-US" dirty="0" smtClean="0">
                <a:solidFill>
                  <a:srgbClr val="00B0F0"/>
                </a:solidFill>
              </a:rPr>
              <a:t> </a:t>
            </a:r>
            <a:r>
              <a:rPr lang="en-US" dirty="0" smtClean="0"/>
              <a:t>bandwidth ≥ </a:t>
            </a:r>
            <a:r>
              <a:rPr lang="en-US" dirty="0" smtClean="0">
                <a:solidFill>
                  <a:srgbClr val="92D050"/>
                </a:solidFill>
              </a:rPr>
              <a:t>expected</a:t>
            </a:r>
            <a:r>
              <a:rPr lang="en-US" dirty="0" smtClean="0"/>
              <a:t> bandwidth and</a:t>
            </a:r>
            <a:br>
              <a:rPr lang="en-US" dirty="0" smtClean="0"/>
            </a:br>
            <a:r>
              <a:rPr lang="en-US" dirty="0" smtClean="0">
                <a:solidFill>
                  <a:srgbClr val="FF0000"/>
                </a:solidFill>
              </a:rPr>
              <a:t>self-reported</a:t>
            </a:r>
            <a:r>
              <a:rPr lang="en-US" dirty="0" smtClean="0"/>
              <a:t> bandwidth &gt; </a:t>
            </a:r>
            <a:r>
              <a:rPr lang="en-US" dirty="0" smtClean="0">
                <a:solidFill>
                  <a:schemeClr val="tx2"/>
                </a:solidFill>
              </a:rPr>
              <a:t>measured</a:t>
            </a:r>
            <a:r>
              <a:rPr lang="en-US" dirty="0" smtClean="0"/>
              <a:t> bandwidth:</a:t>
            </a:r>
          </a:p>
          <a:p>
            <a:pPr marL="0" indent="0">
              <a:buNone/>
            </a:pPr>
            <a:r>
              <a:rPr lang="en-US" b="1" dirty="0" smtClean="0">
                <a:solidFill>
                  <a:schemeClr val="tx1"/>
                </a:solidFill>
              </a:rPr>
              <a:t>	Increase</a:t>
            </a:r>
            <a:r>
              <a:rPr lang="en-US" dirty="0" smtClean="0">
                <a:solidFill>
                  <a:schemeClr val="tx1"/>
                </a:solidFill>
              </a:rPr>
              <a:t> selection weight</a:t>
            </a:r>
          </a:p>
          <a:p>
            <a:pPr marL="457200" lvl="1" indent="0">
              <a:buNone/>
            </a:pPr>
            <a:endParaRPr lang="en-US" dirty="0" smtClean="0">
              <a:solidFill>
                <a:schemeClr val="tx1"/>
              </a:solidFill>
            </a:endParaRPr>
          </a:p>
          <a:p>
            <a:pPr marL="0" indent="0">
              <a:buNone/>
            </a:pPr>
            <a:r>
              <a:rPr lang="en-US" dirty="0"/>
              <a:t>If </a:t>
            </a:r>
            <a:r>
              <a:rPr lang="en-US" dirty="0">
                <a:solidFill>
                  <a:schemeClr val="tx2"/>
                </a:solidFill>
              </a:rPr>
              <a:t>measured</a:t>
            </a:r>
            <a:r>
              <a:rPr lang="en-US" dirty="0">
                <a:solidFill>
                  <a:srgbClr val="00B0F0"/>
                </a:solidFill>
              </a:rPr>
              <a:t> </a:t>
            </a:r>
            <a:r>
              <a:rPr lang="en-US" dirty="0"/>
              <a:t>bandwidth </a:t>
            </a:r>
            <a:r>
              <a:rPr lang="en-US" dirty="0" smtClean="0"/>
              <a:t>&lt; </a:t>
            </a:r>
            <a:r>
              <a:rPr lang="en-US" dirty="0">
                <a:solidFill>
                  <a:srgbClr val="92D050"/>
                </a:solidFill>
              </a:rPr>
              <a:t>expected</a:t>
            </a:r>
            <a:r>
              <a:rPr lang="en-US" dirty="0"/>
              <a:t> bandwidth and</a:t>
            </a:r>
            <a:br>
              <a:rPr lang="en-US" dirty="0"/>
            </a:br>
            <a:r>
              <a:rPr lang="en-US" dirty="0">
                <a:solidFill>
                  <a:srgbClr val="FF0000"/>
                </a:solidFill>
              </a:rPr>
              <a:t>self-reported</a:t>
            </a:r>
            <a:r>
              <a:rPr lang="en-US" dirty="0"/>
              <a:t> bandwidth </a:t>
            </a:r>
            <a:r>
              <a:rPr lang="en-US" dirty="0" smtClean="0"/>
              <a:t>&gt; </a:t>
            </a:r>
            <a:r>
              <a:rPr lang="en-US" dirty="0">
                <a:solidFill>
                  <a:schemeClr val="tx2"/>
                </a:solidFill>
              </a:rPr>
              <a:t>measured</a:t>
            </a:r>
            <a:r>
              <a:rPr lang="en-US" dirty="0"/>
              <a:t> bandwidth:</a:t>
            </a:r>
          </a:p>
          <a:p>
            <a:pPr marL="0" indent="0">
              <a:buNone/>
            </a:pPr>
            <a:r>
              <a:rPr lang="en-US" b="1" dirty="0"/>
              <a:t>	</a:t>
            </a:r>
            <a:r>
              <a:rPr lang="en-US" b="1" dirty="0" smtClean="0"/>
              <a:t>Decrease</a:t>
            </a:r>
            <a:r>
              <a:rPr lang="en-US" dirty="0" smtClean="0"/>
              <a:t> </a:t>
            </a:r>
            <a:r>
              <a:rPr lang="en-US" dirty="0"/>
              <a:t>selection </a:t>
            </a:r>
            <a:r>
              <a:rPr lang="en-US" dirty="0" smtClean="0"/>
              <a:t>weight in next period to be equal to </a:t>
            </a:r>
            <a:r>
              <a:rPr lang="en-US" dirty="0">
                <a:solidFill>
                  <a:schemeClr val="tx2"/>
                </a:solidFill>
              </a:rPr>
              <a:t>measured</a:t>
            </a:r>
            <a:r>
              <a:rPr lang="en-US" dirty="0"/>
              <a:t> </a:t>
            </a:r>
            <a:r>
              <a:rPr lang="en-US" dirty="0" smtClean="0"/>
              <a:t>	bandwidth in that period</a:t>
            </a:r>
            <a:endParaRPr lang="en-US" dirty="0"/>
          </a:p>
          <a:p>
            <a:endParaRPr lang="en-US" dirty="0"/>
          </a:p>
        </p:txBody>
      </p:sp>
    </p:spTree>
    <p:extLst>
      <p:ext uri="{BB962C8B-B14F-4D97-AF65-F5344CB8AC3E}">
        <p14:creationId xmlns:p14="http://schemas.microsoft.com/office/powerpoint/2010/main" val="55898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a:t>
            </a:r>
            <a:r>
              <a:rPr lang="en-US" dirty="0" err="1" smtClean="0"/>
              <a:t>Peerflow</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88" b="49614"/>
          <a:stretch/>
        </p:blipFill>
        <p:spPr>
          <a:xfrm>
            <a:off x="766797" y="2170643"/>
            <a:ext cx="10658405" cy="2653284"/>
          </a:xfrm>
        </p:spPr>
      </p:pic>
    </p:spTree>
    <p:extLst>
      <p:ext uri="{BB962C8B-B14F-4D97-AF65-F5344CB8AC3E}">
        <p14:creationId xmlns:p14="http://schemas.microsoft.com/office/powerpoint/2010/main" val="247980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 Alternative to Tor</a:t>
            </a:r>
            <a:endParaRPr lang="en-US" dirty="0"/>
          </a:p>
        </p:txBody>
      </p:sp>
      <p:sp>
        <p:nvSpPr>
          <p:cNvPr id="3" name="Content Placeholder 2"/>
          <p:cNvSpPr>
            <a:spLocks noGrp="1"/>
          </p:cNvSpPr>
          <p:nvPr>
            <p:ph idx="1"/>
          </p:nvPr>
        </p:nvSpPr>
        <p:spPr/>
        <p:txBody>
          <a:bodyPr/>
          <a:lstStyle/>
          <a:p>
            <a:r>
              <a:rPr lang="en-US" dirty="0" smtClean="0"/>
              <a:t>Verdict: accountable anonymity through Dining-Cryptographers Networks (DC-Nets)</a:t>
            </a:r>
          </a:p>
          <a:p>
            <a:pPr lvl="1"/>
            <a:r>
              <a:rPr lang="en-US" dirty="0" smtClean="0"/>
              <a:t>Original </a:t>
            </a:r>
            <a:r>
              <a:rPr lang="en-US" dirty="0"/>
              <a:t>paper: Henry Corrigan-Gibbs, David Isaac </a:t>
            </a:r>
            <a:r>
              <a:rPr lang="en-US" dirty="0" err="1"/>
              <a:t>Wolinsky</a:t>
            </a:r>
            <a:r>
              <a:rPr lang="en-US" dirty="0"/>
              <a:t>, Bryan Ford (USENIX 2013</a:t>
            </a:r>
            <a:r>
              <a:rPr lang="en-US" dirty="0" smtClean="0"/>
              <a:t>)</a:t>
            </a:r>
          </a:p>
          <a:p>
            <a:pPr lvl="1"/>
            <a:endParaRPr lang="en-US" dirty="0"/>
          </a:p>
          <a:p>
            <a:r>
              <a:rPr lang="en-US" dirty="0" smtClean="0"/>
              <a:t>Not vulnerable to an adversary, even if they can view all messages</a:t>
            </a:r>
          </a:p>
          <a:p>
            <a:endParaRPr lang="en-US" dirty="0"/>
          </a:p>
          <a:p>
            <a:r>
              <a:rPr lang="en-US" dirty="0" smtClean="0"/>
              <a:t>Trade-off: Users take turns sending messages over network, increasing latency</a:t>
            </a:r>
          </a:p>
          <a:p>
            <a:endParaRPr lang="en-US" dirty="0"/>
          </a:p>
          <a:p>
            <a:r>
              <a:rPr lang="en-US" dirty="0" smtClean="0"/>
              <a:t>Proof of security!</a:t>
            </a:r>
            <a:endParaRPr lang="en-US" dirty="0"/>
          </a:p>
          <a:p>
            <a:endParaRPr lang="en-US" dirty="0" smtClean="0"/>
          </a:p>
          <a:p>
            <a:endParaRPr lang="en-US" dirty="0"/>
          </a:p>
        </p:txBody>
      </p:sp>
    </p:spTree>
    <p:extLst>
      <p:ext uri="{BB962C8B-B14F-4D97-AF65-F5344CB8AC3E}">
        <p14:creationId xmlns:p14="http://schemas.microsoft.com/office/powerpoint/2010/main" val="389619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29392"/>
            <a:ext cx="7189758" cy="3726801"/>
          </a:xfrm>
          <a:prstGeom prst="rect">
            <a:avLst/>
          </a:prstGeom>
        </p:spPr>
      </p:pic>
      <p:sp>
        <p:nvSpPr>
          <p:cNvPr id="2" name="Title 1"/>
          <p:cNvSpPr>
            <a:spLocks noGrp="1"/>
          </p:cNvSpPr>
          <p:nvPr>
            <p:ph type="title"/>
          </p:nvPr>
        </p:nvSpPr>
        <p:spPr/>
        <p:txBody>
          <a:bodyPr/>
          <a:lstStyle/>
          <a:p>
            <a:r>
              <a:rPr lang="en-US" dirty="0" smtClean="0"/>
              <a:t>Verdict Architecture</a:t>
            </a:r>
            <a:endParaRPr lang="en-US" dirty="0"/>
          </a:p>
        </p:txBody>
      </p:sp>
      <p:sp>
        <p:nvSpPr>
          <p:cNvPr id="3" name="Content Placeholder 2"/>
          <p:cNvSpPr>
            <a:spLocks noGrp="1"/>
          </p:cNvSpPr>
          <p:nvPr>
            <p:ph idx="1"/>
          </p:nvPr>
        </p:nvSpPr>
        <p:spPr/>
        <p:txBody>
          <a:bodyPr>
            <a:normAutofit/>
          </a:bodyPr>
          <a:lstStyle/>
          <a:p>
            <a:r>
              <a:rPr lang="en-US" dirty="0" smtClean="0"/>
              <a:t>Multi-provider cloud</a:t>
            </a:r>
          </a:p>
          <a:p>
            <a:pPr lvl="1"/>
            <a:r>
              <a:rPr lang="en-US" dirty="0" smtClean="0"/>
              <a:t>Each client connected with one or more servers</a:t>
            </a:r>
          </a:p>
          <a:p>
            <a:pPr lvl="1"/>
            <a:r>
              <a:rPr lang="en-US" dirty="0" smtClean="0"/>
              <a:t>Each server connected with all other servers</a:t>
            </a:r>
          </a:p>
          <a:p>
            <a:endParaRPr lang="en-US" dirty="0" smtClean="0"/>
          </a:p>
          <a:p>
            <a:r>
              <a:rPr lang="en-US" dirty="0" err="1" smtClean="0"/>
              <a:t>Anytrust</a:t>
            </a:r>
            <a:endParaRPr lang="en-US" dirty="0" smtClean="0"/>
          </a:p>
          <a:p>
            <a:pPr lvl="1"/>
            <a:r>
              <a:rPr lang="en-US" dirty="0" smtClean="0"/>
              <a:t>At least one server is honest</a:t>
            </a:r>
          </a:p>
          <a:p>
            <a:pPr lvl="1"/>
            <a:endParaRPr lang="en-US" dirty="0"/>
          </a:p>
          <a:p>
            <a:endParaRPr lang="en-US" dirty="0"/>
          </a:p>
        </p:txBody>
      </p:sp>
    </p:spTree>
    <p:extLst>
      <p:ext uri="{BB962C8B-B14F-4D97-AF65-F5344CB8AC3E}">
        <p14:creationId xmlns:p14="http://schemas.microsoft.com/office/powerpoint/2010/main" val="189922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 Properties Proven</a:t>
            </a:r>
            <a:endParaRPr lang="en-US" dirty="0"/>
          </a:p>
        </p:txBody>
      </p:sp>
      <p:sp>
        <p:nvSpPr>
          <p:cNvPr id="3" name="Content Placeholder 2"/>
          <p:cNvSpPr>
            <a:spLocks noGrp="1"/>
          </p:cNvSpPr>
          <p:nvPr>
            <p:ph idx="1"/>
          </p:nvPr>
        </p:nvSpPr>
        <p:spPr/>
        <p:txBody>
          <a:bodyPr>
            <a:normAutofit/>
          </a:bodyPr>
          <a:lstStyle/>
          <a:p>
            <a:r>
              <a:rPr lang="en-US" b="1" dirty="0" smtClean="0"/>
              <a:t>Accountability</a:t>
            </a:r>
            <a:endParaRPr lang="en-US" b="1" dirty="0"/>
          </a:p>
          <a:p>
            <a:pPr lvl="1"/>
            <a:r>
              <a:rPr lang="en-US" dirty="0"/>
              <a:t>Whenever the protocol fails, an honest node can produce a proof that shows a deviation from the protocol on the part of one other participant</a:t>
            </a:r>
          </a:p>
          <a:p>
            <a:pPr lvl="1"/>
            <a:r>
              <a:rPr lang="en-US" dirty="0"/>
              <a:t>A dishonest participant can’t produce a proof blaming an honest participant</a:t>
            </a:r>
          </a:p>
          <a:p>
            <a:pPr lvl="2"/>
            <a:r>
              <a:rPr lang="en-US" dirty="0" smtClean="0"/>
              <a:t>With every message, each participant sends a non-interactive zero-knowledge proof that the sender is following the protocol</a:t>
            </a:r>
          </a:p>
          <a:p>
            <a:r>
              <a:rPr lang="en-US" b="1" dirty="0"/>
              <a:t>Anonymity</a:t>
            </a:r>
            <a:endParaRPr lang="en-US" dirty="0"/>
          </a:p>
          <a:p>
            <a:r>
              <a:rPr lang="en-US" b="1" dirty="0" smtClean="0"/>
              <a:t>Integrity</a:t>
            </a:r>
          </a:p>
        </p:txBody>
      </p:sp>
    </p:spTree>
    <p:extLst>
      <p:ext uri="{BB962C8B-B14F-4D97-AF65-F5344CB8AC3E}">
        <p14:creationId xmlns:p14="http://schemas.microsoft.com/office/powerpoint/2010/main" val="246862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 Properties Proven</a:t>
            </a:r>
            <a:endParaRPr lang="en-US" dirty="0"/>
          </a:p>
        </p:txBody>
      </p:sp>
      <p:sp>
        <p:nvSpPr>
          <p:cNvPr id="3" name="Content Placeholder 2"/>
          <p:cNvSpPr>
            <a:spLocks noGrp="1"/>
          </p:cNvSpPr>
          <p:nvPr>
            <p:ph idx="1"/>
          </p:nvPr>
        </p:nvSpPr>
        <p:spPr/>
        <p:txBody>
          <a:bodyPr>
            <a:normAutofit/>
          </a:bodyPr>
          <a:lstStyle/>
          <a:p>
            <a:r>
              <a:rPr lang="en-US" b="1" dirty="0"/>
              <a:t>Accountability</a:t>
            </a:r>
          </a:p>
          <a:p>
            <a:r>
              <a:rPr lang="en-US" b="1" dirty="0" smtClean="0"/>
              <a:t>Anonymity</a:t>
            </a:r>
            <a:endParaRPr lang="en-US" dirty="0" smtClean="0"/>
          </a:p>
          <a:p>
            <a:pPr lvl="1"/>
            <a:r>
              <a:rPr lang="en-US" dirty="0" smtClean="0"/>
              <a:t>As long as there are two honest clients, no other participant can tell which client sends which message, even if they can see all messages being sent over the wire</a:t>
            </a:r>
          </a:p>
          <a:p>
            <a:pPr lvl="2"/>
            <a:r>
              <a:rPr lang="en-US" dirty="0" smtClean="0"/>
              <a:t>Adversary can’t distinguish between encryptions of messages without breaking security of underlying encryption scheme or zero-knowledge property of proof scheme</a:t>
            </a:r>
            <a:endParaRPr lang="en-US" b="1" dirty="0"/>
          </a:p>
          <a:p>
            <a:r>
              <a:rPr lang="en-US" b="1" dirty="0" smtClean="0"/>
              <a:t>Integrity</a:t>
            </a:r>
          </a:p>
          <a:p>
            <a:pPr lvl="2"/>
            <a:endParaRPr lang="en-US" dirty="0"/>
          </a:p>
        </p:txBody>
      </p:sp>
    </p:spTree>
    <p:extLst>
      <p:ext uri="{BB962C8B-B14F-4D97-AF65-F5344CB8AC3E}">
        <p14:creationId xmlns:p14="http://schemas.microsoft.com/office/powerpoint/2010/main" val="382486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 Properties Proven</a:t>
            </a:r>
            <a:endParaRPr lang="en-US" dirty="0"/>
          </a:p>
        </p:txBody>
      </p:sp>
      <p:sp>
        <p:nvSpPr>
          <p:cNvPr id="3" name="Content Placeholder 2"/>
          <p:cNvSpPr>
            <a:spLocks noGrp="1"/>
          </p:cNvSpPr>
          <p:nvPr>
            <p:ph idx="1"/>
          </p:nvPr>
        </p:nvSpPr>
        <p:spPr/>
        <p:txBody>
          <a:bodyPr>
            <a:normAutofit/>
          </a:bodyPr>
          <a:lstStyle/>
          <a:p>
            <a:r>
              <a:rPr lang="en-US" b="1" dirty="0"/>
              <a:t>Accountability</a:t>
            </a:r>
          </a:p>
          <a:p>
            <a:r>
              <a:rPr lang="en-US" b="1" dirty="0" smtClean="0"/>
              <a:t>Anonymity</a:t>
            </a:r>
            <a:endParaRPr lang="en-US" b="1" dirty="0"/>
          </a:p>
          <a:p>
            <a:r>
              <a:rPr lang="en-US" b="1" dirty="0" smtClean="0"/>
              <a:t>Integrity</a:t>
            </a:r>
          </a:p>
          <a:p>
            <a:pPr lvl="1"/>
            <a:r>
              <a:rPr lang="en-US" dirty="0" smtClean="0"/>
              <a:t>Either all clients receive accurate messages from all other clients, or all clients know that the protocol failed</a:t>
            </a:r>
          </a:p>
          <a:p>
            <a:pPr lvl="1"/>
            <a:r>
              <a:rPr lang="en-US" dirty="0" smtClean="0"/>
              <a:t>Forging or altering messages is impossible</a:t>
            </a:r>
          </a:p>
          <a:p>
            <a:pPr lvl="2"/>
            <a:r>
              <a:rPr lang="en-US" dirty="0" smtClean="0"/>
              <a:t>Straightforward as long as E(</a:t>
            </a:r>
            <a:r>
              <a:rPr lang="en-US" i="1" dirty="0" smtClean="0"/>
              <a:t>m</a:t>
            </a:r>
            <a:r>
              <a:rPr lang="en-US" dirty="0" smtClean="0"/>
              <a:t>)+E(0)+</a:t>
            </a:r>
            <a:r>
              <a:rPr lang="en-US" dirty="0"/>
              <a:t>E(0</a:t>
            </a:r>
            <a:r>
              <a:rPr lang="en-US" dirty="0" smtClean="0"/>
              <a:t>)+</a:t>
            </a:r>
            <a:r>
              <a:rPr lang="en-US" dirty="0"/>
              <a:t>E(0)</a:t>
            </a:r>
            <a:r>
              <a:rPr lang="en-US" dirty="0" smtClean="0"/>
              <a:t>+... = E(m) and proofs of knowledge can’t be forged</a:t>
            </a:r>
          </a:p>
          <a:p>
            <a:pPr lvl="2"/>
            <a:endParaRPr lang="en-US" dirty="0"/>
          </a:p>
        </p:txBody>
      </p:sp>
    </p:spTree>
    <p:extLst>
      <p:ext uri="{BB962C8B-B14F-4D97-AF65-F5344CB8AC3E}">
        <p14:creationId xmlns:p14="http://schemas.microsoft.com/office/powerpoint/2010/main" val="4382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&amp; Goals</a:t>
            </a:r>
          </a:p>
        </p:txBody>
      </p:sp>
      <p:sp>
        <p:nvSpPr>
          <p:cNvPr id="3" name="Content Placeholder 2"/>
          <p:cNvSpPr>
            <a:spLocks noGrp="1"/>
          </p:cNvSpPr>
          <p:nvPr>
            <p:ph idx="1"/>
          </p:nvPr>
        </p:nvSpPr>
        <p:spPr/>
        <p:txBody>
          <a:bodyPr/>
          <a:lstStyle/>
          <a:p>
            <a:pPr marL="0" indent="0">
              <a:buNone/>
            </a:pPr>
            <a:r>
              <a:rPr lang="en-US" b="1" dirty="0"/>
              <a:t>Replace law enforcement’s secretive, unprincipled treatment of citizens’ big data with an open privacy policy.</a:t>
            </a:r>
          </a:p>
          <a:p>
            <a:pPr lvl="1"/>
            <a:r>
              <a:rPr lang="en-US" b="1" dirty="0" smtClean="0"/>
              <a:t>Secret </a:t>
            </a:r>
            <a:r>
              <a:rPr lang="en-US" dirty="0" smtClean="0"/>
              <a:t>processes for data collection</a:t>
            </a:r>
          </a:p>
          <a:p>
            <a:pPr lvl="1"/>
            <a:endParaRPr lang="en-US" dirty="0" smtClean="0"/>
          </a:p>
          <a:p>
            <a:pPr lvl="1"/>
            <a:r>
              <a:rPr lang="en-US" dirty="0"/>
              <a:t>Public is asked to </a:t>
            </a:r>
            <a:r>
              <a:rPr lang="en-US" b="1" dirty="0"/>
              <a:t>trust </a:t>
            </a:r>
            <a:r>
              <a:rPr lang="en-US" dirty="0"/>
              <a:t>the government</a:t>
            </a:r>
            <a:endParaRPr lang="en-US" b="1" dirty="0"/>
          </a:p>
          <a:p>
            <a:pPr lvl="1"/>
            <a:endParaRPr lang="en-US" dirty="0" smtClean="0"/>
          </a:p>
          <a:p>
            <a:pPr lvl="1"/>
            <a:r>
              <a:rPr lang="en-US" dirty="0" smtClean="0"/>
              <a:t>Presumed </a:t>
            </a:r>
            <a:r>
              <a:rPr lang="en-US" b="1" dirty="0" smtClean="0"/>
              <a:t>tradeoff </a:t>
            </a:r>
            <a:r>
              <a:rPr lang="en-US" dirty="0" smtClean="0"/>
              <a:t>between </a:t>
            </a:r>
            <a:r>
              <a:rPr lang="en-US" i="1" dirty="0"/>
              <a:t>national security </a:t>
            </a:r>
            <a:r>
              <a:rPr lang="en-US" dirty="0"/>
              <a:t>and </a:t>
            </a:r>
            <a:r>
              <a:rPr lang="en-US" i="1" dirty="0"/>
              <a:t>personal </a:t>
            </a:r>
            <a:r>
              <a:rPr lang="en-US" i="1" dirty="0" smtClean="0"/>
              <a:t>privacy</a:t>
            </a:r>
          </a:p>
          <a:p>
            <a:pPr lvl="1"/>
            <a:endParaRPr lang="en-US" i="1" dirty="0"/>
          </a:p>
          <a:p>
            <a:pPr lvl="1"/>
            <a:r>
              <a:rPr lang="en-US" dirty="0" smtClean="0">
                <a:solidFill>
                  <a:srgbClr val="8B0F0A">
                    <a:alpha val="40000"/>
                  </a:srgbClr>
                </a:solidFill>
              </a:rPr>
              <a:t>Ideal world: </a:t>
            </a:r>
            <a:r>
              <a:rPr lang="en-US" b="1" dirty="0" smtClean="0">
                <a:solidFill>
                  <a:srgbClr val="8B0F0A">
                    <a:alpha val="40000"/>
                  </a:srgbClr>
                </a:solidFill>
              </a:rPr>
              <a:t>No surveillance</a:t>
            </a:r>
          </a:p>
          <a:p>
            <a:pPr lvl="2"/>
            <a:r>
              <a:rPr lang="en-US" dirty="0" smtClean="0">
                <a:solidFill>
                  <a:schemeClr val="tx2"/>
                </a:solidFill>
              </a:rPr>
              <a:t>Realistic goal: </a:t>
            </a:r>
            <a:r>
              <a:rPr lang="en-US" b="1" dirty="0" smtClean="0">
                <a:solidFill>
                  <a:schemeClr val="tx2"/>
                </a:solidFill>
              </a:rPr>
              <a:t>Surveillance with privacy preservation</a:t>
            </a:r>
          </a:p>
        </p:txBody>
      </p:sp>
    </p:spTree>
    <p:extLst>
      <p:ext uri="{BB962C8B-B14F-4D97-AF65-F5344CB8AC3E}">
        <p14:creationId xmlns:p14="http://schemas.microsoft.com/office/powerpoint/2010/main" val="173386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Privacy-preserving surveillance </a:t>
            </a:r>
            <a:r>
              <a:rPr lang="en-US" i="1" dirty="0" smtClean="0"/>
              <a:t>is</a:t>
            </a:r>
            <a:r>
              <a:rPr lang="en-US" dirty="0" smtClean="0"/>
              <a:t> technologically feasible</a:t>
            </a:r>
          </a:p>
          <a:p>
            <a:r>
              <a:rPr lang="en-US" dirty="0"/>
              <a:t>Privacy-preserving set intersection and contact chaining </a:t>
            </a:r>
            <a:r>
              <a:rPr lang="en-US" dirty="0" smtClean="0"/>
              <a:t>can accomplish law-enforcement goals with open processes and without users losing control of their data</a:t>
            </a:r>
          </a:p>
          <a:p>
            <a:endParaRPr lang="en-US" dirty="0"/>
          </a:p>
          <a:p>
            <a:r>
              <a:rPr lang="en-US" dirty="0" smtClean="0"/>
              <a:t>Anonymity through Tor is practical and can be secured against bandwidth-inflation attacks using </a:t>
            </a:r>
            <a:r>
              <a:rPr lang="en-US" dirty="0" err="1" smtClean="0"/>
              <a:t>PeerFlow</a:t>
            </a:r>
            <a:endParaRPr lang="en-US" dirty="0" smtClean="0"/>
          </a:p>
          <a:p>
            <a:r>
              <a:rPr lang="en-US" dirty="0" smtClean="0"/>
              <a:t>Verdict offers </a:t>
            </a:r>
            <a:r>
              <a:rPr lang="en-US" i="1" dirty="0" smtClean="0"/>
              <a:t>provably </a:t>
            </a:r>
            <a:r>
              <a:rPr lang="en-US" dirty="0" smtClean="0"/>
              <a:t>accountable anonymity as alternative to Tor</a:t>
            </a:r>
            <a:endParaRPr lang="en-US" dirty="0"/>
          </a:p>
        </p:txBody>
      </p:sp>
    </p:spTree>
    <p:extLst>
      <p:ext uri="{BB962C8B-B14F-4D97-AF65-F5344CB8AC3E}">
        <p14:creationId xmlns:p14="http://schemas.microsoft.com/office/powerpoint/2010/main" val="86604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grpSp>
        <p:nvGrpSpPr>
          <p:cNvPr id="5" name="Group 4"/>
          <p:cNvGrpSpPr/>
          <p:nvPr/>
        </p:nvGrpSpPr>
        <p:grpSpPr>
          <a:xfrm>
            <a:off x="3233738" y="1905000"/>
            <a:ext cx="5724525" cy="3048001"/>
            <a:chOff x="3825170" y="3025420"/>
            <a:chExt cx="5724525" cy="3048001"/>
          </a:xfrm>
        </p:grpSpPr>
        <p:pic>
          <p:nvPicPr>
            <p:cNvPr id="1028" name="Picture 4" descr="http://static.giantbomb.com/uploads/square_small/0/6087/1092519-western_0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70" y="3025420"/>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clipartpanda.com/robbery-clipart-bank-robber-bandit-robbery-lol-clip-art-cli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170" y="3215921"/>
              <a:ext cx="2676525" cy="2857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4336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&amp; Goals</a:t>
            </a:r>
          </a:p>
        </p:txBody>
      </p:sp>
      <p:sp>
        <p:nvSpPr>
          <p:cNvPr id="3" name="Content Placeholder 2"/>
          <p:cNvSpPr>
            <a:spLocks noGrp="1"/>
          </p:cNvSpPr>
          <p:nvPr>
            <p:ph idx="1"/>
          </p:nvPr>
        </p:nvSpPr>
        <p:spPr/>
        <p:txBody>
          <a:bodyPr/>
          <a:lstStyle/>
          <a:p>
            <a:pPr marL="0" indent="0">
              <a:buNone/>
            </a:pPr>
            <a:r>
              <a:rPr lang="en-US" b="1" dirty="0"/>
              <a:t>Replace law enforcement’s secretive, unprincipled treatment of citizens’ big data with an open privacy policy.</a:t>
            </a:r>
          </a:p>
          <a:p>
            <a:pPr lvl="1"/>
            <a:r>
              <a:rPr lang="en-US" b="1" dirty="0" smtClean="0"/>
              <a:t>Secret </a:t>
            </a:r>
            <a:r>
              <a:rPr lang="en-US" dirty="0" smtClean="0"/>
              <a:t>processes for data collection</a:t>
            </a:r>
          </a:p>
          <a:p>
            <a:pPr lvl="1"/>
            <a:endParaRPr lang="en-US" dirty="0" smtClean="0"/>
          </a:p>
          <a:p>
            <a:pPr lvl="1"/>
            <a:r>
              <a:rPr lang="en-US" dirty="0"/>
              <a:t>Public is asked to </a:t>
            </a:r>
            <a:r>
              <a:rPr lang="en-US" b="1" dirty="0"/>
              <a:t>trust </a:t>
            </a:r>
            <a:r>
              <a:rPr lang="en-US" dirty="0"/>
              <a:t>the government</a:t>
            </a:r>
            <a:endParaRPr lang="en-US" b="1" dirty="0"/>
          </a:p>
          <a:p>
            <a:pPr lvl="1"/>
            <a:endParaRPr lang="en-US" dirty="0" smtClean="0"/>
          </a:p>
          <a:p>
            <a:pPr lvl="1"/>
            <a:r>
              <a:rPr lang="en-US" dirty="0" smtClean="0">
                <a:solidFill>
                  <a:srgbClr val="8B0F0A">
                    <a:alpha val="40000"/>
                  </a:srgbClr>
                </a:solidFill>
              </a:rPr>
              <a:t>Presumed </a:t>
            </a:r>
            <a:r>
              <a:rPr lang="en-US" b="1" dirty="0" smtClean="0">
                <a:solidFill>
                  <a:srgbClr val="8B0F0A">
                    <a:alpha val="40000"/>
                  </a:srgbClr>
                </a:solidFill>
              </a:rPr>
              <a:t>tradeoff </a:t>
            </a:r>
            <a:r>
              <a:rPr lang="en-US" dirty="0" smtClean="0">
                <a:solidFill>
                  <a:srgbClr val="8B0F0A">
                    <a:alpha val="40000"/>
                  </a:srgbClr>
                </a:solidFill>
              </a:rPr>
              <a:t>between </a:t>
            </a:r>
            <a:r>
              <a:rPr lang="en-US" i="1" dirty="0">
                <a:solidFill>
                  <a:srgbClr val="8B0F0A">
                    <a:alpha val="40000"/>
                  </a:srgbClr>
                </a:solidFill>
              </a:rPr>
              <a:t>national security </a:t>
            </a:r>
            <a:r>
              <a:rPr lang="en-US" dirty="0">
                <a:solidFill>
                  <a:srgbClr val="8B0F0A">
                    <a:alpha val="40000"/>
                  </a:srgbClr>
                </a:solidFill>
              </a:rPr>
              <a:t>and </a:t>
            </a:r>
            <a:r>
              <a:rPr lang="en-US" i="1" dirty="0">
                <a:solidFill>
                  <a:srgbClr val="8B0F0A">
                    <a:alpha val="40000"/>
                  </a:srgbClr>
                </a:solidFill>
              </a:rPr>
              <a:t>personal </a:t>
            </a:r>
            <a:r>
              <a:rPr lang="en-US" i="1" dirty="0" smtClean="0">
                <a:solidFill>
                  <a:srgbClr val="8B0F0A">
                    <a:alpha val="40000"/>
                  </a:srgbClr>
                </a:solidFill>
              </a:rPr>
              <a:t>privacy</a:t>
            </a:r>
          </a:p>
          <a:p>
            <a:pPr lvl="2"/>
            <a:r>
              <a:rPr lang="en-US" b="1" dirty="0" smtClean="0">
                <a:solidFill>
                  <a:schemeClr val="tx2"/>
                </a:solidFill>
              </a:rPr>
              <a:t>No need </a:t>
            </a:r>
            <a:r>
              <a:rPr lang="en-US" dirty="0" smtClean="0">
                <a:solidFill>
                  <a:schemeClr val="tx2"/>
                </a:solidFill>
              </a:rPr>
              <a:t>to abandon </a:t>
            </a:r>
            <a:r>
              <a:rPr lang="en-US" i="1" dirty="0" smtClean="0">
                <a:solidFill>
                  <a:schemeClr val="tx2"/>
                </a:solidFill>
              </a:rPr>
              <a:t>personal privacy </a:t>
            </a:r>
            <a:r>
              <a:rPr lang="en-US" dirty="0" smtClean="0">
                <a:solidFill>
                  <a:schemeClr val="tx2"/>
                </a:solidFill>
              </a:rPr>
              <a:t>to ensure </a:t>
            </a:r>
            <a:r>
              <a:rPr lang="en-US" i="1" dirty="0" smtClean="0">
                <a:solidFill>
                  <a:schemeClr val="tx2"/>
                </a:solidFill>
              </a:rPr>
              <a:t>national security</a:t>
            </a:r>
            <a:endParaRPr lang="en-US" dirty="0">
              <a:solidFill>
                <a:schemeClr val="tx2"/>
              </a:solidFill>
            </a:endParaRPr>
          </a:p>
          <a:p>
            <a:pPr lvl="1"/>
            <a:r>
              <a:rPr lang="en-US" dirty="0" smtClean="0">
                <a:solidFill>
                  <a:srgbClr val="8B0F0A">
                    <a:alpha val="40000"/>
                  </a:srgbClr>
                </a:solidFill>
              </a:rPr>
              <a:t>Ideal world: </a:t>
            </a:r>
            <a:r>
              <a:rPr lang="en-US" b="1" dirty="0" smtClean="0">
                <a:solidFill>
                  <a:srgbClr val="8B0F0A">
                    <a:alpha val="40000"/>
                  </a:srgbClr>
                </a:solidFill>
              </a:rPr>
              <a:t>No surveillance</a:t>
            </a:r>
          </a:p>
          <a:p>
            <a:pPr lvl="2"/>
            <a:r>
              <a:rPr lang="en-US" dirty="0" smtClean="0">
                <a:solidFill>
                  <a:schemeClr val="tx2"/>
                </a:solidFill>
              </a:rPr>
              <a:t>Realistic goal: </a:t>
            </a:r>
            <a:r>
              <a:rPr lang="en-US" b="1" dirty="0" smtClean="0">
                <a:solidFill>
                  <a:schemeClr val="tx2"/>
                </a:solidFill>
              </a:rPr>
              <a:t>Surveillance with privacy preservation</a:t>
            </a:r>
          </a:p>
        </p:txBody>
      </p:sp>
    </p:spTree>
    <p:extLst>
      <p:ext uri="{BB962C8B-B14F-4D97-AF65-F5344CB8AC3E}">
        <p14:creationId xmlns:p14="http://schemas.microsoft.com/office/powerpoint/2010/main" val="1963481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&amp; Goals</a:t>
            </a:r>
          </a:p>
        </p:txBody>
      </p:sp>
      <p:sp>
        <p:nvSpPr>
          <p:cNvPr id="3" name="Content Placeholder 2"/>
          <p:cNvSpPr>
            <a:spLocks noGrp="1"/>
          </p:cNvSpPr>
          <p:nvPr>
            <p:ph idx="1"/>
          </p:nvPr>
        </p:nvSpPr>
        <p:spPr/>
        <p:txBody>
          <a:bodyPr/>
          <a:lstStyle/>
          <a:p>
            <a:pPr marL="0" indent="0">
              <a:buNone/>
            </a:pPr>
            <a:r>
              <a:rPr lang="en-US" b="1" dirty="0"/>
              <a:t>Replace law enforcement’s secretive, unprincipled treatment of citizens’ big data with an open privacy policy.</a:t>
            </a:r>
          </a:p>
          <a:p>
            <a:pPr lvl="1"/>
            <a:r>
              <a:rPr lang="en-US" b="1" dirty="0" smtClean="0"/>
              <a:t>Secret </a:t>
            </a:r>
            <a:r>
              <a:rPr lang="en-US" dirty="0" smtClean="0"/>
              <a:t>processes for data collection</a:t>
            </a:r>
          </a:p>
          <a:p>
            <a:pPr lvl="1"/>
            <a:endParaRPr lang="en-US" dirty="0" smtClean="0"/>
          </a:p>
          <a:p>
            <a:pPr lvl="1"/>
            <a:r>
              <a:rPr lang="en-US" dirty="0">
                <a:solidFill>
                  <a:srgbClr val="8B0F0A">
                    <a:alpha val="40000"/>
                  </a:srgbClr>
                </a:solidFill>
              </a:rPr>
              <a:t>Public </a:t>
            </a:r>
            <a:r>
              <a:rPr lang="en-US" dirty="0" smtClean="0">
                <a:solidFill>
                  <a:srgbClr val="8B0F0A">
                    <a:alpha val="40000"/>
                  </a:srgbClr>
                </a:solidFill>
              </a:rPr>
              <a:t>is asked to </a:t>
            </a:r>
            <a:r>
              <a:rPr lang="en-US" b="1" dirty="0" smtClean="0">
                <a:solidFill>
                  <a:srgbClr val="8B0F0A">
                    <a:alpha val="40000"/>
                  </a:srgbClr>
                </a:solidFill>
              </a:rPr>
              <a:t>trust </a:t>
            </a:r>
            <a:r>
              <a:rPr lang="en-US" dirty="0" smtClean="0">
                <a:solidFill>
                  <a:srgbClr val="8B0F0A">
                    <a:alpha val="40000"/>
                  </a:srgbClr>
                </a:solidFill>
              </a:rPr>
              <a:t>the government</a:t>
            </a:r>
            <a:endParaRPr lang="en-US" b="1" dirty="0">
              <a:solidFill>
                <a:srgbClr val="8B0F0A">
                  <a:alpha val="40000"/>
                </a:srgbClr>
              </a:solidFill>
            </a:endParaRPr>
          </a:p>
          <a:p>
            <a:pPr lvl="2"/>
            <a:r>
              <a:rPr lang="en-US" dirty="0">
                <a:solidFill>
                  <a:schemeClr val="tx2"/>
                </a:solidFill>
              </a:rPr>
              <a:t>Accountability guaranteed by existing </a:t>
            </a:r>
            <a:r>
              <a:rPr lang="en-US" b="1" dirty="0">
                <a:solidFill>
                  <a:schemeClr val="tx2"/>
                </a:solidFill>
              </a:rPr>
              <a:t>cryptographic </a:t>
            </a:r>
            <a:r>
              <a:rPr lang="en-US" b="1" dirty="0" smtClean="0">
                <a:solidFill>
                  <a:schemeClr val="tx2"/>
                </a:solidFill>
              </a:rPr>
              <a:t>technology</a:t>
            </a:r>
            <a:endParaRPr lang="en-US" dirty="0" smtClean="0">
              <a:solidFill>
                <a:schemeClr val="tx2"/>
              </a:solidFill>
            </a:endParaRPr>
          </a:p>
          <a:p>
            <a:pPr lvl="1"/>
            <a:r>
              <a:rPr lang="en-US" dirty="0" smtClean="0">
                <a:solidFill>
                  <a:srgbClr val="8B0F0A">
                    <a:alpha val="40000"/>
                  </a:srgbClr>
                </a:solidFill>
              </a:rPr>
              <a:t>Presumed </a:t>
            </a:r>
            <a:r>
              <a:rPr lang="en-US" b="1" dirty="0" smtClean="0">
                <a:solidFill>
                  <a:srgbClr val="8B0F0A">
                    <a:alpha val="40000"/>
                  </a:srgbClr>
                </a:solidFill>
              </a:rPr>
              <a:t>tradeoff </a:t>
            </a:r>
            <a:r>
              <a:rPr lang="en-US" dirty="0" smtClean="0">
                <a:solidFill>
                  <a:srgbClr val="8B0F0A">
                    <a:alpha val="40000"/>
                  </a:srgbClr>
                </a:solidFill>
              </a:rPr>
              <a:t>between </a:t>
            </a:r>
            <a:r>
              <a:rPr lang="en-US" i="1" dirty="0">
                <a:solidFill>
                  <a:srgbClr val="8B0F0A">
                    <a:alpha val="40000"/>
                  </a:srgbClr>
                </a:solidFill>
              </a:rPr>
              <a:t>national security </a:t>
            </a:r>
            <a:r>
              <a:rPr lang="en-US" dirty="0">
                <a:solidFill>
                  <a:srgbClr val="8B0F0A">
                    <a:alpha val="40000"/>
                  </a:srgbClr>
                </a:solidFill>
              </a:rPr>
              <a:t>and </a:t>
            </a:r>
            <a:r>
              <a:rPr lang="en-US" i="1" dirty="0">
                <a:solidFill>
                  <a:srgbClr val="8B0F0A">
                    <a:alpha val="40000"/>
                  </a:srgbClr>
                </a:solidFill>
              </a:rPr>
              <a:t>personal </a:t>
            </a:r>
            <a:r>
              <a:rPr lang="en-US" i="1" dirty="0" smtClean="0">
                <a:solidFill>
                  <a:srgbClr val="8B0F0A">
                    <a:alpha val="40000"/>
                  </a:srgbClr>
                </a:solidFill>
              </a:rPr>
              <a:t>privacy</a:t>
            </a:r>
          </a:p>
          <a:p>
            <a:pPr lvl="2"/>
            <a:r>
              <a:rPr lang="en-US" b="1" dirty="0">
                <a:solidFill>
                  <a:schemeClr val="tx2"/>
                </a:solidFill>
              </a:rPr>
              <a:t>No need </a:t>
            </a:r>
            <a:r>
              <a:rPr lang="en-US" dirty="0">
                <a:solidFill>
                  <a:schemeClr val="tx2"/>
                </a:solidFill>
              </a:rPr>
              <a:t>to abandon </a:t>
            </a:r>
            <a:r>
              <a:rPr lang="en-US" i="1" dirty="0">
                <a:solidFill>
                  <a:schemeClr val="tx2"/>
                </a:solidFill>
              </a:rPr>
              <a:t>personal privacy </a:t>
            </a:r>
            <a:r>
              <a:rPr lang="en-US" dirty="0">
                <a:solidFill>
                  <a:schemeClr val="tx2"/>
                </a:solidFill>
              </a:rPr>
              <a:t>to ensure </a:t>
            </a:r>
            <a:r>
              <a:rPr lang="en-US" i="1" dirty="0">
                <a:solidFill>
                  <a:schemeClr val="tx2"/>
                </a:solidFill>
              </a:rPr>
              <a:t>national security</a:t>
            </a:r>
            <a:endParaRPr lang="en-US" dirty="0">
              <a:solidFill>
                <a:schemeClr val="tx2"/>
              </a:solidFill>
            </a:endParaRPr>
          </a:p>
          <a:p>
            <a:pPr lvl="1"/>
            <a:r>
              <a:rPr lang="en-US" dirty="0" smtClean="0">
                <a:solidFill>
                  <a:srgbClr val="8B0F0A">
                    <a:alpha val="40000"/>
                  </a:srgbClr>
                </a:solidFill>
              </a:rPr>
              <a:t>Ideal world: </a:t>
            </a:r>
            <a:r>
              <a:rPr lang="en-US" b="1" dirty="0" smtClean="0">
                <a:solidFill>
                  <a:srgbClr val="8B0F0A">
                    <a:alpha val="40000"/>
                  </a:srgbClr>
                </a:solidFill>
              </a:rPr>
              <a:t>No surveillance</a:t>
            </a:r>
          </a:p>
          <a:p>
            <a:pPr lvl="2"/>
            <a:r>
              <a:rPr lang="en-US" dirty="0" smtClean="0">
                <a:solidFill>
                  <a:schemeClr val="tx2"/>
                </a:solidFill>
              </a:rPr>
              <a:t>Realistic goal: </a:t>
            </a:r>
            <a:r>
              <a:rPr lang="en-US" b="1" dirty="0" smtClean="0">
                <a:solidFill>
                  <a:schemeClr val="tx2"/>
                </a:solidFill>
              </a:rPr>
              <a:t>Surveillance with privacy preservation</a:t>
            </a:r>
          </a:p>
        </p:txBody>
      </p:sp>
    </p:spTree>
    <p:extLst>
      <p:ext uri="{BB962C8B-B14F-4D97-AF65-F5344CB8AC3E}">
        <p14:creationId xmlns:p14="http://schemas.microsoft.com/office/powerpoint/2010/main" val="223235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&amp; Goals</a:t>
            </a:r>
          </a:p>
        </p:txBody>
      </p:sp>
      <p:sp>
        <p:nvSpPr>
          <p:cNvPr id="3" name="Content Placeholder 2"/>
          <p:cNvSpPr>
            <a:spLocks noGrp="1"/>
          </p:cNvSpPr>
          <p:nvPr>
            <p:ph idx="1"/>
          </p:nvPr>
        </p:nvSpPr>
        <p:spPr/>
        <p:txBody>
          <a:bodyPr/>
          <a:lstStyle/>
          <a:p>
            <a:pPr marL="0" indent="0">
              <a:buNone/>
            </a:pPr>
            <a:r>
              <a:rPr lang="en-US" b="1" dirty="0"/>
              <a:t>Replace law enforcement’s secretive, unprincipled treatment of citizens’ big data with an open privacy policy.</a:t>
            </a:r>
          </a:p>
          <a:p>
            <a:pPr lvl="1"/>
            <a:r>
              <a:rPr lang="en-US" b="1" dirty="0" smtClean="0">
                <a:solidFill>
                  <a:srgbClr val="8B0F0A">
                    <a:alpha val="40000"/>
                  </a:srgbClr>
                </a:solidFill>
              </a:rPr>
              <a:t>Secret </a:t>
            </a:r>
            <a:r>
              <a:rPr lang="en-US" dirty="0" smtClean="0">
                <a:solidFill>
                  <a:srgbClr val="8B0F0A">
                    <a:alpha val="40000"/>
                  </a:srgbClr>
                </a:solidFill>
              </a:rPr>
              <a:t>processes for data collection</a:t>
            </a:r>
          </a:p>
          <a:p>
            <a:pPr lvl="2"/>
            <a:r>
              <a:rPr lang="en-US" b="1" dirty="0" smtClean="0">
                <a:solidFill>
                  <a:schemeClr val="tx2"/>
                </a:solidFill>
              </a:rPr>
              <a:t>Open </a:t>
            </a:r>
            <a:r>
              <a:rPr lang="en-US" dirty="0" smtClean="0">
                <a:solidFill>
                  <a:schemeClr val="tx2"/>
                </a:solidFill>
              </a:rPr>
              <a:t>processes for data collection with a principled privacy policy</a:t>
            </a:r>
            <a:endParaRPr lang="en-US" b="1" dirty="0" smtClean="0">
              <a:solidFill>
                <a:schemeClr val="tx2"/>
              </a:solidFill>
            </a:endParaRPr>
          </a:p>
          <a:p>
            <a:pPr lvl="1"/>
            <a:r>
              <a:rPr lang="en-US" dirty="0" smtClean="0">
                <a:solidFill>
                  <a:srgbClr val="8B0F0A">
                    <a:alpha val="40000"/>
                  </a:srgbClr>
                </a:solidFill>
              </a:rPr>
              <a:t>Public is asked to </a:t>
            </a:r>
            <a:r>
              <a:rPr lang="en-US" b="1" dirty="0" smtClean="0">
                <a:solidFill>
                  <a:srgbClr val="8B0F0A">
                    <a:alpha val="40000"/>
                  </a:srgbClr>
                </a:solidFill>
              </a:rPr>
              <a:t>trust </a:t>
            </a:r>
            <a:r>
              <a:rPr lang="en-US" dirty="0" smtClean="0">
                <a:solidFill>
                  <a:srgbClr val="8B0F0A">
                    <a:alpha val="40000"/>
                  </a:srgbClr>
                </a:solidFill>
              </a:rPr>
              <a:t>the government</a:t>
            </a:r>
            <a:endParaRPr lang="en-US" b="1" dirty="0" smtClean="0">
              <a:solidFill>
                <a:srgbClr val="8B0F0A">
                  <a:alpha val="40000"/>
                </a:srgbClr>
              </a:solidFill>
            </a:endParaRPr>
          </a:p>
          <a:p>
            <a:pPr lvl="2"/>
            <a:r>
              <a:rPr lang="en-US" dirty="0" smtClean="0">
                <a:solidFill>
                  <a:schemeClr val="tx2"/>
                </a:solidFill>
              </a:rPr>
              <a:t>Accountability guaranteed by existing </a:t>
            </a:r>
            <a:r>
              <a:rPr lang="en-US" b="1" dirty="0" smtClean="0">
                <a:solidFill>
                  <a:schemeClr val="tx2"/>
                </a:solidFill>
              </a:rPr>
              <a:t>cryptographic technology</a:t>
            </a:r>
          </a:p>
          <a:p>
            <a:pPr lvl="1"/>
            <a:r>
              <a:rPr lang="en-US" dirty="0" smtClean="0">
                <a:solidFill>
                  <a:srgbClr val="8B0F0A">
                    <a:alpha val="40000"/>
                  </a:srgbClr>
                </a:solidFill>
              </a:rPr>
              <a:t>Presumed </a:t>
            </a:r>
            <a:r>
              <a:rPr lang="en-US" b="1" dirty="0" smtClean="0">
                <a:solidFill>
                  <a:srgbClr val="8B0F0A">
                    <a:alpha val="40000"/>
                  </a:srgbClr>
                </a:solidFill>
              </a:rPr>
              <a:t>tradeoff </a:t>
            </a:r>
            <a:r>
              <a:rPr lang="en-US" dirty="0" smtClean="0">
                <a:solidFill>
                  <a:srgbClr val="8B0F0A">
                    <a:alpha val="40000"/>
                  </a:srgbClr>
                </a:solidFill>
              </a:rPr>
              <a:t>between </a:t>
            </a:r>
            <a:r>
              <a:rPr lang="en-US" i="1" dirty="0">
                <a:solidFill>
                  <a:srgbClr val="8B0F0A">
                    <a:alpha val="40000"/>
                  </a:srgbClr>
                </a:solidFill>
              </a:rPr>
              <a:t>national security </a:t>
            </a:r>
            <a:r>
              <a:rPr lang="en-US" dirty="0">
                <a:solidFill>
                  <a:srgbClr val="8B0F0A">
                    <a:alpha val="40000"/>
                  </a:srgbClr>
                </a:solidFill>
              </a:rPr>
              <a:t>and </a:t>
            </a:r>
            <a:r>
              <a:rPr lang="en-US" i="1" dirty="0">
                <a:solidFill>
                  <a:srgbClr val="8B0F0A">
                    <a:alpha val="40000"/>
                  </a:srgbClr>
                </a:solidFill>
              </a:rPr>
              <a:t>personal </a:t>
            </a:r>
            <a:r>
              <a:rPr lang="en-US" i="1" dirty="0" smtClean="0">
                <a:solidFill>
                  <a:srgbClr val="8B0F0A">
                    <a:alpha val="40000"/>
                  </a:srgbClr>
                </a:solidFill>
              </a:rPr>
              <a:t>privacy</a:t>
            </a:r>
          </a:p>
          <a:p>
            <a:pPr lvl="2"/>
            <a:r>
              <a:rPr lang="en-US" b="1" dirty="0">
                <a:solidFill>
                  <a:schemeClr val="tx2"/>
                </a:solidFill>
              </a:rPr>
              <a:t>No need </a:t>
            </a:r>
            <a:r>
              <a:rPr lang="en-US" dirty="0">
                <a:solidFill>
                  <a:schemeClr val="tx2"/>
                </a:solidFill>
              </a:rPr>
              <a:t>to abandon </a:t>
            </a:r>
            <a:r>
              <a:rPr lang="en-US" i="1" dirty="0">
                <a:solidFill>
                  <a:schemeClr val="tx2"/>
                </a:solidFill>
              </a:rPr>
              <a:t>personal privacy </a:t>
            </a:r>
            <a:r>
              <a:rPr lang="en-US" dirty="0">
                <a:solidFill>
                  <a:schemeClr val="tx2"/>
                </a:solidFill>
              </a:rPr>
              <a:t>to ensure </a:t>
            </a:r>
            <a:r>
              <a:rPr lang="en-US" i="1" dirty="0">
                <a:solidFill>
                  <a:schemeClr val="tx2"/>
                </a:solidFill>
              </a:rPr>
              <a:t>national security</a:t>
            </a:r>
            <a:endParaRPr lang="en-US" dirty="0">
              <a:solidFill>
                <a:schemeClr val="tx2"/>
              </a:solidFill>
            </a:endParaRPr>
          </a:p>
          <a:p>
            <a:pPr lvl="1"/>
            <a:r>
              <a:rPr lang="en-US" dirty="0" smtClean="0">
                <a:solidFill>
                  <a:srgbClr val="8B0F0A">
                    <a:alpha val="40000"/>
                  </a:srgbClr>
                </a:solidFill>
              </a:rPr>
              <a:t>Ideal world: </a:t>
            </a:r>
            <a:r>
              <a:rPr lang="en-US" b="1" dirty="0" smtClean="0">
                <a:solidFill>
                  <a:srgbClr val="8B0F0A">
                    <a:alpha val="40000"/>
                  </a:srgbClr>
                </a:solidFill>
              </a:rPr>
              <a:t>No surveillance</a:t>
            </a:r>
          </a:p>
          <a:p>
            <a:pPr lvl="2"/>
            <a:r>
              <a:rPr lang="en-US" dirty="0" smtClean="0">
                <a:solidFill>
                  <a:schemeClr val="tx2"/>
                </a:solidFill>
              </a:rPr>
              <a:t>Realistic goal: </a:t>
            </a:r>
            <a:r>
              <a:rPr lang="en-US" b="1" dirty="0" smtClean="0">
                <a:solidFill>
                  <a:schemeClr val="tx2"/>
                </a:solidFill>
              </a:rPr>
              <a:t>Surveillance with privacy preservation</a:t>
            </a:r>
          </a:p>
        </p:txBody>
      </p:sp>
    </p:spTree>
    <p:extLst>
      <p:ext uri="{BB962C8B-B14F-4D97-AF65-F5344CB8AC3E}">
        <p14:creationId xmlns:p14="http://schemas.microsoft.com/office/powerpoint/2010/main" val="272196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Privacy Principles for Lawful Surveillance </a:t>
            </a:r>
            <a:r>
              <a:rPr lang="en-US" dirty="0" smtClean="0"/>
              <a:t>(1)</a:t>
            </a:r>
            <a:endParaRPr lang="en-US" dirty="0"/>
          </a:p>
        </p:txBody>
      </p:sp>
      <p:sp>
        <p:nvSpPr>
          <p:cNvPr id="3" name="Content Placeholder 2"/>
          <p:cNvSpPr>
            <a:spLocks noGrp="1"/>
          </p:cNvSpPr>
          <p:nvPr>
            <p:ph sz="half" idx="1"/>
          </p:nvPr>
        </p:nvSpPr>
        <p:spPr>
          <a:xfrm>
            <a:off x="304800" y="1143000"/>
            <a:ext cx="11684000" cy="1851660"/>
          </a:xfrm>
        </p:spPr>
        <p:txBody>
          <a:bodyPr/>
          <a:lstStyle/>
          <a:p>
            <a:pPr marL="0" indent="0">
              <a:buNone/>
            </a:pPr>
            <a:r>
              <a:rPr lang="en-US" i="1" dirty="0" smtClean="0"/>
              <a:t>Open processes</a:t>
            </a:r>
          </a:p>
          <a:p>
            <a:pPr lvl="1"/>
            <a:r>
              <a:rPr lang="en-US" b="1" dirty="0" smtClean="0"/>
              <a:t>Must</a:t>
            </a:r>
            <a:r>
              <a:rPr lang="en-US" dirty="0" smtClean="0"/>
              <a:t> follow rules and procedures of public law</a:t>
            </a:r>
          </a:p>
          <a:p>
            <a:pPr lvl="1"/>
            <a:r>
              <a:rPr lang="en-US" b="1" dirty="0" smtClean="0"/>
              <a:t>Need not </a:t>
            </a:r>
            <a:r>
              <a:rPr lang="en-US" dirty="0" smtClean="0"/>
              <a:t>disclose targets and details of investigations</a:t>
            </a:r>
          </a:p>
          <a:p>
            <a:pPr marL="0" indent="0">
              <a:buNone/>
            </a:pPr>
            <a:r>
              <a:rPr lang="en-US" dirty="0" smtClean="0"/>
              <a:t>Two types of users:</a:t>
            </a:r>
          </a:p>
        </p:txBody>
      </p:sp>
      <p:sp>
        <p:nvSpPr>
          <p:cNvPr id="5" name="Content Placeholder 4"/>
          <p:cNvSpPr>
            <a:spLocks noGrp="1"/>
          </p:cNvSpPr>
          <p:nvPr>
            <p:ph sz="quarter" idx="2"/>
          </p:nvPr>
        </p:nvSpPr>
        <p:spPr>
          <a:xfrm>
            <a:off x="304800" y="3166110"/>
            <a:ext cx="5538470" cy="3450590"/>
          </a:xfrm>
        </p:spPr>
        <p:txBody>
          <a:bodyPr/>
          <a:lstStyle/>
          <a:p>
            <a:r>
              <a:rPr lang="en-US" i="1" dirty="0" smtClean="0"/>
              <a:t>Targeted users</a:t>
            </a:r>
          </a:p>
          <a:p>
            <a:pPr lvl="1"/>
            <a:r>
              <a:rPr lang="en-US" dirty="0" smtClean="0"/>
              <a:t>Under </a:t>
            </a:r>
            <a:r>
              <a:rPr lang="en-US" b="1" dirty="0" smtClean="0"/>
              <a:t>suspicion</a:t>
            </a:r>
            <a:endParaRPr lang="en-US" dirty="0" smtClean="0"/>
          </a:p>
          <a:p>
            <a:pPr lvl="1"/>
            <a:r>
              <a:rPr lang="en-US" dirty="0" smtClean="0"/>
              <a:t>Subject of a </a:t>
            </a:r>
            <a:r>
              <a:rPr lang="en-US" b="1" dirty="0" smtClean="0"/>
              <a:t>warrant</a:t>
            </a:r>
          </a:p>
          <a:p>
            <a:pPr lvl="1"/>
            <a:r>
              <a:rPr lang="en-US" dirty="0" smtClean="0"/>
              <a:t>Can be </a:t>
            </a:r>
            <a:r>
              <a:rPr lang="en-US" i="1" dirty="0" smtClean="0"/>
              <a:t>known </a:t>
            </a:r>
            <a:r>
              <a:rPr lang="en-US" dirty="0" smtClean="0"/>
              <a:t>or </a:t>
            </a:r>
            <a:r>
              <a:rPr lang="en-US" i="1" dirty="0" smtClean="0"/>
              <a:t>unknown</a:t>
            </a:r>
            <a:endParaRPr lang="en-US" dirty="0" smtClean="0"/>
          </a:p>
        </p:txBody>
      </p:sp>
      <p:sp>
        <p:nvSpPr>
          <p:cNvPr id="6" name="Content Placeholder 5"/>
          <p:cNvSpPr>
            <a:spLocks noGrp="1"/>
          </p:cNvSpPr>
          <p:nvPr>
            <p:ph sz="quarter" idx="3"/>
          </p:nvPr>
        </p:nvSpPr>
        <p:spPr>
          <a:xfrm>
            <a:off x="5843270" y="3166110"/>
            <a:ext cx="6145530" cy="3450590"/>
          </a:xfrm>
        </p:spPr>
        <p:txBody>
          <a:bodyPr/>
          <a:lstStyle/>
          <a:p>
            <a:r>
              <a:rPr lang="en-US" i="1" dirty="0" smtClean="0"/>
              <a:t>Untargeted users</a:t>
            </a:r>
          </a:p>
          <a:p>
            <a:pPr lvl="1"/>
            <a:r>
              <a:rPr lang="en-US" dirty="0" smtClean="0"/>
              <a:t>No probable cause</a:t>
            </a:r>
          </a:p>
          <a:p>
            <a:pPr lvl="1"/>
            <a:r>
              <a:rPr lang="en-US" dirty="0" smtClean="0"/>
              <a:t>Not targets of investigation</a:t>
            </a:r>
          </a:p>
          <a:p>
            <a:pPr lvl="1"/>
            <a:r>
              <a:rPr lang="en-US" dirty="0" smtClean="0"/>
              <a:t>The vast majority of internet users</a:t>
            </a:r>
          </a:p>
          <a:p>
            <a:pPr lvl="1"/>
            <a:endParaRPr lang="en-US" dirty="0"/>
          </a:p>
        </p:txBody>
      </p:sp>
    </p:spTree>
    <p:extLst>
      <p:ext uri="{BB962C8B-B14F-4D97-AF65-F5344CB8AC3E}">
        <p14:creationId xmlns:p14="http://schemas.microsoft.com/office/powerpoint/2010/main" val="79898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mich">
  <a:themeElements>
    <a:clrScheme name="Custom 1">
      <a:dk1>
        <a:srgbClr val="000000"/>
      </a:dk1>
      <a:lt1>
        <a:srgbClr val="FFFFFF"/>
      </a:lt1>
      <a:dk2>
        <a:srgbClr val="114FFB"/>
      </a:dk2>
      <a:lt2>
        <a:srgbClr val="CECECE"/>
      </a:lt2>
      <a:accent1>
        <a:srgbClr val="FC0128"/>
      </a:accent1>
      <a:accent2>
        <a:srgbClr val="3365FB"/>
      </a:accent2>
      <a:accent3>
        <a:srgbClr val="FFFFFF"/>
      </a:accent3>
      <a:accent4>
        <a:srgbClr val="000000"/>
      </a:accent4>
      <a:accent5>
        <a:srgbClr val="14600C"/>
      </a:accent5>
      <a:accent6>
        <a:srgbClr val="2D5BE3"/>
      </a:accent6>
      <a:hlink>
        <a:srgbClr val="FE9B03"/>
      </a:hlink>
      <a:folHlink>
        <a:srgbClr val="D93192"/>
      </a:folHlink>
    </a:clrScheme>
    <a:fontScheme name="um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defRPr>
        </a:defPPr>
      </a:lstStyle>
    </a:lnDef>
  </a:objectDefaults>
  <a:extraClrSchemeLst>
    <a:extraClrScheme>
      <a:clrScheme name="umic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ic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ic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ic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i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i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i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Verdict</Template>
  <TotalTime>6501</TotalTime>
  <Words>3246</Words>
  <Application>Microsoft Office PowerPoint</Application>
  <PresentationFormat>Widescreen</PresentationFormat>
  <Paragraphs>673</Paragraphs>
  <Slides>51</Slides>
  <Notes>39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ＭＳ Ｐゴシック</vt:lpstr>
      <vt:lpstr>Arial</vt:lpstr>
      <vt:lpstr>Calibri</vt:lpstr>
      <vt:lpstr>Consolas</vt:lpstr>
      <vt:lpstr>Lucida Grande</vt:lpstr>
      <vt:lpstr>Monotype Sorts</vt:lpstr>
      <vt:lpstr>Times</vt:lpstr>
      <vt:lpstr>ヒラギノ角ゴ Pro W3</vt:lpstr>
      <vt:lpstr>umich</vt:lpstr>
      <vt:lpstr>Design and Implementation of Privacy‑Preserving Surveillance</vt:lpstr>
      <vt:lpstr>Overview</vt:lpstr>
      <vt:lpstr>The Problem</vt:lpstr>
      <vt:lpstr>Motivation &amp; Goals</vt:lpstr>
      <vt:lpstr>Motivation &amp; Goals</vt:lpstr>
      <vt:lpstr>Motivation &amp; Goals</vt:lpstr>
      <vt:lpstr>Motivation &amp; Goals</vt:lpstr>
      <vt:lpstr>Motivation &amp; Goals</vt:lpstr>
      <vt:lpstr>Some Privacy Principles for Lawful Surveillance (1)</vt:lpstr>
      <vt:lpstr>Open Privacy Firewall</vt:lpstr>
      <vt:lpstr>Some Privacy Principles for Lawful Surveillance (2)</vt:lpstr>
      <vt:lpstr>Case Study – High Country Bandits</vt:lpstr>
      <vt:lpstr>Intersecting Cell-Tower Dumps</vt:lpstr>
      <vt:lpstr>Intersecting Cell-Tower Dumps</vt:lpstr>
      <vt:lpstr>Privacy-Preserving Solution [SFF, FOCI’14]</vt:lpstr>
      <vt:lpstr>Privacy-Preserving Cryptography</vt:lpstr>
      <vt:lpstr>Private Set Intersection Setup</vt:lpstr>
      <vt:lpstr>Private Set Intersection Protocol (Step 1)</vt:lpstr>
      <vt:lpstr>Private Set Intersection Protocol (Step 1)</vt:lpstr>
      <vt:lpstr>Private Set Intersection Protocol (Step 1)</vt:lpstr>
      <vt:lpstr>Private Set Intersection Protocol (Step 2)</vt:lpstr>
      <vt:lpstr>Protocol Satisfies Privacy Principles</vt:lpstr>
      <vt:lpstr>Evaluation of Implementation</vt:lpstr>
      <vt:lpstr>Contact Chaining</vt:lpstr>
      <vt:lpstr>Privacy-Preserving Contact Chaining Goals</vt:lpstr>
      <vt:lpstr>Privacy-Preserving Contact Chaining Goals</vt:lpstr>
      <vt:lpstr>Privacy-Preserving Contact Chaining Goals</vt:lpstr>
      <vt:lpstr>Restrictions on Contact Chaining</vt:lpstr>
      <vt:lpstr>Using Contact Chaining - Main Idea</vt:lpstr>
      <vt:lpstr>Privacy-Preserving Contact Chaining Protocol</vt:lpstr>
      <vt:lpstr>Privacy-Preserving Contact Chaining Protocol Setup</vt:lpstr>
      <vt:lpstr>Privacy-Preserving Contact Chaining Protocol</vt:lpstr>
      <vt:lpstr>Protecting Private Data</vt:lpstr>
      <vt:lpstr>Protocol Satisfies Privacy Principles</vt:lpstr>
      <vt:lpstr>Implementation of Contact-Chaining Protocol</vt:lpstr>
      <vt:lpstr>Contact Chaining Experimental Setup</vt:lpstr>
      <vt:lpstr>Contact Chaining Experimental Results</vt:lpstr>
      <vt:lpstr>Contact Chaining Experimental Results</vt:lpstr>
      <vt:lpstr>Privacy-Preserving Contact Chaining and Intersection</vt:lpstr>
      <vt:lpstr>Anonymity: Users Protecting Themselves With Tor</vt:lpstr>
      <vt:lpstr>TorFlow: Critical but Vulnerable</vt:lpstr>
      <vt:lpstr>PeerFlow: Secure Load Balancing Alternative</vt:lpstr>
      <vt:lpstr>PeerFlow: High-level Idea</vt:lpstr>
      <vt:lpstr>Performance of Peerflow</vt:lpstr>
      <vt:lpstr>Verdict: Alternative to Tor</vt:lpstr>
      <vt:lpstr>Verdict Architecture</vt:lpstr>
      <vt:lpstr>Verdict Properties Proven</vt:lpstr>
      <vt:lpstr>Verdict Properties Proven</vt:lpstr>
      <vt:lpstr>Verdict Properties Proven</vt:lpstr>
      <vt:lpstr>Conclusions</vt:lpstr>
      <vt:lpstr>Thank you!</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Segal, Aaron</dc:creator>
  <cp:lastModifiedBy>Aaron Segal</cp:lastModifiedBy>
  <cp:revision>257</cp:revision>
  <dcterms:created xsi:type="dcterms:W3CDTF">2014-08-11T21:24:06Z</dcterms:created>
  <dcterms:modified xsi:type="dcterms:W3CDTF">2016-05-11T15:34:07Z</dcterms:modified>
</cp:coreProperties>
</file>