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1"/>
  </p:sldMasterIdLst>
  <p:notesMasterIdLst>
    <p:notesMasterId r:id="rId37"/>
  </p:notesMasterIdLst>
  <p:sldIdLst>
    <p:sldId id="256" r:id="rId2"/>
    <p:sldId id="413" r:id="rId3"/>
    <p:sldId id="414" r:id="rId4"/>
    <p:sldId id="422" r:id="rId5"/>
    <p:sldId id="385" r:id="rId6"/>
    <p:sldId id="381" r:id="rId7"/>
    <p:sldId id="384" r:id="rId8"/>
    <p:sldId id="376" r:id="rId9"/>
    <p:sldId id="372" r:id="rId10"/>
    <p:sldId id="373" r:id="rId11"/>
    <p:sldId id="374" r:id="rId12"/>
    <p:sldId id="375" r:id="rId13"/>
    <p:sldId id="423" r:id="rId14"/>
    <p:sldId id="377" r:id="rId15"/>
    <p:sldId id="378" r:id="rId16"/>
    <p:sldId id="379" r:id="rId17"/>
    <p:sldId id="380" r:id="rId18"/>
    <p:sldId id="387" r:id="rId19"/>
    <p:sldId id="386" r:id="rId20"/>
    <p:sldId id="416" r:id="rId21"/>
    <p:sldId id="392" r:id="rId22"/>
    <p:sldId id="396" r:id="rId23"/>
    <p:sldId id="397" r:id="rId24"/>
    <p:sldId id="408" r:id="rId25"/>
    <p:sldId id="399" r:id="rId26"/>
    <p:sldId id="400" r:id="rId27"/>
    <p:sldId id="401" r:id="rId28"/>
    <p:sldId id="412" r:id="rId29"/>
    <p:sldId id="420" r:id="rId30"/>
    <p:sldId id="421" r:id="rId31"/>
    <p:sldId id="419" r:id="rId32"/>
    <p:sldId id="409" r:id="rId33"/>
    <p:sldId id="424" r:id="rId34"/>
    <p:sldId id="406" r:id="rId35"/>
    <p:sldId id="40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78767" autoAdjust="0"/>
  </p:normalViewPr>
  <p:slideViewPr>
    <p:cSldViewPr snapToGrid="0" snapToObjects="1">
      <p:cViewPr varScale="1">
        <p:scale>
          <a:sx n="88" d="100"/>
          <a:sy n="88" d="100"/>
        </p:scale>
        <p:origin x="1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03215-B0E3-BC4D-AD2C-EB898F495B42}" type="doc">
      <dgm:prSet loTypeId="urn:microsoft.com/office/officeart/2005/8/layout/process1" loCatId="" qsTypeId="urn:microsoft.com/office/officeart/2005/8/quickstyle/simple4" qsCatId="simple" csTypeId="urn:microsoft.com/office/officeart/2005/8/colors/accent1_2" csCatId="accent1" phldr="1"/>
      <dgm:spPr/>
    </dgm:pt>
    <dgm:pt modelId="{7725614F-0B10-6D44-B7C2-4C1B3BD6D7F2}">
      <dgm:prSet phldrT="[Text]"/>
      <dgm:spPr/>
      <dgm:t>
        <a:bodyPr/>
        <a:lstStyle/>
        <a:p>
          <a:r>
            <a:rPr lang="en-US" dirty="0" smtClean="0"/>
            <a:t>Generator creates Boolean circuit from program</a:t>
          </a:r>
          <a:endParaRPr lang="en-US" dirty="0"/>
        </a:p>
      </dgm:t>
    </dgm:pt>
    <dgm:pt modelId="{98FEADE5-D232-BC48-99C8-370D922E5B74}" type="parTrans" cxnId="{0AAFF7E4-604C-9E4A-B4A5-680CA1E51BA6}">
      <dgm:prSet/>
      <dgm:spPr/>
      <dgm:t>
        <a:bodyPr/>
        <a:lstStyle/>
        <a:p>
          <a:endParaRPr lang="en-US"/>
        </a:p>
      </dgm:t>
    </dgm:pt>
    <dgm:pt modelId="{145BBD9E-76DE-654F-B02B-8D8AEEE95DBC}" type="sibTrans" cxnId="{0AAFF7E4-604C-9E4A-B4A5-680CA1E51BA6}">
      <dgm:prSet/>
      <dgm:spPr/>
      <dgm:t>
        <a:bodyPr/>
        <a:lstStyle/>
        <a:p>
          <a:endParaRPr lang="en-US"/>
        </a:p>
      </dgm:t>
    </dgm:pt>
    <dgm:pt modelId="{92DEF9AC-F0E4-6841-AA16-66539A9BF61F}">
      <dgm:prSet phldrT="[Text]"/>
      <dgm:spPr/>
      <dgm:t>
        <a:bodyPr/>
        <a:lstStyle/>
        <a:p>
          <a:r>
            <a:rPr lang="en-US" dirty="0" smtClean="0"/>
            <a:t>Generator builds many different garbled versions of this circuit</a:t>
          </a:r>
          <a:endParaRPr lang="en-US" dirty="0"/>
        </a:p>
      </dgm:t>
    </dgm:pt>
    <dgm:pt modelId="{FC814FD1-B342-A742-8BF4-D236821E2432}" type="parTrans" cxnId="{F267383D-030A-664E-B048-D00330D30531}">
      <dgm:prSet/>
      <dgm:spPr/>
      <dgm:t>
        <a:bodyPr/>
        <a:lstStyle/>
        <a:p>
          <a:endParaRPr lang="en-US"/>
        </a:p>
      </dgm:t>
    </dgm:pt>
    <dgm:pt modelId="{E341DBCB-3B9F-4F48-AB4B-0F69F1AE108F}" type="sibTrans" cxnId="{F267383D-030A-664E-B048-D00330D30531}">
      <dgm:prSet/>
      <dgm:spPr/>
      <dgm:t>
        <a:bodyPr/>
        <a:lstStyle/>
        <a:p>
          <a:endParaRPr lang="en-US"/>
        </a:p>
      </dgm:t>
    </dgm:pt>
    <dgm:pt modelId="{6EBC7C8E-A420-224C-B739-2A5C2EBE5EE8}">
      <dgm:prSet phldrT="[Text]"/>
      <dgm:spPr/>
      <dgm:t>
        <a:bodyPr/>
        <a:lstStyle/>
        <a:p>
          <a:r>
            <a:rPr lang="en-US" dirty="0" smtClean="0"/>
            <a:t>Evaluator randomly selects some circuits</a:t>
          </a:r>
          <a:r>
            <a:rPr lang="en-US" baseline="0" dirty="0" smtClean="0"/>
            <a:t> as “check”</a:t>
          </a:r>
          <a:endParaRPr lang="en-US" dirty="0"/>
        </a:p>
      </dgm:t>
    </dgm:pt>
    <dgm:pt modelId="{5DC134D4-158A-AF42-94D5-68AAF4C521D4}" type="parTrans" cxnId="{FF4DB1E8-7689-0144-932E-62ED0E7A3AE3}">
      <dgm:prSet/>
      <dgm:spPr/>
      <dgm:t>
        <a:bodyPr/>
        <a:lstStyle/>
        <a:p>
          <a:endParaRPr lang="en-US"/>
        </a:p>
      </dgm:t>
    </dgm:pt>
    <dgm:pt modelId="{9839E10F-3A3E-7840-8E30-2980B146674F}" type="sibTrans" cxnId="{FF4DB1E8-7689-0144-932E-62ED0E7A3AE3}">
      <dgm:prSet/>
      <dgm:spPr/>
      <dgm:t>
        <a:bodyPr/>
        <a:lstStyle/>
        <a:p>
          <a:endParaRPr lang="en-US"/>
        </a:p>
      </dgm:t>
    </dgm:pt>
    <dgm:pt modelId="{7F45E5D4-5252-E74F-B020-2EE0A6F1B7ED}">
      <dgm:prSet phldrT="[Text]"/>
      <dgm:spPr/>
      <dgm:t>
        <a:bodyPr/>
        <a:lstStyle/>
        <a:p>
          <a:r>
            <a:rPr lang="en-US" dirty="0" smtClean="0"/>
            <a:t>All circuits are</a:t>
          </a:r>
          <a:r>
            <a:rPr lang="en-US" baseline="0" dirty="0" smtClean="0"/>
            <a:t> sent</a:t>
          </a:r>
          <a:r>
            <a:rPr lang="en-US" dirty="0" smtClean="0"/>
            <a:t> to the evaluator</a:t>
          </a:r>
          <a:endParaRPr lang="en-US" dirty="0"/>
        </a:p>
      </dgm:t>
    </dgm:pt>
    <dgm:pt modelId="{130F3CF0-EA83-C94C-ABDC-88B457E245A6}" type="parTrans" cxnId="{C8A07135-1D2D-914F-80C8-E3519CF635BB}">
      <dgm:prSet/>
      <dgm:spPr/>
      <dgm:t>
        <a:bodyPr/>
        <a:lstStyle/>
        <a:p>
          <a:endParaRPr lang="en-US"/>
        </a:p>
      </dgm:t>
    </dgm:pt>
    <dgm:pt modelId="{0D0AA889-2735-6B4A-BAD2-77503F2C9495}" type="sibTrans" cxnId="{C8A07135-1D2D-914F-80C8-E3519CF635BB}">
      <dgm:prSet/>
      <dgm:spPr/>
      <dgm:t>
        <a:bodyPr/>
        <a:lstStyle/>
        <a:p>
          <a:endParaRPr lang="en-US"/>
        </a:p>
      </dgm:t>
    </dgm:pt>
    <dgm:pt modelId="{AD2E80FD-E474-374E-922A-A7C1A3CBB6A1}">
      <dgm:prSet phldrT="[Text]"/>
      <dgm:spPr/>
      <dgm:t>
        <a:bodyPr/>
        <a:lstStyle/>
        <a:p>
          <a:r>
            <a:rPr lang="en-US" dirty="0" smtClean="0"/>
            <a:t>Generator sends all keys</a:t>
          </a:r>
          <a:r>
            <a:rPr lang="en-US" baseline="0" dirty="0" smtClean="0"/>
            <a:t> (A0,A1,B0,B1) for that circuit to the evaluator</a:t>
          </a:r>
          <a:endParaRPr lang="en-US" dirty="0"/>
        </a:p>
      </dgm:t>
    </dgm:pt>
    <dgm:pt modelId="{018504C1-81FB-6C44-A7A5-4DF2CEB7C06E}" type="parTrans" cxnId="{106AEABF-0966-A543-BBEE-402EACB1EEC4}">
      <dgm:prSet/>
      <dgm:spPr/>
      <dgm:t>
        <a:bodyPr/>
        <a:lstStyle/>
        <a:p>
          <a:endParaRPr lang="en-US"/>
        </a:p>
      </dgm:t>
    </dgm:pt>
    <dgm:pt modelId="{B3DEB578-3BA3-BE41-8AC5-F2D755C20EAC}" type="sibTrans" cxnId="{106AEABF-0966-A543-BBEE-402EACB1EEC4}">
      <dgm:prSet/>
      <dgm:spPr/>
      <dgm:t>
        <a:bodyPr/>
        <a:lstStyle/>
        <a:p>
          <a:endParaRPr lang="en-US"/>
        </a:p>
      </dgm:t>
    </dgm:pt>
    <dgm:pt modelId="{9579B9F6-E120-2E4C-A140-910FD613DB9C}" type="pres">
      <dgm:prSet presAssocID="{69803215-B0E3-BC4D-AD2C-EB898F495B42}" presName="Name0" presStyleCnt="0">
        <dgm:presLayoutVars>
          <dgm:dir/>
          <dgm:resizeHandles val="exact"/>
        </dgm:presLayoutVars>
      </dgm:prSet>
      <dgm:spPr/>
    </dgm:pt>
    <dgm:pt modelId="{7F2D4BEA-F806-6544-B6F8-9C90C9CCE397}" type="pres">
      <dgm:prSet presAssocID="{7725614F-0B10-6D44-B7C2-4C1B3BD6D7F2}" presName="node" presStyleLbl="node1" presStyleIdx="0" presStyleCnt="5">
        <dgm:presLayoutVars>
          <dgm:bulletEnabled val="1"/>
        </dgm:presLayoutVars>
      </dgm:prSet>
      <dgm:spPr/>
      <dgm:t>
        <a:bodyPr/>
        <a:lstStyle/>
        <a:p>
          <a:endParaRPr lang="en-US"/>
        </a:p>
      </dgm:t>
    </dgm:pt>
    <dgm:pt modelId="{6F137E85-0456-B542-B3FD-A2BF95EFBDCE}" type="pres">
      <dgm:prSet presAssocID="{145BBD9E-76DE-654F-B02B-8D8AEEE95DBC}" presName="sibTrans" presStyleLbl="sibTrans2D1" presStyleIdx="0" presStyleCnt="4"/>
      <dgm:spPr/>
      <dgm:t>
        <a:bodyPr/>
        <a:lstStyle/>
        <a:p>
          <a:endParaRPr lang="en-US"/>
        </a:p>
      </dgm:t>
    </dgm:pt>
    <dgm:pt modelId="{144C616E-4791-EE43-B91F-495C66B9F92F}" type="pres">
      <dgm:prSet presAssocID="{145BBD9E-76DE-654F-B02B-8D8AEEE95DBC}" presName="connectorText" presStyleLbl="sibTrans2D1" presStyleIdx="0" presStyleCnt="4"/>
      <dgm:spPr/>
      <dgm:t>
        <a:bodyPr/>
        <a:lstStyle/>
        <a:p>
          <a:endParaRPr lang="en-US"/>
        </a:p>
      </dgm:t>
    </dgm:pt>
    <dgm:pt modelId="{946C59C5-66DD-5C42-A10A-D488E3202FD9}" type="pres">
      <dgm:prSet presAssocID="{92DEF9AC-F0E4-6841-AA16-66539A9BF61F}" presName="node" presStyleLbl="node1" presStyleIdx="1" presStyleCnt="5">
        <dgm:presLayoutVars>
          <dgm:bulletEnabled val="1"/>
        </dgm:presLayoutVars>
      </dgm:prSet>
      <dgm:spPr/>
      <dgm:t>
        <a:bodyPr/>
        <a:lstStyle/>
        <a:p>
          <a:endParaRPr lang="en-US"/>
        </a:p>
      </dgm:t>
    </dgm:pt>
    <dgm:pt modelId="{ECA230EE-BB38-6748-8B5B-458E6A9A73F9}" type="pres">
      <dgm:prSet presAssocID="{E341DBCB-3B9F-4F48-AB4B-0F69F1AE108F}" presName="sibTrans" presStyleLbl="sibTrans2D1" presStyleIdx="1" presStyleCnt="4"/>
      <dgm:spPr/>
      <dgm:t>
        <a:bodyPr/>
        <a:lstStyle/>
        <a:p>
          <a:endParaRPr lang="en-US"/>
        </a:p>
      </dgm:t>
    </dgm:pt>
    <dgm:pt modelId="{1E8AD31E-9C99-6244-9449-94A8133E53B2}" type="pres">
      <dgm:prSet presAssocID="{E341DBCB-3B9F-4F48-AB4B-0F69F1AE108F}" presName="connectorText" presStyleLbl="sibTrans2D1" presStyleIdx="1" presStyleCnt="4"/>
      <dgm:spPr/>
      <dgm:t>
        <a:bodyPr/>
        <a:lstStyle/>
        <a:p>
          <a:endParaRPr lang="en-US"/>
        </a:p>
      </dgm:t>
    </dgm:pt>
    <dgm:pt modelId="{D8C4E0D9-FF9A-E045-809E-69177FBB8E42}" type="pres">
      <dgm:prSet presAssocID="{7F45E5D4-5252-E74F-B020-2EE0A6F1B7ED}" presName="node" presStyleLbl="node1" presStyleIdx="2" presStyleCnt="5">
        <dgm:presLayoutVars>
          <dgm:bulletEnabled val="1"/>
        </dgm:presLayoutVars>
      </dgm:prSet>
      <dgm:spPr/>
      <dgm:t>
        <a:bodyPr/>
        <a:lstStyle/>
        <a:p>
          <a:endParaRPr lang="en-US"/>
        </a:p>
      </dgm:t>
    </dgm:pt>
    <dgm:pt modelId="{F1700BFF-F49C-C745-A339-7499C7566137}" type="pres">
      <dgm:prSet presAssocID="{0D0AA889-2735-6B4A-BAD2-77503F2C9495}" presName="sibTrans" presStyleLbl="sibTrans2D1" presStyleIdx="2" presStyleCnt="4"/>
      <dgm:spPr/>
      <dgm:t>
        <a:bodyPr/>
        <a:lstStyle/>
        <a:p>
          <a:endParaRPr lang="en-US"/>
        </a:p>
      </dgm:t>
    </dgm:pt>
    <dgm:pt modelId="{31DDF01E-8185-2348-A3FD-0FEEA375DD51}" type="pres">
      <dgm:prSet presAssocID="{0D0AA889-2735-6B4A-BAD2-77503F2C9495}" presName="connectorText" presStyleLbl="sibTrans2D1" presStyleIdx="2" presStyleCnt="4"/>
      <dgm:spPr/>
      <dgm:t>
        <a:bodyPr/>
        <a:lstStyle/>
        <a:p>
          <a:endParaRPr lang="en-US"/>
        </a:p>
      </dgm:t>
    </dgm:pt>
    <dgm:pt modelId="{2C447624-F43B-634F-BCF6-9E5D683BAA4F}" type="pres">
      <dgm:prSet presAssocID="{6EBC7C8E-A420-224C-B739-2A5C2EBE5EE8}" presName="node" presStyleLbl="node1" presStyleIdx="3" presStyleCnt="5">
        <dgm:presLayoutVars>
          <dgm:bulletEnabled val="1"/>
        </dgm:presLayoutVars>
      </dgm:prSet>
      <dgm:spPr/>
      <dgm:t>
        <a:bodyPr/>
        <a:lstStyle/>
        <a:p>
          <a:endParaRPr lang="en-US"/>
        </a:p>
      </dgm:t>
    </dgm:pt>
    <dgm:pt modelId="{7DBA60BA-4A56-FE4E-864B-E4002F989CD0}" type="pres">
      <dgm:prSet presAssocID="{9839E10F-3A3E-7840-8E30-2980B146674F}" presName="sibTrans" presStyleLbl="sibTrans2D1" presStyleIdx="3" presStyleCnt="4"/>
      <dgm:spPr/>
      <dgm:t>
        <a:bodyPr/>
        <a:lstStyle/>
        <a:p>
          <a:endParaRPr lang="en-US"/>
        </a:p>
      </dgm:t>
    </dgm:pt>
    <dgm:pt modelId="{66DE423E-1C6E-734C-BC60-20F76CCE4BF9}" type="pres">
      <dgm:prSet presAssocID="{9839E10F-3A3E-7840-8E30-2980B146674F}" presName="connectorText" presStyleLbl="sibTrans2D1" presStyleIdx="3" presStyleCnt="4"/>
      <dgm:spPr/>
      <dgm:t>
        <a:bodyPr/>
        <a:lstStyle/>
        <a:p>
          <a:endParaRPr lang="en-US"/>
        </a:p>
      </dgm:t>
    </dgm:pt>
    <dgm:pt modelId="{D433853B-E2D7-E249-85D8-A49D5300E586}" type="pres">
      <dgm:prSet presAssocID="{AD2E80FD-E474-374E-922A-A7C1A3CBB6A1}" presName="node" presStyleLbl="node1" presStyleIdx="4" presStyleCnt="5">
        <dgm:presLayoutVars>
          <dgm:bulletEnabled val="1"/>
        </dgm:presLayoutVars>
      </dgm:prSet>
      <dgm:spPr/>
      <dgm:t>
        <a:bodyPr/>
        <a:lstStyle/>
        <a:p>
          <a:endParaRPr lang="en-US"/>
        </a:p>
      </dgm:t>
    </dgm:pt>
  </dgm:ptLst>
  <dgm:cxnLst>
    <dgm:cxn modelId="{344C5AF9-941A-DE41-BA71-D44E584B5470}" type="presOf" srcId="{AD2E80FD-E474-374E-922A-A7C1A3CBB6A1}" destId="{D433853B-E2D7-E249-85D8-A49D5300E586}" srcOrd="0" destOrd="0" presId="urn:microsoft.com/office/officeart/2005/8/layout/process1"/>
    <dgm:cxn modelId="{B200F849-D9B8-CE4E-A42D-CFCB27FECAB2}" type="presOf" srcId="{7725614F-0B10-6D44-B7C2-4C1B3BD6D7F2}" destId="{7F2D4BEA-F806-6544-B6F8-9C90C9CCE397}" srcOrd="0" destOrd="0" presId="urn:microsoft.com/office/officeart/2005/8/layout/process1"/>
    <dgm:cxn modelId="{E01FABD0-F383-5D46-B522-F3C6A81DDE60}" type="presOf" srcId="{0D0AA889-2735-6B4A-BAD2-77503F2C9495}" destId="{31DDF01E-8185-2348-A3FD-0FEEA375DD51}" srcOrd="1" destOrd="0" presId="urn:microsoft.com/office/officeart/2005/8/layout/process1"/>
    <dgm:cxn modelId="{F5366C20-2670-E343-BEB4-4251623F87A7}" type="presOf" srcId="{E341DBCB-3B9F-4F48-AB4B-0F69F1AE108F}" destId="{1E8AD31E-9C99-6244-9449-94A8133E53B2}" srcOrd="1" destOrd="0" presId="urn:microsoft.com/office/officeart/2005/8/layout/process1"/>
    <dgm:cxn modelId="{89855057-460B-3241-AC07-1F3B21FDCFEC}" type="presOf" srcId="{69803215-B0E3-BC4D-AD2C-EB898F495B42}" destId="{9579B9F6-E120-2E4C-A140-910FD613DB9C}" srcOrd="0" destOrd="0" presId="urn:microsoft.com/office/officeart/2005/8/layout/process1"/>
    <dgm:cxn modelId="{0AAFF7E4-604C-9E4A-B4A5-680CA1E51BA6}" srcId="{69803215-B0E3-BC4D-AD2C-EB898F495B42}" destId="{7725614F-0B10-6D44-B7C2-4C1B3BD6D7F2}" srcOrd="0" destOrd="0" parTransId="{98FEADE5-D232-BC48-99C8-370D922E5B74}" sibTransId="{145BBD9E-76DE-654F-B02B-8D8AEEE95DBC}"/>
    <dgm:cxn modelId="{919D1DD7-6D33-5E4B-8161-A3BB01A72262}" type="presOf" srcId="{0D0AA889-2735-6B4A-BAD2-77503F2C9495}" destId="{F1700BFF-F49C-C745-A339-7499C7566137}" srcOrd="0" destOrd="0" presId="urn:microsoft.com/office/officeart/2005/8/layout/process1"/>
    <dgm:cxn modelId="{9DD3C75D-A8B0-B445-AD5C-C889F097CD46}" type="presOf" srcId="{92DEF9AC-F0E4-6841-AA16-66539A9BF61F}" destId="{946C59C5-66DD-5C42-A10A-D488E3202FD9}" srcOrd="0" destOrd="0" presId="urn:microsoft.com/office/officeart/2005/8/layout/process1"/>
    <dgm:cxn modelId="{F267383D-030A-664E-B048-D00330D30531}" srcId="{69803215-B0E3-BC4D-AD2C-EB898F495B42}" destId="{92DEF9AC-F0E4-6841-AA16-66539A9BF61F}" srcOrd="1" destOrd="0" parTransId="{FC814FD1-B342-A742-8BF4-D236821E2432}" sibTransId="{E341DBCB-3B9F-4F48-AB4B-0F69F1AE108F}"/>
    <dgm:cxn modelId="{D553749E-88C8-3B4F-A29C-84419ECF2949}" type="presOf" srcId="{6EBC7C8E-A420-224C-B739-2A5C2EBE5EE8}" destId="{2C447624-F43B-634F-BCF6-9E5D683BAA4F}" srcOrd="0" destOrd="0" presId="urn:microsoft.com/office/officeart/2005/8/layout/process1"/>
    <dgm:cxn modelId="{106AEABF-0966-A543-BBEE-402EACB1EEC4}" srcId="{69803215-B0E3-BC4D-AD2C-EB898F495B42}" destId="{AD2E80FD-E474-374E-922A-A7C1A3CBB6A1}" srcOrd="4" destOrd="0" parTransId="{018504C1-81FB-6C44-A7A5-4DF2CEB7C06E}" sibTransId="{B3DEB578-3BA3-BE41-8AC5-F2D755C20EAC}"/>
    <dgm:cxn modelId="{D632A9C7-B750-3A4C-A010-80870264A84D}" type="presOf" srcId="{145BBD9E-76DE-654F-B02B-8D8AEEE95DBC}" destId="{6F137E85-0456-B542-B3FD-A2BF95EFBDCE}" srcOrd="0" destOrd="0" presId="urn:microsoft.com/office/officeart/2005/8/layout/process1"/>
    <dgm:cxn modelId="{C8A07135-1D2D-914F-80C8-E3519CF635BB}" srcId="{69803215-B0E3-BC4D-AD2C-EB898F495B42}" destId="{7F45E5D4-5252-E74F-B020-2EE0A6F1B7ED}" srcOrd="2" destOrd="0" parTransId="{130F3CF0-EA83-C94C-ABDC-88B457E245A6}" sibTransId="{0D0AA889-2735-6B4A-BAD2-77503F2C9495}"/>
    <dgm:cxn modelId="{2BFD6957-8FBD-1145-9B7A-AC698DB77B70}" type="presOf" srcId="{145BBD9E-76DE-654F-B02B-8D8AEEE95DBC}" destId="{144C616E-4791-EE43-B91F-495C66B9F92F}" srcOrd="1" destOrd="0" presId="urn:microsoft.com/office/officeart/2005/8/layout/process1"/>
    <dgm:cxn modelId="{D48BF6C9-B445-EA40-96A5-9AE2F5C33FCA}" type="presOf" srcId="{E341DBCB-3B9F-4F48-AB4B-0F69F1AE108F}" destId="{ECA230EE-BB38-6748-8B5B-458E6A9A73F9}" srcOrd="0" destOrd="0" presId="urn:microsoft.com/office/officeart/2005/8/layout/process1"/>
    <dgm:cxn modelId="{5E90992B-9D05-4049-B739-49EF9D64F4B4}" type="presOf" srcId="{7F45E5D4-5252-E74F-B020-2EE0A6F1B7ED}" destId="{D8C4E0D9-FF9A-E045-809E-69177FBB8E42}" srcOrd="0" destOrd="0" presId="urn:microsoft.com/office/officeart/2005/8/layout/process1"/>
    <dgm:cxn modelId="{FC3CF872-7BE5-0449-ABC3-B35E34EECDB8}" type="presOf" srcId="{9839E10F-3A3E-7840-8E30-2980B146674F}" destId="{7DBA60BA-4A56-FE4E-864B-E4002F989CD0}" srcOrd="0" destOrd="0" presId="urn:microsoft.com/office/officeart/2005/8/layout/process1"/>
    <dgm:cxn modelId="{4E1F897A-CAD3-2F48-83D8-959E31F9B0B7}" type="presOf" srcId="{9839E10F-3A3E-7840-8E30-2980B146674F}" destId="{66DE423E-1C6E-734C-BC60-20F76CCE4BF9}" srcOrd="1" destOrd="0" presId="urn:microsoft.com/office/officeart/2005/8/layout/process1"/>
    <dgm:cxn modelId="{FF4DB1E8-7689-0144-932E-62ED0E7A3AE3}" srcId="{69803215-B0E3-BC4D-AD2C-EB898F495B42}" destId="{6EBC7C8E-A420-224C-B739-2A5C2EBE5EE8}" srcOrd="3" destOrd="0" parTransId="{5DC134D4-158A-AF42-94D5-68AAF4C521D4}" sibTransId="{9839E10F-3A3E-7840-8E30-2980B146674F}"/>
    <dgm:cxn modelId="{A5A1CBAA-5546-B54C-ADA5-EBFE48C48A35}" type="presParOf" srcId="{9579B9F6-E120-2E4C-A140-910FD613DB9C}" destId="{7F2D4BEA-F806-6544-B6F8-9C90C9CCE397}" srcOrd="0" destOrd="0" presId="urn:microsoft.com/office/officeart/2005/8/layout/process1"/>
    <dgm:cxn modelId="{D4B1A986-61DE-F24D-A2A0-86D0BD27357B}" type="presParOf" srcId="{9579B9F6-E120-2E4C-A140-910FD613DB9C}" destId="{6F137E85-0456-B542-B3FD-A2BF95EFBDCE}" srcOrd="1" destOrd="0" presId="urn:microsoft.com/office/officeart/2005/8/layout/process1"/>
    <dgm:cxn modelId="{BA4DCF1C-29BE-3F40-8793-AF109152507A}" type="presParOf" srcId="{6F137E85-0456-B542-B3FD-A2BF95EFBDCE}" destId="{144C616E-4791-EE43-B91F-495C66B9F92F}" srcOrd="0" destOrd="0" presId="urn:microsoft.com/office/officeart/2005/8/layout/process1"/>
    <dgm:cxn modelId="{3FBE5205-03E8-0143-BCCD-0FAA8D1C8298}" type="presParOf" srcId="{9579B9F6-E120-2E4C-A140-910FD613DB9C}" destId="{946C59C5-66DD-5C42-A10A-D488E3202FD9}" srcOrd="2" destOrd="0" presId="urn:microsoft.com/office/officeart/2005/8/layout/process1"/>
    <dgm:cxn modelId="{8486F53D-6237-D541-86F6-4EE2DB75A5FB}" type="presParOf" srcId="{9579B9F6-E120-2E4C-A140-910FD613DB9C}" destId="{ECA230EE-BB38-6748-8B5B-458E6A9A73F9}" srcOrd="3" destOrd="0" presId="urn:microsoft.com/office/officeart/2005/8/layout/process1"/>
    <dgm:cxn modelId="{0F949413-3B6C-FA43-BEED-B48B10281C61}" type="presParOf" srcId="{ECA230EE-BB38-6748-8B5B-458E6A9A73F9}" destId="{1E8AD31E-9C99-6244-9449-94A8133E53B2}" srcOrd="0" destOrd="0" presId="urn:microsoft.com/office/officeart/2005/8/layout/process1"/>
    <dgm:cxn modelId="{D1491D00-5682-F641-B3FD-92F7003C49CA}" type="presParOf" srcId="{9579B9F6-E120-2E4C-A140-910FD613DB9C}" destId="{D8C4E0D9-FF9A-E045-809E-69177FBB8E42}" srcOrd="4" destOrd="0" presId="urn:microsoft.com/office/officeart/2005/8/layout/process1"/>
    <dgm:cxn modelId="{C95E24B4-C77D-2F4E-A838-FCD3A40217D1}" type="presParOf" srcId="{9579B9F6-E120-2E4C-A140-910FD613DB9C}" destId="{F1700BFF-F49C-C745-A339-7499C7566137}" srcOrd="5" destOrd="0" presId="urn:microsoft.com/office/officeart/2005/8/layout/process1"/>
    <dgm:cxn modelId="{72C174D4-C039-AF41-A92A-4EABC0DA2C39}" type="presParOf" srcId="{F1700BFF-F49C-C745-A339-7499C7566137}" destId="{31DDF01E-8185-2348-A3FD-0FEEA375DD51}" srcOrd="0" destOrd="0" presId="urn:microsoft.com/office/officeart/2005/8/layout/process1"/>
    <dgm:cxn modelId="{F26835FC-05E2-4D4F-B081-E3FDC9100E5F}" type="presParOf" srcId="{9579B9F6-E120-2E4C-A140-910FD613DB9C}" destId="{2C447624-F43B-634F-BCF6-9E5D683BAA4F}" srcOrd="6" destOrd="0" presId="urn:microsoft.com/office/officeart/2005/8/layout/process1"/>
    <dgm:cxn modelId="{140FBD92-11E5-8643-A4AE-3EEF9E525F95}" type="presParOf" srcId="{9579B9F6-E120-2E4C-A140-910FD613DB9C}" destId="{7DBA60BA-4A56-FE4E-864B-E4002F989CD0}" srcOrd="7" destOrd="0" presId="urn:microsoft.com/office/officeart/2005/8/layout/process1"/>
    <dgm:cxn modelId="{3C915503-6044-E141-A955-362F7E5CBF06}" type="presParOf" srcId="{7DBA60BA-4A56-FE4E-864B-E4002F989CD0}" destId="{66DE423E-1C6E-734C-BC60-20F76CCE4BF9}" srcOrd="0" destOrd="0" presId="urn:microsoft.com/office/officeart/2005/8/layout/process1"/>
    <dgm:cxn modelId="{44003094-1812-6C4B-996A-FCE579DCDA74}" type="presParOf" srcId="{9579B9F6-E120-2E4C-A140-910FD613DB9C}" destId="{D433853B-E2D7-E249-85D8-A49D5300E58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0CDB1-0ADD-4381-B64E-8A5D7F179DD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7312005-7950-462F-A3A5-44C66EF6498E}">
      <dgm:prSet phldrT="[Text]"/>
      <dgm:spPr/>
      <dgm:t>
        <a:bodyPr/>
        <a:lstStyle/>
        <a:p>
          <a:r>
            <a:rPr lang="en-US" dirty="0" smtClean="0"/>
            <a:t>SMPC</a:t>
          </a:r>
          <a:endParaRPr lang="en-US" dirty="0"/>
        </a:p>
      </dgm:t>
    </dgm:pt>
    <dgm:pt modelId="{6D60FDD3-6E14-4DEF-8B45-8577AB0F6ADB}" type="parTrans" cxnId="{403FEF00-2705-4BEE-B04C-E9F1F7DA9C37}">
      <dgm:prSet/>
      <dgm:spPr/>
      <dgm:t>
        <a:bodyPr/>
        <a:lstStyle/>
        <a:p>
          <a:endParaRPr lang="en-US"/>
        </a:p>
      </dgm:t>
    </dgm:pt>
    <dgm:pt modelId="{81775CE6-C05A-4D3D-8357-DB9E343E06EA}" type="sibTrans" cxnId="{403FEF00-2705-4BEE-B04C-E9F1F7DA9C37}">
      <dgm:prSet/>
      <dgm:spPr/>
      <dgm:t>
        <a:bodyPr/>
        <a:lstStyle/>
        <a:p>
          <a:endParaRPr lang="en-US"/>
        </a:p>
      </dgm:t>
    </dgm:pt>
    <dgm:pt modelId="{4925F1CB-670B-47FF-BF1C-A5D44D307DA9}">
      <dgm:prSet phldrT="[Text]"/>
      <dgm:spPr/>
      <dgm:t>
        <a:bodyPr/>
        <a:lstStyle/>
        <a:p>
          <a:r>
            <a:rPr lang="en-US" dirty="0" err="1" smtClean="0"/>
            <a:t>PartialGC</a:t>
          </a:r>
          <a:endParaRPr lang="en-US" dirty="0"/>
        </a:p>
      </dgm:t>
    </dgm:pt>
    <dgm:pt modelId="{52E675F0-93A6-4981-968B-E2EB009E525D}" type="parTrans" cxnId="{D4D6AAD1-0A06-4F35-9692-4C2679D57B40}">
      <dgm:prSet/>
      <dgm:spPr/>
      <dgm:t>
        <a:bodyPr/>
        <a:lstStyle/>
        <a:p>
          <a:endParaRPr lang="en-US"/>
        </a:p>
      </dgm:t>
    </dgm:pt>
    <dgm:pt modelId="{49E1D7D3-01C7-4F96-AF77-6BB364665479}" type="sibTrans" cxnId="{D4D6AAD1-0A06-4F35-9692-4C2679D57B40}">
      <dgm:prSet/>
      <dgm:spPr/>
      <dgm:t>
        <a:bodyPr/>
        <a:lstStyle/>
        <a:p>
          <a:endParaRPr lang="en-US"/>
        </a:p>
      </dgm:t>
    </dgm:pt>
    <dgm:pt modelId="{2852786B-BF6D-49FC-859D-60AF4297196A}">
      <dgm:prSet phldrT="[Text]"/>
      <dgm:spPr/>
      <dgm:t>
        <a:bodyPr/>
        <a:lstStyle/>
        <a:p>
          <a:r>
            <a:rPr lang="en-US" dirty="0" smtClean="0"/>
            <a:t>Frigate</a:t>
          </a:r>
          <a:endParaRPr lang="en-US" dirty="0"/>
        </a:p>
      </dgm:t>
    </dgm:pt>
    <dgm:pt modelId="{3C57AADA-E944-41A6-8C74-FD4CC521EFB5}" type="parTrans" cxnId="{265721B6-8374-4E66-9BA5-BE7260ECFDAA}">
      <dgm:prSet/>
      <dgm:spPr/>
      <dgm:t>
        <a:bodyPr/>
        <a:lstStyle/>
        <a:p>
          <a:endParaRPr lang="en-US"/>
        </a:p>
      </dgm:t>
    </dgm:pt>
    <dgm:pt modelId="{DEA1CD29-3189-44A6-A9EA-42E72C6739B5}" type="sibTrans" cxnId="{265721B6-8374-4E66-9BA5-BE7260ECFDAA}">
      <dgm:prSet/>
      <dgm:spPr/>
      <dgm:t>
        <a:bodyPr/>
        <a:lstStyle/>
        <a:p>
          <a:endParaRPr lang="en-US"/>
        </a:p>
      </dgm:t>
    </dgm:pt>
    <dgm:pt modelId="{37D9DCE3-73BB-49BD-BBFC-8881067BBD3C}">
      <dgm:prSet phldrT="[Text]"/>
      <dgm:spPr/>
      <dgm:t>
        <a:bodyPr/>
        <a:lstStyle/>
        <a:p>
          <a:r>
            <a:rPr lang="en-US" dirty="0" smtClean="0"/>
            <a:t>SGX</a:t>
          </a:r>
          <a:endParaRPr lang="en-US" dirty="0"/>
        </a:p>
      </dgm:t>
    </dgm:pt>
    <dgm:pt modelId="{A5741965-AFB4-4EB8-AF98-2F9456C5150A}" type="parTrans" cxnId="{BF1988B1-1D50-4ADE-AFFB-A76E6E6FF68E}">
      <dgm:prSet/>
      <dgm:spPr/>
      <dgm:t>
        <a:bodyPr/>
        <a:lstStyle/>
        <a:p>
          <a:endParaRPr lang="en-US"/>
        </a:p>
      </dgm:t>
    </dgm:pt>
    <dgm:pt modelId="{BDC8681C-8284-4844-B943-508618EEDFD9}" type="sibTrans" cxnId="{BF1988B1-1D50-4ADE-AFFB-A76E6E6FF68E}">
      <dgm:prSet/>
      <dgm:spPr/>
      <dgm:t>
        <a:bodyPr/>
        <a:lstStyle/>
        <a:p>
          <a:endParaRPr lang="en-US"/>
        </a:p>
      </dgm:t>
    </dgm:pt>
    <dgm:pt modelId="{CCABFB57-3B0A-4A47-83F4-55245E53A538}">
      <dgm:prSet phldrT="[Text]"/>
      <dgm:spPr/>
      <dgm:t>
        <a:bodyPr/>
        <a:lstStyle/>
        <a:p>
          <a:r>
            <a:rPr lang="en-US" dirty="0" smtClean="0"/>
            <a:t>Systematization</a:t>
          </a:r>
          <a:endParaRPr lang="en-US" dirty="0"/>
        </a:p>
      </dgm:t>
    </dgm:pt>
    <dgm:pt modelId="{B9F2D384-7076-4656-8C5F-45BC64578AB5}" type="parTrans" cxnId="{F1CE07D9-31C5-4A62-8E71-A641C8DAAB0D}">
      <dgm:prSet/>
      <dgm:spPr/>
      <dgm:t>
        <a:bodyPr/>
        <a:lstStyle/>
        <a:p>
          <a:endParaRPr lang="en-US"/>
        </a:p>
      </dgm:t>
    </dgm:pt>
    <dgm:pt modelId="{14C88E36-61B6-4DE3-82AD-78CD36D4549C}" type="sibTrans" cxnId="{F1CE07D9-31C5-4A62-8E71-A641C8DAAB0D}">
      <dgm:prSet/>
      <dgm:spPr/>
      <dgm:t>
        <a:bodyPr/>
        <a:lstStyle/>
        <a:p>
          <a:endParaRPr lang="en-US"/>
        </a:p>
      </dgm:t>
    </dgm:pt>
    <dgm:pt modelId="{BB33FEE7-8B27-4FAA-8C09-0492CB0F1B01}" type="pres">
      <dgm:prSet presAssocID="{4340CDB1-0ADD-4381-B64E-8A5D7F179DDD}" presName="Name0" presStyleCnt="0">
        <dgm:presLayoutVars>
          <dgm:chMax val="1"/>
          <dgm:dir/>
          <dgm:animLvl val="ctr"/>
          <dgm:resizeHandles val="exact"/>
        </dgm:presLayoutVars>
      </dgm:prSet>
      <dgm:spPr/>
      <dgm:t>
        <a:bodyPr/>
        <a:lstStyle/>
        <a:p>
          <a:endParaRPr lang="en-US"/>
        </a:p>
      </dgm:t>
    </dgm:pt>
    <dgm:pt modelId="{BE7B03C4-7001-450A-B585-5C7DE252BF3B}" type="pres">
      <dgm:prSet presAssocID="{87312005-7950-462F-A3A5-44C66EF6498E}" presName="centerShape" presStyleLbl="node0" presStyleIdx="0" presStyleCnt="1"/>
      <dgm:spPr/>
      <dgm:t>
        <a:bodyPr/>
        <a:lstStyle/>
        <a:p>
          <a:endParaRPr lang="en-US"/>
        </a:p>
      </dgm:t>
    </dgm:pt>
    <dgm:pt modelId="{2980EBA2-4CDD-4521-B478-5A25587B9B1D}" type="pres">
      <dgm:prSet presAssocID="{4925F1CB-670B-47FF-BF1C-A5D44D307DA9}" presName="node" presStyleLbl="node1" presStyleIdx="0" presStyleCnt="4" custScaleX="130188" custScaleY="130188">
        <dgm:presLayoutVars>
          <dgm:bulletEnabled val="1"/>
        </dgm:presLayoutVars>
      </dgm:prSet>
      <dgm:spPr/>
      <dgm:t>
        <a:bodyPr/>
        <a:lstStyle/>
        <a:p>
          <a:endParaRPr lang="en-US"/>
        </a:p>
      </dgm:t>
    </dgm:pt>
    <dgm:pt modelId="{13DBE1D2-D789-4D5B-814D-4E1C86EF9A9D}" type="pres">
      <dgm:prSet presAssocID="{4925F1CB-670B-47FF-BF1C-A5D44D307DA9}" presName="dummy" presStyleCnt="0"/>
      <dgm:spPr/>
    </dgm:pt>
    <dgm:pt modelId="{A0374B0A-62AD-425F-9421-44AB45C00FA3}" type="pres">
      <dgm:prSet presAssocID="{49E1D7D3-01C7-4F96-AF77-6BB364665479}" presName="sibTrans" presStyleLbl="sibTrans2D1" presStyleIdx="0" presStyleCnt="4"/>
      <dgm:spPr/>
      <dgm:t>
        <a:bodyPr/>
        <a:lstStyle/>
        <a:p>
          <a:endParaRPr lang="en-US"/>
        </a:p>
      </dgm:t>
    </dgm:pt>
    <dgm:pt modelId="{2C31EFA2-5D90-4A12-A53C-6133DA4F1578}" type="pres">
      <dgm:prSet presAssocID="{2852786B-BF6D-49FC-859D-60AF4297196A}" presName="node" presStyleLbl="node1" presStyleIdx="1" presStyleCnt="4" custScaleX="130188" custScaleY="130188">
        <dgm:presLayoutVars>
          <dgm:bulletEnabled val="1"/>
        </dgm:presLayoutVars>
      </dgm:prSet>
      <dgm:spPr/>
      <dgm:t>
        <a:bodyPr/>
        <a:lstStyle/>
        <a:p>
          <a:endParaRPr lang="en-US"/>
        </a:p>
      </dgm:t>
    </dgm:pt>
    <dgm:pt modelId="{A5F986E1-B547-4F60-A3D8-34AEDC77C874}" type="pres">
      <dgm:prSet presAssocID="{2852786B-BF6D-49FC-859D-60AF4297196A}" presName="dummy" presStyleCnt="0"/>
      <dgm:spPr/>
    </dgm:pt>
    <dgm:pt modelId="{B796F57B-45B2-4A65-A816-3D7D3E184158}" type="pres">
      <dgm:prSet presAssocID="{DEA1CD29-3189-44A6-A9EA-42E72C6739B5}" presName="sibTrans" presStyleLbl="sibTrans2D1" presStyleIdx="1" presStyleCnt="4"/>
      <dgm:spPr/>
      <dgm:t>
        <a:bodyPr/>
        <a:lstStyle/>
        <a:p>
          <a:endParaRPr lang="en-US"/>
        </a:p>
      </dgm:t>
    </dgm:pt>
    <dgm:pt modelId="{AE024F24-2C8E-4244-9DA7-50371B9B61AE}" type="pres">
      <dgm:prSet presAssocID="{37D9DCE3-73BB-49BD-BBFC-8881067BBD3C}" presName="node" presStyleLbl="node1" presStyleIdx="2" presStyleCnt="4" custScaleX="130188" custScaleY="130188">
        <dgm:presLayoutVars>
          <dgm:bulletEnabled val="1"/>
        </dgm:presLayoutVars>
      </dgm:prSet>
      <dgm:spPr/>
      <dgm:t>
        <a:bodyPr/>
        <a:lstStyle/>
        <a:p>
          <a:endParaRPr lang="en-US"/>
        </a:p>
      </dgm:t>
    </dgm:pt>
    <dgm:pt modelId="{FA3809CC-18D4-41B9-A616-D7F3A5CAC646}" type="pres">
      <dgm:prSet presAssocID="{37D9DCE3-73BB-49BD-BBFC-8881067BBD3C}" presName="dummy" presStyleCnt="0"/>
      <dgm:spPr/>
    </dgm:pt>
    <dgm:pt modelId="{97855D99-8119-4DB7-9CC7-0E60FE83EDE0}" type="pres">
      <dgm:prSet presAssocID="{BDC8681C-8284-4844-B943-508618EEDFD9}" presName="sibTrans" presStyleLbl="sibTrans2D1" presStyleIdx="2" presStyleCnt="4"/>
      <dgm:spPr/>
      <dgm:t>
        <a:bodyPr/>
        <a:lstStyle/>
        <a:p>
          <a:endParaRPr lang="en-US"/>
        </a:p>
      </dgm:t>
    </dgm:pt>
    <dgm:pt modelId="{8FE39651-BFE8-4740-9ECE-D6C04788CE04}" type="pres">
      <dgm:prSet presAssocID="{CCABFB57-3B0A-4A47-83F4-55245E53A538}" presName="node" presStyleLbl="node1" presStyleIdx="3" presStyleCnt="4" custScaleX="130188" custScaleY="130188">
        <dgm:presLayoutVars>
          <dgm:bulletEnabled val="1"/>
        </dgm:presLayoutVars>
      </dgm:prSet>
      <dgm:spPr/>
      <dgm:t>
        <a:bodyPr/>
        <a:lstStyle/>
        <a:p>
          <a:endParaRPr lang="en-US"/>
        </a:p>
      </dgm:t>
    </dgm:pt>
    <dgm:pt modelId="{B3491025-0126-47FE-A57D-3FF0AFE571D3}" type="pres">
      <dgm:prSet presAssocID="{CCABFB57-3B0A-4A47-83F4-55245E53A538}" presName="dummy" presStyleCnt="0"/>
      <dgm:spPr/>
    </dgm:pt>
    <dgm:pt modelId="{1275993D-3E91-4086-AB2C-55BDB93E5A77}" type="pres">
      <dgm:prSet presAssocID="{14C88E36-61B6-4DE3-82AD-78CD36D4549C}" presName="sibTrans" presStyleLbl="sibTrans2D1" presStyleIdx="3" presStyleCnt="4"/>
      <dgm:spPr/>
      <dgm:t>
        <a:bodyPr/>
        <a:lstStyle/>
        <a:p>
          <a:endParaRPr lang="en-US"/>
        </a:p>
      </dgm:t>
    </dgm:pt>
  </dgm:ptLst>
  <dgm:cxnLst>
    <dgm:cxn modelId="{E578645A-C742-43A3-9307-8052967DEB0B}" type="presOf" srcId="{37D9DCE3-73BB-49BD-BBFC-8881067BBD3C}" destId="{AE024F24-2C8E-4244-9DA7-50371B9B61AE}" srcOrd="0" destOrd="0" presId="urn:microsoft.com/office/officeart/2005/8/layout/radial6"/>
    <dgm:cxn modelId="{F7653C10-C4FF-408A-B930-361D2034DD77}" type="presOf" srcId="{2852786B-BF6D-49FC-859D-60AF4297196A}" destId="{2C31EFA2-5D90-4A12-A53C-6133DA4F1578}" srcOrd="0" destOrd="0" presId="urn:microsoft.com/office/officeart/2005/8/layout/radial6"/>
    <dgm:cxn modelId="{F1CE07D9-31C5-4A62-8E71-A641C8DAAB0D}" srcId="{87312005-7950-462F-A3A5-44C66EF6498E}" destId="{CCABFB57-3B0A-4A47-83F4-55245E53A538}" srcOrd="3" destOrd="0" parTransId="{B9F2D384-7076-4656-8C5F-45BC64578AB5}" sibTransId="{14C88E36-61B6-4DE3-82AD-78CD36D4549C}"/>
    <dgm:cxn modelId="{06E3F494-1781-4123-BD23-7957097313D2}" type="presOf" srcId="{CCABFB57-3B0A-4A47-83F4-55245E53A538}" destId="{8FE39651-BFE8-4740-9ECE-D6C04788CE04}" srcOrd="0" destOrd="0" presId="urn:microsoft.com/office/officeart/2005/8/layout/radial6"/>
    <dgm:cxn modelId="{71C998F0-D877-4E68-8973-B2E088D8BD48}" type="presOf" srcId="{BDC8681C-8284-4844-B943-508618EEDFD9}" destId="{97855D99-8119-4DB7-9CC7-0E60FE83EDE0}" srcOrd="0" destOrd="0" presId="urn:microsoft.com/office/officeart/2005/8/layout/radial6"/>
    <dgm:cxn modelId="{E2FDAB48-1503-442E-B43F-F0916B2753E0}" type="presOf" srcId="{87312005-7950-462F-A3A5-44C66EF6498E}" destId="{BE7B03C4-7001-450A-B585-5C7DE252BF3B}" srcOrd="0" destOrd="0" presId="urn:microsoft.com/office/officeart/2005/8/layout/radial6"/>
    <dgm:cxn modelId="{E06E9499-F41C-4F06-8CBE-FB216270621C}" type="presOf" srcId="{4925F1CB-670B-47FF-BF1C-A5D44D307DA9}" destId="{2980EBA2-4CDD-4521-B478-5A25587B9B1D}" srcOrd="0" destOrd="0" presId="urn:microsoft.com/office/officeart/2005/8/layout/radial6"/>
    <dgm:cxn modelId="{D4D6AAD1-0A06-4F35-9692-4C2679D57B40}" srcId="{87312005-7950-462F-A3A5-44C66EF6498E}" destId="{4925F1CB-670B-47FF-BF1C-A5D44D307DA9}" srcOrd="0" destOrd="0" parTransId="{52E675F0-93A6-4981-968B-E2EB009E525D}" sibTransId="{49E1D7D3-01C7-4F96-AF77-6BB364665479}"/>
    <dgm:cxn modelId="{89B2074B-B0E7-4D03-A81D-C49B6BFFA8F6}" type="presOf" srcId="{14C88E36-61B6-4DE3-82AD-78CD36D4549C}" destId="{1275993D-3E91-4086-AB2C-55BDB93E5A77}" srcOrd="0" destOrd="0" presId="urn:microsoft.com/office/officeart/2005/8/layout/radial6"/>
    <dgm:cxn modelId="{39CC0188-5FAE-44C0-B443-0A74E648540E}" type="presOf" srcId="{DEA1CD29-3189-44A6-A9EA-42E72C6739B5}" destId="{B796F57B-45B2-4A65-A816-3D7D3E184158}" srcOrd="0" destOrd="0" presId="urn:microsoft.com/office/officeart/2005/8/layout/radial6"/>
    <dgm:cxn modelId="{30DAEFE5-8296-4ACC-8941-B565E0D2A8DD}" type="presOf" srcId="{49E1D7D3-01C7-4F96-AF77-6BB364665479}" destId="{A0374B0A-62AD-425F-9421-44AB45C00FA3}" srcOrd="0" destOrd="0" presId="urn:microsoft.com/office/officeart/2005/8/layout/radial6"/>
    <dgm:cxn modelId="{BF1988B1-1D50-4ADE-AFFB-A76E6E6FF68E}" srcId="{87312005-7950-462F-A3A5-44C66EF6498E}" destId="{37D9DCE3-73BB-49BD-BBFC-8881067BBD3C}" srcOrd="2" destOrd="0" parTransId="{A5741965-AFB4-4EB8-AF98-2F9456C5150A}" sibTransId="{BDC8681C-8284-4844-B943-508618EEDFD9}"/>
    <dgm:cxn modelId="{265721B6-8374-4E66-9BA5-BE7260ECFDAA}" srcId="{87312005-7950-462F-A3A5-44C66EF6498E}" destId="{2852786B-BF6D-49FC-859D-60AF4297196A}" srcOrd="1" destOrd="0" parTransId="{3C57AADA-E944-41A6-8C74-FD4CC521EFB5}" sibTransId="{DEA1CD29-3189-44A6-A9EA-42E72C6739B5}"/>
    <dgm:cxn modelId="{403FEF00-2705-4BEE-B04C-E9F1F7DA9C37}" srcId="{4340CDB1-0ADD-4381-B64E-8A5D7F179DDD}" destId="{87312005-7950-462F-A3A5-44C66EF6498E}" srcOrd="0" destOrd="0" parTransId="{6D60FDD3-6E14-4DEF-8B45-8577AB0F6ADB}" sibTransId="{81775CE6-C05A-4D3D-8357-DB9E343E06EA}"/>
    <dgm:cxn modelId="{AAB968DE-AEB6-4D5D-90F3-FE9B643169A4}" type="presOf" srcId="{4340CDB1-0ADD-4381-B64E-8A5D7F179DDD}" destId="{BB33FEE7-8B27-4FAA-8C09-0492CB0F1B01}" srcOrd="0" destOrd="0" presId="urn:microsoft.com/office/officeart/2005/8/layout/radial6"/>
    <dgm:cxn modelId="{F942C79B-2581-4A85-837C-CB17431EAB77}" type="presParOf" srcId="{BB33FEE7-8B27-4FAA-8C09-0492CB0F1B01}" destId="{BE7B03C4-7001-450A-B585-5C7DE252BF3B}" srcOrd="0" destOrd="0" presId="urn:microsoft.com/office/officeart/2005/8/layout/radial6"/>
    <dgm:cxn modelId="{D52E20F9-13FB-4925-B48D-0A955A9E6958}" type="presParOf" srcId="{BB33FEE7-8B27-4FAA-8C09-0492CB0F1B01}" destId="{2980EBA2-4CDD-4521-B478-5A25587B9B1D}" srcOrd="1" destOrd="0" presId="urn:microsoft.com/office/officeart/2005/8/layout/radial6"/>
    <dgm:cxn modelId="{B7034B3B-CA10-40DB-80CF-525D934085EA}" type="presParOf" srcId="{BB33FEE7-8B27-4FAA-8C09-0492CB0F1B01}" destId="{13DBE1D2-D789-4D5B-814D-4E1C86EF9A9D}" srcOrd="2" destOrd="0" presId="urn:microsoft.com/office/officeart/2005/8/layout/radial6"/>
    <dgm:cxn modelId="{6B0917CA-D63C-49E6-A9E4-899EFD8AC32F}" type="presParOf" srcId="{BB33FEE7-8B27-4FAA-8C09-0492CB0F1B01}" destId="{A0374B0A-62AD-425F-9421-44AB45C00FA3}" srcOrd="3" destOrd="0" presId="urn:microsoft.com/office/officeart/2005/8/layout/radial6"/>
    <dgm:cxn modelId="{895B6B0A-50B8-45CA-A2F1-67B1773FD5BA}" type="presParOf" srcId="{BB33FEE7-8B27-4FAA-8C09-0492CB0F1B01}" destId="{2C31EFA2-5D90-4A12-A53C-6133DA4F1578}" srcOrd="4" destOrd="0" presId="urn:microsoft.com/office/officeart/2005/8/layout/radial6"/>
    <dgm:cxn modelId="{05187BBA-4B73-4B86-A715-101B090FD350}" type="presParOf" srcId="{BB33FEE7-8B27-4FAA-8C09-0492CB0F1B01}" destId="{A5F986E1-B547-4F60-A3D8-34AEDC77C874}" srcOrd="5" destOrd="0" presId="urn:microsoft.com/office/officeart/2005/8/layout/radial6"/>
    <dgm:cxn modelId="{BC6C6C2D-50A5-42CD-AEEF-3673F311BAAA}" type="presParOf" srcId="{BB33FEE7-8B27-4FAA-8C09-0492CB0F1B01}" destId="{B796F57B-45B2-4A65-A816-3D7D3E184158}" srcOrd="6" destOrd="0" presId="urn:microsoft.com/office/officeart/2005/8/layout/radial6"/>
    <dgm:cxn modelId="{672A9B10-D36F-4A24-8BC3-C548150602CC}" type="presParOf" srcId="{BB33FEE7-8B27-4FAA-8C09-0492CB0F1B01}" destId="{AE024F24-2C8E-4244-9DA7-50371B9B61AE}" srcOrd="7" destOrd="0" presId="urn:microsoft.com/office/officeart/2005/8/layout/radial6"/>
    <dgm:cxn modelId="{D0C9D504-6BA2-4E5C-8CD7-F21BB5ABEE7A}" type="presParOf" srcId="{BB33FEE7-8B27-4FAA-8C09-0492CB0F1B01}" destId="{FA3809CC-18D4-41B9-A616-D7F3A5CAC646}" srcOrd="8" destOrd="0" presId="urn:microsoft.com/office/officeart/2005/8/layout/radial6"/>
    <dgm:cxn modelId="{7051D5A0-3B86-47AA-93E1-63355592CC0C}" type="presParOf" srcId="{BB33FEE7-8B27-4FAA-8C09-0492CB0F1B01}" destId="{97855D99-8119-4DB7-9CC7-0E60FE83EDE0}" srcOrd="9" destOrd="0" presId="urn:microsoft.com/office/officeart/2005/8/layout/radial6"/>
    <dgm:cxn modelId="{36C880B4-F05D-41CB-BF97-FDD2EFC7AEA6}" type="presParOf" srcId="{BB33FEE7-8B27-4FAA-8C09-0492CB0F1B01}" destId="{8FE39651-BFE8-4740-9ECE-D6C04788CE04}" srcOrd="10" destOrd="0" presId="urn:microsoft.com/office/officeart/2005/8/layout/radial6"/>
    <dgm:cxn modelId="{BFFF56EB-323A-4195-832E-F49FCA30E72B}" type="presParOf" srcId="{BB33FEE7-8B27-4FAA-8C09-0492CB0F1B01}" destId="{B3491025-0126-47FE-A57D-3FF0AFE571D3}" srcOrd="11" destOrd="0" presId="urn:microsoft.com/office/officeart/2005/8/layout/radial6"/>
    <dgm:cxn modelId="{CB239C5C-9B01-441D-82EE-3DEDBDAA10B0}" type="presParOf" srcId="{BB33FEE7-8B27-4FAA-8C09-0492CB0F1B01}" destId="{1275993D-3E91-4086-AB2C-55BDB93E5A7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D4BEA-F806-6544-B6F8-9C90C9CCE397}">
      <dsp:nvSpPr>
        <dsp:cNvPr id="0" name=""/>
        <dsp:cNvSpPr/>
      </dsp:nvSpPr>
      <dsp:spPr>
        <a:xfrm>
          <a:off x="5805" y="621076"/>
          <a:ext cx="1799624" cy="15068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Generator creates Boolean circuit from program</a:t>
          </a:r>
          <a:endParaRPr lang="en-US" sz="1800" kern="1200" dirty="0"/>
        </a:p>
      </dsp:txBody>
      <dsp:txXfrm>
        <a:off x="49939" y="665210"/>
        <a:ext cx="1711356" cy="1418565"/>
      </dsp:txXfrm>
    </dsp:sp>
    <dsp:sp modelId="{6F137E85-0456-B542-B3FD-A2BF95EFBDCE}">
      <dsp:nvSpPr>
        <dsp:cNvPr id="0" name=""/>
        <dsp:cNvSpPr/>
      </dsp:nvSpPr>
      <dsp:spPr>
        <a:xfrm>
          <a:off x="1985391" y="1151340"/>
          <a:ext cx="381520" cy="4463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85391" y="1240601"/>
        <a:ext cx="267064" cy="267784"/>
      </dsp:txXfrm>
    </dsp:sp>
    <dsp:sp modelId="{946C59C5-66DD-5C42-A10A-D488E3202FD9}">
      <dsp:nvSpPr>
        <dsp:cNvPr id="0" name=""/>
        <dsp:cNvSpPr/>
      </dsp:nvSpPr>
      <dsp:spPr>
        <a:xfrm>
          <a:off x="2525278" y="621076"/>
          <a:ext cx="1799624" cy="15068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Generator builds many different garbled versions of this circuit</a:t>
          </a:r>
          <a:endParaRPr lang="en-US" sz="1800" kern="1200" dirty="0"/>
        </a:p>
      </dsp:txBody>
      <dsp:txXfrm>
        <a:off x="2569412" y="665210"/>
        <a:ext cx="1711356" cy="1418565"/>
      </dsp:txXfrm>
    </dsp:sp>
    <dsp:sp modelId="{ECA230EE-BB38-6748-8B5B-458E6A9A73F9}">
      <dsp:nvSpPr>
        <dsp:cNvPr id="0" name=""/>
        <dsp:cNvSpPr/>
      </dsp:nvSpPr>
      <dsp:spPr>
        <a:xfrm>
          <a:off x="4504865" y="1151340"/>
          <a:ext cx="381520" cy="4463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504865" y="1240601"/>
        <a:ext cx="267064" cy="267784"/>
      </dsp:txXfrm>
    </dsp:sp>
    <dsp:sp modelId="{D8C4E0D9-FF9A-E045-809E-69177FBB8E42}">
      <dsp:nvSpPr>
        <dsp:cNvPr id="0" name=""/>
        <dsp:cNvSpPr/>
      </dsp:nvSpPr>
      <dsp:spPr>
        <a:xfrm>
          <a:off x="5044752" y="621076"/>
          <a:ext cx="1799624" cy="15068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All circuits are</a:t>
          </a:r>
          <a:r>
            <a:rPr lang="en-US" sz="1800" kern="1200" baseline="0" dirty="0" smtClean="0"/>
            <a:t> sent</a:t>
          </a:r>
          <a:r>
            <a:rPr lang="en-US" sz="1800" kern="1200" dirty="0" smtClean="0"/>
            <a:t> to the evaluator</a:t>
          </a:r>
          <a:endParaRPr lang="en-US" sz="1800" kern="1200" dirty="0"/>
        </a:p>
      </dsp:txBody>
      <dsp:txXfrm>
        <a:off x="5088886" y="665210"/>
        <a:ext cx="1711356" cy="1418565"/>
      </dsp:txXfrm>
    </dsp:sp>
    <dsp:sp modelId="{F1700BFF-F49C-C745-A339-7499C7566137}">
      <dsp:nvSpPr>
        <dsp:cNvPr id="0" name=""/>
        <dsp:cNvSpPr/>
      </dsp:nvSpPr>
      <dsp:spPr>
        <a:xfrm>
          <a:off x="7024338" y="1151340"/>
          <a:ext cx="381520" cy="4463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024338" y="1240601"/>
        <a:ext cx="267064" cy="267784"/>
      </dsp:txXfrm>
    </dsp:sp>
    <dsp:sp modelId="{2C447624-F43B-634F-BCF6-9E5D683BAA4F}">
      <dsp:nvSpPr>
        <dsp:cNvPr id="0" name=""/>
        <dsp:cNvSpPr/>
      </dsp:nvSpPr>
      <dsp:spPr>
        <a:xfrm>
          <a:off x="7564226" y="621076"/>
          <a:ext cx="1799624" cy="15068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Evaluator randomly selects some circuits</a:t>
          </a:r>
          <a:r>
            <a:rPr lang="en-US" sz="1800" kern="1200" baseline="0" dirty="0" smtClean="0"/>
            <a:t> as “check”</a:t>
          </a:r>
          <a:endParaRPr lang="en-US" sz="1800" kern="1200" dirty="0"/>
        </a:p>
      </dsp:txBody>
      <dsp:txXfrm>
        <a:off x="7608360" y="665210"/>
        <a:ext cx="1711356" cy="1418565"/>
      </dsp:txXfrm>
    </dsp:sp>
    <dsp:sp modelId="{7DBA60BA-4A56-FE4E-864B-E4002F989CD0}">
      <dsp:nvSpPr>
        <dsp:cNvPr id="0" name=""/>
        <dsp:cNvSpPr/>
      </dsp:nvSpPr>
      <dsp:spPr>
        <a:xfrm>
          <a:off x="9543812" y="1151340"/>
          <a:ext cx="381520" cy="4463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9543812" y="1240601"/>
        <a:ext cx="267064" cy="267784"/>
      </dsp:txXfrm>
    </dsp:sp>
    <dsp:sp modelId="{D433853B-E2D7-E249-85D8-A49D5300E586}">
      <dsp:nvSpPr>
        <dsp:cNvPr id="0" name=""/>
        <dsp:cNvSpPr/>
      </dsp:nvSpPr>
      <dsp:spPr>
        <a:xfrm>
          <a:off x="10083699" y="621076"/>
          <a:ext cx="1799624" cy="15068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Generator sends all keys</a:t>
          </a:r>
          <a:r>
            <a:rPr lang="en-US" sz="1800" kern="1200" baseline="0" dirty="0" smtClean="0"/>
            <a:t> (A0,A1,B0,B1) for that circuit to the evaluator</a:t>
          </a:r>
          <a:endParaRPr lang="en-US" sz="1800" kern="1200" dirty="0"/>
        </a:p>
      </dsp:txBody>
      <dsp:txXfrm>
        <a:off x="10127833" y="665210"/>
        <a:ext cx="1711356" cy="1418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993D-3E91-4086-AB2C-55BDB93E5A77}">
      <dsp:nvSpPr>
        <dsp:cNvPr id="0" name=""/>
        <dsp:cNvSpPr/>
      </dsp:nvSpPr>
      <dsp:spPr>
        <a:xfrm>
          <a:off x="2796711" y="739330"/>
          <a:ext cx="4922177" cy="4922177"/>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55D99-8119-4DB7-9CC7-0E60FE83EDE0}">
      <dsp:nvSpPr>
        <dsp:cNvPr id="0" name=""/>
        <dsp:cNvSpPr/>
      </dsp:nvSpPr>
      <dsp:spPr>
        <a:xfrm>
          <a:off x="2796711" y="739330"/>
          <a:ext cx="4922177" cy="4922177"/>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96F57B-45B2-4A65-A816-3D7D3E184158}">
      <dsp:nvSpPr>
        <dsp:cNvPr id="0" name=""/>
        <dsp:cNvSpPr/>
      </dsp:nvSpPr>
      <dsp:spPr>
        <a:xfrm>
          <a:off x="2796711" y="739330"/>
          <a:ext cx="4922177" cy="4922177"/>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374B0A-62AD-425F-9421-44AB45C00FA3}">
      <dsp:nvSpPr>
        <dsp:cNvPr id="0" name=""/>
        <dsp:cNvSpPr/>
      </dsp:nvSpPr>
      <dsp:spPr>
        <a:xfrm>
          <a:off x="2796711" y="739330"/>
          <a:ext cx="4922177" cy="4922177"/>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7B03C4-7001-450A-B585-5C7DE252BF3B}">
      <dsp:nvSpPr>
        <dsp:cNvPr id="0" name=""/>
        <dsp:cNvSpPr/>
      </dsp:nvSpPr>
      <dsp:spPr>
        <a:xfrm>
          <a:off x="4124343" y="2066962"/>
          <a:ext cx="2266912" cy="2266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SMPC</a:t>
          </a:r>
          <a:endParaRPr lang="en-US" sz="4900" kern="1200" dirty="0"/>
        </a:p>
      </dsp:txBody>
      <dsp:txXfrm>
        <a:off x="4456325" y="2398944"/>
        <a:ext cx="1602948" cy="1602948"/>
      </dsp:txXfrm>
    </dsp:sp>
    <dsp:sp modelId="{2980EBA2-4CDD-4521-B478-5A25587B9B1D}">
      <dsp:nvSpPr>
        <dsp:cNvPr id="0" name=""/>
        <dsp:cNvSpPr/>
      </dsp:nvSpPr>
      <dsp:spPr>
        <a:xfrm>
          <a:off x="4224863" y="-236480"/>
          <a:ext cx="2065873" cy="2065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t>PartialGC</a:t>
          </a:r>
          <a:endParaRPr lang="en-US" sz="1700" kern="1200" dirty="0"/>
        </a:p>
      </dsp:txBody>
      <dsp:txXfrm>
        <a:off x="4527403" y="66060"/>
        <a:ext cx="1460793" cy="1460793"/>
      </dsp:txXfrm>
    </dsp:sp>
    <dsp:sp modelId="{2C31EFA2-5D90-4A12-A53C-6133DA4F1578}">
      <dsp:nvSpPr>
        <dsp:cNvPr id="0" name=""/>
        <dsp:cNvSpPr/>
      </dsp:nvSpPr>
      <dsp:spPr>
        <a:xfrm>
          <a:off x="6628825" y="2167482"/>
          <a:ext cx="2065873" cy="2065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Frigate</a:t>
          </a:r>
          <a:endParaRPr lang="en-US" sz="1700" kern="1200" dirty="0"/>
        </a:p>
      </dsp:txBody>
      <dsp:txXfrm>
        <a:off x="6931365" y="2470022"/>
        <a:ext cx="1460793" cy="1460793"/>
      </dsp:txXfrm>
    </dsp:sp>
    <dsp:sp modelId="{AE024F24-2C8E-4244-9DA7-50371B9B61AE}">
      <dsp:nvSpPr>
        <dsp:cNvPr id="0" name=""/>
        <dsp:cNvSpPr/>
      </dsp:nvSpPr>
      <dsp:spPr>
        <a:xfrm>
          <a:off x="4224863" y="4571444"/>
          <a:ext cx="2065873" cy="2065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SGX</a:t>
          </a:r>
          <a:endParaRPr lang="en-US" sz="1700" kern="1200" dirty="0"/>
        </a:p>
      </dsp:txBody>
      <dsp:txXfrm>
        <a:off x="4527403" y="4873984"/>
        <a:ext cx="1460793" cy="1460793"/>
      </dsp:txXfrm>
    </dsp:sp>
    <dsp:sp modelId="{8FE39651-BFE8-4740-9ECE-D6C04788CE04}">
      <dsp:nvSpPr>
        <dsp:cNvPr id="0" name=""/>
        <dsp:cNvSpPr/>
      </dsp:nvSpPr>
      <dsp:spPr>
        <a:xfrm>
          <a:off x="1820900" y="2167482"/>
          <a:ext cx="2065873" cy="2065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Systematization</a:t>
          </a:r>
          <a:endParaRPr lang="en-US" sz="1700" kern="1200" dirty="0"/>
        </a:p>
      </dsp:txBody>
      <dsp:txXfrm>
        <a:off x="2123440" y="2470022"/>
        <a:ext cx="1460793" cy="14607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EDF2D-5667-430A-8C3B-22517734DDA0}" type="datetimeFigureOut">
              <a:rPr lang="en-US" smtClean="0"/>
              <a:t>5/10/16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3B378-F5C6-4491-8723-DA18AA35C6C2}" type="slidenum">
              <a:rPr lang="en-US" smtClean="0"/>
              <a:t>‹#›</a:t>
            </a:fld>
            <a:endParaRPr lang="en-US"/>
          </a:p>
        </p:txBody>
      </p:sp>
    </p:spTree>
    <p:extLst>
      <p:ext uri="{BB962C8B-B14F-4D97-AF65-F5344CB8AC3E}">
        <p14:creationId xmlns:p14="http://schemas.microsoft.com/office/powerpoint/2010/main" val="184306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a:t>
            </a:fld>
            <a:endParaRPr lang="en-US"/>
          </a:p>
        </p:txBody>
      </p:sp>
    </p:spTree>
    <p:extLst>
      <p:ext uri="{BB962C8B-B14F-4D97-AF65-F5344CB8AC3E}">
        <p14:creationId xmlns:p14="http://schemas.microsoft.com/office/powerpoint/2010/main" val="189605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does this work? Let's start by talking about how the generator creates a garbled circuit. I won't really discuss any optimizations - this is just a very basic, simplified version.</a:t>
            </a:r>
          </a:p>
          <a:p>
            <a:endParaRPr lang="en-US" dirty="0" smtClean="0"/>
          </a:p>
          <a:p>
            <a:r>
              <a:rPr lang="en-US" dirty="0" smtClean="0"/>
              <a:t>We begin with a function represented as a Boolean circuit.</a:t>
            </a:r>
          </a:p>
          <a:p>
            <a:endParaRPr lang="en-US" dirty="0" smtClean="0"/>
          </a:p>
          <a:p>
            <a:r>
              <a:rPr lang="en-US" dirty="0" smtClean="0"/>
              <a:t>Each gate &lt;CLICK&gt; in this circuit can be represented as a truth table. &lt;CLICK&gt;A and B are inputs to the gate, and C is the output. We won't worry about what the various c values are for now and treat it as an arbitrary gate.&lt;CLICK&gt; The generator now creates 4 keys, one for each possible input wire value.</a:t>
            </a:r>
          </a:p>
          <a:p>
            <a:endParaRPr lang="en-US" dirty="0" smtClean="0"/>
          </a:p>
          <a:p>
            <a:r>
              <a:rPr lang="en-US"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 know this notation is weird</a:t>
            </a:r>
            <a:r>
              <a:rPr lang="en-US" baseline="0" dirty="0" smtClean="0"/>
              <a:t> – it just </a:t>
            </a:r>
            <a:r>
              <a:rPr lang="en-US" dirty="0" smtClean="0"/>
              <a:t>means that c_0 is encrypted using “A0 concatenated with B0” as the key.</a:t>
            </a:r>
          </a:p>
          <a:p>
            <a:endParaRPr lang="en-US" dirty="0" smtClean="0"/>
          </a:p>
          <a:p>
            <a:r>
              <a:rPr lang="en-US" dirty="0" smtClean="0"/>
              <a:t>The generator then encrypts each c value with a combination of 2 out of the 4 keys. c_0 was output when A=0 and B=0, so it is encrypted with A0.B0; c_1 was output when A=0 and B=1, so we use A0.B1 to encrypt it, and so on. So, each row of C is encrypted with a unique combination of 2 keys, and these keys represent the input values that produced that output.</a:t>
            </a:r>
          </a:p>
          <a:p>
            <a:endParaRPr lang="en-US" dirty="0" smtClean="0"/>
          </a:p>
          <a:p>
            <a:r>
              <a:rPr lang="en-US" dirty="0" smtClean="0"/>
              <a:t>&lt;CLICK&gt; We then randomly permute this table and send it to the evaluator. &lt;CLICK&gt;</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10</a:t>
            </a:fld>
            <a:endParaRPr lang="en-US"/>
          </a:p>
        </p:txBody>
      </p:sp>
    </p:spTree>
    <p:extLst>
      <p:ext uri="{BB962C8B-B14F-4D97-AF65-F5344CB8AC3E}">
        <p14:creationId xmlns:p14="http://schemas.microsoft.com/office/powerpoint/2010/main" val="188783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evaluator receives the permuted table &lt;CLICK&gt;</a:t>
            </a:r>
            <a:r>
              <a:rPr lang="en-US" baseline="0" dirty="0" smtClean="0"/>
              <a:t> </a:t>
            </a:r>
            <a:r>
              <a:rPr lang="en-US" dirty="0" smtClean="0"/>
              <a:t>Remember, the evaluator doesn't know which row is which.</a:t>
            </a:r>
          </a:p>
          <a:p>
            <a:endParaRPr lang="en-US" dirty="0" smtClean="0"/>
          </a:p>
          <a:p>
            <a:r>
              <a:rPr lang="en-US" dirty="0" smtClean="0"/>
              <a:t>If we can get the A and B values corresponding to the two inputs, we can retrieve the correct C value.</a:t>
            </a:r>
          </a:p>
          <a:p>
            <a:endParaRPr lang="en-US" dirty="0" smtClean="0"/>
          </a:p>
          <a:p>
            <a:r>
              <a:rPr lang="en-US" dirty="0" smtClean="0"/>
              <a:t>How? Well, the generator sends either A0 or A1, depending upon its input.&lt;CLICK&gt; The evaluator doesn't know whether the value it receives represents 0 or 1; it simply plugs this into the table.</a:t>
            </a:r>
          </a:p>
          <a:p>
            <a:endParaRPr lang="en-US" dirty="0" smtClean="0"/>
          </a:p>
          <a:p>
            <a:r>
              <a:rPr lang="en-US" dirty="0" smtClean="0"/>
              <a:t>&lt;CLICK&gt; This table shows the status after the generator's input has been plugged in; of course, we know that A0 is valid for only 2 of the 4 rows, but we don't know which.</a:t>
            </a:r>
          </a:p>
          <a:p>
            <a:endParaRPr lang="en-US" dirty="0" smtClean="0"/>
          </a:p>
          <a:p>
            <a:r>
              <a:rPr lang="en-US" dirty="0" smtClean="0"/>
              <a:t>Now, all we need to do is to somehow get the correct B0 or B1 corresponding to the evaluator's input.</a:t>
            </a:r>
          </a:p>
          <a:p>
            <a:r>
              <a:rPr lang="en-US" dirty="0" smtClean="0"/>
              <a:t>&lt;CLICK&gt;We need a protocol that does the following: The generator offers up B0 and B1.The evaluator provides its input - 0 or 1 - as a sort of secret "select" bit.</a:t>
            </a:r>
          </a:p>
          <a:p>
            <a:r>
              <a:rPr lang="en-US" dirty="0" smtClean="0"/>
              <a:t>The protocol must output B0 if the evaluator's input is 0, and 1 if the input is 1.Of course, the generator must not learn what the evaluator's input was and the evaluator must not learn anything about the other B key. So if it selects B0, it must learn nothing about B1, and the generator must not know which one was selected.</a:t>
            </a:r>
          </a:p>
          <a:p>
            <a:r>
              <a:rPr lang="en-US" dirty="0" smtClean="0"/>
              <a:t>&lt;CLICK&gt;We have a well studied cryptographic primitive that does exactly this -- oblivious transfer.</a:t>
            </a:r>
          </a:p>
          <a:p>
            <a:r>
              <a:rPr lang="en-US" dirty="0" smtClean="0"/>
              <a:t>I don't have time to explain how Oblivious Transfer works, but it's a very well studied primitive, and we just use it 'off the shelf' in this construction.</a:t>
            </a:r>
          </a:p>
          <a:p>
            <a:endParaRPr lang="en-US" dirty="0" smtClean="0"/>
          </a:p>
          <a:p>
            <a:r>
              <a:rPr lang="en-US" dirty="0" smtClean="0"/>
              <a:t>&lt;CLICK&gt;The evaluator now plugs in this new B-key.&lt;CLICK&gt;Of course, this will work for only 1 out of the 4 rows.&lt;CLICK&gt;</a:t>
            </a:r>
          </a:p>
          <a:p>
            <a:r>
              <a:rPr lang="en-US" dirty="0" smtClean="0"/>
              <a:t>&lt;CLICK&gt;And that gives the correct C (output) value for that gate.&lt;CLICK&gt;</a:t>
            </a:r>
          </a:p>
          <a:p>
            <a:r>
              <a:rPr lang="en-US" dirty="0" smtClean="0"/>
              <a:t>&lt;CLICK&gt;In a real implementation with multiple layers of gates, these c values will simply be A-key values for the next gate.</a:t>
            </a:r>
          </a:p>
          <a:p>
            <a:r>
              <a:rPr lang="en-US" dirty="0" smtClean="0"/>
              <a:t>Computing the result of one gate will thus provide the next A0 or A1 and we'll just need to perform the oblivious transfer.</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11</a:t>
            </a:fld>
            <a:endParaRPr lang="en-US"/>
          </a:p>
        </p:txBody>
      </p:sp>
    </p:spTree>
    <p:extLst>
      <p:ext uri="{BB962C8B-B14F-4D97-AF65-F5344CB8AC3E}">
        <p14:creationId xmlns:p14="http://schemas.microsoft.com/office/powerpoint/2010/main" val="96244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works as long as the parties follow the protocol - that is, they follow the honest-but-curious model.</a:t>
            </a:r>
          </a:p>
          <a:p>
            <a:endParaRPr lang="en-US" dirty="0" smtClean="0"/>
          </a:p>
          <a:p>
            <a:r>
              <a:rPr lang="en-US" dirty="0" smtClean="0"/>
              <a:t>&lt;CLICK&gt; But how do we prevent malicious parties from cheating?</a:t>
            </a:r>
          </a:p>
          <a:p>
            <a:r>
              <a:rPr lang="en-US" dirty="0" smtClean="0"/>
              <a:t>&lt;CLICK&gt; The generator takes the original function and produces a Boolean circuit&lt;CLICK&gt; It builds, garbles, and sends over multiple copies of the circuit &lt;CLICK&gt;</a:t>
            </a:r>
          </a:p>
          <a:p>
            <a:r>
              <a:rPr lang="en-US" dirty="0" smtClean="0"/>
              <a:t>&lt;CLICK&gt; The evaluator will randomly select some subset of these to be checked and evaluate the rest&lt;CLICK&gt; </a:t>
            </a:r>
          </a:p>
          <a:p>
            <a:endParaRPr lang="en-US" dirty="0" smtClean="0"/>
          </a:p>
          <a:p>
            <a:r>
              <a:rPr lang="en-US" dirty="0" smtClean="0"/>
              <a:t>The generator must send over all keys for the check circuits so that the evaluator can verify them.</a:t>
            </a:r>
          </a:p>
          <a:p>
            <a:r>
              <a:rPr lang="en-US" dirty="0" smtClean="0"/>
              <a:t>The rest of the circuits are evaluated normally; if we evaluate more than one, the majority output value is usually taken as the answer, in case the generator managed to sneak in a corrupted circuit.</a:t>
            </a:r>
          </a:p>
          <a:p>
            <a:endParaRPr lang="en-US" dirty="0" smtClean="0"/>
          </a:p>
          <a:p>
            <a:r>
              <a:rPr lang="en-US" dirty="0" smtClean="0"/>
              <a:t>&lt;CLICK&gt; Handling a malicious evaluator is a lot easier - we simply have a MAC within the circuit which we can use to verify the output.</a:t>
            </a:r>
          </a:p>
          <a:p>
            <a:r>
              <a:rPr lang="en-US" dirty="0" smtClean="0"/>
              <a:t>Of course, &lt;CLICK&gt; this doesn't prevent the evaluator from simply not sending the output.</a:t>
            </a:r>
          </a:p>
          <a:p>
            <a:r>
              <a:rPr lang="en-US" dirty="0" smtClean="0"/>
              <a:t>There are a ways to get around this, e.g., by having both parties generate and evaluate half the circuits, but that's beyond the scope of this talk.</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12</a:t>
            </a:fld>
            <a:endParaRPr lang="en-US"/>
          </a:p>
        </p:txBody>
      </p:sp>
    </p:spTree>
    <p:extLst>
      <p:ext uri="{BB962C8B-B14F-4D97-AF65-F5344CB8AC3E}">
        <p14:creationId xmlns:p14="http://schemas.microsoft.com/office/powerpoint/2010/main" val="53469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want to start with a motivating example </a:t>
            </a:r>
            <a:r>
              <a:rPr lang="en-US" dirty="0" err="1" smtClean="0"/>
              <a:t>ppp</a:t>
            </a:r>
            <a:endParaRPr lang="en-US" dirty="0" smtClean="0"/>
          </a:p>
          <a:p>
            <a:r>
              <a:rPr lang="en-US" dirty="0" smtClean="0"/>
              <a:t>Then I want to spend the bulk of the talk talking about </a:t>
            </a:r>
            <a:r>
              <a:rPr lang="en-US" dirty="0" err="1" smtClean="0"/>
              <a:t>pgc</a:t>
            </a:r>
            <a:endParaRPr lang="en-US" dirty="0" smtClean="0"/>
          </a:p>
          <a:p>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13</a:t>
            </a:fld>
            <a:endParaRPr lang="en-US"/>
          </a:p>
        </p:txBody>
      </p:sp>
    </p:spTree>
    <p:extLst>
      <p:ext uri="{BB962C8B-B14F-4D97-AF65-F5344CB8AC3E}">
        <p14:creationId xmlns:p14="http://schemas.microsoft.com/office/powerpoint/2010/main" val="407632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able to split up a garbled circuit and save state between sub-circuits, we need to</a:t>
            </a:r>
          </a:p>
          <a:p>
            <a:r>
              <a:rPr lang="en-US" dirty="0" smtClean="0"/>
              <a:t>&lt;CLICK&gt; Take the output from one GC computation and</a:t>
            </a:r>
          </a:p>
          <a:p>
            <a:r>
              <a:rPr lang="en-US" dirty="0" smtClean="0"/>
              <a:t>&lt;CLICK&gt; feed it into another</a:t>
            </a:r>
          </a:p>
          <a:p>
            <a:r>
              <a:rPr lang="en-US" dirty="0" smtClean="0"/>
              <a:t>&lt;CLICK&gt; This new GC may involve a different evaluator</a:t>
            </a:r>
          </a:p>
          <a:p>
            <a:r>
              <a:rPr lang="en-US" dirty="0" smtClean="0"/>
              <a:t>&lt;CLICK&gt; This is very easy if we have a trusted third party</a:t>
            </a:r>
          </a:p>
          <a:p>
            <a:r>
              <a:rPr lang="en-US" dirty="0" smtClean="0"/>
              <a:t>&lt;CLICK&gt; It simply decrypts the output of one GC</a:t>
            </a:r>
          </a:p>
          <a:p>
            <a:r>
              <a:rPr lang="en-US" dirty="0" smtClean="0"/>
              <a:t>&lt;CLICK&gt; And re-encrypts it as input for the </a:t>
            </a:r>
            <a:r>
              <a:rPr lang="en-US" dirty="0" err="1" smtClean="0"/>
              <a:t>nextOf</a:t>
            </a:r>
            <a:r>
              <a:rPr lang="en-US" dirty="0" smtClean="0"/>
              <a:t> course, using a trusted third party defeats the purpose of our whole protocol.</a:t>
            </a:r>
          </a:p>
          <a:p>
            <a:endParaRPr lang="en-US" dirty="0" smtClean="0"/>
          </a:p>
          <a:p>
            <a:r>
              <a:rPr lang="en-US" dirty="0" smtClean="0"/>
              <a:t>So how do we get around this?</a:t>
            </a:r>
          </a:p>
          <a:p>
            <a:r>
              <a:rPr lang="en-US" dirty="0" smtClean="0"/>
              <a:t>We have a way to solve precisely this problem - one where two parties wish to jointly compute something without revealing their private values – </a:t>
            </a:r>
          </a:p>
          <a:p>
            <a:r>
              <a:rPr lang="en-US" dirty="0" smtClean="0"/>
              <a:t>&lt;CLICK&gt; garbled circuits!</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14</a:t>
            </a:fld>
            <a:endParaRPr lang="en-US"/>
          </a:p>
        </p:txBody>
      </p:sp>
    </p:spTree>
    <p:extLst>
      <p:ext uri="{BB962C8B-B14F-4D97-AF65-F5344CB8AC3E}">
        <p14:creationId xmlns:p14="http://schemas.microsoft.com/office/powerpoint/2010/main" val="44502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add these special circuits in-between sub-circuit computations.</a:t>
            </a:r>
          </a:p>
          <a:p>
            <a:r>
              <a:rPr lang="en-US" dirty="0" smtClean="0"/>
              <a:t>&lt;CLICK&gt; We do this by augmenting all but the first sub-circuit</a:t>
            </a:r>
          </a:p>
          <a:p>
            <a:r>
              <a:rPr lang="en-US" dirty="0" smtClean="0"/>
              <a:t>&lt;CLICK&gt; We add a layer of special gates in front of the input gates of these sub-circuits with these truth tables</a:t>
            </a:r>
          </a:p>
          <a:p>
            <a:endParaRPr lang="en-US" dirty="0" smtClean="0"/>
          </a:p>
          <a:p>
            <a:r>
              <a:rPr lang="en-US" dirty="0" smtClean="0"/>
              <a:t>&lt;CLICK&gt; At the end of a circuit, we do not release the final Boolean values; these remain encrypted</a:t>
            </a:r>
            <a:r>
              <a:rPr lang="en-US" baseline="0" dirty="0" smtClean="0"/>
              <a:t> wire-values</a:t>
            </a:r>
          </a:p>
          <a:p>
            <a:r>
              <a:rPr lang="en-US" baseline="0" dirty="0" smtClean="0"/>
              <a:t>&lt;CLICK&gt; Each bit, of course, may represent either a 0 or a 1. We call these two Output-0 and Output-1.</a:t>
            </a:r>
          </a:p>
          <a:p>
            <a:r>
              <a:rPr lang="en-US" dirty="0" smtClean="0"/>
              <a:t>&lt;CLICK&gt; The generator produces a random nonce and creates two special “transform” values, hiding the input wire</a:t>
            </a:r>
            <a:r>
              <a:rPr lang="en-US" baseline="0" dirty="0" smtClean="0"/>
              <a:t> decryption keys for 0 and 1 using an XOR</a:t>
            </a:r>
          </a:p>
          <a:p>
            <a:r>
              <a:rPr lang="en-US" baseline="0" dirty="0" smtClean="0"/>
              <a:t>&lt;CLICK&gt; These three values (nonce, Transforms) are sent to the evaluator; everything on the right side is done by the evaluator</a:t>
            </a:r>
          </a:p>
          <a:p>
            <a:r>
              <a:rPr lang="en-US" baseline="0" dirty="0" smtClean="0"/>
              <a:t>&lt;CLICK&gt; Remember, we need to learn one of the two input keys</a:t>
            </a:r>
          </a:p>
          <a:p>
            <a:r>
              <a:rPr lang="en-US" baseline="0" dirty="0" smtClean="0"/>
              <a:t>&lt;CLICK&gt; The evaluator gets one of the output values (the generator never learns which one)</a:t>
            </a:r>
          </a:p>
          <a:p>
            <a:r>
              <a:rPr lang="en-US" baseline="0" dirty="0" smtClean="0"/>
              <a:t>It already has the nonce, so it can compute the hash. It XORs this hash with both the Transform values, one of which yields a valid key for the one-input gate.</a:t>
            </a:r>
          </a:p>
          <a:p>
            <a:r>
              <a:rPr lang="en-US" baseline="0" dirty="0" smtClean="0"/>
              <a:t>(XOR, of course, is self inverse)</a:t>
            </a:r>
            <a:endParaRPr lang="en-US" dirty="0" smtClean="0"/>
          </a:p>
          <a:p>
            <a:endParaRPr lang="en-US" dirty="0" smtClean="0"/>
          </a:p>
          <a:p>
            <a:r>
              <a:rPr lang="en-US" dirty="0" smtClean="0"/>
              <a:t>&lt;CLICK&gt; The gates simply transform the old encrypted values into ones valid for the new sub-circuit</a:t>
            </a:r>
          </a:p>
          <a:p>
            <a:r>
              <a:rPr lang="en-US" dirty="0" smtClean="0"/>
              <a:t>&lt;CLICK&gt; This is very similar to how normal GCs work between layers - the output of the previous layer is required to decrypt the next.</a:t>
            </a:r>
          </a:p>
          <a:p>
            <a:r>
              <a:rPr lang="en-US" dirty="0" smtClean="0"/>
              <a:t>&lt;CLICK&gt;</a:t>
            </a:r>
            <a:r>
              <a:rPr lang="en-US" baseline="0" dirty="0" smtClean="0"/>
              <a:t> We use one nonce per circuit, that is, one per sub-circuit copy. The nonce is needed because our security parameter is set for a single circuit copy. The hash function might be collision resistant for whatever output size we have, but not for 1024x that number (in case we use 1024 circuits for the cut-and-choose).</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15</a:t>
            </a:fld>
            <a:endParaRPr lang="en-US"/>
          </a:p>
        </p:txBody>
      </p:sp>
    </p:spTree>
    <p:extLst>
      <p:ext uri="{BB962C8B-B14F-4D97-AF65-F5344CB8AC3E}">
        <p14:creationId xmlns:p14="http://schemas.microsoft.com/office/powerpoint/2010/main" val="152395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now have a way to securely save intermediate data between sub-circuits.</a:t>
            </a:r>
          </a:p>
          <a:p>
            <a:r>
              <a:rPr lang="en-US" dirty="0" smtClean="0"/>
              <a:t>&lt;CLICK&gt; Unfortunately, this completely messes up our standard cut-and-choose.</a:t>
            </a:r>
          </a:p>
          <a:p>
            <a:r>
              <a:rPr lang="en-US" dirty="0" smtClean="0"/>
              <a:t>&lt;CLICK&gt; Instead of each circuit, each sub-circuit has multiple copies</a:t>
            </a:r>
          </a:p>
          <a:p>
            <a:r>
              <a:rPr lang="en-US" dirty="0" smtClean="0"/>
              <a:t>&lt;CLICK&gt; Some for checking, others for evaluation</a:t>
            </a:r>
          </a:p>
          <a:p>
            <a:r>
              <a:rPr lang="en-US" dirty="0" smtClean="0"/>
              <a:t>&lt;CLICK&gt; The generator learns which are which the moment the first evaluator asks for all the keys for the check circuits.</a:t>
            </a:r>
          </a:p>
          <a:p>
            <a:r>
              <a:rPr lang="en-US" dirty="0" smtClean="0"/>
              <a:t>&lt;CLICK&gt; Unfortunately, subsequent evaluators cannot select a different check/evaluation set.</a:t>
            </a:r>
          </a:p>
          <a:p>
            <a:r>
              <a:rPr lang="en-US" dirty="0" smtClean="0"/>
              <a:t>&lt;CLICK&gt; Evaluating after a check or checking after an evaluate would leak information - we must stick to the same </a:t>
            </a:r>
          </a:p>
          <a:p>
            <a:r>
              <a:rPr lang="en-US" dirty="0" smtClean="0"/>
              <a:t>&lt;CLICK&gt; set throughout.</a:t>
            </a:r>
          </a:p>
          <a:p>
            <a:endParaRPr lang="en-US" dirty="0" smtClean="0"/>
          </a:p>
          <a:p>
            <a:r>
              <a:rPr lang="en-US" dirty="0" smtClean="0"/>
              <a:t>&lt;CLICK&gt; We must hide this set somehow.</a:t>
            </a:r>
          </a:p>
          <a:p>
            <a:r>
              <a:rPr lang="en-US" dirty="0" smtClean="0"/>
              <a:t>&lt;CLICK&gt; And it turns out we can use oblivious transfer to do this.</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16</a:t>
            </a:fld>
            <a:endParaRPr lang="en-US"/>
          </a:p>
        </p:txBody>
      </p:sp>
    </p:spTree>
    <p:extLst>
      <p:ext uri="{BB962C8B-B14F-4D97-AF65-F5344CB8AC3E}">
        <p14:creationId xmlns:p14="http://schemas.microsoft.com/office/powerpoint/2010/main" val="1169070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 The generator offers up the check and evaluation key sets for each copy of the circuit &lt;CLICK&gt;</a:t>
            </a:r>
          </a:p>
          <a:p>
            <a:r>
              <a:rPr lang="en-US" dirty="0" smtClean="0"/>
              <a:t>&lt;CLICK&gt; We run an oblivious transfer so that the evaluator gets one of the two and learns nothing about the other.</a:t>
            </a:r>
          </a:p>
          <a:p>
            <a:r>
              <a:rPr lang="en-US" dirty="0" smtClean="0"/>
              <a:t>&lt;CLICK&gt; It then uses these keys to check or evaluate the circuits&lt;CLICK&gt; And the generator doesn't learn anything about these sets</a:t>
            </a:r>
          </a:p>
          <a:p>
            <a:endParaRPr lang="en-US" dirty="0" smtClean="0"/>
          </a:p>
          <a:p>
            <a:r>
              <a:rPr lang="en-US" dirty="0" smtClean="0"/>
              <a:t>&lt;CLICK&gt; Since we can't change the sets, we simply do this the first time</a:t>
            </a:r>
          </a:p>
          <a:p>
            <a:r>
              <a:rPr lang="en-US" dirty="0" smtClean="0"/>
              <a:t>&lt;CLICK&gt; For all other rounds&lt;CLICK&gt;</a:t>
            </a:r>
          </a:p>
          <a:p>
            <a:r>
              <a:rPr lang="en-US" dirty="0" smtClean="0"/>
              <a:t>&lt;CLICK&gt; We simply use the saved data to pass on this information to the evaluator.</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17</a:t>
            </a:fld>
            <a:endParaRPr lang="en-US"/>
          </a:p>
        </p:txBody>
      </p:sp>
    </p:spTree>
    <p:extLst>
      <p:ext uri="{BB962C8B-B14F-4D97-AF65-F5344CB8AC3E}">
        <p14:creationId xmlns:p14="http://schemas.microsoft.com/office/powerpoint/2010/main" val="1797340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&lt;CLICK&gt; Here are some timing results comparing </a:t>
            </a:r>
            <a:r>
              <a:rPr lang="en-US" sz="1200" b="0" i="0" u="none" strike="noStrike" kern="1200" baseline="0" dirty="0" err="1" smtClean="0">
                <a:solidFill>
                  <a:schemeClr val="tx1"/>
                </a:solidFill>
                <a:latin typeface="+mn-lt"/>
                <a:ea typeface="+mn-ea"/>
                <a:cs typeface="+mn-cs"/>
              </a:rPr>
              <a:t>PartialGC</a:t>
            </a:r>
            <a:r>
              <a:rPr lang="en-US" sz="1200" b="0" i="0" u="none" strike="noStrike" kern="1200" baseline="0" dirty="0" smtClean="0">
                <a:solidFill>
                  <a:schemeClr val="tx1"/>
                </a:solidFill>
                <a:latin typeface="+mn-lt"/>
                <a:ea typeface="+mn-ea"/>
                <a:cs typeface="+mn-cs"/>
              </a:rPr>
              <a:t> to CMTB. All times in seconds.</a:t>
            </a:r>
          </a:p>
          <a:p>
            <a:r>
              <a:rPr lang="en-US" sz="1200" b="0" i="0" u="none" strike="noStrike" kern="1200" baseline="0" dirty="0" smtClean="0">
                <a:solidFill>
                  <a:schemeClr val="tx1"/>
                </a:solidFill>
                <a:latin typeface="+mn-lt"/>
                <a:ea typeface="+mn-ea"/>
                <a:cs typeface="+mn-cs"/>
              </a:rPr>
              <a:t>CMTB is a 2P-SFE system. It was based on the </a:t>
            </a:r>
            <a:r>
              <a:rPr lang="en-US" sz="1200" b="0" i="0" u="none" strike="noStrike" kern="1200" baseline="0" dirty="0" err="1" smtClean="0">
                <a:solidFill>
                  <a:schemeClr val="tx1"/>
                </a:solidFill>
                <a:latin typeface="+mn-lt"/>
                <a:ea typeface="+mn-ea"/>
                <a:cs typeface="+mn-cs"/>
              </a:rPr>
              <a:t>Kreuter</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shelat</a:t>
            </a:r>
            <a:r>
              <a:rPr lang="en-US" sz="1200" b="0" i="0" u="none" strike="noStrike" kern="1200" baseline="0" dirty="0" smtClean="0">
                <a:solidFill>
                  <a:schemeClr val="tx1"/>
                </a:solidFill>
                <a:latin typeface="+mn-lt"/>
                <a:ea typeface="+mn-ea"/>
                <a:cs typeface="+mn-cs"/>
              </a:rPr>
              <a:t>-Shen (PCF/</a:t>
            </a:r>
            <a:r>
              <a:rPr lang="en-US" sz="1200" b="0" i="0" u="none" strike="noStrike" kern="1200" baseline="0" dirty="0" err="1" smtClean="0">
                <a:solidFill>
                  <a:schemeClr val="tx1"/>
                </a:solidFill>
                <a:latin typeface="+mn-lt"/>
                <a:ea typeface="+mn-ea"/>
                <a:cs typeface="+mn-cs"/>
              </a:rPr>
              <a:t>betterYao</a:t>
            </a:r>
            <a:r>
              <a:rPr lang="en-US" sz="1200" b="0" i="0" u="none" strike="noStrike" kern="1200" baseline="0" dirty="0" smtClean="0">
                <a:solidFill>
                  <a:schemeClr val="tx1"/>
                </a:solidFill>
                <a:latin typeface="+mn-lt"/>
                <a:ea typeface="+mn-ea"/>
                <a:cs typeface="+mn-cs"/>
              </a:rPr>
              <a:t>) secure execution runtime and had the best efficiency results at the time.</a:t>
            </a:r>
          </a:p>
          <a:p>
            <a:r>
              <a:rPr lang="en-US" sz="1200" b="0" i="0" u="none" strike="noStrike" kern="1200" baseline="0" dirty="0" smtClean="0">
                <a:solidFill>
                  <a:schemeClr val="tx1"/>
                </a:solidFill>
                <a:latin typeface="+mn-lt"/>
                <a:ea typeface="+mn-ea"/>
                <a:cs typeface="+mn-cs"/>
              </a:rPr>
              <a:t>The fact that we implemented and extensively tested this system distinguish our work from previous work on reusing encrypted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modified CMTB to allow for the saving of intermediate wire labels and loading wire labels from a different SFE computation.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Both systems ran on an identical setup.</a:t>
            </a:r>
          </a:p>
          <a:p>
            <a:r>
              <a:rPr lang="en-US" sz="1200" b="0" i="0" u="none" strike="noStrike" kern="1200" baseline="0" dirty="0" smtClean="0">
                <a:solidFill>
                  <a:schemeClr val="tx1"/>
                </a:solidFill>
                <a:latin typeface="+mn-lt"/>
                <a:ea typeface="+mn-ea"/>
                <a:cs typeface="+mn-cs"/>
              </a:rPr>
              <a:t>(16, 64, and 256 copies of the circuit in the cut-and-choose)</a:t>
            </a:r>
          </a:p>
          <a:p>
            <a:r>
              <a:rPr lang="en-US" sz="1200" b="0" i="0" u="none" strike="noStrike" kern="1200" baseline="0" dirty="0" smtClean="0">
                <a:solidFill>
                  <a:schemeClr val="tx1"/>
                </a:solidFill>
                <a:latin typeface="+mn-lt"/>
                <a:ea typeface="+mn-ea"/>
                <a:cs typeface="+mn-cs"/>
              </a:rPr>
              <a:t>&lt;CLICK&gt; Our system outperforms theirs by a significant margin in most cases.</a:t>
            </a:r>
          </a:p>
          <a:p>
            <a:r>
              <a:rPr lang="en-US" sz="1200" b="0" i="0" u="none" strike="noStrike" kern="1200" baseline="0" dirty="0" smtClean="0">
                <a:solidFill>
                  <a:schemeClr val="tx1"/>
                </a:solidFill>
                <a:latin typeface="+mn-lt"/>
                <a:ea typeface="+mn-ea"/>
                <a:cs typeface="+mn-cs"/>
              </a:rPr>
              <a:t>&lt;CLICK&gt; Note that, for some small programs, the overhead of loading and saving values can result in </a:t>
            </a:r>
            <a:r>
              <a:rPr lang="en-US" sz="1200" b="0" i="0" u="none" strike="noStrike" kern="1200" baseline="0" dirty="0" err="1" smtClean="0">
                <a:solidFill>
                  <a:schemeClr val="tx1"/>
                </a:solidFill>
                <a:latin typeface="+mn-lt"/>
                <a:ea typeface="+mn-ea"/>
                <a:cs typeface="+mn-cs"/>
              </a:rPr>
              <a:t>PartialGC</a:t>
            </a:r>
            <a:r>
              <a:rPr lang="en-US" sz="1200" b="0" i="0" u="none" strike="noStrike" kern="1200" baseline="0" dirty="0" smtClean="0">
                <a:solidFill>
                  <a:schemeClr val="tx1"/>
                </a:solidFill>
                <a:latin typeface="+mn-lt"/>
                <a:ea typeface="+mn-ea"/>
                <a:cs typeface="+mn-cs"/>
              </a:rPr>
              <a:t> being slower, but as the problem sizes increase, this issue disappears.</a:t>
            </a:r>
          </a:p>
          <a:p>
            <a:r>
              <a:rPr lang="en-US" sz="1200" b="0" i="0" u="none" strike="noStrike" kern="1200" baseline="0" dirty="0" smtClean="0">
                <a:solidFill>
                  <a:schemeClr val="tx1"/>
                </a:solidFill>
                <a:latin typeface="+mn-lt"/>
                <a:ea typeface="+mn-ea"/>
                <a:cs typeface="+mn-cs"/>
              </a:rPr>
              <a:t>&lt;CLICK&gt; Here’s the time taken to save and load a bit in </a:t>
            </a:r>
            <a:r>
              <a:rPr lang="en-US" sz="1200" b="0" i="0" u="none" strike="noStrike" kern="1200" baseline="0" dirty="0" err="1" smtClean="0">
                <a:solidFill>
                  <a:schemeClr val="tx1"/>
                </a:solidFill>
                <a:latin typeface="+mn-lt"/>
                <a:ea typeface="+mn-ea"/>
                <a:cs typeface="+mn-cs"/>
              </a:rPr>
              <a:t>PartialGC</a:t>
            </a:r>
            <a:r>
              <a:rPr lang="en-US"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21C3B378-F5C6-4491-8723-DA18AA35C6C2}" type="slidenum">
              <a:rPr lang="en-US" smtClean="0"/>
              <a:t>18</a:t>
            </a:fld>
            <a:endParaRPr lang="en-US"/>
          </a:p>
        </p:txBody>
      </p:sp>
    </p:spTree>
    <p:extLst>
      <p:ext uri="{BB962C8B-B14F-4D97-AF65-F5344CB8AC3E}">
        <p14:creationId xmlns:p14="http://schemas.microsoft.com/office/powerpoint/2010/main" val="652210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&lt;CLICK&gt;</a:t>
            </a:r>
            <a:r>
              <a:rPr lang="en-US" baseline="0" dirty="0" smtClean="0"/>
              <a:t> So let’s see how we can answer this question using </a:t>
            </a:r>
            <a:r>
              <a:rPr lang="en-US" baseline="0" dirty="0" err="1" smtClean="0"/>
              <a:t>PartialGC</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&lt;CLICK&gt; We’ll have the users communicate in rounds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&lt;CLICK&gt; And during each round, a user’s current location will be compared to the last reported location of the other user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&lt;CLICK&gt; We start with a</a:t>
            </a:r>
            <a:r>
              <a:rPr lang="en-US" baseline="0" dirty="0" smtClean="0"/>
              <a:t> server on a cloud, and a user, </a:t>
            </a:r>
            <a:r>
              <a:rPr lang="en-US" dirty="0" smtClean="0"/>
              <a:t>&lt;CLICK&gt;</a:t>
            </a:r>
            <a:r>
              <a:rPr lang="en-US" baseline="0" dirty="0" smtClean="0"/>
              <a:t>Alice</a:t>
            </a:r>
          </a:p>
          <a:p>
            <a:r>
              <a:rPr lang="en-US" dirty="0" smtClean="0"/>
              <a:t>&lt;CLICK&gt;The two of them carry out a </a:t>
            </a:r>
            <a:r>
              <a:rPr lang="en-US" dirty="0" err="1" smtClean="0"/>
              <a:t>PartialGC</a:t>
            </a:r>
            <a:r>
              <a:rPr lang="en-US" baseline="0" dirty="0" smtClean="0"/>
              <a:t> computation, where Alice provides her location, and the server tells if whether there is anybody within 1 mile.</a:t>
            </a:r>
          </a:p>
          <a:p>
            <a:endParaRPr lang="en-US" baseline="0" dirty="0" smtClean="0"/>
          </a:p>
          <a:p>
            <a:r>
              <a:rPr lang="en-US" dirty="0" smtClean="0"/>
              <a:t>Some time later, Bob comes along &lt;CLICK&gt; Bob also performs the same computation to check for a</a:t>
            </a:r>
            <a:r>
              <a:rPr lang="en-US" baseline="0" dirty="0" smtClean="0"/>
              <a:t> user within 1 mile&lt;CLICK&gt;</a:t>
            </a:r>
          </a:p>
          <a:p>
            <a:r>
              <a:rPr lang="en-US" baseline="0" dirty="0" smtClean="0"/>
              <a:t>I’m showing this server separately, but of course, it’s the same server on the same cloud, and thus has access to the same encrypted data that was left after the previous computation with Alice. </a:t>
            </a:r>
            <a:r>
              <a:rPr lang="en-US" dirty="0" smtClean="0"/>
              <a:t>&lt;CLICK&gt;</a:t>
            </a:r>
            <a:r>
              <a:rPr lang="en-US" baseline="0" dirty="0" smtClean="0"/>
              <a:t> Of course, it is perfectly possible to save the data on the cloud, shut down the server, and start a new one. One might even choose to have multiple servers, but that’s a more complicated setup with some very very very strange consequences for the security of the system.</a:t>
            </a:r>
          </a:p>
          <a:p>
            <a:endParaRPr lang="en-US" baseline="0" dirty="0" smtClean="0"/>
          </a:p>
          <a:p>
            <a:r>
              <a:rPr lang="en-US" baseline="0" dirty="0" smtClean="0"/>
              <a:t>&lt;CLICK&gt; After a while – one heartbeat or round – Alice comes back to check whether there’s anyone within a mile.</a:t>
            </a:r>
          </a:p>
          <a:p>
            <a:r>
              <a:rPr lang="en-US" baseline="0" dirty="0" smtClean="0"/>
              <a:t>And then Bob checks back.&lt;CLICK&gt; And so on </a:t>
            </a:r>
            <a:r>
              <a:rPr lang="en-US" dirty="0" smtClean="0"/>
              <a:t>&lt;CLICK&gt;&lt;CLICK&gt;</a:t>
            </a:r>
          </a:p>
          <a:p>
            <a:r>
              <a:rPr lang="en-US" dirty="0" smtClean="0"/>
              <a:t>At any point in time, the system</a:t>
            </a:r>
            <a:r>
              <a:rPr lang="en-US" baseline="0" dirty="0" smtClean="0"/>
              <a:t> reports the answer based on the last known location of the other user.</a:t>
            </a:r>
          </a:p>
          <a:p>
            <a:r>
              <a:rPr lang="en-US" baseline="0" dirty="0" smtClean="0"/>
              <a:t>That is, Alice and Bob need not be online at the same time.</a:t>
            </a:r>
          </a:p>
          <a:p>
            <a:endParaRPr lang="en-US" baseline="0" dirty="0" smtClean="0"/>
          </a:p>
          <a:p>
            <a:r>
              <a:rPr lang="en-US" dirty="0" smtClean="0"/>
              <a:t>&lt;CLICK&gt; This gives us another</a:t>
            </a:r>
            <a:r>
              <a:rPr lang="en-US" baseline="0" dirty="0" smtClean="0"/>
              <a:t> idea – another “mode” for this system. There’s no reason why we should be restricted to two users!</a:t>
            </a:r>
          </a:p>
          <a:p>
            <a:r>
              <a:rPr lang="en-US" baseline="0" dirty="0" smtClean="0"/>
              <a:t>&lt;CLICK&gt; A third user can be added trivially, without any other changes. In fact, we can add any number of users without affecting the performance on the user end.</a:t>
            </a:r>
          </a:p>
          <a:p>
            <a:r>
              <a:rPr lang="en-US" baseline="0" dirty="0" smtClean="0"/>
              <a:t>&lt;CLICK&gt; One party’s leaving doesn’t affect anything – the rest can simply proceed with the same protocol</a:t>
            </a:r>
          </a:p>
          <a:p>
            <a:endParaRPr lang="en-US" baseline="0" dirty="0" smtClean="0"/>
          </a:p>
        </p:txBody>
      </p:sp>
      <p:sp>
        <p:nvSpPr>
          <p:cNvPr id="4" name="Slide Number Placeholder 3"/>
          <p:cNvSpPr>
            <a:spLocks noGrp="1"/>
          </p:cNvSpPr>
          <p:nvPr>
            <p:ph type="sldNum" sz="quarter" idx="10"/>
          </p:nvPr>
        </p:nvSpPr>
        <p:spPr/>
        <p:txBody>
          <a:bodyPr/>
          <a:lstStyle/>
          <a:p>
            <a:fld id="{21C3B378-F5C6-4491-8723-DA18AA35C6C2}" type="slidenum">
              <a:rPr lang="en-US" smtClean="0"/>
              <a:t>19</a:t>
            </a:fld>
            <a:endParaRPr lang="en-US"/>
          </a:p>
        </p:txBody>
      </p:sp>
    </p:spTree>
    <p:extLst>
      <p:ext uri="{BB962C8B-B14F-4D97-AF65-F5344CB8AC3E}">
        <p14:creationId xmlns:p14="http://schemas.microsoft.com/office/powerpoint/2010/main" val="8380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&lt;CLICK&gt;As humans, we know what secrecy is. We have some notion of how it relates to safety.</a:t>
            </a:r>
          </a:p>
          <a:p>
            <a:r>
              <a:rPr lang="en-US" baseline="0" dirty="0" smtClean="0"/>
              <a:t>We play hide and seek as children, we lock things in safe boxes. Lying is keeping a secret by providing false data.</a:t>
            </a:r>
          </a:p>
          <a:p>
            <a:r>
              <a:rPr lang="en-US" baseline="0" dirty="0" smtClean="0"/>
              <a:t>&lt;CLICK&gt;Most people have intuitive ideas about enciphering something (I’ll signal by knocking four times)</a:t>
            </a:r>
          </a:p>
          <a:p>
            <a:r>
              <a:rPr lang="en-US" baseline="0" dirty="0" smtClean="0"/>
              <a:t>But in general, most people believe that to use data, you need to see it – in plaintext.</a:t>
            </a:r>
          </a:p>
          <a:p>
            <a:r>
              <a:rPr lang="en-US" baseline="0" dirty="0" smtClean="0"/>
              <a:t>In order to act upon a signal, you must know what it means. Encrypted data are safe; but they appear to be unusable</a:t>
            </a:r>
          </a:p>
          <a:p>
            <a:endParaRPr lang="en-US" baseline="0" dirty="0" smtClean="0"/>
          </a:p>
          <a:p>
            <a:r>
              <a:rPr lang="en-US" baseline="0" dirty="0" smtClean="0"/>
              <a:t>&lt;CLICK&gt; If people have secret data, and want to do a joint computation, &lt;CLICK&gt; they can use a trusted third party.</a:t>
            </a:r>
          </a:p>
          <a:p>
            <a:r>
              <a:rPr lang="en-US" baseline="0" dirty="0" smtClean="0"/>
              <a:t>They give this third party the unencrypted information, and the third party does the computation.</a:t>
            </a:r>
          </a:p>
          <a:p>
            <a:endParaRPr lang="en-US" baseline="0" dirty="0" smtClean="0"/>
          </a:p>
          <a:p>
            <a:r>
              <a:rPr lang="en-US" baseline="0" dirty="0" smtClean="0"/>
              <a:t>&lt;CLICK&gt;Trusted third party =&gt; Modern cryptography (a) you may not have to decrypt and (b) there may not need to be a trusted third party</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2</a:t>
            </a:fld>
            <a:endParaRPr lang="en-US"/>
          </a:p>
        </p:txBody>
      </p:sp>
    </p:spTree>
    <p:extLst>
      <p:ext uri="{BB962C8B-B14F-4D97-AF65-F5344CB8AC3E}">
        <p14:creationId xmlns:p14="http://schemas.microsoft.com/office/powerpoint/2010/main" val="663608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our efficiency results, we decided to actually implement privacy-preserving proximity on a mobile device</a:t>
            </a:r>
          </a:p>
          <a:p>
            <a:endParaRPr lang="en-US" dirty="0" smtClean="0"/>
          </a:p>
          <a:p>
            <a:r>
              <a:rPr lang="en-US" dirty="0" smtClean="0"/>
              <a:t>A proximity finder is rather useless unless the device moves around!</a:t>
            </a:r>
          </a:p>
          <a:p>
            <a:r>
              <a:rPr lang="en-US" dirty="0" smtClean="0"/>
              <a:t>Members sign in securely; they can poll the app to check whether any friends are nearby.</a:t>
            </a:r>
          </a:p>
          <a:p>
            <a:endParaRPr lang="en-US" dirty="0" smtClean="0"/>
          </a:p>
          <a:p>
            <a:r>
              <a:rPr lang="en-US" dirty="0" smtClean="0"/>
              <a:t>This was the first SFE app fast and light enough to run on a standard phone</a:t>
            </a:r>
          </a:p>
          <a:p>
            <a:r>
              <a:rPr lang="en-US" dirty="0" smtClean="0"/>
              <a:t>Still hard on the battery</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20</a:t>
            </a:fld>
            <a:endParaRPr lang="en-US"/>
          </a:p>
        </p:txBody>
      </p:sp>
    </p:spTree>
    <p:extLst>
      <p:ext uri="{BB962C8B-B14F-4D97-AF65-F5344CB8AC3E}">
        <p14:creationId xmlns:p14="http://schemas.microsoft.com/office/powerpoint/2010/main" val="1291835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21</a:t>
            </a:fld>
            <a:endParaRPr lang="en-US"/>
          </a:p>
        </p:txBody>
      </p:sp>
    </p:spTree>
    <p:extLst>
      <p:ext uri="{BB962C8B-B14F-4D97-AF65-F5344CB8AC3E}">
        <p14:creationId xmlns:p14="http://schemas.microsoft.com/office/powerpoint/2010/main" val="143655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a:t>
            </a:r>
            <a:r>
              <a:rPr lang="en-US" baseline="0" dirty="0" smtClean="0"/>
              <a:t> to provide a general overview of SMPC and talk about some of my other work, as well as current challenges in the field.</a:t>
            </a:r>
            <a:endParaRPr lang="en-US" dirty="0" smtClean="0"/>
          </a:p>
          <a:p>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22</a:t>
            </a:fld>
            <a:endParaRPr lang="en-US"/>
          </a:p>
        </p:txBody>
      </p:sp>
    </p:spTree>
    <p:extLst>
      <p:ext uri="{BB962C8B-B14F-4D97-AF65-F5344CB8AC3E}">
        <p14:creationId xmlns:p14="http://schemas.microsoft.com/office/powerpoint/2010/main" val="177145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8C7537-9C39-0D42-A7FA-21CA40BFEE3A}" type="slidenum">
              <a:rPr lang="en-US"/>
              <a:pPr>
                <a:defRPr/>
              </a:pPr>
              <a:t>23</a:t>
            </a:fld>
            <a:endParaRPr lang="en-US"/>
          </a:p>
        </p:txBody>
      </p:sp>
      <p:sp>
        <p:nvSpPr>
          <p:cNvPr id="485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5379" name="Rectangle 3"/>
          <p:cNvSpPr>
            <a:spLocks noGrp="1" noChangeArrowheads="1"/>
          </p:cNvSpPr>
          <p:nvPr>
            <p:ph type="body" idx="1"/>
          </p:nvPr>
        </p:nvSpPr>
        <p:spPr/>
        <p:txBody>
          <a:bodyPr/>
          <a:lstStyle/>
          <a:p>
            <a:pPr eaLnBrk="1" hangingPunct="1">
              <a:defRPr/>
            </a:pPr>
            <a:r>
              <a:rPr lang="en-US" dirty="0" smtClean="0">
                <a:cs typeface="+mn-cs"/>
              </a:rPr>
              <a:t>n</a:t>
            </a:r>
            <a:r>
              <a:rPr lang="en-US" baseline="0" dirty="0" smtClean="0">
                <a:cs typeface="+mn-cs"/>
              </a:rPr>
              <a:t> parties, each with private inputs </a:t>
            </a:r>
            <a:r>
              <a:rPr lang="en-US" baseline="0" dirty="0" err="1" smtClean="0">
                <a:cs typeface="+mn-cs"/>
              </a:rPr>
              <a:t>x_i</a:t>
            </a:r>
            <a:r>
              <a:rPr lang="is-IS" baseline="0" dirty="0" smtClean="0">
                <a:cs typeface="+mn-cs"/>
              </a:rPr>
              <a:t>…</a:t>
            </a:r>
            <a:endParaRPr lang="en-US" dirty="0" smtClean="0">
              <a:cs typeface="+mn-cs"/>
            </a:endParaRPr>
          </a:p>
          <a:p>
            <a:pPr eaLnBrk="1" hangingPunct="1">
              <a:defRPr/>
            </a:pPr>
            <a:r>
              <a:rPr lang="en-US" dirty="0" smtClean="0">
                <a:cs typeface="+mn-cs"/>
              </a:rPr>
              <a:t>After</a:t>
            </a:r>
            <a:r>
              <a:rPr lang="en-US" baseline="0" dirty="0" smtClean="0">
                <a:cs typeface="+mn-cs"/>
              </a:rPr>
              <a:t> third bullet, mention that classical GC is a general S2PC mechanism.</a:t>
            </a:r>
          </a:p>
          <a:p>
            <a:pPr eaLnBrk="1" hangingPunct="1">
              <a:defRPr/>
            </a:pPr>
            <a:endParaRPr lang="en-US" baseline="0" dirty="0" smtClean="0">
              <a:cs typeface="+mn-cs"/>
            </a:endParaRPr>
          </a:p>
          <a:p>
            <a:r>
              <a:rPr lang="en-US" dirty="0" smtClean="0"/>
              <a:t>GMW (</a:t>
            </a:r>
            <a:r>
              <a:rPr lang="en-US" dirty="0" err="1" smtClean="0"/>
              <a:t>Goldreich-Micali,Wigderson</a:t>
            </a:r>
            <a:r>
              <a:rPr lang="en-US" dirty="0" smtClean="0"/>
              <a:t>) t</a:t>
            </a:r>
            <a:r>
              <a:rPr lang="en-US" sz="1200" kern="1200" dirty="0" smtClean="0">
                <a:solidFill>
                  <a:schemeClr val="tx1"/>
                </a:solidFill>
                <a:effectLst/>
                <a:latin typeface="+mn-lt"/>
                <a:ea typeface="+mn-ea"/>
                <a:cs typeface="+mn-cs"/>
              </a:rPr>
              <a:t>he approach is to have 2-out-of-2 secret sharing for every wire value. The protocol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proceeds layer by layer, beginning with the input layer</a:t>
            </a:r>
            <a:r>
              <a:rPr lang="en-US" sz="1200" kern="1200" baseline="0" dirty="0" smtClean="0">
                <a:solidFill>
                  <a:schemeClr val="tx1"/>
                </a:solidFill>
                <a:effectLst/>
                <a:latin typeface="+mn-lt"/>
                <a:ea typeface="+mn-ea"/>
                <a:cs typeface="+mn-cs"/>
              </a:rPr>
              <a:t> 1-4 OT</a:t>
            </a:r>
          </a:p>
          <a:p>
            <a:r>
              <a:rPr lang="en-US" sz="1200" kern="1200" baseline="0" dirty="0" smtClean="0">
                <a:solidFill>
                  <a:schemeClr val="tx1"/>
                </a:solidFill>
                <a:effectLst/>
                <a:latin typeface="+mn-lt"/>
                <a:ea typeface="+mn-ea"/>
                <a:cs typeface="+mn-cs"/>
              </a:rPr>
              <a:t>(Choi et al)</a:t>
            </a:r>
            <a:endParaRPr lang="en-US" sz="1200" kern="1200" dirty="0" smtClean="0">
              <a:solidFill>
                <a:schemeClr val="tx1"/>
              </a:solidFill>
              <a:effectLst/>
              <a:latin typeface="+mn-lt"/>
              <a:ea typeface="+mn-ea"/>
              <a:cs typeface="+mn-cs"/>
            </a:endParaRPr>
          </a:p>
          <a:p>
            <a:r>
              <a:rPr lang="en-US" dirty="0" smtClean="0"/>
              <a:t>BGW (Ben-Or, </a:t>
            </a:r>
            <a:r>
              <a:rPr lang="en-US" dirty="0" err="1" smtClean="0"/>
              <a:t>Goldwasser</a:t>
            </a:r>
            <a:r>
              <a:rPr lang="en-US" dirty="0" smtClean="0"/>
              <a:t> and </a:t>
            </a:r>
            <a:r>
              <a:rPr lang="en-US" dirty="0" err="1" smtClean="0"/>
              <a:t>Widgerson</a:t>
            </a:r>
            <a:r>
              <a:rPr lang="en-US" dirty="0" smtClean="0"/>
              <a:t>)</a:t>
            </a:r>
          </a:p>
          <a:p>
            <a:endParaRPr lang="en-US" dirty="0" smtClean="0"/>
          </a:p>
          <a:p>
            <a:pPr eaLnBrk="1" hangingPunct="1">
              <a:defRPr/>
            </a:pPr>
            <a:endParaRPr lang="en-US" dirty="0" smtClean="0">
              <a:cs typeface="+mn-cs"/>
            </a:endParaRPr>
          </a:p>
        </p:txBody>
      </p:sp>
    </p:spTree>
    <p:extLst>
      <p:ext uri="{BB962C8B-B14F-4D97-AF65-F5344CB8AC3E}">
        <p14:creationId xmlns:p14="http://schemas.microsoft.com/office/powerpoint/2010/main" val="584631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started to develop</a:t>
            </a:r>
            <a:r>
              <a:rPr lang="en-US" baseline="0" dirty="0" smtClean="0"/>
              <a:t> better and general frameworks capable of greater expressivity.</a:t>
            </a:r>
          </a:p>
          <a:p>
            <a:r>
              <a:rPr lang="en-US" dirty="0" smtClean="0"/>
              <a:t>Starting with </a:t>
            </a:r>
            <a:r>
              <a:rPr lang="en-US" dirty="0" err="1" smtClean="0"/>
              <a:t>Fairplay</a:t>
            </a:r>
            <a:r>
              <a:rPr lang="en-US" dirty="0" smtClean="0"/>
              <a:t> in 2004,</a:t>
            </a:r>
            <a:r>
              <a:rPr lang="en-US" baseline="0" dirty="0" smtClean="0"/>
              <a:t> we’ve had numerous compilers, runtime systems, and libraries for SMPC.</a:t>
            </a:r>
          </a:p>
          <a:p>
            <a:r>
              <a:rPr lang="en-US" baseline="0" dirty="0" smtClean="0"/>
              <a:t>As we begin to use SMPC, we’ve begun to understand what real-life use cases we could use it for.</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24</a:t>
            </a:fld>
            <a:endParaRPr lang="en-US"/>
          </a:p>
        </p:txBody>
      </p:sp>
    </p:spTree>
    <p:extLst>
      <p:ext uri="{BB962C8B-B14F-4D97-AF65-F5344CB8AC3E}">
        <p14:creationId xmlns:p14="http://schemas.microsoft.com/office/powerpoint/2010/main" val="1805615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F0CCB9-2F97-4548-A795-309B5E7F6BFB}" type="slidenum">
              <a:rPr lang="en-US"/>
              <a:pPr>
                <a:defRPr/>
              </a:pPr>
              <a:t>25</a:t>
            </a:fld>
            <a:endParaRPr lang="en-US"/>
          </a:p>
        </p:txBody>
      </p:sp>
      <p:sp>
        <p:nvSpPr>
          <p:cNvPr id="475138" name="Rectangle 2"/>
          <p:cNvSpPr>
            <a:spLocks noGrp="1" noRot="1" noChangeAspect="1" noChangeArrowheads="1" noTextEdit="1"/>
          </p:cNvSpPr>
          <p:nvPr>
            <p:ph type="sldImg"/>
          </p:nvPr>
        </p:nvSpPr>
        <p:spPr>
          <a:xfrm>
            <a:off x="642938" y="914400"/>
            <a:ext cx="5572125" cy="3135313"/>
          </a:xfrm>
          <a:solidFill>
            <a:srgbClr val="FFFFFF"/>
          </a:solidFill>
          <a:ln/>
          <a:extLst>
            <a:ext uri="{FAA26D3D-D897-4be2-8F04-BA451C77F1D7}">
              <ma14:placeholderFlag xmlns:ma14="http://schemas.microsoft.com/office/mac/drawingml/2011/main" val="1"/>
            </a:ext>
          </a:extLst>
        </p:spPr>
      </p:sp>
      <p:sp>
        <p:nvSpPr>
          <p:cNvPr id="475139" name="Text Box 3"/>
          <p:cNvSpPr txBox="1">
            <a:spLocks noGrp="1" noChangeArrowheads="1"/>
          </p:cNvSpPr>
          <p:nvPr>
            <p:ph type="body" idx="1"/>
          </p:nvPr>
        </p:nvSpPr>
        <p:spPr>
          <a:xfrm>
            <a:off x="1046453" y="4352945"/>
            <a:ext cx="4769768" cy="3479852"/>
          </a:xfrm>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defRPr/>
            </a:pPr>
            <a:r>
              <a:rPr lang="en-US" dirty="0" smtClean="0">
                <a:cs typeface="+mn-cs"/>
              </a:rPr>
              <a:t>One</a:t>
            </a:r>
            <a:r>
              <a:rPr lang="en-US" baseline="0" dirty="0" smtClean="0">
                <a:cs typeface="+mn-cs"/>
              </a:rPr>
              <a:t> very basic advance made in the last 10 or 15 years addresses the original motivation for </a:t>
            </a:r>
            <a:r>
              <a:rPr lang="en-US" dirty="0" smtClean="0">
                <a:cs typeface="+mn-cs"/>
              </a:rPr>
              <a:t>SMPC: In principal, it</a:t>
            </a:r>
            <a:r>
              <a:rPr lang="en-US" baseline="0" dirty="0" smtClean="0">
                <a:cs typeface="+mn-cs"/>
              </a:rPr>
              <a:t> eliminates the need for a trusted third party.</a:t>
            </a:r>
          </a:p>
          <a:p>
            <a:pPr eaLnBrk="1" hangingPunct="1">
              <a:defRPr/>
            </a:pPr>
            <a:endParaRPr lang="en-US" baseline="0" dirty="0" smtClean="0">
              <a:cs typeface="+mn-cs"/>
            </a:endParaRPr>
          </a:p>
          <a:p>
            <a:pPr eaLnBrk="1" hangingPunct="1">
              <a:defRPr/>
            </a:pPr>
            <a:r>
              <a:rPr lang="en-US" baseline="0" dirty="0" smtClean="0">
                <a:cs typeface="+mn-cs"/>
              </a:rPr>
              <a:t>(Everybody communicates with the TTP)</a:t>
            </a:r>
            <a:endParaRPr lang="en-US" dirty="0" smtClean="0">
              <a:cs typeface="+mn-cs"/>
            </a:endParaRPr>
          </a:p>
        </p:txBody>
      </p:sp>
    </p:spTree>
    <p:extLst>
      <p:ext uri="{BB962C8B-B14F-4D97-AF65-F5344CB8AC3E}">
        <p14:creationId xmlns:p14="http://schemas.microsoft.com/office/powerpoint/2010/main" val="745830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D5BE65-6809-9B4A-83B4-FB66C00BDBB7}" type="slidenum">
              <a:rPr lang="en-US"/>
              <a:pPr>
                <a:defRPr/>
              </a:pPr>
              <a:t>26</a:t>
            </a:fld>
            <a:endParaRPr lang="en-US"/>
          </a:p>
        </p:txBody>
      </p:sp>
      <p:sp>
        <p:nvSpPr>
          <p:cNvPr id="473090" name="Rectangle 2"/>
          <p:cNvSpPr>
            <a:spLocks noGrp="1" noRot="1" noChangeAspect="1" noChangeArrowheads="1" noTextEdit="1"/>
          </p:cNvSpPr>
          <p:nvPr>
            <p:ph type="sldImg"/>
          </p:nvPr>
        </p:nvSpPr>
        <p:spPr>
          <a:xfrm>
            <a:off x="642938" y="914400"/>
            <a:ext cx="5572125" cy="3135313"/>
          </a:xfrm>
          <a:solidFill>
            <a:srgbClr val="FFFFFF"/>
          </a:solidFill>
          <a:ln/>
          <a:extLst>
            <a:ext uri="{FAA26D3D-D897-4be2-8F04-BA451C77F1D7}">
              <ma14:placeholderFlag xmlns:ma14="http://schemas.microsoft.com/office/mac/drawingml/2011/main" val="1"/>
            </a:ext>
          </a:extLst>
        </p:spPr>
      </p:sp>
      <p:sp>
        <p:nvSpPr>
          <p:cNvPr id="473091" name="Text Box 3"/>
          <p:cNvSpPr txBox="1">
            <a:spLocks noGrp="1" noChangeArrowheads="1"/>
          </p:cNvSpPr>
          <p:nvPr>
            <p:ph type="body" idx="1"/>
          </p:nvPr>
        </p:nvSpPr>
        <p:spPr>
          <a:xfrm>
            <a:off x="1046453" y="4352945"/>
            <a:ext cx="4769768" cy="3479852"/>
          </a:xfrm>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defRPr/>
            </a:pPr>
            <a:r>
              <a:rPr lang="en-US" dirty="0" smtClean="0">
                <a:cs typeface="+mn-cs"/>
              </a:rPr>
              <a:t>Unfortunately, some</a:t>
            </a:r>
            <a:r>
              <a:rPr lang="en-US" baseline="0" dirty="0" smtClean="0">
                <a:cs typeface="+mn-cs"/>
              </a:rPr>
              <a:t> of the powerful and general SMPC protocols require every party to communicate with every other party in each round of the multiparty computation.  Not practical for very large number of parties.</a:t>
            </a:r>
            <a:endParaRPr lang="en-US" dirty="0" smtClean="0">
              <a:cs typeface="+mn-cs"/>
            </a:endParaRPr>
          </a:p>
        </p:txBody>
      </p:sp>
    </p:spTree>
    <p:extLst>
      <p:ext uri="{BB962C8B-B14F-4D97-AF65-F5344CB8AC3E}">
        <p14:creationId xmlns:p14="http://schemas.microsoft.com/office/powerpoint/2010/main" val="2072796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E0AEDA-89A3-4A4F-AF64-471B29369FD1}" type="slidenum">
              <a:rPr lang="en-US"/>
              <a:pPr>
                <a:defRPr/>
              </a:pPr>
              <a:t>27</a:t>
            </a:fld>
            <a:endParaRPr lang="en-US"/>
          </a:p>
        </p:txBody>
      </p:sp>
      <p:sp>
        <p:nvSpPr>
          <p:cNvPr id="477186" name="Rectangle 2"/>
          <p:cNvSpPr>
            <a:spLocks noGrp="1" noRot="1" noChangeAspect="1" noChangeArrowheads="1" noTextEdit="1"/>
          </p:cNvSpPr>
          <p:nvPr>
            <p:ph type="sldImg"/>
          </p:nvPr>
        </p:nvSpPr>
        <p:spPr>
          <a:xfrm>
            <a:off x="642938" y="914400"/>
            <a:ext cx="5572125" cy="3135313"/>
          </a:xfrm>
          <a:solidFill>
            <a:srgbClr val="FFFFFF"/>
          </a:solidFill>
          <a:ln/>
          <a:extLst>
            <a:ext uri="{FAA26D3D-D897-4be2-8F04-BA451C77F1D7}">
              <ma14:placeholderFlag xmlns:ma14="http://schemas.microsoft.com/office/mac/drawingml/2011/main" val="1"/>
            </a:ext>
          </a:extLst>
        </p:spPr>
      </p:sp>
      <p:sp>
        <p:nvSpPr>
          <p:cNvPr id="477187" name="Text Box 3"/>
          <p:cNvSpPr txBox="1">
            <a:spLocks noGrp="1" noChangeArrowheads="1"/>
          </p:cNvSpPr>
          <p:nvPr>
            <p:ph type="body" idx="1"/>
          </p:nvPr>
        </p:nvSpPr>
        <p:spPr>
          <a:xfrm>
            <a:off x="1046453" y="4352945"/>
            <a:ext cx="4769768" cy="3479852"/>
          </a:xfrm>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defRPr/>
            </a:pPr>
            <a:r>
              <a:rPr lang="en-US" dirty="0" smtClean="0">
                <a:cs typeface="+mn-cs"/>
              </a:rPr>
              <a:t>In the “secure-outsourcing</a:t>
            </a:r>
            <a:r>
              <a:rPr lang="en-US" baseline="0" dirty="0" smtClean="0">
                <a:cs typeface="+mn-cs"/>
              </a:rPr>
              <a:t>” model, there are </a:t>
            </a:r>
            <a:r>
              <a:rPr lang="en-US" dirty="0" smtClean="0">
                <a:cs typeface="+mn-cs"/>
              </a:rPr>
              <a:t>N</a:t>
            </a:r>
            <a:r>
              <a:rPr lang="en-US" baseline="0" dirty="0" smtClean="0">
                <a:cs typeface="+mn-cs"/>
              </a:rPr>
              <a:t> “input providers” (the “parties” in SMPC) and K “computation servers.”  Here N=8 and K=4.  Instead of trusting one party absolutely, the N parties distribute their trust over the K servers.  </a:t>
            </a:r>
          </a:p>
          <a:p>
            <a:pPr eaLnBrk="1" hangingPunct="1">
              <a:defRPr/>
            </a:pPr>
            <a:endParaRPr lang="en-US" baseline="0" dirty="0" smtClean="0">
              <a:cs typeface="+mn-cs"/>
            </a:endParaRPr>
          </a:p>
          <a:p>
            <a:pPr eaLnBrk="1" hangingPunct="1">
              <a:defRPr/>
            </a:pPr>
            <a:r>
              <a:rPr lang="en-US" baseline="0" dirty="0" smtClean="0">
                <a:cs typeface="+mn-cs"/>
              </a:rPr>
              <a:t>Inputs stay private as long as few enough of the servers collude with each other.  Potentially commercially viable model.</a:t>
            </a:r>
          </a:p>
          <a:p>
            <a:pPr eaLnBrk="1" hangingPunct="1">
              <a:defRPr/>
            </a:pPr>
            <a:r>
              <a:rPr lang="en-US" baseline="0" dirty="0" err="1" smtClean="0">
                <a:cs typeface="+mn-cs"/>
              </a:rPr>
              <a:t>Sharemind</a:t>
            </a:r>
            <a:r>
              <a:rPr lang="en-US" baseline="0" dirty="0" smtClean="0">
                <a:cs typeface="+mn-cs"/>
              </a:rPr>
              <a:t>, a system developed by the Estonian company </a:t>
            </a:r>
            <a:r>
              <a:rPr lang="en-US" baseline="0" dirty="0" err="1" smtClean="0">
                <a:cs typeface="+mn-cs"/>
              </a:rPr>
              <a:t>Cybernetica</a:t>
            </a:r>
            <a:r>
              <a:rPr lang="en-US" baseline="0" dirty="0" smtClean="0">
                <a:cs typeface="+mn-cs"/>
              </a:rPr>
              <a:t> as part of the PROCEED program, uses this model.</a:t>
            </a:r>
          </a:p>
          <a:p>
            <a:pPr eaLnBrk="1" hangingPunct="1">
              <a:defRPr/>
            </a:pPr>
            <a:r>
              <a:rPr lang="en-US" baseline="0" dirty="0" smtClean="0">
                <a:cs typeface="+mn-cs"/>
              </a:rPr>
              <a:t>This is currently being used by the Estonian government to calculate and publish aggregate salary statistics for government employees.</a:t>
            </a:r>
          </a:p>
          <a:p>
            <a:pPr eaLnBrk="1" hangingPunct="1">
              <a:defRPr/>
            </a:pPr>
            <a:endParaRPr lang="en-US" dirty="0" smtClean="0">
              <a:cs typeface="+mn-cs"/>
            </a:endParaRPr>
          </a:p>
        </p:txBody>
      </p:sp>
    </p:spTree>
    <p:extLst>
      <p:ext uri="{BB962C8B-B14F-4D97-AF65-F5344CB8AC3E}">
        <p14:creationId xmlns:p14="http://schemas.microsoft.com/office/powerpoint/2010/main" val="788679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a:t>
            </a:r>
            <a:r>
              <a:rPr lang="en-US" baseline="0" dirty="0" smtClean="0"/>
              <a:t> </a:t>
            </a:r>
            <a:r>
              <a:rPr lang="is-IS" baseline="0" dirty="0" smtClean="0"/>
              <a:t>… We ran into such problems enough times that we simply decided to write our own.</a:t>
            </a:r>
          </a:p>
          <a:p>
            <a:r>
              <a:rPr lang="is-IS" baseline="0" dirty="0" smtClean="0"/>
              <a:t>&lt;CLICK&gt;</a:t>
            </a:r>
            <a:endParaRPr lang="en-US" dirty="0" smtClean="0"/>
          </a:p>
          <a:p>
            <a:r>
              <a:rPr lang="en-US" dirty="0" smtClean="0"/>
              <a:t>Approximately 25,000 lines of C++;</a:t>
            </a:r>
            <a:r>
              <a:rPr lang="en-US" baseline="0" dirty="0" smtClean="0"/>
              <a:t> g</a:t>
            </a:r>
            <a:r>
              <a:rPr lang="en-US" dirty="0" smtClean="0"/>
              <a:t>ate counts comparable to previous work</a:t>
            </a:r>
          </a:p>
          <a:p>
            <a:pPr lvl="0"/>
            <a:r>
              <a:rPr lang="en-US" dirty="0" smtClean="0"/>
              <a:t>Compile time speedups as high as 100x-1000x.</a:t>
            </a:r>
            <a:r>
              <a:rPr lang="en-US" baseline="0" dirty="0" smtClean="0"/>
              <a:t> </a:t>
            </a:r>
            <a:r>
              <a:rPr lang="en-US" dirty="0" smtClean="0"/>
              <a:t>Combines many ideas from the (diffuse) state-of-the-art.</a:t>
            </a:r>
          </a:p>
          <a:p>
            <a:pPr lvl="0"/>
            <a:r>
              <a:rPr lang="en-US" dirty="0" smtClean="0"/>
              <a:t>The compiler is heavily tested and validated (ARM and </a:t>
            </a:r>
            <a:r>
              <a:rPr lang="en-US" dirty="0" err="1" smtClean="0"/>
              <a:t>SuperTest</a:t>
            </a:r>
            <a:r>
              <a:rPr lang="en-US" dirty="0" smtClean="0"/>
              <a:t>). We ran a test suite with over 17,000</a:t>
            </a:r>
            <a:r>
              <a:rPr lang="en-US" baseline="0" dirty="0" smtClean="0"/>
              <a:t> different tests, and separately unit- and integration-tested the system with over 10,000 more.</a:t>
            </a:r>
          </a:p>
          <a:p>
            <a:pPr lvl="0"/>
            <a:r>
              <a:rPr lang="en-US" baseline="0" dirty="0" smtClean="0"/>
              <a:t>The language is basically C, with some extra features that are useful for efficient circuit compilation, such as specifying bit-lengths.</a:t>
            </a:r>
          </a:p>
          <a:p>
            <a:pPr lvl="0"/>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&lt;CLICK&gt; </a:t>
            </a:r>
            <a:r>
              <a:rPr lang="is-IS" dirty="0" smtClean="0"/>
              <a:t>… </a:t>
            </a:r>
            <a:r>
              <a:rPr lang="en-US" dirty="0" smtClean="0"/>
              <a:t>We do not use C or a common intermediate representation like LLVM’s </a:t>
            </a:r>
            <a:r>
              <a:rPr lang="en-US" dirty="0" err="1" smtClean="0"/>
              <a:t>bytecode</a:t>
            </a:r>
            <a:r>
              <a:rPr lang="en-US" dirty="0" smtClean="0"/>
              <a:t> as input to allow for innovative operators and non-standard bit-width operations.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28</a:t>
            </a:fld>
            <a:endParaRPr lang="en-US"/>
          </a:p>
        </p:txBody>
      </p:sp>
    </p:spTree>
    <p:extLst>
      <p:ext uri="{BB962C8B-B14F-4D97-AF65-F5344CB8AC3E}">
        <p14:creationId xmlns:p14="http://schemas.microsoft.com/office/powerpoint/2010/main" val="1931233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crypto people this time; good results, and much more work going on</a:t>
            </a:r>
          </a:p>
          <a:p>
            <a:r>
              <a:rPr lang="en-US" dirty="0" smtClean="0"/>
              <a:t>Confident that we can make this even faster</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30</a:t>
            </a:fld>
            <a:endParaRPr lang="en-US"/>
          </a:p>
        </p:txBody>
      </p:sp>
    </p:spTree>
    <p:extLst>
      <p:ext uri="{BB962C8B-B14F-4D97-AF65-F5344CB8AC3E}">
        <p14:creationId xmlns:p14="http://schemas.microsoft.com/office/powerpoint/2010/main" val="235222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 information – other that what is logically implied by the output – should be revealed.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Unfortunately, most of our tests aren’t important enough for God to intervene in, so we have been unable to gauge the efficiency of such protocols</a:t>
            </a:r>
          </a:p>
          <a:p>
            <a:r>
              <a:rPr lang="en-US" baseline="0" dirty="0" smtClean="0"/>
              <a:t>SFE / 2P-SFE or SMPC / S2PC – we should really use just one type of notation, but sadly, we haven’t really been able to decide.</a:t>
            </a:r>
          </a:p>
          <a:p>
            <a:r>
              <a:rPr lang="en-US" baseline="0" dirty="0" smtClean="0"/>
              <a:t>Not been deployed </a:t>
            </a:r>
            <a:r>
              <a:rPr lang="en-US" baseline="0" dirty="0" err="1" smtClean="0"/>
              <a:t>i</a:t>
            </a:r>
            <a:endParaRPr lang="en-US" dirty="0" smtClean="0"/>
          </a:p>
        </p:txBody>
      </p:sp>
      <p:sp>
        <p:nvSpPr>
          <p:cNvPr id="4" name="Slide Number Placeholder 3"/>
          <p:cNvSpPr>
            <a:spLocks noGrp="1"/>
          </p:cNvSpPr>
          <p:nvPr>
            <p:ph type="sldNum" sz="quarter" idx="10"/>
          </p:nvPr>
        </p:nvSpPr>
        <p:spPr/>
        <p:txBody>
          <a:bodyPr/>
          <a:lstStyle/>
          <a:p>
            <a:fld id="{21C3B378-F5C6-4491-8723-DA18AA35C6C2}" type="slidenum">
              <a:rPr lang="en-US" smtClean="0"/>
              <a:t>3</a:t>
            </a:fld>
            <a:endParaRPr lang="en-US"/>
          </a:p>
        </p:txBody>
      </p:sp>
    </p:spTree>
    <p:extLst>
      <p:ext uri="{BB962C8B-B14F-4D97-AF65-F5344CB8AC3E}">
        <p14:creationId xmlns:p14="http://schemas.microsoft.com/office/powerpoint/2010/main" val="294795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Intel architecture extension that allows the creation of secure containers called enclaves; reverse-sandbox enforced by hardware</a:t>
            </a:r>
          </a:p>
          <a:p>
            <a:pPr lvl="1"/>
            <a:r>
              <a:rPr lang="en-US" dirty="0" smtClean="0"/>
              <a:t>SGX-supported 2P-SFE, secure outsourcing of SGX-supported 2P-SFE, modification of 2P-SFE protocols from semi-honest to malicious</a:t>
            </a:r>
          </a:p>
          <a:p>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31</a:t>
            </a:fld>
            <a:endParaRPr lang="en-US"/>
          </a:p>
        </p:txBody>
      </p:sp>
    </p:spTree>
    <p:extLst>
      <p:ext uri="{BB962C8B-B14F-4D97-AF65-F5344CB8AC3E}">
        <p14:creationId xmlns:p14="http://schemas.microsoft.com/office/powerpoint/2010/main" val="2321945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 We studied pretty</a:t>
            </a:r>
            <a:r>
              <a:rPr lang="en-US" baseline="0" dirty="0" smtClean="0"/>
              <a:t> much all the major papers we could find and classified them in various ways – adversarial model, whether they required a secure setup, how many partied would need to collude to break security, etc.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&lt;CLICK&gt; In</a:t>
            </a:r>
            <a:r>
              <a:rPr lang="en-US" baseline="0" dirty="0" smtClean="0"/>
              <a:t> the process of doing this, we also created an annotated bibliography of these papers, so one can search and find papers tagged with, say “covert adversary”</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&lt;CLICK&gt;</a:t>
            </a:r>
            <a:r>
              <a:rPr lang="en-US" baseline="0" dirty="0" smtClean="0"/>
              <a:t> </a:t>
            </a:r>
            <a:r>
              <a:rPr lang="is-IS" baseline="0" dirty="0" smtClean="0"/>
              <a:t>… This tool allows us to navigate all of the papers and find setups that have not been investigated or solved; this means that there could be an impossibility result there, or a gap in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&lt;CLICK&gt; Of course, the GUI means that newcomers can quickly look up all major papers</a:t>
            </a:r>
            <a:r>
              <a:rPr lang="en-US" baseline="0" dirty="0" smtClean="0"/>
              <a:t> in the setup they’re interested in.</a:t>
            </a:r>
            <a:endParaRPr lang="en-US" dirty="0" smtClean="0"/>
          </a:p>
          <a:p>
            <a:endParaRPr lang="en-US" dirty="0" smtClean="0"/>
          </a:p>
          <a:p>
            <a:r>
              <a:rPr lang="en-US" dirty="0" smtClean="0"/>
              <a:t>We did this to help</a:t>
            </a:r>
            <a:r>
              <a:rPr lang="en-US" baseline="0" dirty="0" smtClean="0"/>
              <a:t> people decide on which protocols to use and jumpstart newcomers.</a:t>
            </a:r>
          </a:p>
          <a:p>
            <a:r>
              <a:rPr lang="en-US" baseline="0" dirty="0" smtClean="0"/>
              <a:t>In fact, let’s talk about some cases where we worked with people outside of crypto</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32</a:t>
            </a:fld>
            <a:endParaRPr lang="en-US"/>
          </a:p>
        </p:txBody>
      </p:sp>
    </p:spTree>
    <p:extLst>
      <p:ext uri="{BB962C8B-B14F-4D97-AF65-F5344CB8AC3E}">
        <p14:creationId xmlns:p14="http://schemas.microsoft.com/office/powerpoint/2010/main" val="1456575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recite the names of all of the coauthors.</a:t>
            </a:r>
          </a:p>
          <a:p>
            <a:r>
              <a:rPr lang="en-US" dirty="0" smtClean="0"/>
              <a:t>Reusable Garbled Circuits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Allows cheap “refreshing” of garbled circuits. First feasible</a:t>
            </a:r>
            <a:r>
              <a:rPr lang="en-US" baseline="0" dirty="0" smtClean="0"/>
              <a:t> </a:t>
            </a:r>
            <a:r>
              <a:rPr lang="en-US" baseline="0" dirty="0" err="1" smtClean="0"/>
              <a:t>rgc</a:t>
            </a:r>
            <a:r>
              <a:rPr lang="en-US" baseline="0" dirty="0" smtClean="0"/>
              <a:t> system – there has been previous work (</a:t>
            </a:r>
            <a:r>
              <a:rPr lang="en-US" baseline="0" dirty="0" err="1" smtClean="0"/>
              <a:t>Goldwasser</a:t>
            </a:r>
            <a:r>
              <a:rPr lang="en-US" baseline="0" dirty="0" smtClean="0"/>
              <a:t>, </a:t>
            </a:r>
            <a:r>
              <a:rPr lang="en-US" baseline="0" dirty="0" err="1" smtClean="0"/>
              <a:t>Ostroevsky</a:t>
            </a:r>
            <a:r>
              <a:rPr lang="en-US" baseline="0" dirty="0" smtClean="0"/>
              <a:t>), but those have been theoretical</a:t>
            </a:r>
            <a:endParaRPr lang="en-US" dirty="0" smtClean="0"/>
          </a:p>
          <a:p>
            <a:pPr lvl="1"/>
            <a:r>
              <a:rPr lang="en-US" dirty="0" smtClean="0"/>
              <a:t>Uses symbolic encryption, gate</a:t>
            </a:r>
            <a:r>
              <a:rPr lang="en-US" baseline="0" dirty="0" smtClean="0"/>
              <a:t> representation, </a:t>
            </a:r>
            <a:r>
              <a:rPr lang="en-US" dirty="0" smtClean="0"/>
              <a:t>mini-circuits, and checkpoints</a:t>
            </a:r>
          </a:p>
          <a:p>
            <a:pPr lvl="1"/>
            <a:r>
              <a:rPr lang="en-US" dirty="0" smtClean="0"/>
              <a:t>We’re working on an implementation; eventual merge with </a:t>
            </a:r>
            <a:r>
              <a:rPr lang="en-US" dirty="0" err="1" smtClean="0"/>
              <a:t>partialGC</a:t>
            </a:r>
            <a:endParaRPr lang="en-US" dirty="0" smtClean="0"/>
          </a:p>
          <a:p>
            <a:r>
              <a:rPr lang="en-US" dirty="0" smtClean="0"/>
              <a:t>Stable-matching</a:t>
            </a:r>
          </a:p>
          <a:p>
            <a:pPr lvl="1"/>
            <a:r>
              <a:rPr lang="en-US" dirty="0" smtClean="0"/>
              <a:t>Very good fit for SMPC; current instances use a trusted third party</a:t>
            </a:r>
          </a:p>
          <a:p>
            <a:pPr lvl="1"/>
            <a:r>
              <a:rPr lang="en-US" dirty="0" smtClean="0"/>
              <a:t>First feasible, privacy-preserving protocols for stable matching</a:t>
            </a:r>
          </a:p>
          <a:p>
            <a:pPr lvl="1"/>
            <a:r>
              <a:rPr lang="en-US" dirty="0" smtClean="0"/>
              <a:t>Good performance for reasonable sized </a:t>
            </a:r>
            <a:r>
              <a:rPr lang="en-US" dirty="0" err="1" smtClean="0"/>
              <a:t>matchings</a:t>
            </a:r>
            <a:r>
              <a:rPr lang="en-US" dirty="0" smtClean="0"/>
              <a:t> with hundreds of participants (700 participants and 20 sororities, ~5 hours on AWS Large)</a:t>
            </a:r>
          </a:p>
          <a:p>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Trust model of SMPC:</a:t>
            </a:r>
            <a:r>
              <a:rPr lang="en-US" baseline="0" dirty="0" smtClean="0"/>
              <a:t> trust enough to do business, but not enough to share data, and no trusted third party!</a:t>
            </a:r>
          </a:p>
          <a:p>
            <a:r>
              <a:rPr lang="en-US" dirty="0" smtClean="0"/>
              <a:t>People, especially lawyers, don’t trust such mechanisms</a:t>
            </a:r>
            <a:r>
              <a:rPr lang="en-US" baseline="0" dirty="0" smtClean="0"/>
              <a:t>. They </a:t>
            </a:r>
            <a:r>
              <a:rPr lang="en-US" dirty="0" smtClean="0"/>
              <a:t>prefer easy-to-understand legal protection and a tried-and-trusted</a:t>
            </a:r>
            <a:r>
              <a:rPr lang="en-US" baseline="0" dirty="0" smtClean="0"/>
              <a:t> TTP</a:t>
            </a:r>
            <a:r>
              <a:rPr lang="en-US" dirty="0" smtClean="0"/>
              <a:t> over more powerful cryptographic protection.</a:t>
            </a:r>
          </a:p>
          <a:p>
            <a:endParaRPr lang="en-US" dirty="0" smtClean="0"/>
          </a:p>
          <a:p>
            <a:r>
              <a:rPr lang="en-US" dirty="0" smtClean="0"/>
              <a:t>If time: Hard to use/adopt</a:t>
            </a:r>
          </a:p>
          <a:p>
            <a:pPr lvl="1"/>
            <a:r>
              <a:rPr lang="en-US" dirty="0" smtClean="0"/>
              <a:t>Buggy compilers/IDEs (Frigate solves some of these problems)</a:t>
            </a:r>
          </a:p>
          <a:p>
            <a:pPr lvl="1"/>
            <a:r>
              <a:rPr lang="en-US" dirty="0" smtClean="0"/>
              <a:t>Doesn’t really work well with standard development workflows</a:t>
            </a:r>
          </a:p>
          <a:p>
            <a:pPr lvl="1"/>
            <a:r>
              <a:rPr lang="en-US" dirty="0" smtClean="0"/>
              <a:t>High switching cost (developers and users </a:t>
            </a:r>
            <a:r>
              <a:rPr lang="en-US" u="sng" dirty="0" smtClean="0"/>
              <a:t>need</a:t>
            </a:r>
            <a:r>
              <a:rPr lang="en-US" dirty="0" smtClean="0"/>
              <a:t> to learn new concepts)</a:t>
            </a:r>
          </a:p>
          <a:p>
            <a:pPr lvl="1"/>
            <a:r>
              <a:rPr lang="en-US" dirty="0" smtClean="0"/>
              <a:t>Understanding privacy standards and incentives</a:t>
            </a:r>
          </a:p>
          <a:p>
            <a:endParaRPr lang="en-US" dirty="0"/>
          </a:p>
        </p:txBody>
      </p:sp>
      <p:sp>
        <p:nvSpPr>
          <p:cNvPr id="4" name="Slide Number Placeholder 3"/>
          <p:cNvSpPr>
            <a:spLocks noGrp="1"/>
          </p:cNvSpPr>
          <p:nvPr>
            <p:ph type="sldNum" sz="quarter" idx="10"/>
          </p:nvPr>
        </p:nvSpPr>
        <p:spPr/>
        <p:txBody>
          <a:bodyPr/>
          <a:lstStyle/>
          <a:p>
            <a:fld id="{963E9936-59C1-CA47-AC25-13D0661E4AAE}" type="slidenum">
              <a:rPr lang="en-US" smtClean="0"/>
              <a:t>34</a:t>
            </a:fld>
            <a:endParaRPr lang="en-US"/>
          </a:p>
        </p:txBody>
      </p:sp>
    </p:spTree>
    <p:extLst>
      <p:ext uri="{BB962C8B-B14F-4D97-AF65-F5344CB8AC3E}">
        <p14:creationId xmlns:p14="http://schemas.microsoft.com/office/powerpoint/2010/main" val="18234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want to start with a motivating example </a:t>
            </a:r>
            <a:r>
              <a:rPr lang="en-US" dirty="0" err="1" smtClean="0"/>
              <a:t>ppp</a:t>
            </a:r>
            <a:endParaRPr lang="en-US" dirty="0" smtClean="0"/>
          </a:p>
          <a:p>
            <a:r>
              <a:rPr lang="en-US" dirty="0" smtClean="0"/>
              <a:t>Then I want to spend the bulk of the talk talking about </a:t>
            </a:r>
            <a:r>
              <a:rPr lang="en-US" dirty="0" err="1" smtClean="0"/>
              <a:t>pgc</a:t>
            </a:r>
            <a:endParaRPr lang="en-US" dirty="0" smtClean="0"/>
          </a:p>
          <a:p>
            <a:r>
              <a:rPr lang="en-US" dirty="0" smtClean="0"/>
              <a:t>Go into detail </a:t>
            </a:r>
            <a:r>
              <a:rPr lang="en-US" dirty="0" err="1" smtClean="0"/>
              <a:t>onPartialGC</a:t>
            </a:r>
            <a:r>
              <a:rPr lang="en-US" dirty="0" smtClean="0"/>
              <a:t>, </a:t>
            </a:r>
            <a:r>
              <a:rPr lang="en-US" dirty="0" err="1" smtClean="0"/>
              <a:t>overvew</a:t>
            </a:r>
            <a:r>
              <a:rPr lang="en-US" dirty="0" smtClean="0"/>
              <a:t> of 3 other pieces of work, and then explain how to tie things together</a:t>
            </a:r>
          </a:p>
          <a:p>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4</a:t>
            </a:fld>
            <a:endParaRPr lang="en-US"/>
          </a:p>
        </p:txBody>
      </p:sp>
    </p:spTree>
    <p:extLst>
      <p:ext uri="{BB962C8B-B14F-4D97-AF65-F5344CB8AC3E}">
        <p14:creationId xmlns:p14="http://schemas.microsoft.com/office/powerpoint/2010/main" val="2894497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want to start with a motivating example </a:t>
            </a:r>
            <a:r>
              <a:rPr lang="en-US" dirty="0" err="1" smtClean="0"/>
              <a:t>ppp</a:t>
            </a:r>
            <a:endParaRPr lang="en-US" dirty="0" smtClean="0"/>
          </a:p>
          <a:p>
            <a:r>
              <a:rPr lang="en-US" dirty="0" smtClean="0"/>
              <a:t>Then I want to spend the bulk of the talk talking about </a:t>
            </a:r>
            <a:r>
              <a:rPr lang="en-US" dirty="0" err="1" smtClean="0"/>
              <a:t>pgc</a:t>
            </a:r>
            <a:endParaRPr lang="en-US" dirty="0" smtClean="0"/>
          </a:p>
          <a:p>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5</a:t>
            </a:fld>
            <a:endParaRPr lang="en-US"/>
          </a:p>
        </p:txBody>
      </p:sp>
    </p:spTree>
    <p:extLst>
      <p:ext uri="{BB962C8B-B14F-4D97-AF65-F5344CB8AC3E}">
        <p14:creationId xmlns:p14="http://schemas.microsoft.com/office/powerpoint/2010/main" val="162511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 GC still not efficient enough for mobile devices (e.g., phones or tablets).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Cloud server: Each person sends his location to the server, and the server tells both of them “yes, you’re within one mile of each other” or “no, you’re not.”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keeps each person’s location private from the other but not from the server; the server is treated as a “trusted third party.”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Having a cloud server provides a lot of advantages </a:t>
            </a:r>
            <a:r>
              <a:rPr lang="en-US" baseline="0" dirty="0" smtClean="0"/>
              <a:t>other than the all-pairs communication pattern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1C3B378-F5C6-4491-8723-DA18AA35C6C2}" type="slidenum">
              <a:rPr lang="en-US" smtClean="0"/>
              <a:t>6</a:t>
            </a:fld>
            <a:endParaRPr lang="en-US"/>
          </a:p>
        </p:txBody>
      </p:sp>
    </p:spTree>
    <p:extLst>
      <p:ext uri="{BB962C8B-B14F-4D97-AF65-F5344CB8AC3E}">
        <p14:creationId xmlns:p14="http://schemas.microsoft.com/office/powerpoint/2010/main" val="199872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7</a:t>
            </a:fld>
            <a:endParaRPr lang="en-US"/>
          </a:p>
        </p:txBody>
      </p:sp>
    </p:spTree>
    <p:extLst>
      <p:ext uri="{BB962C8B-B14F-4D97-AF65-F5344CB8AC3E}">
        <p14:creationId xmlns:p14="http://schemas.microsoft.com/office/powerpoint/2010/main" val="108949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 To explain </a:t>
            </a:r>
            <a:r>
              <a:rPr lang="en-US" dirty="0" err="1" smtClean="0"/>
              <a:t>partialGC</a:t>
            </a:r>
            <a:r>
              <a:rPr lang="en-US" dirty="0" smtClean="0"/>
              <a:t>, we'll first need some background on garbled circuits. This is in the honest-but-curious model, where parties dutifully follow the protocol. </a:t>
            </a:r>
          </a:p>
          <a:p>
            <a:r>
              <a:rPr lang="en-US" dirty="0" smtClean="0"/>
              <a:t>&lt;CLICK&gt; We'll also talk about security against malicious adversaries using cut-and-choose.</a:t>
            </a:r>
          </a:p>
          <a:p>
            <a:r>
              <a:rPr lang="en-US" dirty="0" smtClean="0"/>
              <a:t>&lt;CLICK&gt; So what are partial garbled circuits? Why are they "partial"?  We're taking a large garbled circuit and breaking it into smaller pieces, allowing for different evaluators to execute each of these sub-circuits. The output of each sub-circuit is never decrypted until the end; it becomes an input to the next sub-circuit. This allows us to securely save state between garbled circuit computations and reuse these intermediate values for iterative computations.</a:t>
            </a:r>
          </a:p>
          <a:p>
            <a:r>
              <a:rPr lang="en-US" dirty="0" smtClean="0"/>
              <a:t>&lt;CLICK&gt; There are some pitfalls; we'll need to modify the way we generate circuits to allow for the reuse of these encrypted intermediate values. The standard cut-and-choose also has some problems in this setup, so we'll present a variant that works for us.</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8</a:t>
            </a:fld>
            <a:endParaRPr lang="en-US"/>
          </a:p>
        </p:txBody>
      </p:sp>
    </p:spTree>
    <p:extLst>
      <p:ext uri="{BB962C8B-B14F-4D97-AF65-F5344CB8AC3E}">
        <p14:creationId xmlns:p14="http://schemas.microsoft.com/office/powerpoint/2010/main" val="63129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garbled circuits. &lt;CLICK&gt; We have 2 parties with &lt;CLICK&gt; private inputs that wish to jointly compute a </a:t>
            </a:r>
          </a:p>
          <a:p>
            <a:r>
              <a:rPr lang="en-US" dirty="0" smtClean="0"/>
              <a:t>&lt;CLICK&gt; public function. We'll call them the &lt;CLICK&gt; generator and the &lt;CLICK&gt; evaluator. </a:t>
            </a:r>
          </a:p>
          <a:p>
            <a:r>
              <a:rPr lang="en-US" dirty="0" smtClean="0"/>
              <a:t>The generator generates the garbled circuit - that is, it takes a function represented as a </a:t>
            </a:r>
            <a:r>
              <a:rPr lang="en-US" dirty="0" err="1" smtClean="0"/>
              <a:t>boolean</a:t>
            </a:r>
            <a:r>
              <a:rPr lang="en-US" dirty="0" smtClean="0"/>
              <a:t> circuit and encrypts, or "garbles" it - and the evaluator evaluates this garbled circuit with help from the generator.</a:t>
            </a:r>
          </a:p>
          <a:p>
            <a:endParaRPr lang="en-US" dirty="0" smtClean="0"/>
          </a:p>
          <a:p>
            <a:r>
              <a:rPr lang="en-US" dirty="0" smtClean="0"/>
              <a:t>In the end, we want to learn the output of the function without revealing anything about the other party's input.(Beyond what is implied by the output; so, for example, if the function is the sum of two inputs, there's nothing that garbled circuits or any SFE mechanism can do for you.)</a:t>
            </a:r>
            <a:endParaRPr lang="en-US" dirty="0"/>
          </a:p>
        </p:txBody>
      </p:sp>
      <p:sp>
        <p:nvSpPr>
          <p:cNvPr id="4" name="Slide Number Placeholder 3"/>
          <p:cNvSpPr>
            <a:spLocks noGrp="1"/>
          </p:cNvSpPr>
          <p:nvPr>
            <p:ph type="sldNum" sz="quarter" idx="10"/>
          </p:nvPr>
        </p:nvSpPr>
        <p:spPr/>
        <p:txBody>
          <a:bodyPr/>
          <a:lstStyle/>
          <a:p>
            <a:fld id="{21C3B378-F5C6-4491-8723-DA18AA35C6C2}" type="slidenum">
              <a:rPr lang="en-US" smtClean="0"/>
              <a:t>9</a:t>
            </a:fld>
            <a:endParaRPr lang="en-US"/>
          </a:p>
        </p:txBody>
      </p:sp>
    </p:spTree>
    <p:extLst>
      <p:ext uri="{BB962C8B-B14F-4D97-AF65-F5344CB8AC3E}">
        <p14:creationId xmlns:p14="http://schemas.microsoft.com/office/powerpoint/2010/main" val="96715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0A1769-ECD2-4183-8CA6-F81F2625B5CE}" type="datetime1">
              <a:rPr lang="en-US" smtClean="0"/>
              <a:t>5/10/16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315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61C50-DC36-409A-8A5E-B2499C1A3F4F}" type="datetime1">
              <a:rPr lang="en-US" smtClean="0"/>
              <a:t>5/10/16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9144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888A5-5E53-451C-8BBA-304EA33DD318}" type="datetime1">
              <a:rPr lang="en-US" smtClean="0"/>
              <a:t>5/10/16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343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685800" indent="-228600">
              <a:buFont typeface="LucidaGrande"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1E1ED94-E8FE-4C55-83E6-DBFD0635B361}" type="datetime1">
              <a:rPr lang="en-US" smtClean="0"/>
              <a:t>5/10/16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96400" y="157617"/>
            <a:ext cx="2743200" cy="365125"/>
          </a:xfrm>
        </p:spPr>
        <p:txBody>
          <a:bodyPr/>
          <a:lstStyle>
            <a:lvl1pPr>
              <a:defRPr sz="2500"/>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358212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C902F-43FA-4302-9B51-4A9AAFC849E8}" type="datetime1">
              <a:rPr lang="en-US" smtClean="0"/>
              <a:t>5/10/16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304564" y="159657"/>
            <a:ext cx="2743200"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85965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042067-60D2-41B6-9135-56B928B25095}" type="datetime1">
              <a:rPr lang="en-US" smtClean="0"/>
              <a:t>5/10/16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094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F8642-1E7E-42A9-8393-5684AC2E82FB}" type="datetime1">
              <a:rPr lang="en-US" smtClean="0"/>
              <a:t>5/10/16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597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7C445-AE03-44E8-9EF5-34946B447BD4}" type="datetime1">
              <a:rPr lang="en-US" smtClean="0"/>
              <a:t>5/10/16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45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BE195-72CD-485E-BF98-C5454258962A}" type="datetime1">
              <a:rPr lang="en-US" smtClean="0"/>
              <a:t>5/10/16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40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A001D-2690-4527-8B4D-A2D7E7DC06E2}" type="datetime1">
              <a:rPr lang="en-US" smtClean="0"/>
              <a:t>5/10/16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1451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2534F-FFB6-431C-89A2-0A98E455A982}" type="datetime1">
              <a:rPr lang="en-US" smtClean="0"/>
              <a:t>5/10/16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9409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B917D-E718-4172-8A03-5AA26917998D}" type="datetime1">
              <a:rPr lang="en-US" smtClean="0"/>
              <a:t>5/10/16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122945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arxiv.org/abs/1506.0295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arxiv.org/abs/1506.0295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arxiv.org/abs/1506.029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arxiv.org/abs/1506.0295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996" y="656114"/>
            <a:ext cx="9512030" cy="2387600"/>
          </a:xfrm>
        </p:spPr>
        <p:txBody>
          <a:bodyPr>
            <a:normAutofit fontScale="90000"/>
          </a:bodyPr>
          <a:lstStyle/>
          <a:p>
            <a:r>
              <a:rPr lang="en-US"/>
              <a:t>Practical and Deployable</a:t>
            </a:r>
            <a:br>
              <a:rPr lang="en-US"/>
            </a:br>
            <a:r>
              <a:rPr lang="en-US"/>
              <a:t>Secure Multi-Party Computation</a:t>
            </a:r>
            <a:endParaRPr lang="en-US" i="1" dirty="0">
              <a:solidFill>
                <a:schemeClr val="bg1">
                  <a:lumMod val="65000"/>
                </a:schemeClr>
              </a:solidFill>
            </a:endParaRPr>
          </a:p>
        </p:txBody>
      </p:sp>
      <p:sp>
        <p:nvSpPr>
          <p:cNvPr id="3" name="Subtitle 2"/>
          <p:cNvSpPr>
            <a:spLocks noGrp="1"/>
          </p:cNvSpPr>
          <p:nvPr>
            <p:ph type="subTitle" idx="1"/>
          </p:nvPr>
        </p:nvSpPr>
        <p:spPr>
          <a:xfrm>
            <a:off x="1524000" y="3762558"/>
            <a:ext cx="9144000" cy="1655762"/>
          </a:xfrm>
        </p:spPr>
        <p:txBody>
          <a:bodyPr>
            <a:normAutofit lnSpcReduction="10000"/>
          </a:bodyPr>
          <a:lstStyle/>
          <a:p>
            <a:r>
              <a:rPr lang="en-US" dirty="0" smtClean="0"/>
              <a:t>Debayan Gupta</a:t>
            </a:r>
          </a:p>
          <a:p>
            <a:r>
              <a:rPr lang="en-US" dirty="0" smtClean="0"/>
              <a:t>Yale University</a:t>
            </a:r>
          </a:p>
          <a:p>
            <a:endParaRPr lang="en-US" dirty="0"/>
          </a:p>
          <a:p>
            <a:r>
              <a:rPr lang="en-US" dirty="0" smtClean="0"/>
              <a:t>May 11, 2016</a:t>
            </a:r>
            <a:endParaRPr lang="en-US" dirty="0"/>
          </a:p>
        </p:txBody>
      </p:sp>
      <p:sp>
        <p:nvSpPr>
          <p:cNvPr id="4" name="TextBox 3"/>
          <p:cNvSpPr txBox="1"/>
          <p:nvPr/>
        </p:nvSpPr>
        <p:spPr>
          <a:xfrm>
            <a:off x="0" y="102115"/>
            <a:ext cx="1314995" cy="215444"/>
          </a:xfrm>
          <a:prstGeom prst="rect">
            <a:avLst/>
          </a:prstGeom>
          <a:noFill/>
        </p:spPr>
        <p:txBody>
          <a:bodyPr wrap="square" rtlCol="0">
            <a:spAutoFit/>
          </a:bodyPr>
          <a:lstStyle/>
          <a:p>
            <a:r>
              <a:rPr lang="en-US" sz="800" dirty="0" smtClean="0">
                <a:solidFill>
                  <a:schemeClr val="bg1"/>
                </a:solidFill>
              </a:rPr>
              <a:t>Jai </a:t>
            </a:r>
            <a:r>
              <a:rPr lang="en-US" sz="800" dirty="0" err="1" smtClean="0">
                <a:solidFill>
                  <a:schemeClr val="bg1"/>
                </a:solidFill>
              </a:rPr>
              <a:t>Dadabhai</a:t>
            </a:r>
            <a:endParaRPr lang="en-US" sz="800" dirty="0">
              <a:solidFill>
                <a:schemeClr val="bg1"/>
              </a:solidFill>
            </a:endParaRPr>
          </a:p>
        </p:txBody>
      </p:sp>
    </p:spTree>
    <p:extLst>
      <p:ext uri="{BB962C8B-B14F-4D97-AF65-F5344CB8AC3E}">
        <p14:creationId xmlns:p14="http://schemas.microsoft.com/office/powerpoint/2010/main" val="2011012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a Garbled Circuit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grpSp>
        <p:nvGrpSpPr>
          <p:cNvPr id="35" name="Group 34"/>
          <p:cNvGrpSpPr/>
          <p:nvPr/>
        </p:nvGrpSpPr>
        <p:grpSpPr>
          <a:xfrm>
            <a:off x="710029" y="1632068"/>
            <a:ext cx="3505355" cy="1773441"/>
            <a:chOff x="1222093" y="2019300"/>
            <a:chExt cx="4264307" cy="2157412"/>
          </a:xfrm>
        </p:grpSpPr>
        <p:sp>
          <p:nvSpPr>
            <p:cNvPr id="6" name="Oval 5"/>
            <p:cNvSpPr/>
            <p:nvPr/>
          </p:nvSpPr>
          <p:spPr>
            <a:xfrm>
              <a:off x="2438400" y="20193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AND</a:t>
              </a:r>
              <a:endParaRPr lang="en-US" sz="1400" dirty="0"/>
            </a:p>
          </p:txBody>
        </p:sp>
        <p:sp>
          <p:nvSpPr>
            <p:cNvPr id="7" name="Oval 6"/>
            <p:cNvSpPr/>
            <p:nvPr/>
          </p:nvSpPr>
          <p:spPr>
            <a:xfrm>
              <a:off x="2438400" y="326231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a:t>
              </a:r>
              <a:endParaRPr lang="en-US" dirty="0"/>
            </a:p>
          </p:txBody>
        </p:sp>
        <p:sp>
          <p:nvSpPr>
            <p:cNvPr id="8" name="Oval 7"/>
            <p:cNvSpPr/>
            <p:nvPr/>
          </p:nvSpPr>
          <p:spPr>
            <a:xfrm>
              <a:off x="3898900" y="277434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AND</a:t>
              </a:r>
              <a:endParaRPr lang="en-US" sz="1400" dirty="0"/>
            </a:p>
          </p:txBody>
        </p:sp>
        <p:cxnSp>
          <p:nvCxnSpPr>
            <p:cNvPr id="22" name="Straight Arrow Connector 21"/>
            <p:cNvCxnSpPr>
              <a:stCxn id="6" idx="1"/>
            </p:cNvCxnSpPr>
            <p:nvPr/>
          </p:nvCxnSpPr>
          <p:spPr>
            <a:xfrm flipH="1" flipV="1">
              <a:off x="1231900" y="2139696"/>
              <a:ext cx="1340411" cy="13515"/>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231900" y="2767584"/>
              <a:ext cx="1340411" cy="13515"/>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222094" y="3396245"/>
              <a:ext cx="1340411" cy="13515"/>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222093" y="3983959"/>
              <a:ext cx="1340411" cy="13515"/>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6" idx="6"/>
              <a:endCxn id="8" idx="1"/>
            </p:cNvCxnSpPr>
            <p:nvPr/>
          </p:nvCxnSpPr>
          <p:spPr>
            <a:xfrm>
              <a:off x="3352800" y="2476500"/>
              <a:ext cx="680011" cy="431752"/>
            </a:xfrm>
            <a:prstGeom prst="bentConnector2">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7" idx="6"/>
              <a:endCxn id="8" idx="2"/>
            </p:cNvCxnSpPr>
            <p:nvPr/>
          </p:nvCxnSpPr>
          <p:spPr>
            <a:xfrm flipV="1">
              <a:off x="3352800" y="3231541"/>
              <a:ext cx="546100" cy="487971"/>
            </a:xfrm>
            <a:prstGeom prst="bentConnector3">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6"/>
            </p:cNvCxnSpPr>
            <p:nvPr/>
          </p:nvCxnSpPr>
          <p:spPr>
            <a:xfrm>
              <a:off x="4813300" y="3231541"/>
              <a:ext cx="673100"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1456658" y="1394703"/>
            <a:ext cx="1221908" cy="1221908"/>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38" name="Table 37"/>
          <p:cNvGraphicFramePr>
            <a:graphicFrameLocks noGrp="1"/>
          </p:cNvGraphicFramePr>
          <p:nvPr>
            <p:extLst>
              <p:ext uri="{D42A27DB-BD31-4B8C-83A1-F6EECF244321}">
                <p14:modId xmlns:p14="http://schemas.microsoft.com/office/powerpoint/2010/main" val="1502072841"/>
              </p:ext>
            </p:extLst>
          </p:nvPr>
        </p:nvGraphicFramePr>
        <p:xfrm>
          <a:off x="538480" y="3942026"/>
          <a:ext cx="1730158" cy="2313095"/>
        </p:xfrm>
        <a:graphic>
          <a:graphicData uri="http://schemas.openxmlformats.org/drawingml/2006/table">
            <a:tbl>
              <a:tblPr firstRow="1" bandRow="1">
                <a:tableStyleId>{073A0DAA-6AF3-43AB-8588-CEC1D06C72B9}</a:tableStyleId>
              </a:tblPr>
              <a:tblGrid>
                <a:gridCol w="433793"/>
                <a:gridCol w="381965"/>
                <a:gridCol w="914400"/>
              </a:tblGrid>
              <a:tr h="462619">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r>
              <a:tr h="462619">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baseline="0" dirty="0" smtClean="0"/>
                        <a:t>c</a:t>
                      </a:r>
                      <a:r>
                        <a:rPr lang="en-US" baseline="-25000" dirty="0" smtClean="0"/>
                        <a:t>0</a:t>
                      </a:r>
                      <a:endParaRPr lang="en-US" baseline="-25000" dirty="0"/>
                    </a:p>
                  </a:txBody>
                  <a:tcPr/>
                </a:tc>
              </a:tr>
              <a:tr h="462619">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baseline="0" dirty="0" smtClean="0"/>
                        <a:t>c</a:t>
                      </a:r>
                      <a:r>
                        <a:rPr lang="en-US" baseline="-25000" dirty="0" smtClean="0"/>
                        <a:t>1</a:t>
                      </a:r>
                      <a:endParaRPr lang="en-US" baseline="-25000" dirty="0"/>
                    </a:p>
                  </a:txBody>
                  <a:tcPr/>
                </a:tc>
              </a:tr>
              <a:tr h="462619">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baseline="0" dirty="0" smtClean="0"/>
                        <a:t>c</a:t>
                      </a:r>
                      <a:r>
                        <a:rPr lang="en-US" baseline="-25000" dirty="0" smtClean="0"/>
                        <a:t>2</a:t>
                      </a:r>
                      <a:endParaRPr lang="en-US" baseline="-25000" dirty="0"/>
                    </a:p>
                  </a:txBody>
                  <a:tcPr/>
                </a:tc>
              </a:tr>
              <a:tr h="462619">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baseline="0" dirty="0" smtClean="0"/>
                        <a:t>c</a:t>
                      </a:r>
                      <a:r>
                        <a:rPr lang="en-US" baseline="-25000" dirty="0" smtClean="0"/>
                        <a:t>3</a:t>
                      </a:r>
                      <a:endParaRPr lang="en-US" baseline="-25000" dirty="0"/>
                    </a:p>
                  </a:txBody>
                  <a:tcPr/>
                </a:tc>
              </a:tr>
            </a:tbl>
          </a:graphicData>
        </a:graphic>
      </p:graphicFrame>
      <p:sp>
        <p:nvSpPr>
          <p:cNvPr id="39" name="Right Arrow 38"/>
          <p:cNvSpPr/>
          <p:nvPr/>
        </p:nvSpPr>
        <p:spPr>
          <a:xfrm>
            <a:off x="2334543" y="4537849"/>
            <a:ext cx="3208378" cy="1121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Generator creates 4 keys, one each for A=0, A=1, B=0, and B=1 </a:t>
            </a:r>
            <a:endParaRPr lang="en-US" sz="1400" dirty="0"/>
          </a:p>
        </p:txBody>
      </p:sp>
      <p:graphicFrame>
        <p:nvGraphicFramePr>
          <p:cNvPr id="41" name="Table 40"/>
          <p:cNvGraphicFramePr>
            <a:graphicFrameLocks noGrp="1"/>
          </p:cNvGraphicFramePr>
          <p:nvPr>
            <p:extLst>
              <p:ext uri="{D42A27DB-BD31-4B8C-83A1-F6EECF244321}">
                <p14:modId xmlns:p14="http://schemas.microsoft.com/office/powerpoint/2010/main" val="1575516198"/>
              </p:ext>
            </p:extLst>
          </p:nvPr>
        </p:nvGraphicFramePr>
        <p:xfrm>
          <a:off x="5608826" y="3942026"/>
          <a:ext cx="2261959" cy="2313095"/>
        </p:xfrm>
        <a:graphic>
          <a:graphicData uri="http://schemas.openxmlformats.org/drawingml/2006/table">
            <a:tbl>
              <a:tblPr firstRow="1" bandRow="1">
                <a:tableStyleId>{073A0DAA-6AF3-43AB-8588-CEC1D06C72B9}</a:tableStyleId>
              </a:tblPr>
              <a:tblGrid>
                <a:gridCol w="375285"/>
                <a:gridCol w="381965"/>
                <a:gridCol w="1504709"/>
              </a:tblGrid>
              <a:tr h="462619">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r>
              <a:tr h="462619">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baseline="0" dirty="0" smtClean="0"/>
                        <a:t>E(A0.B0, c</a:t>
                      </a:r>
                      <a:r>
                        <a:rPr lang="en-US" baseline="-25000" dirty="0" smtClean="0"/>
                        <a:t>0</a:t>
                      </a:r>
                      <a:r>
                        <a:rPr lang="en-US" baseline="0" dirty="0" smtClean="0"/>
                        <a:t>)</a:t>
                      </a:r>
                      <a:endParaRPr lang="en-US" baseline="-25000" dirty="0"/>
                    </a:p>
                  </a:txBody>
                  <a:tcPr/>
                </a:tc>
              </a:tr>
              <a:tr h="462619">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baseline="0" dirty="0" smtClean="0"/>
                        <a:t>E(A0.B1, c</a:t>
                      </a:r>
                      <a:r>
                        <a:rPr lang="en-US" baseline="-25000" dirty="0" smtClean="0"/>
                        <a:t>1</a:t>
                      </a:r>
                      <a:r>
                        <a:rPr lang="en-US" baseline="0" dirty="0" smtClean="0"/>
                        <a:t>)</a:t>
                      </a:r>
                      <a:endParaRPr lang="en-US" baseline="-25000" dirty="0"/>
                    </a:p>
                  </a:txBody>
                  <a:tcPr/>
                </a:tc>
              </a:tr>
              <a:tr h="462619">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baseline="0" dirty="0" smtClean="0"/>
                        <a:t>E(A1.B0, c</a:t>
                      </a:r>
                      <a:r>
                        <a:rPr lang="en-US" baseline="-25000" dirty="0" smtClean="0"/>
                        <a:t>2</a:t>
                      </a:r>
                      <a:r>
                        <a:rPr lang="en-US" baseline="0" dirty="0" smtClean="0"/>
                        <a:t>)</a:t>
                      </a:r>
                      <a:endParaRPr lang="en-US" baseline="-25000" dirty="0"/>
                    </a:p>
                  </a:txBody>
                  <a:tcPr/>
                </a:tc>
              </a:tr>
              <a:tr h="462619">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baseline="0" dirty="0" smtClean="0"/>
                        <a:t>E(A1.B1, c</a:t>
                      </a:r>
                      <a:r>
                        <a:rPr lang="en-US" baseline="-25000" dirty="0" smtClean="0"/>
                        <a:t>3</a:t>
                      </a:r>
                      <a:r>
                        <a:rPr lang="en-US" baseline="0" dirty="0" smtClean="0"/>
                        <a:t>)</a:t>
                      </a:r>
                      <a:endParaRPr lang="en-US" baseline="-25000" dirty="0"/>
                    </a:p>
                  </a:txBody>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290043076"/>
              </p:ext>
            </p:extLst>
          </p:nvPr>
        </p:nvGraphicFramePr>
        <p:xfrm>
          <a:off x="8268954" y="3942026"/>
          <a:ext cx="1448834" cy="2313095"/>
        </p:xfrm>
        <a:graphic>
          <a:graphicData uri="http://schemas.openxmlformats.org/drawingml/2006/table">
            <a:tbl>
              <a:tblPr firstRow="1" bandRow="1">
                <a:tableStyleId>{073A0DAA-6AF3-43AB-8588-CEC1D06C72B9}</a:tableStyleId>
              </a:tblPr>
              <a:tblGrid>
                <a:gridCol w="1448834"/>
              </a:tblGrid>
              <a:tr h="462619">
                <a:tc>
                  <a:txBody>
                    <a:bodyPr/>
                    <a:lstStyle/>
                    <a:p>
                      <a:r>
                        <a:rPr lang="en-US" dirty="0" smtClean="0"/>
                        <a:t>Permute</a:t>
                      </a:r>
                      <a:endParaRPr lang="en-US" dirty="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E(A1.B1, c</a:t>
                      </a:r>
                      <a:r>
                        <a:rPr lang="en-US" baseline="-25000" dirty="0" smtClean="0"/>
                        <a:t>3</a:t>
                      </a:r>
                      <a:r>
                        <a:rPr lang="en-US" baseline="0" dirty="0" smtClean="0"/>
                        <a:t>)</a:t>
                      </a:r>
                      <a:endParaRPr lang="en-US" baseline="-25000" dirty="0" smtClean="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E(A1.B0, c</a:t>
                      </a:r>
                      <a:r>
                        <a:rPr lang="en-US" baseline="-25000" dirty="0" smtClean="0"/>
                        <a:t>2</a:t>
                      </a:r>
                      <a:r>
                        <a:rPr lang="en-US" baseline="0" dirty="0" smtClean="0"/>
                        <a:t>)</a:t>
                      </a:r>
                      <a:endParaRPr lang="en-US" baseline="-25000" dirty="0" smtClean="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E(A0.B0, c</a:t>
                      </a:r>
                      <a:r>
                        <a:rPr lang="en-US" baseline="-25000" dirty="0" smtClean="0"/>
                        <a:t>0</a:t>
                      </a:r>
                      <a:r>
                        <a:rPr lang="en-US" baseline="0" dirty="0" smtClean="0"/>
                        <a:t>)</a:t>
                      </a:r>
                      <a:endParaRPr lang="en-US" baseline="-25000" dirty="0" smtClean="0"/>
                    </a:p>
                  </a:txBody>
                  <a:tcPr/>
                </a:tc>
              </a:tr>
              <a:tr h="462619">
                <a:tc>
                  <a:txBody>
                    <a:bodyPr/>
                    <a:lstStyle/>
                    <a:p>
                      <a:r>
                        <a:rPr lang="en-US" baseline="0" dirty="0" smtClean="0"/>
                        <a:t>E(A0.B1, c</a:t>
                      </a:r>
                      <a:r>
                        <a:rPr lang="en-US" baseline="-25000" dirty="0" smtClean="0"/>
                        <a:t>1</a:t>
                      </a:r>
                      <a:r>
                        <a:rPr lang="en-US" baseline="0" dirty="0" smtClean="0"/>
                        <a:t>)</a:t>
                      </a:r>
                      <a:endParaRPr lang="en-US" baseline="-25000" dirty="0"/>
                    </a:p>
                  </a:txBody>
                  <a:tcPr/>
                </a:tc>
              </a:tr>
            </a:tbl>
          </a:graphicData>
        </a:graphic>
      </p:graphicFrame>
      <p:sp>
        <p:nvSpPr>
          <p:cNvPr id="44" name="Right Arrow 43"/>
          <p:cNvSpPr/>
          <p:nvPr/>
        </p:nvSpPr>
        <p:spPr>
          <a:xfrm>
            <a:off x="9809001" y="4537848"/>
            <a:ext cx="1717998" cy="1121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This is </a:t>
            </a:r>
            <a:r>
              <a:rPr lang="en-US" sz="1400" dirty="0" smtClean="0"/>
              <a:t>sent to the evaluator</a:t>
            </a:r>
            <a:endParaRPr lang="en-US" sz="1400" dirty="0"/>
          </a:p>
        </p:txBody>
      </p:sp>
    </p:spTree>
    <p:extLst>
      <p:ext uri="{BB962C8B-B14F-4D97-AF65-F5344CB8AC3E}">
        <p14:creationId xmlns:p14="http://schemas.microsoft.com/office/powerpoint/2010/main" val="6722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 Garbled Circuit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23041064"/>
              </p:ext>
            </p:extLst>
          </p:nvPr>
        </p:nvGraphicFramePr>
        <p:xfrm>
          <a:off x="618281" y="1621245"/>
          <a:ext cx="1448834" cy="2313095"/>
        </p:xfrm>
        <a:graphic>
          <a:graphicData uri="http://schemas.openxmlformats.org/drawingml/2006/table">
            <a:tbl>
              <a:tblPr firstRow="1" bandRow="1">
                <a:tableStyleId>{073A0DAA-6AF3-43AB-8588-CEC1D06C72B9}</a:tableStyleId>
              </a:tblPr>
              <a:tblGrid>
                <a:gridCol w="1448834"/>
              </a:tblGrid>
              <a:tr h="462619">
                <a:tc>
                  <a:txBody>
                    <a:bodyPr/>
                    <a:lstStyle/>
                    <a:p>
                      <a:r>
                        <a:rPr lang="en-US" dirty="0" smtClean="0"/>
                        <a:t>Received</a:t>
                      </a:r>
                      <a:endParaRPr lang="en-US" dirty="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E(A#.B#, c</a:t>
                      </a:r>
                      <a:r>
                        <a:rPr lang="en-US" baseline="-25000" dirty="0" smtClean="0"/>
                        <a:t>#</a:t>
                      </a:r>
                      <a:r>
                        <a:rPr lang="en-US" baseline="0" dirty="0" smtClean="0"/>
                        <a:t>)</a:t>
                      </a:r>
                      <a:endParaRPr lang="en-US" baseline="-25000" dirty="0" smtClean="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E(A#.B#, c</a:t>
                      </a:r>
                      <a:r>
                        <a:rPr lang="en-US" baseline="-25000" dirty="0" smtClean="0"/>
                        <a:t>#</a:t>
                      </a:r>
                      <a:r>
                        <a:rPr lang="en-US" baseline="0" dirty="0" smtClean="0"/>
                        <a:t>)</a:t>
                      </a:r>
                      <a:endParaRPr lang="en-US" baseline="-25000" dirty="0" smtClean="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E(A#.B#, c</a:t>
                      </a:r>
                      <a:r>
                        <a:rPr lang="en-US" baseline="-25000" dirty="0" smtClean="0"/>
                        <a:t>#</a:t>
                      </a:r>
                      <a:r>
                        <a:rPr lang="en-US" baseline="0" dirty="0" smtClean="0"/>
                        <a:t>)</a:t>
                      </a:r>
                      <a:endParaRPr lang="en-US" baseline="-25000" dirty="0" smtClean="0"/>
                    </a:p>
                  </a:txBody>
                  <a:tcPr/>
                </a:tc>
              </a:tr>
              <a:tr h="462619">
                <a:tc>
                  <a:txBody>
                    <a:bodyPr/>
                    <a:lstStyle/>
                    <a:p>
                      <a:r>
                        <a:rPr lang="en-US" baseline="0" dirty="0" smtClean="0"/>
                        <a:t>E(A#.B#, c</a:t>
                      </a:r>
                      <a:r>
                        <a:rPr lang="en-US" baseline="-25000" dirty="0" smtClean="0"/>
                        <a:t>#</a:t>
                      </a:r>
                      <a:r>
                        <a:rPr lang="en-US" baseline="0" dirty="0" smtClean="0"/>
                        <a:t>)</a:t>
                      </a:r>
                      <a:endParaRPr lang="en-US" baseline="-25000" dirty="0"/>
                    </a:p>
                  </a:txBody>
                  <a:tcPr/>
                </a:tc>
              </a:tr>
            </a:tbl>
          </a:graphicData>
        </a:graphic>
      </p:graphicFrame>
      <p:sp>
        <p:nvSpPr>
          <p:cNvPr id="6" name="Right Arrow 5"/>
          <p:cNvSpPr/>
          <p:nvPr/>
        </p:nvSpPr>
        <p:spPr>
          <a:xfrm>
            <a:off x="2160923" y="2217070"/>
            <a:ext cx="2955087" cy="1121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Generator sends A0 if its input is </a:t>
            </a:r>
            <a:r>
              <a:rPr lang="en-US" sz="1400" smtClean="0"/>
              <a:t>0 or </a:t>
            </a:r>
            <a:r>
              <a:rPr lang="en-US" sz="1400" dirty="0" smtClean="0"/>
              <a:t>A1, if its input is 1</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1305481610"/>
              </p:ext>
            </p:extLst>
          </p:nvPr>
        </p:nvGraphicFramePr>
        <p:xfrm>
          <a:off x="5209818" y="1621245"/>
          <a:ext cx="1448834" cy="2313095"/>
        </p:xfrm>
        <a:graphic>
          <a:graphicData uri="http://schemas.openxmlformats.org/drawingml/2006/table">
            <a:tbl>
              <a:tblPr firstRow="1" bandRow="1">
                <a:tableStyleId>{073A0DAA-6AF3-43AB-8588-CEC1D06C72B9}</a:tableStyleId>
              </a:tblPr>
              <a:tblGrid>
                <a:gridCol w="1448834"/>
              </a:tblGrid>
              <a:tr h="462619">
                <a:tc>
                  <a:txBody>
                    <a:bodyPr/>
                    <a:lstStyle/>
                    <a:p>
                      <a:r>
                        <a:rPr lang="en-US" dirty="0" smtClean="0"/>
                        <a:t>Gen-input</a:t>
                      </a:r>
                      <a:endParaRPr lang="en-US" dirty="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E(A0.B#, c</a:t>
                      </a:r>
                      <a:r>
                        <a:rPr lang="en-US" baseline="-25000" dirty="0" smtClean="0"/>
                        <a:t>#</a:t>
                      </a:r>
                      <a:r>
                        <a:rPr lang="en-US" baseline="0" dirty="0" smtClean="0"/>
                        <a:t>)</a:t>
                      </a:r>
                      <a:endParaRPr lang="en-US" baseline="-25000" dirty="0" smtClean="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E(A0.B#, c</a:t>
                      </a:r>
                      <a:r>
                        <a:rPr lang="en-US" baseline="-25000" dirty="0" smtClean="0"/>
                        <a:t>#</a:t>
                      </a:r>
                      <a:r>
                        <a:rPr lang="en-US" baseline="0" dirty="0" smtClean="0"/>
                        <a:t>)</a:t>
                      </a:r>
                      <a:endParaRPr lang="en-US" baseline="-25000" dirty="0" smtClean="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E(A0.B#, c</a:t>
                      </a:r>
                      <a:r>
                        <a:rPr lang="en-US" baseline="-25000" dirty="0" smtClean="0"/>
                        <a:t>#</a:t>
                      </a:r>
                      <a:r>
                        <a:rPr lang="en-US" baseline="0" dirty="0" smtClean="0"/>
                        <a:t>)</a:t>
                      </a:r>
                      <a:endParaRPr lang="en-US" baseline="-25000" dirty="0" smtClean="0"/>
                    </a:p>
                  </a:txBody>
                  <a:tcPr/>
                </a:tc>
              </a:tr>
              <a:tr h="462619">
                <a:tc>
                  <a:txBody>
                    <a:bodyPr/>
                    <a:lstStyle/>
                    <a:p>
                      <a:r>
                        <a:rPr lang="en-US" baseline="0" dirty="0" smtClean="0"/>
                        <a:t>E(A0.B#, c</a:t>
                      </a:r>
                      <a:r>
                        <a:rPr lang="en-US" baseline="-25000" dirty="0" smtClean="0"/>
                        <a:t>#</a:t>
                      </a:r>
                      <a:r>
                        <a:rPr lang="en-US" baseline="0" dirty="0" smtClean="0"/>
                        <a:t>)</a:t>
                      </a:r>
                      <a:endParaRPr lang="en-US" baseline="-25000" dirty="0"/>
                    </a:p>
                  </a:txBody>
                  <a:tcPr/>
                </a:tc>
              </a:tr>
            </a:tbl>
          </a:graphicData>
        </a:graphic>
      </p:graphicFrame>
      <p:grpSp>
        <p:nvGrpSpPr>
          <p:cNvPr id="102" name="Group 101"/>
          <p:cNvGrpSpPr/>
          <p:nvPr/>
        </p:nvGrpSpPr>
        <p:grpSpPr>
          <a:xfrm>
            <a:off x="618281" y="4460722"/>
            <a:ext cx="6034269" cy="2179038"/>
            <a:chOff x="3709297" y="4474071"/>
            <a:chExt cx="6034269" cy="2179038"/>
          </a:xfrm>
        </p:grpSpPr>
        <p:sp>
          <p:nvSpPr>
            <p:cNvPr id="8" name="Rectangle 7"/>
            <p:cNvSpPr/>
            <p:nvPr/>
          </p:nvSpPr>
          <p:spPr>
            <a:xfrm>
              <a:off x="3709298" y="4474071"/>
              <a:ext cx="733063" cy="415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B0</a:t>
              </a:r>
              <a:endParaRPr lang="en-US" dirty="0"/>
            </a:p>
          </p:txBody>
        </p:sp>
        <p:sp>
          <p:nvSpPr>
            <p:cNvPr id="11" name="Rectangle 10"/>
            <p:cNvSpPr/>
            <p:nvPr/>
          </p:nvSpPr>
          <p:spPr>
            <a:xfrm>
              <a:off x="5116010" y="4474072"/>
              <a:ext cx="1166726" cy="1108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1" name="Rectangle 90"/>
            <p:cNvSpPr/>
            <p:nvPr/>
          </p:nvSpPr>
          <p:spPr>
            <a:xfrm>
              <a:off x="4633537" y="6099389"/>
              <a:ext cx="2131671" cy="553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Evaluator’s input</a:t>
              </a:r>
              <a:endParaRPr lang="en-US" dirty="0"/>
            </a:p>
          </p:txBody>
        </p:sp>
        <p:sp>
          <p:nvSpPr>
            <p:cNvPr id="92" name="Rectangle 91"/>
            <p:cNvSpPr/>
            <p:nvPr/>
          </p:nvSpPr>
          <p:spPr>
            <a:xfrm>
              <a:off x="3709297" y="5164792"/>
              <a:ext cx="733063" cy="415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B1</a:t>
              </a:r>
              <a:endParaRPr lang="en-US" dirty="0"/>
            </a:p>
          </p:txBody>
        </p:sp>
        <p:cxnSp>
          <p:nvCxnSpPr>
            <p:cNvPr id="94" name="Straight Arrow Connector 93"/>
            <p:cNvCxnSpPr>
              <a:stCxn id="8" idx="3"/>
            </p:cNvCxnSpPr>
            <p:nvPr/>
          </p:nvCxnSpPr>
          <p:spPr>
            <a:xfrm>
              <a:off x="4442361" y="4681668"/>
              <a:ext cx="673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2" idx="3"/>
            </p:cNvCxnSpPr>
            <p:nvPr/>
          </p:nvCxnSpPr>
          <p:spPr>
            <a:xfrm>
              <a:off x="4442360" y="5372389"/>
              <a:ext cx="673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1" idx="0"/>
            </p:cNvCxnSpPr>
            <p:nvPr/>
          </p:nvCxnSpPr>
          <p:spPr>
            <a:xfrm flipH="1" flipV="1">
              <a:off x="5699372" y="5579986"/>
              <a:ext cx="1" cy="519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1" idx="3"/>
            </p:cNvCxnSpPr>
            <p:nvPr/>
          </p:nvCxnSpPr>
          <p:spPr>
            <a:xfrm>
              <a:off x="6282736" y="5028410"/>
              <a:ext cx="6944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977217" y="4566745"/>
              <a:ext cx="2766349" cy="923330"/>
            </a:xfrm>
            <a:prstGeom prst="rect">
              <a:avLst/>
            </a:prstGeom>
            <a:noFill/>
          </p:spPr>
          <p:txBody>
            <a:bodyPr wrap="square" rtlCol="0">
              <a:spAutoFit/>
            </a:bodyPr>
            <a:lstStyle/>
            <a:p>
              <a:r>
                <a:rPr lang="en-US" dirty="0" smtClean="0"/>
                <a:t>This should be B0 if the evaluator’s input was 0, and B1 if it was 1</a:t>
              </a:r>
              <a:endParaRPr lang="en-US" dirty="0"/>
            </a:p>
          </p:txBody>
        </p:sp>
      </p:grpSp>
      <p:sp>
        <p:nvSpPr>
          <p:cNvPr id="103" name="Right Arrow 102"/>
          <p:cNvSpPr/>
          <p:nvPr/>
        </p:nvSpPr>
        <p:spPr>
          <a:xfrm>
            <a:off x="6752460" y="2149376"/>
            <a:ext cx="2955087" cy="1121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Plug in B0 (e.g.)</a:t>
            </a:r>
            <a:endParaRPr lang="en-US" sz="1400" dirty="0"/>
          </a:p>
        </p:txBody>
      </p:sp>
      <p:graphicFrame>
        <p:nvGraphicFramePr>
          <p:cNvPr id="104" name="Table 103"/>
          <p:cNvGraphicFramePr>
            <a:graphicFrameLocks noGrp="1"/>
          </p:cNvGraphicFramePr>
          <p:nvPr>
            <p:extLst>
              <p:ext uri="{D42A27DB-BD31-4B8C-83A1-F6EECF244321}">
                <p14:modId xmlns:p14="http://schemas.microsoft.com/office/powerpoint/2010/main" val="1559461553"/>
              </p:ext>
            </p:extLst>
          </p:nvPr>
        </p:nvGraphicFramePr>
        <p:xfrm>
          <a:off x="9801355" y="1553549"/>
          <a:ext cx="1448834" cy="2313095"/>
        </p:xfrm>
        <a:graphic>
          <a:graphicData uri="http://schemas.openxmlformats.org/drawingml/2006/table">
            <a:tbl>
              <a:tblPr firstRow="1" bandRow="1">
                <a:tableStyleId>{073A0DAA-6AF3-43AB-8588-CEC1D06C72B9}</a:tableStyleId>
              </a:tblPr>
              <a:tblGrid>
                <a:gridCol w="1448834"/>
              </a:tblGrid>
              <a:tr h="462619">
                <a:tc>
                  <a:txBody>
                    <a:bodyPr/>
                    <a:lstStyle/>
                    <a:p>
                      <a:r>
                        <a:rPr lang="en-US" dirty="0" err="1" smtClean="0"/>
                        <a:t>Eval</a:t>
                      </a:r>
                      <a:r>
                        <a:rPr lang="en-US" dirty="0" smtClean="0"/>
                        <a:t>-input</a:t>
                      </a:r>
                      <a:endParaRPr lang="en-US" dirty="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E(A0.B0, c</a:t>
                      </a:r>
                      <a:r>
                        <a:rPr lang="en-US" baseline="-25000" dirty="0" smtClean="0"/>
                        <a:t>#</a:t>
                      </a:r>
                      <a:r>
                        <a:rPr lang="en-US" baseline="0" dirty="0" smtClean="0"/>
                        <a:t>)</a:t>
                      </a:r>
                      <a:endParaRPr lang="en-US" baseline="-25000" dirty="0" smtClean="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E(A0.B0, c</a:t>
                      </a:r>
                      <a:r>
                        <a:rPr lang="en-US" baseline="-25000" dirty="0" smtClean="0"/>
                        <a:t>#</a:t>
                      </a:r>
                      <a:r>
                        <a:rPr lang="en-US" baseline="0" dirty="0" smtClean="0"/>
                        <a:t>)</a:t>
                      </a:r>
                      <a:endParaRPr lang="en-US" baseline="-25000" dirty="0" smtClean="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E(A0.B0, c</a:t>
                      </a:r>
                      <a:r>
                        <a:rPr lang="en-US" baseline="-25000" dirty="0" smtClean="0"/>
                        <a:t>#</a:t>
                      </a:r>
                      <a:r>
                        <a:rPr lang="en-US" baseline="0" dirty="0" smtClean="0"/>
                        <a:t>)</a:t>
                      </a:r>
                      <a:endParaRPr lang="en-US" baseline="-25000" dirty="0" smtClean="0"/>
                    </a:p>
                  </a:txBody>
                  <a:tcPr/>
                </a:tc>
              </a:tr>
              <a:tr h="462619">
                <a:tc>
                  <a:txBody>
                    <a:bodyPr/>
                    <a:lstStyle/>
                    <a:p>
                      <a:r>
                        <a:rPr lang="en-US" baseline="0" dirty="0" smtClean="0"/>
                        <a:t>E(A0.B0, c</a:t>
                      </a:r>
                      <a:r>
                        <a:rPr lang="en-US" baseline="-25000" dirty="0" smtClean="0"/>
                        <a:t>#</a:t>
                      </a:r>
                      <a:r>
                        <a:rPr lang="en-US" baseline="0" dirty="0" smtClean="0"/>
                        <a:t>)</a:t>
                      </a:r>
                      <a:endParaRPr lang="en-US" baseline="-25000" dirty="0"/>
                    </a:p>
                  </a:txBody>
                  <a:tcPr/>
                </a:tc>
              </a:tr>
            </a:tbl>
          </a:graphicData>
        </a:graphic>
      </p:graphicFrame>
      <p:graphicFrame>
        <p:nvGraphicFramePr>
          <p:cNvPr id="105" name="Table 104"/>
          <p:cNvGraphicFramePr>
            <a:graphicFrameLocks noGrp="1"/>
          </p:cNvGraphicFramePr>
          <p:nvPr>
            <p:extLst>
              <p:ext uri="{D42A27DB-BD31-4B8C-83A1-F6EECF244321}">
                <p14:modId xmlns:p14="http://schemas.microsoft.com/office/powerpoint/2010/main" val="179722637"/>
              </p:ext>
            </p:extLst>
          </p:nvPr>
        </p:nvGraphicFramePr>
        <p:xfrm>
          <a:off x="9801355" y="4327449"/>
          <a:ext cx="1448834" cy="2313095"/>
        </p:xfrm>
        <a:graphic>
          <a:graphicData uri="http://schemas.openxmlformats.org/drawingml/2006/table">
            <a:tbl>
              <a:tblPr firstRow="1" bandRow="1">
                <a:tableStyleId>{073A0DAA-6AF3-43AB-8588-CEC1D06C72B9}</a:tableStyleId>
              </a:tblPr>
              <a:tblGrid>
                <a:gridCol w="1448834"/>
              </a:tblGrid>
              <a:tr h="462619">
                <a:tc>
                  <a:txBody>
                    <a:bodyPr/>
                    <a:lstStyle/>
                    <a:p>
                      <a:r>
                        <a:rPr lang="en-US" dirty="0" err="1" smtClean="0"/>
                        <a:t>Eval</a:t>
                      </a:r>
                      <a:r>
                        <a:rPr lang="en-US" dirty="0" smtClean="0"/>
                        <a:t>-input</a:t>
                      </a:r>
                      <a:endParaRPr lang="en-US" dirty="0"/>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E(A0.B0, c</a:t>
                      </a:r>
                      <a:r>
                        <a:rPr lang="en-US" baseline="-25000" dirty="0" smtClean="0">
                          <a:solidFill>
                            <a:srgbClr val="FF0000"/>
                          </a:solidFill>
                        </a:rPr>
                        <a:t>#</a:t>
                      </a:r>
                      <a:r>
                        <a:rPr lang="en-US" baseline="0" dirty="0" smtClean="0">
                          <a:solidFill>
                            <a:srgbClr val="FF0000"/>
                          </a:solidFill>
                        </a:rPr>
                        <a:t>)</a:t>
                      </a:r>
                      <a:endParaRPr lang="en-US" baseline="-25000" dirty="0" smtClean="0">
                        <a:solidFill>
                          <a:srgbClr val="FF0000"/>
                        </a:solidFill>
                      </a:endParaRPr>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E(A0.B0, c</a:t>
                      </a:r>
                      <a:r>
                        <a:rPr lang="en-US" baseline="-25000" dirty="0" smtClean="0">
                          <a:solidFill>
                            <a:srgbClr val="FF0000"/>
                          </a:solidFill>
                        </a:rPr>
                        <a:t>#</a:t>
                      </a:r>
                      <a:r>
                        <a:rPr lang="en-US" baseline="0" dirty="0" smtClean="0">
                          <a:solidFill>
                            <a:srgbClr val="FF0000"/>
                          </a:solidFill>
                        </a:rPr>
                        <a:t>)</a:t>
                      </a:r>
                      <a:endParaRPr lang="en-US" baseline="-25000" dirty="0" smtClean="0">
                        <a:solidFill>
                          <a:srgbClr val="FF0000"/>
                        </a:solidFill>
                      </a:endParaRPr>
                    </a:p>
                  </a:txBody>
                  <a:tcPr/>
                </a:tc>
              </a:tr>
              <a:tr h="4626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E(A0.B0, c</a:t>
                      </a:r>
                      <a:r>
                        <a:rPr lang="en-US" baseline="-25000" dirty="0" smtClean="0"/>
                        <a:t>#</a:t>
                      </a:r>
                      <a:r>
                        <a:rPr lang="en-US" baseline="0" dirty="0" smtClean="0"/>
                        <a:t>)</a:t>
                      </a:r>
                      <a:endParaRPr lang="en-US" baseline="-25000" dirty="0" smtClean="0"/>
                    </a:p>
                  </a:txBody>
                  <a:tcPr/>
                </a:tc>
              </a:tr>
              <a:tr h="462619">
                <a:tc>
                  <a:txBody>
                    <a:bodyPr/>
                    <a:lstStyle/>
                    <a:p>
                      <a:r>
                        <a:rPr lang="en-US" baseline="0" dirty="0" smtClean="0">
                          <a:solidFill>
                            <a:srgbClr val="FF0000"/>
                          </a:solidFill>
                        </a:rPr>
                        <a:t>E(A0.B0, c</a:t>
                      </a:r>
                      <a:r>
                        <a:rPr lang="en-US" baseline="-25000" dirty="0" smtClean="0">
                          <a:solidFill>
                            <a:srgbClr val="FF0000"/>
                          </a:solidFill>
                        </a:rPr>
                        <a:t>#</a:t>
                      </a:r>
                      <a:r>
                        <a:rPr lang="en-US" baseline="0" dirty="0" smtClean="0">
                          <a:solidFill>
                            <a:srgbClr val="FF0000"/>
                          </a:solidFill>
                        </a:rPr>
                        <a:t>)</a:t>
                      </a:r>
                      <a:endParaRPr lang="en-US" baseline="-25000" dirty="0">
                        <a:solidFill>
                          <a:srgbClr val="FF0000"/>
                        </a:solidFill>
                      </a:endParaRPr>
                    </a:p>
                  </a:txBody>
                  <a:tcPr/>
                </a:tc>
              </a:tr>
            </a:tbl>
          </a:graphicData>
        </a:graphic>
      </p:graphicFrame>
      <p:sp>
        <p:nvSpPr>
          <p:cNvPr id="106" name="Rectangle 105"/>
          <p:cNvSpPr/>
          <p:nvPr/>
        </p:nvSpPr>
        <p:spPr>
          <a:xfrm>
            <a:off x="7096585" y="5045769"/>
            <a:ext cx="1879643" cy="8764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Value of C for one row of the table</a:t>
            </a:r>
            <a:endParaRPr lang="en-US" dirty="0"/>
          </a:p>
        </p:txBody>
      </p:sp>
      <p:sp>
        <p:nvSpPr>
          <p:cNvPr id="107" name="Right Arrow 106"/>
          <p:cNvSpPr/>
          <p:nvPr/>
        </p:nvSpPr>
        <p:spPr>
          <a:xfrm rot="5400000">
            <a:off x="10286722" y="3844093"/>
            <a:ext cx="460805" cy="505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8" name="Right Arrow 107"/>
          <p:cNvSpPr/>
          <p:nvPr/>
        </p:nvSpPr>
        <p:spPr>
          <a:xfrm rot="10800000">
            <a:off x="9034103" y="5231041"/>
            <a:ext cx="709376" cy="505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9" name="TextBox 108"/>
          <p:cNvSpPr txBox="1"/>
          <p:nvPr/>
        </p:nvSpPr>
        <p:spPr>
          <a:xfrm>
            <a:off x="3905226" y="5413784"/>
            <a:ext cx="2106592" cy="646331"/>
          </a:xfrm>
          <a:prstGeom prst="rect">
            <a:avLst/>
          </a:prstGeom>
          <a:noFill/>
        </p:spPr>
        <p:txBody>
          <a:bodyPr wrap="square" rtlCol="0">
            <a:spAutoFit/>
          </a:bodyPr>
          <a:lstStyle/>
          <a:p>
            <a:r>
              <a:rPr lang="en-US" dirty="0" smtClean="0">
                <a:solidFill>
                  <a:schemeClr val="accent6"/>
                </a:solidFill>
              </a:rPr>
              <a:t>How do we do this? Oblivious Transfer</a:t>
            </a:r>
            <a:endParaRPr lang="en-US" dirty="0">
              <a:solidFill>
                <a:schemeClr val="accent6"/>
              </a:solidFill>
            </a:endParaRPr>
          </a:p>
        </p:txBody>
      </p:sp>
    </p:spTree>
    <p:extLst>
      <p:ext uri="{BB962C8B-B14F-4D97-AF65-F5344CB8AC3E}">
        <p14:creationId xmlns:p14="http://schemas.microsoft.com/office/powerpoint/2010/main" val="49079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left)">
                                      <p:cBhvr>
                                        <p:cTn id="28" dur="500"/>
                                        <p:tgtEl>
                                          <p:spTgt spid="10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3" grpId="0" animBg="1"/>
      <p:bldP spid="106" grpId="0" animBg="1"/>
      <p:bldP spid="107" grpId="0" animBg="1"/>
      <p:bldP spid="108" grpId="0" animBg="1"/>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Cut-and-Choose</a:t>
            </a:r>
            <a:endParaRPr lang="en-US" dirty="0"/>
          </a:p>
        </p:txBody>
      </p:sp>
      <p:sp>
        <p:nvSpPr>
          <p:cNvPr id="3" name="Content Placeholder 2"/>
          <p:cNvSpPr>
            <a:spLocks noGrp="1"/>
          </p:cNvSpPr>
          <p:nvPr>
            <p:ph idx="1"/>
          </p:nvPr>
        </p:nvSpPr>
        <p:spPr/>
        <p:txBody>
          <a:bodyPr/>
          <a:lstStyle/>
          <a:p>
            <a:r>
              <a:rPr lang="en-US" dirty="0" smtClean="0"/>
              <a:t>How can we defend against malicious adversaries?</a:t>
            </a:r>
          </a:p>
          <a:p>
            <a:pPr lvl="1"/>
            <a:r>
              <a:rPr lang="en-US" dirty="0" smtClean="0"/>
              <a:t>Many copies of the circuit</a:t>
            </a:r>
          </a:p>
          <a:p>
            <a:pPr lvl="1"/>
            <a:r>
              <a:rPr lang="en-US" dirty="0" smtClean="0"/>
              <a:t>Check some circuits, evaluate the rest normally</a:t>
            </a:r>
          </a:p>
          <a:p>
            <a:pPr lvl="1"/>
            <a:r>
              <a:rPr lang="en-US" dirty="0" smtClean="0"/>
              <a:t>Final result is majority output</a:t>
            </a:r>
          </a:p>
          <a:p>
            <a:r>
              <a:rPr lang="en-US" dirty="0" smtClean="0"/>
              <a:t>Malicious evaluator: sign output within the circuit</a:t>
            </a:r>
          </a:p>
          <a:p>
            <a:pPr lvl="1"/>
            <a:r>
              <a:rPr lang="en-US" dirty="0" smtClean="0"/>
              <a:t>Does not guarantee fair release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graphicFrame>
        <p:nvGraphicFramePr>
          <p:cNvPr id="5" name="Diagram 4"/>
          <p:cNvGraphicFramePr/>
          <p:nvPr>
            <p:extLst>
              <p:ext uri="{D42A27DB-BD31-4B8C-83A1-F6EECF244321}">
                <p14:modId xmlns:p14="http://schemas.microsoft.com/office/powerpoint/2010/main" val="702092290"/>
              </p:ext>
            </p:extLst>
          </p:nvPr>
        </p:nvGraphicFramePr>
        <p:xfrm>
          <a:off x="150471" y="4109013"/>
          <a:ext cx="11889129" cy="2748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6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F2D4BEA-F806-6544-B6F8-9C90C9CCE39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6F137E85-0456-B542-B3FD-A2BF95EFBDC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946C59C5-66DD-5C42-A10A-D488E3202F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ECA230EE-BB38-6748-8B5B-458E6A9A73F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D8C4E0D9-FF9A-E045-809E-69177FBB8E4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F1700BFF-F49C-C745-A339-7499C756613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2C447624-F43B-634F-BCF6-9E5D683BAA4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7DBA60BA-4A56-FE4E-864B-E4002F989CD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D433853B-E2D7-E249-85D8-A49D5300E586}"/>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Example: Privacy-preserving Proximity</a:t>
            </a:r>
          </a:p>
          <a:p>
            <a:pPr>
              <a:buFont typeface="Calibri" panose="020F0502020204030204" pitchFamily="34" charset="0"/>
              <a:buChar char="→"/>
            </a:pPr>
            <a:r>
              <a:rPr lang="en-US" dirty="0" err="1" smtClean="0"/>
              <a:t>PartialGC</a:t>
            </a:r>
            <a:r>
              <a:rPr lang="en-US" dirty="0" smtClean="0"/>
              <a:t> (ACM CCS'14*)</a:t>
            </a:r>
          </a:p>
          <a:p>
            <a:pPr lvl="1"/>
            <a:r>
              <a:rPr lang="en-US" dirty="0"/>
              <a:t>With Benjamin </a:t>
            </a:r>
            <a:r>
              <a:rPr lang="en-US" dirty="0" smtClean="0"/>
              <a:t>Mood, Kevin </a:t>
            </a:r>
            <a:r>
              <a:rPr lang="en-US" dirty="0"/>
              <a:t>Butler, and Joan </a:t>
            </a:r>
            <a:r>
              <a:rPr lang="en-US" dirty="0" err="1"/>
              <a:t>Feigenbaum</a:t>
            </a:r>
            <a:endParaRPr lang="en-US" dirty="0" smtClean="0"/>
          </a:p>
          <a:p>
            <a:r>
              <a:rPr lang="en-US" dirty="0" smtClean="0"/>
              <a:t>Other work on practical, secure computation</a:t>
            </a:r>
          </a:p>
          <a:p>
            <a:pPr lvl="1"/>
            <a:r>
              <a:rPr lang="en-US" dirty="0" smtClean="0"/>
              <a:t>SMPC: Overview and challenges</a:t>
            </a:r>
          </a:p>
          <a:p>
            <a:pPr lvl="1"/>
            <a:r>
              <a:rPr lang="en-US" dirty="0" smtClean="0"/>
              <a:t>Frigate, SGX, Systematization</a:t>
            </a:r>
          </a:p>
          <a:p>
            <a:r>
              <a:rPr lang="en-US" dirty="0"/>
              <a:t>Deploying SMPC</a:t>
            </a:r>
          </a:p>
          <a:p>
            <a:r>
              <a:rPr lang="en-US" dirty="0"/>
              <a:t>Ongoing and future work</a:t>
            </a:r>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
        <p:nvSpPr>
          <p:cNvPr id="5" name="TextBox 4"/>
          <p:cNvSpPr txBox="1"/>
          <p:nvPr/>
        </p:nvSpPr>
        <p:spPr>
          <a:xfrm>
            <a:off x="6983896" y="6311900"/>
            <a:ext cx="5208104" cy="369332"/>
          </a:xfrm>
          <a:prstGeom prst="rect">
            <a:avLst/>
          </a:prstGeom>
          <a:noFill/>
        </p:spPr>
        <p:txBody>
          <a:bodyPr wrap="square" rtlCol="0">
            <a:spAutoFit/>
          </a:bodyPr>
          <a:lstStyle/>
          <a:p>
            <a:r>
              <a:rPr lang="en-US" dirty="0" smtClean="0"/>
              <a:t>*Expanded version: </a:t>
            </a:r>
            <a:r>
              <a:rPr lang="de-DE" dirty="0">
                <a:hlinkClick r:id="rId3"/>
              </a:rPr>
              <a:t>http://</a:t>
            </a:r>
            <a:r>
              <a:rPr lang="de-DE" dirty="0" err="1">
                <a:hlinkClick r:id="rId3"/>
              </a:rPr>
              <a:t>arxiv.org</a:t>
            </a:r>
            <a:r>
              <a:rPr lang="de-DE" dirty="0">
                <a:hlinkClick r:id="rId3"/>
              </a:rPr>
              <a:t>/</a:t>
            </a:r>
            <a:r>
              <a:rPr lang="de-DE" dirty="0" err="1">
                <a:hlinkClick r:id="rId3"/>
              </a:rPr>
              <a:t>abs</a:t>
            </a:r>
            <a:r>
              <a:rPr lang="de-DE" dirty="0">
                <a:hlinkClick r:id="rId3"/>
              </a:rPr>
              <a:t>/1506.02954</a:t>
            </a:r>
            <a:endParaRPr lang="en-US" dirty="0"/>
          </a:p>
        </p:txBody>
      </p:sp>
    </p:spTree>
    <p:extLst>
      <p:ext uri="{BB962C8B-B14F-4D97-AF65-F5344CB8AC3E}">
        <p14:creationId xmlns:p14="http://schemas.microsoft.com/office/powerpoint/2010/main" val="3184185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Garbled Circuits</a:t>
            </a:r>
            <a:endParaRPr lang="en-US" dirty="0"/>
          </a:p>
        </p:txBody>
      </p:sp>
      <p:sp>
        <p:nvSpPr>
          <p:cNvPr id="3" name="Content Placeholder 2"/>
          <p:cNvSpPr>
            <a:spLocks noGrp="1"/>
          </p:cNvSpPr>
          <p:nvPr>
            <p:ph idx="1"/>
          </p:nvPr>
        </p:nvSpPr>
        <p:spPr>
          <a:xfrm>
            <a:off x="838200" y="1825624"/>
            <a:ext cx="10515600" cy="3137581"/>
          </a:xfrm>
        </p:spPr>
        <p:txBody>
          <a:bodyPr>
            <a:normAutofit fontScale="92500" lnSpcReduction="10000"/>
          </a:bodyPr>
          <a:lstStyle/>
          <a:p>
            <a:r>
              <a:rPr lang="en-US" dirty="0" smtClean="0"/>
              <a:t>We need to take encrypted output from one GC</a:t>
            </a:r>
          </a:p>
          <a:p>
            <a:pPr lvl="1"/>
            <a:r>
              <a:rPr lang="en-US" dirty="0" smtClean="0"/>
              <a:t>And feed it as input into another GC</a:t>
            </a:r>
          </a:p>
          <a:p>
            <a:pPr lvl="1"/>
            <a:r>
              <a:rPr lang="en-US" dirty="0" smtClean="0"/>
              <a:t>Different evaluator</a:t>
            </a:r>
          </a:p>
          <a:p>
            <a:r>
              <a:rPr lang="en-US" dirty="0" smtClean="0"/>
              <a:t>Trivial if we have a trusted third party</a:t>
            </a:r>
          </a:p>
          <a:p>
            <a:pPr lvl="1"/>
            <a:r>
              <a:rPr lang="en-US" dirty="0"/>
              <a:t>T</a:t>
            </a:r>
            <a:r>
              <a:rPr lang="en-US" dirty="0" smtClean="0"/>
              <a:t>ake the encrypted output from GC</a:t>
            </a:r>
            <a:r>
              <a:rPr lang="en-US" baseline="-25000" dirty="0" smtClean="0"/>
              <a:t>1</a:t>
            </a:r>
            <a:r>
              <a:rPr lang="en-US" dirty="0" smtClean="0"/>
              <a:t>, decrypt</a:t>
            </a:r>
          </a:p>
          <a:p>
            <a:pPr lvl="1"/>
            <a:r>
              <a:rPr lang="en-US" dirty="0" smtClean="0"/>
              <a:t>Re-encrypt with new keys, and send as input to GC</a:t>
            </a:r>
            <a:r>
              <a:rPr lang="en-US" baseline="-25000" dirty="0" smtClean="0"/>
              <a:t>2</a:t>
            </a:r>
          </a:p>
          <a:p>
            <a:r>
              <a:rPr lang="en-US" dirty="0" smtClean="0"/>
              <a:t>But we </a:t>
            </a:r>
            <a:r>
              <a:rPr lang="en-US" u="sng" dirty="0" smtClean="0"/>
              <a:t>have</a:t>
            </a:r>
            <a:r>
              <a:rPr lang="en-US" dirty="0" smtClean="0"/>
              <a:t> a way to jointly compute a function without requiring a trusted third party – </a:t>
            </a:r>
            <a:r>
              <a:rPr lang="en-US" dirty="0" smtClean="0">
                <a:solidFill>
                  <a:srgbClr val="FF0000"/>
                </a:solidFill>
              </a:rPr>
              <a:t>garbled circuits</a:t>
            </a:r>
            <a:r>
              <a:rPr lang="en-US" dirty="0" smtClean="0"/>
              <a: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grpSp>
        <p:nvGrpSpPr>
          <p:cNvPr id="51" name="Group 50"/>
          <p:cNvGrpSpPr/>
          <p:nvPr/>
        </p:nvGrpSpPr>
        <p:grpSpPr>
          <a:xfrm>
            <a:off x="1192629" y="5213240"/>
            <a:ext cx="2246095" cy="1340993"/>
            <a:chOff x="1192629" y="5492640"/>
            <a:chExt cx="2246095" cy="1340993"/>
          </a:xfrm>
        </p:grpSpPr>
        <p:sp>
          <p:nvSpPr>
            <p:cNvPr id="38" name="TextBox 37"/>
            <p:cNvSpPr txBox="1"/>
            <p:nvPr/>
          </p:nvSpPr>
          <p:spPr>
            <a:xfrm>
              <a:off x="2599503" y="6371968"/>
              <a:ext cx="838635" cy="461665"/>
            </a:xfrm>
            <a:prstGeom prst="rect">
              <a:avLst/>
            </a:prstGeom>
            <a:noFill/>
          </p:spPr>
          <p:txBody>
            <a:bodyPr wrap="square" rtlCol="0">
              <a:spAutoFit/>
            </a:bodyPr>
            <a:lstStyle/>
            <a:p>
              <a:r>
                <a:rPr lang="en-US" sz="2400" dirty="0" smtClean="0"/>
                <a:t>GC</a:t>
              </a:r>
              <a:r>
                <a:rPr lang="en-US" sz="2400" baseline="-25000" dirty="0" smtClean="0"/>
                <a:t>1</a:t>
              </a:r>
              <a:endParaRPr lang="en-US" sz="2400" baseline="-25000" dirty="0"/>
            </a:p>
          </p:txBody>
        </p:sp>
        <p:sp>
          <p:nvSpPr>
            <p:cNvPr id="41" name="Oval 40"/>
            <p:cNvSpPr/>
            <p:nvPr/>
          </p:nvSpPr>
          <p:spPr>
            <a:xfrm>
              <a:off x="1833282" y="5492640"/>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Oval 41"/>
            <p:cNvSpPr/>
            <p:nvPr/>
          </p:nvSpPr>
          <p:spPr>
            <a:xfrm>
              <a:off x="1833282" y="6147359"/>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2602556" y="5890335"/>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44" name="Straight Arrow Connector 43"/>
            <p:cNvCxnSpPr>
              <a:stCxn id="44" idx="1"/>
            </p:cNvCxnSpPr>
            <p:nvPr/>
          </p:nvCxnSpPr>
          <p:spPr>
            <a:xfrm flipH="1" flipV="1">
              <a:off x="1197795" y="555605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1197795" y="5886776"/>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1192630" y="6217904"/>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192629" y="652746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4" idx="6"/>
              <a:endCxn id="46" idx="1"/>
            </p:cNvCxnSpPr>
            <p:nvPr/>
          </p:nvCxnSpPr>
          <p:spPr>
            <a:xfrm>
              <a:off x="2314915" y="5733456"/>
              <a:ext cx="358175" cy="227412"/>
            </a:xfrm>
            <a:prstGeom prst="bentConnector2">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45" idx="6"/>
              <a:endCxn id="46" idx="2"/>
            </p:cNvCxnSpPr>
            <p:nvPr/>
          </p:nvCxnSpPr>
          <p:spPr>
            <a:xfrm flipV="1">
              <a:off x="2314915" y="6131152"/>
              <a:ext cx="287642" cy="257024"/>
            </a:xfrm>
            <a:prstGeom prst="bentConnector3">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6" idx="6"/>
            </p:cNvCxnSpPr>
            <p:nvPr/>
          </p:nvCxnSpPr>
          <p:spPr>
            <a:xfrm>
              <a:off x="3084189" y="6131152"/>
              <a:ext cx="354535"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8330029" y="5213240"/>
            <a:ext cx="2246095" cy="1340993"/>
            <a:chOff x="1192629" y="5492640"/>
            <a:chExt cx="2246095" cy="1340993"/>
          </a:xfrm>
        </p:grpSpPr>
        <p:sp>
          <p:nvSpPr>
            <p:cNvPr id="53" name="TextBox 52"/>
            <p:cNvSpPr txBox="1"/>
            <p:nvPr/>
          </p:nvSpPr>
          <p:spPr>
            <a:xfrm>
              <a:off x="2599503" y="6371968"/>
              <a:ext cx="838635" cy="461665"/>
            </a:xfrm>
            <a:prstGeom prst="rect">
              <a:avLst/>
            </a:prstGeom>
            <a:noFill/>
          </p:spPr>
          <p:txBody>
            <a:bodyPr wrap="square" rtlCol="0">
              <a:spAutoFit/>
            </a:bodyPr>
            <a:lstStyle/>
            <a:p>
              <a:r>
                <a:rPr lang="en-US" sz="2400" dirty="0" smtClean="0"/>
                <a:t>GC</a:t>
              </a:r>
              <a:r>
                <a:rPr lang="en-US" sz="2400" baseline="-25000" dirty="0"/>
                <a:t>2</a:t>
              </a:r>
            </a:p>
          </p:txBody>
        </p:sp>
        <p:sp>
          <p:nvSpPr>
            <p:cNvPr id="54" name="Oval 53"/>
            <p:cNvSpPr/>
            <p:nvPr/>
          </p:nvSpPr>
          <p:spPr>
            <a:xfrm>
              <a:off x="1833282" y="5492640"/>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5" name="Oval 54"/>
            <p:cNvSpPr/>
            <p:nvPr/>
          </p:nvSpPr>
          <p:spPr>
            <a:xfrm>
              <a:off x="1833282" y="6147359"/>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2602556" y="5890335"/>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7" name="Straight Arrow Connector 56"/>
            <p:cNvCxnSpPr/>
            <p:nvPr/>
          </p:nvCxnSpPr>
          <p:spPr>
            <a:xfrm flipH="1" flipV="1">
              <a:off x="1197795" y="555605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1197795" y="5886776"/>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1192630" y="6217904"/>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192629" y="652746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a:off x="2314915" y="5733456"/>
              <a:ext cx="358175" cy="227412"/>
            </a:xfrm>
            <a:prstGeom prst="bentConnector2">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flipV="1">
              <a:off x="2314915" y="6131152"/>
              <a:ext cx="287642" cy="257024"/>
            </a:xfrm>
            <a:prstGeom prst="bentConnector3">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084189" y="6131152"/>
              <a:ext cx="354535"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557279" y="5213240"/>
            <a:ext cx="2882080" cy="1340993"/>
            <a:chOff x="1192629" y="5492640"/>
            <a:chExt cx="2882080" cy="1340993"/>
          </a:xfrm>
        </p:grpSpPr>
        <p:sp>
          <p:nvSpPr>
            <p:cNvPr id="65" name="TextBox 64"/>
            <p:cNvSpPr txBox="1"/>
            <p:nvPr/>
          </p:nvSpPr>
          <p:spPr>
            <a:xfrm>
              <a:off x="2599503" y="6371968"/>
              <a:ext cx="1475206" cy="461665"/>
            </a:xfrm>
            <a:prstGeom prst="rect">
              <a:avLst/>
            </a:prstGeom>
            <a:noFill/>
          </p:spPr>
          <p:txBody>
            <a:bodyPr wrap="square" rtlCol="0">
              <a:spAutoFit/>
            </a:bodyPr>
            <a:lstStyle/>
            <a:p>
              <a:r>
                <a:rPr lang="en-US" sz="2400" smtClean="0"/>
                <a:t>Transform</a:t>
              </a:r>
              <a:endParaRPr lang="en-US" sz="2400" baseline="-25000" dirty="0"/>
            </a:p>
          </p:txBody>
        </p:sp>
        <p:sp>
          <p:nvSpPr>
            <p:cNvPr id="66" name="Oval 65"/>
            <p:cNvSpPr/>
            <p:nvPr/>
          </p:nvSpPr>
          <p:spPr>
            <a:xfrm>
              <a:off x="1833282" y="5492640"/>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7" name="Oval 66"/>
            <p:cNvSpPr/>
            <p:nvPr/>
          </p:nvSpPr>
          <p:spPr>
            <a:xfrm>
              <a:off x="1833282" y="6147359"/>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2602556" y="5890335"/>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69" name="Straight Arrow Connector 68"/>
            <p:cNvCxnSpPr/>
            <p:nvPr/>
          </p:nvCxnSpPr>
          <p:spPr>
            <a:xfrm flipH="1" flipV="1">
              <a:off x="1197795" y="555605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1197795" y="5886776"/>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192630" y="6217904"/>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1192629" y="652746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a:off x="2314915" y="5733456"/>
              <a:ext cx="358175" cy="227412"/>
            </a:xfrm>
            <a:prstGeom prst="bentConnector2">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4" name="Elbow Connector 73"/>
            <p:cNvCxnSpPr/>
            <p:nvPr/>
          </p:nvCxnSpPr>
          <p:spPr>
            <a:xfrm flipV="1">
              <a:off x="2314915" y="6131152"/>
              <a:ext cx="287642" cy="257024"/>
            </a:xfrm>
            <a:prstGeom prst="bentConnector3">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084189" y="6131152"/>
              <a:ext cx="354535"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4915455" y="5271648"/>
            <a:ext cx="1409700" cy="106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Trusted Third Party</a:t>
            </a:r>
            <a:endParaRPr lang="en-US"/>
          </a:p>
        </p:txBody>
      </p:sp>
    </p:spTree>
    <p:extLst>
      <p:ext uri="{BB962C8B-B14F-4D97-AF65-F5344CB8AC3E}">
        <p14:creationId xmlns:p14="http://schemas.microsoft.com/office/powerpoint/2010/main" val="30500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6" grpId="0" animBg="1"/>
      <p:bldP spid="7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Content Placeholder 2"/>
          <p:cNvSpPr>
            <a:spLocks noGrp="1"/>
          </p:cNvSpPr>
          <p:nvPr>
            <p:ph idx="1"/>
          </p:nvPr>
        </p:nvSpPr>
        <p:spPr>
          <a:xfrm>
            <a:off x="838200" y="1825624"/>
            <a:ext cx="10515600" cy="2668355"/>
          </a:xfrm>
        </p:spPr>
        <p:txBody>
          <a:bodyPr>
            <a:normAutofit lnSpcReduction="10000"/>
          </a:bodyPr>
          <a:lstStyle/>
          <a:p>
            <a:r>
              <a:rPr lang="en-US" dirty="0" smtClean="0"/>
              <a:t>Augment circuits with an extra layer of input gates</a:t>
            </a:r>
          </a:p>
          <a:p>
            <a:r>
              <a:rPr lang="en-US" dirty="0" smtClean="0"/>
              <a:t>These are 1-input gates, attached to each input bit</a:t>
            </a:r>
          </a:p>
          <a:p>
            <a:r>
              <a:rPr lang="en-US" dirty="0" smtClean="0"/>
              <a:t>Output </a:t>
            </a:r>
            <a:r>
              <a:rPr lang="en-US" dirty="0"/>
              <a:t>from this </a:t>
            </a:r>
            <a:r>
              <a:rPr lang="en-US" dirty="0" smtClean="0"/>
              <a:t>gate </a:t>
            </a:r>
            <a:r>
              <a:rPr lang="en-US" dirty="0"/>
              <a:t>is a valid input </a:t>
            </a:r>
            <a:r>
              <a:rPr lang="en-US" dirty="0" smtClean="0"/>
              <a:t>for </a:t>
            </a:r>
            <a:r>
              <a:rPr lang="en-US" dirty="0"/>
              <a:t>the new </a:t>
            </a:r>
            <a:r>
              <a:rPr lang="en-US" dirty="0" smtClean="0"/>
              <a:t>circuit</a:t>
            </a:r>
          </a:p>
          <a:p>
            <a:pPr lvl="1"/>
            <a:r>
              <a:rPr lang="en-US" dirty="0" smtClean="0"/>
              <a:t>Same idea as normal garbled circuits</a:t>
            </a:r>
          </a:p>
          <a:p>
            <a:pPr lvl="1"/>
            <a:r>
              <a:rPr lang="en-US" dirty="0" smtClean="0"/>
              <a:t>One nonce per </a:t>
            </a:r>
            <a:r>
              <a:rPr lang="en-US" dirty="0"/>
              <a:t>sub-circuit </a:t>
            </a:r>
            <a:r>
              <a:rPr lang="en-US" dirty="0" smtClean="0"/>
              <a:t>copy</a:t>
            </a:r>
          </a:p>
          <a:p>
            <a:pPr lvl="1"/>
            <a:r>
              <a:rPr lang="en-US" dirty="0" smtClean="0"/>
              <a:t>More variants available in thesis</a:t>
            </a:r>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grpSp>
        <p:nvGrpSpPr>
          <p:cNvPr id="25" name="Group 24"/>
          <p:cNvGrpSpPr/>
          <p:nvPr/>
        </p:nvGrpSpPr>
        <p:grpSpPr>
          <a:xfrm>
            <a:off x="838200" y="4778365"/>
            <a:ext cx="2440277" cy="751657"/>
            <a:chOff x="838200" y="4778365"/>
            <a:chExt cx="2440277" cy="751657"/>
          </a:xfrm>
        </p:grpSpPr>
        <p:sp>
          <p:nvSpPr>
            <p:cNvPr id="7" name="Oval 6"/>
            <p:cNvSpPr/>
            <p:nvPr/>
          </p:nvSpPr>
          <p:spPr>
            <a:xfrm>
              <a:off x="1829969" y="4778365"/>
              <a:ext cx="751657" cy="751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GATE</a:t>
              </a:r>
              <a:endParaRPr lang="en-US" sz="1200" dirty="0"/>
            </a:p>
          </p:txBody>
        </p:sp>
        <p:cxnSp>
          <p:nvCxnSpPr>
            <p:cNvPr id="10" name="Straight Arrow Connector 9"/>
            <p:cNvCxnSpPr>
              <a:stCxn id="10" idx="1"/>
            </p:cNvCxnSpPr>
            <p:nvPr/>
          </p:nvCxnSpPr>
          <p:spPr>
            <a:xfrm flipH="1" flipV="1">
              <a:off x="838200" y="4877333"/>
              <a:ext cx="1101848" cy="11110"/>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38200" y="5393471"/>
              <a:ext cx="1101848" cy="11110"/>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6"/>
            </p:cNvCxnSpPr>
            <p:nvPr/>
          </p:nvCxnSpPr>
          <p:spPr>
            <a:xfrm flipH="1">
              <a:off x="2581626" y="5154193"/>
              <a:ext cx="696851" cy="1"/>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2581626" y="4692528"/>
            <a:ext cx="1285461" cy="923330"/>
          </a:xfrm>
          <a:prstGeom prst="rect">
            <a:avLst/>
          </a:prstGeom>
          <a:noFill/>
        </p:spPr>
        <p:txBody>
          <a:bodyPr wrap="square" rtlCol="0">
            <a:spAutoFit/>
          </a:bodyPr>
          <a:lstStyle/>
          <a:p>
            <a:r>
              <a:rPr lang="en-US" dirty="0" smtClean="0"/>
              <a:t>Output-0</a:t>
            </a:r>
          </a:p>
          <a:p>
            <a:endParaRPr lang="en-US" dirty="0"/>
          </a:p>
          <a:p>
            <a:r>
              <a:rPr lang="en-US" dirty="0" smtClean="0"/>
              <a:t>Output-1</a:t>
            </a:r>
            <a:endParaRPr lang="en-US" dirty="0"/>
          </a:p>
        </p:txBody>
      </p:sp>
      <p:sp>
        <p:nvSpPr>
          <p:cNvPr id="27" name="TextBox 26"/>
          <p:cNvSpPr txBox="1"/>
          <p:nvPr/>
        </p:nvSpPr>
        <p:spPr>
          <a:xfrm>
            <a:off x="90217" y="5814406"/>
            <a:ext cx="5300869" cy="923330"/>
          </a:xfrm>
          <a:prstGeom prst="rect">
            <a:avLst/>
          </a:prstGeom>
          <a:noFill/>
        </p:spPr>
        <p:txBody>
          <a:bodyPr wrap="square" rtlCol="0">
            <a:spAutoFit/>
          </a:bodyPr>
          <a:lstStyle/>
          <a:p>
            <a:r>
              <a:rPr lang="en-US" dirty="0" smtClean="0"/>
              <a:t>nonce = random(), </a:t>
            </a:r>
            <a:r>
              <a:rPr lang="en-US" dirty="0" err="1" smtClean="0"/>
              <a:t>group_enc</a:t>
            </a:r>
            <a:r>
              <a:rPr lang="en-US" dirty="0" smtClean="0"/>
              <a:t>(info)</a:t>
            </a:r>
          </a:p>
          <a:p>
            <a:r>
              <a:rPr lang="en-US" dirty="0" smtClean="0"/>
              <a:t>Transform-0 = hash( Output-0 . nonce ) </a:t>
            </a:r>
            <a:r>
              <a:rPr lang="en-US" dirty="0" smtClean="0">
                <a:solidFill>
                  <a:srgbClr val="FF0000"/>
                </a:solidFill>
              </a:rPr>
              <a:t>XOR</a:t>
            </a:r>
            <a:r>
              <a:rPr lang="en-US" dirty="0" smtClean="0"/>
              <a:t> Input-0</a:t>
            </a:r>
          </a:p>
          <a:p>
            <a:r>
              <a:rPr lang="en-US" dirty="0" smtClean="0"/>
              <a:t>Transform-1 </a:t>
            </a:r>
            <a:r>
              <a:rPr lang="en-US" dirty="0"/>
              <a:t>= hash( </a:t>
            </a:r>
            <a:r>
              <a:rPr lang="en-US" dirty="0" smtClean="0"/>
              <a:t>Output-1 </a:t>
            </a:r>
            <a:r>
              <a:rPr lang="en-US" dirty="0"/>
              <a:t>. nonce ) </a:t>
            </a:r>
            <a:r>
              <a:rPr lang="en-US" dirty="0">
                <a:solidFill>
                  <a:srgbClr val="FF0000"/>
                </a:solidFill>
              </a:rPr>
              <a:t>XOR</a:t>
            </a:r>
            <a:r>
              <a:rPr lang="en-US" dirty="0"/>
              <a:t> </a:t>
            </a:r>
            <a:r>
              <a:rPr lang="en-US" dirty="0" smtClean="0"/>
              <a:t>Input-1</a:t>
            </a:r>
            <a:endParaRPr lang="en-US" dirty="0"/>
          </a:p>
        </p:txBody>
      </p:sp>
      <p:grpSp>
        <p:nvGrpSpPr>
          <p:cNvPr id="5" name="Group 4"/>
          <p:cNvGrpSpPr/>
          <p:nvPr/>
        </p:nvGrpSpPr>
        <p:grpSpPr>
          <a:xfrm>
            <a:off x="9128745" y="4692528"/>
            <a:ext cx="2225055" cy="923330"/>
            <a:chOff x="9128745" y="4692528"/>
            <a:chExt cx="2225055" cy="923330"/>
          </a:xfrm>
        </p:grpSpPr>
        <p:grpSp>
          <p:nvGrpSpPr>
            <p:cNvPr id="34" name="Group 33"/>
            <p:cNvGrpSpPr/>
            <p:nvPr/>
          </p:nvGrpSpPr>
          <p:grpSpPr>
            <a:xfrm>
              <a:off x="9181038" y="4778364"/>
              <a:ext cx="2172762" cy="751657"/>
              <a:chOff x="9181038" y="4778364"/>
              <a:chExt cx="2172762" cy="751657"/>
            </a:xfrm>
          </p:grpSpPr>
          <p:grpSp>
            <p:nvGrpSpPr>
              <p:cNvPr id="28" name="Group 27"/>
              <p:cNvGrpSpPr/>
              <p:nvPr/>
            </p:nvGrpSpPr>
            <p:grpSpPr>
              <a:xfrm>
                <a:off x="9905292" y="4778364"/>
                <a:ext cx="1448508" cy="751657"/>
                <a:chOff x="1829969" y="4778365"/>
                <a:chExt cx="1448508" cy="751657"/>
              </a:xfrm>
            </p:grpSpPr>
            <p:sp>
              <p:nvSpPr>
                <p:cNvPr id="29" name="Oval 28"/>
                <p:cNvSpPr/>
                <p:nvPr/>
              </p:nvSpPr>
              <p:spPr>
                <a:xfrm>
                  <a:off x="1829969" y="4778365"/>
                  <a:ext cx="751657" cy="751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GATE</a:t>
                  </a:r>
                  <a:endParaRPr lang="en-US" sz="1200" dirty="0"/>
                </a:p>
              </p:txBody>
            </p:sp>
            <p:cxnSp>
              <p:nvCxnSpPr>
                <p:cNvPr id="32" name="Straight Arrow Connector 31"/>
                <p:cNvCxnSpPr/>
                <p:nvPr/>
              </p:nvCxnSpPr>
              <p:spPr>
                <a:xfrm flipH="1">
                  <a:off x="2581626" y="5154193"/>
                  <a:ext cx="696851" cy="1"/>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flipH="1">
                <a:off x="9181038" y="5154192"/>
                <a:ext cx="696851" cy="1"/>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9128745" y="4692528"/>
              <a:ext cx="1285461" cy="923330"/>
            </a:xfrm>
            <a:prstGeom prst="rect">
              <a:avLst/>
            </a:prstGeom>
            <a:noFill/>
          </p:spPr>
          <p:txBody>
            <a:bodyPr wrap="square" rtlCol="0">
              <a:spAutoFit/>
            </a:bodyPr>
            <a:lstStyle/>
            <a:p>
              <a:r>
                <a:rPr lang="en-US" dirty="0" smtClean="0"/>
                <a:t>Input-0</a:t>
              </a:r>
            </a:p>
            <a:p>
              <a:endParaRPr lang="en-US" dirty="0"/>
            </a:p>
            <a:p>
              <a:r>
                <a:rPr lang="en-US" dirty="0" smtClean="0"/>
                <a:t>Input-1</a:t>
              </a:r>
              <a:endParaRPr lang="en-US" dirty="0"/>
            </a:p>
          </p:txBody>
        </p:sp>
      </p:grpSp>
      <p:sp>
        <p:nvSpPr>
          <p:cNvPr id="36" name="Right Arrow 35"/>
          <p:cNvSpPr/>
          <p:nvPr/>
        </p:nvSpPr>
        <p:spPr>
          <a:xfrm>
            <a:off x="5564575" y="5825374"/>
            <a:ext cx="1142236" cy="97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Send to Evaluator</a:t>
            </a:r>
            <a:endParaRPr lang="en-US" sz="1400" dirty="0"/>
          </a:p>
        </p:txBody>
      </p:sp>
      <p:sp>
        <p:nvSpPr>
          <p:cNvPr id="37" name="TextBox 36"/>
          <p:cNvSpPr txBox="1"/>
          <p:nvPr/>
        </p:nvSpPr>
        <p:spPr>
          <a:xfrm>
            <a:off x="6853797" y="5804027"/>
            <a:ext cx="5300869" cy="923330"/>
          </a:xfrm>
          <a:prstGeom prst="rect">
            <a:avLst/>
          </a:prstGeom>
          <a:noFill/>
        </p:spPr>
        <p:txBody>
          <a:bodyPr wrap="square" rtlCol="0">
            <a:spAutoFit/>
          </a:bodyPr>
          <a:lstStyle/>
          <a:p>
            <a:r>
              <a:rPr lang="en-US" dirty="0" smtClean="0"/>
              <a:t>Gets Output-X from info</a:t>
            </a:r>
          </a:p>
          <a:p>
            <a:r>
              <a:rPr lang="en-US" dirty="0" smtClean="0"/>
              <a:t>Input-X = hash( Output-X . nonce ) </a:t>
            </a:r>
            <a:r>
              <a:rPr lang="en-US" dirty="0" smtClean="0">
                <a:solidFill>
                  <a:srgbClr val="FF0000"/>
                </a:solidFill>
              </a:rPr>
              <a:t>XOR</a:t>
            </a:r>
            <a:r>
              <a:rPr lang="en-US" dirty="0" smtClean="0"/>
              <a:t> Transform-X</a:t>
            </a:r>
          </a:p>
          <a:p>
            <a:r>
              <a:rPr lang="en-US" u="sng" dirty="0" smtClean="0"/>
              <a:t>hash(</a:t>
            </a:r>
            <a:r>
              <a:rPr lang="is-IS" u="sng" dirty="0" smtClean="0"/>
              <a:t>…)</a:t>
            </a:r>
            <a:r>
              <a:rPr lang="is-IS" dirty="0" smtClean="0"/>
              <a:t> </a:t>
            </a:r>
            <a:r>
              <a:rPr lang="is-IS" dirty="0" smtClean="0">
                <a:solidFill>
                  <a:srgbClr val="FF0000"/>
                </a:solidFill>
              </a:rPr>
              <a:t>XOR</a:t>
            </a:r>
            <a:r>
              <a:rPr lang="is-IS" dirty="0" smtClean="0"/>
              <a:t> Input-X </a:t>
            </a:r>
            <a:r>
              <a:rPr lang="is-IS" dirty="0" smtClean="0">
                <a:solidFill>
                  <a:srgbClr val="FF0000"/>
                </a:solidFill>
              </a:rPr>
              <a:t>XOR</a:t>
            </a:r>
            <a:r>
              <a:rPr lang="is-IS" dirty="0" smtClean="0"/>
              <a:t> </a:t>
            </a:r>
            <a:r>
              <a:rPr lang="is-IS" u="sng" dirty="0" smtClean="0"/>
              <a:t>hash(...)</a:t>
            </a:r>
            <a:r>
              <a:rPr lang="is-IS" dirty="0" smtClean="0"/>
              <a:t> = Input-X</a:t>
            </a:r>
            <a:endParaRPr lang="en-US" dirty="0" smtClean="0"/>
          </a:p>
        </p:txBody>
      </p:sp>
    </p:spTree>
    <p:extLst>
      <p:ext uri="{BB962C8B-B14F-4D97-AF65-F5344CB8AC3E}">
        <p14:creationId xmlns:p14="http://schemas.microsoft.com/office/powerpoint/2010/main" val="17492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26" grpId="0"/>
      <p:bldP spid="27" grpId="0"/>
      <p:bldP spid="36" grpId="0"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Cut-and-Choose Complications</a:t>
            </a:r>
            <a:endParaRPr lang="en-US" dirty="0"/>
          </a:p>
        </p:txBody>
      </p:sp>
      <p:sp>
        <p:nvSpPr>
          <p:cNvPr id="3" name="Content Placeholder 2"/>
          <p:cNvSpPr>
            <a:spLocks noGrp="1"/>
          </p:cNvSpPr>
          <p:nvPr>
            <p:ph idx="1"/>
          </p:nvPr>
        </p:nvSpPr>
        <p:spPr>
          <a:xfrm>
            <a:off x="838200" y="1825625"/>
            <a:ext cx="6789147" cy="4351338"/>
          </a:xfrm>
        </p:spPr>
        <p:txBody>
          <a:bodyPr>
            <a:normAutofit/>
          </a:bodyPr>
          <a:lstStyle/>
          <a:p>
            <a:r>
              <a:rPr lang="en-US" dirty="0" smtClean="0"/>
              <a:t>Standard cut-and-choose</a:t>
            </a:r>
          </a:p>
          <a:p>
            <a:pPr lvl="1"/>
            <a:r>
              <a:rPr lang="en-US" dirty="0" smtClean="0"/>
              <a:t>Each circuit has multiple copies*</a:t>
            </a:r>
          </a:p>
          <a:p>
            <a:pPr lvl="1"/>
            <a:r>
              <a:rPr lang="en-US" dirty="0" smtClean="0"/>
              <a:t>Generator knows which circuits are being checked after the first round (first evaluator)</a:t>
            </a:r>
          </a:p>
          <a:p>
            <a:pPr lvl="1"/>
            <a:r>
              <a:rPr lang="en-US" dirty="0" smtClean="0"/>
              <a:t>We cannot have a different set of check circuits </a:t>
            </a:r>
            <a:r>
              <a:rPr lang="en-US" dirty="0" smtClean="0">
                <a:solidFill>
                  <a:srgbClr val="FF0000"/>
                </a:solidFill>
              </a:rPr>
              <a:t>(this leaks information)</a:t>
            </a:r>
          </a:p>
          <a:p>
            <a:r>
              <a:rPr lang="en-US" dirty="0" smtClean="0"/>
              <a:t>The generator must not learn which circuits are being checked</a:t>
            </a:r>
          </a:p>
          <a:p>
            <a:pPr lvl="1"/>
            <a:r>
              <a:rPr lang="en-US" dirty="0"/>
              <a:t>Use oblivious </a:t>
            </a:r>
            <a:r>
              <a:rPr lang="en-US" dirty="0" smtClean="0"/>
              <a:t>transfer!</a:t>
            </a:r>
          </a:p>
          <a:p>
            <a:pPr lvl="1"/>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grpSp>
        <p:nvGrpSpPr>
          <p:cNvPr id="66" name="Group 65"/>
          <p:cNvGrpSpPr/>
          <p:nvPr/>
        </p:nvGrpSpPr>
        <p:grpSpPr>
          <a:xfrm>
            <a:off x="7864713" y="1934319"/>
            <a:ext cx="1716456" cy="4341183"/>
            <a:chOff x="7801213" y="1934319"/>
            <a:chExt cx="1716456" cy="4341183"/>
          </a:xfrm>
        </p:grpSpPr>
        <p:grpSp>
          <p:nvGrpSpPr>
            <p:cNvPr id="5" name="Group 4"/>
            <p:cNvGrpSpPr/>
            <p:nvPr/>
          </p:nvGrpSpPr>
          <p:grpSpPr>
            <a:xfrm>
              <a:off x="7801213" y="1934319"/>
              <a:ext cx="1716456" cy="1024781"/>
              <a:chOff x="1192629" y="5492640"/>
              <a:chExt cx="2246095" cy="1340993"/>
            </a:xfrm>
          </p:grpSpPr>
          <p:sp>
            <p:nvSpPr>
              <p:cNvPr id="6" name="TextBox 5"/>
              <p:cNvSpPr txBox="1"/>
              <p:nvPr/>
            </p:nvSpPr>
            <p:spPr>
              <a:xfrm>
                <a:off x="2599503" y="6371968"/>
                <a:ext cx="838635" cy="461665"/>
              </a:xfrm>
              <a:prstGeom prst="rect">
                <a:avLst/>
              </a:prstGeom>
              <a:noFill/>
            </p:spPr>
            <p:txBody>
              <a:bodyPr wrap="square" rtlCol="0">
                <a:spAutoFit/>
              </a:bodyPr>
              <a:lstStyle/>
              <a:p>
                <a:r>
                  <a:rPr lang="en-US" sz="2400" dirty="0" smtClean="0"/>
                  <a:t>GC</a:t>
                </a:r>
                <a:r>
                  <a:rPr lang="en-US" sz="2400" baseline="-25000" dirty="0" smtClean="0"/>
                  <a:t>1</a:t>
                </a:r>
                <a:endParaRPr lang="en-US" sz="2400" baseline="-25000" dirty="0"/>
              </a:p>
            </p:txBody>
          </p:sp>
          <p:sp>
            <p:nvSpPr>
              <p:cNvPr id="7" name="Oval 6"/>
              <p:cNvSpPr/>
              <p:nvPr/>
            </p:nvSpPr>
            <p:spPr>
              <a:xfrm>
                <a:off x="1833282" y="5492640"/>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Oval 7"/>
              <p:cNvSpPr/>
              <p:nvPr/>
            </p:nvSpPr>
            <p:spPr>
              <a:xfrm>
                <a:off x="1833282" y="6147359"/>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602556" y="5890335"/>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0" name="Straight Arrow Connector 9"/>
              <p:cNvCxnSpPr/>
              <p:nvPr/>
            </p:nvCxnSpPr>
            <p:spPr>
              <a:xfrm flipH="1" flipV="1">
                <a:off x="1197795" y="555605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197795" y="5886776"/>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192630" y="6217904"/>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192629" y="652746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314915" y="5733456"/>
                <a:ext cx="358175" cy="227412"/>
              </a:xfrm>
              <a:prstGeom prst="bentConnector2">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2314915" y="6131152"/>
                <a:ext cx="287642" cy="257024"/>
              </a:xfrm>
              <a:prstGeom prst="bentConnector3">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84189" y="6131152"/>
                <a:ext cx="354535"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7801213" y="3213100"/>
              <a:ext cx="1580989"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a:t>
              </a:r>
              <a:endParaRPr lang="en-US" dirty="0"/>
            </a:p>
          </p:txBody>
        </p:sp>
        <p:sp>
          <p:nvSpPr>
            <p:cNvPr id="54" name="Rectangle 53"/>
            <p:cNvSpPr/>
            <p:nvPr/>
          </p:nvSpPr>
          <p:spPr>
            <a:xfrm>
              <a:off x="7801213" y="3862350"/>
              <a:ext cx="1580989"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a:t>
              </a:r>
              <a:endParaRPr lang="en-US" dirty="0"/>
            </a:p>
          </p:txBody>
        </p:sp>
        <p:sp>
          <p:nvSpPr>
            <p:cNvPr id="57" name="Rectangle 56"/>
            <p:cNvSpPr/>
            <p:nvPr/>
          </p:nvSpPr>
          <p:spPr>
            <a:xfrm>
              <a:off x="7801213" y="4506024"/>
              <a:ext cx="1580989" cy="495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Evaluate</a:t>
              </a:r>
              <a:endParaRPr lang="en-US" dirty="0"/>
            </a:p>
          </p:txBody>
        </p:sp>
        <p:sp>
          <p:nvSpPr>
            <p:cNvPr id="60" name="Rectangle 59"/>
            <p:cNvSpPr/>
            <p:nvPr/>
          </p:nvSpPr>
          <p:spPr>
            <a:xfrm>
              <a:off x="7801213" y="5144192"/>
              <a:ext cx="1580989"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a:t>
              </a:r>
              <a:endParaRPr lang="en-US" dirty="0"/>
            </a:p>
          </p:txBody>
        </p:sp>
        <p:sp>
          <p:nvSpPr>
            <p:cNvPr id="63" name="Rectangle 62"/>
            <p:cNvSpPr/>
            <p:nvPr/>
          </p:nvSpPr>
          <p:spPr>
            <a:xfrm>
              <a:off x="7801213" y="5780202"/>
              <a:ext cx="1580989" cy="495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Evaluate</a:t>
              </a:r>
              <a:endParaRPr lang="en-US" dirty="0"/>
            </a:p>
          </p:txBody>
        </p:sp>
      </p:grpSp>
      <p:grpSp>
        <p:nvGrpSpPr>
          <p:cNvPr id="29" name="Group 28"/>
          <p:cNvGrpSpPr/>
          <p:nvPr/>
        </p:nvGrpSpPr>
        <p:grpSpPr>
          <a:xfrm>
            <a:off x="10133143" y="1934320"/>
            <a:ext cx="1716456" cy="1133644"/>
            <a:chOff x="1192629" y="5492640"/>
            <a:chExt cx="2246095" cy="1483447"/>
          </a:xfrm>
        </p:grpSpPr>
        <p:sp>
          <p:nvSpPr>
            <p:cNvPr id="30" name="TextBox 29"/>
            <p:cNvSpPr txBox="1"/>
            <p:nvPr/>
          </p:nvSpPr>
          <p:spPr>
            <a:xfrm>
              <a:off x="2599503" y="6371968"/>
              <a:ext cx="838635" cy="604119"/>
            </a:xfrm>
            <a:prstGeom prst="rect">
              <a:avLst/>
            </a:prstGeom>
            <a:noFill/>
          </p:spPr>
          <p:txBody>
            <a:bodyPr wrap="square" rtlCol="0">
              <a:spAutoFit/>
            </a:bodyPr>
            <a:lstStyle/>
            <a:p>
              <a:r>
                <a:rPr lang="en-US" sz="2400" dirty="0" smtClean="0"/>
                <a:t>GC</a:t>
              </a:r>
              <a:r>
                <a:rPr lang="en-US" sz="2400" baseline="-25000" dirty="0"/>
                <a:t>2</a:t>
              </a:r>
            </a:p>
          </p:txBody>
        </p:sp>
        <p:sp>
          <p:nvSpPr>
            <p:cNvPr id="31" name="Oval 30"/>
            <p:cNvSpPr/>
            <p:nvPr/>
          </p:nvSpPr>
          <p:spPr>
            <a:xfrm>
              <a:off x="1833282" y="5492640"/>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Oval 31"/>
            <p:cNvSpPr/>
            <p:nvPr/>
          </p:nvSpPr>
          <p:spPr>
            <a:xfrm>
              <a:off x="1833282" y="6147359"/>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2602556" y="5890335"/>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34" name="Straight Arrow Connector 33"/>
            <p:cNvCxnSpPr/>
            <p:nvPr/>
          </p:nvCxnSpPr>
          <p:spPr>
            <a:xfrm flipH="1" flipV="1">
              <a:off x="1197795" y="555605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1197795" y="5886776"/>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192630" y="6217904"/>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1192629" y="652746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2314915" y="5733456"/>
              <a:ext cx="358175" cy="227412"/>
            </a:xfrm>
            <a:prstGeom prst="bentConnector2">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2314915" y="6131152"/>
              <a:ext cx="287642" cy="257024"/>
            </a:xfrm>
            <a:prstGeom prst="bentConnector3">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084189" y="6131152"/>
              <a:ext cx="354535"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10133143" y="3213100"/>
            <a:ext cx="1580989"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a:t>
            </a:r>
            <a:endParaRPr lang="en-US" dirty="0"/>
          </a:p>
        </p:txBody>
      </p:sp>
      <p:cxnSp>
        <p:nvCxnSpPr>
          <p:cNvPr id="52" name="Straight Arrow Connector 51"/>
          <p:cNvCxnSpPr>
            <a:stCxn id="41" idx="3"/>
            <a:endCxn id="46" idx="1"/>
          </p:cNvCxnSpPr>
          <p:nvPr/>
        </p:nvCxnSpPr>
        <p:spPr>
          <a:xfrm>
            <a:off x="9458402" y="3460750"/>
            <a:ext cx="674741"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133143" y="3862350"/>
            <a:ext cx="1580989"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a:t>
            </a:r>
            <a:endParaRPr lang="en-US" dirty="0"/>
          </a:p>
        </p:txBody>
      </p:sp>
      <p:cxnSp>
        <p:nvCxnSpPr>
          <p:cNvPr id="56" name="Straight Arrow Connector 55"/>
          <p:cNvCxnSpPr/>
          <p:nvPr/>
        </p:nvCxnSpPr>
        <p:spPr>
          <a:xfrm>
            <a:off x="9445702" y="4110000"/>
            <a:ext cx="687441"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0133142" y="5144384"/>
            <a:ext cx="1580989" cy="495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Evaluate</a:t>
            </a:r>
          </a:p>
        </p:txBody>
      </p:sp>
      <p:cxnSp>
        <p:nvCxnSpPr>
          <p:cNvPr id="59" name="Straight Arrow Connector 58"/>
          <p:cNvCxnSpPr/>
          <p:nvPr/>
        </p:nvCxnSpPr>
        <p:spPr>
          <a:xfrm>
            <a:off x="9445702" y="4753674"/>
            <a:ext cx="687441"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0133141" y="5809247"/>
            <a:ext cx="1580989"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a:t>
            </a:r>
            <a:endParaRPr lang="en-US" dirty="0"/>
          </a:p>
        </p:txBody>
      </p:sp>
      <p:cxnSp>
        <p:nvCxnSpPr>
          <p:cNvPr id="62" name="Straight Arrow Connector 61"/>
          <p:cNvCxnSpPr/>
          <p:nvPr/>
        </p:nvCxnSpPr>
        <p:spPr>
          <a:xfrm>
            <a:off x="9445702" y="5391842"/>
            <a:ext cx="687441"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0133143" y="4506024"/>
            <a:ext cx="1580989" cy="495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Evaluate</a:t>
            </a:r>
          </a:p>
        </p:txBody>
      </p:sp>
      <p:cxnSp>
        <p:nvCxnSpPr>
          <p:cNvPr id="65" name="Straight Arrow Connector 64"/>
          <p:cNvCxnSpPr/>
          <p:nvPr/>
        </p:nvCxnSpPr>
        <p:spPr>
          <a:xfrm>
            <a:off x="9445702" y="6027852"/>
            <a:ext cx="687441"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46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3.54167E-6 -2.59259E-6 L -3.54167E-6 0.09306 " pathEditMode="relative" rAng="0" ptsTypes="AA">
                                      <p:cBhvr>
                                        <p:cTn id="50" dur="2000" fill="hold"/>
                                        <p:tgtEl>
                                          <p:spTgt spid="58"/>
                                        </p:tgtEl>
                                        <p:attrNameLst>
                                          <p:attrName>ppt_x</p:attrName>
                                          <p:attrName>ppt_y</p:attrName>
                                        </p:attrNameLst>
                                      </p:cBhvr>
                                      <p:rCtr x="0" y="4653"/>
                                    </p:animMotion>
                                  </p:childTnLst>
                                </p:cTn>
                              </p:par>
                              <p:par>
                                <p:cTn id="51" presetID="42" presetClass="path" presetSubtype="0" accel="50000" decel="50000" fill="hold" grpId="1" nodeType="withEffect">
                                  <p:stCondLst>
                                    <p:cond delay="0"/>
                                  </p:stCondLst>
                                  <p:childTnLst>
                                    <p:animMotion origin="layout" path="M -3.54167E-6 -1.85185E-6 L -3.54167E-6 -0.09305 " pathEditMode="relative" rAng="0" ptsTypes="AA">
                                      <p:cBhvr>
                                        <p:cTn id="52" dur="2000" fill="hold"/>
                                        <p:tgtEl>
                                          <p:spTgt spid="61"/>
                                        </p:tgtEl>
                                        <p:attrNameLst>
                                          <p:attrName>ppt_x</p:attrName>
                                          <p:attrName>ppt_y</p:attrName>
                                        </p:attrNameLst>
                                      </p:cBhvr>
                                      <p:rCtr x="0" y="-4653"/>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6" grpId="0" animBg="1"/>
      <p:bldP spid="55" grpId="0" animBg="1"/>
      <p:bldP spid="58" grpId="0" animBg="1"/>
      <p:bldP spid="58" grpId="1" animBg="1"/>
      <p:bldP spid="61" grpId="0" animBg="1"/>
      <p:bldP spid="61" grpId="1"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PartialGC</a:t>
            </a:r>
            <a:r>
              <a:rPr lang="en-US" dirty="0" smtClean="0"/>
              <a:t> Cut-and-Choose</a:t>
            </a:r>
            <a:endParaRPr lang="en-US" dirty="0"/>
          </a:p>
        </p:txBody>
      </p:sp>
      <p:sp>
        <p:nvSpPr>
          <p:cNvPr id="3" name="Content Placeholder 2"/>
          <p:cNvSpPr>
            <a:spLocks noGrp="1"/>
          </p:cNvSpPr>
          <p:nvPr>
            <p:ph idx="1"/>
          </p:nvPr>
        </p:nvSpPr>
        <p:spPr>
          <a:xfrm>
            <a:off x="838200" y="1825625"/>
            <a:ext cx="6052930" cy="4351338"/>
          </a:xfrm>
        </p:spPr>
        <p:txBody>
          <a:bodyPr>
            <a:normAutofit lnSpcReduction="10000"/>
          </a:bodyPr>
          <a:lstStyle/>
          <a:p>
            <a:r>
              <a:rPr lang="en-US" dirty="0" smtClean="0"/>
              <a:t>Generator offers check and evaluation keys for each sub-circuit copy</a:t>
            </a:r>
          </a:p>
          <a:p>
            <a:pPr lvl="1"/>
            <a:r>
              <a:rPr lang="en-US" dirty="0" smtClean="0"/>
              <a:t>Evaluator selects one key for each via OT</a:t>
            </a:r>
          </a:p>
          <a:p>
            <a:pPr lvl="1"/>
            <a:r>
              <a:rPr lang="en-US" dirty="0" smtClean="0"/>
              <a:t>Generator never learns whether a sub-circuit was checked or evaluated</a:t>
            </a:r>
          </a:p>
          <a:p>
            <a:r>
              <a:rPr lang="en-US" dirty="0" smtClean="0"/>
              <a:t>Use OT cut-and-choose for first round</a:t>
            </a:r>
          </a:p>
          <a:p>
            <a:r>
              <a:rPr lang="en-US" dirty="0" smtClean="0"/>
              <a:t>Subsequent rounds</a:t>
            </a:r>
          </a:p>
          <a:p>
            <a:pPr lvl="1"/>
            <a:r>
              <a:rPr lang="en-US" dirty="0" smtClean="0"/>
              <a:t>No need to select a new set of check and evaluation circuits</a:t>
            </a:r>
          </a:p>
          <a:p>
            <a:pPr lvl="1"/>
            <a:r>
              <a:rPr lang="en-US" dirty="0" smtClean="0"/>
              <a:t>Use saved (encrypted) data to pass on this information</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grpSp>
        <p:nvGrpSpPr>
          <p:cNvPr id="49" name="Group 48"/>
          <p:cNvGrpSpPr/>
          <p:nvPr/>
        </p:nvGrpSpPr>
        <p:grpSpPr>
          <a:xfrm>
            <a:off x="8389678" y="2040337"/>
            <a:ext cx="3136550" cy="4294079"/>
            <a:chOff x="8389678" y="2040337"/>
            <a:chExt cx="3136550" cy="4294079"/>
          </a:xfrm>
        </p:grpSpPr>
        <p:grpSp>
          <p:nvGrpSpPr>
            <p:cNvPr id="6" name="Group 5"/>
            <p:cNvGrpSpPr/>
            <p:nvPr/>
          </p:nvGrpSpPr>
          <p:grpSpPr>
            <a:xfrm>
              <a:off x="9809772" y="2040337"/>
              <a:ext cx="1716456" cy="1024781"/>
              <a:chOff x="1192629" y="5492640"/>
              <a:chExt cx="2246095" cy="1340993"/>
            </a:xfrm>
          </p:grpSpPr>
          <p:sp>
            <p:nvSpPr>
              <p:cNvPr id="12" name="TextBox 11"/>
              <p:cNvSpPr txBox="1"/>
              <p:nvPr/>
            </p:nvSpPr>
            <p:spPr>
              <a:xfrm>
                <a:off x="2599503" y="6371968"/>
                <a:ext cx="838635" cy="461665"/>
              </a:xfrm>
              <a:prstGeom prst="rect">
                <a:avLst/>
              </a:prstGeom>
              <a:noFill/>
            </p:spPr>
            <p:txBody>
              <a:bodyPr wrap="square" rtlCol="0">
                <a:spAutoFit/>
              </a:bodyPr>
              <a:lstStyle/>
              <a:p>
                <a:r>
                  <a:rPr lang="en-US" sz="2400" dirty="0" smtClean="0"/>
                  <a:t>GC</a:t>
                </a:r>
                <a:r>
                  <a:rPr lang="en-US" sz="2400" baseline="-25000" dirty="0" smtClean="0"/>
                  <a:t>1</a:t>
                </a:r>
                <a:endParaRPr lang="en-US" sz="2400" baseline="-25000" dirty="0"/>
              </a:p>
            </p:txBody>
          </p:sp>
          <p:sp>
            <p:nvSpPr>
              <p:cNvPr id="13" name="Oval 12"/>
              <p:cNvSpPr/>
              <p:nvPr/>
            </p:nvSpPr>
            <p:spPr>
              <a:xfrm>
                <a:off x="1833282" y="5492640"/>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Oval 13"/>
              <p:cNvSpPr/>
              <p:nvPr/>
            </p:nvSpPr>
            <p:spPr>
              <a:xfrm>
                <a:off x="1833282" y="6147359"/>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602556" y="5890335"/>
                <a:ext cx="481633" cy="481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16" name="Straight Arrow Connector 15"/>
              <p:cNvCxnSpPr/>
              <p:nvPr/>
            </p:nvCxnSpPr>
            <p:spPr>
              <a:xfrm flipH="1" flipV="1">
                <a:off x="1197795" y="555605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197795" y="5886776"/>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192630" y="6217904"/>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192629" y="6527465"/>
                <a:ext cx="706021" cy="7119"/>
              </a:xfrm>
              <a:prstGeom prst="straightConnector1">
                <a:avLst/>
              </a:prstGeom>
              <a:ln w="25400">
                <a:solidFill>
                  <a:schemeClr val="tx1"/>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2314915" y="5733456"/>
                <a:ext cx="358175" cy="227412"/>
              </a:xfrm>
              <a:prstGeom prst="bentConnector2">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flipV="1">
                <a:off x="2314915" y="6131152"/>
                <a:ext cx="287642" cy="257024"/>
              </a:xfrm>
              <a:prstGeom prst="bentConnector3">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84189" y="6131152"/>
                <a:ext cx="354535"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9862521" y="3505994"/>
              <a:ext cx="1580989"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a:t>
              </a:r>
              <a:endParaRPr lang="en-US" dirty="0"/>
            </a:p>
          </p:txBody>
        </p:sp>
        <p:sp>
          <p:nvSpPr>
            <p:cNvPr id="24" name="Rectangle 23"/>
            <p:cNvSpPr/>
            <p:nvPr/>
          </p:nvSpPr>
          <p:spPr>
            <a:xfrm>
              <a:off x="8691376" y="3505994"/>
              <a:ext cx="59986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OT</a:t>
              </a:r>
              <a:endParaRPr lang="en-US"/>
            </a:p>
          </p:txBody>
        </p:sp>
        <p:cxnSp>
          <p:nvCxnSpPr>
            <p:cNvPr id="26" name="Straight Arrow Connector 25"/>
            <p:cNvCxnSpPr>
              <a:stCxn id="7" idx="3"/>
              <a:endCxn id="24" idx="1"/>
            </p:cNvCxnSpPr>
            <p:nvPr/>
          </p:nvCxnSpPr>
          <p:spPr>
            <a:xfrm>
              <a:off x="8389678" y="3466238"/>
              <a:ext cx="301698" cy="28740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24" idx="1"/>
            </p:cNvCxnSpPr>
            <p:nvPr/>
          </p:nvCxnSpPr>
          <p:spPr>
            <a:xfrm flipV="1">
              <a:off x="8389678" y="3753644"/>
              <a:ext cx="301698" cy="25754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3"/>
              <a:endCxn id="23" idx="1"/>
            </p:cNvCxnSpPr>
            <p:nvPr/>
          </p:nvCxnSpPr>
          <p:spPr>
            <a:xfrm>
              <a:off x="9291239" y="3753644"/>
              <a:ext cx="57128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862521" y="4667610"/>
              <a:ext cx="1580989" cy="495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Evaluate</a:t>
              </a:r>
              <a:endParaRPr lang="en-US" dirty="0"/>
            </a:p>
          </p:txBody>
        </p:sp>
        <p:sp>
          <p:nvSpPr>
            <p:cNvPr id="37" name="Rectangle 36"/>
            <p:cNvSpPr/>
            <p:nvPr/>
          </p:nvSpPr>
          <p:spPr>
            <a:xfrm>
              <a:off x="8691376" y="4667610"/>
              <a:ext cx="59986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OT</a:t>
              </a:r>
              <a:endParaRPr lang="en-US"/>
            </a:p>
          </p:txBody>
        </p:sp>
        <p:cxnSp>
          <p:nvCxnSpPr>
            <p:cNvPr id="38" name="Straight Arrow Connector 37"/>
            <p:cNvCxnSpPr>
              <a:stCxn id="39" idx="3"/>
            </p:cNvCxnSpPr>
            <p:nvPr/>
          </p:nvCxnSpPr>
          <p:spPr>
            <a:xfrm>
              <a:off x="8389678" y="4627854"/>
              <a:ext cx="301698" cy="28740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389678" y="4915260"/>
              <a:ext cx="301698" cy="25754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291239" y="4915260"/>
              <a:ext cx="57128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9862521" y="5829226"/>
              <a:ext cx="1580989" cy="495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a:t>
              </a:r>
              <a:endParaRPr lang="en-US" dirty="0"/>
            </a:p>
          </p:txBody>
        </p:sp>
        <p:sp>
          <p:nvSpPr>
            <p:cNvPr id="44" name="Rectangle 43"/>
            <p:cNvSpPr/>
            <p:nvPr/>
          </p:nvSpPr>
          <p:spPr>
            <a:xfrm>
              <a:off x="8691376" y="5829226"/>
              <a:ext cx="59986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OT</a:t>
              </a:r>
              <a:endParaRPr lang="en-US"/>
            </a:p>
          </p:txBody>
        </p:sp>
        <p:cxnSp>
          <p:nvCxnSpPr>
            <p:cNvPr id="45" name="Straight Arrow Connector 44"/>
            <p:cNvCxnSpPr>
              <a:stCxn id="46" idx="3"/>
            </p:cNvCxnSpPr>
            <p:nvPr/>
          </p:nvCxnSpPr>
          <p:spPr>
            <a:xfrm>
              <a:off x="8389678" y="5789470"/>
              <a:ext cx="301698" cy="28740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389678" y="6076876"/>
              <a:ext cx="301698" cy="25754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291239" y="6076876"/>
              <a:ext cx="57128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6718852" y="2888836"/>
            <a:ext cx="2398644" cy="3627616"/>
            <a:chOff x="6718852" y="2888836"/>
            <a:chExt cx="2398644" cy="3627616"/>
          </a:xfrm>
        </p:grpSpPr>
        <p:grpSp>
          <p:nvGrpSpPr>
            <p:cNvPr id="52" name="Group 51"/>
            <p:cNvGrpSpPr/>
            <p:nvPr/>
          </p:nvGrpSpPr>
          <p:grpSpPr>
            <a:xfrm>
              <a:off x="6929512" y="3216404"/>
              <a:ext cx="1551879" cy="3300048"/>
              <a:chOff x="6929512" y="3216404"/>
              <a:chExt cx="1551879" cy="3300048"/>
            </a:xfrm>
          </p:grpSpPr>
          <p:grpSp>
            <p:nvGrpSpPr>
              <p:cNvPr id="48" name="Group 47"/>
              <p:cNvGrpSpPr/>
              <p:nvPr/>
            </p:nvGrpSpPr>
            <p:grpSpPr>
              <a:xfrm>
                <a:off x="7013805" y="3284202"/>
                <a:ext cx="1375873" cy="3232250"/>
                <a:chOff x="7013805" y="3284202"/>
                <a:chExt cx="1375873" cy="3232250"/>
              </a:xfrm>
            </p:grpSpPr>
            <p:sp>
              <p:nvSpPr>
                <p:cNvPr id="7" name="Rectangle 6"/>
                <p:cNvSpPr/>
                <p:nvPr/>
              </p:nvSpPr>
              <p:spPr>
                <a:xfrm>
                  <a:off x="7013805" y="3284202"/>
                  <a:ext cx="1375873" cy="364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Check-key</a:t>
                  </a:r>
                  <a:endParaRPr lang="en-US" dirty="0"/>
                </a:p>
              </p:txBody>
            </p:sp>
            <p:sp>
              <p:nvSpPr>
                <p:cNvPr id="9" name="Rectangle 8"/>
                <p:cNvSpPr/>
                <p:nvPr/>
              </p:nvSpPr>
              <p:spPr>
                <a:xfrm>
                  <a:off x="7013805" y="3829148"/>
                  <a:ext cx="1375873" cy="364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Evaluate-key</a:t>
                  </a:r>
                  <a:endParaRPr lang="en-US" dirty="0"/>
                </a:p>
              </p:txBody>
            </p:sp>
            <p:sp>
              <p:nvSpPr>
                <p:cNvPr id="34" name="Rectangle 33"/>
                <p:cNvSpPr/>
                <p:nvPr/>
              </p:nvSpPr>
              <p:spPr>
                <a:xfrm>
                  <a:off x="7013805" y="4445818"/>
                  <a:ext cx="1375873" cy="364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Check-key</a:t>
                  </a:r>
                  <a:endParaRPr lang="en-US" dirty="0"/>
                </a:p>
              </p:txBody>
            </p:sp>
            <p:sp>
              <p:nvSpPr>
                <p:cNvPr id="35" name="Rectangle 34"/>
                <p:cNvSpPr/>
                <p:nvPr/>
              </p:nvSpPr>
              <p:spPr>
                <a:xfrm>
                  <a:off x="7013805" y="4990764"/>
                  <a:ext cx="1375873" cy="364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Evaluate-key</a:t>
                  </a:r>
                  <a:endParaRPr lang="en-US" dirty="0"/>
                </a:p>
              </p:txBody>
            </p:sp>
            <p:sp>
              <p:nvSpPr>
                <p:cNvPr id="41" name="Rectangle 40"/>
                <p:cNvSpPr/>
                <p:nvPr/>
              </p:nvSpPr>
              <p:spPr>
                <a:xfrm>
                  <a:off x="7013805" y="5607434"/>
                  <a:ext cx="1375873" cy="364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Check-key</a:t>
                  </a:r>
                  <a:endParaRPr lang="en-US" dirty="0"/>
                </a:p>
              </p:txBody>
            </p:sp>
            <p:sp>
              <p:nvSpPr>
                <p:cNvPr id="42" name="Rectangle 41"/>
                <p:cNvSpPr/>
                <p:nvPr/>
              </p:nvSpPr>
              <p:spPr>
                <a:xfrm>
                  <a:off x="7013805" y="6152380"/>
                  <a:ext cx="1375873" cy="364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Evaluate-key</a:t>
                  </a:r>
                  <a:endParaRPr lang="en-US" dirty="0"/>
                </a:p>
              </p:txBody>
            </p:sp>
          </p:grpSp>
          <p:sp>
            <p:nvSpPr>
              <p:cNvPr id="50" name="Rectangle 49"/>
              <p:cNvSpPr/>
              <p:nvPr/>
            </p:nvSpPr>
            <p:spPr>
              <a:xfrm>
                <a:off x="6929512" y="3216404"/>
                <a:ext cx="1551879" cy="1054267"/>
              </a:xfrm>
              <a:prstGeom prst="rect">
                <a:avLst/>
              </a:prstGeom>
              <a:noFill/>
              <a:ln>
                <a:prstDash val="lg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3" name="TextBox 52"/>
            <p:cNvSpPr txBox="1"/>
            <p:nvPr/>
          </p:nvSpPr>
          <p:spPr>
            <a:xfrm>
              <a:off x="6718852" y="2888836"/>
              <a:ext cx="2398644" cy="369332"/>
            </a:xfrm>
            <a:prstGeom prst="rect">
              <a:avLst/>
            </a:prstGeom>
            <a:noFill/>
          </p:spPr>
          <p:txBody>
            <a:bodyPr wrap="square" rtlCol="0">
              <a:spAutoFit/>
            </a:bodyPr>
            <a:lstStyle/>
            <a:p>
              <a:r>
                <a:rPr lang="en-US" dirty="0" smtClean="0"/>
                <a:t>1 copy </a:t>
              </a:r>
              <a:r>
                <a:rPr lang="en-US" smtClean="0"/>
                <a:t>of sub-circuit</a:t>
              </a:r>
              <a:endParaRPr lang="en-US" dirty="0"/>
            </a:p>
          </p:txBody>
        </p:sp>
      </p:grpSp>
    </p:spTree>
    <p:extLst>
      <p:ext uri="{BB962C8B-B14F-4D97-AF65-F5344CB8AC3E}">
        <p14:creationId xmlns:p14="http://schemas.microsoft.com/office/powerpoint/2010/main" val="3480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40306"/>
            <a:ext cx="10515600" cy="2008932"/>
          </a:xfrm>
        </p:spPr>
      </p:pic>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730" y="3583706"/>
            <a:ext cx="4572000" cy="3200400"/>
          </a:xfrm>
          <a:prstGeom prst="rect">
            <a:avLst/>
          </a:prstGeom>
        </p:spPr>
      </p:pic>
      <p:sp>
        <p:nvSpPr>
          <p:cNvPr id="7" name="TextBox 6"/>
          <p:cNvSpPr txBox="1"/>
          <p:nvPr/>
        </p:nvSpPr>
        <p:spPr>
          <a:xfrm>
            <a:off x="8415130" y="4293704"/>
            <a:ext cx="2517913" cy="1200329"/>
          </a:xfrm>
          <a:prstGeom prst="rect">
            <a:avLst/>
          </a:prstGeom>
          <a:noFill/>
        </p:spPr>
        <p:txBody>
          <a:bodyPr wrap="square" rtlCol="0">
            <a:spAutoFit/>
          </a:bodyPr>
          <a:lstStyle/>
          <a:p>
            <a:r>
              <a:rPr lang="en-US" dirty="0" smtClean="0"/>
              <a:t>Time taken to save and load a bit in </a:t>
            </a:r>
            <a:r>
              <a:rPr lang="en-US" dirty="0" err="1" smtClean="0"/>
              <a:t>PartialGC</a:t>
            </a:r>
            <a:endParaRPr lang="en-US" dirty="0" smtClean="0"/>
          </a:p>
          <a:p>
            <a:r>
              <a:rPr lang="en-US" dirty="0" smtClean="0"/>
              <a:t>(using 256 copies in the cut-and-choose)</a:t>
            </a:r>
            <a:endParaRPr lang="en-US" dirty="0"/>
          </a:p>
        </p:txBody>
      </p:sp>
      <p:sp>
        <p:nvSpPr>
          <p:cNvPr id="9" name="Rectangle 8"/>
          <p:cNvSpPr/>
          <p:nvPr/>
        </p:nvSpPr>
        <p:spPr>
          <a:xfrm>
            <a:off x="7600125" y="1969998"/>
            <a:ext cx="801754" cy="72237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10565298" y="1970332"/>
            <a:ext cx="801754" cy="722376"/>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7600124" y="2855530"/>
            <a:ext cx="801754" cy="245479"/>
          </a:xfrm>
          <a:prstGeom prst="rect">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10565298" y="2855530"/>
            <a:ext cx="801754" cy="245479"/>
          </a:xfrm>
          <a:prstGeom prst="rect">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348343" y="3947886"/>
            <a:ext cx="2946400" cy="1477328"/>
          </a:xfrm>
          <a:prstGeom prst="rect">
            <a:avLst/>
          </a:prstGeom>
          <a:noFill/>
        </p:spPr>
        <p:txBody>
          <a:bodyPr wrap="square" rtlCol="0">
            <a:spAutoFit/>
          </a:bodyPr>
          <a:lstStyle/>
          <a:p>
            <a:r>
              <a:rPr lang="en-US" dirty="0" smtClean="0"/>
              <a:t>We compare </a:t>
            </a:r>
            <a:r>
              <a:rPr lang="en-US" dirty="0" err="1" smtClean="0"/>
              <a:t>PartialGC</a:t>
            </a:r>
            <a:r>
              <a:rPr lang="en-US" dirty="0" smtClean="0"/>
              <a:t> to CMTB, which is based on the PCF (</a:t>
            </a:r>
            <a:r>
              <a:rPr lang="en-US" dirty="0" err="1" smtClean="0"/>
              <a:t>Kreuter</a:t>
            </a:r>
            <a:r>
              <a:rPr lang="en-US" dirty="0" smtClean="0"/>
              <a:t>-</a:t>
            </a:r>
            <a:r>
              <a:rPr lang="en-US" dirty="0" err="1" smtClean="0"/>
              <a:t>Shelat</a:t>
            </a:r>
            <a:r>
              <a:rPr lang="en-US" dirty="0" smtClean="0"/>
              <a:t>-Shen) system.</a:t>
            </a:r>
          </a:p>
          <a:p>
            <a:r>
              <a:rPr lang="en-US" dirty="0" smtClean="0"/>
              <a:t> </a:t>
            </a:r>
            <a:endParaRPr lang="en-US" dirty="0"/>
          </a:p>
        </p:txBody>
      </p:sp>
    </p:spTree>
    <p:extLst>
      <p:ext uri="{BB962C8B-B14F-4D97-AF65-F5344CB8AC3E}">
        <p14:creationId xmlns:p14="http://schemas.microsoft.com/office/powerpoint/2010/main" val="6692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36104" y="3657534"/>
            <a:ext cx="11145079" cy="1206013"/>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lstStyle/>
          <a:p>
            <a:pPr algn="r"/>
            <a:r>
              <a:rPr lang="en-US" dirty="0" smtClean="0"/>
              <a:t>Cloud</a:t>
            </a:r>
            <a:endParaRPr lang="en-US" dirty="0"/>
          </a:p>
        </p:txBody>
      </p:sp>
      <p:sp>
        <p:nvSpPr>
          <p:cNvPr id="2" name="Title 1"/>
          <p:cNvSpPr>
            <a:spLocks noGrp="1"/>
          </p:cNvSpPr>
          <p:nvPr>
            <p:ph type="title"/>
          </p:nvPr>
        </p:nvSpPr>
        <p:spPr>
          <a:xfrm>
            <a:off x="838200" y="126587"/>
            <a:ext cx="10515600" cy="1325563"/>
          </a:xfrm>
        </p:spPr>
        <p:txBody>
          <a:bodyPr/>
          <a:lstStyle/>
          <a:p>
            <a:r>
              <a:rPr lang="en-US" dirty="0" smtClean="0"/>
              <a:t>Solving Privacy-Preserving Proximity</a:t>
            </a:r>
            <a:endParaRPr lang="en-US" dirty="0"/>
          </a:p>
        </p:txBody>
      </p:sp>
      <p:sp>
        <p:nvSpPr>
          <p:cNvPr id="3" name="Content Placeholder 2"/>
          <p:cNvSpPr>
            <a:spLocks noGrp="1"/>
          </p:cNvSpPr>
          <p:nvPr>
            <p:ph idx="1"/>
          </p:nvPr>
        </p:nvSpPr>
        <p:spPr>
          <a:xfrm>
            <a:off x="838200" y="1351721"/>
            <a:ext cx="10515600" cy="2093781"/>
          </a:xfrm>
        </p:spPr>
        <p:txBody>
          <a:bodyPr>
            <a:normAutofit fontScale="92500" lnSpcReduction="20000"/>
          </a:bodyPr>
          <a:lstStyle/>
          <a:p>
            <a:r>
              <a:rPr lang="en-US" dirty="0" smtClean="0"/>
              <a:t>Question: Are we within 1 mile of each other?</a:t>
            </a:r>
          </a:p>
          <a:p>
            <a:pPr lvl="1"/>
            <a:r>
              <a:rPr lang="en-US" dirty="0" smtClean="0"/>
              <a:t>Users communicate with the server in rounds</a:t>
            </a:r>
          </a:p>
          <a:p>
            <a:pPr lvl="1"/>
            <a:r>
              <a:rPr lang="en-US" dirty="0" smtClean="0"/>
              <a:t>During each round, the user provides its current location, which is checked against the last reported location of the other user</a:t>
            </a:r>
          </a:p>
          <a:p>
            <a:r>
              <a:rPr lang="en-US" dirty="0" smtClean="0"/>
              <a:t>N users</a:t>
            </a:r>
          </a:p>
          <a:p>
            <a:pPr lvl="1"/>
            <a:r>
              <a:rPr lang="en-US" dirty="0" smtClean="0"/>
              <a:t>One party’s leaving does not stop the protocol</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
        <p:nvSpPr>
          <p:cNvPr id="6" name="Rectangle 5"/>
          <p:cNvSpPr/>
          <p:nvPr/>
        </p:nvSpPr>
        <p:spPr>
          <a:xfrm>
            <a:off x="916057" y="6301821"/>
            <a:ext cx="980661" cy="3843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Alice</a:t>
            </a:r>
            <a:endParaRPr lang="en-US" dirty="0"/>
          </a:p>
        </p:txBody>
      </p:sp>
      <p:sp>
        <p:nvSpPr>
          <p:cNvPr id="7" name="Rectangle 6"/>
          <p:cNvSpPr/>
          <p:nvPr/>
        </p:nvSpPr>
        <p:spPr>
          <a:xfrm>
            <a:off x="916057" y="4216606"/>
            <a:ext cx="1058517" cy="3843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Server</a:t>
            </a:r>
            <a:endParaRPr lang="en-US" dirty="0"/>
          </a:p>
        </p:txBody>
      </p:sp>
      <p:sp>
        <p:nvSpPr>
          <p:cNvPr id="8" name="Up-Down Arrow 7"/>
          <p:cNvSpPr/>
          <p:nvPr/>
        </p:nvSpPr>
        <p:spPr>
          <a:xfrm>
            <a:off x="838200" y="4614171"/>
            <a:ext cx="1136374" cy="1687650"/>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PGC</a:t>
            </a:r>
            <a:endParaRPr lang="en-US" dirty="0"/>
          </a:p>
        </p:txBody>
      </p:sp>
      <p:sp>
        <p:nvSpPr>
          <p:cNvPr id="12" name="Rectangle 11"/>
          <p:cNvSpPr/>
          <p:nvPr/>
        </p:nvSpPr>
        <p:spPr>
          <a:xfrm>
            <a:off x="2791239" y="6308447"/>
            <a:ext cx="980661" cy="3843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Bob</a:t>
            </a:r>
            <a:endParaRPr lang="en-US" dirty="0"/>
          </a:p>
        </p:txBody>
      </p:sp>
      <p:sp>
        <p:nvSpPr>
          <p:cNvPr id="13" name="Rectangle 12"/>
          <p:cNvSpPr/>
          <p:nvPr/>
        </p:nvSpPr>
        <p:spPr>
          <a:xfrm>
            <a:off x="2791239" y="4223232"/>
            <a:ext cx="1058517" cy="3843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Server</a:t>
            </a:r>
            <a:endParaRPr lang="en-US" dirty="0"/>
          </a:p>
        </p:txBody>
      </p:sp>
      <p:sp>
        <p:nvSpPr>
          <p:cNvPr id="14" name="Up-Down Arrow 13"/>
          <p:cNvSpPr/>
          <p:nvPr/>
        </p:nvSpPr>
        <p:spPr>
          <a:xfrm>
            <a:off x="2713382" y="4620797"/>
            <a:ext cx="1136374" cy="1687650"/>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PGC</a:t>
            </a:r>
          </a:p>
        </p:txBody>
      </p:sp>
      <p:grpSp>
        <p:nvGrpSpPr>
          <p:cNvPr id="15" name="Group 14"/>
          <p:cNvGrpSpPr/>
          <p:nvPr/>
        </p:nvGrpSpPr>
        <p:grpSpPr>
          <a:xfrm>
            <a:off x="4588564" y="4238900"/>
            <a:ext cx="1136374" cy="2469528"/>
            <a:chOff x="3861350" y="4229859"/>
            <a:chExt cx="1136374" cy="2469528"/>
          </a:xfrm>
        </p:grpSpPr>
        <p:sp>
          <p:nvSpPr>
            <p:cNvPr id="16" name="Rectangle 15"/>
            <p:cNvSpPr/>
            <p:nvPr/>
          </p:nvSpPr>
          <p:spPr>
            <a:xfrm>
              <a:off x="3939207" y="6315074"/>
              <a:ext cx="980661" cy="3843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Alice</a:t>
              </a:r>
              <a:endParaRPr lang="en-US" dirty="0"/>
            </a:p>
          </p:txBody>
        </p:sp>
        <p:sp>
          <p:nvSpPr>
            <p:cNvPr id="17" name="Rectangle 16"/>
            <p:cNvSpPr/>
            <p:nvPr/>
          </p:nvSpPr>
          <p:spPr>
            <a:xfrm>
              <a:off x="3939207" y="4229859"/>
              <a:ext cx="1058517" cy="3843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Server</a:t>
              </a:r>
              <a:endParaRPr lang="en-US" dirty="0"/>
            </a:p>
          </p:txBody>
        </p:sp>
        <p:sp>
          <p:nvSpPr>
            <p:cNvPr id="18" name="Up-Down Arrow 17"/>
            <p:cNvSpPr/>
            <p:nvPr/>
          </p:nvSpPr>
          <p:spPr>
            <a:xfrm>
              <a:off x="3861350" y="4627424"/>
              <a:ext cx="1136374" cy="1687650"/>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PGC</a:t>
              </a:r>
            </a:p>
          </p:txBody>
        </p:sp>
      </p:grpSp>
      <p:grpSp>
        <p:nvGrpSpPr>
          <p:cNvPr id="19" name="Group 18"/>
          <p:cNvGrpSpPr/>
          <p:nvPr/>
        </p:nvGrpSpPr>
        <p:grpSpPr>
          <a:xfrm>
            <a:off x="6463746" y="4245526"/>
            <a:ext cx="1136374" cy="2469528"/>
            <a:chOff x="3861350" y="4229859"/>
            <a:chExt cx="1136374" cy="2469528"/>
          </a:xfrm>
        </p:grpSpPr>
        <p:sp>
          <p:nvSpPr>
            <p:cNvPr id="20" name="Rectangle 19"/>
            <p:cNvSpPr/>
            <p:nvPr/>
          </p:nvSpPr>
          <p:spPr>
            <a:xfrm>
              <a:off x="3939207" y="6315074"/>
              <a:ext cx="980661" cy="3843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Bob</a:t>
              </a:r>
              <a:endParaRPr lang="en-US" dirty="0"/>
            </a:p>
          </p:txBody>
        </p:sp>
        <p:sp>
          <p:nvSpPr>
            <p:cNvPr id="21" name="Rectangle 20"/>
            <p:cNvSpPr/>
            <p:nvPr/>
          </p:nvSpPr>
          <p:spPr>
            <a:xfrm>
              <a:off x="3939207" y="4229859"/>
              <a:ext cx="1058517" cy="3843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Server</a:t>
              </a:r>
              <a:endParaRPr lang="en-US" dirty="0"/>
            </a:p>
          </p:txBody>
        </p:sp>
        <p:sp>
          <p:nvSpPr>
            <p:cNvPr id="22" name="Up-Down Arrow 21"/>
            <p:cNvSpPr/>
            <p:nvPr/>
          </p:nvSpPr>
          <p:spPr>
            <a:xfrm>
              <a:off x="3861350" y="4627424"/>
              <a:ext cx="1136374" cy="1687650"/>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PGC</a:t>
              </a:r>
            </a:p>
          </p:txBody>
        </p:sp>
      </p:grpSp>
      <p:grpSp>
        <p:nvGrpSpPr>
          <p:cNvPr id="23" name="Group 22"/>
          <p:cNvGrpSpPr/>
          <p:nvPr/>
        </p:nvGrpSpPr>
        <p:grpSpPr>
          <a:xfrm>
            <a:off x="8338928" y="4245526"/>
            <a:ext cx="1136374" cy="2469528"/>
            <a:chOff x="3861350" y="4229859"/>
            <a:chExt cx="1136374" cy="2469528"/>
          </a:xfrm>
        </p:grpSpPr>
        <p:sp>
          <p:nvSpPr>
            <p:cNvPr id="24" name="Rectangle 23"/>
            <p:cNvSpPr/>
            <p:nvPr/>
          </p:nvSpPr>
          <p:spPr>
            <a:xfrm>
              <a:off x="3939207" y="6315074"/>
              <a:ext cx="980661" cy="3843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Alice</a:t>
              </a:r>
              <a:endParaRPr lang="en-US" dirty="0"/>
            </a:p>
          </p:txBody>
        </p:sp>
        <p:sp>
          <p:nvSpPr>
            <p:cNvPr id="25" name="Rectangle 24"/>
            <p:cNvSpPr/>
            <p:nvPr/>
          </p:nvSpPr>
          <p:spPr>
            <a:xfrm>
              <a:off x="3939207" y="4229859"/>
              <a:ext cx="1058517" cy="3843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Server</a:t>
              </a:r>
              <a:endParaRPr lang="en-US" dirty="0"/>
            </a:p>
          </p:txBody>
        </p:sp>
        <p:sp>
          <p:nvSpPr>
            <p:cNvPr id="26" name="Up-Down Arrow 25"/>
            <p:cNvSpPr/>
            <p:nvPr/>
          </p:nvSpPr>
          <p:spPr>
            <a:xfrm>
              <a:off x="3861350" y="4627424"/>
              <a:ext cx="1136374" cy="1687650"/>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PGC</a:t>
              </a:r>
            </a:p>
          </p:txBody>
        </p:sp>
      </p:grpSp>
      <p:grpSp>
        <p:nvGrpSpPr>
          <p:cNvPr id="27" name="Group 26"/>
          <p:cNvGrpSpPr/>
          <p:nvPr/>
        </p:nvGrpSpPr>
        <p:grpSpPr>
          <a:xfrm>
            <a:off x="10214110" y="4252152"/>
            <a:ext cx="1136374" cy="2469528"/>
            <a:chOff x="3861350" y="4229859"/>
            <a:chExt cx="1136374" cy="2469528"/>
          </a:xfrm>
        </p:grpSpPr>
        <p:sp>
          <p:nvSpPr>
            <p:cNvPr id="28" name="Rectangle 27"/>
            <p:cNvSpPr/>
            <p:nvPr/>
          </p:nvSpPr>
          <p:spPr>
            <a:xfrm>
              <a:off x="3939207" y="6315074"/>
              <a:ext cx="980661" cy="3843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Bob</a:t>
              </a:r>
              <a:endParaRPr lang="en-US" dirty="0"/>
            </a:p>
          </p:txBody>
        </p:sp>
        <p:sp>
          <p:nvSpPr>
            <p:cNvPr id="29" name="Rectangle 28"/>
            <p:cNvSpPr/>
            <p:nvPr/>
          </p:nvSpPr>
          <p:spPr>
            <a:xfrm>
              <a:off x="3939207" y="4229859"/>
              <a:ext cx="1058517" cy="3843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Server</a:t>
              </a:r>
              <a:endParaRPr lang="en-US" dirty="0"/>
            </a:p>
          </p:txBody>
        </p:sp>
        <p:sp>
          <p:nvSpPr>
            <p:cNvPr id="30" name="Up-Down Arrow 29"/>
            <p:cNvSpPr/>
            <p:nvPr/>
          </p:nvSpPr>
          <p:spPr>
            <a:xfrm>
              <a:off x="3861350" y="4627424"/>
              <a:ext cx="1136374" cy="1687650"/>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PGC</a:t>
              </a:r>
            </a:p>
          </p:txBody>
        </p:sp>
      </p:grpSp>
      <p:grpSp>
        <p:nvGrpSpPr>
          <p:cNvPr id="36" name="Group 35"/>
          <p:cNvGrpSpPr/>
          <p:nvPr/>
        </p:nvGrpSpPr>
        <p:grpSpPr>
          <a:xfrm>
            <a:off x="1357518" y="3840648"/>
            <a:ext cx="2414382" cy="597035"/>
            <a:chOff x="1357518" y="3774388"/>
            <a:chExt cx="2414382" cy="597035"/>
          </a:xfrm>
        </p:grpSpPr>
        <p:cxnSp>
          <p:nvCxnSpPr>
            <p:cNvPr id="33" name="Straight Arrow Connector 32"/>
            <p:cNvCxnSpPr/>
            <p:nvPr/>
          </p:nvCxnSpPr>
          <p:spPr>
            <a:xfrm flipH="1">
              <a:off x="2034481" y="4371422"/>
              <a:ext cx="696851" cy="1"/>
            </a:xfrm>
            <a:prstGeom prst="straightConnector1">
              <a:avLst/>
            </a:prstGeom>
            <a:ln w="25400">
              <a:solidFill>
                <a:srgbClr val="FF0000"/>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7518" y="3774388"/>
              <a:ext cx="2414382" cy="369332"/>
            </a:xfrm>
            <a:prstGeom prst="rect">
              <a:avLst/>
            </a:prstGeom>
            <a:noFill/>
          </p:spPr>
          <p:txBody>
            <a:bodyPr wrap="square" rtlCol="0">
              <a:spAutoFit/>
            </a:bodyPr>
            <a:lstStyle/>
            <a:p>
              <a:r>
                <a:rPr lang="en-US" dirty="0" smtClean="0">
                  <a:solidFill>
                    <a:srgbClr val="FF0000"/>
                  </a:solidFill>
                </a:rPr>
                <a:t>Saved (encrypted) data</a:t>
              </a:r>
              <a:endParaRPr lang="en-US" dirty="0">
                <a:solidFill>
                  <a:srgbClr val="FF0000"/>
                </a:solidFill>
              </a:endParaRPr>
            </a:p>
          </p:txBody>
        </p:sp>
      </p:grpSp>
      <p:sp>
        <p:nvSpPr>
          <p:cNvPr id="37" name="Rectangle 36"/>
          <p:cNvSpPr/>
          <p:nvPr/>
        </p:nvSpPr>
        <p:spPr>
          <a:xfrm>
            <a:off x="4662279" y="6324114"/>
            <a:ext cx="980661" cy="3843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Charlie</a:t>
            </a:r>
            <a:endParaRPr lang="en-US" dirty="0"/>
          </a:p>
        </p:txBody>
      </p:sp>
      <p:sp>
        <p:nvSpPr>
          <p:cNvPr id="38" name="Rectangle 37"/>
          <p:cNvSpPr/>
          <p:nvPr/>
        </p:nvSpPr>
        <p:spPr>
          <a:xfrm>
            <a:off x="8420927" y="6330740"/>
            <a:ext cx="980661" cy="3843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Charlie</a:t>
            </a:r>
            <a:endParaRPr lang="en-US" dirty="0"/>
          </a:p>
        </p:txBody>
      </p:sp>
      <p:sp>
        <p:nvSpPr>
          <p:cNvPr id="39" name="Rectangle 38"/>
          <p:cNvSpPr/>
          <p:nvPr/>
        </p:nvSpPr>
        <p:spPr>
          <a:xfrm>
            <a:off x="6541603" y="6330741"/>
            <a:ext cx="980661" cy="3843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Alice</a:t>
            </a:r>
            <a:endParaRPr lang="en-US" dirty="0"/>
          </a:p>
        </p:txBody>
      </p:sp>
    </p:spTree>
    <p:extLst>
      <p:ext uri="{BB962C8B-B14F-4D97-AF65-F5344CB8AC3E}">
        <p14:creationId xmlns:p14="http://schemas.microsoft.com/office/powerpoint/2010/main" val="54073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uiExpand="1" build="p" bldLvl="2"/>
      <p:bldP spid="6" grpId="0" animBg="1"/>
      <p:bldP spid="7" grpId="0" animBg="1"/>
      <p:bldP spid="8" grpId="0" animBg="1"/>
      <p:bldP spid="12" grpId="0" animBg="1"/>
      <p:bldP spid="13" grpId="0" animBg="1"/>
      <p:bldP spid="14"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Apparent Paradox of </a:t>
            </a:r>
            <a:br>
              <a:rPr lang="en-US" dirty="0" smtClean="0"/>
            </a:br>
            <a:r>
              <a:rPr lang="en-US" dirty="0" smtClean="0"/>
              <a:t>Modern Cryptography</a:t>
            </a:r>
            <a:endParaRPr lang="en-US" dirty="0"/>
          </a:p>
        </p:txBody>
      </p:sp>
      <p:sp>
        <p:nvSpPr>
          <p:cNvPr id="3" name="Content Placeholder 2"/>
          <p:cNvSpPr>
            <a:spLocks noGrp="1"/>
          </p:cNvSpPr>
          <p:nvPr>
            <p:ph idx="1"/>
          </p:nvPr>
        </p:nvSpPr>
        <p:spPr/>
        <p:txBody>
          <a:bodyPr/>
          <a:lstStyle/>
          <a:p>
            <a:r>
              <a:rPr lang="en-US" dirty="0" smtClean="0"/>
              <a:t>Intuitive ideas of secrecy</a:t>
            </a:r>
          </a:p>
          <a:p>
            <a:pPr lvl="1"/>
            <a:r>
              <a:rPr lang="en-US" dirty="0"/>
              <a:t>Encrypted data are safe; but they appear to be unusable</a:t>
            </a:r>
          </a:p>
          <a:p>
            <a:r>
              <a:rPr lang="en-US" dirty="0"/>
              <a:t>If people have secrets, and want to do a joint computation</a:t>
            </a:r>
          </a:p>
          <a:p>
            <a:pPr lvl="1"/>
            <a:r>
              <a:rPr lang="en-US" dirty="0"/>
              <a:t>They can use a trusted third party</a:t>
            </a:r>
          </a:p>
          <a:p>
            <a:r>
              <a:rPr lang="en-US" dirty="0"/>
              <a:t>Modern cryptography</a:t>
            </a:r>
          </a:p>
          <a:p>
            <a:pPr lvl="1"/>
            <a:r>
              <a:rPr lang="en-US" dirty="0"/>
              <a:t>You may not have to decrypt</a:t>
            </a:r>
          </a:p>
          <a:p>
            <a:pPr lvl="1"/>
            <a:r>
              <a:rPr lang="en-US" dirty="0"/>
              <a:t>There may not need to be a trusted third party</a:t>
            </a:r>
          </a:p>
        </p:txBody>
      </p:sp>
      <p:sp>
        <p:nvSpPr>
          <p:cNvPr id="5" name="Slide Number Placeholder 4"/>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63302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0291" y="1583224"/>
            <a:ext cx="2710070" cy="4817903"/>
          </a:xfrm>
        </p:spPr>
      </p:pic>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965" y="1583224"/>
            <a:ext cx="2710070" cy="481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1639" y="1583225"/>
            <a:ext cx="2710071" cy="4817903"/>
          </a:xfrm>
          <a:prstGeom prst="rect">
            <a:avLst/>
          </a:prstGeom>
        </p:spPr>
      </p:pic>
    </p:spTree>
    <p:extLst>
      <p:ext uri="{BB962C8B-B14F-4D97-AF65-F5344CB8AC3E}">
        <p14:creationId xmlns:p14="http://schemas.microsoft.com/office/powerpoint/2010/main" val="426455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PartialGC</a:t>
            </a:r>
            <a:r>
              <a:rPr lang="en-US" dirty="0"/>
              <a:t> is a fully general, server-aided, </a:t>
            </a:r>
            <a:r>
              <a:rPr lang="en-US" dirty="0" smtClean="0"/>
              <a:t/>
            </a:r>
            <a:br>
              <a:rPr lang="en-US" dirty="0" smtClean="0"/>
            </a:br>
            <a:r>
              <a:rPr lang="en-US" dirty="0" smtClean="0"/>
              <a:t>secure</a:t>
            </a:r>
            <a:r>
              <a:rPr lang="en-US" dirty="0"/>
              <a:t>, multiparty computation mechanism</a:t>
            </a:r>
            <a:br>
              <a:rPr lang="en-US" dirty="0"/>
            </a:br>
            <a:endParaRPr lang="en-US" dirty="0"/>
          </a:p>
        </p:txBody>
      </p:sp>
      <p:sp>
        <p:nvSpPr>
          <p:cNvPr id="3" name="Content Placeholder 2"/>
          <p:cNvSpPr>
            <a:spLocks noGrp="1"/>
          </p:cNvSpPr>
          <p:nvPr>
            <p:ph idx="1"/>
          </p:nvPr>
        </p:nvSpPr>
        <p:spPr/>
        <p:txBody>
          <a:bodyPr/>
          <a:lstStyle/>
          <a:p>
            <a:r>
              <a:rPr lang="en-US" dirty="0" smtClean="0"/>
              <a:t>We implemented privacy-preserving proximity</a:t>
            </a:r>
          </a:p>
          <a:p>
            <a:pPr lvl="1"/>
            <a:r>
              <a:rPr lang="en-US" dirty="0" smtClean="0"/>
              <a:t>First </a:t>
            </a:r>
            <a:r>
              <a:rPr lang="en-US" dirty="0"/>
              <a:t>SFE app fast and light enough to run on a standard </a:t>
            </a:r>
            <a:r>
              <a:rPr lang="en-US" dirty="0" smtClean="0"/>
              <a:t>phone</a:t>
            </a:r>
          </a:p>
          <a:p>
            <a:r>
              <a:rPr lang="en-US" dirty="0" smtClean="0"/>
              <a:t>Entry system that counts the number of people in a building</a:t>
            </a:r>
          </a:p>
          <a:p>
            <a:pPr lvl="1"/>
            <a:r>
              <a:rPr lang="en-US" dirty="0" smtClean="0"/>
              <a:t>Disallows entry if there are too many people</a:t>
            </a:r>
          </a:p>
          <a:p>
            <a:r>
              <a:rPr lang="en-US" dirty="0" smtClean="0"/>
              <a:t>Saving credit card details across multiple purchases</a:t>
            </a:r>
          </a:p>
          <a:p>
            <a:pPr lvl="1"/>
            <a:r>
              <a:rPr lang="en-US" dirty="0" smtClean="0"/>
              <a:t>One person could also pay for a group of purchases by different people</a:t>
            </a:r>
          </a:p>
          <a:p>
            <a:r>
              <a:rPr lang="en-US" dirty="0" smtClean="0"/>
              <a:t>Secure auctions</a:t>
            </a:r>
          </a:p>
          <a:p>
            <a:pPr lvl="1"/>
            <a:r>
              <a:rPr lang="en-US" dirty="0" smtClean="0"/>
              <a:t>Only the highest/lowest values are saved per round</a:t>
            </a:r>
          </a:p>
          <a:p>
            <a:r>
              <a:rPr lang="en-US" dirty="0" smtClean="0"/>
              <a:t>Any iterative computation</a:t>
            </a:r>
          </a:p>
          <a:p>
            <a:endParaRPr lang="en-US"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9093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a:t>Example: Privacy-preserving </a:t>
            </a:r>
            <a:r>
              <a:rPr lang="en-US" dirty="0" smtClean="0"/>
              <a:t>Proximity</a:t>
            </a:r>
          </a:p>
          <a:p>
            <a:r>
              <a:rPr lang="en-US" dirty="0" err="1" smtClean="0"/>
              <a:t>PartialGC</a:t>
            </a:r>
            <a:r>
              <a:rPr lang="en-US" dirty="0" smtClean="0"/>
              <a:t> (ACM CCS'14*)</a:t>
            </a:r>
          </a:p>
          <a:p>
            <a:pPr lvl="1"/>
            <a:r>
              <a:rPr lang="en-US" dirty="0"/>
              <a:t>With Benjamin </a:t>
            </a:r>
            <a:r>
              <a:rPr lang="en-US" dirty="0" smtClean="0"/>
              <a:t>Mood, Kevin </a:t>
            </a:r>
            <a:r>
              <a:rPr lang="en-US" dirty="0"/>
              <a:t>Butler, </a:t>
            </a:r>
            <a:r>
              <a:rPr lang="en-US" dirty="0" smtClean="0"/>
              <a:t>and Joan </a:t>
            </a:r>
            <a:r>
              <a:rPr lang="en-US" dirty="0"/>
              <a:t>Feigenbaum</a:t>
            </a:r>
            <a:endParaRPr lang="en-US" dirty="0" smtClean="0"/>
          </a:p>
          <a:p>
            <a:pPr>
              <a:buFont typeface="Lucida Grande"/>
              <a:buChar char="→"/>
            </a:pPr>
            <a:r>
              <a:rPr lang="en-US" dirty="0" smtClean="0"/>
              <a:t> Other work on practical, secure computation</a:t>
            </a:r>
          </a:p>
          <a:p>
            <a:pPr lvl="1"/>
            <a:r>
              <a:rPr lang="en-US" dirty="0" smtClean="0"/>
              <a:t>SMPC: Overview and challenges</a:t>
            </a:r>
          </a:p>
          <a:p>
            <a:pPr lvl="1"/>
            <a:r>
              <a:rPr lang="en-US" dirty="0"/>
              <a:t>Frigate, SGX, </a:t>
            </a:r>
            <a:r>
              <a:rPr lang="en-US" dirty="0" smtClean="0"/>
              <a:t>Systematization</a:t>
            </a:r>
          </a:p>
          <a:p>
            <a:r>
              <a:rPr lang="en-US" dirty="0"/>
              <a:t>Deploying SMPC</a:t>
            </a:r>
          </a:p>
          <a:p>
            <a:r>
              <a:rPr lang="en-US" dirty="0"/>
              <a:t>Ongoing and future work</a:t>
            </a:r>
          </a:p>
        </p:txBody>
      </p:sp>
      <p:sp>
        <p:nvSpPr>
          <p:cNvPr id="5" name="TextBox 4"/>
          <p:cNvSpPr txBox="1"/>
          <p:nvPr/>
        </p:nvSpPr>
        <p:spPr>
          <a:xfrm>
            <a:off x="8789504" y="6176963"/>
            <a:ext cx="3906078" cy="646331"/>
          </a:xfrm>
          <a:prstGeom prst="rect">
            <a:avLst/>
          </a:prstGeom>
          <a:noFill/>
        </p:spPr>
        <p:txBody>
          <a:bodyPr wrap="square" rtlCol="0">
            <a:spAutoFit/>
          </a:bodyPr>
          <a:lstStyle/>
          <a:p>
            <a:r>
              <a:rPr lang="en-US" dirty="0"/>
              <a:t>*Expanded version: </a:t>
            </a:r>
            <a:r>
              <a:rPr lang="de-DE" dirty="0">
                <a:hlinkClick r:id="rId3"/>
              </a:rPr>
              <a:t>http://</a:t>
            </a:r>
            <a:r>
              <a:rPr lang="de-DE" dirty="0" err="1">
                <a:hlinkClick r:id="rId3"/>
              </a:rPr>
              <a:t>arxiv.org</a:t>
            </a:r>
            <a:r>
              <a:rPr lang="de-DE" dirty="0">
                <a:hlinkClick r:id="rId3"/>
              </a:rPr>
              <a:t>/</a:t>
            </a:r>
            <a:r>
              <a:rPr lang="de-DE" dirty="0" err="1">
                <a:hlinkClick r:id="rId3"/>
              </a:rPr>
              <a:t>abs</a:t>
            </a:r>
            <a:r>
              <a:rPr lang="de-DE" dirty="0">
                <a:hlinkClick r:id="rId3"/>
              </a:rPr>
              <a:t>/1506.02954</a:t>
            </a:r>
            <a:endParaRPr lang="en-US" dirty="0"/>
          </a:p>
        </p:txBody>
      </p:sp>
    </p:spTree>
    <p:extLst>
      <p:ext uri="{BB962C8B-B14F-4D97-AF65-F5344CB8AC3E}">
        <p14:creationId xmlns:p14="http://schemas.microsoft.com/office/powerpoint/2010/main" val="38309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pPr>
              <a:defRPr/>
            </a:pPr>
            <a:fld id="{4ED9EC26-3267-D64C-A834-076CFA42C56F}" type="slidenum">
              <a:rPr lang="en-US"/>
              <a:pPr>
                <a:defRPr/>
              </a:pPr>
              <a:t>23</a:t>
            </a:fld>
            <a:endParaRPr lang="en-US"/>
          </a:p>
        </p:txBody>
      </p:sp>
      <p:sp>
        <p:nvSpPr>
          <p:cNvPr id="461826" name="Rectangle 2"/>
          <p:cNvSpPr>
            <a:spLocks noGrp="1" noChangeArrowheads="1"/>
          </p:cNvSpPr>
          <p:nvPr>
            <p:ph type="title"/>
          </p:nvPr>
        </p:nvSpPr>
        <p:spPr/>
        <p:txBody>
          <a:bodyPr>
            <a:noAutofit/>
          </a:bodyPr>
          <a:lstStyle/>
          <a:p>
            <a:pPr eaLnBrk="1" hangingPunct="1">
              <a:defRPr/>
            </a:pPr>
            <a:r>
              <a:rPr lang="en-US" dirty="0" smtClean="0"/>
              <a:t>Secure, Multiparty Computation (SMPC)</a:t>
            </a:r>
          </a:p>
        </p:txBody>
      </p:sp>
      <p:sp>
        <p:nvSpPr>
          <p:cNvPr id="461827" name="Rectangle 3"/>
          <p:cNvSpPr>
            <a:spLocks noGrp="1" noChangeArrowheads="1"/>
          </p:cNvSpPr>
          <p:nvPr>
            <p:ph type="body" idx="1"/>
          </p:nvPr>
        </p:nvSpPr>
        <p:spPr/>
        <p:txBody>
          <a:bodyPr/>
          <a:lstStyle/>
          <a:p>
            <a:pPr eaLnBrk="1" hangingPunct="1">
              <a:buFontTx/>
              <a:buNone/>
              <a:defRPr/>
            </a:pPr>
            <a:r>
              <a:rPr lang="en-US" smtClean="0">
                <a:cs typeface="+mn-cs"/>
              </a:rPr>
              <a:t> </a:t>
            </a:r>
          </a:p>
        </p:txBody>
      </p:sp>
      <p:grpSp>
        <p:nvGrpSpPr>
          <p:cNvPr id="78852" name="Group 4"/>
          <p:cNvGrpSpPr>
            <a:grpSpLocks/>
          </p:cNvGrpSpPr>
          <p:nvPr/>
        </p:nvGrpSpPr>
        <p:grpSpPr bwMode="auto">
          <a:xfrm>
            <a:off x="2971800" y="1752600"/>
            <a:ext cx="5818188" cy="2058988"/>
            <a:chOff x="1080" y="936"/>
            <a:chExt cx="3665" cy="1297"/>
          </a:xfrm>
        </p:grpSpPr>
        <p:sp>
          <p:nvSpPr>
            <p:cNvPr id="461829" name="Oval 5"/>
            <p:cNvSpPr>
              <a:spLocks noChangeArrowheads="1"/>
            </p:cNvSpPr>
            <p:nvPr/>
          </p:nvSpPr>
          <p:spPr bwMode="auto">
            <a:xfrm>
              <a:off x="1944" y="1224"/>
              <a:ext cx="72"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830" name="Oval 6"/>
            <p:cNvSpPr>
              <a:spLocks noChangeArrowheads="1"/>
            </p:cNvSpPr>
            <p:nvPr/>
          </p:nvSpPr>
          <p:spPr bwMode="auto">
            <a:xfrm>
              <a:off x="1296" y="1584"/>
              <a:ext cx="72"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831" name="Oval 7"/>
            <p:cNvSpPr>
              <a:spLocks noChangeArrowheads="1"/>
            </p:cNvSpPr>
            <p:nvPr/>
          </p:nvSpPr>
          <p:spPr bwMode="auto">
            <a:xfrm>
              <a:off x="3744" y="1224"/>
              <a:ext cx="72"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832" name="Oval 8"/>
            <p:cNvSpPr>
              <a:spLocks noChangeArrowheads="1"/>
            </p:cNvSpPr>
            <p:nvPr/>
          </p:nvSpPr>
          <p:spPr bwMode="auto">
            <a:xfrm>
              <a:off x="4392" y="1584"/>
              <a:ext cx="72"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61833" name="Oval 9"/>
            <p:cNvSpPr>
              <a:spLocks noChangeArrowheads="1"/>
            </p:cNvSpPr>
            <p:nvPr/>
          </p:nvSpPr>
          <p:spPr bwMode="auto">
            <a:xfrm>
              <a:off x="2808" y="1872"/>
              <a:ext cx="72"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cxnSp>
          <p:nvCxnSpPr>
            <p:cNvPr id="461834" name="AutoShape 10"/>
            <p:cNvCxnSpPr>
              <a:cxnSpLocks noChangeShapeType="1"/>
              <a:stCxn id="461832" idx="1"/>
              <a:endCxn id="461831" idx="5"/>
            </p:cNvCxnSpPr>
            <p:nvPr/>
          </p:nvCxnSpPr>
          <p:spPr bwMode="auto">
            <a:xfrm flipH="1" flipV="1">
              <a:off x="3805" y="1285"/>
              <a:ext cx="598" cy="31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835" name="AutoShape 11"/>
            <p:cNvCxnSpPr>
              <a:cxnSpLocks noChangeShapeType="1"/>
              <a:stCxn id="461833" idx="7"/>
              <a:endCxn id="461832" idx="3"/>
            </p:cNvCxnSpPr>
            <p:nvPr/>
          </p:nvCxnSpPr>
          <p:spPr bwMode="auto">
            <a:xfrm flipV="1">
              <a:off x="2869" y="1645"/>
              <a:ext cx="1534" cy="23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836" name="AutoShape 12"/>
            <p:cNvCxnSpPr>
              <a:cxnSpLocks noChangeShapeType="1"/>
              <a:stCxn id="461830" idx="7"/>
              <a:endCxn id="461829" idx="2"/>
            </p:cNvCxnSpPr>
            <p:nvPr/>
          </p:nvCxnSpPr>
          <p:spPr bwMode="auto">
            <a:xfrm flipV="1">
              <a:off x="1357" y="1260"/>
              <a:ext cx="587" cy="335"/>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837" name="AutoShape 13"/>
            <p:cNvCxnSpPr>
              <a:cxnSpLocks noChangeShapeType="1"/>
              <a:stCxn id="461830" idx="5"/>
              <a:endCxn id="461833" idx="1"/>
            </p:cNvCxnSpPr>
            <p:nvPr/>
          </p:nvCxnSpPr>
          <p:spPr bwMode="auto">
            <a:xfrm>
              <a:off x="1357" y="1645"/>
              <a:ext cx="1462" cy="23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838" name="AutoShape 14"/>
            <p:cNvCxnSpPr>
              <a:cxnSpLocks noChangeShapeType="1"/>
              <a:stCxn id="461833" idx="7"/>
              <a:endCxn id="461831" idx="3"/>
            </p:cNvCxnSpPr>
            <p:nvPr/>
          </p:nvCxnSpPr>
          <p:spPr bwMode="auto">
            <a:xfrm flipV="1">
              <a:off x="2869" y="1285"/>
              <a:ext cx="886" cy="5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839" name="AutoShape 15"/>
            <p:cNvCxnSpPr>
              <a:cxnSpLocks noChangeShapeType="1"/>
              <a:stCxn id="461829" idx="5"/>
              <a:endCxn id="461833" idx="1"/>
            </p:cNvCxnSpPr>
            <p:nvPr/>
          </p:nvCxnSpPr>
          <p:spPr bwMode="auto">
            <a:xfrm>
              <a:off x="2005" y="1285"/>
              <a:ext cx="814" cy="59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840" name="AutoShape 16"/>
            <p:cNvCxnSpPr>
              <a:cxnSpLocks noChangeShapeType="1"/>
              <a:stCxn id="461830" idx="6"/>
              <a:endCxn id="461831" idx="2"/>
            </p:cNvCxnSpPr>
            <p:nvPr/>
          </p:nvCxnSpPr>
          <p:spPr bwMode="auto">
            <a:xfrm flipV="1">
              <a:off x="1368" y="1260"/>
              <a:ext cx="2376" cy="36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61841" name="AutoShape 17"/>
            <p:cNvCxnSpPr>
              <a:cxnSpLocks noChangeShapeType="1"/>
              <a:stCxn id="461829" idx="6"/>
              <a:endCxn id="461832" idx="2"/>
            </p:cNvCxnSpPr>
            <p:nvPr/>
          </p:nvCxnSpPr>
          <p:spPr bwMode="auto">
            <a:xfrm>
              <a:off x="2016" y="1260"/>
              <a:ext cx="2376" cy="36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1842" name="Text Box 18"/>
            <p:cNvSpPr txBox="1">
              <a:spLocks noChangeArrowheads="1"/>
            </p:cNvSpPr>
            <p:nvPr/>
          </p:nvSpPr>
          <p:spPr bwMode="auto">
            <a:xfrm>
              <a:off x="2448" y="936"/>
              <a:ext cx="516"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a:latin typeface="Arial" charset="0"/>
                </a:rPr>
                <a:t>. . .</a:t>
              </a:r>
            </a:p>
          </p:txBody>
        </p:sp>
        <p:sp>
          <p:nvSpPr>
            <p:cNvPr id="461843" name="Text Box 19"/>
            <p:cNvSpPr txBox="1">
              <a:spLocks noChangeArrowheads="1"/>
            </p:cNvSpPr>
            <p:nvPr/>
          </p:nvSpPr>
          <p:spPr bwMode="auto">
            <a:xfrm>
              <a:off x="2678" y="1945"/>
              <a:ext cx="26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1">
                  <a:latin typeface="Times New Roman" charset="0"/>
                </a:rPr>
                <a:t>x</a:t>
              </a:r>
              <a:r>
                <a:rPr lang="en-US" sz="2400" i="1" baseline="-25000">
                  <a:latin typeface="Times New Roman" charset="0"/>
                </a:rPr>
                <a:t>1</a:t>
              </a:r>
              <a:endParaRPr lang="en-US" sz="2400" i="1" baseline="30000">
                <a:latin typeface="Times New Roman" charset="0"/>
              </a:endParaRPr>
            </a:p>
          </p:txBody>
        </p:sp>
        <p:sp>
          <p:nvSpPr>
            <p:cNvPr id="461844" name="Text Box 20"/>
            <p:cNvSpPr txBox="1">
              <a:spLocks noChangeArrowheads="1"/>
            </p:cNvSpPr>
            <p:nvPr/>
          </p:nvSpPr>
          <p:spPr bwMode="auto">
            <a:xfrm>
              <a:off x="4480" y="1442"/>
              <a:ext cx="26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1">
                  <a:latin typeface="Times New Roman" charset="0"/>
                </a:rPr>
                <a:t>x</a:t>
              </a:r>
              <a:r>
                <a:rPr lang="en-US" sz="2400" baseline="-25000">
                  <a:latin typeface="Times New Roman" charset="0"/>
                </a:rPr>
                <a:t>2</a:t>
              </a:r>
              <a:endParaRPr lang="en-US" sz="2400" baseline="30000">
                <a:latin typeface="Times New Roman" charset="0"/>
              </a:endParaRPr>
            </a:p>
          </p:txBody>
        </p:sp>
        <p:sp>
          <p:nvSpPr>
            <p:cNvPr id="461845" name="Text Box 21"/>
            <p:cNvSpPr txBox="1">
              <a:spLocks noChangeArrowheads="1"/>
            </p:cNvSpPr>
            <p:nvPr/>
          </p:nvSpPr>
          <p:spPr bwMode="auto">
            <a:xfrm>
              <a:off x="3760" y="1009"/>
              <a:ext cx="28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1">
                  <a:latin typeface="Times New Roman" charset="0"/>
                </a:rPr>
                <a:t>x</a:t>
              </a:r>
              <a:r>
                <a:rPr lang="en-US" sz="800" i="1">
                  <a:latin typeface="Times New Roman" charset="0"/>
                </a:rPr>
                <a:t> </a:t>
              </a:r>
              <a:r>
                <a:rPr lang="en-US" sz="2400" baseline="-25000">
                  <a:latin typeface="Times New Roman" charset="0"/>
                </a:rPr>
                <a:t>3</a:t>
              </a:r>
              <a:endParaRPr lang="en-US" sz="2400" baseline="30000">
                <a:latin typeface="Times New Roman" charset="0"/>
              </a:endParaRPr>
            </a:p>
          </p:txBody>
        </p:sp>
        <p:sp>
          <p:nvSpPr>
            <p:cNvPr id="461846" name="Text Box 22"/>
            <p:cNvSpPr txBox="1">
              <a:spLocks noChangeArrowheads="1"/>
            </p:cNvSpPr>
            <p:nvPr/>
          </p:nvSpPr>
          <p:spPr bwMode="auto">
            <a:xfrm>
              <a:off x="1814" y="1009"/>
              <a:ext cx="53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1">
                  <a:solidFill>
                    <a:srgbClr val="FF6600"/>
                  </a:solidFill>
                  <a:latin typeface="Times New Roman" charset="0"/>
                </a:rPr>
                <a:t>   </a:t>
              </a:r>
              <a:r>
                <a:rPr lang="en-US" sz="2400" i="1">
                  <a:latin typeface="Times New Roman" charset="0"/>
                </a:rPr>
                <a:t>x</a:t>
              </a:r>
              <a:r>
                <a:rPr lang="en-US" sz="800" i="1">
                  <a:latin typeface="Times New Roman" charset="0"/>
                </a:rPr>
                <a:t> </a:t>
              </a:r>
              <a:r>
                <a:rPr lang="en-US" sz="2400" i="1" baseline="-25000">
                  <a:latin typeface="Times New Roman" charset="0"/>
                </a:rPr>
                <a:t>n-</a:t>
              </a:r>
              <a:r>
                <a:rPr lang="en-US" sz="2400" baseline="-25000">
                  <a:latin typeface="Times New Roman" charset="0"/>
                </a:rPr>
                <a:t>1</a:t>
              </a:r>
            </a:p>
          </p:txBody>
        </p:sp>
        <p:sp>
          <p:nvSpPr>
            <p:cNvPr id="461847" name="Text Box 23"/>
            <p:cNvSpPr txBox="1">
              <a:spLocks noChangeArrowheads="1"/>
            </p:cNvSpPr>
            <p:nvPr/>
          </p:nvSpPr>
          <p:spPr bwMode="auto">
            <a:xfrm>
              <a:off x="1080" y="1442"/>
              <a:ext cx="28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1">
                  <a:latin typeface="Times New Roman" charset="0"/>
                </a:rPr>
                <a:t>x</a:t>
              </a:r>
              <a:r>
                <a:rPr lang="en-US" sz="800" i="1">
                  <a:latin typeface="Times New Roman" charset="0"/>
                </a:rPr>
                <a:t> </a:t>
              </a:r>
              <a:r>
                <a:rPr lang="en-US" sz="2400" i="1" baseline="-25000">
                  <a:latin typeface="Times New Roman" charset="0"/>
                </a:rPr>
                <a:t>n</a:t>
              </a:r>
            </a:p>
          </p:txBody>
        </p:sp>
      </p:grpSp>
      <p:sp>
        <p:nvSpPr>
          <p:cNvPr id="461848" name="Text Box 24"/>
          <p:cNvSpPr txBox="1">
            <a:spLocks noChangeArrowheads="1"/>
          </p:cNvSpPr>
          <p:nvPr/>
        </p:nvSpPr>
        <p:spPr bwMode="auto">
          <a:xfrm>
            <a:off x="4856164" y="3784601"/>
            <a:ext cx="21114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a:sym typeface="Symbol" charset="0"/>
              </a:rPr>
              <a:t>y</a:t>
            </a:r>
            <a:r>
              <a:rPr lang="en-US" sz="2400">
                <a:sym typeface="Symbol" charset="0"/>
              </a:rPr>
              <a:t> = </a:t>
            </a:r>
            <a:r>
              <a:rPr lang="en-US" i="1">
                <a:sym typeface="Symbol" charset="0"/>
              </a:rPr>
              <a:t>F</a:t>
            </a:r>
            <a:r>
              <a:rPr lang="en-US" sz="2400">
                <a:latin typeface="Times New Roman" charset="0"/>
                <a:sym typeface="Symbol" charset="0"/>
              </a:rPr>
              <a:t> (</a:t>
            </a:r>
            <a:r>
              <a:rPr lang="en-US" sz="2400" i="1">
                <a:latin typeface="Times New Roman" charset="0"/>
                <a:sym typeface="Symbol" charset="0"/>
              </a:rPr>
              <a:t>x</a:t>
            </a:r>
            <a:r>
              <a:rPr sz="800" i="1" noProof="1">
                <a:latin typeface="Times New Roman" charset="0"/>
                <a:sym typeface="Symbol" charset="0"/>
              </a:rPr>
              <a:t> </a:t>
            </a:r>
            <a:r>
              <a:rPr lang="en-US" sz="2400" baseline="-25000">
                <a:latin typeface="Times New Roman" charset="0"/>
                <a:sym typeface="Symbol" charset="0"/>
              </a:rPr>
              <a:t>1</a:t>
            </a:r>
            <a:r>
              <a:rPr lang="en-US" sz="2400">
                <a:latin typeface="Times New Roman" charset="0"/>
                <a:sym typeface="Symbol" charset="0"/>
              </a:rPr>
              <a:t>, …, </a:t>
            </a:r>
            <a:r>
              <a:rPr lang="en-US" sz="2400" i="1">
                <a:latin typeface="Times New Roman" charset="0"/>
                <a:sym typeface="Symbol" charset="0"/>
              </a:rPr>
              <a:t>x</a:t>
            </a:r>
            <a:r>
              <a:rPr lang="en-US" sz="800" i="1">
                <a:latin typeface="Times New Roman" charset="0"/>
                <a:sym typeface="Symbol" charset="0"/>
              </a:rPr>
              <a:t> </a:t>
            </a:r>
            <a:r>
              <a:rPr lang="en-US" sz="2400" i="1" baseline="-25000">
                <a:latin typeface="Times New Roman" charset="0"/>
                <a:sym typeface="Symbol" charset="0"/>
              </a:rPr>
              <a:t>n</a:t>
            </a:r>
            <a:r>
              <a:rPr lang="en-US" sz="2400">
                <a:latin typeface="Times New Roman" charset="0"/>
                <a:sym typeface="Symbol" charset="0"/>
              </a:rPr>
              <a:t>)</a:t>
            </a:r>
          </a:p>
        </p:txBody>
      </p:sp>
      <p:sp>
        <p:nvSpPr>
          <p:cNvPr id="461849" name="Text Box 25"/>
          <p:cNvSpPr txBox="1">
            <a:spLocks noChangeArrowheads="1"/>
          </p:cNvSpPr>
          <p:nvPr/>
        </p:nvSpPr>
        <p:spPr bwMode="auto">
          <a:xfrm>
            <a:off x="1981200" y="4419600"/>
            <a:ext cx="80010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buFontTx/>
              <a:buChar char="•"/>
              <a:defRPr/>
            </a:pPr>
            <a:r>
              <a:rPr lang="en-US" sz="2400" dirty="0"/>
              <a:t> Each </a:t>
            </a:r>
            <a:r>
              <a:rPr lang="en-US" sz="2400" i="1" dirty="0" err="1"/>
              <a:t>i</a:t>
            </a:r>
            <a:r>
              <a:rPr lang="en-US" sz="2400" dirty="0"/>
              <a:t> learns </a:t>
            </a:r>
            <a:r>
              <a:rPr lang="en-US" sz="2400" i="1" dirty="0">
                <a:sym typeface="Symbol" charset="0"/>
              </a:rPr>
              <a:t>y</a:t>
            </a:r>
            <a:endParaRPr lang="en-US" sz="2400" dirty="0">
              <a:sym typeface="Symbol" charset="0"/>
            </a:endParaRPr>
          </a:p>
          <a:p>
            <a:pPr>
              <a:buFontTx/>
              <a:buChar char="•"/>
              <a:defRPr/>
            </a:pPr>
            <a:r>
              <a:rPr lang="en-US" sz="2400" dirty="0">
                <a:sym typeface="Symbol" charset="0"/>
              </a:rPr>
              <a:t> No </a:t>
            </a:r>
            <a:r>
              <a:rPr lang="en-US" sz="2400" i="1" dirty="0" err="1">
                <a:sym typeface="Symbol" charset="0"/>
              </a:rPr>
              <a:t>i</a:t>
            </a:r>
            <a:r>
              <a:rPr lang="en-US" sz="2400" dirty="0">
                <a:sym typeface="Symbol" charset="0"/>
              </a:rPr>
              <a:t> can learn anything about </a:t>
            </a:r>
            <a:r>
              <a:rPr lang="en-US" sz="2400" i="1" dirty="0" err="1"/>
              <a:t>x</a:t>
            </a:r>
            <a:r>
              <a:rPr lang="en-US" sz="2400" i="1" baseline="-25000" dirty="0" err="1"/>
              <a:t>j</a:t>
            </a:r>
            <a:endParaRPr lang="en-US" sz="2400" i="1" baseline="36000" dirty="0">
              <a:sym typeface="Symbol" charset="0"/>
            </a:endParaRPr>
          </a:p>
          <a:p>
            <a:pPr>
              <a:defRPr/>
            </a:pPr>
            <a:r>
              <a:rPr lang="en-US" sz="2400" dirty="0">
                <a:sym typeface="Symbol" charset="0"/>
              </a:rPr>
              <a:t>  (except what he can infer from </a:t>
            </a:r>
            <a:r>
              <a:rPr lang="en-US" sz="2400" i="1" dirty="0"/>
              <a:t>x</a:t>
            </a:r>
            <a:r>
              <a:rPr lang="en-US" sz="2400" i="1" baseline="-25000" dirty="0"/>
              <a:t>i</a:t>
            </a:r>
            <a:r>
              <a:rPr lang="en-US" sz="2400" i="1" dirty="0">
                <a:sym typeface="Symbol" charset="0"/>
              </a:rPr>
              <a:t> </a:t>
            </a:r>
            <a:r>
              <a:rPr lang="en-US" sz="2400" dirty="0">
                <a:sym typeface="Symbol" charset="0"/>
              </a:rPr>
              <a:t>and </a:t>
            </a:r>
            <a:r>
              <a:rPr lang="en-US" sz="2400" i="1" dirty="0">
                <a:sym typeface="Symbol" charset="0"/>
              </a:rPr>
              <a:t>y </a:t>
            </a:r>
            <a:r>
              <a:rPr lang="en-US" sz="2400" dirty="0">
                <a:sym typeface="Symbol" charset="0"/>
              </a:rPr>
              <a:t>)</a:t>
            </a:r>
            <a:endParaRPr lang="en-US" sz="2400" i="1" dirty="0">
              <a:sym typeface="Symbol" charset="0"/>
            </a:endParaRPr>
          </a:p>
          <a:p>
            <a:pPr>
              <a:buFontTx/>
              <a:buChar char="•"/>
              <a:defRPr/>
            </a:pPr>
            <a:r>
              <a:rPr lang="en-US" sz="2400" i="1" dirty="0">
                <a:sym typeface="Symbol" charset="0"/>
              </a:rPr>
              <a:t> </a:t>
            </a:r>
            <a:r>
              <a:rPr lang="en-US" sz="2400" dirty="0">
                <a:sym typeface="Symbol" charset="0"/>
              </a:rPr>
              <a:t>Very general positive results (</a:t>
            </a:r>
            <a:r>
              <a:rPr lang="en-US" sz="2400" i="1" dirty="0">
                <a:sym typeface="Symbol" charset="0"/>
              </a:rPr>
              <a:t>e.g.</a:t>
            </a:r>
            <a:r>
              <a:rPr lang="en-US" sz="2400" dirty="0">
                <a:sym typeface="Symbol" charset="0"/>
              </a:rPr>
              <a:t>, GMW87, BGW88)</a:t>
            </a:r>
          </a:p>
          <a:p>
            <a:pPr>
              <a:buFontTx/>
              <a:buChar char="•"/>
              <a:defRPr/>
            </a:pPr>
            <a:r>
              <a:rPr lang="en-US" sz="2400" dirty="0">
                <a:sym typeface="Symbol" charset="0"/>
              </a:rPr>
              <a:t> Not very widely used in practice … YET!</a:t>
            </a:r>
          </a:p>
        </p:txBody>
      </p:sp>
    </p:spTree>
    <p:extLst>
      <p:ext uri="{BB962C8B-B14F-4D97-AF65-F5344CB8AC3E}">
        <p14:creationId xmlns:p14="http://schemas.microsoft.com/office/powerpoint/2010/main" val="499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10 or 15 Years: Substantial Progress on Making SMPC Practical and Usable</a:t>
            </a:r>
          </a:p>
        </p:txBody>
      </p:sp>
      <p:sp>
        <p:nvSpPr>
          <p:cNvPr id="3" name="Content Placeholder 2"/>
          <p:cNvSpPr>
            <a:spLocks noGrp="1"/>
          </p:cNvSpPr>
          <p:nvPr>
            <p:ph idx="1"/>
          </p:nvPr>
        </p:nvSpPr>
        <p:spPr/>
        <p:txBody>
          <a:bodyPr/>
          <a:lstStyle/>
          <a:p>
            <a:r>
              <a:rPr lang="en-US" dirty="0"/>
              <a:t>Better conceptual frameworks</a:t>
            </a:r>
          </a:p>
          <a:p>
            <a:r>
              <a:rPr lang="en-US" dirty="0"/>
              <a:t>Development environments and </a:t>
            </a:r>
            <a:r>
              <a:rPr lang="en-US" dirty="0" smtClean="0"/>
              <a:t>tools </a:t>
            </a:r>
            <a:r>
              <a:rPr lang="en-US" dirty="0"/>
              <a:t>(languages, compilers, intermediate circuit formats, run-time systems)</a:t>
            </a:r>
          </a:p>
          <a:p>
            <a:r>
              <a:rPr lang="en-US" dirty="0"/>
              <a:t>Realistic use cases</a:t>
            </a:r>
          </a:p>
          <a:p>
            <a:r>
              <a:rPr lang="en-US" dirty="0"/>
              <a:t>Realistic execution environments, </a:t>
            </a:r>
            <a:r>
              <a:rPr lang="en-US" dirty="0" smtClean="0"/>
              <a:t/>
            </a:r>
            <a:br>
              <a:rPr lang="en-US" dirty="0" smtClean="0"/>
            </a:br>
            <a:r>
              <a:rPr lang="en-US" i="1" dirty="0" smtClean="0"/>
              <a:t>e.g</a:t>
            </a:r>
            <a:r>
              <a:rPr lang="en-US" i="1" dirty="0"/>
              <a:t>.,</a:t>
            </a:r>
            <a:r>
              <a:rPr lang="en-US" dirty="0"/>
              <a:t> handheld devices and cloud servers</a:t>
            </a:r>
          </a:p>
          <a:p>
            <a:r>
              <a:rPr lang="en-US" dirty="0"/>
              <a:t>Theoretical advances and new techniques</a:t>
            </a:r>
          </a:p>
          <a:p>
            <a:r>
              <a:rPr lang="en-US" dirty="0"/>
              <a:t>Experiments and performance analysis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7725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1752600" y="6351"/>
            <a:ext cx="8686800" cy="1539875"/>
          </a:xfrm>
          <a:extLs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normAutofit/>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dirty="0"/>
              <a:t>Communication Pattern:  </a:t>
            </a:r>
            <a:br>
              <a:rPr lang="en-GB" dirty="0"/>
            </a:br>
            <a:r>
              <a:rPr lang="en-GB" dirty="0"/>
              <a:t>Trusted-Party Computations</a:t>
            </a:r>
          </a:p>
        </p:txBody>
      </p:sp>
      <p:sp>
        <p:nvSpPr>
          <p:cNvPr id="35842" name="Oval 3"/>
          <p:cNvSpPr>
            <a:spLocks noChangeArrowheads="1"/>
          </p:cNvSpPr>
          <p:nvPr/>
        </p:nvSpPr>
        <p:spPr bwMode="auto">
          <a:xfrm>
            <a:off x="7958138" y="22383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43" name="Oval 4"/>
          <p:cNvSpPr>
            <a:spLocks noChangeArrowheads="1"/>
          </p:cNvSpPr>
          <p:nvPr/>
        </p:nvSpPr>
        <p:spPr bwMode="auto">
          <a:xfrm>
            <a:off x="3765550" y="22383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44" name="Oval 5"/>
          <p:cNvSpPr>
            <a:spLocks noChangeArrowheads="1"/>
          </p:cNvSpPr>
          <p:nvPr/>
        </p:nvSpPr>
        <p:spPr bwMode="auto">
          <a:xfrm>
            <a:off x="5835650" y="1763713"/>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45" name="Oval 6"/>
          <p:cNvSpPr>
            <a:spLocks noChangeArrowheads="1"/>
          </p:cNvSpPr>
          <p:nvPr/>
        </p:nvSpPr>
        <p:spPr bwMode="auto">
          <a:xfrm>
            <a:off x="2501900" y="3829050"/>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46" name="Oval 7"/>
          <p:cNvSpPr>
            <a:spLocks noChangeArrowheads="1"/>
          </p:cNvSpPr>
          <p:nvPr/>
        </p:nvSpPr>
        <p:spPr bwMode="auto">
          <a:xfrm>
            <a:off x="3765550" y="55784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47" name="Oval 8"/>
          <p:cNvSpPr>
            <a:spLocks noChangeArrowheads="1"/>
          </p:cNvSpPr>
          <p:nvPr/>
        </p:nvSpPr>
        <p:spPr bwMode="auto">
          <a:xfrm>
            <a:off x="5835650" y="6002338"/>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48" name="Oval 9"/>
          <p:cNvSpPr>
            <a:spLocks noChangeArrowheads="1"/>
          </p:cNvSpPr>
          <p:nvPr/>
        </p:nvSpPr>
        <p:spPr bwMode="auto">
          <a:xfrm>
            <a:off x="7969250" y="5581650"/>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49" name="Oval 10"/>
          <p:cNvSpPr>
            <a:spLocks noChangeArrowheads="1"/>
          </p:cNvSpPr>
          <p:nvPr/>
        </p:nvSpPr>
        <p:spPr bwMode="auto">
          <a:xfrm>
            <a:off x="9293225" y="3829050"/>
            <a:ext cx="465138"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50" name="Oval 11"/>
          <p:cNvSpPr>
            <a:spLocks noChangeArrowheads="1"/>
          </p:cNvSpPr>
          <p:nvPr/>
        </p:nvSpPr>
        <p:spPr bwMode="auto">
          <a:xfrm>
            <a:off x="5830888" y="38512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5851" name="Line 12"/>
          <p:cNvSpPr>
            <a:spLocks noChangeShapeType="1"/>
          </p:cNvSpPr>
          <p:nvPr/>
        </p:nvSpPr>
        <p:spPr bwMode="auto">
          <a:xfrm>
            <a:off x="2959100" y="4086225"/>
            <a:ext cx="2870200" cy="1588"/>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5852" name="Line 13"/>
          <p:cNvSpPr>
            <a:spLocks noChangeShapeType="1"/>
          </p:cNvSpPr>
          <p:nvPr/>
        </p:nvSpPr>
        <p:spPr bwMode="auto">
          <a:xfrm>
            <a:off x="4162426" y="2652713"/>
            <a:ext cx="1712913" cy="1325562"/>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5853" name="Line 14"/>
          <p:cNvSpPr>
            <a:spLocks noChangeShapeType="1"/>
          </p:cNvSpPr>
          <p:nvPr/>
        </p:nvSpPr>
        <p:spPr bwMode="auto">
          <a:xfrm>
            <a:off x="6061075" y="2220913"/>
            <a:ext cx="1588" cy="1619250"/>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5854" name="Line 15"/>
          <p:cNvSpPr>
            <a:spLocks noChangeShapeType="1"/>
          </p:cNvSpPr>
          <p:nvPr/>
        </p:nvSpPr>
        <p:spPr bwMode="auto">
          <a:xfrm flipH="1">
            <a:off x="6291264" y="2636838"/>
            <a:ext cx="1747837" cy="1325562"/>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5855" name="Line 16"/>
          <p:cNvSpPr>
            <a:spLocks noChangeShapeType="1"/>
          </p:cNvSpPr>
          <p:nvPr/>
        </p:nvSpPr>
        <p:spPr bwMode="auto">
          <a:xfrm flipH="1" flipV="1">
            <a:off x="6337301" y="4086226"/>
            <a:ext cx="2951163" cy="17463"/>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5856" name="Line 17"/>
          <p:cNvSpPr>
            <a:spLocks noChangeShapeType="1"/>
          </p:cNvSpPr>
          <p:nvPr/>
        </p:nvSpPr>
        <p:spPr bwMode="auto">
          <a:xfrm flipH="1" flipV="1">
            <a:off x="6245226" y="4256089"/>
            <a:ext cx="1762125" cy="1404937"/>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5857" name="Line 18"/>
          <p:cNvSpPr>
            <a:spLocks noChangeShapeType="1"/>
          </p:cNvSpPr>
          <p:nvPr/>
        </p:nvSpPr>
        <p:spPr bwMode="auto">
          <a:xfrm flipV="1">
            <a:off x="6061075" y="4316413"/>
            <a:ext cx="1588" cy="1668462"/>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5858" name="Line 19"/>
          <p:cNvSpPr>
            <a:spLocks noChangeShapeType="1"/>
          </p:cNvSpPr>
          <p:nvPr/>
        </p:nvSpPr>
        <p:spPr bwMode="auto">
          <a:xfrm flipV="1">
            <a:off x="4194176" y="4270376"/>
            <a:ext cx="1712913" cy="1406525"/>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02892FDA-0B4D-FF42-94B4-35ED0E351DE6}" type="slidenum">
              <a:rPr lang="en-US" smtClean="0"/>
              <a:pPr/>
              <a:t>25</a:t>
            </a:fld>
            <a:endParaRPr lang="en-US"/>
          </a:p>
        </p:txBody>
      </p:sp>
    </p:spTree>
    <p:extLst>
      <p:ext uri="{BB962C8B-B14F-4D97-AF65-F5344CB8AC3E}">
        <p14:creationId xmlns:p14="http://schemas.microsoft.com/office/powerpoint/2010/main" val="173622619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1752600" y="274639"/>
            <a:ext cx="8686800" cy="1144587"/>
          </a:xfrm>
          <a:extLs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noAutofit/>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dirty="0"/>
              <a:t>Communication Pattern:</a:t>
            </a:r>
            <a:br>
              <a:rPr lang="en-GB" dirty="0"/>
            </a:br>
            <a:r>
              <a:rPr lang="en-GB" dirty="0"/>
              <a:t>General SMPC Protocols</a:t>
            </a:r>
          </a:p>
        </p:txBody>
      </p:sp>
      <p:sp>
        <p:nvSpPr>
          <p:cNvPr id="33794" name="Oval 3"/>
          <p:cNvSpPr>
            <a:spLocks noChangeArrowheads="1"/>
          </p:cNvSpPr>
          <p:nvPr/>
        </p:nvSpPr>
        <p:spPr bwMode="auto">
          <a:xfrm>
            <a:off x="7958138" y="22383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3795" name="Oval 4"/>
          <p:cNvSpPr>
            <a:spLocks noChangeArrowheads="1"/>
          </p:cNvSpPr>
          <p:nvPr/>
        </p:nvSpPr>
        <p:spPr bwMode="auto">
          <a:xfrm>
            <a:off x="3765550" y="22383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3796" name="Oval 5"/>
          <p:cNvSpPr>
            <a:spLocks noChangeArrowheads="1"/>
          </p:cNvSpPr>
          <p:nvPr/>
        </p:nvSpPr>
        <p:spPr bwMode="auto">
          <a:xfrm>
            <a:off x="5835650" y="1763713"/>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3797" name="Oval 6"/>
          <p:cNvSpPr>
            <a:spLocks noChangeArrowheads="1"/>
          </p:cNvSpPr>
          <p:nvPr/>
        </p:nvSpPr>
        <p:spPr bwMode="auto">
          <a:xfrm>
            <a:off x="2501900" y="3829050"/>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3798" name="Oval 7"/>
          <p:cNvSpPr>
            <a:spLocks noChangeArrowheads="1"/>
          </p:cNvSpPr>
          <p:nvPr/>
        </p:nvSpPr>
        <p:spPr bwMode="auto">
          <a:xfrm>
            <a:off x="3765550" y="55784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3799" name="Oval 8"/>
          <p:cNvSpPr>
            <a:spLocks noChangeArrowheads="1"/>
          </p:cNvSpPr>
          <p:nvPr/>
        </p:nvSpPr>
        <p:spPr bwMode="auto">
          <a:xfrm>
            <a:off x="5835650" y="6002338"/>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3800" name="Oval 9"/>
          <p:cNvSpPr>
            <a:spLocks noChangeArrowheads="1"/>
          </p:cNvSpPr>
          <p:nvPr/>
        </p:nvSpPr>
        <p:spPr bwMode="auto">
          <a:xfrm>
            <a:off x="7969250" y="5581650"/>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3801" name="Oval 10"/>
          <p:cNvSpPr>
            <a:spLocks noChangeArrowheads="1"/>
          </p:cNvSpPr>
          <p:nvPr/>
        </p:nvSpPr>
        <p:spPr bwMode="auto">
          <a:xfrm>
            <a:off x="9293225" y="3829050"/>
            <a:ext cx="465138"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3802" name="Line 11"/>
          <p:cNvSpPr>
            <a:spLocks noChangeShapeType="1"/>
          </p:cNvSpPr>
          <p:nvPr/>
        </p:nvSpPr>
        <p:spPr bwMode="auto">
          <a:xfrm flipV="1">
            <a:off x="2882901" y="2651126"/>
            <a:ext cx="955675" cy="1190625"/>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03" name="Line 12"/>
          <p:cNvSpPr>
            <a:spLocks noChangeShapeType="1"/>
          </p:cNvSpPr>
          <p:nvPr/>
        </p:nvSpPr>
        <p:spPr bwMode="auto">
          <a:xfrm flipV="1">
            <a:off x="2944814" y="2141538"/>
            <a:ext cx="2916237" cy="1808162"/>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04" name="Line 13"/>
          <p:cNvSpPr>
            <a:spLocks noChangeShapeType="1"/>
          </p:cNvSpPr>
          <p:nvPr/>
        </p:nvSpPr>
        <p:spPr bwMode="auto">
          <a:xfrm flipV="1">
            <a:off x="2974975" y="2557464"/>
            <a:ext cx="5030788" cy="1468437"/>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05" name="Line 14"/>
          <p:cNvSpPr>
            <a:spLocks noChangeShapeType="1"/>
          </p:cNvSpPr>
          <p:nvPr/>
        </p:nvSpPr>
        <p:spPr bwMode="auto">
          <a:xfrm>
            <a:off x="2990851" y="4071939"/>
            <a:ext cx="6342063" cy="1587"/>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06" name="Line 15"/>
          <p:cNvSpPr>
            <a:spLocks noChangeShapeType="1"/>
          </p:cNvSpPr>
          <p:nvPr/>
        </p:nvSpPr>
        <p:spPr bwMode="auto">
          <a:xfrm>
            <a:off x="2959101" y="4132263"/>
            <a:ext cx="5046663" cy="157480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07" name="Line 16"/>
          <p:cNvSpPr>
            <a:spLocks noChangeShapeType="1"/>
          </p:cNvSpPr>
          <p:nvPr/>
        </p:nvSpPr>
        <p:spPr bwMode="auto">
          <a:xfrm>
            <a:off x="2959100" y="4210051"/>
            <a:ext cx="2947988" cy="1882775"/>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08" name="Line 17"/>
          <p:cNvSpPr>
            <a:spLocks noChangeShapeType="1"/>
          </p:cNvSpPr>
          <p:nvPr/>
        </p:nvSpPr>
        <p:spPr bwMode="auto">
          <a:xfrm>
            <a:off x="2820989" y="4271964"/>
            <a:ext cx="1049337" cy="1373187"/>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09" name="Line 18"/>
          <p:cNvSpPr>
            <a:spLocks noChangeShapeType="1"/>
          </p:cNvSpPr>
          <p:nvPr/>
        </p:nvSpPr>
        <p:spPr bwMode="auto">
          <a:xfrm flipV="1">
            <a:off x="4224339" y="2049463"/>
            <a:ext cx="1620837" cy="373062"/>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0" name="Line 19"/>
          <p:cNvSpPr>
            <a:spLocks noChangeShapeType="1"/>
          </p:cNvSpPr>
          <p:nvPr/>
        </p:nvSpPr>
        <p:spPr bwMode="auto">
          <a:xfrm>
            <a:off x="4208463" y="2498725"/>
            <a:ext cx="3751262" cy="1588"/>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1" name="Line 20"/>
          <p:cNvSpPr>
            <a:spLocks noChangeShapeType="1"/>
          </p:cNvSpPr>
          <p:nvPr/>
        </p:nvSpPr>
        <p:spPr bwMode="auto">
          <a:xfrm>
            <a:off x="4194175" y="2574925"/>
            <a:ext cx="5124450" cy="140335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2" name="Line 21"/>
          <p:cNvSpPr>
            <a:spLocks noChangeShapeType="1"/>
          </p:cNvSpPr>
          <p:nvPr/>
        </p:nvSpPr>
        <p:spPr bwMode="auto">
          <a:xfrm>
            <a:off x="4146550" y="2652713"/>
            <a:ext cx="3905250" cy="2976562"/>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3" name="Line 22"/>
          <p:cNvSpPr>
            <a:spLocks noChangeShapeType="1"/>
          </p:cNvSpPr>
          <p:nvPr/>
        </p:nvSpPr>
        <p:spPr bwMode="auto">
          <a:xfrm>
            <a:off x="4100514" y="2682875"/>
            <a:ext cx="1836737" cy="3348038"/>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4" name="Line 23"/>
          <p:cNvSpPr>
            <a:spLocks noChangeShapeType="1"/>
          </p:cNvSpPr>
          <p:nvPr/>
        </p:nvSpPr>
        <p:spPr bwMode="auto">
          <a:xfrm>
            <a:off x="3992564" y="2698750"/>
            <a:ext cx="1587" cy="287020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5" name="Line 24"/>
          <p:cNvSpPr>
            <a:spLocks noChangeShapeType="1"/>
          </p:cNvSpPr>
          <p:nvPr/>
        </p:nvSpPr>
        <p:spPr bwMode="auto">
          <a:xfrm>
            <a:off x="6292851" y="2066925"/>
            <a:ext cx="1666875" cy="32385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6" name="Line 25"/>
          <p:cNvSpPr>
            <a:spLocks noChangeShapeType="1"/>
          </p:cNvSpPr>
          <p:nvPr/>
        </p:nvSpPr>
        <p:spPr bwMode="auto">
          <a:xfrm>
            <a:off x="6246814" y="2143126"/>
            <a:ext cx="3087687" cy="1757363"/>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7" name="Line 26"/>
          <p:cNvSpPr>
            <a:spLocks noChangeShapeType="1"/>
          </p:cNvSpPr>
          <p:nvPr/>
        </p:nvSpPr>
        <p:spPr bwMode="auto">
          <a:xfrm>
            <a:off x="6169025" y="2205038"/>
            <a:ext cx="1944688" cy="337820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8" name="Line 27"/>
          <p:cNvSpPr>
            <a:spLocks noChangeShapeType="1"/>
          </p:cNvSpPr>
          <p:nvPr/>
        </p:nvSpPr>
        <p:spPr bwMode="auto">
          <a:xfrm>
            <a:off x="6061075" y="2251075"/>
            <a:ext cx="1588" cy="373380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19" name="Line 28"/>
          <p:cNvSpPr>
            <a:spLocks noChangeShapeType="1"/>
          </p:cNvSpPr>
          <p:nvPr/>
        </p:nvSpPr>
        <p:spPr bwMode="auto">
          <a:xfrm flipH="1">
            <a:off x="4144963" y="2205039"/>
            <a:ext cx="1809750" cy="3424237"/>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0" name="Line 29"/>
          <p:cNvSpPr>
            <a:spLocks noChangeShapeType="1"/>
          </p:cNvSpPr>
          <p:nvPr/>
        </p:nvSpPr>
        <p:spPr bwMode="auto">
          <a:xfrm>
            <a:off x="8361364" y="2636838"/>
            <a:ext cx="1019175" cy="1217612"/>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1" name="Line 30"/>
          <p:cNvSpPr>
            <a:spLocks noChangeShapeType="1"/>
          </p:cNvSpPr>
          <p:nvPr/>
        </p:nvSpPr>
        <p:spPr bwMode="auto">
          <a:xfrm>
            <a:off x="8191500" y="2698750"/>
            <a:ext cx="1588" cy="2884488"/>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2" name="Line 31"/>
          <p:cNvSpPr>
            <a:spLocks noChangeShapeType="1"/>
          </p:cNvSpPr>
          <p:nvPr/>
        </p:nvSpPr>
        <p:spPr bwMode="auto">
          <a:xfrm flipH="1">
            <a:off x="6199188" y="2682876"/>
            <a:ext cx="1885950" cy="3363913"/>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3" name="Line 32"/>
          <p:cNvSpPr>
            <a:spLocks noChangeShapeType="1"/>
          </p:cNvSpPr>
          <p:nvPr/>
        </p:nvSpPr>
        <p:spPr bwMode="auto">
          <a:xfrm flipH="1">
            <a:off x="4208463" y="2636839"/>
            <a:ext cx="3814762" cy="3024187"/>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4" name="Line 33"/>
          <p:cNvSpPr>
            <a:spLocks noChangeShapeType="1"/>
          </p:cNvSpPr>
          <p:nvPr/>
        </p:nvSpPr>
        <p:spPr bwMode="auto">
          <a:xfrm flipH="1">
            <a:off x="8389938" y="4271964"/>
            <a:ext cx="1022350" cy="1419225"/>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5" name="Line 34"/>
          <p:cNvSpPr>
            <a:spLocks noChangeShapeType="1"/>
          </p:cNvSpPr>
          <p:nvPr/>
        </p:nvSpPr>
        <p:spPr bwMode="auto">
          <a:xfrm flipH="1">
            <a:off x="6291263" y="4225925"/>
            <a:ext cx="3059112" cy="189865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6" name="Line 35"/>
          <p:cNvSpPr>
            <a:spLocks noChangeShapeType="1"/>
          </p:cNvSpPr>
          <p:nvPr/>
        </p:nvSpPr>
        <p:spPr bwMode="auto">
          <a:xfrm flipH="1">
            <a:off x="4192589" y="4164013"/>
            <a:ext cx="5127625" cy="157480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7" name="Line 36"/>
          <p:cNvSpPr>
            <a:spLocks noChangeShapeType="1"/>
          </p:cNvSpPr>
          <p:nvPr/>
        </p:nvSpPr>
        <p:spPr bwMode="auto">
          <a:xfrm flipH="1">
            <a:off x="4206875" y="5800725"/>
            <a:ext cx="3784600" cy="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8" name="Line 37"/>
          <p:cNvSpPr>
            <a:spLocks noChangeShapeType="1"/>
          </p:cNvSpPr>
          <p:nvPr/>
        </p:nvSpPr>
        <p:spPr bwMode="auto">
          <a:xfrm flipH="1">
            <a:off x="6305551" y="5892800"/>
            <a:ext cx="1685925" cy="32385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3829" name="Line 38"/>
          <p:cNvSpPr>
            <a:spLocks noChangeShapeType="1"/>
          </p:cNvSpPr>
          <p:nvPr/>
        </p:nvSpPr>
        <p:spPr bwMode="auto">
          <a:xfrm flipH="1" flipV="1">
            <a:off x="4238625" y="5875338"/>
            <a:ext cx="1608138" cy="341312"/>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02892FDA-0B4D-FF42-94B4-35ED0E351DE6}" type="slidenum">
              <a:rPr lang="en-US" smtClean="0"/>
              <a:pPr/>
              <a:t>26</a:t>
            </a:fld>
            <a:endParaRPr lang="en-US"/>
          </a:p>
        </p:txBody>
      </p:sp>
    </p:spTree>
    <p:extLst>
      <p:ext uri="{BB962C8B-B14F-4D97-AF65-F5344CB8AC3E}">
        <p14:creationId xmlns:p14="http://schemas.microsoft.com/office/powerpoint/2010/main" val="30805666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1524000" y="274639"/>
            <a:ext cx="9144000" cy="1144587"/>
          </a:xfrm>
          <a:extLs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noAutofit/>
          </a:bodyPr>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dirty="0"/>
              <a:t>Communication Pattern: </a:t>
            </a:r>
            <a:br>
              <a:rPr lang="en-GB" dirty="0"/>
            </a:br>
            <a:r>
              <a:rPr lang="en-GB" i="1" dirty="0"/>
              <a:t>K</a:t>
            </a:r>
            <a:r>
              <a:rPr lang="en-GB" dirty="0"/>
              <a:t>-for-</a:t>
            </a:r>
            <a:r>
              <a:rPr lang="en-GB" i="1" dirty="0"/>
              <a:t>N</a:t>
            </a:r>
            <a:r>
              <a:rPr lang="en-GB" dirty="0"/>
              <a:t> “Secure Outsourcing”</a:t>
            </a:r>
          </a:p>
        </p:txBody>
      </p:sp>
      <p:sp>
        <p:nvSpPr>
          <p:cNvPr id="37890" name="Oval 3"/>
          <p:cNvSpPr>
            <a:spLocks noChangeArrowheads="1"/>
          </p:cNvSpPr>
          <p:nvPr/>
        </p:nvSpPr>
        <p:spPr bwMode="auto">
          <a:xfrm>
            <a:off x="7958138" y="22383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891" name="Oval 4"/>
          <p:cNvSpPr>
            <a:spLocks noChangeArrowheads="1"/>
          </p:cNvSpPr>
          <p:nvPr/>
        </p:nvSpPr>
        <p:spPr bwMode="auto">
          <a:xfrm>
            <a:off x="3765550" y="22383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892" name="Oval 5"/>
          <p:cNvSpPr>
            <a:spLocks noChangeArrowheads="1"/>
          </p:cNvSpPr>
          <p:nvPr/>
        </p:nvSpPr>
        <p:spPr bwMode="auto">
          <a:xfrm>
            <a:off x="5851525" y="1766888"/>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893" name="Oval 6"/>
          <p:cNvSpPr>
            <a:spLocks noChangeArrowheads="1"/>
          </p:cNvSpPr>
          <p:nvPr/>
        </p:nvSpPr>
        <p:spPr bwMode="auto">
          <a:xfrm>
            <a:off x="2501900" y="3829050"/>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894" name="Oval 7"/>
          <p:cNvSpPr>
            <a:spLocks noChangeArrowheads="1"/>
          </p:cNvSpPr>
          <p:nvPr/>
        </p:nvSpPr>
        <p:spPr bwMode="auto">
          <a:xfrm>
            <a:off x="3765550" y="5578475"/>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895" name="Oval 8"/>
          <p:cNvSpPr>
            <a:spLocks noChangeArrowheads="1"/>
          </p:cNvSpPr>
          <p:nvPr/>
        </p:nvSpPr>
        <p:spPr bwMode="auto">
          <a:xfrm>
            <a:off x="5835650" y="6002338"/>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896" name="Oval 9"/>
          <p:cNvSpPr>
            <a:spLocks noChangeArrowheads="1"/>
          </p:cNvSpPr>
          <p:nvPr/>
        </p:nvSpPr>
        <p:spPr bwMode="auto">
          <a:xfrm>
            <a:off x="7969250" y="5581650"/>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897" name="Oval 10"/>
          <p:cNvSpPr>
            <a:spLocks noChangeArrowheads="1"/>
          </p:cNvSpPr>
          <p:nvPr/>
        </p:nvSpPr>
        <p:spPr bwMode="auto">
          <a:xfrm>
            <a:off x="9293225" y="3829050"/>
            <a:ext cx="465138"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898" name="Oval 11"/>
          <p:cNvSpPr>
            <a:spLocks noChangeArrowheads="1"/>
          </p:cNvSpPr>
          <p:nvPr/>
        </p:nvSpPr>
        <p:spPr bwMode="auto">
          <a:xfrm>
            <a:off x="4762500" y="2879726"/>
            <a:ext cx="2578100" cy="2390775"/>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9" name="Oval 12"/>
          <p:cNvSpPr>
            <a:spLocks noChangeArrowheads="1"/>
          </p:cNvSpPr>
          <p:nvPr/>
        </p:nvSpPr>
        <p:spPr bwMode="auto">
          <a:xfrm>
            <a:off x="5287963" y="3284538"/>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900" name="Oval 13"/>
          <p:cNvSpPr>
            <a:spLocks noChangeArrowheads="1"/>
          </p:cNvSpPr>
          <p:nvPr/>
        </p:nvSpPr>
        <p:spPr bwMode="auto">
          <a:xfrm>
            <a:off x="6372225" y="3262313"/>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901" name="Oval 14"/>
          <p:cNvSpPr>
            <a:spLocks noChangeArrowheads="1"/>
          </p:cNvSpPr>
          <p:nvPr/>
        </p:nvSpPr>
        <p:spPr bwMode="auto">
          <a:xfrm>
            <a:off x="5303838" y="4349750"/>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902" name="Oval 15"/>
          <p:cNvSpPr>
            <a:spLocks noChangeArrowheads="1"/>
          </p:cNvSpPr>
          <p:nvPr/>
        </p:nvSpPr>
        <p:spPr bwMode="auto">
          <a:xfrm>
            <a:off x="6348413" y="4357688"/>
            <a:ext cx="463550" cy="463550"/>
          </a:xfrm>
          <a:prstGeom prst="ellipse">
            <a:avLst/>
          </a:prstGeom>
          <a:solidFill>
            <a:srgbClr val="CCCCFF"/>
          </a:solidFill>
          <a:ln w="9525">
            <a:solidFill>
              <a:srgbClr val="000000"/>
            </a:solidFill>
            <a:round/>
            <a:headEnd/>
            <a:tailEnd/>
          </a:ln>
        </p:spPr>
        <p:txBody>
          <a:bodyPr wrap="none" anchor="ctr"/>
          <a:lstStyle/>
          <a:p>
            <a:endParaRPr lang="en-US"/>
          </a:p>
        </p:txBody>
      </p:sp>
      <p:sp>
        <p:nvSpPr>
          <p:cNvPr id="37903" name="Line 16"/>
          <p:cNvSpPr>
            <a:spLocks noChangeShapeType="1"/>
          </p:cNvSpPr>
          <p:nvPr/>
        </p:nvSpPr>
        <p:spPr bwMode="auto">
          <a:xfrm>
            <a:off x="2974976" y="4071939"/>
            <a:ext cx="1806575" cy="1587"/>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04" name="Line 17"/>
          <p:cNvSpPr>
            <a:spLocks noChangeShapeType="1"/>
          </p:cNvSpPr>
          <p:nvPr/>
        </p:nvSpPr>
        <p:spPr bwMode="auto">
          <a:xfrm flipH="1">
            <a:off x="7358063" y="4071939"/>
            <a:ext cx="1916112" cy="1587"/>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05" name="Line 18"/>
          <p:cNvSpPr>
            <a:spLocks noChangeShapeType="1"/>
          </p:cNvSpPr>
          <p:nvPr/>
        </p:nvSpPr>
        <p:spPr bwMode="auto">
          <a:xfrm>
            <a:off x="4194176" y="2620964"/>
            <a:ext cx="881063" cy="693737"/>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06" name="Line 19"/>
          <p:cNvSpPr>
            <a:spLocks noChangeShapeType="1"/>
          </p:cNvSpPr>
          <p:nvPr/>
        </p:nvSpPr>
        <p:spPr bwMode="auto">
          <a:xfrm flipH="1" flipV="1">
            <a:off x="7048500" y="4873625"/>
            <a:ext cx="990600" cy="787400"/>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07" name="Line 20"/>
          <p:cNvSpPr>
            <a:spLocks noChangeShapeType="1"/>
          </p:cNvSpPr>
          <p:nvPr/>
        </p:nvSpPr>
        <p:spPr bwMode="auto">
          <a:xfrm>
            <a:off x="6076950" y="2239964"/>
            <a:ext cx="1588" cy="663575"/>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08" name="Line 21"/>
          <p:cNvSpPr>
            <a:spLocks noChangeShapeType="1"/>
          </p:cNvSpPr>
          <p:nvPr/>
        </p:nvSpPr>
        <p:spPr bwMode="auto">
          <a:xfrm flipV="1">
            <a:off x="6076950" y="5289551"/>
            <a:ext cx="1588" cy="695325"/>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09" name="Line 22"/>
          <p:cNvSpPr>
            <a:spLocks noChangeShapeType="1"/>
          </p:cNvSpPr>
          <p:nvPr/>
        </p:nvSpPr>
        <p:spPr bwMode="auto">
          <a:xfrm flipV="1">
            <a:off x="4178301" y="4903788"/>
            <a:ext cx="957263" cy="741362"/>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10" name="Line 23"/>
          <p:cNvSpPr>
            <a:spLocks noChangeShapeType="1"/>
          </p:cNvSpPr>
          <p:nvPr/>
        </p:nvSpPr>
        <p:spPr bwMode="auto">
          <a:xfrm flipH="1">
            <a:off x="7064375" y="2620963"/>
            <a:ext cx="958850" cy="755650"/>
          </a:xfrm>
          <a:prstGeom prst="line">
            <a:avLst/>
          </a:prstGeom>
          <a:noFill/>
          <a:ln w="9525">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11" name="Line 24"/>
          <p:cNvSpPr>
            <a:spLocks noChangeShapeType="1"/>
          </p:cNvSpPr>
          <p:nvPr/>
        </p:nvSpPr>
        <p:spPr bwMode="auto">
          <a:xfrm>
            <a:off x="5753100" y="3516314"/>
            <a:ext cx="617538" cy="1587"/>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12" name="Line 25"/>
          <p:cNvSpPr>
            <a:spLocks noChangeShapeType="1"/>
          </p:cNvSpPr>
          <p:nvPr/>
        </p:nvSpPr>
        <p:spPr bwMode="auto">
          <a:xfrm>
            <a:off x="5751514" y="4592639"/>
            <a:ext cx="617537" cy="1587"/>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13" name="Line 26"/>
          <p:cNvSpPr>
            <a:spLocks noChangeShapeType="1"/>
          </p:cNvSpPr>
          <p:nvPr/>
        </p:nvSpPr>
        <p:spPr bwMode="auto">
          <a:xfrm>
            <a:off x="5537200" y="3748089"/>
            <a:ext cx="1588" cy="617537"/>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14" name="Line 27"/>
          <p:cNvSpPr>
            <a:spLocks noChangeShapeType="1"/>
          </p:cNvSpPr>
          <p:nvPr/>
        </p:nvSpPr>
        <p:spPr bwMode="auto">
          <a:xfrm>
            <a:off x="6586539" y="3733800"/>
            <a:ext cx="1587" cy="617538"/>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15" name="Line 28"/>
          <p:cNvSpPr>
            <a:spLocks noChangeShapeType="1"/>
          </p:cNvSpPr>
          <p:nvPr/>
        </p:nvSpPr>
        <p:spPr bwMode="auto">
          <a:xfrm flipV="1">
            <a:off x="5689601" y="3670300"/>
            <a:ext cx="771525" cy="77470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37916" name="Line 29"/>
          <p:cNvSpPr>
            <a:spLocks noChangeShapeType="1"/>
          </p:cNvSpPr>
          <p:nvPr/>
        </p:nvSpPr>
        <p:spPr bwMode="auto">
          <a:xfrm>
            <a:off x="5661025" y="3686175"/>
            <a:ext cx="755650" cy="755650"/>
          </a:xfrm>
          <a:prstGeom prst="line">
            <a:avLst/>
          </a:prstGeom>
          <a:noFill/>
          <a:ln w="9525">
            <a:solidFill>
              <a:srgbClr val="000000"/>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02892FDA-0B4D-FF42-94B4-35ED0E351DE6}" type="slidenum">
              <a:rPr lang="en-US" smtClean="0"/>
              <a:pPr/>
              <a:t>27</a:t>
            </a:fld>
            <a:endParaRPr lang="en-US"/>
          </a:p>
        </p:txBody>
      </p:sp>
    </p:spTree>
    <p:extLst>
      <p:ext uri="{BB962C8B-B14F-4D97-AF65-F5344CB8AC3E}">
        <p14:creationId xmlns:p14="http://schemas.microsoft.com/office/powerpoint/2010/main" val="100587731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Frigate Compiler</a:t>
            </a:r>
          </a:p>
        </p:txBody>
      </p:sp>
      <p:sp>
        <p:nvSpPr>
          <p:cNvPr id="3" name="Content Placeholder 2"/>
          <p:cNvSpPr>
            <a:spLocks noGrp="1"/>
          </p:cNvSpPr>
          <p:nvPr>
            <p:ph idx="1"/>
          </p:nvPr>
        </p:nvSpPr>
        <p:spPr/>
        <p:txBody>
          <a:bodyPr/>
          <a:lstStyle/>
          <a:p>
            <a:r>
              <a:rPr lang="en-US" dirty="0"/>
              <a:t>Many existing development tools for secure protocols are unstable, buggy, and hard to use</a:t>
            </a:r>
          </a:p>
          <a:p>
            <a:r>
              <a:rPr lang="en-US" dirty="0"/>
              <a:t>Frigate is a </a:t>
            </a:r>
            <a:r>
              <a:rPr lang="en-US" i="1" dirty="0"/>
              <a:t>validated</a:t>
            </a:r>
            <a:r>
              <a:rPr lang="en-US" dirty="0"/>
              <a:t>, extensible, and efficient compiler for SMPC</a:t>
            </a:r>
          </a:p>
          <a:p>
            <a:pPr lvl="1"/>
            <a:r>
              <a:rPr lang="en-US" dirty="0"/>
              <a:t>Dramatically more efficient than others (experimental comparisons with KSS, PCF, and CMBC)</a:t>
            </a:r>
          </a:p>
          <a:p>
            <a:pPr lvl="1"/>
            <a:r>
              <a:rPr lang="en-US" dirty="0"/>
              <a:t>Carefully tested and validated to ensure correctness</a:t>
            </a:r>
          </a:p>
          <a:p>
            <a:pPr lvl="1"/>
            <a:r>
              <a:rPr lang="en-US" dirty="0"/>
              <a:t>Easy to install and use; C-like language</a:t>
            </a:r>
          </a:p>
          <a:p>
            <a:r>
              <a:rPr lang="en-US" dirty="0"/>
              <a:t>Compiles C-like programs into </a:t>
            </a:r>
            <a:r>
              <a:rPr lang="en-US" dirty="0" smtClean="0"/>
              <a:t>a Boolean-circuit representation </a:t>
            </a:r>
            <a:r>
              <a:rPr lang="en-US" dirty="0"/>
              <a:t>that can be executed in a variety of SMPC run-time </a:t>
            </a:r>
            <a:r>
              <a:rPr lang="en-US" dirty="0" smtClean="0"/>
              <a:t>systems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28</a:t>
            </a:fld>
            <a:endParaRPr lang="en-US" dirty="0"/>
          </a:p>
        </p:txBody>
      </p:sp>
      <p:sp>
        <p:nvSpPr>
          <p:cNvPr id="5" name="TextBox 4"/>
          <p:cNvSpPr txBox="1"/>
          <p:nvPr/>
        </p:nvSpPr>
        <p:spPr>
          <a:xfrm>
            <a:off x="0" y="6027003"/>
            <a:ext cx="8881638" cy="830997"/>
          </a:xfrm>
          <a:prstGeom prst="rect">
            <a:avLst/>
          </a:prstGeom>
          <a:noFill/>
        </p:spPr>
        <p:txBody>
          <a:bodyPr wrap="square" rtlCol="0">
            <a:spAutoFit/>
          </a:bodyPr>
          <a:lstStyle/>
          <a:p>
            <a:pPr>
              <a:defRPr/>
            </a:pPr>
            <a:r>
              <a:rPr lang="en-US" sz="1600" dirty="0"/>
              <a:t>"Frigate: A Validated, Extensible, and Efficient Compiler and Interpreter for Secure Computation”</a:t>
            </a:r>
          </a:p>
          <a:p>
            <a:pPr>
              <a:defRPr/>
            </a:pPr>
            <a:r>
              <a:rPr lang="en-US" sz="1600" dirty="0" smtClean="0"/>
              <a:t>In </a:t>
            </a:r>
            <a:r>
              <a:rPr lang="en-US" sz="1600" i="1" dirty="0"/>
              <a:t>Proceedings of the </a:t>
            </a:r>
            <a:r>
              <a:rPr lang="en-US" sz="1600" i="1" dirty="0" smtClean="0"/>
              <a:t>2016 </a:t>
            </a:r>
            <a:r>
              <a:rPr lang="en-US" sz="1600" i="1" dirty="0"/>
              <a:t>IEEE European Symposium on Security and Privacy </a:t>
            </a:r>
            <a:r>
              <a:rPr lang="en-US" sz="1600" dirty="0"/>
              <a:t>(</a:t>
            </a:r>
            <a:r>
              <a:rPr lang="en-US" sz="1600" dirty="0" err="1" smtClean="0"/>
              <a:t>EuroS&amp;P</a:t>
            </a:r>
            <a:r>
              <a:rPr lang="en-US" sz="1600" dirty="0" smtClean="0"/>
              <a:t>) 2016</a:t>
            </a:r>
          </a:p>
          <a:p>
            <a:pPr>
              <a:defRPr/>
            </a:pPr>
            <a:r>
              <a:rPr lang="en-US" sz="1600" i="1" dirty="0" smtClean="0"/>
              <a:t>(with Benjamin </a:t>
            </a:r>
            <a:r>
              <a:rPr lang="en-US" sz="1600" i="1" dirty="0"/>
              <a:t>Mood, </a:t>
            </a:r>
            <a:r>
              <a:rPr lang="en-US" sz="1600" i="1" dirty="0" smtClean="0"/>
              <a:t>Henry </a:t>
            </a:r>
            <a:r>
              <a:rPr lang="en-US" sz="1600" i="1" dirty="0"/>
              <a:t>Carter, Kevin Butler, Patrick </a:t>
            </a:r>
            <a:r>
              <a:rPr lang="en-US" sz="1600" i="1" dirty="0" err="1" smtClean="0"/>
              <a:t>Traynor</a:t>
            </a:r>
            <a:r>
              <a:rPr lang="en-US" sz="1600" i="1" dirty="0" smtClean="0"/>
              <a:t>)</a:t>
            </a:r>
            <a:endParaRPr lang="en-US" sz="1600" i="1" dirty="0"/>
          </a:p>
        </p:txBody>
      </p:sp>
    </p:spTree>
    <p:extLst>
      <p:ext uri="{BB962C8B-B14F-4D97-AF65-F5344CB8AC3E}">
        <p14:creationId xmlns:p14="http://schemas.microsoft.com/office/powerpoint/2010/main" val="48371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Frigate Compile-time Speedup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446" y="1608464"/>
            <a:ext cx="7260920" cy="5135190"/>
          </a:xfrm>
        </p:spPr>
      </p:pic>
      <p:sp>
        <p:nvSpPr>
          <p:cNvPr id="5" name="Slide Number Placeholder 4"/>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61181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Multi-Party Computation (SMPC)</a:t>
            </a:r>
            <a:endParaRPr lang="en-US" dirty="0"/>
          </a:p>
        </p:txBody>
      </p:sp>
      <p:sp>
        <p:nvSpPr>
          <p:cNvPr id="3" name="Content Placeholder 2"/>
          <p:cNvSpPr>
            <a:spLocks noGrp="1"/>
          </p:cNvSpPr>
          <p:nvPr>
            <p:ph idx="1"/>
          </p:nvPr>
        </p:nvSpPr>
        <p:spPr/>
        <p:txBody>
          <a:bodyPr>
            <a:normAutofit/>
          </a:bodyPr>
          <a:lstStyle/>
          <a:p>
            <a:r>
              <a:rPr lang="en-US" dirty="0" smtClean="0"/>
              <a:t>Have your cake and eat it too</a:t>
            </a:r>
          </a:p>
          <a:p>
            <a:r>
              <a:rPr lang="en-US" dirty="0" smtClean="0"/>
              <a:t>Secret inputs; joint computation of desired output (Yao82)</a:t>
            </a:r>
          </a:p>
          <a:p>
            <a:r>
              <a:rPr lang="en-US" dirty="0" smtClean="0"/>
              <a:t>SMPC or Secure Function Evaluation (SFE)</a:t>
            </a:r>
          </a:p>
          <a:p>
            <a:r>
              <a:rPr lang="en-US" dirty="0" smtClean="0"/>
              <a:t>State of the art</a:t>
            </a:r>
          </a:p>
          <a:p>
            <a:pPr lvl="1"/>
            <a:r>
              <a:rPr lang="en-US" dirty="0"/>
              <a:t>2P-SFE: </a:t>
            </a:r>
            <a:r>
              <a:rPr lang="en-US" dirty="0" smtClean="0"/>
              <a:t>Currently fast enough for many applications</a:t>
            </a:r>
          </a:p>
          <a:p>
            <a:pPr lvl="1"/>
            <a:r>
              <a:rPr lang="en-US" dirty="0" smtClean="0"/>
              <a:t>S</a:t>
            </a:r>
            <a:r>
              <a:rPr lang="en-US" b="1" u="sng" dirty="0" smtClean="0"/>
              <a:t>M</a:t>
            </a:r>
            <a:r>
              <a:rPr lang="en-US" dirty="0" smtClean="0"/>
              <a:t>PC: Fast enough in some cases</a:t>
            </a:r>
          </a:p>
          <a:p>
            <a:pPr lvl="1"/>
            <a:r>
              <a:rPr lang="en-US" dirty="0" smtClean="0"/>
              <a:t>Fully </a:t>
            </a:r>
            <a:r>
              <a:rPr lang="en-US" dirty="0" err="1" smtClean="0"/>
              <a:t>Homomorphic</a:t>
            </a:r>
            <a:r>
              <a:rPr lang="en-US" dirty="0" smtClean="0"/>
              <a:t> </a:t>
            </a:r>
            <a:r>
              <a:rPr lang="en-US" dirty="0" smtClean="0"/>
              <a:t>Encryption: </a:t>
            </a:r>
            <a:r>
              <a:rPr lang="en-US" dirty="0" smtClean="0"/>
              <a:t>Slow, but improving</a:t>
            </a:r>
          </a:p>
        </p:txBody>
      </p:sp>
      <p:sp>
        <p:nvSpPr>
          <p:cNvPr id="5" name="Slide Number Placeholder 4"/>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87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Frigate Execution-time Speedup</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30</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3681" y="1468785"/>
            <a:ext cx="7346006" cy="5222655"/>
          </a:xfrm>
        </p:spPr>
      </p:pic>
    </p:spTree>
    <p:extLst>
      <p:ext uri="{BB962C8B-B14F-4D97-AF65-F5344CB8AC3E}">
        <p14:creationId xmlns:p14="http://schemas.microsoft.com/office/powerpoint/2010/main" val="3457938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Intel Software </a:t>
            </a:r>
            <a:r>
              <a:rPr lang="en-US" dirty="0" smtClean="0"/>
              <a:t>Guard Extensions </a:t>
            </a:r>
            <a:r>
              <a:rPr lang="en-US" dirty="0"/>
              <a:t>for </a:t>
            </a:r>
            <a:r>
              <a:rPr lang="en-US" dirty="0" smtClean="0"/>
              <a:t>Efficient Two-Party Secure </a:t>
            </a:r>
            <a:r>
              <a:rPr lang="en-US" dirty="0"/>
              <a:t>Function Evaluation</a:t>
            </a:r>
          </a:p>
        </p:txBody>
      </p:sp>
      <p:sp>
        <p:nvSpPr>
          <p:cNvPr id="3" name="Content Placeholder 2"/>
          <p:cNvSpPr>
            <a:spLocks noGrp="1"/>
          </p:cNvSpPr>
          <p:nvPr>
            <p:ph idx="1"/>
          </p:nvPr>
        </p:nvSpPr>
        <p:spPr/>
        <p:txBody>
          <a:bodyPr/>
          <a:lstStyle/>
          <a:p>
            <a:r>
              <a:rPr lang="en-US" dirty="0" smtClean="0"/>
              <a:t>We analyze the difficulties of using SGX for 2P-SFE and why naïve protocols do not work</a:t>
            </a:r>
          </a:p>
          <a:p>
            <a:r>
              <a:rPr lang="en-US" dirty="0" smtClean="0"/>
              <a:t>We </a:t>
            </a:r>
            <a:r>
              <a:rPr lang="en-US" dirty="0"/>
              <a:t>show how to augment an SGX system to provide stronger guarantees, and </a:t>
            </a:r>
            <a:r>
              <a:rPr lang="en-US" dirty="0" smtClean="0"/>
              <a:t>we provide </a:t>
            </a:r>
            <a:r>
              <a:rPr lang="en-US" dirty="0"/>
              <a:t>a protocol that enables two SGX systems to perform 2P-SFE </a:t>
            </a:r>
            <a:r>
              <a:rPr lang="en-US" dirty="0" smtClean="0"/>
              <a:t>efficiently</a:t>
            </a:r>
            <a:endParaRPr lang="en-US" dirty="0"/>
          </a:p>
          <a:p>
            <a:r>
              <a:rPr lang="en-US" dirty="0" smtClean="0"/>
              <a:t>Outsourcing and hybrid protocols</a:t>
            </a:r>
          </a:p>
          <a:p>
            <a:r>
              <a:rPr lang="en-US" dirty="0" smtClean="0"/>
              <a:t>Augment honest-but-curious to malicious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
        <p:nvSpPr>
          <p:cNvPr id="5" name="TextBox 4"/>
          <p:cNvSpPr txBox="1"/>
          <p:nvPr/>
        </p:nvSpPr>
        <p:spPr>
          <a:xfrm>
            <a:off x="0" y="6027003"/>
            <a:ext cx="9568453" cy="830997"/>
          </a:xfrm>
          <a:prstGeom prst="rect">
            <a:avLst/>
          </a:prstGeom>
          <a:noFill/>
        </p:spPr>
        <p:txBody>
          <a:bodyPr wrap="none" rtlCol="0">
            <a:spAutoFit/>
          </a:bodyPr>
          <a:lstStyle/>
          <a:p>
            <a:r>
              <a:rPr lang="en-US" sz="1600" dirty="0" smtClean="0"/>
              <a:t>"</a:t>
            </a:r>
            <a:r>
              <a:rPr lang="en-US" sz="1600" dirty="0"/>
              <a:t>Using Intel Software Guard Extensions for Efficient Two-Party Secure Function </a:t>
            </a:r>
            <a:r>
              <a:rPr lang="en-US" sz="1600" dirty="0" smtClean="0"/>
              <a:t>Evaluation”</a:t>
            </a:r>
            <a:endParaRPr lang="en-US" sz="1600" dirty="0"/>
          </a:p>
          <a:p>
            <a:r>
              <a:rPr lang="en-US" sz="1600" i="1" dirty="0"/>
              <a:t>In Proceedings of </a:t>
            </a:r>
            <a:r>
              <a:rPr lang="en-US" sz="1600" i="1" dirty="0" smtClean="0"/>
              <a:t>the </a:t>
            </a:r>
            <a:r>
              <a:rPr lang="en-US" sz="1600" i="1" dirty="0" smtClean="0"/>
              <a:t>Workshop </a:t>
            </a:r>
            <a:r>
              <a:rPr lang="en-US" sz="1600" i="1" dirty="0"/>
              <a:t>on Encrypted Computing and Applied </a:t>
            </a:r>
            <a:r>
              <a:rPr lang="en-US" sz="1600" i="1" dirty="0" err="1"/>
              <a:t>Homomorphic</a:t>
            </a:r>
            <a:r>
              <a:rPr lang="en-US" sz="1600" i="1" dirty="0"/>
              <a:t> Cryptography</a:t>
            </a:r>
            <a:r>
              <a:rPr lang="en-US" sz="1600" i="1" dirty="0" smtClean="0"/>
              <a:t> (</a:t>
            </a:r>
            <a:r>
              <a:rPr lang="en-US" sz="1600" i="1" dirty="0" smtClean="0"/>
              <a:t>WAHC</a:t>
            </a:r>
            <a:r>
              <a:rPr lang="en-US" sz="1600" i="1" dirty="0" smtClean="0"/>
              <a:t>)</a:t>
            </a:r>
            <a:r>
              <a:rPr lang="en-US" sz="1600" dirty="0" smtClean="0"/>
              <a:t>, </a:t>
            </a:r>
            <a:r>
              <a:rPr lang="en-US" sz="1600" dirty="0" smtClean="0"/>
              <a:t>2016</a:t>
            </a:r>
          </a:p>
          <a:p>
            <a:r>
              <a:rPr lang="en-US" sz="1600" i="1" dirty="0" smtClean="0"/>
              <a:t>(with </a:t>
            </a:r>
            <a:r>
              <a:rPr lang="en-US" sz="1600" i="1" dirty="0"/>
              <a:t>Benjamin Mood, Joan </a:t>
            </a:r>
            <a:r>
              <a:rPr lang="en-US" sz="1600" i="1" dirty="0" err="1"/>
              <a:t>Feigenbaum</a:t>
            </a:r>
            <a:r>
              <a:rPr lang="en-US" sz="1600" i="1" dirty="0"/>
              <a:t>, Kevin Butler, Patrick </a:t>
            </a:r>
            <a:r>
              <a:rPr lang="en-US" sz="1600" i="1" dirty="0" err="1" smtClean="0"/>
              <a:t>Traynor</a:t>
            </a:r>
            <a:r>
              <a:rPr lang="en-US" sz="1600" i="1" dirty="0"/>
              <a:t>)</a:t>
            </a:r>
          </a:p>
        </p:txBody>
      </p:sp>
    </p:spTree>
    <p:extLst>
      <p:ext uri="{BB962C8B-B14F-4D97-AF65-F5344CB8AC3E}">
        <p14:creationId xmlns:p14="http://schemas.microsoft.com/office/powerpoint/2010/main" val="16314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Systematization of Secure Computation</a:t>
            </a:r>
          </a:p>
        </p:txBody>
      </p:sp>
      <p:sp>
        <p:nvSpPr>
          <p:cNvPr id="3" name="Content Placeholder 2"/>
          <p:cNvSpPr>
            <a:spLocks noGrp="1"/>
          </p:cNvSpPr>
          <p:nvPr>
            <p:ph idx="1"/>
          </p:nvPr>
        </p:nvSpPr>
        <p:spPr/>
        <p:txBody>
          <a:bodyPr/>
          <a:lstStyle/>
          <a:p>
            <a:r>
              <a:rPr lang="en-US" dirty="0" smtClean="0"/>
              <a:t>We classify </a:t>
            </a:r>
            <a:r>
              <a:rPr lang="en-US" dirty="0"/>
              <a:t>approximately </a:t>
            </a:r>
            <a:r>
              <a:rPr lang="en-US" dirty="0" smtClean="0"/>
              <a:t>180</a:t>
            </a:r>
            <a:r>
              <a:rPr lang="en-US" dirty="0" smtClean="0"/>
              <a:t> </a:t>
            </a:r>
            <a:r>
              <a:rPr lang="en-US" dirty="0"/>
              <a:t>secure-computation protocols along major axes (security, efficiency, adversarial model, execution environment, </a:t>
            </a:r>
            <a:r>
              <a:rPr lang="en-US" i="1" dirty="0"/>
              <a:t>etc.</a:t>
            </a:r>
            <a:r>
              <a:rPr lang="en-US" dirty="0"/>
              <a:t>)</a:t>
            </a:r>
          </a:p>
          <a:p>
            <a:r>
              <a:rPr lang="en-US" dirty="0"/>
              <a:t>By-product: annotated bibliography</a:t>
            </a:r>
          </a:p>
          <a:p>
            <a:r>
              <a:rPr lang="en-US" dirty="0" smtClean="0"/>
              <a:t>We develop </a:t>
            </a:r>
            <a:r>
              <a:rPr lang="en-US" dirty="0"/>
              <a:t>a graphical tool (“</a:t>
            </a:r>
            <a:r>
              <a:rPr lang="en-US" dirty="0" err="1">
                <a:latin typeface="Verdana"/>
                <a:cs typeface="Verdana"/>
              </a:rPr>
              <a:t>SysSC</a:t>
            </a:r>
            <a:r>
              <a:rPr lang="en-US" dirty="0">
                <a:latin typeface="Verdana"/>
                <a:cs typeface="Verdana"/>
              </a:rPr>
              <a:t>-UI</a:t>
            </a:r>
            <a:r>
              <a:rPr lang="en-US" dirty="0"/>
              <a:t>”) for exploring the secure-protocol space, comparing protocols, discovering dependencies and trade-offs among properties, </a:t>
            </a:r>
            <a:r>
              <a:rPr lang="en-US" i="1" dirty="0"/>
              <a:t>etc.</a:t>
            </a:r>
          </a:p>
          <a:p>
            <a:r>
              <a:rPr lang="en-US" dirty="0"/>
              <a:t>So far, the classification and </a:t>
            </a:r>
            <a:r>
              <a:rPr lang="en-US" dirty="0" err="1">
                <a:latin typeface="Verdana"/>
                <a:cs typeface="Verdana"/>
              </a:rPr>
              <a:t>SysSC</a:t>
            </a:r>
            <a:r>
              <a:rPr lang="en-US" dirty="0">
                <a:latin typeface="Verdana"/>
                <a:cs typeface="Verdana"/>
              </a:rPr>
              <a:t>-UI</a:t>
            </a:r>
            <a:r>
              <a:rPr lang="en-US" dirty="0"/>
              <a:t> have helped newcomers get “up to speed” on the state of the art in secure-computation research</a:t>
            </a:r>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
        <p:nvSpPr>
          <p:cNvPr id="5" name="TextBox 4"/>
          <p:cNvSpPr txBox="1"/>
          <p:nvPr/>
        </p:nvSpPr>
        <p:spPr>
          <a:xfrm>
            <a:off x="0" y="6027003"/>
            <a:ext cx="10063332" cy="830997"/>
          </a:xfrm>
          <a:prstGeom prst="rect">
            <a:avLst/>
          </a:prstGeom>
          <a:noFill/>
        </p:spPr>
        <p:txBody>
          <a:bodyPr wrap="none" rtlCol="0">
            <a:spAutoFit/>
          </a:bodyPr>
          <a:lstStyle/>
          <a:p>
            <a:r>
              <a:rPr lang="en-US" sz="1600" dirty="0" smtClean="0"/>
              <a:t>"</a:t>
            </a:r>
            <a:r>
              <a:rPr lang="en-US" sz="1600" dirty="0"/>
              <a:t>Systematizing Secure Computation for Research and Decision </a:t>
            </a:r>
            <a:r>
              <a:rPr lang="en-US" sz="1600" dirty="0" smtClean="0"/>
              <a:t>Support”</a:t>
            </a:r>
            <a:endParaRPr lang="en-US" sz="1600" dirty="0"/>
          </a:p>
          <a:p>
            <a:r>
              <a:rPr lang="en-US" sz="1600" i="1" dirty="0"/>
              <a:t>In Proceedings of the 9th Conference on Security and Cryptography for Networks (SCN’14),</a:t>
            </a:r>
            <a:r>
              <a:rPr lang="pl-PL" sz="1600" dirty="0"/>
              <a:t> pp. 380-397,</a:t>
            </a:r>
            <a:r>
              <a:rPr lang="en-US" sz="1600" dirty="0"/>
              <a:t> Springer</a:t>
            </a:r>
            <a:r>
              <a:rPr lang="en-US" sz="1600"/>
              <a:t>, </a:t>
            </a:r>
            <a:r>
              <a:rPr lang="en-US" sz="1600" smtClean="0"/>
              <a:t>2014</a:t>
            </a:r>
            <a:endParaRPr lang="en-US" sz="1600" dirty="0" smtClean="0"/>
          </a:p>
          <a:p>
            <a:r>
              <a:rPr lang="en-US" sz="1600" i="1" dirty="0" smtClean="0"/>
              <a:t>(with Jason </a:t>
            </a:r>
            <a:r>
              <a:rPr lang="en-US" sz="1600" i="1" dirty="0"/>
              <a:t>Perry, </a:t>
            </a:r>
            <a:r>
              <a:rPr lang="en-US" sz="1600" i="1" dirty="0" smtClean="0"/>
              <a:t>Joan </a:t>
            </a:r>
            <a:r>
              <a:rPr lang="en-US" sz="1600" i="1" dirty="0" err="1"/>
              <a:t>Feigenbaum</a:t>
            </a:r>
            <a:r>
              <a:rPr lang="en-US" sz="1600" i="1" dirty="0"/>
              <a:t>, and Rebecca </a:t>
            </a:r>
            <a:r>
              <a:rPr lang="en-US" sz="1600" i="1" dirty="0" smtClean="0"/>
              <a:t>Wright</a:t>
            </a:r>
            <a:r>
              <a:rPr lang="en-US" sz="1600" i="1" dirty="0"/>
              <a:t>)</a:t>
            </a:r>
          </a:p>
        </p:txBody>
      </p:sp>
    </p:spTree>
    <p:extLst>
      <p:ext uri="{BB962C8B-B14F-4D97-AF65-F5344CB8AC3E}">
        <p14:creationId xmlns:p14="http://schemas.microsoft.com/office/powerpoint/2010/main" val="96198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60582140"/>
              </p:ext>
            </p:extLst>
          </p:nvPr>
        </p:nvGraphicFramePr>
        <p:xfrm>
          <a:off x="838200" y="220679"/>
          <a:ext cx="10515600" cy="6400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894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2980EBA2-4CDD-4521-B478-5A25587B9B1D}"/>
                                            </p:graphicEl>
                                          </p:spTgt>
                                        </p:tgtEl>
                                        <p:attrNameLst>
                                          <p:attrName>fillcolor</p:attrName>
                                        </p:attrNameLst>
                                      </p:cBhvr>
                                      <p:to>
                                        <a:schemeClr val="accent2"/>
                                      </p:to>
                                    </p:animClr>
                                    <p:set>
                                      <p:cBhvr>
                                        <p:cTn id="7" dur="2000" fill="hold"/>
                                        <p:tgtEl>
                                          <p:spTgt spid="6">
                                            <p:graphicEl>
                                              <a:dgm id="{2980EBA2-4CDD-4521-B478-5A25587B9B1D}"/>
                                            </p:graphicEl>
                                          </p:spTgt>
                                        </p:tgtEl>
                                        <p:attrNameLst>
                                          <p:attrName>fill.type</p:attrName>
                                        </p:attrNameLst>
                                      </p:cBhvr>
                                      <p:to>
                                        <p:strVal val="solid"/>
                                      </p:to>
                                    </p:set>
                                    <p:set>
                                      <p:cBhvr>
                                        <p:cTn id="8" dur="2000" fill="hold"/>
                                        <p:tgtEl>
                                          <p:spTgt spid="6">
                                            <p:graphicEl>
                                              <a:dgm id="{2980EBA2-4CDD-4521-B478-5A25587B9B1D}"/>
                                            </p:graphicEl>
                                          </p:spTgt>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1" nodeType="clickEffect">
                                  <p:stCondLst>
                                    <p:cond delay="0"/>
                                  </p:stCondLst>
                                  <p:childTnLst>
                                    <p:animClr clrSpc="rgb" dir="cw">
                                      <p:cBhvr>
                                        <p:cTn id="12" dur="2000" fill="hold"/>
                                        <p:tgtEl>
                                          <p:spTgt spid="6">
                                            <p:graphicEl>
                                              <a:dgm id="{2C31EFA2-5D90-4A12-A53C-6133DA4F1578}"/>
                                            </p:graphicEl>
                                          </p:spTgt>
                                        </p:tgtEl>
                                        <p:attrNameLst>
                                          <p:attrName>fillcolor</p:attrName>
                                        </p:attrNameLst>
                                      </p:cBhvr>
                                      <p:to>
                                        <a:schemeClr val="accent2"/>
                                      </p:to>
                                    </p:animClr>
                                    <p:set>
                                      <p:cBhvr>
                                        <p:cTn id="13" dur="2000" fill="hold"/>
                                        <p:tgtEl>
                                          <p:spTgt spid="6">
                                            <p:graphicEl>
                                              <a:dgm id="{2C31EFA2-5D90-4A12-A53C-6133DA4F1578}"/>
                                            </p:graphicEl>
                                          </p:spTgt>
                                        </p:tgtEl>
                                        <p:attrNameLst>
                                          <p:attrName>fill.type</p:attrName>
                                        </p:attrNameLst>
                                      </p:cBhvr>
                                      <p:to>
                                        <p:strVal val="solid"/>
                                      </p:to>
                                    </p:set>
                                    <p:set>
                                      <p:cBhvr>
                                        <p:cTn id="14" dur="2000" fill="hold"/>
                                        <p:tgtEl>
                                          <p:spTgt spid="6">
                                            <p:graphicEl>
                                              <a:dgm id="{2C31EFA2-5D90-4A12-A53C-6133DA4F1578}"/>
                                            </p:graphic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grpId="1" nodeType="clickEffect">
                                  <p:stCondLst>
                                    <p:cond delay="0"/>
                                  </p:stCondLst>
                                  <p:childTnLst>
                                    <p:animClr clrSpc="rgb" dir="cw">
                                      <p:cBhvr>
                                        <p:cTn id="18" dur="2000" fill="hold"/>
                                        <p:tgtEl>
                                          <p:spTgt spid="6">
                                            <p:graphicEl>
                                              <a:dgm id="{AE024F24-2C8E-4244-9DA7-50371B9B61AE}"/>
                                            </p:graphicEl>
                                          </p:spTgt>
                                        </p:tgtEl>
                                        <p:attrNameLst>
                                          <p:attrName>fillcolor</p:attrName>
                                        </p:attrNameLst>
                                      </p:cBhvr>
                                      <p:to>
                                        <a:schemeClr val="accent2"/>
                                      </p:to>
                                    </p:animClr>
                                    <p:set>
                                      <p:cBhvr>
                                        <p:cTn id="19" dur="2000" fill="hold"/>
                                        <p:tgtEl>
                                          <p:spTgt spid="6">
                                            <p:graphicEl>
                                              <a:dgm id="{AE024F24-2C8E-4244-9DA7-50371B9B61AE}"/>
                                            </p:graphicEl>
                                          </p:spTgt>
                                        </p:tgtEl>
                                        <p:attrNameLst>
                                          <p:attrName>fill.type</p:attrName>
                                        </p:attrNameLst>
                                      </p:cBhvr>
                                      <p:to>
                                        <p:strVal val="solid"/>
                                      </p:to>
                                    </p:set>
                                    <p:set>
                                      <p:cBhvr>
                                        <p:cTn id="20" dur="2000" fill="hold"/>
                                        <p:tgtEl>
                                          <p:spTgt spid="6">
                                            <p:graphicEl>
                                              <a:dgm id="{AE024F24-2C8E-4244-9DA7-50371B9B61AE}"/>
                                            </p:graphicEl>
                                          </p:spTgt>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grpId="1" nodeType="clickEffect">
                                  <p:stCondLst>
                                    <p:cond delay="0"/>
                                  </p:stCondLst>
                                  <p:childTnLst>
                                    <p:animClr clrSpc="rgb" dir="cw">
                                      <p:cBhvr>
                                        <p:cTn id="24" dur="2000" fill="hold"/>
                                        <p:tgtEl>
                                          <p:spTgt spid="6">
                                            <p:graphicEl>
                                              <a:dgm id="{8FE39651-BFE8-4740-9ECE-D6C04788CE04}"/>
                                            </p:graphicEl>
                                          </p:spTgt>
                                        </p:tgtEl>
                                        <p:attrNameLst>
                                          <p:attrName>fillcolor</p:attrName>
                                        </p:attrNameLst>
                                      </p:cBhvr>
                                      <p:to>
                                        <a:schemeClr val="accent2"/>
                                      </p:to>
                                    </p:animClr>
                                    <p:set>
                                      <p:cBhvr>
                                        <p:cTn id="25" dur="2000" fill="hold"/>
                                        <p:tgtEl>
                                          <p:spTgt spid="6">
                                            <p:graphicEl>
                                              <a:dgm id="{8FE39651-BFE8-4740-9ECE-D6C04788CE04}"/>
                                            </p:graphicEl>
                                          </p:spTgt>
                                        </p:tgtEl>
                                        <p:attrNameLst>
                                          <p:attrName>fill.type</p:attrName>
                                        </p:attrNameLst>
                                      </p:cBhvr>
                                      <p:to>
                                        <p:strVal val="solid"/>
                                      </p:to>
                                    </p:set>
                                    <p:set>
                                      <p:cBhvr>
                                        <p:cTn id="26" dur="2000" fill="hold"/>
                                        <p:tgtEl>
                                          <p:spTgt spid="6">
                                            <p:graphicEl>
                                              <a:dgm id="{8FE39651-BFE8-4740-9ECE-D6C04788CE04}"/>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Graphic spid="6" grpId="1" uiExpand="1">
        <p:bldSub>
          <a:bldDgm/>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a:t>
            </a:r>
            <a:r>
              <a:rPr lang="en-US" baseline="30000" dirty="0" smtClean="0">
                <a:latin typeface="Zapf Dingbats"/>
                <a:ea typeface="Zapf Dingbats"/>
                <a:cs typeface="Zapf Dingbats"/>
                <a:sym typeface="Zapf Dingbats"/>
              </a:rPr>
              <a:t>✓</a:t>
            </a:r>
            <a:r>
              <a:rPr lang="en-US" dirty="0" smtClean="0"/>
              <a:t> and Future Work</a:t>
            </a:r>
            <a:endParaRPr lang="en-US" dirty="0"/>
          </a:p>
        </p:txBody>
      </p:sp>
      <p:sp>
        <p:nvSpPr>
          <p:cNvPr id="3" name="Content Placeholder 2"/>
          <p:cNvSpPr>
            <a:spLocks noGrp="1"/>
          </p:cNvSpPr>
          <p:nvPr>
            <p:ph idx="1"/>
          </p:nvPr>
        </p:nvSpPr>
        <p:spPr>
          <a:xfrm>
            <a:off x="1524000" y="1600201"/>
            <a:ext cx="9144000" cy="5000653"/>
          </a:xfrm>
        </p:spPr>
        <p:txBody>
          <a:bodyPr>
            <a:normAutofit/>
          </a:bodyPr>
          <a:lstStyle/>
          <a:p>
            <a:pPr>
              <a:buFont typeface="Wingdings" charset="2"/>
              <a:buChar char="ü"/>
            </a:pPr>
            <a:r>
              <a:rPr lang="en-US" dirty="0" smtClean="0"/>
              <a:t>Practical reusable garbled circuits, using novel symbolic encryption, gate representation, and mini-circuits</a:t>
            </a:r>
          </a:p>
          <a:p>
            <a:pPr marL="457200" lvl="1" indent="0">
              <a:buNone/>
            </a:pPr>
            <a:r>
              <a:rPr lang="en-US" dirty="0" smtClean="0"/>
              <a:t>(w/ Mood, Hopkins, Carter, Feigenbaum, Butler)</a:t>
            </a:r>
          </a:p>
          <a:p>
            <a:pPr>
              <a:buFont typeface="Wingdings" charset="2"/>
              <a:buChar char="ü"/>
            </a:pPr>
            <a:r>
              <a:rPr lang="en-US" dirty="0" smtClean="0"/>
              <a:t> Improved SMPC for stable matching</a:t>
            </a:r>
          </a:p>
          <a:p>
            <a:pPr marL="457200" lvl="1" indent="0">
              <a:buNone/>
            </a:pPr>
            <a:r>
              <a:rPr lang="en-US" dirty="0" smtClean="0"/>
              <a:t>(w/ </a:t>
            </a:r>
            <a:r>
              <a:rPr lang="en-US" dirty="0" err="1" smtClean="0"/>
              <a:t>Terner</a:t>
            </a:r>
            <a:r>
              <a:rPr lang="en-US" dirty="0" smtClean="0"/>
              <a:t>, </a:t>
            </a:r>
            <a:r>
              <a:rPr lang="en-US" dirty="0" err="1" smtClean="0"/>
              <a:t>shelat</a:t>
            </a:r>
            <a:r>
              <a:rPr lang="en-US" dirty="0" smtClean="0"/>
              <a:t>, </a:t>
            </a:r>
            <a:r>
              <a:rPr lang="en-US" dirty="0" err="1" smtClean="0"/>
              <a:t>Feigenbaum</a:t>
            </a:r>
            <a:r>
              <a:rPr lang="en-US" dirty="0" smtClean="0"/>
              <a:t>)</a:t>
            </a:r>
          </a:p>
          <a:p>
            <a:pPr>
              <a:buFont typeface="Wingdings" charset="2"/>
              <a:buChar char="ü"/>
            </a:pPr>
            <a:r>
              <a:rPr lang="en-US" dirty="0"/>
              <a:t> </a:t>
            </a:r>
            <a:r>
              <a:rPr lang="en-US" dirty="0" smtClean="0"/>
              <a:t>Implementations of Intel SGX-enabled 2P-SFE protocols</a:t>
            </a:r>
            <a:endParaRPr lang="en-US" dirty="0"/>
          </a:p>
          <a:p>
            <a:pPr marL="457200" lvl="1" indent="0">
              <a:buNone/>
            </a:pPr>
            <a:r>
              <a:rPr lang="en-US" dirty="0"/>
              <a:t>(w/ </a:t>
            </a:r>
            <a:r>
              <a:rPr lang="en-US" dirty="0" smtClean="0"/>
              <a:t>Mood, Butler, </a:t>
            </a:r>
            <a:r>
              <a:rPr lang="en-US" dirty="0" err="1" smtClean="0"/>
              <a:t>Feigenbaum</a:t>
            </a:r>
            <a:r>
              <a:rPr lang="en-US" dirty="0" smtClean="0"/>
              <a:t>)</a:t>
            </a:r>
            <a:endParaRPr lang="en-US" dirty="0"/>
          </a:p>
          <a:p>
            <a:r>
              <a:rPr lang="en-US" dirty="0" smtClean="0"/>
              <a:t>Economic, legal, and social barriers to adoption</a:t>
            </a:r>
          </a:p>
          <a:p>
            <a:pPr lvl="1">
              <a:buFont typeface="Lucida Grande"/>
              <a:buChar char="-"/>
            </a:pPr>
            <a:r>
              <a:rPr lang="en-US" dirty="0" smtClean="0"/>
              <a:t>Idiosyncratic SMPC trust model (</a:t>
            </a:r>
            <a:r>
              <a:rPr lang="en-US" dirty="0" err="1" smtClean="0"/>
              <a:t>Libicki</a:t>
            </a:r>
            <a:r>
              <a:rPr lang="en-US" dirty="0" smtClean="0"/>
              <a:t> </a:t>
            </a:r>
            <a:r>
              <a:rPr lang="en-US" i="1" dirty="0" smtClean="0"/>
              <a:t>et al.</a:t>
            </a:r>
            <a:r>
              <a:rPr lang="en-US" dirty="0" smtClean="0"/>
              <a:t>, 2014)</a:t>
            </a:r>
          </a:p>
          <a:p>
            <a:pPr lvl="1">
              <a:buFont typeface="Lucida Grande"/>
              <a:buChar char="-"/>
            </a:pPr>
            <a:r>
              <a:rPr lang="en-US" dirty="0" smtClean="0"/>
              <a:t>Need to comply with laws and organizational policies</a:t>
            </a:r>
          </a:p>
          <a:p>
            <a:pPr lvl="1">
              <a:buFont typeface="Lucida Grande"/>
              <a:buChar char="-"/>
            </a:pPr>
            <a:r>
              <a:rPr lang="en-US" dirty="0" smtClean="0"/>
              <a:t>Hard to displace an existing TTP</a:t>
            </a:r>
            <a:endParaRPr lang="en-US" dirty="0"/>
          </a:p>
          <a:p>
            <a:pPr marL="457200" lvl="1" indent="0">
              <a:buNone/>
            </a:pPr>
            <a:endParaRPr lang="en-US" dirty="0"/>
          </a:p>
        </p:txBody>
      </p:sp>
    </p:spTree>
    <p:extLst>
      <p:ext uri="{BB962C8B-B14F-4D97-AF65-F5344CB8AC3E}">
        <p14:creationId xmlns:p14="http://schemas.microsoft.com/office/powerpoint/2010/main" val="181477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a:t>The End</a:t>
            </a:r>
          </a:p>
        </p:txBody>
      </p:sp>
    </p:spTree>
    <p:extLst>
      <p:ext uri="{BB962C8B-B14F-4D97-AF65-F5344CB8AC3E}">
        <p14:creationId xmlns:p14="http://schemas.microsoft.com/office/powerpoint/2010/main" val="22693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Example: Privacy-preserving Proximity</a:t>
            </a:r>
          </a:p>
          <a:p>
            <a:r>
              <a:rPr lang="en-US" dirty="0" err="1" smtClean="0"/>
              <a:t>PartialGC</a:t>
            </a:r>
            <a:r>
              <a:rPr lang="en-US" dirty="0" smtClean="0"/>
              <a:t> (ACM CCS'14*)</a:t>
            </a:r>
          </a:p>
          <a:p>
            <a:pPr lvl="1"/>
            <a:r>
              <a:rPr lang="en-US" dirty="0"/>
              <a:t>With Benjamin </a:t>
            </a:r>
            <a:r>
              <a:rPr lang="en-US" dirty="0" smtClean="0"/>
              <a:t>Mood, Kevin </a:t>
            </a:r>
            <a:r>
              <a:rPr lang="en-US" dirty="0"/>
              <a:t>Butler, and Joan </a:t>
            </a:r>
            <a:r>
              <a:rPr lang="en-US" dirty="0" err="1"/>
              <a:t>Feigenbaum</a:t>
            </a:r>
            <a:endParaRPr lang="en-US" dirty="0" smtClean="0"/>
          </a:p>
          <a:p>
            <a:r>
              <a:rPr lang="en-US" dirty="0" smtClean="0"/>
              <a:t>Other work on practical, secure computation</a:t>
            </a:r>
          </a:p>
          <a:p>
            <a:pPr lvl="1"/>
            <a:r>
              <a:rPr lang="en-US" dirty="0" smtClean="0"/>
              <a:t>SMPC: Overview and challenges</a:t>
            </a:r>
          </a:p>
          <a:p>
            <a:pPr lvl="1"/>
            <a:r>
              <a:rPr lang="en-US" dirty="0" smtClean="0"/>
              <a:t>Frigate, SGX, Systematization</a:t>
            </a:r>
          </a:p>
          <a:p>
            <a:r>
              <a:rPr lang="en-US" dirty="0" smtClean="0"/>
              <a:t>Deploying SMPC</a:t>
            </a:r>
          </a:p>
          <a:p>
            <a:r>
              <a:rPr lang="en-US" dirty="0" smtClean="0"/>
              <a:t>Ongoing and future work</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
        <p:nvSpPr>
          <p:cNvPr id="5" name="TextBox 4"/>
          <p:cNvSpPr txBox="1"/>
          <p:nvPr/>
        </p:nvSpPr>
        <p:spPr>
          <a:xfrm>
            <a:off x="6983896" y="6311900"/>
            <a:ext cx="5208104" cy="369332"/>
          </a:xfrm>
          <a:prstGeom prst="rect">
            <a:avLst/>
          </a:prstGeom>
          <a:noFill/>
        </p:spPr>
        <p:txBody>
          <a:bodyPr wrap="square" rtlCol="0">
            <a:spAutoFit/>
          </a:bodyPr>
          <a:lstStyle/>
          <a:p>
            <a:r>
              <a:rPr lang="en-US" dirty="0" smtClean="0"/>
              <a:t>*Expanded version: </a:t>
            </a:r>
            <a:r>
              <a:rPr lang="de-DE" dirty="0">
                <a:hlinkClick r:id="rId3"/>
              </a:rPr>
              <a:t>http://</a:t>
            </a:r>
            <a:r>
              <a:rPr lang="de-DE" dirty="0" err="1">
                <a:hlinkClick r:id="rId3"/>
              </a:rPr>
              <a:t>arxiv.org</a:t>
            </a:r>
            <a:r>
              <a:rPr lang="de-DE" dirty="0">
                <a:hlinkClick r:id="rId3"/>
              </a:rPr>
              <a:t>/</a:t>
            </a:r>
            <a:r>
              <a:rPr lang="de-DE" dirty="0" err="1">
                <a:hlinkClick r:id="rId3"/>
              </a:rPr>
              <a:t>abs</a:t>
            </a:r>
            <a:r>
              <a:rPr lang="de-DE" dirty="0">
                <a:hlinkClick r:id="rId3"/>
              </a:rPr>
              <a:t>/1506.02954</a:t>
            </a:r>
            <a:endParaRPr lang="en-US" dirty="0"/>
          </a:p>
        </p:txBody>
      </p:sp>
    </p:spTree>
    <p:extLst>
      <p:ext uri="{BB962C8B-B14F-4D97-AF65-F5344CB8AC3E}">
        <p14:creationId xmlns:p14="http://schemas.microsoft.com/office/powerpoint/2010/main" val="3884568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pPr>
              <a:buFont typeface="Calibri" panose="020F0502020204030204" pitchFamily="34" charset="0"/>
              <a:buChar char="→"/>
            </a:pPr>
            <a:r>
              <a:rPr lang="en-US" dirty="0" smtClean="0"/>
              <a:t>Example: Privacy-preserving Proximity</a:t>
            </a:r>
          </a:p>
          <a:p>
            <a:r>
              <a:rPr lang="en-US" dirty="0" err="1" smtClean="0"/>
              <a:t>PartialGC</a:t>
            </a:r>
            <a:r>
              <a:rPr lang="en-US" dirty="0" smtClean="0"/>
              <a:t> (ACM CCS'14*)</a:t>
            </a:r>
          </a:p>
          <a:p>
            <a:pPr lvl="1"/>
            <a:r>
              <a:rPr lang="en-US" dirty="0" smtClean="0"/>
              <a:t>With Benjamin Mood, Kevin Butler, and Joan </a:t>
            </a:r>
            <a:r>
              <a:rPr lang="en-US" dirty="0" err="1" smtClean="0"/>
              <a:t>Feigenbaum</a:t>
            </a:r>
            <a:endParaRPr lang="en-US" dirty="0" smtClean="0"/>
          </a:p>
          <a:p>
            <a:r>
              <a:rPr lang="en-US" dirty="0" smtClean="0"/>
              <a:t>Other work on practical, secure computation</a:t>
            </a:r>
          </a:p>
          <a:p>
            <a:pPr lvl="1"/>
            <a:r>
              <a:rPr lang="en-US" dirty="0" smtClean="0"/>
              <a:t>SMPC: Overview and challenges</a:t>
            </a:r>
          </a:p>
          <a:p>
            <a:pPr lvl="1"/>
            <a:r>
              <a:rPr lang="en-US" dirty="0" smtClean="0"/>
              <a:t>Frigate, SGX, Systematization</a:t>
            </a:r>
          </a:p>
          <a:p>
            <a:r>
              <a:rPr lang="en-US" dirty="0"/>
              <a:t>Deploying SMPC</a:t>
            </a:r>
          </a:p>
          <a:p>
            <a:r>
              <a:rPr lang="en-US" dirty="0"/>
              <a:t>Ongoing and future work</a:t>
            </a:r>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
        <p:nvSpPr>
          <p:cNvPr id="5" name="TextBox 4"/>
          <p:cNvSpPr txBox="1"/>
          <p:nvPr/>
        </p:nvSpPr>
        <p:spPr>
          <a:xfrm>
            <a:off x="6983896" y="6311900"/>
            <a:ext cx="5208104" cy="369332"/>
          </a:xfrm>
          <a:prstGeom prst="rect">
            <a:avLst/>
          </a:prstGeom>
          <a:noFill/>
        </p:spPr>
        <p:txBody>
          <a:bodyPr wrap="square" rtlCol="0">
            <a:spAutoFit/>
          </a:bodyPr>
          <a:lstStyle/>
          <a:p>
            <a:r>
              <a:rPr lang="en-US" dirty="0" smtClean="0"/>
              <a:t>*Expanded version: </a:t>
            </a:r>
            <a:r>
              <a:rPr lang="de-DE" dirty="0">
                <a:hlinkClick r:id="rId3"/>
              </a:rPr>
              <a:t>http://</a:t>
            </a:r>
            <a:r>
              <a:rPr lang="de-DE" dirty="0" err="1">
                <a:hlinkClick r:id="rId3"/>
              </a:rPr>
              <a:t>arxiv.org</a:t>
            </a:r>
            <a:r>
              <a:rPr lang="de-DE" dirty="0">
                <a:hlinkClick r:id="rId3"/>
              </a:rPr>
              <a:t>/</a:t>
            </a:r>
            <a:r>
              <a:rPr lang="de-DE" dirty="0" err="1">
                <a:hlinkClick r:id="rId3"/>
              </a:rPr>
              <a:t>abs</a:t>
            </a:r>
            <a:r>
              <a:rPr lang="de-DE" dirty="0">
                <a:hlinkClick r:id="rId3"/>
              </a:rPr>
              <a:t>/1506.02954</a:t>
            </a:r>
            <a:endParaRPr lang="en-US" dirty="0"/>
          </a:p>
        </p:txBody>
      </p:sp>
    </p:spTree>
    <p:extLst>
      <p:ext uri="{BB962C8B-B14F-4D97-AF65-F5344CB8AC3E}">
        <p14:creationId xmlns:p14="http://schemas.microsoft.com/office/powerpoint/2010/main" val="177493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Privacy-Preserving Proximity</a:t>
            </a:r>
            <a:endParaRPr lang="en-US" dirty="0"/>
          </a:p>
        </p:txBody>
      </p:sp>
      <p:sp>
        <p:nvSpPr>
          <p:cNvPr id="3" name="Content Placeholder 2"/>
          <p:cNvSpPr>
            <a:spLocks noGrp="1"/>
          </p:cNvSpPr>
          <p:nvPr>
            <p:ph idx="1"/>
          </p:nvPr>
        </p:nvSpPr>
        <p:spPr>
          <a:xfrm>
            <a:off x="838200" y="1825625"/>
            <a:ext cx="10515600" cy="2801560"/>
          </a:xfrm>
        </p:spPr>
        <p:txBody>
          <a:bodyPr>
            <a:normAutofit fontScale="92500" lnSpcReduction="20000"/>
          </a:bodyPr>
          <a:lstStyle/>
          <a:p>
            <a:r>
              <a:rPr lang="en-US" dirty="0" smtClean="0"/>
              <a:t>2 parties</a:t>
            </a:r>
          </a:p>
          <a:p>
            <a:pPr lvl="1"/>
            <a:r>
              <a:rPr lang="en-US" dirty="0" smtClean="0"/>
              <a:t>They want to know whether they are within 1 mile of each other</a:t>
            </a:r>
          </a:p>
          <a:p>
            <a:pPr lvl="1"/>
            <a:r>
              <a:rPr lang="en-US" dirty="0" smtClean="0"/>
              <a:t>Locations are private</a:t>
            </a:r>
          </a:p>
          <a:p>
            <a:r>
              <a:rPr lang="en-US" dirty="0" smtClean="0"/>
              <a:t>Classic 2P-SFE problem (garbled circuits, Yao82</a:t>
            </a:r>
            <a:r>
              <a:rPr lang="en-US" dirty="0"/>
              <a:t>)</a:t>
            </a:r>
            <a:endParaRPr lang="en-US" dirty="0" smtClean="0"/>
          </a:p>
          <a:p>
            <a:pPr lvl="1"/>
            <a:r>
              <a:rPr lang="en-US" dirty="0" smtClean="0"/>
              <a:t>Every pair needs </a:t>
            </a:r>
            <a:r>
              <a:rPr lang="en-US" dirty="0"/>
              <a:t>to start from </a:t>
            </a:r>
            <a:r>
              <a:rPr lang="en-US" dirty="0" smtClean="0"/>
              <a:t>scratch</a:t>
            </a:r>
          </a:p>
          <a:p>
            <a:pPr lvl="1"/>
            <a:r>
              <a:rPr lang="en-US" dirty="0" smtClean="0"/>
              <a:t>Basic GC is still not efficient enough for mobile devices</a:t>
            </a:r>
          </a:p>
          <a:p>
            <a:r>
              <a:rPr lang="en-US" dirty="0" smtClean="0"/>
              <a:t>Could use a trusted cloud server</a:t>
            </a:r>
          </a:p>
          <a:p>
            <a:pPr lvl="1"/>
            <a:r>
              <a:rPr lang="en-US" dirty="0" smtClean="0"/>
              <a:t>Location is kept private from other party but is known to server</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
        <p:nvSpPr>
          <p:cNvPr id="5" name="Rectangle 4"/>
          <p:cNvSpPr/>
          <p:nvPr/>
        </p:nvSpPr>
        <p:spPr>
          <a:xfrm>
            <a:off x="5140960" y="4846539"/>
            <a:ext cx="1894840" cy="18237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SFE </a:t>
            </a:r>
            <a:br>
              <a:rPr lang="en-US" dirty="0" smtClean="0"/>
            </a:br>
            <a:r>
              <a:rPr lang="en-US" dirty="0" smtClean="0"/>
              <a:t>Are the locations within 1 mile of one another?</a:t>
            </a:r>
            <a:endParaRPr lang="en-US" dirty="0"/>
          </a:p>
        </p:txBody>
      </p:sp>
      <p:sp>
        <p:nvSpPr>
          <p:cNvPr id="6" name="Rectangle 5"/>
          <p:cNvSpPr/>
          <p:nvPr/>
        </p:nvSpPr>
        <p:spPr>
          <a:xfrm>
            <a:off x="9458960" y="5105619"/>
            <a:ext cx="1879600" cy="1026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Alice</a:t>
            </a:r>
            <a:endParaRPr lang="en-US" dirty="0"/>
          </a:p>
        </p:txBody>
      </p:sp>
      <p:sp>
        <p:nvSpPr>
          <p:cNvPr id="7" name="Rectangle 6"/>
          <p:cNvSpPr/>
          <p:nvPr/>
        </p:nvSpPr>
        <p:spPr>
          <a:xfrm>
            <a:off x="838200" y="5105619"/>
            <a:ext cx="1879600" cy="1026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8" name="Right Arrow 7"/>
          <p:cNvSpPr/>
          <p:nvPr/>
        </p:nvSpPr>
        <p:spPr>
          <a:xfrm>
            <a:off x="2870200" y="5105619"/>
            <a:ext cx="2123440" cy="6553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2. Location-2</a:t>
            </a:r>
            <a:endParaRPr lang="en-US" dirty="0"/>
          </a:p>
        </p:txBody>
      </p:sp>
      <p:sp>
        <p:nvSpPr>
          <p:cNvPr id="9" name="Left Arrow 8"/>
          <p:cNvSpPr/>
          <p:nvPr/>
        </p:nvSpPr>
        <p:spPr>
          <a:xfrm>
            <a:off x="7183120" y="5105619"/>
            <a:ext cx="2128520" cy="65532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1. Location-1</a:t>
            </a:r>
            <a:endParaRPr lang="en-US" dirty="0"/>
          </a:p>
        </p:txBody>
      </p:sp>
      <p:sp>
        <p:nvSpPr>
          <p:cNvPr id="10" name="Right Arrow 9"/>
          <p:cNvSpPr/>
          <p:nvPr/>
        </p:nvSpPr>
        <p:spPr>
          <a:xfrm>
            <a:off x="7183120" y="5733951"/>
            <a:ext cx="2123440" cy="65532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a:t>
            </a:r>
            <a:r>
              <a:rPr lang="en-US" dirty="0" smtClean="0"/>
              <a:t>. Result</a:t>
            </a:r>
            <a:endParaRPr lang="en-US" dirty="0"/>
          </a:p>
        </p:txBody>
      </p:sp>
      <p:sp>
        <p:nvSpPr>
          <p:cNvPr id="11" name="Left Arrow 10"/>
          <p:cNvSpPr/>
          <p:nvPr/>
        </p:nvSpPr>
        <p:spPr>
          <a:xfrm>
            <a:off x="2860040" y="5728871"/>
            <a:ext cx="2128520" cy="655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Result</a:t>
            </a:r>
            <a:endParaRPr lang="en-US" dirty="0"/>
          </a:p>
        </p:txBody>
      </p:sp>
      <p:sp>
        <p:nvSpPr>
          <p:cNvPr id="14" name="Rectangle 13"/>
          <p:cNvSpPr/>
          <p:nvPr/>
        </p:nvSpPr>
        <p:spPr>
          <a:xfrm>
            <a:off x="5130800" y="4846539"/>
            <a:ext cx="1894840" cy="18237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Cloud Server</a:t>
            </a:r>
            <a:endParaRPr lang="en-US" dirty="0"/>
          </a:p>
        </p:txBody>
      </p:sp>
    </p:spTree>
    <p:extLst>
      <p:ext uri="{BB962C8B-B14F-4D97-AF65-F5344CB8AC3E}">
        <p14:creationId xmlns:p14="http://schemas.microsoft.com/office/powerpoint/2010/main" val="95203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P spid="6" grpId="0" animBg="1"/>
      <p:bldP spid="7" grpId="0" animBg="1"/>
      <p:bldP spid="8" grpId="0" animBg="1"/>
      <p:bldP spid="9" grpId="0" animBg="1"/>
      <p:bldP spid="10" grpId="0" animBg="1"/>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using </a:t>
            </a:r>
            <a:r>
              <a:rPr lang="en-US" dirty="0" err="1" smtClean="0"/>
              <a:t>PartialGC</a:t>
            </a:r>
            <a:endParaRPr lang="en-US" dirty="0"/>
          </a:p>
        </p:txBody>
      </p:sp>
      <p:sp>
        <p:nvSpPr>
          <p:cNvPr id="3" name="Content Placeholder 2"/>
          <p:cNvSpPr>
            <a:spLocks noGrp="1"/>
          </p:cNvSpPr>
          <p:nvPr>
            <p:ph idx="1"/>
          </p:nvPr>
        </p:nvSpPr>
        <p:spPr>
          <a:xfrm>
            <a:off x="838200" y="1825625"/>
            <a:ext cx="10515600" cy="2269297"/>
          </a:xfrm>
        </p:spPr>
        <p:txBody>
          <a:bodyPr>
            <a:normAutofit/>
          </a:bodyPr>
          <a:lstStyle/>
          <a:p>
            <a:r>
              <a:rPr lang="en-US" dirty="0" smtClean="0"/>
              <a:t>We want the advantages of a cloud server</a:t>
            </a:r>
          </a:p>
          <a:p>
            <a:pPr lvl="1"/>
            <a:r>
              <a:rPr lang="en-US" dirty="0" smtClean="0"/>
              <a:t>But the privacy guarantees of SFE</a:t>
            </a:r>
          </a:p>
          <a:p>
            <a:pPr lvl="1"/>
            <a:r>
              <a:rPr lang="en-US" dirty="0" smtClean="0"/>
              <a:t>Location data remain private from each other and cloud</a:t>
            </a:r>
          </a:p>
          <a:p>
            <a:r>
              <a:rPr lang="en-US" dirty="0" err="1"/>
              <a:t>PartialGC</a:t>
            </a:r>
            <a:r>
              <a:rPr lang="en-US" dirty="0"/>
              <a:t> is a </a:t>
            </a:r>
            <a:r>
              <a:rPr lang="en-US" dirty="0" smtClean="0"/>
              <a:t>garbled-circuit based, general </a:t>
            </a:r>
            <a:r>
              <a:rPr lang="en-US" dirty="0"/>
              <a:t>method </a:t>
            </a:r>
            <a:r>
              <a:rPr lang="en-US" dirty="0" smtClean="0"/>
              <a:t/>
            </a:r>
            <a:br>
              <a:rPr lang="en-US" dirty="0" smtClean="0"/>
            </a:br>
            <a:r>
              <a:rPr lang="en-US" dirty="0" smtClean="0"/>
              <a:t>for fully </a:t>
            </a:r>
            <a:r>
              <a:rPr lang="en-US" dirty="0"/>
              <a:t>privacy-preserving server-aided </a:t>
            </a:r>
            <a:r>
              <a:rPr lang="en-US" dirty="0" smtClean="0"/>
              <a:t>computation</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grpSp>
        <p:nvGrpSpPr>
          <p:cNvPr id="11" name="Group 10"/>
          <p:cNvGrpSpPr/>
          <p:nvPr/>
        </p:nvGrpSpPr>
        <p:grpSpPr>
          <a:xfrm>
            <a:off x="3861350" y="4229859"/>
            <a:ext cx="3780183" cy="2469528"/>
            <a:chOff x="3861350" y="4229859"/>
            <a:chExt cx="3780183" cy="2469528"/>
          </a:xfrm>
        </p:grpSpPr>
        <p:sp>
          <p:nvSpPr>
            <p:cNvPr id="5" name="Rectangle 4"/>
            <p:cNvSpPr/>
            <p:nvPr/>
          </p:nvSpPr>
          <p:spPr>
            <a:xfrm>
              <a:off x="3939207" y="6315074"/>
              <a:ext cx="980661" cy="3843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Alice</a:t>
              </a:r>
              <a:endParaRPr lang="en-US" dirty="0"/>
            </a:p>
          </p:txBody>
        </p:sp>
        <p:sp>
          <p:nvSpPr>
            <p:cNvPr id="6" name="Rectangle 5"/>
            <p:cNvSpPr/>
            <p:nvPr/>
          </p:nvSpPr>
          <p:spPr>
            <a:xfrm>
              <a:off x="3939207" y="4229859"/>
              <a:ext cx="3624470" cy="3843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Cloud Server</a:t>
              </a:r>
              <a:endParaRPr lang="en-US" dirty="0"/>
            </a:p>
          </p:txBody>
        </p:sp>
        <p:sp>
          <p:nvSpPr>
            <p:cNvPr id="7" name="Up-Down Arrow 6"/>
            <p:cNvSpPr/>
            <p:nvPr/>
          </p:nvSpPr>
          <p:spPr>
            <a:xfrm>
              <a:off x="3861350" y="4627424"/>
              <a:ext cx="1136374" cy="1687650"/>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SFE</a:t>
              </a:r>
              <a:endParaRPr lang="en-US" dirty="0"/>
            </a:p>
          </p:txBody>
        </p:sp>
        <p:sp>
          <p:nvSpPr>
            <p:cNvPr id="8" name="Rectangle 7"/>
            <p:cNvSpPr/>
            <p:nvPr/>
          </p:nvSpPr>
          <p:spPr>
            <a:xfrm>
              <a:off x="6583016" y="6310864"/>
              <a:ext cx="980661" cy="38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endParaRPr lang="en-US" dirty="0"/>
            </a:p>
          </p:txBody>
        </p:sp>
        <p:sp>
          <p:nvSpPr>
            <p:cNvPr id="10" name="Up-Down Arrow 9"/>
            <p:cNvSpPr/>
            <p:nvPr/>
          </p:nvSpPr>
          <p:spPr>
            <a:xfrm>
              <a:off x="6505159" y="4623214"/>
              <a:ext cx="1136374" cy="1687650"/>
            </a:xfrm>
            <a:prstGeom prst="up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SFE</a:t>
              </a:r>
              <a:endParaRPr lang="en-US" dirty="0"/>
            </a:p>
          </p:txBody>
        </p:sp>
      </p:grpSp>
    </p:spTree>
    <p:extLst>
      <p:ext uri="{BB962C8B-B14F-4D97-AF65-F5344CB8AC3E}">
        <p14:creationId xmlns:p14="http://schemas.microsoft.com/office/powerpoint/2010/main" val="7917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smtClean="0"/>
              <a:t>Overview of </a:t>
            </a:r>
            <a:r>
              <a:rPr lang="en-US" dirty="0" err="1" smtClean="0"/>
              <a:t>PartialGC</a:t>
            </a:r>
            <a:endParaRPr lang="en-US" dirty="0"/>
          </a:p>
        </p:txBody>
      </p:sp>
      <p:sp>
        <p:nvSpPr>
          <p:cNvPr id="3" name="Content Placeholder 2"/>
          <p:cNvSpPr>
            <a:spLocks noGrp="1"/>
          </p:cNvSpPr>
          <p:nvPr>
            <p:ph idx="1"/>
          </p:nvPr>
        </p:nvSpPr>
        <p:spPr/>
        <p:txBody>
          <a:bodyPr>
            <a:normAutofit/>
          </a:bodyPr>
          <a:lstStyle/>
          <a:p>
            <a:pPr fontAlgn="base"/>
            <a:r>
              <a:rPr lang="en-US" dirty="0" smtClean="0"/>
              <a:t>Garbled circuits</a:t>
            </a:r>
          </a:p>
          <a:p>
            <a:pPr fontAlgn="base"/>
            <a:r>
              <a:rPr lang="en-US" dirty="0" smtClean="0"/>
              <a:t>Cut-and-choose for GCs secure against malicious adversaries</a:t>
            </a:r>
            <a:endParaRPr lang="en-US" dirty="0"/>
          </a:p>
          <a:p>
            <a:pPr fontAlgn="base"/>
            <a:r>
              <a:rPr lang="en-US" dirty="0" smtClean="0"/>
              <a:t>Partial garbled circuits</a:t>
            </a:r>
          </a:p>
          <a:p>
            <a:pPr lvl="1" fontAlgn="base"/>
            <a:r>
              <a:rPr lang="en-US" dirty="0" smtClean="0"/>
              <a:t>Break a large garbled circuit into smaller sub-circuits</a:t>
            </a:r>
          </a:p>
          <a:p>
            <a:pPr lvl="1" fontAlgn="base"/>
            <a:r>
              <a:rPr lang="en-US" smtClean="0"/>
              <a:t>Encrypted </a:t>
            </a:r>
            <a:r>
              <a:rPr lang="en-US" dirty="0"/>
              <a:t>outputs </a:t>
            </a:r>
            <a:r>
              <a:rPr lang="en-US" dirty="0" smtClean="0"/>
              <a:t>of one GC become inputs </a:t>
            </a:r>
            <a:r>
              <a:rPr lang="en-US" dirty="0"/>
              <a:t>to </a:t>
            </a:r>
            <a:r>
              <a:rPr lang="en-US" dirty="0" smtClean="0"/>
              <a:t>the next</a:t>
            </a:r>
          </a:p>
          <a:p>
            <a:pPr lvl="1" fontAlgn="base"/>
            <a:r>
              <a:rPr lang="en-US" dirty="0" smtClean="0"/>
              <a:t>No intermediate decryption</a:t>
            </a:r>
            <a:endParaRPr lang="en-US" dirty="0"/>
          </a:p>
          <a:p>
            <a:pPr fontAlgn="base"/>
            <a:r>
              <a:rPr lang="en-US" dirty="0"/>
              <a:t>To achieve this, we need novel circuit-generation </a:t>
            </a:r>
            <a:r>
              <a:rPr lang="en-US" dirty="0" smtClean="0"/>
              <a:t>and cut-and-choose </a:t>
            </a:r>
            <a:r>
              <a:rPr lang="en-US" dirty="0"/>
              <a:t>techniques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8598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Garbled Circuits</a:t>
            </a:r>
            <a:endParaRPr lang="en-US" dirty="0"/>
          </a:p>
        </p:txBody>
      </p:sp>
      <p:sp>
        <p:nvSpPr>
          <p:cNvPr id="3" name="Content Placeholder 2"/>
          <p:cNvSpPr>
            <a:spLocks noGrp="1"/>
          </p:cNvSpPr>
          <p:nvPr>
            <p:ph idx="1"/>
          </p:nvPr>
        </p:nvSpPr>
        <p:spPr/>
        <p:txBody>
          <a:bodyPr/>
          <a:lstStyle/>
          <a:p>
            <a:r>
              <a:rPr lang="en-US" dirty="0" smtClean="0"/>
              <a:t>2 parties</a:t>
            </a:r>
          </a:p>
          <a:p>
            <a:r>
              <a:rPr lang="en-US" dirty="0" smtClean="0"/>
              <a:t>Private inputs; outputs may be private or public</a:t>
            </a:r>
          </a:p>
          <a:p>
            <a:r>
              <a:rPr lang="en-US" dirty="0" smtClean="0"/>
              <a:t>Public function represented as a Boolean circuit</a:t>
            </a:r>
          </a:p>
          <a:p>
            <a:r>
              <a:rPr lang="en-US" dirty="0" smtClean="0"/>
              <a:t>The </a:t>
            </a:r>
            <a:r>
              <a:rPr lang="en-US" i="1" dirty="0" smtClean="0"/>
              <a:t>generator</a:t>
            </a:r>
            <a:r>
              <a:rPr lang="en-US" dirty="0" smtClean="0"/>
              <a:t> creates and </a:t>
            </a:r>
            <a:r>
              <a:rPr lang="en-US" dirty="0"/>
              <a:t>encrypts (or </a:t>
            </a:r>
            <a:r>
              <a:rPr lang="en-US" dirty="0" smtClean="0"/>
              <a:t>“garbles”) </a:t>
            </a:r>
            <a:r>
              <a:rPr lang="en-US" dirty="0"/>
              <a:t>the </a:t>
            </a:r>
            <a:r>
              <a:rPr lang="en-US" dirty="0" smtClean="0"/>
              <a:t>circuit</a:t>
            </a:r>
          </a:p>
          <a:p>
            <a:r>
              <a:rPr lang="en-US" dirty="0" smtClean="0"/>
              <a:t>The </a:t>
            </a:r>
            <a:r>
              <a:rPr lang="en-US" i="1" dirty="0" smtClean="0"/>
              <a:t>evaluator</a:t>
            </a:r>
            <a:r>
              <a:rPr lang="en-US" dirty="0" smtClean="0"/>
              <a:t> evaluates the garbled circuit</a:t>
            </a:r>
          </a:p>
          <a:p>
            <a:pPr lvl="1"/>
            <a:r>
              <a:rPr lang="en-US" dirty="0" smtClean="0"/>
              <a:t>Gate by gate</a:t>
            </a:r>
          </a:p>
          <a:p>
            <a:pPr lvl="1"/>
            <a:r>
              <a:rPr lang="en-US" dirty="0" smtClean="0"/>
              <a:t>Online: Evaluation involves interaction with the generator</a:t>
            </a: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698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3681</TotalTime>
  <Words>5934</Words>
  <Application>Microsoft Macintosh PowerPoint</Application>
  <PresentationFormat>Widescreen</PresentationFormat>
  <Paragraphs>660</Paragraphs>
  <Slides>35</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Calibri</vt:lpstr>
      <vt:lpstr>Calibri Light</vt:lpstr>
      <vt:lpstr>Lucida Grande</vt:lpstr>
      <vt:lpstr>LucidaGrande</vt:lpstr>
      <vt:lpstr>Symbol</vt:lpstr>
      <vt:lpstr>Times New Roman</vt:lpstr>
      <vt:lpstr>Verdana</vt:lpstr>
      <vt:lpstr>Wingdings</vt:lpstr>
      <vt:lpstr>Zapf Dingbats</vt:lpstr>
      <vt:lpstr>Arial</vt:lpstr>
      <vt:lpstr>Office Theme</vt:lpstr>
      <vt:lpstr>Practical and Deployable Secure Multi-Party Computation</vt:lpstr>
      <vt:lpstr>The Apparent Paradox of  Modern Cryptography</vt:lpstr>
      <vt:lpstr>Secure Multi-Party Computation (SMPC)</vt:lpstr>
      <vt:lpstr>Talk Outline</vt:lpstr>
      <vt:lpstr>Talk Outline</vt:lpstr>
      <vt:lpstr>Privacy-Preserving Proximity</vt:lpstr>
      <vt:lpstr>Proximity using PartialGC</vt:lpstr>
      <vt:lpstr>Overview of PartialGC</vt:lpstr>
      <vt:lpstr>Garbled Circuits</vt:lpstr>
      <vt:lpstr>Generating a Garbled Circuit</vt:lpstr>
      <vt:lpstr>Evaluating a Garbled Circuit</vt:lpstr>
      <vt:lpstr>Cut-and-Choose</vt:lpstr>
      <vt:lpstr>Talk Outline</vt:lpstr>
      <vt:lpstr>Partial Garbled Circuits</vt:lpstr>
      <vt:lpstr>Transformation</vt:lpstr>
      <vt:lpstr>Cut-and-Choose Complications</vt:lpstr>
      <vt:lpstr>PartialGC Cut-and-Choose</vt:lpstr>
      <vt:lpstr>Performance</vt:lpstr>
      <vt:lpstr>Solving Privacy-Preserving Proximity</vt:lpstr>
      <vt:lpstr>Implementation</vt:lpstr>
      <vt:lpstr>PartialGC is a fully general, server-aided,  secure, multiparty computation mechanism </vt:lpstr>
      <vt:lpstr>Talk Outline</vt:lpstr>
      <vt:lpstr>Secure, Multiparty Computation (SMPC)</vt:lpstr>
      <vt:lpstr>Last 10 or 15 Years: Substantial Progress on Making SMPC Practical and Usable</vt:lpstr>
      <vt:lpstr>Communication Pattern:   Trusted-Party Computations</vt:lpstr>
      <vt:lpstr>Communication Pattern: General SMPC Protocols</vt:lpstr>
      <vt:lpstr>Communication Pattern:  K-for-N “Secure Outsourcing”</vt:lpstr>
      <vt:lpstr>Frigate Compiler</vt:lpstr>
      <vt:lpstr>Frigate Compile-time Speedup</vt:lpstr>
      <vt:lpstr>Frigate Execution-time Speedup</vt:lpstr>
      <vt:lpstr>Using Intel Software Guard Extensions for Efficient Two-Party Secure Function Evaluation</vt:lpstr>
      <vt:lpstr>Systematization of Secure Computation</vt:lpstr>
      <vt:lpstr>PowerPoint Presentation</vt:lpstr>
      <vt:lpstr>Ongoing✓ and Future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Gupta, Debayan</dc:creator>
  <cp:lastModifiedBy>Gupta, Debayan</cp:lastModifiedBy>
  <cp:revision>1821</cp:revision>
  <dcterms:created xsi:type="dcterms:W3CDTF">2015-12-19T21:44:35Z</dcterms:created>
  <dcterms:modified xsi:type="dcterms:W3CDTF">2016-05-11T15:48:41Z</dcterms:modified>
</cp:coreProperties>
</file>