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58" r:id="rId2"/>
    <p:sldId id="426" r:id="rId3"/>
    <p:sldId id="334" r:id="rId4"/>
    <p:sldId id="395" r:id="rId5"/>
    <p:sldId id="335" r:id="rId6"/>
    <p:sldId id="394" r:id="rId7"/>
    <p:sldId id="326" r:id="rId8"/>
    <p:sldId id="427" r:id="rId9"/>
    <p:sldId id="350" r:id="rId10"/>
    <p:sldId id="352" r:id="rId11"/>
    <p:sldId id="337" r:id="rId12"/>
    <p:sldId id="489" r:id="rId13"/>
    <p:sldId id="396" r:id="rId14"/>
    <p:sldId id="332" r:id="rId15"/>
    <p:sldId id="429" r:id="rId16"/>
    <p:sldId id="402" r:id="rId17"/>
    <p:sldId id="430" r:id="rId18"/>
    <p:sldId id="431" r:id="rId19"/>
    <p:sldId id="432" r:id="rId20"/>
    <p:sldId id="407" r:id="rId21"/>
    <p:sldId id="433" r:id="rId22"/>
    <p:sldId id="434" r:id="rId23"/>
    <p:sldId id="413" r:id="rId24"/>
    <p:sldId id="435" r:id="rId25"/>
    <p:sldId id="436" r:id="rId26"/>
    <p:sldId id="437" r:id="rId27"/>
    <p:sldId id="400" r:id="rId28"/>
    <p:sldId id="438" r:id="rId29"/>
    <p:sldId id="420" r:id="rId30"/>
    <p:sldId id="492" r:id="rId31"/>
    <p:sldId id="443" r:id="rId32"/>
    <p:sldId id="444" r:id="rId33"/>
    <p:sldId id="397" r:id="rId34"/>
    <p:sldId id="398" r:id="rId35"/>
    <p:sldId id="425" r:id="rId36"/>
    <p:sldId id="399" r:id="rId37"/>
    <p:sldId id="401" r:id="rId38"/>
    <p:sldId id="403" r:id="rId39"/>
    <p:sldId id="404" r:id="rId40"/>
    <p:sldId id="405" r:id="rId41"/>
    <p:sldId id="406" r:id="rId42"/>
    <p:sldId id="408" r:id="rId43"/>
    <p:sldId id="297" r:id="rId44"/>
    <p:sldId id="409" r:id="rId45"/>
    <p:sldId id="422" r:id="rId46"/>
    <p:sldId id="423" r:id="rId47"/>
    <p:sldId id="298" r:id="rId48"/>
    <p:sldId id="305" r:id="rId49"/>
    <p:sldId id="410" r:id="rId50"/>
    <p:sldId id="490" r:id="rId51"/>
    <p:sldId id="491" r:id="rId52"/>
    <p:sldId id="411" r:id="rId53"/>
    <p:sldId id="414" r:id="rId54"/>
    <p:sldId id="418" r:id="rId55"/>
    <p:sldId id="415" r:id="rId56"/>
    <p:sldId id="417" r:id="rId57"/>
    <p:sldId id="424" r:id="rId58"/>
    <p:sldId id="421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r" defTabSz="914400" rtl="1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r" defTabSz="914400" rtl="1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r" defTabSz="914400" rtl="1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r" defTabSz="914400" rtl="1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>
          <p15:clr>
            <a:srgbClr val="A4A3A4"/>
          </p15:clr>
        </p15:guide>
        <p15:guide id="2" orient="horz" pos="3984">
          <p15:clr>
            <a:srgbClr val="A4A3A4"/>
          </p15:clr>
        </p15:guide>
        <p15:guide id="3" orient="horz" pos="1102">
          <p15:clr>
            <a:srgbClr val="A4A3A4"/>
          </p15:clr>
        </p15:guide>
        <p15:guide id="4" orient="horz" pos="3494">
          <p15:clr>
            <a:srgbClr val="A4A3A4"/>
          </p15:clr>
        </p15:guide>
        <p15:guide id="5" orient="horz" pos="844">
          <p15:clr>
            <a:srgbClr val="A4A3A4"/>
          </p15:clr>
        </p15:guide>
        <p15:guide id="6" pos="816">
          <p15:clr>
            <a:srgbClr val="A4A3A4"/>
          </p15:clr>
        </p15:guide>
        <p15:guide id="7" pos="5622">
          <p15:clr>
            <a:srgbClr val="A4A3A4"/>
          </p15:clr>
        </p15:guide>
        <p15:guide id="8" pos="5402">
          <p15:clr>
            <a:srgbClr val="A4A3A4"/>
          </p15:clr>
        </p15:guide>
        <p15:guide id="9" pos="4498">
          <p15:clr>
            <a:srgbClr val="A4A3A4"/>
          </p15:clr>
        </p15:guide>
        <p15:guide id="10" pos="5056">
          <p15:clr>
            <a:srgbClr val="A4A3A4"/>
          </p15:clr>
        </p15:guide>
        <p15:guide id="11" pos="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80"/>
    <a:srgbClr val="0F4D92"/>
    <a:srgbClr val="F2BA0C"/>
    <a:srgbClr val="D5950F"/>
    <a:srgbClr val="002B80"/>
    <a:srgbClr val="000080"/>
    <a:srgbClr val="0A3255"/>
    <a:srgbClr val="052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סגנון ביניים 3 - הדגשה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סגנון ביניים 3 - הדגשה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סגנון ביניים 4 - הדגשה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04"/>
    <p:restoredTop sz="83444"/>
  </p:normalViewPr>
  <p:slideViewPr>
    <p:cSldViewPr snapToGrid="0">
      <p:cViewPr varScale="1">
        <p:scale>
          <a:sx n="85" d="100"/>
          <a:sy n="85" d="100"/>
        </p:scale>
        <p:origin x="1440" y="184"/>
      </p:cViewPr>
      <p:guideLst>
        <p:guide orient="horz" pos="624"/>
        <p:guide orient="horz" pos="3984"/>
        <p:guide orient="horz" pos="1102"/>
        <p:guide orient="horz" pos="3494"/>
        <p:guide orient="horz" pos="844"/>
        <p:guide pos="816"/>
        <p:guide pos="5622"/>
        <p:guide pos="5402"/>
        <p:guide pos="4498"/>
        <p:guide pos="5056"/>
        <p:guide pos="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5415E196-78C4-284A-9F8D-F80736D4496C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effectLst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effectLst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effectLst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fld id="{7F710F05-FC6B-F24D-B577-B6EC03BEF780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1930B09D-412D-8440-9F89-A541AC2408F4}" type="slidenum">
              <a:rPr lang="en-US" altLang="he-IL" sz="1200" baseline="0"/>
              <a:pPr algn="r"/>
              <a:t>1</a:t>
            </a:fld>
            <a:endParaRPr lang="en-US" altLang="he-IL" sz="1200" baseline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302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13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452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14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396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15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481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16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737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17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5497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18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0956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19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412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20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9145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21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859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22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62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1930B09D-412D-8440-9F89-A541AC2408F4}" type="slidenum">
              <a:rPr lang="en-US" altLang="he-IL" sz="1200" baseline="0"/>
              <a:pPr algn="r"/>
              <a:t>2</a:t>
            </a:fld>
            <a:endParaRPr lang="en-US" altLang="he-IL" sz="1200" baseline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266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23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097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24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795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25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559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26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9349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27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6204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28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287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29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849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30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9668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1930B09D-412D-8440-9F89-A541AC2408F4}" type="slidenum">
              <a:rPr lang="en-US" altLang="he-IL" sz="1200" baseline="0"/>
              <a:pPr algn="r"/>
              <a:t>31</a:t>
            </a:fld>
            <a:endParaRPr lang="en-US" altLang="he-IL" sz="1200" baseline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562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32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8291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908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33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8645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34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2538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35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597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36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985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37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181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38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5220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39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8612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40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0366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41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73109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42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6366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4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2358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8AA08-750B-334F-BDE7-DBD9D4B503E2}" type="slidenum">
              <a:rPr lang="he-IL" smtClean="0"/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6668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44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07084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45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endParaRPr lang="en-US" sz="1200" kern="1200" dirty="0"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73549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8AA08-750B-334F-BDE7-DBD9D4B503E2}" type="slidenum">
              <a:rPr lang="he-IL" smtClean="0"/>
              <a:t>46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52371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8AA08-750B-334F-BDE7-DBD9D4B503E2}" type="slidenum">
              <a:rPr lang="he-IL" smtClean="0"/>
              <a:t>47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92051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8AA08-750B-334F-BDE7-DBD9D4B503E2}" type="slidenum">
              <a:rPr lang="he-IL" smtClean="0"/>
              <a:t>48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8446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49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12677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50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60079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51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5299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52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524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01305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53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41802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54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r" rtl="1" eaLnBrk="1" fontAlgn="base" hangingPunct="1">
              <a:spcBef>
                <a:spcPct val="30000"/>
              </a:spcBef>
              <a:spcAft>
                <a:spcPct val="0"/>
              </a:spcAft>
            </a:pPr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0388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55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5256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56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009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57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3708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58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he-IL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he-IL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he-IL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he-IL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8799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6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450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8D9F5FC1-8AB1-574F-9205-32C9681693F2}" type="slidenum">
              <a:rPr lang="en-US" altLang="he-IL" sz="1200" baseline="0"/>
              <a:pPr algn="r"/>
              <a:t>7</a:t>
            </a:fld>
            <a:endParaRPr lang="en-US" altLang="he-IL" sz="1200" baseline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80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8D9F5FC1-8AB1-574F-9205-32C9681693F2}" type="slidenum">
              <a:rPr lang="en-US" altLang="he-IL" sz="1200" baseline="0"/>
              <a:pPr algn="r"/>
              <a:t>8</a:t>
            </a:fld>
            <a:endParaRPr lang="en-US" altLang="he-IL" sz="1200" baseline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261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00B30767-929A-B14C-B1A3-692A5E321347}" type="slidenum">
              <a:rPr lang="en-US" altLang="he-IL" sz="1200" baseline="0"/>
              <a:pPr algn="r"/>
              <a:t>11</a:t>
            </a:fld>
            <a:endParaRPr lang="en-US" altLang="he-IL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he-IL" altLang="he-I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022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1C6B-6C44-FA40-A179-053926F3330B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7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028A1-DDCE-CF45-A2B4-A4779A332773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76200"/>
            <a:ext cx="221297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413" y="76200"/>
            <a:ext cx="6491287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C9FFC-718B-5246-97EC-5C8683CCF66C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5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69632-E1E3-CC4F-8625-77402CAF522E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8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3E90-4D6D-D048-BF24-7316D0C266CF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7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413" y="990600"/>
            <a:ext cx="4351337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90600"/>
            <a:ext cx="43529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2095F-69FB-0249-A6D4-54EFEE76486D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4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ABF6C-409C-014D-80E0-B74CD6BD569A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A64D-2C08-674C-BE0B-16290BF1AE18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4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BF85-E94D-4545-8575-0BE4830BE203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3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937B-0C83-3F46-B467-34E76211A74B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C9255-686B-0D45-A0F4-F7D52EF63F0F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0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6200"/>
            <a:ext cx="7772400" cy="68580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413" y="990600"/>
            <a:ext cx="88566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text styles</a:t>
            </a:r>
          </a:p>
          <a:p>
            <a:pPr lvl="1"/>
            <a:r>
              <a:rPr lang="en-US" altLang="he-IL"/>
              <a:t>Second level</a:t>
            </a:r>
          </a:p>
          <a:p>
            <a:pPr lvl="2"/>
            <a:r>
              <a:rPr lang="en-US" altLang="he-IL"/>
              <a:t>Third level</a:t>
            </a:r>
          </a:p>
          <a:p>
            <a:pPr lvl="3"/>
            <a:r>
              <a:rPr lang="en-US" altLang="he-IL"/>
              <a:t>Fourth level</a:t>
            </a:r>
          </a:p>
          <a:p>
            <a:pPr lvl="4"/>
            <a:r>
              <a:rPr lang="en-US" altLang="he-I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>
                <a:solidFill>
                  <a:srgbClr val="B2B2B2"/>
                </a:solidFill>
                <a:latin typeface="Georgia" charset="0"/>
              </a:defRPr>
            </a:lvl1pPr>
          </a:lstStyle>
          <a:p>
            <a:pPr>
              <a:defRPr/>
            </a:pPr>
            <a:fld id="{4250B269-F651-AF4A-BC44-4FC31EB3B508}" type="slidenum">
              <a:rPr lang="en-US" altLang="he-IL"/>
              <a:pPr>
                <a:defRPr/>
              </a:pPr>
              <a:t>‹#›</a:t>
            </a:fld>
            <a:endParaRPr lang="en-US" altLang="he-IL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E7BBD"/>
        </a:buClr>
        <a:buChar char="•"/>
        <a:defRPr sz="2000">
          <a:solidFill>
            <a:srgbClr val="68686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875A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86868"/>
          </a:solidFill>
          <a:latin typeface="+mj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86868"/>
          </a:solidFill>
          <a:latin typeface="+mj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3.gif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742950"/>
            <a:ext cx="9144000" cy="6115050"/>
          </a:xfrm>
          <a:prstGeom prst="rect">
            <a:avLst/>
          </a:prstGeom>
          <a:solidFill>
            <a:srgbClr val="0036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</a:endParaRP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625474" y="928688"/>
            <a:ext cx="814955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he-IL" sz="4000" b="1" baseline="0" dirty="0">
                <a:solidFill>
                  <a:schemeClr val="bg1"/>
                </a:solidFill>
                <a:latin typeface="Open Sans" charset="0"/>
              </a:rPr>
              <a:t>Data exploitation and privacy protection in the era of data sharing</a:t>
            </a:r>
          </a:p>
        </p:txBody>
      </p:sp>
      <p:sp>
        <p:nvSpPr>
          <p:cNvPr id="15364" name="Subtitle 2"/>
          <p:cNvSpPr txBox="1">
            <a:spLocks/>
          </p:cNvSpPr>
          <p:nvPr/>
        </p:nvSpPr>
        <p:spPr bwMode="auto">
          <a:xfrm>
            <a:off x="669925" y="3318934"/>
            <a:ext cx="7661275" cy="239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3200" baseline="0" dirty="0" err="1">
                <a:solidFill>
                  <a:srgbClr val="00B0F0"/>
                </a:solidFill>
                <a:latin typeface="Lato Regular" charset="0"/>
              </a:rPr>
              <a:t>Lihi</a:t>
            </a:r>
            <a:r>
              <a:rPr lang="en-US" altLang="he-IL" sz="3200" baseline="0" dirty="0">
                <a:solidFill>
                  <a:srgbClr val="00B0F0"/>
                </a:solidFill>
                <a:latin typeface="Lato Regular" charset="0"/>
              </a:rPr>
              <a:t> </a:t>
            </a:r>
            <a:r>
              <a:rPr lang="en-US" altLang="he-IL" sz="3200" baseline="0" dirty="0" err="1">
                <a:solidFill>
                  <a:srgbClr val="00B0F0"/>
                </a:solidFill>
                <a:latin typeface="Lato Regular" charset="0"/>
              </a:rPr>
              <a:t>Idan</a:t>
            </a:r>
            <a:endParaRPr lang="en-US" altLang="he-IL" sz="32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3200" baseline="0" dirty="0">
                <a:solidFill>
                  <a:srgbClr val="00B0F0"/>
                </a:solidFill>
                <a:latin typeface="Lato Regular" charset="0"/>
              </a:rPr>
              <a:t>Yale University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32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e-IL" sz="2400" baseline="0" dirty="0">
                <a:solidFill>
                  <a:srgbClr val="00B0F0"/>
                </a:solidFill>
                <a:latin typeface="Lato Regular" charset="0"/>
              </a:rPr>
              <a:t>Advisor: Professor Joan Feigenbaum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FFFFFF"/>
              </a:solidFill>
              <a:latin typeface="Lato Regular" charset="0"/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5759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5724E-57DA-4039-9EA6-C53578B1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465" y="4219794"/>
            <a:ext cx="853554" cy="386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041CA-8DD1-4216-A201-3E65F1DF3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98" y="4824252"/>
            <a:ext cx="870167" cy="378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BF005-4A44-4B1B-A3E0-13A242770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892" y="4292096"/>
            <a:ext cx="853466" cy="3531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DC0607-189B-4C78-A320-79A2AD1E2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144" y="3855885"/>
            <a:ext cx="992972" cy="357470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25" y="1465502"/>
            <a:ext cx="2981913" cy="2140747"/>
          </a:xfrm>
          <a:prstGeom prst="rect">
            <a:avLst/>
          </a:prstGeom>
        </p:spPr>
      </p:pic>
      <p:sp>
        <p:nvSpPr>
          <p:cNvPr id="85" name="אליפסה 84"/>
          <p:cNvSpPr/>
          <p:nvPr/>
        </p:nvSpPr>
        <p:spPr>
          <a:xfrm>
            <a:off x="2425428" y="2755281"/>
            <a:ext cx="426111" cy="7172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7" name="אליפסה 86"/>
          <p:cNvSpPr/>
          <p:nvPr/>
        </p:nvSpPr>
        <p:spPr>
          <a:xfrm>
            <a:off x="1575138" y="4116492"/>
            <a:ext cx="148084" cy="1698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8" name="אליפסה 87"/>
          <p:cNvSpPr/>
          <p:nvPr/>
        </p:nvSpPr>
        <p:spPr>
          <a:xfrm>
            <a:off x="2321765" y="3931451"/>
            <a:ext cx="131880" cy="1839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3" name="אליפסה 92"/>
          <p:cNvSpPr/>
          <p:nvPr/>
        </p:nvSpPr>
        <p:spPr>
          <a:xfrm>
            <a:off x="1453954" y="3740551"/>
            <a:ext cx="96118" cy="978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4" name="אליפסה 93"/>
          <p:cNvSpPr/>
          <p:nvPr/>
        </p:nvSpPr>
        <p:spPr>
          <a:xfrm>
            <a:off x="1754328" y="3612095"/>
            <a:ext cx="140285" cy="128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5" name="אליפסה 104"/>
          <p:cNvSpPr/>
          <p:nvPr/>
        </p:nvSpPr>
        <p:spPr>
          <a:xfrm>
            <a:off x="2279585" y="4507091"/>
            <a:ext cx="154968" cy="1242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90" name="תמונה 1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8" y="4197479"/>
            <a:ext cx="988898" cy="408447"/>
          </a:xfrm>
          <a:prstGeom prst="rect">
            <a:avLst/>
          </a:prstGeom>
        </p:spPr>
      </p:pic>
      <p:pic>
        <p:nvPicPr>
          <p:cNvPr id="197" name="תמונה 1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89" y="4658957"/>
            <a:ext cx="962643" cy="366274"/>
          </a:xfrm>
          <a:prstGeom prst="rect">
            <a:avLst/>
          </a:prstGeom>
        </p:spPr>
      </p:pic>
      <p:pic>
        <p:nvPicPr>
          <p:cNvPr id="198" name="תמונה 1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55" y="4647750"/>
            <a:ext cx="898644" cy="372063"/>
          </a:xfrm>
          <a:prstGeom prst="rect">
            <a:avLst/>
          </a:prstGeom>
        </p:spPr>
      </p:pic>
      <p:pic>
        <p:nvPicPr>
          <p:cNvPr id="199" name="תמונה 19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95" y="3476857"/>
            <a:ext cx="901127" cy="375470"/>
          </a:xfrm>
          <a:prstGeom prst="rect">
            <a:avLst/>
          </a:prstGeom>
        </p:spPr>
      </p:pic>
      <p:pic>
        <p:nvPicPr>
          <p:cNvPr id="200" name="תמונה 19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87" y="3719842"/>
            <a:ext cx="955594" cy="443870"/>
          </a:xfrm>
          <a:prstGeom prst="rect">
            <a:avLst/>
          </a:prstGeom>
        </p:spPr>
      </p:pic>
      <p:cxnSp>
        <p:nvCxnSpPr>
          <p:cNvPr id="25" name="מחבר חץ ישר 24"/>
          <p:cNvCxnSpPr/>
          <p:nvPr/>
        </p:nvCxnSpPr>
        <p:spPr>
          <a:xfrm>
            <a:off x="4268059" y="3563202"/>
            <a:ext cx="323243" cy="2370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חץ ישר 36"/>
          <p:cNvCxnSpPr/>
          <p:nvPr/>
        </p:nvCxnSpPr>
        <p:spPr>
          <a:xfrm flipV="1">
            <a:off x="5269786" y="3737438"/>
            <a:ext cx="553450" cy="1575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חץ ישר 38"/>
          <p:cNvCxnSpPr/>
          <p:nvPr/>
        </p:nvCxnSpPr>
        <p:spPr>
          <a:xfrm>
            <a:off x="5276568" y="3966174"/>
            <a:ext cx="497029" cy="423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חץ ישר 40"/>
          <p:cNvCxnSpPr/>
          <p:nvPr/>
        </p:nvCxnSpPr>
        <p:spPr>
          <a:xfrm>
            <a:off x="5196975" y="4034620"/>
            <a:ext cx="407445" cy="3967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/>
          <p:cNvCxnSpPr/>
          <p:nvPr/>
        </p:nvCxnSpPr>
        <p:spPr>
          <a:xfrm>
            <a:off x="4115936" y="3594991"/>
            <a:ext cx="307066" cy="7091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מחבר חץ ישר 44"/>
          <p:cNvCxnSpPr/>
          <p:nvPr/>
        </p:nvCxnSpPr>
        <p:spPr>
          <a:xfrm flipH="1">
            <a:off x="4553954" y="4540303"/>
            <a:ext cx="42692" cy="3498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מחבר חץ ישר 42"/>
          <p:cNvCxnSpPr/>
          <p:nvPr/>
        </p:nvCxnSpPr>
        <p:spPr>
          <a:xfrm>
            <a:off x="4934955" y="4546861"/>
            <a:ext cx="307817" cy="2502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חץ ישר 46"/>
          <p:cNvCxnSpPr/>
          <p:nvPr/>
        </p:nvCxnSpPr>
        <p:spPr>
          <a:xfrm flipH="1">
            <a:off x="4040094" y="4462686"/>
            <a:ext cx="330336" cy="2517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מחבר חץ ישר 133"/>
          <p:cNvCxnSpPr/>
          <p:nvPr/>
        </p:nvCxnSpPr>
        <p:spPr>
          <a:xfrm flipV="1">
            <a:off x="3813395" y="4395965"/>
            <a:ext cx="532155" cy="270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מחבר חץ ישר 79"/>
          <p:cNvCxnSpPr/>
          <p:nvPr/>
        </p:nvCxnSpPr>
        <p:spPr>
          <a:xfrm flipV="1">
            <a:off x="3712035" y="3994211"/>
            <a:ext cx="732785" cy="3204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חץ ישר 2"/>
          <p:cNvCxnSpPr/>
          <p:nvPr/>
        </p:nvCxnSpPr>
        <p:spPr>
          <a:xfrm>
            <a:off x="3532965" y="1725879"/>
            <a:ext cx="171450" cy="247650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חץ ישר 32"/>
          <p:cNvCxnSpPr/>
          <p:nvPr/>
        </p:nvCxnSpPr>
        <p:spPr>
          <a:xfrm flipH="1">
            <a:off x="4089324" y="1727807"/>
            <a:ext cx="718651" cy="310331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מחבר חץ ישר 53"/>
          <p:cNvCxnSpPr/>
          <p:nvPr/>
        </p:nvCxnSpPr>
        <p:spPr>
          <a:xfrm flipH="1">
            <a:off x="4898254" y="1863649"/>
            <a:ext cx="702533" cy="317228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מחבר חץ ישר 55"/>
          <p:cNvCxnSpPr/>
          <p:nvPr/>
        </p:nvCxnSpPr>
        <p:spPr>
          <a:xfrm flipH="1">
            <a:off x="4782712" y="1741989"/>
            <a:ext cx="10619" cy="177205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>
            <a:extLst>
              <a:ext uri="{FF2B5EF4-FFF2-40B4-BE49-F238E27FC236}">
                <a16:creationId xmlns:a16="http://schemas.microsoft.com/office/drawing/2014/main" id="{BA73B1AC-09E7-4126-B0EF-A7330F87E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9777" y="1041303"/>
            <a:ext cx="612619" cy="404951"/>
          </a:xfrm>
          <a:prstGeom prst="rect">
            <a:avLst/>
          </a:prstGeom>
        </p:spPr>
      </p:pic>
      <p:pic>
        <p:nvPicPr>
          <p:cNvPr id="66" name="Picture 3">
            <a:extLst>
              <a:ext uri="{FF2B5EF4-FFF2-40B4-BE49-F238E27FC236}">
                <a16:creationId xmlns:a16="http://schemas.microsoft.com/office/drawing/2014/main" id="{6F338D02-BFBE-49D6-8AF6-3910671548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1698" y="1849704"/>
            <a:ext cx="739455" cy="403422"/>
          </a:xfrm>
          <a:prstGeom prst="rect">
            <a:avLst/>
          </a:prstGeom>
        </p:spPr>
      </p:pic>
      <p:cxnSp>
        <p:nvCxnSpPr>
          <p:cNvPr id="38" name="מחבר חץ ישר 37"/>
          <p:cNvCxnSpPr/>
          <p:nvPr/>
        </p:nvCxnSpPr>
        <p:spPr>
          <a:xfrm flipV="1">
            <a:off x="3472272" y="1191302"/>
            <a:ext cx="2492689" cy="350338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חץ ישר 41"/>
          <p:cNvCxnSpPr/>
          <p:nvPr/>
        </p:nvCxnSpPr>
        <p:spPr>
          <a:xfrm flipV="1">
            <a:off x="5168338" y="1291197"/>
            <a:ext cx="796623" cy="281014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חץ ישר 43"/>
          <p:cNvCxnSpPr/>
          <p:nvPr/>
        </p:nvCxnSpPr>
        <p:spPr>
          <a:xfrm flipH="1">
            <a:off x="5792365" y="1403491"/>
            <a:ext cx="341068" cy="1894559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 חץ ישר 45"/>
          <p:cNvCxnSpPr/>
          <p:nvPr/>
        </p:nvCxnSpPr>
        <p:spPr>
          <a:xfrm flipH="1" flipV="1">
            <a:off x="6396765" y="1333372"/>
            <a:ext cx="242107" cy="559548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 err="1">
                <a:solidFill>
                  <a:schemeClr val="bg1"/>
                </a:solidFill>
                <a:latin typeface="Open Sans" charset="0"/>
              </a:rPr>
              <a:t>Revised+SELF-INFER</a:t>
            </a: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 model</a:t>
            </a:r>
          </a:p>
        </p:txBody>
      </p:sp>
      <p:sp>
        <p:nvSpPr>
          <p:cNvPr id="48" name="מלבן 47"/>
          <p:cNvSpPr/>
          <p:nvPr/>
        </p:nvSpPr>
        <p:spPr bwMode="auto">
          <a:xfrm>
            <a:off x="0" y="5974604"/>
            <a:ext cx="9144000" cy="88339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92801" y="1013137"/>
            <a:ext cx="266602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2800" b="1" baseline="0" dirty="0">
                <a:solidFill>
                  <a:srgbClr val="002060"/>
                </a:solidFill>
                <a:latin typeface="Open Sans" charset="0"/>
              </a:rPr>
              <a:t>Observable attribute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2800" b="1" baseline="0" dirty="0">
                <a:solidFill>
                  <a:srgbClr val="002060"/>
                </a:solidFill>
                <a:latin typeface="Open Sans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he-IL" sz="2800" b="1" baseline="0" dirty="0">
              <a:solidFill>
                <a:srgbClr val="002060"/>
              </a:solidFill>
              <a:latin typeface="Open Sans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2800" b="1" baseline="0" dirty="0">
                <a:solidFill>
                  <a:srgbClr val="002060"/>
                </a:solidFill>
                <a:latin typeface="Open Sans" charset="0"/>
              </a:rPr>
              <a:t>Hidden attribute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he-IL" sz="2800" b="1" baseline="0" dirty="0">
              <a:solidFill>
                <a:srgbClr val="002060"/>
              </a:solidFill>
              <a:latin typeface="Open Sans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he-IL" sz="2800" b="1" baseline="0" dirty="0">
              <a:solidFill>
                <a:srgbClr val="002060"/>
              </a:solidFill>
              <a:latin typeface="Open Sans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2800" b="1" baseline="0" dirty="0">
                <a:solidFill>
                  <a:srgbClr val="002060"/>
                </a:solidFill>
                <a:latin typeface="Open Sans" charset="0"/>
              </a:rPr>
              <a:t>Party identification</a:t>
            </a:r>
          </a:p>
        </p:txBody>
      </p:sp>
      <p:cxnSp>
        <p:nvCxnSpPr>
          <p:cNvPr id="50" name="מחבר חץ ישר 49"/>
          <p:cNvCxnSpPr/>
          <p:nvPr/>
        </p:nvCxnSpPr>
        <p:spPr>
          <a:xfrm>
            <a:off x="590262" y="2117943"/>
            <a:ext cx="8292" cy="533790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מחבר חץ ישר 50"/>
          <p:cNvCxnSpPr/>
          <p:nvPr/>
        </p:nvCxnSpPr>
        <p:spPr>
          <a:xfrm>
            <a:off x="581970" y="3756538"/>
            <a:ext cx="8292" cy="533790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D1C6B-6C44-FA40-A179-053926F3330B}" type="slidenum">
              <a:rPr lang="en-US" altLang="he-IL" smtClean="0"/>
              <a:pPr>
                <a:defRPr/>
              </a:pPr>
              <a:t>10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6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-1" y="77698"/>
            <a:ext cx="7382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Network neighborhood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190501" y="851649"/>
            <a:ext cx="8479366" cy="523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A restricted notion of the user’s network neighborhood: close friends. Why?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Homophily</a:t>
            </a:r>
            <a:r>
              <a:rPr lang="en-US" sz="2800" kern="0" baseline="0" dirty="0">
                <a:solidFill>
                  <a:srgbClr val="002060"/>
                </a:solidFill>
              </a:rPr>
              <a:t>: Users tend to link to others who are similar to them.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Users that are </a:t>
            </a:r>
            <a:r>
              <a:rPr lang="en-US" sz="2800" kern="0" baseline="0" dirty="0">
                <a:solidFill>
                  <a:srgbClr val="00B0F0"/>
                </a:solidFill>
              </a:rPr>
              <a:t>closer</a:t>
            </a:r>
            <a:r>
              <a:rPr lang="en-US" sz="2800" kern="0" baseline="0" dirty="0">
                <a:solidFill>
                  <a:srgbClr val="002060"/>
                </a:solidFill>
              </a:rPr>
              <a:t> are more </a:t>
            </a:r>
            <a:r>
              <a:rPr lang="en-US" sz="2800" kern="0" baseline="0" dirty="0">
                <a:solidFill>
                  <a:srgbClr val="00B0F0"/>
                </a:solidFill>
              </a:rPr>
              <a:t>similar</a:t>
            </a:r>
            <a:r>
              <a:rPr lang="en-US" sz="2800" kern="0" baseline="0" dirty="0">
                <a:solidFill>
                  <a:srgbClr val="00206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Representation of a user’s neighborhood: </a:t>
            </a:r>
            <a:r>
              <a:rPr lang="en-US" sz="2800" kern="0" baseline="0" dirty="0">
                <a:solidFill>
                  <a:srgbClr val="00B0F0"/>
                </a:solidFill>
              </a:rPr>
              <a:t>aggregator nodes </a:t>
            </a:r>
            <a:r>
              <a:rPr lang="en-US" sz="2800" kern="0" baseline="0" dirty="0">
                <a:solidFill>
                  <a:srgbClr val="002060"/>
                </a:solidFill>
              </a:rPr>
              <a:t>in our BN.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11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893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5724E-57DA-4039-9EA6-C53578B1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633" y="4800820"/>
            <a:ext cx="853554" cy="386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041CA-8DD1-4216-A201-3E65F1DF3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457" y="5339878"/>
            <a:ext cx="870167" cy="378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BF005-4A44-4B1B-A3E0-13A242770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825" y="4743012"/>
            <a:ext cx="853466" cy="3531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DC0607-189B-4C78-A320-79A2AD1E2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993" y="4418279"/>
            <a:ext cx="992972" cy="357470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48" y="1891378"/>
            <a:ext cx="2981913" cy="2140747"/>
          </a:xfrm>
          <a:prstGeom prst="rect">
            <a:avLst/>
          </a:prstGeom>
        </p:spPr>
      </p:pic>
      <p:sp>
        <p:nvSpPr>
          <p:cNvPr id="87" name="אליפסה 86"/>
          <p:cNvSpPr/>
          <p:nvPr/>
        </p:nvSpPr>
        <p:spPr>
          <a:xfrm>
            <a:off x="1575138" y="4116492"/>
            <a:ext cx="148084" cy="1698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8" name="אליפסה 87"/>
          <p:cNvSpPr/>
          <p:nvPr/>
        </p:nvSpPr>
        <p:spPr>
          <a:xfrm>
            <a:off x="2321765" y="3931451"/>
            <a:ext cx="131880" cy="1839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3" name="אליפסה 92"/>
          <p:cNvSpPr/>
          <p:nvPr/>
        </p:nvSpPr>
        <p:spPr>
          <a:xfrm>
            <a:off x="1453954" y="3740551"/>
            <a:ext cx="96118" cy="978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4" name="אליפסה 93"/>
          <p:cNvSpPr/>
          <p:nvPr/>
        </p:nvSpPr>
        <p:spPr>
          <a:xfrm>
            <a:off x="1754328" y="3612095"/>
            <a:ext cx="140285" cy="1284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5" name="אליפסה 104"/>
          <p:cNvSpPr/>
          <p:nvPr/>
        </p:nvSpPr>
        <p:spPr>
          <a:xfrm>
            <a:off x="2279585" y="4507091"/>
            <a:ext cx="154968" cy="1242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90" name="תמונה 1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83" y="4650814"/>
            <a:ext cx="988898" cy="408447"/>
          </a:xfrm>
          <a:prstGeom prst="rect">
            <a:avLst/>
          </a:prstGeom>
        </p:spPr>
      </p:pic>
      <p:pic>
        <p:nvPicPr>
          <p:cNvPr id="196" name="תמונה 1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24" y="4359973"/>
            <a:ext cx="868915" cy="387839"/>
          </a:xfrm>
          <a:prstGeom prst="rect">
            <a:avLst/>
          </a:prstGeom>
        </p:spPr>
      </p:pic>
      <p:pic>
        <p:nvPicPr>
          <p:cNvPr id="198" name="תמונה 1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14" y="5208887"/>
            <a:ext cx="898644" cy="372063"/>
          </a:xfrm>
          <a:prstGeom prst="rect">
            <a:avLst/>
          </a:prstGeom>
        </p:spPr>
      </p:pic>
      <p:pic>
        <p:nvPicPr>
          <p:cNvPr id="199" name="תמונה 19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79" y="3915049"/>
            <a:ext cx="901127" cy="375470"/>
          </a:xfrm>
          <a:prstGeom prst="rect">
            <a:avLst/>
          </a:prstGeom>
        </p:spPr>
      </p:pic>
      <p:pic>
        <p:nvPicPr>
          <p:cNvPr id="200" name="תמונה 19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40" y="4192790"/>
            <a:ext cx="955594" cy="443870"/>
          </a:xfrm>
          <a:prstGeom prst="rect">
            <a:avLst/>
          </a:prstGeom>
        </p:spPr>
      </p:pic>
      <p:cxnSp>
        <p:nvCxnSpPr>
          <p:cNvPr id="25" name="מחבר חץ ישר 24"/>
          <p:cNvCxnSpPr/>
          <p:nvPr/>
        </p:nvCxnSpPr>
        <p:spPr>
          <a:xfrm>
            <a:off x="4211029" y="3985475"/>
            <a:ext cx="181988" cy="2749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חץ ישר 36"/>
          <p:cNvCxnSpPr/>
          <p:nvPr/>
        </p:nvCxnSpPr>
        <p:spPr>
          <a:xfrm flipV="1">
            <a:off x="4993060" y="4160771"/>
            <a:ext cx="654674" cy="1797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חץ ישר 38"/>
          <p:cNvCxnSpPr/>
          <p:nvPr/>
        </p:nvCxnSpPr>
        <p:spPr>
          <a:xfrm>
            <a:off x="5014747" y="4451263"/>
            <a:ext cx="611227" cy="1283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חץ ישר 40"/>
          <p:cNvCxnSpPr/>
          <p:nvPr/>
        </p:nvCxnSpPr>
        <p:spPr>
          <a:xfrm>
            <a:off x="4948283" y="4520695"/>
            <a:ext cx="523412" cy="3102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/>
          <p:cNvCxnSpPr/>
          <p:nvPr/>
        </p:nvCxnSpPr>
        <p:spPr>
          <a:xfrm>
            <a:off x="3963116" y="3992996"/>
            <a:ext cx="256352" cy="7680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מחבר חץ ישר 44"/>
          <p:cNvCxnSpPr/>
          <p:nvPr/>
        </p:nvCxnSpPr>
        <p:spPr>
          <a:xfrm>
            <a:off x="4534500" y="5007674"/>
            <a:ext cx="104052" cy="3872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חץ ישר 46"/>
          <p:cNvCxnSpPr/>
          <p:nvPr/>
        </p:nvCxnSpPr>
        <p:spPr>
          <a:xfrm flipH="1">
            <a:off x="3954675" y="4986139"/>
            <a:ext cx="364352" cy="2696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מחבר חץ ישר 133"/>
          <p:cNvCxnSpPr/>
          <p:nvPr/>
        </p:nvCxnSpPr>
        <p:spPr>
          <a:xfrm flipV="1">
            <a:off x="3877805" y="4910661"/>
            <a:ext cx="284300" cy="645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חץ ישר 27"/>
          <p:cNvCxnSpPr/>
          <p:nvPr/>
        </p:nvCxnSpPr>
        <p:spPr>
          <a:xfrm flipH="1">
            <a:off x="3736779" y="3997437"/>
            <a:ext cx="192272" cy="4538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חץ ישר 2"/>
          <p:cNvCxnSpPr/>
          <p:nvPr/>
        </p:nvCxnSpPr>
        <p:spPr>
          <a:xfrm>
            <a:off x="3383182" y="2201474"/>
            <a:ext cx="171450" cy="247650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חץ ישר 32"/>
          <p:cNvCxnSpPr/>
          <p:nvPr/>
        </p:nvCxnSpPr>
        <p:spPr>
          <a:xfrm flipH="1">
            <a:off x="4029669" y="2148914"/>
            <a:ext cx="718651" cy="310331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מחבר חץ ישר 53"/>
          <p:cNvCxnSpPr/>
          <p:nvPr/>
        </p:nvCxnSpPr>
        <p:spPr>
          <a:xfrm flipH="1">
            <a:off x="4887404" y="2270429"/>
            <a:ext cx="573696" cy="244515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מחבר חץ ישר 55"/>
          <p:cNvCxnSpPr/>
          <p:nvPr/>
        </p:nvCxnSpPr>
        <p:spPr>
          <a:xfrm flipH="1">
            <a:off x="4737700" y="2155417"/>
            <a:ext cx="10619" cy="177205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>
            <a:extLst>
              <a:ext uri="{FF2B5EF4-FFF2-40B4-BE49-F238E27FC236}">
                <a16:creationId xmlns:a16="http://schemas.microsoft.com/office/drawing/2014/main" id="{BA73B1AC-09E7-4126-B0EF-A7330F87E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3317" y="1049367"/>
            <a:ext cx="612619" cy="404951"/>
          </a:xfrm>
          <a:prstGeom prst="rect">
            <a:avLst/>
          </a:prstGeom>
        </p:spPr>
      </p:pic>
      <p:pic>
        <p:nvPicPr>
          <p:cNvPr id="66" name="Picture 3">
            <a:extLst>
              <a:ext uri="{FF2B5EF4-FFF2-40B4-BE49-F238E27FC236}">
                <a16:creationId xmlns:a16="http://schemas.microsoft.com/office/drawing/2014/main" id="{6F338D02-BFBE-49D6-8AF6-3910671548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1402" y="1867007"/>
            <a:ext cx="739455" cy="403422"/>
          </a:xfrm>
          <a:prstGeom prst="rect">
            <a:avLst/>
          </a:prstGeom>
        </p:spPr>
      </p:pic>
      <p:cxnSp>
        <p:nvCxnSpPr>
          <p:cNvPr id="44" name="מחבר חץ ישר 43"/>
          <p:cNvCxnSpPr/>
          <p:nvPr/>
        </p:nvCxnSpPr>
        <p:spPr>
          <a:xfrm flipH="1">
            <a:off x="5747121" y="1389433"/>
            <a:ext cx="638717" cy="2318366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 חץ ישר 45"/>
          <p:cNvCxnSpPr/>
          <p:nvPr/>
        </p:nvCxnSpPr>
        <p:spPr>
          <a:xfrm flipH="1" flipV="1">
            <a:off x="6521402" y="1337256"/>
            <a:ext cx="277071" cy="580657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6">
            <a:extLst>
              <a:ext uri="{FF2B5EF4-FFF2-40B4-BE49-F238E27FC236}">
                <a16:creationId xmlns:a16="http://schemas.microsoft.com/office/drawing/2014/main" id="{C7C364C7-30DE-475C-9BFB-FA4E39C0D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7339" y="1003670"/>
            <a:ext cx="871538" cy="385763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FFF0505D-AA03-4BE8-BD70-09CC9526A7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1615" y="1147336"/>
            <a:ext cx="842963" cy="407194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4F3BF3B5-3728-4802-AF0F-0D861FB757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0312" y="1033935"/>
            <a:ext cx="892969" cy="400050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A3CCD402-F5F9-439B-87B1-EB0CC893A8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3581" y="1527876"/>
            <a:ext cx="935831" cy="357188"/>
          </a:xfrm>
          <a:prstGeom prst="rect">
            <a:avLst/>
          </a:prstGeom>
        </p:spPr>
      </p:pic>
      <p:pic>
        <p:nvPicPr>
          <p:cNvPr id="52" name="Picture 7">
            <a:extLst>
              <a:ext uri="{FF2B5EF4-FFF2-40B4-BE49-F238E27FC236}">
                <a16:creationId xmlns:a16="http://schemas.microsoft.com/office/drawing/2014/main" id="{B8A9F584-C8CA-4FDA-9938-6B09EA016D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40625" y="1011475"/>
            <a:ext cx="900113" cy="371475"/>
          </a:xfrm>
          <a:prstGeom prst="rect">
            <a:avLst/>
          </a:prstGeom>
        </p:spPr>
      </p:pic>
      <p:cxnSp>
        <p:nvCxnSpPr>
          <p:cNvPr id="53" name="מחבר חץ ישר 52"/>
          <p:cNvCxnSpPr/>
          <p:nvPr/>
        </p:nvCxnSpPr>
        <p:spPr>
          <a:xfrm flipH="1">
            <a:off x="4100241" y="1333372"/>
            <a:ext cx="171485" cy="60960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מחבר חץ ישר 54"/>
          <p:cNvCxnSpPr/>
          <p:nvPr/>
        </p:nvCxnSpPr>
        <p:spPr>
          <a:xfrm>
            <a:off x="3564366" y="1351743"/>
            <a:ext cx="432421" cy="605341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מחבר חץ ישר 56"/>
          <p:cNvCxnSpPr/>
          <p:nvPr/>
        </p:nvCxnSpPr>
        <p:spPr>
          <a:xfrm flipH="1">
            <a:off x="4616007" y="1780983"/>
            <a:ext cx="256843" cy="254827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מחבר חץ ישר 57"/>
          <p:cNvCxnSpPr/>
          <p:nvPr/>
        </p:nvCxnSpPr>
        <p:spPr>
          <a:xfrm flipH="1">
            <a:off x="4279754" y="1291491"/>
            <a:ext cx="513792" cy="651481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מחבר חץ ישר 59"/>
          <p:cNvCxnSpPr/>
          <p:nvPr/>
        </p:nvCxnSpPr>
        <p:spPr>
          <a:xfrm>
            <a:off x="2921110" y="1421440"/>
            <a:ext cx="924145" cy="560765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חץ ישר 37"/>
          <p:cNvCxnSpPr/>
          <p:nvPr/>
        </p:nvCxnSpPr>
        <p:spPr>
          <a:xfrm flipV="1">
            <a:off x="3309220" y="1232665"/>
            <a:ext cx="2764232" cy="719723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חץ ישר 41"/>
          <p:cNvCxnSpPr/>
          <p:nvPr/>
        </p:nvCxnSpPr>
        <p:spPr>
          <a:xfrm flipV="1">
            <a:off x="5241496" y="1389433"/>
            <a:ext cx="978795" cy="685353"/>
          </a:xfrm>
          <a:prstGeom prst="straightConnector1">
            <a:avLst/>
          </a:prstGeom>
          <a:ln w="31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/>
          <p:nvPr/>
        </p:nvCxnSpPr>
        <p:spPr>
          <a:xfrm flipV="1">
            <a:off x="3657220" y="4487344"/>
            <a:ext cx="562790" cy="3835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8">
            <a:extLst>
              <a:ext uri="{FF2B5EF4-FFF2-40B4-BE49-F238E27FC236}">
                <a16:creationId xmlns:a16="http://schemas.microsoft.com/office/drawing/2014/main" id="{9DDB57D7-3A96-44AF-A7A9-E441F3CDB4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3765" y="3733996"/>
            <a:ext cx="1111356" cy="662914"/>
          </a:xfrm>
          <a:prstGeom prst="rect">
            <a:avLst/>
          </a:prstGeom>
        </p:spPr>
      </p:pic>
      <p:pic>
        <p:nvPicPr>
          <p:cNvPr id="64" name="Picture 9">
            <a:extLst>
              <a:ext uri="{FF2B5EF4-FFF2-40B4-BE49-F238E27FC236}">
                <a16:creationId xmlns:a16="http://schemas.microsoft.com/office/drawing/2014/main" id="{2BD99A80-7673-445E-88F8-07BABCDECDD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13610" y="4586347"/>
            <a:ext cx="1135217" cy="651515"/>
          </a:xfrm>
          <a:prstGeom prst="rect">
            <a:avLst/>
          </a:prstGeom>
        </p:spPr>
      </p:pic>
      <p:cxnSp>
        <p:nvCxnSpPr>
          <p:cNvPr id="5" name="מחבר חץ ישר 4"/>
          <p:cNvCxnSpPr/>
          <p:nvPr/>
        </p:nvCxnSpPr>
        <p:spPr>
          <a:xfrm flipV="1">
            <a:off x="2620563" y="3944612"/>
            <a:ext cx="1280578" cy="13045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מחבר חץ ישר 60"/>
          <p:cNvCxnSpPr/>
          <p:nvPr/>
        </p:nvCxnSpPr>
        <p:spPr>
          <a:xfrm flipV="1">
            <a:off x="2627621" y="3975503"/>
            <a:ext cx="1288663" cy="675311"/>
          </a:xfrm>
          <a:prstGeom prst="straightConnector1">
            <a:avLst/>
          </a:prstGeom>
          <a:ln w="31750">
            <a:solidFill>
              <a:schemeClr val="accent5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4">
            <a:extLst>
              <a:ext uri="{FF2B5EF4-FFF2-40B4-BE49-F238E27FC236}">
                <a16:creationId xmlns:a16="http://schemas.microsoft.com/office/drawing/2014/main" id="{C02DF6EE-4C9E-47C6-9BEE-3B76429019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261" y="2656774"/>
            <a:ext cx="1054514" cy="506821"/>
          </a:xfrm>
          <a:prstGeom prst="rect">
            <a:avLst/>
          </a:prstGeom>
        </p:spPr>
      </p:pic>
      <p:pic>
        <p:nvPicPr>
          <p:cNvPr id="68" name="Picture 3">
            <a:extLst>
              <a:ext uri="{FF2B5EF4-FFF2-40B4-BE49-F238E27FC236}">
                <a16:creationId xmlns:a16="http://schemas.microsoft.com/office/drawing/2014/main" id="{6B8C9B4D-587B-44D5-B8D6-933D64AF23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0670" y="5438439"/>
            <a:ext cx="1045193" cy="490924"/>
          </a:xfrm>
          <a:prstGeom prst="rect">
            <a:avLst/>
          </a:prstGeom>
        </p:spPr>
      </p:pic>
      <p:pic>
        <p:nvPicPr>
          <p:cNvPr id="69" name="Picture 6">
            <a:extLst>
              <a:ext uri="{FF2B5EF4-FFF2-40B4-BE49-F238E27FC236}">
                <a16:creationId xmlns:a16="http://schemas.microsoft.com/office/drawing/2014/main" id="{513B49AE-3696-41D5-AE82-306FDE53620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2202" y="3357272"/>
            <a:ext cx="1081136" cy="519616"/>
          </a:xfrm>
          <a:prstGeom prst="rect">
            <a:avLst/>
          </a:prstGeom>
        </p:spPr>
      </p:pic>
      <p:pic>
        <p:nvPicPr>
          <p:cNvPr id="70" name="Picture 5">
            <a:extLst>
              <a:ext uri="{FF2B5EF4-FFF2-40B4-BE49-F238E27FC236}">
                <a16:creationId xmlns:a16="http://schemas.microsoft.com/office/drawing/2014/main" id="{53F5A485-DA0E-4D21-AFE5-8172DB9E815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4537" y="4824393"/>
            <a:ext cx="1038636" cy="487844"/>
          </a:xfrm>
          <a:prstGeom prst="rect">
            <a:avLst/>
          </a:prstGeom>
        </p:spPr>
      </p:pic>
      <p:pic>
        <p:nvPicPr>
          <p:cNvPr id="71" name="Picture 7">
            <a:extLst>
              <a:ext uri="{FF2B5EF4-FFF2-40B4-BE49-F238E27FC236}">
                <a16:creationId xmlns:a16="http://schemas.microsoft.com/office/drawing/2014/main" id="{FAA16F2E-E1F2-46AA-866C-55BCE0F5226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5213" y="4207933"/>
            <a:ext cx="490957" cy="333480"/>
          </a:xfrm>
          <a:prstGeom prst="rect">
            <a:avLst/>
          </a:prstGeom>
        </p:spPr>
      </p:pic>
      <p:cxnSp>
        <p:nvCxnSpPr>
          <p:cNvPr id="72" name="מחבר חץ ישר 71"/>
          <p:cNvCxnSpPr/>
          <p:nvPr/>
        </p:nvCxnSpPr>
        <p:spPr>
          <a:xfrm>
            <a:off x="1187061" y="3097231"/>
            <a:ext cx="707552" cy="71228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מחבר חץ ישר 72"/>
          <p:cNvCxnSpPr/>
          <p:nvPr/>
        </p:nvCxnSpPr>
        <p:spPr>
          <a:xfrm>
            <a:off x="1007665" y="3819985"/>
            <a:ext cx="697428" cy="673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מחבר חץ ישר 74"/>
          <p:cNvCxnSpPr/>
          <p:nvPr/>
        </p:nvCxnSpPr>
        <p:spPr>
          <a:xfrm flipV="1">
            <a:off x="815806" y="4145084"/>
            <a:ext cx="816942" cy="1645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מחבר חץ ישר 76"/>
          <p:cNvCxnSpPr/>
          <p:nvPr/>
        </p:nvCxnSpPr>
        <p:spPr>
          <a:xfrm>
            <a:off x="815806" y="4459758"/>
            <a:ext cx="1209779" cy="32615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מחבר חץ ישר 78"/>
          <p:cNvCxnSpPr/>
          <p:nvPr/>
        </p:nvCxnSpPr>
        <p:spPr>
          <a:xfrm flipV="1">
            <a:off x="1351183" y="4962859"/>
            <a:ext cx="634577" cy="11614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מחבר חץ ישר 80"/>
          <p:cNvCxnSpPr/>
          <p:nvPr/>
        </p:nvCxnSpPr>
        <p:spPr>
          <a:xfrm flipV="1">
            <a:off x="1515094" y="5156740"/>
            <a:ext cx="689372" cy="4756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מלבן 75"/>
          <p:cNvSpPr/>
          <p:nvPr/>
        </p:nvSpPr>
        <p:spPr bwMode="auto">
          <a:xfrm>
            <a:off x="0" y="6110798"/>
            <a:ext cx="9144000" cy="74720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0" name="Rectangle 1"/>
          <p:cNvSpPr>
            <a:spLocks noChangeArrowheads="1"/>
          </p:cNvSpPr>
          <p:nvPr/>
        </p:nvSpPr>
        <p:spPr bwMode="auto">
          <a:xfrm>
            <a:off x="128016" y="128588"/>
            <a:ext cx="7479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FULL model: </a:t>
            </a:r>
            <a:r>
              <a:rPr lang="en-US" altLang="he-IL" sz="2400" b="1" baseline="0" dirty="0">
                <a:solidFill>
                  <a:schemeClr val="bg1"/>
                </a:solidFill>
                <a:latin typeface="Open Sans" charset="0"/>
              </a:rPr>
              <a:t>adding the social subnetwork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D1C6B-6C44-FA40-A179-053926F3330B}" type="slidenum">
              <a:rPr lang="en-US" altLang="he-IL" smtClean="0"/>
              <a:pPr>
                <a:defRPr/>
              </a:pPr>
              <a:t>12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9701D497-F661-4CBF-89E9-CDE9D4C817A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05857" y="5175029"/>
            <a:ext cx="895350" cy="342900"/>
          </a:xfrm>
          <a:prstGeom prst="rect">
            <a:avLst/>
          </a:prstGeom>
        </p:spPr>
      </p:pic>
      <p:cxnSp>
        <p:nvCxnSpPr>
          <p:cNvPr id="43" name="מחבר חץ ישר 42"/>
          <p:cNvCxnSpPr/>
          <p:nvPr/>
        </p:nvCxnSpPr>
        <p:spPr>
          <a:xfrm>
            <a:off x="4872850" y="4962859"/>
            <a:ext cx="396936" cy="2750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95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Parameter learning</a:t>
            </a: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0" y="1151467"/>
            <a:ext cx="9024938" cy="538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600" kern="0" baseline="0" dirty="0">
                <a:solidFill>
                  <a:srgbClr val="002060"/>
                </a:solidFill>
              </a:rPr>
              <a:t>Bayesian approach (</a:t>
            </a:r>
            <a:r>
              <a:rPr lang="en-US" sz="2600" kern="0" baseline="0" dirty="0" err="1">
                <a:solidFill>
                  <a:srgbClr val="002060"/>
                </a:solidFill>
              </a:rPr>
              <a:t>data+prior</a:t>
            </a:r>
            <a:r>
              <a:rPr lang="en-US" sz="2600" kern="0" baseline="0" dirty="0">
                <a:solidFill>
                  <a:srgbClr val="002060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2600" kern="0" baseline="0" dirty="0">
                <a:solidFill>
                  <a:srgbClr val="00B0F0"/>
                </a:solidFill>
              </a:rPr>
              <a:t>The Expectation Maximization </a:t>
            </a:r>
            <a:r>
              <a:rPr lang="en-US" sz="2600" kern="0" baseline="0" dirty="0">
                <a:solidFill>
                  <a:schemeClr val="tx1"/>
                </a:solidFill>
              </a:rPr>
              <a:t>algorithm </a:t>
            </a:r>
            <a:r>
              <a:rPr lang="en-US" sz="2600" kern="0" baseline="0" dirty="0">
                <a:solidFill>
                  <a:schemeClr val="accent6"/>
                </a:solidFill>
              </a:rPr>
              <a:t>(latent variables, missing values)</a:t>
            </a:r>
          </a:p>
          <a:p>
            <a:pPr>
              <a:buFont typeface="Wingdings" pitchFamily="2" charset="2"/>
              <a:buChar char="Ø"/>
            </a:pPr>
            <a:endParaRPr lang="en-US" sz="2600" kern="0" baseline="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600" kern="0" baseline="0" dirty="0">
                <a:solidFill>
                  <a:schemeClr val="accent6"/>
                </a:solidFill>
              </a:rPr>
              <a:t>Combined both labeled and unlabeled data in our training set (semi-supervised learning).</a:t>
            </a:r>
            <a:endParaRPr lang="he-IL" sz="2600" kern="0" baseline="0" dirty="0">
              <a:solidFill>
                <a:schemeClr val="accent6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13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8867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Results</a:t>
            </a:r>
          </a:p>
        </p:txBody>
      </p:sp>
      <p:sp>
        <p:nvSpPr>
          <p:cNvPr id="2" name="מלבן 1"/>
          <p:cNvSpPr/>
          <p:nvPr/>
        </p:nvSpPr>
        <p:spPr bwMode="auto">
          <a:xfrm>
            <a:off x="0" y="713363"/>
            <a:ext cx="9144000" cy="6144637"/>
          </a:xfrm>
          <a:prstGeom prst="rect">
            <a:avLst/>
          </a:prstGeom>
          <a:solidFill>
            <a:srgbClr val="0F4D9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64" y="890588"/>
            <a:ext cx="5308071" cy="5815012"/>
          </a:xfrm>
          <a:prstGeom prst="rect">
            <a:avLst/>
          </a:prstGeo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14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3100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Second inference task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330200" y="860425"/>
            <a:ext cx="8694738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Goal: </a:t>
            </a:r>
            <a:r>
              <a:rPr lang="en-US" sz="2800" kern="0" baseline="0" dirty="0">
                <a:solidFill>
                  <a:srgbClr val="002060"/>
                </a:solidFill>
              </a:rPr>
              <a:t>Predict SN users’ behavioral intentions given data that is extracted solely from the public portion of their SN accounts.</a:t>
            </a: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Test case: </a:t>
            </a:r>
            <a:r>
              <a:rPr lang="en-US" sz="2800" kern="0" baseline="0" dirty="0">
                <a:solidFill>
                  <a:srgbClr val="002060"/>
                </a:solidFill>
              </a:rPr>
              <a:t>5 behavioral intentions.</a:t>
            </a: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Vaccination intentions</a:t>
            </a: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Weight-loss intentions</a:t>
            </a: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Borrowing intentions</a:t>
            </a: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Travel-purchase intentions</a:t>
            </a: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Job-searching intentions</a:t>
            </a: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15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2752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Second inference task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860425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General methodology for inference of different types of intentions. 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   Bayesian network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Intention-specific, temporal models.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   Dynamic Bayesian network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New representation of SN users using DBNs.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   General attribute inference of dynamic attribute.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16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918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Our methodology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860425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514350" indent="-514350">
              <a:buAutoNum type="arabicPeriod"/>
            </a:pPr>
            <a:r>
              <a:rPr lang="en-US" sz="2800" kern="0" baseline="0" dirty="0">
                <a:solidFill>
                  <a:srgbClr val="00B0F0"/>
                </a:solidFill>
              </a:rPr>
              <a:t>Extract the best determinants of behavioral intentions. </a:t>
            </a:r>
            <a:r>
              <a:rPr lang="en-US" sz="2800" kern="0" baseline="0" dirty="0">
                <a:solidFill>
                  <a:schemeClr val="accent6"/>
                </a:solidFill>
              </a:rPr>
              <a:t>Behavioral psychology</a:t>
            </a:r>
            <a:r>
              <a:rPr lang="en-US" sz="2800" kern="0" baseline="0" dirty="0">
                <a:solidFill>
                  <a:srgbClr val="0F4D92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2. Extract (observable) network features.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3. Extract intention-specific features.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4. Map features to BN nodes.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4. Select the best features (feature selection) and the best model (model selection). </a:t>
            </a:r>
            <a:r>
              <a:rPr lang="en-US" sz="2800" kern="0" baseline="0" dirty="0">
                <a:solidFill>
                  <a:schemeClr val="accent6"/>
                </a:solidFill>
              </a:rPr>
              <a:t>Static BN</a:t>
            </a:r>
            <a:r>
              <a:rPr lang="en-US" sz="2800" kern="0" baseline="0" dirty="0">
                <a:solidFill>
                  <a:srgbClr val="00B0F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5. Enhance the BNs in 4. with temporal relations between different features and each intention. </a:t>
            </a:r>
            <a:r>
              <a:rPr lang="en-US" sz="2800" kern="0" baseline="0" dirty="0">
                <a:solidFill>
                  <a:schemeClr val="accent6"/>
                </a:solidFill>
              </a:rPr>
              <a:t>Dynamic Bayesian networks.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17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07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General-purpose BN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860425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18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F876F0A-85BE-EB48-8913-A471B9EA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0" y="814653"/>
            <a:ext cx="8225260" cy="54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640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2" y="787881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Features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860425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Two-wave survey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Second-layer features: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F4D92"/>
                </a:solidFill>
              </a:rPr>
              <a:t>Personality traits                        Emotions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F4D92"/>
                </a:solidFill>
              </a:rPr>
              <a:t>Demographic attributes        Situational variables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F4D92"/>
                </a:solidFill>
              </a:rPr>
              <a:t>                                            Opinion, Interest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                                            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19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5DF25A29-35F8-D44F-BBFE-57AD19FD8ECE}"/>
              </a:ext>
            </a:extLst>
          </p:cNvPr>
          <p:cNvSpPr/>
          <p:nvPr/>
        </p:nvSpPr>
        <p:spPr bwMode="auto">
          <a:xfrm>
            <a:off x="2033598" y="2548477"/>
            <a:ext cx="1830979" cy="9383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4EFEFA15-428A-8441-8828-33E58FFCCC11}"/>
              </a:ext>
            </a:extLst>
          </p:cNvPr>
          <p:cNvSpPr/>
          <p:nvPr/>
        </p:nvSpPr>
        <p:spPr bwMode="auto">
          <a:xfrm>
            <a:off x="3737271" y="1025791"/>
            <a:ext cx="1317356" cy="116237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C56F6B9-9D20-C341-BA85-4232CDB66A7C}"/>
              </a:ext>
            </a:extLst>
          </p:cNvPr>
          <p:cNvSpPr txBox="1"/>
          <p:nvPr/>
        </p:nvSpPr>
        <p:spPr>
          <a:xfrm>
            <a:off x="3900002" y="1227386"/>
            <a:ext cx="1108129" cy="3795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Dataset</a:t>
            </a:r>
            <a:endParaRPr lang="he-IL" sz="2800" b="1" dirty="0">
              <a:solidFill>
                <a:srgbClr val="002060"/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3C61273E-E8AD-2F46-B46D-CA6C63B37903}"/>
              </a:ext>
            </a:extLst>
          </p:cNvPr>
          <p:cNvSpPr txBox="1"/>
          <p:nvPr/>
        </p:nvSpPr>
        <p:spPr>
          <a:xfrm>
            <a:off x="2096055" y="2474904"/>
            <a:ext cx="153244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Labeled data: surveys</a:t>
            </a:r>
            <a:endParaRPr lang="he-IL" sz="2800" b="1" dirty="0">
              <a:solidFill>
                <a:srgbClr val="002060"/>
              </a:solidFill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F5F041AD-4FC7-1545-9FD7-85541E7E239F}"/>
              </a:ext>
            </a:extLst>
          </p:cNvPr>
          <p:cNvSpPr/>
          <p:nvPr/>
        </p:nvSpPr>
        <p:spPr bwMode="auto">
          <a:xfrm>
            <a:off x="4897106" y="2595164"/>
            <a:ext cx="1830979" cy="9383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875CE81F-3C20-2A43-B14A-F0997926B8DF}"/>
              </a:ext>
            </a:extLst>
          </p:cNvPr>
          <p:cNvSpPr txBox="1"/>
          <p:nvPr/>
        </p:nvSpPr>
        <p:spPr>
          <a:xfrm>
            <a:off x="4897105" y="2529750"/>
            <a:ext cx="181737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Unlabeled data: ``non responders’’</a:t>
            </a:r>
            <a:endParaRPr lang="he-IL" sz="2800" b="1" dirty="0">
              <a:solidFill>
                <a:srgbClr val="002060"/>
              </a:solidFill>
            </a:endParaRPr>
          </a:p>
        </p:txBody>
      </p:sp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C64480F7-F8D4-5F41-9B7B-D862D2A3B015}"/>
              </a:ext>
            </a:extLst>
          </p:cNvPr>
          <p:cNvCxnSpPr>
            <a:cxnSpLocks/>
          </p:cNvCxnSpPr>
          <p:nvPr/>
        </p:nvCxnSpPr>
        <p:spPr bwMode="auto">
          <a:xfrm flipH="1">
            <a:off x="3777416" y="2110501"/>
            <a:ext cx="288722" cy="4439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מחבר חץ ישר 18">
            <a:extLst>
              <a:ext uri="{FF2B5EF4-FFF2-40B4-BE49-F238E27FC236}">
                <a16:creationId xmlns:a16="http://schemas.microsoft.com/office/drawing/2014/main" id="{4F18C55E-B430-7747-8A64-2EBDDE77E0AC}"/>
              </a:ext>
            </a:extLst>
          </p:cNvPr>
          <p:cNvCxnSpPr>
            <a:cxnSpLocks/>
          </p:cNvCxnSpPr>
          <p:nvPr/>
        </p:nvCxnSpPr>
        <p:spPr bwMode="auto">
          <a:xfrm>
            <a:off x="4760896" y="2101869"/>
            <a:ext cx="247235" cy="4920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592984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742950"/>
            <a:ext cx="9144000" cy="6115050"/>
          </a:xfrm>
          <a:prstGeom prst="rect">
            <a:avLst/>
          </a:prstGeom>
          <a:solidFill>
            <a:srgbClr val="0036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</a:endParaRP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625474" y="928688"/>
            <a:ext cx="814955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he-IL" sz="4000" b="1" baseline="0" dirty="0">
                <a:solidFill>
                  <a:schemeClr val="bg1"/>
                </a:solidFill>
                <a:latin typeface="Open Sans" charset="0"/>
              </a:rPr>
              <a:t>Using Bayesian networks and Dynamic Bayesian networks to infer behavioral intentions of social-network users</a:t>
            </a:r>
          </a:p>
        </p:txBody>
      </p:sp>
      <p:sp>
        <p:nvSpPr>
          <p:cNvPr id="15364" name="Subtitle 2"/>
          <p:cNvSpPr txBox="1">
            <a:spLocks/>
          </p:cNvSpPr>
          <p:nvPr/>
        </p:nvSpPr>
        <p:spPr bwMode="auto">
          <a:xfrm>
            <a:off x="669925" y="3318934"/>
            <a:ext cx="7661275" cy="28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he-IL" sz="32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FFFFFF"/>
              </a:solidFill>
              <a:latin typeface="Lato Regular" charset="0"/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C1F5F92B-6ABE-3442-906F-16D5E5E7E0DF}"/>
              </a:ext>
            </a:extLst>
          </p:cNvPr>
          <p:cNvSpPr/>
          <p:nvPr/>
        </p:nvSpPr>
        <p:spPr>
          <a:xfrm>
            <a:off x="-1" y="6305490"/>
            <a:ext cx="6881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e-IL" sz="2000" b="1" baseline="0" dirty="0">
                <a:solidFill>
                  <a:schemeClr val="bg1"/>
                </a:solidFill>
                <a:latin typeface="Open Sans" charset="0"/>
              </a:rPr>
              <a:t>This work was published in ACM/IEEE ASONAM 2019 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956428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Features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860425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Challenge: </a:t>
            </a:r>
            <a:r>
              <a:rPr lang="en-US" sz="2800" kern="0" baseline="0" dirty="0">
                <a:solidFill>
                  <a:srgbClr val="0F4D92"/>
                </a:solidFill>
              </a:rPr>
              <a:t>no justification to use the homophily principle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``Wide and shallow’’: </a:t>
            </a:r>
            <a:r>
              <a:rPr lang="en-US" sz="2800" kern="0" baseline="0" dirty="0">
                <a:solidFill>
                  <a:srgbClr val="0F4D92"/>
                </a:solidFill>
              </a:rPr>
              <a:t>more SN accounts (wide), without considering the user’s network neighborhood (shallow).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Third-layer (network) features: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F4D92"/>
                </a:solidFill>
              </a:rPr>
              <a:t>Numeric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F4D92"/>
                </a:solidFill>
              </a:rPr>
              <a:t>Text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F4D92"/>
                </a:solidFill>
              </a:rPr>
              <a:t>MISC (“metadata”)</a:t>
            </a: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20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9273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From BNs to DBNs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0" y="713363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Behavioral intentions are dynamic attributes. In order to accurately model each intention we need to model its temporal aspects.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BNs are not able to model temporal processes.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800" b="1" kern="0" baseline="0" dirty="0">
                <a:solidFill>
                  <a:schemeClr val="accent6"/>
                </a:solidFill>
              </a:rPr>
              <a:t>Dynamic Bayesian networks</a:t>
            </a:r>
            <a:endParaRPr lang="en-US" sz="2800" kern="0" baseline="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Present a new conceptual model of SN users, and use it to perform different attribute-inference tasks.</a:t>
            </a:r>
          </a:p>
          <a:p>
            <a:pPr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Demonstrate our conceptual model on our five intentions.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21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4453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Dynamic Bayesian network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0" y="713363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800" kern="0" baseline="0" dirty="0">
                <a:solidFill>
                  <a:schemeClr val="accent2"/>
                </a:solidFill>
              </a:rPr>
              <a:t>A sequence of BNs</a:t>
            </a: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F4D92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22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8F63EA5-96F1-174C-8C0D-0B8F7E3C6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047" y="1648130"/>
            <a:ext cx="5693905" cy="4464539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ECA8B6DE-0F30-5642-9E34-21238B8BFE95}"/>
              </a:ext>
            </a:extLst>
          </p:cNvPr>
          <p:cNvSpPr txBox="1"/>
          <p:nvPr/>
        </p:nvSpPr>
        <p:spPr>
          <a:xfrm>
            <a:off x="2340244" y="6120901"/>
            <a:ext cx="526942" cy="5027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sz="4000" dirty="0" err="1"/>
              <a:t>t</a:t>
            </a:r>
            <a:endParaRPr lang="he-IL" sz="4000" dirty="0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D6D7C5F-DB04-464F-9C88-136CFE3243AE}"/>
              </a:ext>
            </a:extLst>
          </p:cNvPr>
          <p:cNvSpPr txBox="1"/>
          <p:nvPr/>
        </p:nvSpPr>
        <p:spPr>
          <a:xfrm>
            <a:off x="5635457" y="6149449"/>
            <a:ext cx="951610" cy="5027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/>
              <a:t>t+1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28621532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From BNs to DBNs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23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4098" name="Picture 2" descr="User Icon Vector 550731 Vector Art at Vecteezy">
            <a:extLst>
              <a:ext uri="{FF2B5EF4-FFF2-40B4-BE49-F238E27FC236}">
                <a16:creationId xmlns:a16="http://schemas.microsoft.com/office/drawing/2014/main" id="{70CE12C0-764D-9A4F-AA8A-7535DD14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0" y="1476214"/>
            <a:ext cx="1645726" cy="16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ser Icon Vector 550731 Vector Art at Vecteezy">
            <a:extLst>
              <a:ext uri="{FF2B5EF4-FFF2-40B4-BE49-F238E27FC236}">
                <a16:creationId xmlns:a16="http://schemas.microsoft.com/office/drawing/2014/main" id="{5E3AE96F-6AA3-7548-B859-28184503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8" y="4302952"/>
            <a:ext cx="1645726" cy="16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9D434BE-14F4-074E-8451-79ED4D1EE1DF}"/>
              </a:ext>
            </a:extLst>
          </p:cNvPr>
          <p:cNvSpPr txBox="1"/>
          <p:nvPr/>
        </p:nvSpPr>
        <p:spPr>
          <a:xfrm>
            <a:off x="669925" y="1146875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u1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1143F7F-9896-E845-B461-B8F176A6566F}"/>
              </a:ext>
            </a:extLst>
          </p:cNvPr>
          <p:cNvSpPr txBox="1"/>
          <p:nvPr/>
        </p:nvSpPr>
        <p:spPr>
          <a:xfrm>
            <a:off x="669925" y="3986818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sz="3200" dirty="0"/>
              <a:t>u2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5C2C6B76-53C0-5144-9BE2-946B65EA14CB}"/>
              </a:ext>
            </a:extLst>
          </p:cNvPr>
          <p:cNvSpPr txBox="1"/>
          <p:nvPr/>
        </p:nvSpPr>
        <p:spPr>
          <a:xfrm>
            <a:off x="5258246" y="1191492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a2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FE6033CE-9EBD-B347-94A0-F5873DE2C8B0}"/>
              </a:ext>
            </a:extLst>
          </p:cNvPr>
          <p:cNvSpPr txBox="1"/>
          <p:nvPr/>
        </p:nvSpPr>
        <p:spPr>
          <a:xfrm>
            <a:off x="2961925" y="1166709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a1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F04C32CB-9D94-444C-97EC-CC2DE41D5129}"/>
              </a:ext>
            </a:extLst>
          </p:cNvPr>
          <p:cNvSpPr txBox="1"/>
          <p:nvPr/>
        </p:nvSpPr>
        <p:spPr>
          <a:xfrm>
            <a:off x="2961925" y="3852878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a1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A37D4CA7-9C94-5A46-B650-03FD04311AD0}"/>
              </a:ext>
            </a:extLst>
          </p:cNvPr>
          <p:cNvSpPr txBox="1"/>
          <p:nvPr/>
        </p:nvSpPr>
        <p:spPr>
          <a:xfrm>
            <a:off x="5258246" y="3832874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a2</a:t>
            </a:r>
          </a:p>
        </p:txBody>
      </p:sp>
      <p:pic>
        <p:nvPicPr>
          <p:cNvPr id="4100" name="Picture 4" descr="Social Media Icons. Popular Media Web Social Network Vector Buttons  Editorial Image - Illustration of message, icon: 139715990">
            <a:extLst>
              <a:ext uri="{FF2B5EF4-FFF2-40B4-BE49-F238E27FC236}">
                <a16:creationId xmlns:a16="http://schemas.microsoft.com/office/drawing/2014/main" id="{42115ACC-D083-2A4C-9132-A7D1C30D5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1" y="2966872"/>
            <a:ext cx="1009381" cy="10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Social Media Icons. Popular Media Web Social Network Vector Buttons  Editorial Image - Illustration of message, icon: 139715990">
            <a:extLst>
              <a:ext uri="{FF2B5EF4-FFF2-40B4-BE49-F238E27FC236}">
                <a16:creationId xmlns:a16="http://schemas.microsoft.com/office/drawing/2014/main" id="{44D3A539-598C-694C-B795-E936F7D0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2" y="5819492"/>
            <a:ext cx="1009381" cy="10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05D8DED7-98CA-324F-883B-DAB67BA331D7}"/>
              </a:ext>
            </a:extLst>
          </p:cNvPr>
          <p:cNvSpPr/>
          <p:nvPr/>
        </p:nvSpPr>
        <p:spPr>
          <a:xfrm>
            <a:off x="1415261" y="3458778"/>
            <a:ext cx="2129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baseline="0" dirty="0">
                <a:solidFill>
                  <a:srgbClr val="00B0F0"/>
                </a:solidFill>
              </a:rPr>
              <a:t>{</a:t>
            </a:r>
            <a:r>
              <a:rPr lang="en-US" kern="0" baseline="0" dirty="0" err="1">
                <a:solidFill>
                  <a:srgbClr val="00B0F0"/>
                </a:solidFill>
              </a:rPr>
              <a:t>X</a:t>
            </a:r>
            <a:r>
              <a:rPr lang="en-US" kern="0" baseline="30000" dirty="0" err="1">
                <a:solidFill>
                  <a:srgbClr val="00B0F0"/>
                </a:solidFill>
              </a:rPr>
              <a:t>pu</a:t>
            </a:r>
            <a:r>
              <a:rPr lang="en-US" kern="0" dirty="0">
                <a:solidFill>
                  <a:srgbClr val="00B0F0"/>
                </a:solidFill>
              </a:rPr>
              <a:t>(</a:t>
            </a:r>
            <a:r>
              <a:rPr lang="en-US" b="1" kern="0" dirty="0">
                <a:solidFill>
                  <a:schemeClr val="accent2"/>
                </a:solidFill>
              </a:rPr>
              <a:t>u</a:t>
            </a:r>
            <a:r>
              <a:rPr lang="he-IL" b="1" kern="0" dirty="0">
                <a:solidFill>
                  <a:schemeClr val="accent2"/>
                </a:solidFill>
              </a:rPr>
              <a:t>1</a:t>
            </a:r>
            <a:r>
              <a:rPr lang="en-US" kern="0" dirty="0">
                <a:solidFill>
                  <a:srgbClr val="00B0F0"/>
                </a:solidFill>
              </a:rPr>
              <a:t>,s)</a:t>
            </a:r>
            <a:r>
              <a:rPr lang="en-US" kern="0" baseline="0" dirty="0">
                <a:solidFill>
                  <a:srgbClr val="00B0F0"/>
                </a:solidFill>
              </a:rPr>
              <a:t>}</a:t>
            </a:r>
            <a:r>
              <a:rPr lang="en-US" kern="0" dirty="0">
                <a:solidFill>
                  <a:srgbClr val="00B0F0"/>
                </a:solidFill>
              </a:rPr>
              <a:t>{s </a:t>
            </a:r>
            <a:r>
              <a:rPr lang="he-IL" dirty="0">
                <a:solidFill>
                  <a:srgbClr val="00B0F0"/>
                </a:solidFill>
              </a:rPr>
              <a:t>∈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kern="0" dirty="0" err="1">
                <a:solidFill>
                  <a:srgbClr val="00B0F0"/>
                </a:solidFill>
              </a:rPr>
              <a:t>Su</a:t>
            </a:r>
            <a:r>
              <a:rPr lang="en-US" kern="0" dirty="0">
                <a:solidFill>
                  <a:srgbClr val="00B0F0"/>
                </a:solidFill>
              </a:rPr>
              <a:t>}.</a:t>
            </a:r>
            <a:endParaRPr lang="he-IL" dirty="0"/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A931C43D-A8BC-AC46-9DC6-E200DFA626BB}"/>
              </a:ext>
            </a:extLst>
          </p:cNvPr>
          <p:cNvSpPr/>
          <p:nvPr/>
        </p:nvSpPr>
        <p:spPr>
          <a:xfrm>
            <a:off x="1460007" y="6290627"/>
            <a:ext cx="2129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baseline="0" dirty="0">
                <a:solidFill>
                  <a:srgbClr val="00B0F0"/>
                </a:solidFill>
              </a:rPr>
              <a:t>{</a:t>
            </a:r>
            <a:r>
              <a:rPr lang="en-US" kern="0" baseline="0" dirty="0" err="1">
                <a:solidFill>
                  <a:srgbClr val="00B0F0"/>
                </a:solidFill>
              </a:rPr>
              <a:t>X</a:t>
            </a:r>
            <a:r>
              <a:rPr lang="en-US" kern="0" baseline="30000" dirty="0" err="1">
                <a:solidFill>
                  <a:srgbClr val="00B0F0"/>
                </a:solidFill>
              </a:rPr>
              <a:t>pu</a:t>
            </a:r>
            <a:r>
              <a:rPr lang="en-US" kern="0" dirty="0">
                <a:solidFill>
                  <a:srgbClr val="00B0F0"/>
                </a:solidFill>
              </a:rPr>
              <a:t>(</a:t>
            </a:r>
            <a:r>
              <a:rPr lang="en-US" b="1" kern="0" dirty="0">
                <a:solidFill>
                  <a:schemeClr val="accent2"/>
                </a:solidFill>
              </a:rPr>
              <a:t>u</a:t>
            </a:r>
            <a:r>
              <a:rPr lang="he-IL" b="1" kern="0" dirty="0">
                <a:solidFill>
                  <a:schemeClr val="accent2"/>
                </a:solidFill>
              </a:rPr>
              <a:t>2</a:t>
            </a:r>
            <a:r>
              <a:rPr lang="en-US" kern="0" dirty="0">
                <a:solidFill>
                  <a:srgbClr val="00B0F0"/>
                </a:solidFill>
              </a:rPr>
              <a:t>,s)</a:t>
            </a:r>
            <a:r>
              <a:rPr lang="en-US" kern="0" baseline="0" dirty="0">
                <a:solidFill>
                  <a:srgbClr val="00B0F0"/>
                </a:solidFill>
              </a:rPr>
              <a:t>}</a:t>
            </a:r>
            <a:r>
              <a:rPr lang="en-US" kern="0" dirty="0">
                <a:solidFill>
                  <a:srgbClr val="00B0F0"/>
                </a:solidFill>
              </a:rPr>
              <a:t>{s </a:t>
            </a:r>
            <a:r>
              <a:rPr lang="he-IL" dirty="0">
                <a:solidFill>
                  <a:srgbClr val="00B0F0"/>
                </a:solidFill>
              </a:rPr>
              <a:t>∈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kern="0" dirty="0" err="1">
                <a:solidFill>
                  <a:srgbClr val="00B0F0"/>
                </a:solidFill>
              </a:rPr>
              <a:t>Su</a:t>
            </a:r>
            <a:r>
              <a:rPr lang="en-US" kern="0" dirty="0">
                <a:solidFill>
                  <a:srgbClr val="00B0F0"/>
                </a:solidFill>
              </a:rPr>
              <a:t>}.</a:t>
            </a: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632F5F8-4805-2348-A368-FBA1EF835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224" y="1830386"/>
            <a:ext cx="2341227" cy="173644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69CEAE8-85EF-B940-8810-896FF4051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222" y="1912993"/>
            <a:ext cx="2277379" cy="1689086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353DBABE-65A5-6240-9A91-16A9B8D23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669" y="4508489"/>
            <a:ext cx="2411016" cy="1788202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F3EDB88C-01EA-F440-9FE7-23275F0FE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224" y="4576066"/>
            <a:ext cx="2341227" cy="1736441"/>
          </a:xfrm>
          <a:prstGeom prst="rect">
            <a:avLst/>
          </a:prstGeom>
        </p:spPr>
      </p:pic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8F7C38C8-FD60-4548-8DBB-37CE1E390695}"/>
              </a:ext>
            </a:extLst>
          </p:cNvPr>
          <p:cNvSpPr txBox="1"/>
          <p:nvPr/>
        </p:nvSpPr>
        <p:spPr>
          <a:xfrm>
            <a:off x="7480068" y="3832205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3200" dirty="0"/>
              <a:t>a3</a:t>
            </a:r>
            <a:endParaRPr lang="he-IL" sz="3200" dirty="0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C476253E-60CB-A346-9483-DB21A5F1680C}"/>
              </a:ext>
            </a:extLst>
          </p:cNvPr>
          <p:cNvSpPr txBox="1"/>
          <p:nvPr/>
        </p:nvSpPr>
        <p:spPr>
          <a:xfrm>
            <a:off x="7410890" y="1180151"/>
            <a:ext cx="507946" cy="420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3200" dirty="0"/>
              <a:t>a3</a:t>
            </a:r>
            <a:endParaRPr lang="he-IL" sz="3200" dirty="0"/>
          </a:p>
        </p:txBody>
      </p:sp>
      <p:pic>
        <p:nvPicPr>
          <p:cNvPr id="33" name="תמונה 32">
            <a:extLst>
              <a:ext uri="{FF2B5EF4-FFF2-40B4-BE49-F238E27FC236}">
                <a16:creationId xmlns:a16="http://schemas.microsoft.com/office/drawing/2014/main" id="{2B8B3C7F-677C-4447-8031-20D630E69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918" y="1936082"/>
            <a:ext cx="2223240" cy="1689085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59EF4E2C-8BF4-0A47-92AB-0E6011E5E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684" y="4599743"/>
            <a:ext cx="2223240" cy="16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862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From BNs to DBNs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24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4098" name="Picture 2" descr="User Icon Vector 550731 Vector Art at Vecteezy">
            <a:extLst>
              <a:ext uri="{FF2B5EF4-FFF2-40B4-BE49-F238E27FC236}">
                <a16:creationId xmlns:a16="http://schemas.microsoft.com/office/drawing/2014/main" id="{70CE12C0-764D-9A4F-AA8A-7535DD14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90" y="1892513"/>
            <a:ext cx="1964410" cy="196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DB61613-FFC1-074E-BA46-DB9B14E68DDD}"/>
              </a:ext>
            </a:extLst>
          </p:cNvPr>
          <p:cNvSpPr txBox="1"/>
          <p:nvPr/>
        </p:nvSpPr>
        <p:spPr>
          <a:xfrm>
            <a:off x="7814832" y="1213646"/>
            <a:ext cx="693926" cy="5027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000" dirty="0"/>
              <a:t>u1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84B1627-B7DE-7B45-8D9F-B1840DB9B9E0}"/>
              </a:ext>
            </a:extLst>
          </p:cNvPr>
          <p:cNvSpPr txBox="1"/>
          <p:nvPr/>
        </p:nvSpPr>
        <p:spPr>
          <a:xfrm>
            <a:off x="2640233" y="1787159"/>
            <a:ext cx="11723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" sz="3600" dirty="0"/>
              <a:t>a2; t+1</a:t>
            </a:r>
            <a:endParaRPr lang="he-IL" sz="3600" dirty="0"/>
          </a:p>
        </p:txBody>
      </p:sp>
      <p:pic>
        <p:nvPicPr>
          <p:cNvPr id="12" name="Picture 4" descr="Social Media Icons. Popular Media Web Social Network Vector Buttons  Editorial Image - Illustration of message, icon: 139715990">
            <a:extLst>
              <a:ext uri="{FF2B5EF4-FFF2-40B4-BE49-F238E27FC236}">
                <a16:creationId xmlns:a16="http://schemas.microsoft.com/office/drawing/2014/main" id="{DB53A72E-8108-084A-A02A-AAA64E121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091" y="4165476"/>
            <a:ext cx="1376278" cy="13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מחבר חץ ישר 19">
            <a:extLst>
              <a:ext uri="{FF2B5EF4-FFF2-40B4-BE49-F238E27FC236}">
                <a16:creationId xmlns:a16="http://schemas.microsoft.com/office/drawing/2014/main" id="{94C41082-771C-6045-BABE-0E3FA23735C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79590" y="4033088"/>
            <a:ext cx="1117311" cy="20684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696B1E2E-EBB1-3442-84B3-68622CAFD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1" y="2401003"/>
            <a:ext cx="7055477" cy="4035269"/>
          </a:xfrm>
          <a:prstGeom prst="rect">
            <a:avLst/>
          </a:prstGeom>
        </p:spPr>
      </p:pic>
      <p:cxnSp>
        <p:nvCxnSpPr>
          <p:cNvPr id="33" name="מחבר חץ ישר 32">
            <a:extLst>
              <a:ext uri="{FF2B5EF4-FFF2-40B4-BE49-F238E27FC236}">
                <a16:creationId xmlns:a16="http://schemas.microsoft.com/office/drawing/2014/main" id="{B927A707-4C00-0E48-9712-8AF0998C649C}"/>
              </a:ext>
            </a:extLst>
          </p:cNvPr>
          <p:cNvCxnSpPr>
            <a:cxnSpLocks/>
          </p:cNvCxnSpPr>
          <p:nvPr/>
        </p:nvCxnSpPr>
        <p:spPr bwMode="auto">
          <a:xfrm flipH="1">
            <a:off x="5951349" y="5367339"/>
            <a:ext cx="1699358" cy="17441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מחבר חץ ישר 34">
            <a:extLst>
              <a:ext uri="{FF2B5EF4-FFF2-40B4-BE49-F238E27FC236}">
                <a16:creationId xmlns:a16="http://schemas.microsoft.com/office/drawing/2014/main" id="{BA4A140D-33FF-3241-B7F4-B0BEC718E4CA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1690" y="5471177"/>
            <a:ext cx="1575370" cy="61053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8379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Feature selection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860425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800" kern="0" baseline="0" dirty="0">
                <a:solidFill>
                  <a:schemeClr val="accent2"/>
                </a:solidFill>
              </a:rPr>
              <a:t>A two-stage feature selection method:</a:t>
            </a:r>
          </a:p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514350" indent="-514350">
              <a:buAutoNum type="arabicPeriod"/>
            </a:pPr>
            <a:r>
              <a:rPr lang="en-US" sz="2800" kern="0" baseline="0" dirty="0">
                <a:solidFill>
                  <a:srgbClr val="00B0F0"/>
                </a:solidFill>
              </a:rPr>
              <a:t>Mutual information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chemeClr val="accent2"/>
                </a:solidFill>
              </a:rPr>
              <a:t>Can be applied to incomplete datasets</a:t>
            </a:r>
          </a:p>
          <a:p>
            <a:pPr marL="0" indent="0">
              <a:buNone/>
            </a:pPr>
            <a:endParaRPr lang="en-US" sz="2800" kern="0" baseline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2. BNs, </a:t>
            </a:r>
            <a:r>
              <a:rPr lang="en-US" sz="2800" kern="0" baseline="0" dirty="0" err="1">
                <a:solidFill>
                  <a:srgbClr val="00B0F0"/>
                </a:solidFill>
              </a:rPr>
              <a:t>markov</a:t>
            </a:r>
            <a:r>
              <a:rPr lang="en-US" sz="2800" kern="0" baseline="0" dirty="0">
                <a:solidFill>
                  <a:srgbClr val="00B0F0"/>
                </a:solidFill>
              </a:rPr>
              <a:t> blankets</a:t>
            </a:r>
          </a:p>
          <a:p>
            <a:pPr marL="0" indent="0">
              <a:buNone/>
            </a:pPr>
            <a:r>
              <a:rPr lang="en-US" sz="2800" kern="0" baseline="0" dirty="0">
                <a:solidFill>
                  <a:schemeClr val="accent2"/>
                </a:solidFill>
              </a:rPr>
              <a:t>“multivariate” method</a:t>
            </a: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25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5876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4617892"/>
            <a:ext cx="9144000" cy="2240108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kern="0" baseline="0" dirty="0">
                <a:solidFill>
                  <a:schemeClr val="accent2"/>
                </a:solidFill>
              </a:rPr>
              <a:t>The </a:t>
            </a:r>
            <a:r>
              <a:rPr lang="en-US" kern="0" baseline="0" dirty="0" err="1">
                <a:solidFill>
                  <a:schemeClr val="accent2"/>
                </a:solidFill>
              </a:rPr>
              <a:t>markov</a:t>
            </a:r>
            <a:r>
              <a:rPr lang="en-US" kern="0" baseline="0" dirty="0">
                <a:solidFill>
                  <a:schemeClr val="accent2"/>
                </a:solidFill>
              </a:rPr>
              <a:t> blanket of a target A is the </a:t>
            </a:r>
            <a:r>
              <a:rPr lang="en-US" b="1" kern="0" baseline="0" dirty="0">
                <a:solidFill>
                  <a:schemeClr val="accent2"/>
                </a:solidFill>
              </a:rPr>
              <a:t>optimal feature set </a:t>
            </a:r>
            <a:r>
              <a:rPr lang="en-US" kern="0" baseline="0" dirty="0">
                <a:solidFill>
                  <a:schemeClr val="accent2"/>
                </a:solidFill>
              </a:rPr>
              <a:t>of A.</a:t>
            </a:r>
          </a:p>
          <a:p>
            <a:endParaRPr lang="en-US" kern="0" baseline="0" dirty="0">
              <a:solidFill>
                <a:schemeClr val="accent2"/>
              </a:solidFill>
            </a:endParaRPr>
          </a:p>
          <a:p>
            <a:r>
              <a:rPr lang="en-US" kern="0" baseline="0" dirty="0">
                <a:solidFill>
                  <a:schemeClr val="accent2"/>
                </a:solidFill>
              </a:rPr>
              <a:t>Idea: use a structure learning algorithm on our potential features, identify the target’s </a:t>
            </a:r>
            <a:r>
              <a:rPr lang="en-US" kern="0" baseline="0" dirty="0" err="1">
                <a:solidFill>
                  <a:schemeClr val="accent2"/>
                </a:solidFill>
              </a:rPr>
              <a:t>markov</a:t>
            </a:r>
            <a:r>
              <a:rPr lang="en-US" kern="0" baseline="0" dirty="0">
                <a:solidFill>
                  <a:schemeClr val="accent2"/>
                </a:solidFill>
              </a:rPr>
              <a:t> blanket in the BN.</a:t>
            </a:r>
          </a:p>
          <a:p>
            <a:endParaRPr lang="en-US" kern="0" baseline="0" dirty="0">
              <a:solidFill>
                <a:schemeClr val="accent2"/>
              </a:solidFill>
            </a:endParaRPr>
          </a:p>
          <a:p>
            <a:r>
              <a:rPr lang="en-US" kern="0" baseline="0" dirty="0">
                <a:solidFill>
                  <a:schemeClr val="accent2"/>
                </a:solidFill>
              </a:rPr>
              <a:t>Problems?</a:t>
            </a:r>
          </a:p>
          <a:p>
            <a:endParaRPr lang="en-US" kern="0" baseline="0" dirty="0">
              <a:solidFill>
                <a:schemeClr val="accent2"/>
              </a:solidFill>
            </a:endParaRPr>
          </a:p>
          <a:p>
            <a:endParaRPr lang="he-IL" altLang="he-IL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Markov blanket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1045893" y="1603216"/>
            <a:ext cx="5657129" cy="32006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26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2050" name="Picture 2" descr="Markov blanket - Wikipedia">
            <a:extLst>
              <a:ext uri="{FF2B5EF4-FFF2-40B4-BE49-F238E27FC236}">
                <a16:creationId xmlns:a16="http://schemas.microsoft.com/office/drawing/2014/main" id="{0378CDF2-FA72-1041-9161-E22EBD73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45" y="953513"/>
            <a:ext cx="3182022" cy="36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2154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389467" y="128588"/>
            <a:ext cx="619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Markov blankets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237067" y="4525505"/>
            <a:ext cx="8500533" cy="18752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114300" indent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27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60DB96C-5CB6-184C-B5C5-4F96820FB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332" y="979784"/>
            <a:ext cx="3785637" cy="255270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4756F18-1C2A-1241-9F3E-C4C6081A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342" y="3913763"/>
            <a:ext cx="3785637" cy="2552700"/>
          </a:xfrm>
          <a:prstGeom prst="rect">
            <a:avLst/>
          </a:prstGeom>
        </p:spPr>
      </p:pic>
      <p:sp>
        <p:nvSpPr>
          <p:cNvPr id="16" name="חץ שמאלה 15">
            <a:extLst>
              <a:ext uri="{FF2B5EF4-FFF2-40B4-BE49-F238E27FC236}">
                <a16:creationId xmlns:a16="http://schemas.microsoft.com/office/drawing/2014/main" id="{07A28A07-3C3F-6C43-852A-5EE973AE004F}"/>
              </a:ext>
            </a:extLst>
          </p:cNvPr>
          <p:cNvSpPr/>
          <p:nvPr/>
        </p:nvSpPr>
        <p:spPr bwMode="auto">
          <a:xfrm flipH="1">
            <a:off x="3099660" y="3736538"/>
            <a:ext cx="960895" cy="35545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" name="חץ שמאלה 18">
            <a:extLst>
              <a:ext uri="{FF2B5EF4-FFF2-40B4-BE49-F238E27FC236}">
                <a16:creationId xmlns:a16="http://schemas.microsoft.com/office/drawing/2014/main" id="{10DFEDB7-72B2-DD46-95FC-B03868E5023D}"/>
              </a:ext>
            </a:extLst>
          </p:cNvPr>
          <p:cNvSpPr/>
          <p:nvPr/>
        </p:nvSpPr>
        <p:spPr bwMode="auto">
          <a:xfrm flipH="1">
            <a:off x="3401749" y="5521193"/>
            <a:ext cx="960895" cy="35545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30B112B-6EA1-C046-9B7C-CF8A1C9FACC7}"/>
              </a:ext>
            </a:extLst>
          </p:cNvPr>
          <p:cNvSpPr txBox="1"/>
          <p:nvPr/>
        </p:nvSpPr>
        <p:spPr>
          <a:xfrm>
            <a:off x="4072115" y="3891153"/>
            <a:ext cx="3020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</a:t>
            </a:r>
            <a:endParaRPr lang="he-IL" dirty="0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2BD3FD6-E981-174C-A51B-28A64B82B57F}"/>
              </a:ext>
            </a:extLst>
          </p:cNvPr>
          <p:cNvSpPr txBox="1"/>
          <p:nvPr/>
        </p:nvSpPr>
        <p:spPr>
          <a:xfrm>
            <a:off x="4444987" y="5463152"/>
            <a:ext cx="30208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M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61049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263472" y="152400"/>
            <a:ext cx="7625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Our DBNs (only 2</a:t>
            </a:r>
            <a:r>
              <a:rPr lang="en-US" altLang="he-IL" sz="3200" b="1" baseline="30000" dirty="0">
                <a:solidFill>
                  <a:schemeClr val="bg1"/>
                </a:solidFill>
                <a:latin typeface="Open Sans" charset="0"/>
              </a:rPr>
              <a:t>nd</a:t>
            </a: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-layer features)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860425"/>
            <a:ext cx="9298983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28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96FBA78-43F4-524E-ABA6-8C83E40D5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974725"/>
            <a:ext cx="8617058" cy="558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8168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309966" y="128588"/>
            <a:ext cx="7315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Results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-1" y="2547534"/>
            <a:ext cx="9779432" cy="48141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endParaRPr lang="en-US" sz="2800" kern="0" baseline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kern="0" baseline="0" dirty="0">
                <a:solidFill>
                  <a:schemeClr val="accent2"/>
                </a:solidFill>
              </a:rPr>
              <a:t>Some datasets are highly imbalanced</a:t>
            </a:r>
          </a:p>
          <a:p>
            <a:pPr marL="0" indent="0">
              <a:buNone/>
            </a:pPr>
            <a:endParaRPr lang="en-US" sz="2400" kern="0" baseline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kern="0" baseline="0" dirty="0">
                <a:solidFill>
                  <a:schemeClr val="accent2"/>
                </a:solidFill>
              </a:rPr>
              <a:t>(1): 1</a:t>
            </a:r>
            <a:r>
              <a:rPr lang="en-US" sz="2400" kern="0" baseline="30000" dirty="0">
                <a:solidFill>
                  <a:schemeClr val="accent2"/>
                </a:solidFill>
              </a:rPr>
              <a:t>st</a:t>
            </a:r>
            <a:r>
              <a:rPr lang="en-US" sz="2400" kern="0" baseline="0" dirty="0">
                <a:solidFill>
                  <a:schemeClr val="accent2"/>
                </a:solidFill>
              </a:rPr>
              <a:t>-wave training set (training set)</a:t>
            </a:r>
          </a:p>
          <a:p>
            <a:pPr marL="0" indent="0">
              <a:buNone/>
            </a:pPr>
            <a:r>
              <a:rPr lang="en-US" sz="2400" kern="0" baseline="0" dirty="0">
                <a:solidFill>
                  <a:schemeClr val="accent2"/>
                </a:solidFill>
              </a:rPr>
              <a:t>       1</a:t>
            </a:r>
            <a:r>
              <a:rPr lang="en-US" sz="2400" kern="0" baseline="30000" dirty="0">
                <a:solidFill>
                  <a:schemeClr val="accent2"/>
                </a:solidFill>
              </a:rPr>
              <a:t>st</a:t>
            </a:r>
            <a:r>
              <a:rPr lang="en-US" sz="2400" kern="0" baseline="0" dirty="0">
                <a:solidFill>
                  <a:schemeClr val="accent2"/>
                </a:solidFill>
              </a:rPr>
              <a:t>-wave test set (test set)</a:t>
            </a:r>
          </a:p>
          <a:p>
            <a:pPr marL="0" indent="0">
              <a:buNone/>
            </a:pPr>
            <a:endParaRPr lang="en-US" sz="2400" kern="0" baseline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400" kern="0" baseline="0" dirty="0">
                <a:solidFill>
                  <a:schemeClr val="accent2"/>
                </a:solidFill>
              </a:rPr>
              <a:t>(2): 2</a:t>
            </a:r>
            <a:r>
              <a:rPr lang="en-US" sz="2400" kern="0" baseline="30000" dirty="0">
                <a:solidFill>
                  <a:schemeClr val="accent2"/>
                </a:solidFill>
              </a:rPr>
              <a:t>nd</a:t>
            </a:r>
            <a:r>
              <a:rPr lang="en-US" sz="2400" kern="0" baseline="0" dirty="0">
                <a:solidFill>
                  <a:schemeClr val="accent2"/>
                </a:solidFill>
              </a:rPr>
              <a:t>-wave training set (training set)</a:t>
            </a:r>
          </a:p>
          <a:p>
            <a:pPr marL="0" indent="0">
              <a:buNone/>
            </a:pPr>
            <a:r>
              <a:rPr lang="en-US" sz="2400" kern="0" baseline="0" dirty="0">
                <a:solidFill>
                  <a:schemeClr val="accent2"/>
                </a:solidFill>
              </a:rPr>
              <a:t>       2</a:t>
            </a:r>
            <a:r>
              <a:rPr lang="en-US" sz="2400" kern="0" baseline="30000" dirty="0">
                <a:solidFill>
                  <a:schemeClr val="accent2"/>
                </a:solidFill>
              </a:rPr>
              <a:t>nd</a:t>
            </a:r>
            <a:r>
              <a:rPr lang="en-US" sz="2400" kern="0" baseline="0" dirty="0">
                <a:solidFill>
                  <a:schemeClr val="accent2"/>
                </a:solidFill>
              </a:rPr>
              <a:t>-wave test set (test set),</a:t>
            </a:r>
          </a:p>
          <a:p>
            <a:pPr marL="0" indent="0">
              <a:buNone/>
            </a:pPr>
            <a:r>
              <a:rPr lang="en-US" sz="2400" kern="0" baseline="0" dirty="0">
                <a:solidFill>
                  <a:schemeClr val="accent2"/>
                </a:solidFill>
              </a:rPr>
              <a:t>1</a:t>
            </a:r>
            <a:r>
              <a:rPr lang="en-US" sz="2400" kern="0" baseline="30000" dirty="0">
                <a:solidFill>
                  <a:schemeClr val="accent2"/>
                </a:solidFill>
              </a:rPr>
              <a:t>st</a:t>
            </a:r>
            <a:r>
              <a:rPr lang="en-US" sz="2400" kern="0" baseline="0" dirty="0">
                <a:solidFill>
                  <a:schemeClr val="accent2"/>
                </a:solidFill>
              </a:rPr>
              <a:t>-wave training set (priors), 1</a:t>
            </a:r>
            <a:r>
              <a:rPr lang="en-US" sz="2400" kern="0" baseline="30000" dirty="0">
                <a:solidFill>
                  <a:schemeClr val="accent2"/>
                </a:solidFill>
              </a:rPr>
              <a:t>st</a:t>
            </a:r>
            <a:r>
              <a:rPr lang="en-US" sz="2400" kern="0" baseline="0" dirty="0">
                <a:solidFill>
                  <a:schemeClr val="accent2"/>
                </a:solidFill>
              </a:rPr>
              <a:t>-wave test set (evidence) </a:t>
            </a:r>
            <a:endParaRPr lang="en-US" sz="2400" kern="0" baseline="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29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59F119B-033E-9B44-BA79-38E310D96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84" y="1035858"/>
            <a:ext cx="6543682" cy="20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15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Problem statement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224631" y="684213"/>
            <a:ext cx="8694738" cy="61737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Let u be a social-network (SN) user.</a:t>
            </a: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U may have one account on one SN platform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sz="2800" kern="0" baseline="0" dirty="0">
                <a:solidFill>
                  <a:srgbClr val="00B0F0"/>
                </a:solidFill>
              </a:rPr>
              <a:t>or multiple accounts on different SN platforms (</a:t>
            </a:r>
            <a:r>
              <a:rPr lang="en-US" sz="2800" kern="0" baseline="0" dirty="0" err="1">
                <a:solidFill>
                  <a:srgbClr val="00B0F0"/>
                </a:solidFill>
              </a:rPr>
              <a:t>S</a:t>
            </a:r>
            <a:r>
              <a:rPr lang="en-US" sz="2800" kern="0" dirty="0" err="1">
                <a:solidFill>
                  <a:srgbClr val="00B0F0"/>
                </a:solidFill>
              </a:rPr>
              <a:t>u</a:t>
            </a:r>
            <a:r>
              <a:rPr lang="en-US" sz="2800" kern="0" baseline="0" dirty="0">
                <a:solidFill>
                  <a:srgbClr val="00B0F0"/>
                </a:solidFill>
              </a:rPr>
              <a:t>).</a:t>
            </a: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X</a:t>
            </a:r>
            <a:r>
              <a:rPr lang="en-US" sz="2800" kern="0" dirty="0">
                <a:solidFill>
                  <a:srgbClr val="00B0F0"/>
                </a:solidFill>
              </a:rPr>
              <a:t>(</a:t>
            </a:r>
            <a:r>
              <a:rPr lang="en-US" sz="2800" kern="0" dirty="0" err="1">
                <a:solidFill>
                  <a:srgbClr val="00B0F0"/>
                </a:solidFill>
              </a:rPr>
              <a:t>u,s</a:t>
            </a:r>
            <a:r>
              <a:rPr lang="en-US" sz="2800" kern="0" dirty="0">
                <a:solidFill>
                  <a:srgbClr val="00B0F0"/>
                </a:solidFill>
              </a:rPr>
              <a:t>): </a:t>
            </a:r>
            <a:r>
              <a:rPr lang="en-US" sz="2800" kern="0" baseline="0" dirty="0">
                <a:solidFill>
                  <a:srgbClr val="00B0F0"/>
                </a:solidFill>
              </a:rPr>
              <a:t>u’s account on network s.</a:t>
            </a: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Each account has a private portion </a:t>
            </a:r>
            <a:r>
              <a:rPr lang="en-US" sz="2800" kern="0" baseline="0" dirty="0" err="1">
                <a:solidFill>
                  <a:srgbClr val="00B0F0"/>
                </a:solidFill>
              </a:rPr>
              <a:t>X</a:t>
            </a:r>
            <a:r>
              <a:rPr lang="en-US" sz="2800" kern="0" baseline="30000" dirty="0" err="1">
                <a:solidFill>
                  <a:srgbClr val="00B0F0"/>
                </a:solidFill>
              </a:rPr>
              <a:t>pr</a:t>
            </a:r>
            <a:r>
              <a:rPr lang="en-US" sz="2800" kern="0" dirty="0">
                <a:solidFill>
                  <a:srgbClr val="00B0F0"/>
                </a:solidFill>
              </a:rPr>
              <a:t>(</a:t>
            </a:r>
            <a:r>
              <a:rPr lang="en-US" sz="2800" kern="0" dirty="0" err="1">
                <a:solidFill>
                  <a:srgbClr val="00B0F0"/>
                </a:solidFill>
              </a:rPr>
              <a:t>u,s</a:t>
            </a:r>
            <a:r>
              <a:rPr lang="en-US" sz="2800" kern="0" dirty="0">
                <a:solidFill>
                  <a:srgbClr val="00B0F0"/>
                </a:solidFill>
              </a:rPr>
              <a:t>) </a:t>
            </a:r>
            <a:r>
              <a:rPr lang="en" sz="2800" kern="0" dirty="0">
                <a:solidFill>
                  <a:srgbClr val="00B0F0"/>
                </a:solidFill>
              </a:rPr>
              <a:t> </a:t>
            </a:r>
            <a:r>
              <a:rPr lang="en-US" sz="2800" kern="0" baseline="0" dirty="0">
                <a:solidFill>
                  <a:srgbClr val="00B0F0"/>
                </a:solidFill>
              </a:rPr>
              <a:t>and a public portion </a:t>
            </a:r>
            <a:r>
              <a:rPr lang="en-US" sz="2800" kern="0" baseline="0" dirty="0" err="1">
                <a:solidFill>
                  <a:srgbClr val="00B0F0"/>
                </a:solidFill>
              </a:rPr>
              <a:t>X</a:t>
            </a:r>
            <a:r>
              <a:rPr lang="en-US" sz="2800" kern="0" baseline="30000" dirty="0" err="1">
                <a:solidFill>
                  <a:srgbClr val="00B0F0"/>
                </a:solidFill>
              </a:rPr>
              <a:t>pu</a:t>
            </a:r>
            <a:r>
              <a:rPr lang="en-US" sz="2800" kern="0" dirty="0">
                <a:solidFill>
                  <a:srgbClr val="00B0F0"/>
                </a:solidFill>
              </a:rPr>
              <a:t>(</a:t>
            </a:r>
            <a:r>
              <a:rPr lang="en-US" sz="2800" kern="0" dirty="0" err="1">
                <a:solidFill>
                  <a:srgbClr val="00B0F0"/>
                </a:solidFill>
              </a:rPr>
              <a:t>u,s</a:t>
            </a:r>
            <a:r>
              <a:rPr lang="en-US" sz="2800" kern="0" dirty="0">
                <a:solidFill>
                  <a:srgbClr val="00B0F0"/>
                </a:solidFill>
              </a:rPr>
              <a:t>)</a:t>
            </a:r>
            <a:r>
              <a:rPr lang="en-US" sz="2800" kern="0" baseline="0" dirty="0">
                <a:solidFill>
                  <a:srgbClr val="00B0F0"/>
                </a:solidFill>
              </a:rPr>
              <a:t>.</a:t>
            </a:r>
          </a:p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Our goal: inferring </a:t>
            </a:r>
            <a:r>
              <a:rPr lang="en-US" sz="2800" i="1" kern="0" baseline="0" dirty="0">
                <a:solidFill>
                  <a:srgbClr val="00B0F0"/>
                </a:solidFill>
              </a:rPr>
              <a:t>offline</a:t>
            </a:r>
            <a:r>
              <a:rPr lang="en-US" sz="2800" kern="0" baseline="0" dirty="0">
                <a:solidFill>
                  <a:srgbClr val="00B0F0"/>
                </a:solidFill>
              </a:rPr>
              <a:t> decision and intentions of a user u given data that is solely extracted from the public portion of each </a:t>
            </a:r>
            <a:r>
              <a:rPr lang="en-US" sz="2800" i="1" kern="0" baseline="0" dirty="0">
                <a:solidFill>
                  <a:srgbClr val="00B0F0"/>
                </a:solidFill>
              </a:rPr>
              <a:t>online</a:t>
            </a:r>
            <a:r>
              <a:rPr lang="en-US" sz="2800" kern="0" baseline="0" dirty="0">
                <a:solidFill>
                  <a:srgbClr val="00B0F0"/>
                </a:solidFill>
              </a:rPr>
              <a:t> profile, {</a:t>
            </a:r>
            <a:r>
              <a:rPr lang="en-US" sz="2800" kern="0" baseline="0" dirty="0" err="1">
                <a:solidFill>
                  <a:srgbClr val="00B0F0"/>
                </a:solidFill>
              </a:rPr>
              <a:t>X</a:t>
            </a:r>
            <a:r>
              <a:rPr lang="en-US" sz="2800" kern="0" baseline="30000" dirty="0" err="1">
                <a:solidFill>
                  <a:srgbClr val="00B0F0"/>
                </a:solidFill>
              </a:rPr>
              <a:t>pu</a:t>
            </a:r>
            <a:r>
              <a:rPr lang="en-US" sz="2800" kern="0" dirty="0">
                <a:solidFill>
                  <a:srgbClr val="00B0F0"/>
                </a:solidFill>
              </a:rPr>
              <a:t>(</a:t>
            </a:r>
            <a:r>
              <a:rPr lang="en-US" sz="2800" kern="0" dirty="0" err="1">
                <a:solidFill>
                  <a:srgbClr val="00B0F0"/>
                </a:solidFill>
              </a:rPr>
              <a:t>u,s</a:t>
            </a:r>
            <a:r>
              <a:rPr lang="en-US" sz="2800" kern="0" dirty="0">
                <a:solidFill>
                  <a:srgbClr val="00B0F0"/>
                </a:solidFill>
              </a:rPr>
              <a:t>)</a:t>
            </a:r>
            <a:r>
              <a:rPr lang="en-US" sz="2800" kern="0" baseline="0" dirty="0">
                <a:solidFill>
                  <a:srgbClr val="00B0F0"/>
                </a:solidFill>
              </a:rPr>
              <a:t>}</a:t>
            </a:r>
            <a:r>
              <a:rPr lang="en-US" sz="2800" kern="0" dirty="0">
                <a:solidFill>
                  <a:srgbClr val="00B0F0"/>
                </a:solidFill>
              </a:rPr>
              <a:t>{s </a:t>
            </a:r>
            <a:r>
              <a:rPr lang="he-IL" sz="2800" dirty="0">
                <a:solidFill>
                  <a:srgbClr val="00B0F0"/>
                </a:solidFill>
              </a:rPr>
              <a:t>∈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</a:rPr>
              <a:t>Su</a:t>
            </a:r>
            <a:r>
              <a:rPr lang="en-US" sz="2800" kern="0" dirty="0">
                <a:solidFill>
                  <a:srgbClr val="00B0F0"/>
                </a:solidFill>
              </a:rPr>
              <a:t>}.</a:t>
            </a:r>
            <a:endParaRPr lang="en-US" sz="2800" kern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24101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Future work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23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Use higher-order DBNs and decision-specific sampling rates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Combine advanced features: photos, more challenging demographic attributes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Studying the voting-intention inference task using temporal data and DBNs.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30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2877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742950"/>
            <a:ext cx="9144000" cy="6115050"/>
          </a:xfrm>
          <a:prstGeom prst="rect">
            <a:avLst/>
          </a:prstGeom>
          <a:solidFill>
            <a:srgbClr val="0036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</a:endParaRP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247974" y="928688"/>
            <a:ext cx="8776964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he-IL" sz="4000" b="1" baseline="0" dirty="0" err="1">
                <a:solidFill>
                  <a:schemeClr val="bg1"/>
                </a:solidFill>
                <a:latin typeface="Open Sans" charset="0"/>
              </a:rPr>
              <a:t>PRShare</a:t>
            </a:r>
            <a:r>
              <a:rPr lang="en-US" altLang="he-IL" sz="4000" b="1" baseline="0" dirty="0">
                <a:solidFill>
                  <a:schemeClr val="bg1"/>
                </a:solidFill>
                <a:latin typeface="Open Sans" charset="0"/>
              </a:rPr>
              <a:t>: a framework for privacy-preserving, interorganizational data sharing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he-IL" sz="4000" b="1" baseline="0" dirty="0">
              <a:solidFill>
                <a:schemeClr val="bg1"/>
              </a:solidFill>
              <a:latin typeface="Open Sans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he-IL" sz="4000" b="1" baseline="0" dirty="0">
              <a:solidFill>
                <a:schemeClr val="bg1"/>
              </a:solidFill>
              <a:latin typeface="Open Sans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he-IL" sz="4000" b="1" baseline="0" dirty="0">
              <a:solidFill>
                <a:schemeClr val="bg1"/>
              </a:solidFill>
              <a:latin typeface="Open Sans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he-IL" sz="4000" b="1" baseline="0" dirty="0">
              <a:solidFill>
                <a:schemeClr val="bg1"/>
              </a:solidFill>
              <a:latin typeface="Open Sans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he-IL" sz="1800" b="1" baseline="0" dirty="0">
              <a:solidFill>
                <a:schemeClr val="bg1"/>
              </a:solidFill>
              <a:latin typeface="Open Sans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1800" b="1" baseline="0" dirty="0">
                <a:solidFill>
                  <a:schemeClr val="bg1"/>
                </a:solidFill>
                <a:latin typeface="Open Sans" charset="0"/>
              </a:rPr>
              <a:t>Proceedings of the 2020 ACM Workshop on Privacy in the Electronic Society (WPES@CCS).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1800" b="1" baseline="0" dirty="0">
                <a:solidFill>
                  <a:schemeClr val="bg1"/>
                </a:solidFill>
                <a:latin typeface="Open Sans" charset="0"/>
              </a:rPr>
              <a:t>Expanded version available as Yale University Technical Report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1800" b="1" baseline="0" dirty="0">
                <a:solidFill>
                  <a:schemeClr val="bg1"/>
                </a:solidFill>
                <a:latin typeface="Open Sans" charset="0"/>
              </a:rPr>
              <a:t>YALEU/DCS/TR-1554 (submitted for journal publication)</a:t>
            </a:r>
          </a:p>
        </p:txBody>
      </p:sp>
      <p:sp>
        <p:nvSpPr>
          <p:cNvPr id="15364" name="Subtitle 2"/>
          <p:cNvSpPr txBox="1">
            <a:spLocks/>
          </p:cNvSpPr>
          <p:nvPr/>
        </p:nvSpPr>
        <p:spPr bwMode="auto">
          <a:xfrm>
            <a:off x="669925" y="3318934"/>
            <a:ext cx="7661275" cy="28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he-IL" sz="32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00B0F0"/>
              </a:solidFill>
              <a:latin typeface="Lato Regular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e-IL" sz="2400" baseline="0" dirty="0">
              <a:solidFill>
                <a:srgbClr val="FFFFFF"/>
              </a:solidFill>
              <a:latin typeface="Lato Regular" charset="0"/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31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6494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23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owner</a:t>
            </a:r>
            <a:r>
              <a:rPr lang="en-US" sz="2800" kern="0" baseline="0" dirty="0">
                <a:solidFill>
                  <a:srgbClr val="00B0F0"/>
                </a:solidFill>
              </a:rPr>
              <a:t>: owns data records about data subjects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clients: </a:t>
            </a:r>
            <a:r>
              <a:rPr lang="en-US" sz="2800" kern="0" baseline="0" dirty="0">
                <a:solidFill>
                  <a:srgbClr val="00B0F0"/>
                </a:solidFill>
              </a:rPr>
              <a:t>use owner’s data records in their own applications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Challenge: </a:t>
            </a:r>
            <a:r>
              <a:rPr lang="en-US" sz="2800" kern="0" baseline="0" dirty="0">
                <a:solidFill>
                  <a:srgbClr val="00B0F0"/>
                </a:solidFill>
              </a:rPr>
              <a:t>A subject's data record may be shared without his consent.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32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A84C09DF-F5D2-9045-B65C-3B17C4A77AB7}"/>
              </a:ext>
            </a:extLst>
          </p:cNvPr>
          <p:cNvSpPr/>
          <p:nvPr/>
        </p:nvSpPr>
        <p:spPr>
          <a:xfrm>
            <a:off x="159144" y="189211"/>
            <a:ext cx="1271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Setting</a:t>
            </a:r>
          </a:p>
        </p:txBody>
      </p:sp>
    </p:spTree>
    <p:extLst>
      <p:ext uri="{BB962C8B-B14F-4D97-AF65-F5344CB8AC3E}">
        <p14:creationId xmlns:p14="http://schemas.microsoft.com/office/powerpoint/2010/main" val="351597687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23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Motivation: law and enforcement and privacy-preserving surveillance.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owner</a:t>
            </a:r>
            <a:r>
              <a:rPr lang="en-US" sz="2800" kern="0" baseline="0" dirty="0">
                <a:solidFill>
                  <a:srgbClr val="00B0F0"/>
                </a:solidFill>
              </a:rPr>
              <a:t>: an email-service provider (ESP)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clients</a:t>
            </a:r>
            <a:r>
              <a:rPr lang="en-US" sz="2800" kern="0" baseline="0" dirty="0">
                <a:solidFill>
                  <a:srgbClr val="00B0F0"/>
                </a:solidFill>
              </a:rPr>
              <a:t>: law-enforcement and other government agencies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subjects</a:t>
            </a:r>
            <a:r>
              <a:rPr lang="en-US" sz="2800" kern="0" baseline="0" dirty="0">
                <a:solidFill>
                  <a:srgbClr val="00B0F0"/>
                </a:solidFill>
              </a:rPr>
              <a:t>: citizens who use this ESP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33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3B476E35-C0CF-A14D-A15E-9A1DAEE60342}"/>
              </a:ext>
            </a:extLst>
          </p:cNvPr>
          <p:cNvSpPr/>
          <p:nvPr/>
        </p:nvSpPr>
        <p:spPr>
          <a:xfrm>
            <a:off x="128147" y="162223"/>
            <a:ext cx="322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Real-world example</a:t>
            </a:r>
          </a:p>
        </p:txBody>
      </p:sp>
    </p:spTree>
    <p:extLst>
      <p:ext uri="{BB962C8B-B14F-4D97-AF65-F5344CB8AC3E}">
        <p14:creationId xmlns:p14="http://schemas.microsoft.com/office/powerpoint/2010/main" val="31549240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Electronic Medical Records </a:t>
            </a:r>
            <a:r>
              <a:rPr lang="en-US" sz="2800" kern="0" baseline="0" dirty="0">
                <a:solidFill>
                  <a:srgbClr val="00B0F0"/>
                </a:solidFill>
              </a:rPr>
              <a:t>(EMRs), governed by Health-Insurance Portability and Accountability Act (</a:t>
            </a:r>
            <a:r>
              <a:rPr lang="en-US" sz="2800" kern="0" baseline="0" dirty="0">
                <a:solidFill>
                  <a:schemeClr val="accent6"/>
                </a:solidFill>
              </a:rPr>
              <a:t>HIPAA</a:t>
            </a:r>
            <a:r>
              <a:rPr lang="en-US" sz="2800" kern="0" baseline="0" dirty="0">
                <a:solidFill>
                  <a:srgbClr val="00B0F0"/>
                </a:solidFill>
              </a:rPr>
              <a:t>):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owner</a:t>
            </a:r>
            <a:r>
              <a:rPr lang="en-US" sz="2800" kern="0" baseline="0" dirty="0">
                <a:solidFill>
                  <a:srgbClr val="00B0F0"/>
                </a:solidFill>
              </a:rPr>
              <a:t>: healthcare provider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clients</a:t>
            </a:r>
            <a:r>
              <a:rPr lang="en-US" sz="2800" kern="0" baseline="0" dirty="0">
                <a:solidFill>
                  <a:srgbClr val="00B0F0"/>
                </a:solidFill>
              </a:rPr>
              <a:t>: HIPAA’s “business associates’’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Credit reports</a:t>
            </a:r>
            <a:r>
              <a:rPr lang="en-US" sz="2800" kern="0" baseline="0" dirty="0">
                <a:solidFill>
                  <a:srgbClr val="00B0F0"/>
                </a:solidFill>
              </a:rPr>
              <a:t>, governed by the Fair Credit Reporting Act (</a:t>
            </a:r>
            <a:r>
              <a:rPr lang="en-US" sz="2800" kern="0" baseline="0" dirty="0">
                <a:solidFill>
                  <a:schemeClr val="accent6"/>
                </a:solidFill>
              </a:rPr>
              <a:t>FCRA</a:t>
            </a:r>
            <a:r>
              <a:rPr lang="en-US" sz="2800" kern="0" baseline="0" dirty="0">
                <a:solidFill>
                  <a:srgbClr val="00B0F0"/>
                </a:solidFill>
              </a:rPr>
              <a:t>):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owner</a:t>
            </a:r>
            <a:r>
              <a:rPr lang="en-US" sz="2800" kern="0" baseline="0" dirty="0">
                <a:solidFill>
                  <a:srgbClr val="00B0F0"/>
                </a:solidFill>
              </a:rPr>
              <a:t>: consumer-reporting agencies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Data clients</a:t>
            </a:r>
            <a:r>
              <a:rPr lang="en-US" sz="2800" kern="0" baseline="0" dirty="0">
                <a:solidFill>
                  <a:srgbClr val="00B0F0"/>
                </a:solidFill>
              </a:rPr>
              <a:t>: insurance companies, credit-card companies…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34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9A65F6E-B2A5-9E49-AB58-0C0DA968BB48}"/>
              </a:ext>
            </a:extLst>
          </p:cNvPr>
          <p:cNvSpPr/>
          <p:nvPr/>
        </p:nvSpPr>
        <p:spPr>
          <a:xfrm>
            <a:off x="128147" y="162223"/>
            <a:ext cx="3378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Real-world examples</a:t>
            </a:r>
          </a:p>
        </p:txBody>
      </p:sp>
    </p:spTree>
    <p:extLst>
      <p:ext uri="{BB962C8B-B14F-4D97-AF65-F5344CB8AC3E}">
        <p14:creationId xmlns:p14="http://schemas.microsoft.com/office/powerpoint/2010/main" val="170031242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35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9A65F6E-B2A5-9E49-AB58-0C0DA968BB48}"/>
              </a:ext>
            </a:extLst>
          </p:cNvPr>
          <p:cNvSpPr/>
          <p:nvPr/>
        </p:nvSpPr>
        <p:spPr>
          <a:xfrm>
            <a:off x="0" y="-21342"/>
            <a:ext cx="9806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e-IL" b="1" baseline="0" dirty="0" err="1">
                <a:solidFill>
                  <a:schemeClr val="bg1"/>
                </a:solidFill>
                <a:latin typeface="Open Sans" charset="0"/>
              </a:rPr>
              <a:t>PRShare</a:t>
            </a:r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 is not appropriate for all data-sharing </a:t>
            </a:r>
          </a:p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applications</a:t>
            </a: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C9351198-A38D-9E4A-A8D4-C13559AD0B1E}"/>
              </a:ext>
            </a:extLst>
          </p:cNvPr>
          <p:cNvSpPr txBox="1">
            <a:spLocks/>
          </p:cNvSpPr>
          <p:nvPr/>
        </p:nvSpPr>
        <p:spPr>
          <a:xfrm>
            <a:off x="128147" y="863600"/>
            <a:ext cx="9144000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700" kern="0" baseline="0" dirty="0">
                <a:solidFill>
                  <a:srgbClr val="003680"/>
                </a:solidFill>
              </a:rPr>
              <a:t>Not useful when: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kern="0" baseline="0" dirty="0">
                <a:solidFill>
                  <a:srgbClr val="00B0F0"/>
                </a:solidFill>
              </a:rPr>
              <a:t>Data subjects can give explicit consent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kern="0" baseline="0" dirty="0">
                <a:solidFill>
                  <a:srgbClr val="00B0F0"/>
                </a:solidFill>
              </a:rPr>
              <a:t>There are clear, persistent, efficiently decidable and organization-specific rules that specify which users can access each data record.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endParaRPr lang="en-US" sz="2400" kern="0" baseline="0" dirty="0">
              <a:solidFill>
                <a:srgbClr val="00368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700" kern="0" baseline="0" dirty="0">
                <a:solidFill>
                  <a:srgbClr val="003680"/>
                </a:solidFill>
              </a:rPr>
              <a:t>Very useful when: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kern="0" baseline="0" dirty="0">
                <a:solidFill>
                  <a:srgbClr val="00B0F0"/>
                </a:solidFill>
              </a:rPr>
              <a:t>Owner receives bulk or targeted data-retrieval requests, and data subjects cannot give explicit consent (e.g., law-enforcement requests)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kern="0" baseline="0" dirty="0">
                <a:solidFill>
                  <a:srgbClr val="00B0F0"/>
                </a:solidFill>
              </a:rPr>
              <a:t>Application is governed by legally mandated privacy principles.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kern="0" baseline="0" dirty="0">
                <a:solidFill>
                  <a:srgbClr val="00B0F0"/>
                </a:solidFill>
              </a:rPr>
              <a:t>Instantiating the principles requires data-specific, dynamically changing knowledge.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7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7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700" kern="0" baseline="0" dirty="0">
                <a:solidFill>
                  <a:srgbClr val="00B0F0"/>
                </a:solidFill>
              </a:rPr>
              <a:t>           </a:t>
            </a: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53777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Data owners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Data clients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b="1" kern="0" baseline="0" dirty="0">
                <a:solidFill>
                  <a:schemeClr val="accent6"/>
                </a:solidFill>
              </a:rPr>
              <a:t>Data users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b="1" kern="0" baseline="0" dirty="0">
                <a:solidFill>
                  <a:schemeClr val="accent6"/>
                </a:solidFill>
              </a:rPr>
              <a:t>Intermediaries: </a:t>
            </a:r>
            <a:r>
              <a:rPr lang="en-US" sz="2800" kern="0" baseline="0" dirty="0">
                <a:solidFill>
                  <a:srgbClr val="00B0F0"/>
                </a:solidFill>
              </a:rPr>
              <a:t>provide additional information about data records to clients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36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5E4D0D41-A9CA-2047-B787-63C16A43DD3C}"/>
              </a:ext>
            </a:extLst>
          </p:cNvPr>
          <p:cNvSpPr/>
          <p:nvPr/>
        </p:nvSpPr>
        <p:spPr>
          <a:xfrm>
            <a:off x="159144" y="189211"/>
            <a:ext cx="5104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Problem description,  continued</a:t>
            </a:r>
          </a:p>
        </p:txBody>
      </p:sp>
    </p:spTree>
    <p:extLst>
      <p:ext uri="{BB962C8B-B14F-4D97-AF65-F5344CB8AC3E}">
        <p14:creationId xmlns:p14="http://schemas.microsoft.com/office/powerpoint/2010/main" val="326780492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Data subjects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Organizations</a:t>
            </a:r>
            <a:endParaRPr lang="he-IL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A data-sharing scheme is </a:t>
            </a:r>
            <a:r>
              <a:rPr lang="en-US" sz="2800" b="1" kern="0" baseline="0" dirty="0">
                <a:solidFill>
                  <a:srgbClr val="00B0F0"/>
                </a:solidFill>
              </a:rPr>
              <a:t>privacy preserving with respect to data subjects </a:t>
            </a:r>
            <a:r>
              <a:rPr lang="en-US" sz="2800" kern="0" baseline="0" dirty="0">
                <a:solidFill>
                  <a:srgbClr val="00B0F0"/>
                </a:solidFill>
              </a:rPr>
              <a:t>if and only if: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A data user can decrypt a data record if and only if the record is essential to a current task task that she is currently working on.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37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206F52FE-2ECD-A349-BE0F-0CF882CF4AB1}"/>
              </a:ext>
            </a:extLst>
          </p:cNvPr>
          <p:cNvSpPr/>
          <p:nvPr/>
        </p:nvSpPr>
        <p:spPr>
          <a:xfrm>
            <a:off x="110276" y="189211"/>
            <a:ext cx="5043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Privacy-preserving data sharing</a:t>
            </a:r>
          </a:p>
        </p:txBody>
      </p:sp>
    </p:spTree>
    <p:extLst>
      <p:ext uri="{BB962C8B-B14F-4D97-AF65-F5344CB8AC3E}">
        <p14:creationId xmlns:p14="http://schemas.microsoft.com/office/powerpoint/2010/main" val="57730265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159144" y="509843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Owner encrypts data records, uploads ciphertexts to a cloud-service provider (CSP), and goes offline.  Plays no role in data retrieval.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Same ciphertexts are used by all clients and employees.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Owners do not know which clients and which employees of each client will access each record at the time records are encrypted.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Owners do not know the role structure of the clients or the identities of the users.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Efficient revocation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38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77495AE-65B0-3A46-BA9F-7681B77B07C4}"/>
              </a:ext>
            </a:extLst>
          </p:cNvPr>
          <p:cNvSpPr/>
          <p:nvPr/>
        </p:nvSpPr>
        <p:spPr>
          <a:xfrm>
            <a:off x="159144" y="189211"/>
            <a:ext cx="2347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274061883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159144" y="776288"/>
            <a:ext cx="9144000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Attribute-based encryption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Ciphertext-policy attribute-based encryption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(CP-ABE):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Users receive attribute-based keys.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Plaintexts are encrypted under access policies.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Key-policy attribute-based encryption (KP-ABE):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Plaintexts are encrypted under sets of attributes.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Users are given keys based on access policies.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39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8B7E8D76-2F52-3847-92E9-8D1C86A984FA}"/>
              </a:ext>
            </a:extLst>
          </p:cNvPr>
          <p:cNvSpPr/>
          <p:nvPr/>
        </p:nvSpPr>
        <p:spPr>
          <a:xfrm>
            <a:off x="159144" y="189211"/>
            <a:ext cx="6639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Starting point: attribute-based encryption</a:t>
            </a:r>
          </a:p>
        </p:txBody>
      </p:sp>
    </p:spTree>
    <p:extLst>
      <p:ext uri="{BB962C8B-B14F-4D97-AF65-F5344CB8AC3E}">
        <p14:creationId xmlns:p14="http://schemas.microsoft.com/office/powerpoint/2010/main" val="41755121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Bayesian networks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330200" y="860425"/>
            <a:ext cx="8694738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4</a:t>
            </a:fld>
            <a:endParaRPr lang="en-US" altLang="he-IL">
              <a:solidFill>
                <a:schemeClr val="bg2"/>
              </a:solidFill>
            </a:endParaRPr>
          </a:p>
        </p:txBody>
      </p:sp>
      <p:pic>
        <p:nvPicPr>
          <p:cNvPr id="1026" name="Picture 2" descr="Introduction to Bayesian Networks | by Devin Soni 👑 | Towards Data Science">
            <a:extLst>
              <a:ext uri="{FF2B5EF4-FFF2-40B4-BE49-F238E27FC236}">
                <a16:creationId xmlns:a16="http://schemas.microsoft.com/office/drawing/2014/main" id="{CF44CB1C-5B53-8B43-8B47-63E3D9F7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12" y="1045369"/>
            <a:ext cx="58928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59480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159144" y="1016000"/>
            <a:ext cx="8984855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Owner encrypts records under attributes that belong to his </a:t>
            </a:r>
            <a:r>
              <a:rPr lang="en-US" sz="2800" kern="0" baseline="0" dirty="0">
                <a:solidFill>
                  <a:schemeClr val="accent6"/>
                </a:solidFill>
              </a:rPr>
              <a:t>vocabulary</a:t>
            </a:r>
            <a:r>
              <a:rPr lang="en-US" sz="2800" kern="0" baseline="0" dirty="0">
                <a:solidFill>
                  <a:srgbClr val="00B0F0"/>
                </a:solidFill>
              </a:rPr>
              <a:t> </a:t>
            </a:r>
            <a:r>
              <a:rPr lang="en-US" sz="2800" kern="0" baseline="0" dirty="0" err="1">
                <a:solidFill>
                  <a:srgbClr val="00B0F0"/>
                </a:solidFill>
              </a:rPr>
              <a:t>VOC</a:t>
            </a:r>
            <a:r>
              <a:rPr lang="en-US" sz="2800" kern="0" dirty="0" err="1">
                <a:solidFill>
                  <a:srgbClr val="00B0F0"/>
                </a:solidFill>
              </a:rPr>
              <a:t>owner</a:t>
            </a:r>
            <a:r>
              <a:rPr lang="en-US" sz="2800" kern="0" baseline="0" dirty="0">
                <a:solidFill>
                  <a:srgbClr val="00B0F0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Each data user u is issued an access-policy based key </a:t>
            </a:r>
            <a:r>
              <a:rPr lang="en-US" sz="2800" kern="0" baseline="0" dirty="0" err="1">
                <a:solidFill>
                  <a:srgbClr val="00B0F0"/>
                </a:solidFill>
              </a:rPr>
              <a:t>sk</a:t>
            </a:r>
            <a:r>
              <a:rPr lang="en-US" sz="2800" kern="0" dirty="0" err="1">
                <a:solidFill>
                  <a:srgbClr val="00B0F0"/>
                </a:solidFill>
              </a:rPr>
              <a:t>u</a:t>
            </a:r>
            <a:r>
              <a:rPr lang="en-US" sz="2800" kern="0" baseline="30000" dirty="0" err="1">
                <a:solidFill>
                  <a:srgbClr val="00B0F0"/>
                </a:solidFill>
              </a:rPr>
              <a:t>t</a:t>
            </a:r>
            <a:r>
              <a:rPr lang="en-US" sz="2800" kern="0" baseline="0" dirty="0">
                <a:solidFill>
                  <a:srgbClr val="00B0F0"/>
                </a:solidFill>
              </a:rPr>
              <a:t> for each task, t </a:t>
            </a:r>
            <a:r>
              <a:rPr lang="he-IL" sz="2800" baseline="0" dirty="0">
                <a:solidFill>
                  <a:srgbClr val="00B0F0"/>
                </a:solidFill>
              </a:rPr>
              <a:t>∈</a:t>
            </a:r>
            <a:r>
              <a:rPr lang="en-US" sz="2800" kern="0" baseline="0" dirty="0">
                <a:solidFill>
                  <a:srgbClr val="00B0F0"/>
                </a:solidFill>
              </a:rPr>
              <a:t> T, on which she is currently working.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If u is an employee of client </a:t>
            </a:r>
            <a:r>
              <a:rPr lang="en-US" sz="2800" kern="0" baseline="0" dirty="0" err="1">
                <a:solidFill>
                  <a:srgbClr val="00B0F0"/>
                </a:solidFill>
              </a:rPr>
              <a:t>c</a:t>
            </a:r>
            <a:r>
              <a:rPr lang="en-US" sz="2800" kern="0" dirty="0" err="1">
                <a:solidFill>
                  <a:srgbClr val="00B0F0"/>
                </a:solidFill>
              </a:rPr>
              <a:t>j</a:t>
            </a:r>
            <a:r>
              <a:rPr lang="en-US" sz="2800" kern="0" baseline="0" dirty="0">
                <a:solidFill>
                  <a:srgbClr val="00B0F0"/>
                </a:solidFill>
              </a:rPr>
              <a:t>, then {</a:t>
            </a:r>
            <a:r>
              <a:rPr lang="en-US" sz="2800" kern="0" baseline="0" dirty="0" err="1">
                <a:solidFill>
                  <a:srgbClr val="00B0F0"/>
                </a:solidFill>
              </a:rPr>
              <a:t>sk</a:t>
            </a:r>
            <a:r>
              <a:rPr lang="en-US" sz="2800" kern="0" dirty="0" err="1">
                <a:solidFill>
                  <a:srgbClr val="00B0F0"/>
                </a:solidFill>
              </a:rPr>
              <a:t>u</a:t>
            </a:r>
            <a:r>
              <a:rPr lang="en-US" sz="2800" kern="0" baseline="30000" dirty="0" err="1">
                <a:solidFill>
                  <a:srgbClr val="00B0F0"/>
                </a:solidFill>
              </a:rPr>
              <a:t>t</a:t>
            </a:r>
            <a:r>
              <a:rPr lang="en-US" sz="2800" kern="0" baseline="0" dirty="0">
                <a:solidFill>
                  <a:srgbClr val="00B0F0"/>
                </a:solidFill>
              </a:rPr>
              <a:t>}</a:t>
            </a:r>
            <a:r>
              <a:rPr lang="en-US" sz="2800" kern="0" dirty="0">
                <a:solidFill>
                  <a:srgbClr val="00B0F0"/>
                </a:solidFill>
              </a:rPr>
              <a:t>t </a:t>
            </a:r>
            <a:r>
              <a:rPr lang="he-IL" sz="2800" dirty="0">
                <a:solidFill>
                  <a:srgbClr val="00B0F0"/>
                </a:solidFill>
              </a:rPr>
              <a:t>∈</a:t>
            </a:r>
            <a:r>
              <a:rPr lang="en-US" sz="2800" kern="0" dirty="0">
                <a:solidFill>
                  <a:srgbClr val="00B0F0"/>
                </a:solidFill>
              </a:rPr>
              <a:t> T </a:t>
            </a:r>
            <a:r>
              <a:rPr lang="en-US" sz="2800" kern="0" baseline="0" dirty="0">
                <a:solidFill>
                  <a:srgbClr val="00B0F0"/>
                </a:solidFill>
              </a:rPr>
              <a:t>is composed of attributes from </a:t>
            </a:r>
            <a:r>
              <a:rPr lang="en-US" sz="2800" kern="0" baseline="0" dirty="0" err="1">
                <a:solidFill>
                  <a:srgbClr val="00B0F0"/>
                </a:solidFill>
              </a:rPr>
              <a:t>VOC</a:t>
            </a:r>
            <a:r>
              <a:rPr lang="en-US" sz="2800" kern="0" dirty="0" err="1">
                <a:solidFill>
                  <a:srgbClr val="00B0F0"/>
                </a:solidFill>
              </a:rPr>
              <a:t>j</a:t>
            </a:r>
            <a:r>
              <a:rPr lang="en-US" sz="2800" kern="0" baseline="0" dirty="0">
                <a:solidFill>
                  <a:srgbClr val="00B0F0"/>
                </a:solidFill>
              </a:rPr>
              <a:t>, </a:t>
            </a:r>
            <a:r>
              <a:rPr lang="en-US" sz="2800" kern="0" baseline="0" dirty="0" err="1">
                <a:solidFill>
                  <a:srgbClr val="00B0F0"/>
                </a:solidFill>
              </a:rPr>
              <a:t>c</a:t>
            </a:r>
            <a:r>
              <a:rPr lang="en-US" sz="2800" kern="0" dirty="0" err="1">
                <a:solidFill>
                  <a:srgbClr val="00B0F0"/>
                </a:solidFill>
              </a:rPr>
              <a:t>j</a:t>
            </a:r>
            <a:r>
              <a:rPr lang="en-US" sz="2800" kern="0" baseline="0" dirty="0" err="1">
                <a:solidFill>
                  <a:srgbClr val="00B0F0"/>
                </a:solidFill>
              </a:rPr>
              <a:t>’s</a:t>
            </a:r>
            <a:r>
              <a:rPr lang="en-US" sz="2800" kern="0" baseline="0" dirty="0">
                <a:solidFill>
                  <a:srgbClr val="00B0F0"/>
                </a:solidFill>
              </a:rPr>
              <a:t> </a:t>
            </a:r>
            <a:r>
              <a:rPr lang="en-US" sz="2800" kern="0" baseline="0" dirty="0">
                <a:solidFill>
                  <a:schemeClr val="accent6"/>
                </a:solidFill>
              </a:rPr>
              <a:t>vocabulary</a:t>
            </a:r>
            <a:r>
              <a:rPr lang="en-US" sz="2800" kern="0" baseline="0" dirty="0">
                <a:solidFill>
                  <a:srgbClr val="00B0F0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b="1" kern="0" baseline="0" dirty="0">
                <a:solidFill>
                  <a:schemeClr val="accent6"/>
                </a:solidFill>
              </a:rPr>
              <a:t>Division of trust: </a:t>
            </a:r>
            <a:r>
              <a:rPr lang="en-US" sz="2800" kern="0" baseline="0" dirty="0">
                <a:solidFill>
                  <a:srgbClr val="00B0F0"/>
                </a:solidFill>
              </a:rPr>
              <a:t>multiple trusted authorities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40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59912DAF-9795-CC4E-A0B0-F99F36E9FFE7}"/>
              </a:ext>
            </a:extLst>
          </p:cNvPr>
          <p:cNvSpPr/>
          <p:nvPr/>
        </p:nvSpPr>
        <p:spPr>
          <a:xfrm>
            <a:off x="159144" y="189211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Using ABE</a:t>
            </a:r>
          </a:p>
        </p:txBody>
      </p:sp>
    </p:spTree>
    <p:extLst>
      <p:ext uri="{BB962C8B-B14F-4D97-AF65-F5344CB8AC3E}">
        <p14:creationId xmlns:p14="http://schemas.microsoft.com/office/powerpoint/2010/main" val="68357483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User-centric attributes lead to: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Owner must have prior knowledge about roles and identities of clients’ employees.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Cannot achieve a truly privacy-preserving scheme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b="1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b="1" kern="0" baseline="0" dirty="0">
                <a:solidFill>
                  <a:schemeClr val="accent6"/>
                </a:solidFill>
              </a:rPr>
              <a:t>Data-centric attributes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41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7118BA31-6608-A044-913D-2BEFC1FAF439}"/>
              </a:ext>
            </a:extLst>
          </p:cNvPr>
          <p:cNvSpPr/>
          <p:nvPr/>
        </p:nvSpPr>
        <p:spPr>
          <a:xfrm>
            <a:off x="143645" y="152400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Attributes</a:t>
            </a:r>
          </a:p>
        </p:txBody>
      </p:sp>
    </p:spTree>
    <p:extLst>
      <p:ext uri="{BB962C8B-B14F-4D97-AF65-F5344CB8AC3E}">
        <p14:creationId xmlns:p14="http://schemas.microsoft.com/office/powerpoint/2010/main" val="379304302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ABE IS NOT SUITED TO INTERORGANIZATIONAL DATA SHARING SCENARIOS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Implicit assumption: The universe of attributes under which ciphertexts are encrypted is identical to the universe of attributes from which keys are generated.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42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9322688-9C06-0742-BBAE-2EF72FC2A2E6}"/>
              </a:ext>
            </a:extLst>
          </p:cNvPr>
          <p:cNvSpPr txBox="1"/>
          <p:nvPr/>
        </p:nvSpPr>
        <p:spPr>
          <a:xfrm>
            <a:off x="526942" y="152400"/>
            <a:ext cx="51919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baseline="0" dirty="0">
                <a:solidFill>
                  <a:schemeClr val="bg1"/>
                </a:solidFill>
                <a:latin typeface="Open Sans" charset="0"/>
              </a:rPr>
              <a:t>Challenge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0123235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B981A81-EE6A-5B46-80FA-E559830A8556}"/>
              </a:ext>
            </a:extLst>
          </p:cNvPr>
          <p:cNvSpPr/>
          <p:nvPr/>
        </p:nvSpPr>
        <p:spPr>
          <a:xfrm>
            <a:off x="6696419" y="3336253"/>
            <a:ext cx="2155371" cy="1918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4977F1F6-D69E-DD4A-B802-6B22CF732463}"/>
              </a:ext>
            </a:extLst>
          </p:cNvPr>
          <p:cNvCxnSpPr>
            <a:cxnSpLocks/>
          </p:cNvCxnSpPr>
          <p:nvPr/>
        </p:nvCxnSpPr>
        <p:spPr>
          <a:xfrm>
            <a:off x="6696419" y="4691538"/>
            <a:ext cx="2155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D04BE43-28B5-FA45-9148-679B6C0F9FDB}"/>
              </a:ext>
            </a:extLst>
          </p:cNvPr>
          <p:cNvSpPr txBox="1"/>
          <p:nvPr/>
        </p:nvSpPr>
        <p:spPr>
          <a:xfrm>
            <a:off x="6850409" y="4687358"/>
            <a:ext cx="1865540" cy="5027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Payload: </a:t>
            </a:r>
          </a:p>
          <a:p>
            <a:pPr algn="ctr"/>
            <a:r>
              <a:rPr lang="en-US" sz="2000" dirty="0"/>
              <a:t>email message</a:t>
            </a:r>
            <a:endParaRPr lang="he-IL" sz="2000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7270498-9884-F54D-B5D5-183482930FD2}"/>
              </a:ext>
            </a:extLst>
          </p:cNvPr>
          <p:cNvSpPr txBox="1"/>
          <p:nvPr/>
        </p:nvSpPr>
        <p:spPr>
          <a:xfrm>
            <a:off x="6629519" y="3420822"/>
            <a:ext cx="2365787" cy="11182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Attributes: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SENDER=</a:t>
            </a:r>
            <a:r>
              <a:rPr lang="en-US" sz="2000" dirty="0" err="1">
                <a:solidFill>
                  <a:srgbClr val="FF0000"/>
                </a:solidFill>
              </a:rPr>
              <a:t>abc@gmail.com</a:t>
            </a:r>
            <a:r>
              <a:rPr lang="en-US" sz="2000" dirty="0"/>
              <a:t>, DATE=11/9/2020, SUBJECT_LINE=important, IS_FILE_ATTACHED=yes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33A6089-B04D-BD45-AC95-B00765F6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15" y="2411736"/>
            <a:ext cx="837181" cy="837181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F64E6DE5-FB45-734E-B54E-3EEEED19F10F}"/>
              </a:ext>
            </a:extLst>
          </p:cNvPr>
          <p:cNvSpPr/>
          <p:nvPr/>
        </p:nvSpPr>
        <p:spPr>
          <a:xfrm>
            <a:off x="148694" y="3592703"/>
            <a:ext cx="2155371" cy="21893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5AE6DE2-30FB-A14D-829E-8B58FB83E9C9}"/>
              </a:ext>
            </a:extLst>
          </p:cNvPr>
          <p:cNvSpPr txBox="1"/>
          <p:nvPr/>
        </p:nvSpPr>
        <p:spPr>
          <a:xfrm>
            <a:off x="133174" y="3603059"/>
            <a:ext cx="20914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800" dirty="0"/>
              <a:t>Auxiliary information: watchlist</a:t>
            </a:r>
            <a:endParaRPr lang="he-IL" sz="1800" dirty="0"/>
          </a:p>
          <a:p>
            <a:pPr defTabSz="685800" eaLnBrk="1" hangingPunct="1"/>
            <a:endParaRPr lang="he-IL" sz="1800" dirty="0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B147A396-B14C-E44E-8E94-C9BB520C08B5}"/>
              </a:ext>
            </a:extLst>
          </p:cNvPr>
          <p:cNvSpPr/>
          <p:nvPr/>
        </p:nvSpPr>
        <p:spPr>
          <a:xfrm>
            <a:off x="148694" y="2622096"/>
            <a:ext cx="3094006" cy="346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ECC19825-B935-1A4B-8679-08474BA8738F}"/>
              </a:ext>
            </a:extLst>
          </p:cNvPr>
          <p:cNvSpPr txBox="1"/>
          <p:nvPr/>
        </p:nvSpPr>
        <p:spPr>
          <a:xfrm>
            <a:off x="50536" y="2617739"/>
            <a:ext cx="333904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ON_WATCHLIST=TRUE  </a:t>
            </a:r>
            <a:r>
              <a:rPr lang="en-US" sz="1800" dirty="0"/>
              <a:t>   DATE=1\1\2020</a:t>
            </a:r>
            <a:endParaRPr lang="he-IL" sz="1800" dirty="0"/>
          </a:p>
        </p:txBody>
      </p:sp>
      <p:pic>
        <p:nvPicPr>
          <p:cNvPr id="1026" name="Picture 2" descr="List Icon">
            <a:extLst>
              <a:ext uri="{FF2B5EF4-FFF2-40B4-BE49-F238E27FC236}">
                <a16:creationId xmlns:a16="http://schemas.microsoft.com/office/drawing/2014/main" id="{C0857682-507C-E846-81E2-5038313B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2" y="4030168"/>
            <a:ext cx="1741544" cy="17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7F46CF9E-2CE5-1945-B6C1-9AB863610764}"/>
              </a:ext>
            </a:extLst>
          </p:cNvPr>
          <p:cNvSpPr txBox="1"/>
          <p:nvPr/>
        </p:nvSpPr>
        <p:spPr>
          <a:xfrm>
            <a:off x="907809" y="4167412"/>
            <a:ext cx="128592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abc@gmail.com</a:t>
            </a:r>
            <a:endParaRPr lang="he-IL" sz="18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Laptop Free Icon">
            <a:extLst>
              <a:ext uri="{FF2B5EF4-FFF2-40B4-BE49-F238E27FC236}">
                <a16:creationId xmlns:a16="http://schemas.microsoft.com/office/drawing/2014/main" id="{EC2D91F5-C06D-8745-B1D2-E18E655D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76" y="1179650"/>
            <a:ext cx="810277" cy="8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0573D9E3-F308-5C47-B010-3F4C73786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78" y="1897802"/>
            <a:ext cx="1285875" cy="619125"/>
          </a:xfrm>
          <a:prstGeom prst="rect">
            <a:avLst/>
          </a:prstGeom>
        </p:spPr>
      </p:pic>
      <p:pic>
        <p:nvPicPr>
          <p:cNvPr id="2" name="Picture 2" descr="x mark icon">
            <a:extLst>
              <a:ext uri="{FF2B5EF4-FFF2-40B4-BE49-F238E27FC236}">
                <a16:creationId xmlns:a16="http://schemas.microsoft.com/office/drawing/2014/main" id="{079E3606-1E44-AB43-93DE-19173D18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98" y="1763796"/>
            <a:ext cx="810276" cy="8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letter, c Icon">
            <a:extLst>
              <a:ext uri="{FF2B5EF4-FFF2-40B4-BE49-F238E27FC236}">
                <a16:creationId xmlns:a16="http://schemas.microsoft.com/office/drawing/2014/main" id="{E1153B49-7A03-FB48-9408-AE2FFBB3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8" y="1297605"/>
            <a:ext cx="574365" cy="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ata, files, cog, wheel, fix, multiply Icon">
            <a:extLst>
              <a:ext uri="{FF2B5EF4-FFF2-40B4-BE49-F238E27FC236}">
                <a16:creationId xmlns:a16="http://schemas.microsoft.com/office/drawing/2014/main" id="{4D58217C-AFE2-1340-B73E-54899B42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" y="2986366"/>
            <a:ext cx="599399" cy="5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number, 0 Icon">
            <a:extLst>
              <a:ext uri="{FF2B5EF4-FFF2-40B4-BE49-F238E27FC236}">
                <a16:creationId xmlns:a16="http://schemas.microsoft.com/office/drawing/2014/main" id="{AE0AAE61-F511-BB4B-B28F-9F2A91E2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02" y="1758463"/>
            <a:ext cx="625551" cy="6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1EEE8528-DA36-EF40-B1B6-6D80906C4F03}"/>
              </a:ext>
            </a:extLst>
          </p:cNvPr>
          <p:cNvSpPr txBox="1"/>
          <p:nvPr/>
        </p:nvSpPr>
        <p:spPr>
          <a:xfrm>
            <a:off x="907809" y="4548859"/>
            <a:ext cx="12346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/>
              <a:t>uyi@gmail.com</a:t>
            </a:r>
            <a:endParaRPr lang="he-IL" sz="1800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2314DCC-D4B8-5A47-B69E-BCF2EC20911A}"/>
              </a:ext>
            </a:extLst>
          </p:cNvPr>
          <p:cNvSpPr/>
          <p:nvPr/>
        </p:nvSpPr>
        <p:spPr>
          <a:xfrm>
            <a:off x="1745874" y="2624677"/>
            <a:ext cx="322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800" dirty="0">
                <a:latin typeface="txsys"/>
              </a:rPr>
              <a:t>∨ </a:t>
            </a:r>
            <a:endParaRPr lang="he-IL" sz="1800" dirty="0"/>
          </a:p>
        </p:txBody>
      </p:sp>
    </p:spTree>
    <p:extLst>
      <p:ext uri="{BB962C8B-B14F-4D97-AF65-F5344CB8AC3E}">
        <p14:creationId xmlns:p14="http://schemas.microsoft.com/office/powerpoint/2010/main" val="11630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3032 L -0.04531 -0.03032 C -0.04792 -0.03564 -0.05052 -0.0405 -0.05287 -0.04606 C -0.05469 -0.05023 -0.05573 -0.05555 -0.05781 -0.05925 C -0.05912 -0.06157 -0.06055 -0.06342 -0.06159 -0.06597 C -0.06302 -0.06921 -0.0681 -0.08425 -0.07031 -0.08819 C -0.07149 -0.09004 -0.07292 -0.0912 -0.07409 -0.09259 C -0.0763 -0.09861 -0.07708 -0.10138 -0.08034 -0.10601 C -0.08268 -0.10925 -0.08581 -0.11111 -0.08789 -0.11481 C -0.11042 -0.15486 -0.08711 -0.11504 -0.10156 -0.13703 C -0.103 -0.13912 -0.10391 -0.14189 -0.10534 -0.14375 C -0.10794 -0.14699 -0.11797 -0.15763 -0.12292 -0.16157 C -0.12409 -0.1625 -0.12539 -0.16273 -0.12656 -0.16365 C -0.13333 -0.16875 -0.12956 -0.16736 -0.13542 -0.17037 C -0.14024 -0.17291 -0.14258 -0.17337 -0.14792 -0.17476 C -0.15078 -0.17569 -0.15365 -0.17638 -0.15664 -0.17708 C -0.16367 -0.17638 -0.17083 -0.17615 -0.17787 -0.17476 C -0.17917 -0.17453 -0.18047 -0.17384 -0.18164 -0.17268 C -0.19297 -0.16134 -0.18555 -0.16782 -0.19284 -0.15694 C -0.20326 -0.14166 -0.18945 -0.1655 -0.20039 -0.14606 C -0.20078 -0.14375 -0.20104 -0.14143 -0.20156 -0.13935 C -0.20612 -0.12314 -0.20339 -0.14513 -0.20912 -0.11481 L -0.21159 -0.10162 C -0.21706 -0.12083 -0.21081 -0.10092 -0.21784 -0.11712 C -0.2306 -0.14629 -0.21328 -0.11319 -0.23164 -0.14606 L -0.24167 -0.16365 C -0.24323 -0.16666 -0.24466 -0.17037 -0.24662 -0.17268 C -0.24792 -0.17407 -0.24922 -0.17523 -0.25039 -0.17708 C -0.253 -0.18125 -0.25495 -0.1868 -0.25781 -0.19027 C -0.26042 -0.19328 -0.2625 -0.19768 -0.26537 -0.1993 C -0.26667 -0.2 -0.26797 -0.20046 -0.26914 -0.20138 C -0.27044 -0.20277 -0.27149 -0.20509 -0.27292 -0.20601 C -0.27487 -0.20717 -0.27708 -0.2074 -0.27917 -0.2081 C -0.28073 -0.20879 -0.28242 -0.20972 -0.28412 -0.21041 C -0.29037 -0.20972 -0.29662 -0.20995 -0.30287 -0.2081 C -0.30469 -0.20763 -0.30951 -0.19907 -0.31042 -0.19699 C -0.31224 -0.19282 -0.31445 -0.18888 -0.31537 -0.18379 C -0.31615 -0.17916 -0.31719 -0.175 -0.31784 -0.17037 C -0.31823 -0.16736 -0.31849 -0.16435 -0.31914 -0.16157 C -0.31966 -0.15902 -0.32096 -0.15717 -0.32162 -0.15486 C -0.32266 -0.15138 -0.32357 -0.14259 -0.32409 -0.13935 C -0.32448 -0.13703 -0.325 -0.13495 -0.32539 -0.13263 C -0.32656 -0.13564 -0.328 -0.13842 -0.32917 -0.14143 C -0.33047 -0.14513 -0.33125 -0.1493 -0.33281 -0.15254 C -0.33503 -0.1574 -0.33828 -0.16087 -0.34037 -0.16597 C -0.34154 -0.16898 -0.34284 -0.17175 -0.34414 -0.17476 C -0.34492 -0.17708 -0.34557 -0.17939 -0.34662 -0.18148 C -0.34818 -0.18472 -0.35 -0.18726 -0.35156 -0.19027 C -0.353 -0.19305 -0.35417 -0.19629 -0.35534 -0.1993 C -0.35625 -0.20138 -0.3569 -0.20393 -0.35781 -0.20601 C -0.36055 -0.21134 -0.36367 -0.2162 -0.36654 -0.22152 C -0.36784 -0.22361 -0.36927 -0.22569 -0.37031 -0.22824 C -0.37526 -0.23958 -0.37383 -0.23773 -0.38164 -0.24814 C -0.39141 -0.26111 -0.38594 -0.25324 -0.39414 -0.26157 C -0.39544 -0.26273 -0.39649 -0.26481 -0.39779 -0.26597 C -0.39909 -0.26689 -0.40039 -0.26712 -0.40156 -0.26805 C -0.40886 -0.27453 -0.40156 -0.27106 -0.41029 -0.27708 C -0.41198 -0.278 -0.41367 -0.27847 -0.41537 -0.27916 C -0.42787 -0.28564 -0.40846 -0.27662 -0.42409 -0.28356 C -0.42865 -0.28287 -0.43333 -0.2831 -0.43789 -0.28148 C -0.43932 -0.28078 -0.44037 -0.27847 -0.44154 -0.27708 C -0.44323 -0.27476 -0.44505 -0.27268 -0.44662 -0.27037 C -0.45235 -0.26134 -0.45052 -0.26388 -0.45404 -0.25486 C -0.45534 -0.25185 -0.45677 -0.24907 -0.45781 -0.24583 C -0.45977 -0.24027 -0.46081 -0.23356 -0.46289 -0.22824 C -0.46367 -0.22592 -0.46471 -0.22384 -0.46537 -0.22152 L -0.46914 -0.20138 L -0.47031 -0.1949 L -0.47162 -0.18819 C -0.47201 -0.18287 -0.4724 -0.17777 -0.47279 -0.17268 C -0.47409 -0.15925 -0.47383 -0.16458 -0.47539 -0.15254 C -0.47852 -0.12731 -0.47474 -0.15439 -0.47787 -0.13263 C -0.4793 -0.1037 -0.47904 -0.11643 -0.47904 -0.0949 L -0.47904 -0.0949 " pathEditMode="relative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44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1" y="776288"/>
            <a:ext cx="9024937" cy="599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Let x be a ciphertext that was created at time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T-3 and encrypted under a set S of attributes,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S    </a:t>
            </a:r>
            <a:r>
              <a:rPr lang="en-US" sz="2800" kern="0" baseline="0" dirty="0" err="1">
                <a:solidFill>
                  <a:schemeClr val="accent6"/>
                </a:solidFill>
              </a:rPr>
              <a:t>VOC</a:t>
            </a:r>
            <a:r>
              <a:rPr lang="en-US" sz="2800" kern="0" dirty="0" err="1">
                <a:solidFill>
                  <a:schemeClr val="accent6"/>
                </a:solidFill>
              </a:rPr>
              <a:t>owner</a:t>
            </a:r>
            <a:r>
              <a:rPr lang="en-US" sz="2800" kern="0" baseline="0" dirty="0">
                <a:solidFill>
                  <a:schemeClr val="accent6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Hence: Y=[x]</a:t>
            </a:r>
            <a:r>
              <a:rPr lang="en-US" sz="2800" kern="0" dirty="0" err="1">
                <a:solidFill>
                  <a:schemeClr val="accent6"/>
                </a:solidFill>
              </a:rPr>
              <a:t>VOC</a:t>
            </a:r>
            <a:r>
              <a:rPr lang="en-US" sz="2800" kern="0" baseline="-51000" dirty="0" err="1">
                <a:solidFill>
                  <a:schemeClr val="accent6"/>
                </a:solidFill>
              </a:rPr>
              <a:t>owner</a:t>
            </a:r>
            <a:endParaRPr lang="en-US" sz="2800" kern="0" baseline="-5100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Let u be a data user who belongs to client </a:t>
            </a:r>
            <a:r>
              <a:rPr lang="en-US" sz="2800" kern="0" baseline="0" dirty="0" err="1">
                <a:solidFill>
                  <a:schemeClr val="accent6"/>
                </a:solidFill>
              </a:rPr>
              <a:t>c</a:t>
            </a:r>
            <a:r>
              <a:rPr lang="en-US" sz="2800" kern="0" dirty="0" err="1">
                <a:solidFill>
                  <a:schemeClr val="accent6"/>
                </a:solidFill>
              </a:rPr>
              <a:t>j</a:t>
            </a:r>
            <a:r>
              <a:rPr lang="en-US" sz="2800" kern="0" baseline="0" dirty="0">
                <a:solidFill>
                  <a:schemeClr val="accent6"/>
                </a:solidFill>
              </a:rPr>
              <a:t> and retrieves x at time T.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chemeClr val="accent6"/>
                </a:solidFill>
              </a:rPr>
              <a:t>Goal: Translate(Y)=</a:t>
            </a:r>
            <a:r>
              <a:rPr lang="en-US" sz="2800" kern="0" baseline="0" dirty="0" err="1">
                <a:solidFill>
                  <a:schemeClr val="accent6"/>
                </a:solidFill>
              </a:rPr>
              <a:t>Y</a:t>
            </a:r>
            <a:r>
              <a:rPr lang="en-US" sz="2800" kern="0" baseline="30000" dirty="0" err="1">
                <a:solidFill>
                  <a:schemeClr val="accent6"/>
                </a:solidFill>
              </a:rPr>
              <a:t>t</a:t>
            </a:r>
            <a:r>
              <a:rPr lang="en-US" sz="2800" kern="0" baseline="0" dirty="0">
                <a:solidFill>
                  <a:schemeClr val="accent6"/>
                </a:solidFill>
              </a:rPr>
              <a:t>=[x]</a:t>
            </a:r>
            <a:r>
              <a:rPr lang="en-US" sz="2800" kern="0" dirty="0" err="1">
                <a:solidFill>
                  <a:schemeClr val="accent6"/>
                </a:solidFill>
              </a:rPr>
              <a:t>VOC</a:t>
            </a:r>
            <a:r>
              <a:rPr lang="en-US" sz="2800" kern="0" baseline="-51000" dirty="0" err="1">
                <a:solidFill>
                  <a:schemeClr val="accent6"/>
                </a:solidFill>
              </a:rPr>
              <a:t>j</a:t>
            </a:r>
            <a:endParaRPr lang="en-US" sz="2800" kern="0" baseline="-5100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69BFD15-238C-6E4F-8F3A-6E4DFDF3D6A8}"/>
              </a:ext>
            </a:extLst>
          </p:cNvPr>
          <p:cNvSpPr txBox="1"/>
          <p:nvPr/>
        </p:nvSpPr>
        <p:spPr>
          <a:xfrm>
            <a:off x="526942" y="152400"/>
            <a:ext cx="51919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baseline="0" dirty="0">
                <a:solidFill>
                  <a:schemeClr val="bg1"/>
                </a:solidFill>
                <a:latin typeface="Open Sans" charset="0"/>
              </a:rPr>
              <a:t>Translation mechanism</a:t>
            </a:r>
            <a:endParaRPr lang="he-I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46A76C-E669-6146-A03C-BF65A70D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7" y="2269510"/>
            <a:ext cx="470693" cy="47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879912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45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Not just syntax!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Translation must support: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Proprietary attributes (</a:t>
            </a:r>
            <a:r>
              <a:rPr lang="en-US" sz="2800" kern="0" baseline="0" dirty="0">
                <a:solidFill>
                  <a:srgbClr val="002060"/>
                </a:solidFill>
              </a:rPr>
              <a:t>attribute privacy</a:t>
            </a:r>
            <a:r>
              <a:rPr lang="en-US" sz="2800" kern="0" baseline="0" dirty="0">
                <a:solidFill>
                  <a:srgbClr val="00B0F0"/>
                </a:solidFill>
              </a:rPr>
              <a:t>)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Proprietary Auxiliary information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Dynamic attributes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Hence Y=[x]</a:t>
            </a:r>
            <a:r>
              <a:rPr lang="en-US" sz="2800" kern="0" baseline="30000" dirty="0">
                <a:solidFill>
                  <a:srgbClr val="00B0F0"/>
                </a:solidFill>
              </a:rPr>
              <a:t>T-3</a:t>
            </a:r>
            <a:r>
              <a:rPr lang="en-US" sz="2800" kern="0" dirty="0">
                <a:solidFill>
                  <a:srgbClr val="00B0F0"/>
                </a:solidFill>
              </a:rPr>
              <a:t>VOC</a:t>
            </a:r>
            <a:r>
              <a:rPr lang="en-US" sz="2800" kern="0" baseline="-51000" dirty="0">
                <a:solidFill>
                  <a:srgbClr val="00B0F0"/>
                </a:solidFill>
              </a:rPr>
              <a:t>owner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Goal: Translate(Y)=[x]</a:t>
            </a:r>
            <a:r>
              <a:rPr lang="en-US" sz="2800" kern="0" baseline="30000" dirty="0" err="1">
                <a:solidFill>
                  <a:srgbClr val="00B0F0"/>
                </a:solidFill>
              </a:rPr>
              <a:t>T</a:t>
            </a:r>
            <a:r>
              <a:rPr lang="en-US" sz="2800" kern="0" dirty="0" err="1">
                <a:solidFill>
                  <a:srgbClr val="00B0F0"/>
                </a:solidFill>
              </a:rPr>
              <a:t>VOC</a:t>
            </a:r>
            <a:r>
              <a:rPr lang="en-US" sz="2800" kern="0" baseline="-51000" dirty="0" err="1">
                <a:solidFill>
                  <a:srgbClr val="00B0F0"/>
                </a:solidFill>
              </a:rPr>
              <a:t>j</a:t>
            </a:r>
            <a:endParaRPr lang="en-US" sz="2800" kern="0" baseline="-5100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69BFD15-238C-6E4F-8F3A-6E4DFDF3D6A8}"/>
              </a:ext>
            </a:extLst>
          </p:cNvPr>
          <p:cNvSpPr txBox="1"/>
          <p:nvPr/>
        </p:nvSpPr>
        <p:spPr>
          <a:xfrm>
            <a:off x="526942" y="152400"/>
            <a:ext cx="51919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baseline="0" dirty="0">
                <a:solidFill>
                  <a:schemeClr val="bg1"/>
                </a:solidFill>
                <a:latin typeface="Open Sans" charset="0"/>
              </a:rPr>
              <a:t>Translation mechanism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2378187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B981A81-EE6A-5B46-80FA-E559830A8556}"/>
              </a:ext>
            </a:extLst>
          </p:cNvPr>
          <p:cNvSpPr/>
          <p:nvPr/>
        </p:nvSpPr>
        <p:spPr>
          <a:xfrm>
            <a:off x="6696419" y="3336253"/>
            <a:ext cx="2155371" cy="1918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4977F1F6-D69E-DD4A-B802-6B22CF732463}"/>
              </a:ext>
            </a:extLst>
          </p:cNvPr>
          <p:cNvCxnSpPr>
            <a:cxnSpLocks/>
          </p:cNvCxnSpPr>
          <p:nvPr/>
        </p:nvCxnSpPr>
        <p:spPr>
          <a:xfrm>
            <a:off x="6696419" y="4691538"/>
            <a:ext cx="2155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D04BE43-28B5-FA45-9148-679B6C0F9FDB}"/>
              </a:ext>
            </a:extLst>
          </p:cNvPr>
          <p:cNvSpPr txBox="1"/>
          <p:nvPr/>
        </p:nvSpPr>
        <p:spPr>
          <a:xfrm>
            <a:off x="6774435" y="4761758"/>
            <a:ext cx="18655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/>
              <a:t>Payload: </a:t>
            </a:r>
          </a:p>
          <a:p>
            <a:pPr algn="ctr"/>
            <a:r>
              <a:rPr lang="en-US" sz="1800" dirty="0"/>
              <a:t>email message</a:t>
            </a:r>
            <a:endParaRPr lang="he-IL" sz="1800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7270498-9884-F54D-B5D5-183482930FD2}"/>
              </a:ext>
            </a:extLst>
          </p:cNvPr>
          <p:cNvSpPr txBox="1"/>
          <p:nvPr/>
        </p:nvSpPr>
        <p:spPr>
          <a:xfrm>
            <a:off x="6629519" y="3420822"/>
            <a:ext cx="215537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/>
              <a:t>Attributes:</a:t>
            </a:r>
          </a:p>
          <a:p>
            <a:pPr algn="ctr"/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SENDER=</a:t>
            </a:r>
            <a:r>
              <a:rPr lang="en-US" sz="1800" dirty="0" err="1">
                <a:solidFill>
                  <a:srgbClr val="FF0000"/>
                </a:solidFill>
              </a:rPr>
              <a:t>abc@gmail.com</a:t>
            </a:r>
            <a:r>
              <a:rPr lang="en-US" sz="1800" dirty="0"/>
              <a:t>, DATE=11/9/2020, SUBJECT_LINE=important, IS_FILE_ATTACHED=yes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33A6089-B04D-BD45-AC95-B00765F6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15" y="2411736"/>
            <a:ext cx="837181" cy="837181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F64E6DE5-FB45-734E-B54E-3EEEED19F10F}"/>
              </a:ext>
            </a:extLst>
          </p:cNvPr>
          <p:cNvSpPr/>
          <p:nvPr/>
        </p:nvSpPr>
        <p:spPr>
          <a:xfrm>
            <a:off x="148694" y="3592703"/>
            <a:ext cx="2155371" cy="21893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5AE6DE2-30FB-A14D-829E-8B58FB83E9C9}"/>
              </a:ext>
            </a:extLst>
          </p:cNvPr>
          <p:cNvSpPr txBox="1"/>
          <p:nvPr/>
        </p:nvSpPr>
        <p:spPr>
          <a:xfrm>
            <a:off x="133174" y="3603059"/>
            <a:ext cx="20914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800" dirty="0"/>
              <a:t>Auxiliary information: watchlist</a:t>
            </a:r>
            <a:endParaRPr lang="he-IL" sz="1800" dirty="0"/>
          </a:p>
          <a:p>
            <a:pPr defTabSz="685800" eaLnBrk="1" hangingPunct="1"/>
            <a:endParaRPr lang="he-IL" sz="1800" dirty="0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B147A396-B14C-E44E-8E94-C9BB520C08B5}"/>
              </a:ext>
            </a:extLst>
          </p:cNvPr>
          <p:cNvSpPr/>
          <p:nvPr/>
        </p:nvSpPr>
        <p:spPr>
          <a:xfrm>
            <a:off x="102798" y="2607118"/>
            <a:ext cx="3094006" cy="346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ECC19825-B935-1A4B-8679-08474BA8738F}"/>
              </a:ext>
            </a:extLst>
          </p:cNvPr>
          <p:cNvSpPr txBox="1"/>
          <p:nvPr/>
        </p:nvSpPr>
        <p:spPr>
          <a:xfrm>
            <a:off x="50537" y="2617739"/>
            <a:ext cx="319852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ON_WATCHLIST=TRUE  </a:t>
            </a:r>
            <a:r>
              <a:rPr lang="en-US" sz="1800" dirty="0"/>
              <a:t>   DATE=1\1\2020</a:t>
            </a:r>
            <a:endParaRPr lang="he-IL" sz="1800" dirty="0"/>
          </a:p>
        </p:txBody>
      </p:sp>
      <p:pic>
        <p:nvPicPr>
          <p:cNvPr id="1026" name="Picture 2" descr="List Icon">
            <a:extLst>
              <a:ext uri="{FF2B5EF4-FFF2-40B4-BE49-F238E27FC236}">
                <a16:creationId xmlns:a16="http://schemas.microsoft.com/office/drawing/2014/main" id="{C0857682-507C-E846-81E2-5038313B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2" y="4030168"/>
            <a:ext cx="1741544" cy="17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7F46CF9E-2CE5-1945-B6C1-9AB863610764}"/>
              </a:ext>
            </a:extLst>
          </p:cNvPr>
          <p:cNvSpPr txBox="1"/>
          <p:nvPr/>
        </p:nvSpPr>
        <p:spPr>
          <a:xfrm>
            <a:off x="907809" y="4167412"/>
            <a:ext cx="128592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abc@gmail.com</a:t>
            </a:r>
            <a:endParaRPr lang="he-IL" sz="18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Laptop Free Icon">
            <a:extLst>
              <a:ext uri="{FF2B5EF4-FFF2-40B4-BE49-F238E27FC236}">
                <a16:creationId xmlns:a16="http://schemas.microsoft.com/office/drawing/2014/main" id="{EC2D91F5-C06D-8745-B1D2-E18E655D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76" y="1179650"/>
            <a:ext cx="810277" cy="8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0573D9E3-F308-5C47-B010-3F4C73786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78" y="1897802"/>
            <a:ext cx="1285875" cy="619125"/>
          </a:xfrm>
          <a:prstGeom prst="rect">
            <a:avLst/>
          </a:prstGeom>
        </p:spPr>
      </p:pic>
      <p:pic>
        <p:nvPicPr>
          <p:cNvPr id="2" name="Picture 2" descr="x mark icon">
            <a:extLst>
              <a:ext uri="{FF2B5EF4-FFF2-40B4-BE49-F238E27FC236}">
                <a16:creationId xmlns:a16="http://schemas.microsoft.com/office/drawing/2014/main" id="{079E3606-1E44-AB43-93DE-19173D18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98" y="1763796"/>
            <a:ext cx="810276" cy="8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letter, c Icon">
            <a:extLst>
              <a:ext uri="{FF2B5EF4-FFF2-40B4-BE49-F238E27FC236}">
                <a16:creationId xmlns:a16="http://schemas.microsoft.com/office/drawing/2014/main" id="{E1153B49-7A03-FB48-9408-AE2FFBB3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8" y="1297605"/>
            <a:ext cx="574365" cy="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ata, files, cog, wheel, fix, multiply Icon">
            <a:extLst>
              <a:ext uri="{FF2B5EF4-FFF2-40B4-BE49-F238E27FC236}">
                <a16:creationId xmlns:a16="http://schemas.microsoft.com/office/drawing/2014/main" id="{4D58217C-AFE2-1340-B73E-54899B42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" y="2986366"/>
            <a:ext cx="599399" cy="5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number, 0 Icon">
            <a:extLst>
              <a:ext uri="{FF2B5EF4-FFF2-40B4-BE49-F238E27FC236}">
                <a16:creationId xmlns:a16="http://schemas.microsoft.com/office/drawing/2014/main" id="{AE0AAE61-F511-BB4B-B28F-9F2A91E2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02" y="1758463"/>
            <a:ext cx="625551" cy="6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1EEE8528-DA36-EF40-B1B6-6D80906C4F03}"/>
              </a:ext>
            </a:extLst>
          </p:cNvPr>
          <p:cNvSpPr txBox="1"/>
          <p:nvPr/>
        </p:nvSpPr>
        <p:spPr>
          <a:xfrm>
            <a:off x="907809" y="4548859"/>
            <a:ext cx="12346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/>
              <a:t>uyi@gmail.com</a:t>
            </a:r>
            <a:endParaRPr lang="he-IL" sz="1800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2314DCC-D4B8-5A47-B69E-BCF2EC20911A}"/>
              </a:ext>
            </a:extLst>
          </p:cNvPr>
          <p:cNvSpPr/>
          <p:nvPr/>
        </p:nvSpPr>
        <p:spPr>
          <a:xfrm>
            <a:off x="1745874" y="2624677"/>
            <a:ext cx="322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800" dirty="0">
                <a:latin typeface="txsys"/>
              </a:rPr>
              <a:t>∨ </a:t>
            </a:r>
            <a:endParaRPr lang="he-IL" sz="1800" dirty="0"/>
          </a:p>
        </p:txBody>
      </p:sp>
    </p:spTree>
    <p:extLst>
      <p:ext uri="{BB962C8B-B14F-4D97-AF65-F5344CB8AC3E}">
        <p14:creationId xmlns:p14="http://schemas.microsoft.com/office/powerpoint/2010/main" val="408013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3032 L -0.04531 -0.03032 C -0.04792 -0.03564 -0.05052 -0.0405 -0.05287 -0.04606 C -0.05469 -0.05023 -0.05573 -0.05555 -0.05781 -0.05925 C -0.05912 -0.06157 -0.06055 -0.06342 -0.06159 -0.06597 C -0.06302 -0.06921 -0.0681 -0.08425 -0.07031 -0.08819 C -0.07149 -0.09004 -0.07292 -0.0912 -0.07409 -0.09259 C -0.0763 -0.09861 -0.07708 -0.10138 -0.08034 -0.10601 C -0.08268 -0.10925 -0.08581 -0.11111 -0.08789 -0.11481 C -0.11042 -0.15486 -0.08711 -0.11504 -0.10156 -0.13703 C -0.103 -0.13912 -0.10391 -0.14189 -0.10534 -0.14375 C -0.10794 -0.14699 -0.11797 -0.15763 -0.12292 -0.16157 C -0.12409 -0.1625 -0.12539 -0.16273 -0.12656 -0.16365 C -0.13333 -0.16875 -0.12956 -0.16736 -0.13542 -0.17037 C -0.14024 -0.17291 -0.14258 -0.17337 -0.14792 -0.17476 C -0.15078 -0.17569 -0.15365 -0.17638 -0.15664 -0.17708 C -0.16367 -0.17638 -0.17083 -0.17615 -0.17787 -0.17476 C -0.17917 -0.17453 -0.18047 -0.17384 -0.18164 -0.17268 C -0.19297 -0.16134 -0.18555 -0.16782 -0.19284 -0.15694 C -0.20326 -0.14166 -0.18945 -0.1655 -0.20039 -0.14606 C -0.20078 -0.14375 -0.20104 -0.14143 -0.20156 -0.13935 C -0.20612 -0.12314 -0.20339 -0.14513 -0.20912 -0.11481 L -0.21159 -0.10162 C -0.21706 -0.12083 -0.21081 -0.10092 -0.21784 -0.11712 C -0.2306 -0.14629 -0.21328 -0.11319 -0.23164 -0.14606 L -0.24167 -0.16365 C -0.24323 -0.16666 -0.24466 -0.17037 -0.24662 -0.17268 C -0.24792 -0.17407 -0.24922 -0.17523 -0.25039 -0.17708 C -0.253 -0.18125 -0.25495 -0.1868 -0.25781 -0.19027 C -0.26042 -0.19328 -0.2625 -0.19768 -0.26537 -0.1993 C -0.26667 -0.2 -0.26797 -0.20046 -0.26914 -0.20138 C -0.27044 -0.20277 -0.27149 -0.20509 -0.27292 -0.20601 C -0.27487 -0.20717 -0.27708 -0.2074 -0.27917 -0.2081 C -0.28073 -0.20879 -0.28242 -0.20972 -0.28412 -0.21041 C -0.29037 -0.20972 -0.29662 -0.20995 -0.30287 -0.2081 C -0.30469 -0.20763 -0.30951 -0.19907 -0.31042 -0.19699 C -0.31224 -0.19282 -0.31445 -0.18888 -0.31537 -0.18379 C -0.31615 -0.17916 -0.31719 -0.175 -0.31784 -0.17037 C -0.31823 -0.16736 -0.31849 -0.16435 -0.31914 -0.16157 C -0.31966 -0.15902 -0.32096 -0.15717 -0.32162 -0.15486 C -0.32266 -0.15138 -0.32357 -0.14259 -0.32409 -0.13935 C -0.32448 -0.13703 -0.325 -0.13495 -0.32539 -0.13263 C -0.32656 -0.13564 -0.328 -0.13842 -0.32917 -0.14143 C -0.33047 -0.14513 -0.33125 -0.1493 -0.33281 -0.15254 C -0.33503 -0.1574 -0.33828 -0.16087 -0.34037 -0.16597 C -0.34154 -0.16898 -0.34284 -0.17175 -0.34414 -0.17476 C -0.34492 -0.17708 -0.34557 -0.17939 -0.34662 -0.18148 C -0.34818 -0.18472 -0.35 -0.18726 -0.35156 -0.19027 C -0.353 -0.19305 -0.35417 -0.19629 -0.35534 -0.1993 C -0.35625 -0.20138 -0.3569 -0.20393 -0.35781 -0.20601 C -0.36055 -0.21134 -0.36367 -0.2162 -0.36654 -0.22152 C -0.36784 -0.22361 -0.36927 -0.22569 -0.37031 -0.22824 C -0.37526 -0.23958 -0.37383 -0.23773 -0.38164 -0.24814 C -0.39141 -0.26111 -0.38594 -0.25324 -0.39414 -0.26157 C -0.39544 -0.26273 -0.39649 -0.26481 -0.39779 -0.26597 C -0.39909 -0.26689 -0.40039 -0.26712 -0.40156 -0.26805 C -0.40886 -0.27453 -0.40156 -0.27106 -0.41029 -0.27708 C -0.41198 -0.278 -0.41367 -0.27847 -0.41537 -0.27916 C -0.42787 -0.28564 -0.40846 -0.27662 -0.42409 -0.28356 C -0.42865 -0.28287 -0.43333 -0.2831 -0.43789 -0.28148 C -0.43932 -0.28078 -0.44037 -0.27847 -0.44154 -0.27708 C -0.44323 -0.27476 -0.44505 -0.27268 -0.44662 -0.27037 C -0.45235 -0.26134 -0.45052 -0.26388 -0.45404 -0.25486 C -0.45534 -0.25185 -0.45677 -0.24907 -0.45781 -0.24583 C -0.45977 -0.24027 -0.46081 -0.23356 -0.46289 -0.22824 C -0.46367 -0.22592 -0.46471 -0.22384 -0.46537 -0.22152 L -0.46914 -0.20138 L -0.47031 -0.1949 L -0.47162 -0.18819 C -0.47201 -0.18287 -0.4724 -0.17777 -0.47279 -0.17268 C -0.47409 -0.15925 -0.47383 -0.16458 -0.47539 -0.15254 C -0.47852 -0.12731 -0.47474 -0.15439 -0.47787 -0.13263 C -0.4793 -0.1037 -0.47904 -0.11643 -0.47904 -0.0949 L -0.47904 -0.0949 " pathEditMode="relative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B981A81-EE6A-5B46-80FA-E559830A8556}"/>
              </a:ext>
            </a:extLst>
          </p:cNvPr>
          <p:cNvSpPr/>
          <p:nvPr/>
        </p:nvSpPr>
        <p:spPr>
          <a:xfrm>
            <a:off x="6696419" y="3336253"/>
            <a:ext cx="2155371" cy="1918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4977F1F6-D69E-DD4A-B802-6B22CF732463}"/>
              </a:ext>
            </a:extLst>
          </p:cNvPr>
          <p:cNvCxnSpPr>
            <a:cxnSpLocks/>
          </p:cNvCxnSpPr>
          <p:nvPr/>
        </p:nvCxnSpPr>
        <p:spPr>
          <a:xfrm>
            <a:off x="6696419" y="4691538"/>
            <a:ext cx="2155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D04BE43-28B5-FA45-9148-679B6C0F9FDB}"/>
              </a:ext>
            </a:extLst>
          </p:cNvPr>
          <p:cNvSpPr txBox="1"/>
          <p:nvPr/>
        </p:nvSpPr>
        <p:spPr>
          <a:xfrm>
            <a:off x="6774435" y="4761758"/>
            <a:ext cx="18655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/>
              <a:t>Payload: </a:t>
            </a:r>
          </a:p>
          <a:p>
            <a:pPr algn="ctr"/>
            <a:r>
              <a:rPr lang="en-US" sz="1800" dirty="0"/>
              <a:t>email message</a:t>
            </a:r>
            <a:endParaRPr lang="he-IL" sz="1800" dirty="0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33A6089-B04D-BD45-AC95-B00765F6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15" y="2411736"/>
            <a:ext cx="837181" cy="837181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F64E6DE5-FB45-734E-B54E-3EEEED19F10F}"/>
              </a:ext>
            </a:extLst>
          </p:cNvPr>
          <p:cNvSpPr/>
          <p:nvPr/>
        </p:nvSpPr>
        <p:spPr>
          <a:xfrm>
            <a:off x="341358" y="3667103"/>
            <a:ext cx="2155371" cy="21893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5AE6DE2-30FB-A14D-829E-8B58FB83E9C9}"/>
              </a:ext>
            </a:extLst>
          </p:cNvPr>
          <p:cNvSpPr txBox="1"/>
          <p:nvPr/>
        </p:nvSpPr>
        <p:spPr>
          <a:xfrm>
            <a:off x="405312" y="3690999"/>
            <a:ext cx="20914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800" dirty="0"/>
              <a:t>Auxiliary information: watchlist</a:t>
            </a:r>
            <a:endParaRPr lang="he-IL" sz="1800" dirty="0"/>
          </a:p>
          <a:p>
            <a:pPr defTabSz="685800" eaLnBrk="1" hangingPunct="1"/>
            <a:endParaRPr lang="he-IL" sz="1800" dirty="0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B147A396-B14C-E44E-8E94-C9BB520C08B5}"/>
              </a:ext>
            </a:extLst>
          </p:cNvPr>
          <p:cNvSpPr/>
          <p:nvPr/>
        </p:nvSpPr>
        <p:spPr>
          <a:xfrm>
            <a:off x="102798" y="2607118"/>
            <a:ext cx="3094006" cy="346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pic>
        <p:nvPicPr>
          <p:cNvPr id="1026" name="Picture 2" descr="List Icon">
            <a:extLst>
              <a:ext uri="{FF2B5EF4-FFF2-40B4-BE49-F238E27FC236}">
                <a16:creationId xmlns:a16="http://schemas.microsoft.com/office/drawing/2014/main" id="{C0857682-507C-E846-81E2-5038313B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1" y="4133359"/>
            <a:ext cx="1741544" cy="17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7F46CF9E-2CE5-1945-B6C1-9AB863610764}"/>
              </a:ext>
            </a:extLst>
          </p:cNvPr>
          <p:cNvSpPr txBox="1"/>
          <p:nvPr/>
        </p:nvSpPr>
        <p:spPr>
          <a:xfrm>
            <a:off x="793978" y="4268894"/>
            <a:ext cx="1252266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/>
              <a:t>efg@gmail.com</a:t>
            </a:r>
            <a:endParaRPr lang="he-IL" sz="1800" dirty="0"/>
          </a:p>
        </p:txBody>
      </p:sp>
      <p:pic>
        <p:nvPicPr>
          <p:cNvPr id="1030" name="Picture 6" descr="Laptop Free Icon">
            <a:extLst>
              <a:ext uri="{FF2B5EF4-FFF2-40B4-BE49-F238E27FC236}">
                <a16:creationId xmlns:a16="http://schemas.microsoft.com/office/drawing/2014/main" id="{EC2D91F5-C06D-8745-B1D2-E18E655D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76" y="1179650"/>
            <a:ext cx="810277" cy="8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0573D9E3-F308-5C47-B010-3F4C73786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78" y="1897802"/>
            <a:ext cx="1285875" cy="619125"/>
          </a:xfrm>
          <a:prstGeom prst="rect">
            <a:avLst/>
          </a:prstGeom>
        </p:spPr>
      </p:pic>
      <p:pic>
        <p:nvPicPr>
          <p:cNvPr id="2" name="Picture 2" descr="x mark icon">
            <a:extLst>
              <a:ext uri="{FF2B5EF4-FFF2-40B4-BE49-F238E27FC236}">
                <a16:creationId xmlns:a16="http://schemas.microsoft.com/office/drawing/2014/main" id="{079E3606-1E44-AB43-93DE-19173D18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1746611"/>
            <a:ext cx="810276" cy="8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letter, c Icon">
            <a:extLst>
              <a:ext uri="{FF2B5EF4-FFF2-40B4-BE49-F238E27FC236}">
                <a16:creationId xmlns:a16="http://schemas.microsoft.com/office/drawing/2014/main" id="{E1153B49-7A03-FB48-9408-AE2FFBB3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8" y="1297605"/>
            <a:ext cx="574365" cy="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ata, files, cog, wheel, fix, multiply Icon">
            <a:extLst>
              <a:ext uri="{FF2B5EF4-FFF2-40B4-BE49-F238E27FC236}">
                <a16:creationId xmlns:a16="http://schemas.microsoft.com/office/drawing/2014/main" id="{4D58217C-AFE2-1340-B73E-54899B42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3" y="2996799"/>
            <a:ext cx="642087" cy="6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number, 0 Icon">
            <a:extLst>
              <a:ext uri="{FF2B5EF4-FFF2-40B4-BE49-F238E27FC236}">
                <a16:creationId xmlns:a16="http://schemas.microsoft.com/office/drawing/2014/main" id="{AE0AAE61-F511-BB4B-B28F-9F2A91E2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02" y="1758463"/>
            <a:ext cx="625551" cy="6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4C0A7F63-2822-DD45-AE84-1744652CCE89}"/>
              </a:ext>
            </a:extLst>
          </p:cNvPr>
          <p:cNvSpPr txBox="1"/>
          <p:nvPr/>
        </p:nvSpPr>
        <p:spPr>
          <a:xfrm>
            <a:off x="804091" y="4681428"/>
            <a:ext cx="12346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/>
              <a:t>uyi@gmail.com</a:t>
            </a:r>
            <a:endParaRPr lang="he-IL" sz="1800" dirty="0"/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6BDBE2BE-5E36-1C44-8B3B-58CC204A4556}"/>
              </a:ext>
            </a:extLst>
          </p:cNvPr>
          <p:cNvSpPr txBox="1"/>
          <p:nvPr/>
        </p:nvSpPr>
        <p:spPr>
          <a:xfrm>
            <a:off x="790996" y="5062654"/>
            <a:ext cx="12346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/>
              <a:t>lml@gmail.com</a:t>
            </a:r>
            <a:endParaRPr lang="he-IL" sz="1800" dirty="0"/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C833036F-6CC4-2C4E-8CAA-BC326D958237}"/>
              </a:ext>
            </a:extLst>
          </p:cNvPr>
          <p:cNvSpPr txBox="1"/>
          <p:nvPr/>
        </p:nvSpPr>
        <p:spPr>
          <a:xfrm>
            <a:off x="6629519" y="3420822"/>
            <a:ext cx="215537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/>
              <a:t>Attributes:</a:t>
            </a:r>
          </a:p>
          <a:p>
            <a:pPr algn="ctr"/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SENDER=</a:t>
            </a:r>
            <a:r>
              <a:rPr lang="en-US" sz="1800" dirty="0" err="1">
                <a:solidFill>
                  <a:srgbClr val="FF0000"/>
                </a:solidFill>
              </a:rPr>
              <a:t>abc@gmail.com</a:t>
            </a:r>
            <a:r>
              <a:rPr lang="en-US" sz="1800" dirty="0"/>
              <a:t>, DATE=11/9/2020, SUBJECT_LINE=important, IS_FILE_ATTACHED=yes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9DBC41B2-046F-7F43-AE5C-78BEDCD7D624}"/>
              </a:ext>
            </a:extLst>
          </p:cNvPr>
          <p:cNvSpPr txBox="1"/>
          <p:nvPr/>
        </p:nvSpPr>
        <p:spPr>
          <a:xfrm>
            <a:off x="20868" y="2630617"/>
            <a:ext cx="411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ON_WATCHLIST=TRUE   </a:t>
            </a:r>
            <a:r>
              <a:rPr lang="en-US" sz="1800" dirty="0"/>
              <a:t>    DATE=1\1\2020</a:t>
            </a:r>
            <a:endParaRPr lang="he-IL" sz="1800" dirty="0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DE048265-E181-9A48-A5E6-E2BD926E9BFC}"/>
              </a:ext>
            </a:extLst>
          </p:cNvPr>
          <p:cNvSpPr/>
          <p:nvPr/>
        </p:nvSpPr>
        <p:spPr>
          <a:xfrm>
            <a:off x="1791070" y="2635840"/>
            <a:ext cx="288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800" dirty="0">
                <a:latin typeface="txsys"/>
              </a:rPr>
              <a:t>∨ </a:t>
            </a:r>
            <a:endParaRPr lang="he-IL" sz="1800" dirty="0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643AC69B-7614-E345-A5A8-96FAC43E75BE}"/>
              </a:ext>
            </a:extLst>
          </p:cNvPr>
          <p:cNvSpPr txBox="1"/>
          <p:nvPr/>
        </p:nvSpPr>
        <p:spPr>
          <a:xfrm>
            <a:off x="4572000" y="1028701"/>
            <a:ext cx="259461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Two hours later…</a:t>
            </a:r>
            <a:endParaRPr lang="he-IL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3032 L -0.04531 -0.03032 C -0.04792 -0.03564 -0.05052 -0.0405 -0.05287 -0.04606 C -0.05469 -0.05023 -0.05573 -0.05555 -0.05781 -0.05925 C -0.05912 -0.06157 -0.06055 -0.06342 -0.06159 -0.06597 C -0.06302 -0.06921 -0.0681 -0.08425 -0.07031 -0.08819 C -0.07149 -0.09004 -0.07292 -0.0912 -0.07409 -0.09259 C -0.0763 -0.09861 -0.07708 -0.10138 -0.08034 -0.10601 C -0.08268 -0.10925 -0.08581 -0.11111 -0.08789 -0.11481 C -0.11042 -0.15486 -0.08711 -0.11504 -0.10156 -0.13703 C -0.103 -0.13912 -0.10391 -0.14189 -0.10534 -0.14375 C -0.10794 -0.14699 -0.11797 -0.15763 -0.12292 -0.16157 C -0.12409 -0.1625 -0.12539 -0.16273 -0.12656 -0.16365 C -0.13333 -0.16875 -0.12956 -0.16736 -0.13542 -0.17037 C -0.14024 -0.17291 -0.14258 -0.17337 -0.14792 -0.17476 C -0.15078 -0.17569 -0.15365 -0.17638 -0.15664 -0.17708 C -0.16367 -0.17638 -0.17083 -0.17615 -0.17787 -0.17476 C -0.17917 -0.17453 -0.18047 -0.17384 -0.18164 -0.17268 C -0.19297 -0.16134 -0.18555 -0.16782 -0.19284 -0.15694 C -0.20326 -0.14166 -0.18945 -0.1655 -0.20039 -0.14606 C -0.20078 -0.14375 -0.20104 -0.14143 -0.20156 -0.13935 C -0.20612 -0.12314 -0.20339 -0.14513 -0.20912 -0.11481 L -0.21159 -0.10162 C -0.21706 -0.12083 -0.21081 -0.10092 -0.21784 -0.11712 C -0.2306 -0.14629 -0.21328 -0.11319 -0.23164 -0.14606 L -0.24167 -0.16365 C -0.24323 -0.16666 -0.24466 -0.17037 -0.24662 -0.17268 C -0.24792 -0.17407 -0.24922 -0.17523 -0.25039 -0.17708 C -0.253 -0.18125 -0.25495 -0.1868 -0.25781 -0.19027 C -0.26042 -0.19328 -0.2625 -0.19768 -0.26537 -0.1993 C -0.26667 -0.2 -0.26797 -0.20046 -0.26914 -0.20138 C -0.27044 -0.20277 -0.27149 -0.20509 -0.27292 -0.20601 C -0.27487 -0.20717 -0.27708 -0.2074 -0.27917 -0.2081 C -0.28073 -0.20879 -0.28242 -0.20972 -0.28412 -0.21041 C -0.29037 -0.20972 -0.29662 -0.20995 -0.30287 -0.2081 C -0.30469 -0.20763 -0.30951 -0.19907 -0.31042 -0.19699 C -0.31224 -0.19282 -0.31445 -0.18888 -0.31537 -0.18379 C -0.31615 -0.17916 -0.31719 -0.175 -0.31784 -0.17037 C -0.31823 -0.16736 -0.31849 -0.16435 -0.31914 -0.16157 C -0.31966 -0.15902 -0.32096 -0.15717 -0.32162 -0.15486 C -0.32266 -0.15138 -0.32357 -0.14259 -0.32409 -0.13935 C -0.32448 -0.13703 -0.325 -0.13495 -0.32539 -0.13263 C -0.32656 -0.13564 -0.328 -0.13842 -0.32917 -0.14143 C -0.33047 -0.14513 -0.33125 -0.1493 -0.33281 -0.15254 C -0.33503 -0.1574 -0.33828 -0.16087 -0.34037 -0.16597 C -0.34154 -0.16898 -0.34284 -0.17175 -0.34414 -0.17476 C -0.34492 -0.17708 -0.34557 -0.17939 -0.34662 -0.18148 C -0.34818 -0.18472 -0.35 -0.18726 -0.35156 -0.19027 C -0.353 -0.19305 -0.35417 -0.19629 -0.35534 -0.1993 C -0.35625 -0.20138 -0.3569 -0.20393 -0.35781 -0.20601 C -0.36055 -0.21134 -0.36367 -0.2162 -0.36654 -0.22152 C -0.36784 -0.22361 -0.36927 -0.22569 -0.37031 -0.22824 C -0.37526 -0.23958 -0.37383 -0.23773 -0.38164 -0.24814 C -0.39141 -0.26111 -0.38594 -0.25324 -0.39414 -0.26157 C -0.39544 -0.26273 -0.39649 -0.26481 -0.39779 -0.26597 C -0.39909 -0.26689 -0.40039 -0.26712 -0.40156 -0.26805 C -0.40886 -0.27453 -0.40156 -0.27106 -0.41029 -0.27708 C -0.41198 -0.278 -0.41367 -0.27847 -0.41537 -0.27916 C -0.42787 -0.28564 -0.40846 -0.27662 -0.42409 -0.28356 C -0.42865 -0.28287 -0.43333 -0.2831 -0.43789 -0.28148 C -0.43932 -0.28078 -0.44037 -0.27847 -0.44154 -0.27708 C -0.44323 -0.27476 -0.44505 -0.27268 -0.44662 -0.27037 C -0.45235 -0.26134 -0.45052 -0.26388 -0.45404 -0.25486 C -0.45534 -0.25185 -0.45677 -0.24907 -0.45781 -0.24583 C -0.45977 -0.24027 -0.46081 -0.23356 -0.46289 -0.22824 C -0.46367 -0.22592 -0.46471 -0.22384 -0.46537 -0.22152 L -0.46914 -0.20138 L -0.47031 -0.1949 L -0.47162 -0.18819 C -0.47201 -0.18287 -0.4724 -0.17777 -0.47279 -0.17268 C -0.47409 -0.15925 -0.47383 -0.16458 -0.47539 -0.15254 C -0.47852 -0.12731 -0.47474 -0.15439 -0.47787 -0.13263 C -0.4793 -0.1037 -0.47904 -0.11643 -0.47904 -0.0949 L -0.47904 -0.0949 " pathEditMode="relative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B981A81-EE6A-5B46-80FA-E559830A8556}"/>
              </a:ext>
            </a:extLst>
          </p:cNvPr>
          <p:cNvSpPr/>
          <p:nvPr/>
        </p:nvSpPr>
        <p:spPr>
          <a:xfrm>
            <a:off x="6696419" y="3336253"/>
            <a:ext cx="2155371" cy="1918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4977F1F6-D69E-DD4A-B802-6B22CF732463}"/>
              </a:ext>
            </a:extLst>
          </p:cNvPr>
          <p:cNvCxnSpPr>
            <a:cxnSpLocks/>
          </p:cNvCxnSpPr>
          <p:nvPr/>
        </p:nvCxnSpPr>
        <p:spPr>
          <a:xfrm>
            <a:off x="6696419" y="4691538"/>
            <a:ext cx="2155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D04BE43-28B5-FA45-9148-679B6C0F9FDB}"/>
              </a:ext>
            </a:extLst>
          </p:cNvPr>
          <p:cNvSpPr txBox="1"/>
          <p:nvPr/>
        </p:nvSpPr>
        <p:spPr>
          <a:xfrm>
            <a:off x="6774435" y="4761758"/>
            <a:ext cx="18655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/>
              <a:t>Payload: </a:t>
            </a:r>
          </a:p>
          <a:p>
            <a:pPr algn="ctr"/>
            <a:r>
              <a:rPr lang="en-US" sz="1800" dirty="0"/>
              <a:t>email message</a:t>
            </a:r>
            <a:endParaRPr lang="he-IL" sz="1800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7270498-9884-F54D-B5D5-183482930FD2}"/>
              </a:ext>
            </a:extLst>
          </p:cNvPr>
          <p:cNvSpPr txBox="1"/>
          <p:nvPr/>
        </p:nvSpPr>
        <p:spPr>
          <a:xfrm>
            <a:off x="6629519" y="3420822"/>
            <a:ext cx="215537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dirty="0"/>
              <a:t>Attributes:</a:t>
            </a:r>
          </a:p>
          <a:p>
            <a:pPr algn="ctr"/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SENDER=</a:t>
            </a:r>
            <a:r>
              <a:rPr lang="en-US" sz="1800" dirty="0" err="1">
                <a:solidFill>
                  <a:srgbClr val="FF0000"/>
                </a:solidFill>
              </a:rPr>
              <a:t>nda@gmail.com</a:t>
            </a:r>
            <a:r>
              <a:rPr lang="en-US" sz="1800" dirty="0"/>
              <a:t>, DATE=11/9/2020, SUBJECT_LINE=important, IS_FILE_ATTACHED=yes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33A6089-B04D-BD45-AC95-B00765F6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15" y="2411736"/>
            <a:ext cx="837181" cy="837181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F64E6DE5-FB45-734E-B54E-3EEEED19F10F}"/>
              </a:ext>
            </a:extLst>
          </p:cNvPr>
          <p:cNvSpPr/>
          <p:nvPr/>
        </p:nvSpPr>
        <p:spPr>
          <a:xfrm>
            <a:off x="3738773" y="3685595"/>
            <a:ext cx="2155371" cy="21893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5AE6DE2-30FB-A14D-829E-8B58FB83E9C9}"/>
              </a:ext>
            </a:extLst>
          </p:cNvPr>
          <p:cNvSpPr txBox="1"/>
          <p:nvPr/>
        </p:nvSpPr>
        <p:spPr>
          <a:xfrm>
            <a:off x="3789850" y="3685595"/>
            <a:ext cx="20914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800" dirty="0"/>
              <a:t>Auxiliary information: watchlist2</a:t>
            </a:r>
            <a:endParaRPr lang="he-IL" sz="1800" dirty="0"/>
          </a:p>
          <a:p>
            <a:pPr defTabSz="685800" eaLnBrk="1" hangingPunct="1"/>
            <a:endParaRPr lang="he-IL" sz="1800" dirty="0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B147A396-B14C-E44E-8E94-C9BB520C08B5}"/>
              </a:ext>
            </a:extLst>
          </p:cNvPr>
          <p:cNvSpPr/>
          <p:nvPr/>
        </p:nvSpPr>
        <p:spPr>
          <a:xfrm>
            <a:off x="11051" y="2619196"/>
            <a:ext cx="3327326" cy="346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ECC19825-B935-1A4B-8679-08474BA8738F}"/>
              </a:ext>
            </a:extLst>
          </p:cNvPr>
          <p:cNvSpPr txBox="1"/>
          <p:nvPr/>
        </p:nvSpPr>
        <p:spPr>
          <a:xfrm>
            <a:off x="11051" y="2612358"/>
            <a:ext cx="3729366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ON_WATCHLIST2=TRUE  </a:t>
            </a:r>
            <a:r>
              <a:rPr lang="en-US" sz="1800" dirty="0"/>
              <a:t>   DATE=1\1\2020</a:t>
            </a:r>
            <a:endParaRPr lang="he-IL" sz="1800" dirty="0"/>
          </a:p>
        </p:txBody>
      </p:sp>
      <p:pic>
        <p:nvPicPr>
          <p:cNvPr id="1026" name="Picture 2" descr="List Icon">
            <a:extLst>
              <a:ext uri="{FF2B5EF4-FFF2-40B4-BE49-F238E27FC236}">
                <a16:creationId xmlns:a16="http://schemas.microsoft.com/office/drawing/2014/main" id="{C0857682-507C-E846-81E2-5038313B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73" y="4155742"/>
            <a:ext cx="1741544" cy="17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7F46CF9E-2CE5-1945-B6C1-9AB863610764}"/>
              </a:ext>
            </a:extLst>
          </p:cNvPr>
          <p:cNvSpPr txBox="1"/>
          <p:nvPr/>
        </p:nvSpPr>
        <p:spPr>
          <a:xfrm>
            <a:off x="4182195" y="4326024"/>
            <a:ext cx="129394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nda@gmail.com</a:t>
            </a:r>
            <a:endParaRPr lang="he-IL" sz="18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Laptop Free Icon">
            <a:extLst>
              <a:ext uri="{FF2B5EF4-FFF2-40B4-BE49-F238E27FC236}">
                <a16:creationId xmlns:a16="http://schemas.microsoft.com/office/drawing/2014/main" id="{EC2D91F5-C06D-8745-B1D2-E18E655D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76" y="1179650"/>
            <a:ext cx="810277" cy="8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0573D9E3-F308-5C47-B010-3F4C73786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78" y="1897802"/>
            <a:ext cx="1285875" cy="619125"/>
          </a:xfrm>
          <a:prstGeom prst="rect">
            <a:avLst/>
          </a:prstGeom>
        </p:spPr>
      </p:pic>
      <p:pic>
        <p:nvPicPr>
          <p:cNvPr id="2" name="Picture 2" descr="x mark icon">
            <a:extLst>
              <a:ext uri="{FF2B5EF4-FFF2-40B4-BE49-F238E27FC236}">
                <a16:creationId xmlns:a16="http://schemas.microsoft.com/office/drawing/2014/main" id="{079E3606-1E44-AB43-93DE-19173D18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98" y="1763796"/>
            <a:ext cx="810276" cy="8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letter, c Icon">
            <a:extLst>
              <a:ext uri="{FF2B5EF4-FFF2-40B4-BE49-F238E27FC236}">
                <a16:creationId xmlns:a16="http://schemas.microsoft.com/office/drawing/2014/main" id="{E1153B49-7A03-FB48-9408-AE2FFBB3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8" y="1297605"/>
            <a:ext cx="574365" cy="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number, 0 Icon">
            <a:extLst>
              <a:ext uri="{FF2B5EF4-FFF2-40B4-BE49-F238E27FC236}">
                <a16:creationId xmlns:a16="http://schemas.microsoft.com/office/drawing/2014/main" id="{AE0AAE61-F511-BB4B-B28F-9F2A91E2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02" y="1758463"/>
            <a:ext cx="625551" cy="6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1EEE8528-DA36-EF40-B1B6-6D80906C4F03}"/>
              </a:ext>
            </a:extLst>
          </p:cNvPr>
          <p:cNvSpPr txBox="1"/>
          <p:nvPr/>
        </p:nvSpPr>
        <p:spPr>
          <a:xfrm>
            <a:off x="4230663" y="4687359"/>
            <a:ext cx="12346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/>
              <a:t>uyi@gmail.com</a:t>
            </a:r>
            <a:endParaRPr lang="he-IL" sz="1800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2314DCC-D4B8-5A47-B69E-BCF2EC20911A}"/>
              </a:ext>
            </a:extLst>
          </p:cNvPr>
          <p:cNvSpPr/>
          <p:nvPr/>
        </p:nvSpPr>
        <p:spPr>
          <a:xfrm>
            <a:off x="1776735" y="2626570"/>
            <a:ext cx="322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800" dirty="0">
                <a:latin typeface="txsys"/>
              </a:rPr>
              <a:t>∨ </a:t>
            </a:r>
            <a:endParaRPr lang="he-IL" sz="1800" dirty="0"/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EFC29125-35B5-774D-A561-BF517F3B1AAF}"/>
              </a:ext>
            </a:extLst>
          </p:cNvPr>
          <p:cNvSpPr/>
          <p:nvPr/>
        </p:nvSpPr>
        <p:spPr>
          <a:xfrm>
            <a:off x="169790" y="3667103"/>
            <a:ext cx="2155371" cy="21893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eaLnBrk="1" hangingPunct="1"/>
            <a:endParaRPr lang="he-IL" sz="1800" dirty="0"/>
          </a:p>
        </p:txBody>
      </p:sp>
      <p:pic>
        <p:nvPicPr>
          <p:cNvPr id="30" name="Picture 2" descr="List Icon">
            <a:extLst>
              <a:ext uri="{FF2B5EF4-FFF2-40B4-BE49-F238E27FC236}">
                <a16:creationId xmlns:a16="http://schemas.microsoft.com/office/drawing/2014/main" id="{D8EB0032-6C2F-7448-8E42-C495E6D8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5" y="4089426"/>
            <a:ext cx="1741544" cy="17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026C9AA9-392E-4A4D-A5EC-899342652C56}"/>
              </a:ext>
            </a:extLst>
          </p:cNvPr>
          <p:cNvSpPr txBox="1"/>
          <p:nvPr/>
        </p:nvSpPr>
        <p:spPr>
          <a:xfrm>
            <a:off x="593274" y="4239593"/>
            <a:ext cx="128592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abc@gmail.com</a:t>
            </a:r>
            <a:endParaRPr lang="he-IL" sz="1800" dirty="0">
              <a:solidFill>
                <a:srgbClr val="FF0000"/>
              </a:solidFill>
            </a:endParaRP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98508F18-F1A5-DB40-A686-C9BE72B38C30}"/>
              </a:ext>
            </a:extLst>
          </p:cNvPr>
          <p:cNvSpPr txBox="1"/>
          <p:nvPr/>
        </p:nvSpPr>
        <p:spPr>
          <a:xfrm>
            <a:off x="569627" y="4641751"/>
            <a:ext cx="1234633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dirty="0" err="1"/>
              <a:t>uyi@gmail.com</a:t>
            </a:r>
            <a:endParaRPr lang="he-IL" sz="1800" dirty="0"/>
          </a:p>
        </p:txBody>
      </p:sp>
      <p:pic>
        <p:nvPicPr>
          <p:cNvPr id="33" name="Picture 10" descr="Data, files, cog, wheel, fix, multiply Icon">
            <a:extLst>
              <a:ext uri="{FF2B5EF4-FFF2-40B4-BE49-F238E27FC236}">
                <a16:creationId xmlns:a16="http://schemas.microsoft.com/office/drawing/2014/main" id="{EBB2424A-476F-694F-99AA-A4E67CE3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" y="3002988"/>
            <a:ext cx="698045" cy="6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Data, files, cog, wheel, fix, multiply Icon">
            <a:extLst>
              <a:ext uri="{FF2B5EF4-FFF2-40B4-BE49-F238E27FC236}">
                <a16:creationId xmlns:a16="http://schemas.microsoft.com/office/drawing/2014/main" id="{A196230A-7E5E-6D47-8C48-6AE610371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25" y="2969058"/>
            <a:ext cx="698045" cy="6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number, 1 Icon">
            <a:extLst>
              <a:ext uri="{FF2B5EF4-FFF2-40B4-BE49-F238E27FC236}">
                <a16:creationId xmlns:a16="http://schemas.microsoft.com/office/drawing/2014/main" id="{35757321-5D2E-684F-9A22-64A2A3C0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74" y="3076193"/>
            <a:ext cx="624840" cy="6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0FDA9005-04E4-424B-8BB2-A1767DC3ACE0}"/>
              </a:ext>
            </a:extLst>
          </p:cNvPr>
          <p:cNvSpPr txBox="1"/>
          <p:nvPr/>
        </p:nvSpPr>
        <p:spPr>
          <a:xfrm>
            <a:off x="638966" y="3650383"/>
            <a:ext cx="20914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800" dirty="0"/>
              <a:t>Auxiliary information: watchlist</a:t>
            </a:r>
            <a:endParaRPr lang="he-IL" sz="1800" dirty="0"/>
          </a:p>
          <a:p>
            <a:pPr defTabSz="685800" eaLnBrk="1" hangingPunct="1"/>
            <a:endParaRPr lang="he-IL" sz="1800" dirty="0"/>
          </a:p>
        </p:txBody>
      </p:sp>
    </p:spTree>
    <p:extLst>
      <p:ext uri="{BB962C8B-B14F-4D97-AF65-F5344CB8AC3E}">
        <p14:creationId xmlns:p14="http://schemas.microsoft.com/office/powerpoint/2010/main" val="40139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3032 L -0.04531 -0.03032 C -0.04792 -0.03564 -0.05052 -0.0405 -0.05287 -0.04606 C -0.05469 -0.05023 -0.05573 -0.05555 -0.05781 -0.05925 C -0.05912 -0.06157 -0.06055 -0.06342 -0.06159 -0.06597 C -0.06302 -0.06921 -0.0681 -0.08425 -0.07031 -0.08819 C -0.07149 -0.09004 -0.07292 -0.0912 -0.07409 -0.09259 C -0.0763 -0.09861 -0.07708 -0.10138 -0.08034 -0.10601 C -0.08268 -0.10925 -0.08581 -0.11111 -0.08789 -0.11481 C -0.11042 -0.15486 -0.08711 -0.11504 -0.10156 -0.13703 C -0.103 -0.13912 -0.10391 -0.14189 -0.10534 -0.14375 C -0.10794 -0.14699 -0.11797 -0.15763 -0.12292 -0.16157 C -0.12409 -0.1625 -0.12539 -0.16273 -0.12656 -0.16365 C -0.13333 -0.16875 -0.12956 -0.16736 -0.13542 -0.17037 C -0.14024 -0.17291 -0.14258 -0.17337 -0.14792 -0.17476 C -0.15078 -0.17569 -0.15365 -0.17638 -0.15664 -0.17708 C -0.16367 -0.17638 -0.17083 -0.17615 -0.17787 -0.17476 C -0.17917 -0.17453 -0.18047 -0.17384 -0.18164 -0.17268 C -0.19297 -0.16134 -0.18555 -0.16782 -0.19284 -0.15694 C -0.20326 -0.14166 -0.18945 -0.1655 -0.20039 -0.14606 C -0.20078 -0.14375 -0.20104 -0.14143 -0.20156 -0.13935 C -0.20612 -0.12314 -0.20339 -0.14513 -0.20912 -0.11481 L -0.21159 -0.10162 C -0.21706 -0.12083 -0.21081 -0.10092 -0.21784 -0.11712 C -0.2306 -0.14629 -0.21328 -0.11319 -0.23164 -0.14606 L -0.24167 -0.16365 C -0.24323 -0.16666 -0.24466 -0.17037 -0.24662 -0.17268 C -0.24792 -0.17407 -0.24922 -0.17523 -0.25039 -0.17708 C -0.253 -0.18125 -0.25495 -0.1868 -0.25781 -0.19027 C -0.26042 -0.19328 -0.2625 -0.19768 -0.26537 -0.1993 C -0.26667 -0.2 -0.26797 -0.20046 -0.26914 -0.20138 C -0.27044 -0.20277 -0.27149 -0.20509 -0.27292 -0.20601 C -0.27487 -0.20717 -0.27708 -0.2074 -0.27917 -0.2081 C -0.28073 -0.20879 -0.28242 -0.20972 -0.28412 -0.21041 C -0.29037 -0.20972 -0.29662 -0.20995 -0.30287 -0.2081 C -0.30469 -0.20763 -0.30951 -0.19907 -0.31042 -0.19699 C -0.31224 -0.19282 -0.31445 -0.18888 -0.31537 -0.18379 C -0.31615 -0.17916 -0.31719 -0.175 -0.31784 -0.17037 C -0.31823 -0.16736 -0.31849 -0.16435 -0.31914 -0.16157 C -0.31966 -0.15902 -0.32096 -0.15717 -0.32162 -0.15486 C -0.32266 -0.15138 -0.32357 -0.14259 -0.32409 -0.13935 C -0.32448 -0.13703 -0.325 -0.13495 -0.32539 -0.13263 C -0.32656 -0.13564 -0.328 -0.13842 -0.32917 -0.14143 C -0.33047 -0.14513 -0.33125 -0.1493 -0.33281 -0.15254 C -0.33503 -0.1574 -0.33828 -0.16087 -0.34037 -0.16597 C -0.34154 -0.16898 -0.34284 -0.17175 -0.34414 -0.17476 C -0.34492 -0.17708 -0.34557 -0.17939 -0.34662 -0.18148 C -0.34818 -0.18472 -0.35 -0.18726 -0.35156 -0.19027 C -0.353 -0.19305 -0.35417 -0.19629 -0.35534 -0.1993 C -0.35625 -0.20138 -0.3569 -0.20393 -0.35781 -0.20601 C -0.36055 -0.21134 -0.36367 -0.2162 -0.36654 -0.22152 C -0.36784 -0.22361 -0.36927 -0.22569 -0.37031 -0.22824 C -0.37526 -0.23958 -0.37383 -0.23773 -0.38164 -0.24814 C -0.39141 -0.26111 -0.38594 -0.25324 -0.39414 -0.26157 C -0.39544 -0.26273 -0.39649 -0.26481 -0.39779 -0.26597 C -0.39909 -0.26689 -0.40039 -0.26712 -0.40156 -0.26805 C -0.40886 -0.27453 -0.40156 -0.27106 -0.41029 -0.27708 C -0.41198 -0.278 -0.41367 -0.27847 -0.41537 -0.27916 C -0.42787 -0.28564 -0.40846 -0.27662 -0.42409 -0.28356 C -0.42865 -0.28287 -0.43333 -0.2831 -0.43789 -0.28148 C -0.43932 -0.28078 -0.44037 -0.27847 -0.44154 -0.27708 C -0.44323 -0.27476 -0.44505 -0.27268 -0.44662 -0.27037 C -0.45235 -0.26134 -0.45052 -0.26388 -0.45404 -0.25486 C -0.45534 -0.25185 -0.45677 -0.24907 -0.45781 -0.24583 C -0.45977 -0.24027 -0.46081 -0.23356 -0.46289 -0.22824 C -0.46367 -0.22592 -0.46471 -0.22384 -0.46537 -0.22152 L -0.46914 -0.20138 L -0.47031 -0.1949 L -0.47162 -0.18819 C -0.47201 -0.18287 -0.4724 -0.17777 -0.47279 -0.17268 C -0.47409 -0.15925 -0.47383 -0.16458 -0.47539 -0.15254 C -0.47852 -0.12731 -0.47474 -0.15439 -0.47787 -0.13263 C -0.4793 -0.1037 -0.47904 -0.11643 -0.47904 -0.0949 L -0.47904 -0.0949 " pathEditMode="relative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49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484717" y="11684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Solution: Attribute-based encryption with OBLIVIOUS ATTRIBUTE TRANSLATION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667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54489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Why Bayesian networks?</a:t>
            </a:r>
          </a:p>
        </p:txBody>
      </p:sp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296863" y="1228724"/>
            <a:ext cx="8728075" cy="501967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ü"/>
            </a:pPr>
            <a:r>
              <a:rPr lang="en-US" altLang="he-IL" sz="2800" baseline="0" dirty="0">
                <a:solidFill>
                  <a:srgbClr val="002060"/>
                </a:solidFill>
              </a:rPr>
              <a:t>Combine data and prior knowledge</a:t>
            </a: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</a:pPr>
            <a:endParaRPr lang="en-US" altLang="he-IL" sz="280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altLang="he-IL" sz="2800" baseline="0" dirty="0">
                <a:solidFill>
                  <a:srgbClr val="002060"/>
                </a:solidFill>
              </a:rPr>
              <a:t>Handle incomplete data sets (in both training and inference) </a:t>
            </a:r>
          </a:p>
          <a:p>
            <a:pPr marL="0" indent="0">
              <a:lnSpc>
                <a:spcPct val="50000"/>
              </a:lnSpc>
              <a:buNone/>
            </a:pPr>
            <a:endParaRPr lang="en-US" altLang="he-IL" sz="280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altLang="he-IL" sz="2800" baseline="0" dirty="0">
                <a:solidFill>
                  <a:srgbClr val="002060"/>
                </a:solidFill>
              </a:rPr>
              <a:t>Intuitively understandable (“white box”): Parameters have clear semantic interpretations.</a:t>
            </a:r>
          </a:p>
          <a:p>
            <a:pPr marL="0" indent="0">
              <a:lnSpc>
                <a:spcPct val="50000"/>
              </a:lnSpc>
              <a:buNone/>
            </a:pPr>
            <a:endParaRPr lang="en-US" altLang="he-IL" sz="280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altLang="he-IL" sz="2800" baseline="0" dirty="0">
                <a:solidFill>
                  <a:srgbClr val="002060"/>
                </a:solidFill>
              </a:rPr>
              <a:t>Encode correlations among input variables</a:t>
            </a:r>
          </a:p>
          <a:p>
            <a:pPr marL="0" indent="0">
              <a:lnSpc>
                <a:spcPct val="50000"/>
              </a:lnSpc>
              <a:buNone/>
            </a:pPr>
            <a:endParaRPr lang="en-US" altLang="he-IL" sz="280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altLang="he-IL" sz="2800" baseline="0" dirty="0">
                <a:solidFill>
                  <a:srgbClr val="002060"/>
                </a:solidFill>
              </a:rPr>
              <a:t>Less prone to overfitting</a:t>
            </a:r>
            <a:endParaRPr lang="he-IL" altLang="he-IL" sz="280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84907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50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119062" y="890588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Introduced </a:t>
            </a:r>
            <a:r>
              <a:rPr lang="en-US" sz="2800" kern="0" baseline="0" dirty="0">
                <a:solidFill>
                  <a:srgbClr val="003680"/>
                </a:solidFill>
              </a:rPr>
              <a:t>by </a:t>
            </a:r>
            <a:r>
              <a:rPr lang="en-US" sz="2800" kern="0" baseline="0" dirty="0" err="1">
                <a:solidFill>
                  <a:srgbClr val="003680"/>
                </a:solidFill>
              </a:rPr>
              <a:t>Boneh</a:t>
            </a:r>
            <a:r>
              <a:rPr lang="en-US" sz="2800" kern="0" baseline="0" dirty="0">
                <a:solidFill>
                  <a:srgbClr val="003680"/>
                </a:solidFill>
              </a:rPr>
              <a:t>, Ding and </a:t>
            </a:r>
            <a:r>
              <a:rPr lang="en-US" sz="2800" kern="0" baseline="0" dirty="0" err="1">
                <a:solidFill>
                  <a:srgbClr val="003680"/>
                </a:solidFill>
              </a:rPr>
              <a:t>Tsudik</a:t>
            </a:r>
            <a:r>
              <a:rPr lang="en-US" sz="2800" kern="0" baseline="0" dirty="0">
                <a:solidFill>
                  <a:srgbClr val="003680"/>
                </a:solidFill>
              </a:rPr>
              <a:t> as a method to allow immediate revocation.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368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3680"/>
                </a:solidFill>
              </a:rPr>
              <a:t>Uses an online mediator, “proxy”, for every transaction. Usually assumed to be semi-trusted.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368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3680"/>
                </a:solidFill>
              </a:rPr>
              <a:t>Used for similar purposes in ABE schemes.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8C8CBBEA-17D1-C648-BCE2-615F621E7D5E}"/>
              </a:ext>
            </a:extLst>
          </p:cNvPr>
          <p:cNvSpPr/>
          <p:nvPr/>
        </p:nvSpPr>
        <p:spPr>
          <a:xfrm>
            <a:off x="332317" y="194469"/>
            <a:ext cx="3778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Mediated cryptography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08B630A-6224-F942-A442-5967DF900F99}"/>
              </a:ext>
            </a:extLst>
          </p:cNvPr>
          <p:cNvSpPr/>
          <p:nvPr/>
        </p:nvSpPr>
        <p:spPr>
          <a:xfrm>
            <a:off x="0" y="6038751"/>
            <a:ext cx="9024938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dirty="0">
                <a:solidFill>
                  <a:srgbClr val="00B0F0"/>
                </a:solidFill>
              </a:rPr>
              <a:t>Dan </a:t>
            </a:r>
            <a:r>
              <a:rPr lang="en" sz="2800" dirty="0" err="1">
                <a:solidFill>
                  <a:srgbClr val="00B0F0"/>
                </a:solidFill>
              </a:rPr>
              <a:t>Boneh</a:t>
            </a:r>
            <a:r>
              <a:rPr lang="en" sz="2800" dirty="0">
                <a:solidFill>
                  <a:srgbClr val="00B0F0"/>
                </a:solidFill>
              </a:rPr>
              <a:t>, </a:t>
            </a:r>
            <a:r>
              <a:rPr lang="en" sz="2800" dirty="0" err="1">
                <a:solidFill>
                  <a:srgbClr val="00B0F0"/>
                </a:solidFill>
              </a:rPr>
              <a:t>Xuhua</a:t>
            </a:r>
            <a:r>
              <a:rPr lang="en" sz="2800" dirty="0">
                <a:solidFill>
                  <a:srgbClr val="00B0F0"/>
                </a:solidFill>
              </a:rPr>
              <a:t> Ding, and Gene </a:t>
            </a:r>
            <a:r>
              <a:rPr lang="en" sz="2800" dirty="0" err="1">
                <a:solidFill>
                  <a:srgbClr val="00B0F0"/>
                </a:solidFill>
              </a:rPr>
              <a:t>Tsudik</a:t>
            </a:r>
            <a:r>
              <a:rPr lang="en" sz="2800" dirty="0">
                <a:solidFill>
                  <a:srgbClr val="00B0F0"/>
                </a:solidFill>
              </a:rPr>
              <a:t>. Fine-grained control of security capabilities. </a:t>
            </a:r>
            <a:r>
              <a:rPr lang="en" sz="2800" i="1" dirty="0">
                <a:solidFill>
                  <a:srgbClr val="00B0F0"/>
                </a:solidFill>
              </a:rPr>
              <a:t>ACM Transactions on Internet Technology</a:t>
            </a:r>
            <a:r>
              <a:rPr lang="en" sz="2800" dirty="0">
                <a:solidFill>
                  <a:srgbClr val="00B0F0"/>
                </a:solidFill>
              </a:rPr>
              <a:t> 4(1):2004, 60–82</a:t>
            </a:r>
            <a:endParaRPr lang="he-IL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3399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6297829"/>
            <a:ext cx="9144000" cy="52896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51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8C8CBBEA-17D1-C648-BCE2-615F621E7D5E}"/>
              </a:ext>
            </a:extLst>
          </p:cNvPr>
          <p:cNvSpPr/>
          <p:nvPr/>
        </p:nvSpPr>
        <p:spPr>
          <a:xfrm>
            <a:off x="332317" y="194469"/>
            <a:ext cx="3416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Oblivious translation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7332F652-AED8-5447-A51E-C38A807BAB87}"/>
              </a:ext>
            </a:extLst>
          </p:cNvPr>
          <p:cNvSpPr/>
          <p:nvPr/>
        </p:nvSpPr>
        <p:spPr>
          <a:xfrm>
            <a:off x="31059" y="855891"/>
            <a:ext cx="9144000" cy="5311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kern="0" baseline="0" dirty="0">
                <a:solidFill>
                  <a:srgbClr val="00B0F0"/>
                </a:solidFill>
              </a:rPr>
              <a:t>Delegate ciphertexts’ translation to a semi-trusted server (proxy) using the algorithm Translate().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kern="0" baseline="0" dirty="0">
                <a:solidFill>
                  <a:srgbClr val="00B0F0"/>
                </a:solidFill>
              </a:rPr>
              <a:t>Translate() can be </a:t>
            </a:r>
            <a:r>
              <a:rPr lang="en-US" kern="0" baseline="0" dirty="0">
                <a:solidFill>
                  <a:schemeClr val="accent6"/>
                </a:solidFill>
              </a:rPr>
              <a:t>computed dynamically </a:t>
            </a:r>
            <a:r>
              <a:rPr lang="en-US" kern="0" baseline="0" dirty="0">
                <a:solidFill>
                  <a:srgbClr val="00B0F0"/>
                </a:solidFill>
              </a:rPr>
              <a:t>based on up to date auxiliary information held by the proxy’s organization.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kern="0" baseline="0" dirty="0">
                <a:solidFill>
                  <a:schemeClr val="accent6"/>
                </a:solidFill>
              </a:rPr>
              <a:t>Payload privacy: </a:t>
            </a:r>
            <a:r>
              <a:rPr lang="en-US" kern="0" baseline="0" dirty="0">
                <a:solidFill>
                  <a:srgbClr val="00B0F0"/>
                </a:solidFill>
              </a:rPr>
              <a:t>Translate() can be computed such that the proxy does not learn the underlying plaintext.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kern="0" baseline="0" dirty="0">
                <a:solidFill>
                  <a:schemeClr val="accent6"/>
                </a:solidFill>
              </a:rPr>
              <a:t>Attribute privacy: </a:t>
            </a:r>
            <a:r>
              <a:rPr lang="en-US" kern="0" baseline="0" dirty="0">
                <a:solidFill>
                  <a:srgbClr val="00B0F0"/>
                </a:solidFill>
              </a:rPr>
              <a:t>Translate() can be computed such that proxies don’t learn the attributes under which the plaintext is encrypted.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kern="0" baseline="0" dirty="0">
              <a:solidFill>
                <a:srgbClr val="00B0F0"/>
              </a:solidFill>
            </a:endParaRP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6FB2D88B-A3D6-FE4C-82FF-02FD141FBBAB}"/>
              </a:ext>
            </a:extLst>
          </p:cNvPr>
          <p:cNvSpPr/>
          <p:nvPr/>
        </p:nvSpPr>
        <p:spPr bwMode="auto">
          <a:xfrm>
            <a:off x="1367019" y="4843653"/>
            <a:ext cx="1302736" cy="115455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C451CF27-8312-324B-8170-5DD2D05FD764}"/>
              </a:ext>
            </a:extLst>
          </p:cNvPr>
          <p:cNvSpPr txBox="1"/>
          <p:nvPr/>
        </p:nvSpPr>
        <p:spPr>
          <a:xfrm>
            <a:off x="1446991" y="4954511"/>
            <a:ext cx="12760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/>
              <a:t>Att1=&lt;</a:t>
            </a:r>
            <a:r>
              <a:rPr lang="en-US" dirty="0" err="1"/>
              <a:t>a,b</a:t>
            </a:r>
            <a:r>
              <a:rPr lang="en-US" dirty="0"/>
              <a:t>&gt;</a:t>
            </a:r>
          </a:p>
          <a:p>
            <a:pPr algn="l"/>
            <a:r>
              <a:rPr lang="en-US" dirty="0"/>
              <a:t>Att2=&lt;</a:t>
            </a:r>
            <a:r>
              <a:rPr lang="en-US" dirty="0" err="1"/>
              <a:t>c,d</a:t>
            </a:r>
            <a:r>
              <a:rPr lang="en-US" dirty="0"/>
              <a:t>&gt;</a:t>
            </a:r>
          </a:p>
          <a:p>
            <a:pPr algn="l"/>
            <a:r>
              <a:rPr lang="en-US" dirty="0"/>
              <a:t>Att3=&lt;</a:t>
            </a:r>
            <a:r>
              <a:rPr lang="en-US" dirty="0" err="1"/>
              <a:t>e,f</a:t>
            </a:r>
            <a:r>
              <a:rPr lang="en-US" dirty="0"/>
              <a:t>&gt;</a:t>
            </a:r>
            <a:endParaRPr lang="he-IL" dirty="0"/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479C582C-2257-F448-8532-5E041394A43C}"/>
              </a:ext>
            </a:extLst>
          </p:cNvPr>
          <p:cNvSpPr/>
          <p:nvPr/>
        </p:nvSpPr>
        <p:spPr bwMode="auto">
          <a:xfrm>
            <a:off x="6435238" y="4840335"/>
            <a:ext cx="1302736" cy="115455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A1C37EB0-2A3E-714D-89C1-0E39957B75FC}"/>
              </a:ext>
            </a:extLst>
          </p:cNvPr>
          <p:cNvSpPr txBox="1"/>
          <p:nvPr/>
        </p:nvSpPr>
        <p:spPr>
          <a:xfrm>
            <a:off x="1942304" y="5185982"/>
            <a:ext cx="14859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M</a:t>
            </a:r>
            <a:endParaRPr lang="he-IL" dirty="0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16423673-41A2-B546-A28C-076957C3CBBD}"/>
              </a:ext>
            </a:extLst>
          </p:cNvPr>
          <p:cNvSpPr/>
          <p:nvPr/>
        </p:nvSpPr>
        <p:spPr bwMode="auto">
          <a:xfrm>
            <a:off x="5686785" y="4841441"/>
            <a:ext cx="1302736" cy="115455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AE7C1306-DA55-8F47-9FA7-2AE4496634FE}"/>
              </a:ext>
            </a:extLst>
          </p:cNvPr>
          <p:cNvSpPr/>
          <p:nvPr/>
        </p:nvSpPr>
        <p:spPr bwMode="auto">
          <a:xfrm>
            <a:off x="2216597" y="4841441"/>
            <a:ext cx="1302736" cy="115455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7DF8959A-F56D-854C-8E80-D0545651BEEA}"/>
              </a:ext>
            </a:extLst>
          </p:cNvPr>
          <p:cNvSpPr txBox="1"/>
          <p:nvPr/>
        </p:nvSpPr>
        <p:spPr>
          <a:xfrm>
            <a:off x="6246571" y="5204433"/>
            <a:ext cx="14859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M</a:t>
            </a:r>
            <a:endParaRPr lang="he-IL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CB67778-FB4B-0B4F-A0F8-17837D2BCBA4}"/>
              </a:ext>
            </a:extLst>
          </p:cNvPr>
          <p:cNvSpPr txBox="1"/>
          <p:nvPr/>
        </p:nvSpPr>
        <p:spPr>
          <a:xfrm>
            <a:off x="5796714" y="4939760"/>
            <a:ext cx="143862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/>
              <a:t>Att1=&lt;</a:t>
            </a:r>
            <a:r>
              <a:rPr lang="en-US" dirty="0" err="1"/>
              <a:t>a,b</a:t>
            </a:r>
            <a:r>
              <a:rPr lang="en-US" dirty="0"/>
              <a:t>&gt;</a:t>
            </a:r>
          </a:p>
          <a:p>
            <a:pPr algn="l"/>
            <a:r>
              <a:rPr lang="en-US" dirty="0"/>
              <a:t>Att2=&lt;</a:t>
            </a:r>
            <a:r>
              <a:rPr lang="en-US" dirty="0" err="1"/>
              <a:t>c,z</a:t>
            </a:r>
            <a:r>
              <a:rPr lang="en-US" dirty="0"/>
              <a:t>&gt;</a:t>
            </a:r>
          </a:p>
          <a:p>
            <a:pPr algn="l"/>
            <a:r>
              <a:rPr lang="en-US" dirty="0"/>
              <a:t>Att3=&lt;</a:t>
            </a:r>
            <a:r>
              <a:rPr lang="en-US" dirty="0" err="1"/>
              <a:t>x,y</a:t>
            </a:r>
            <a:r>
              <a:rPr lang="en-US" dirty="0"/>
              <a:t>&gt;</a:t>
            </a:r>
            <a:endParaRPr lang="he-IL" dirty="0"/>
          </a:p>
        </p:txBody>
      </p: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2CE592C6-3258-364F-A8B9-3453ED2186F8}"/>
              </a:ext>
            </a:extLst>
          </p:cNvPr>
          <p:cNvCxnSpPr>
            <a:cxnSpLocks/>
          </p:cNvCxnSpPr>
          <p:nvPr/>
        </p:nvCxnSpPr>
        <p:spPr>
          <a:xfrm>
            <a:off x="3519333" y="5530300"/>
            <a:ext cx="21674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25805C3F-2176-CE4B-9A49-803B5F1D4820}"/>
              </a:ext>
            </a:extLst>
          </p:cNvPr>
          <p:cNvSpPr txBox="1"/>
          <p:nvPr/>
        </p:nvSpPr>
        <p:spPr>
          <a:xfrm>
            <a:off x="7516474" y="4490485"/>
            <a:ext cx="18905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aseline="0" dirty="0" err="1"/>
              <a:t>Q</a:t>
            </a:r>
            <a:r>
              <a:rPr lang="en-US" sz="1800" dirty="0" err="1"/>
              <a:t>k</a:t>
            </a:r>
            <a:r>
              <a:rPr lang="en-US" sz="1800" baseline="0" dirty="0"/>
              <a:t>={att2, att3}</a:t>
            </a:r>
            <a:endParaRPr lang="he-IL" sz="1800" baseline="0" dirty="0"/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5DF2F5EB-E3FE-B142-9875-FB312BB5135F}"/>
              </a:ext>
            </a:extLst>
          </p:cNvPr>
          <p:cNvSpPr txBox="1"/>
          <p:nvPr/>
        </p:nvSpPr>
        <p:spPr>
          <a:xfrm>
            <a:off x="3735654" y="5559992"/>
            <a:ext cx="172960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aseline="0" dirty="0"/>
              <a:t>Translate(</a:t>
            </a:r>
            <a:r>
              <a:rPr lang="en-US" sz="2000" baseline="0" dirty="0" err="1"/>
              <a:t>x,k</a:t>
            </a:r>
            <a:r>
              <a:rPr lang="en-US" sz="2000" baseline="0" dirty="0"/>
              <a:t>)</a:t>
            </a:r>
            <a:endParaRPr lang="he-IL" sz="2000" baseline="0" dirty="0"/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73065ED0-1D18-074A-BF1C-6E41B6A2216B}"/>
              </a:ext>
            </a:extLst>
          </p:cNvPr>
          <p:cNvSpPr txBox="1"/>
          <p:nvPr/>
        </p:nvSpPr>
        <p:spPr>
          <a:xfrm>
            <a:off x="1879411" y="4371029"/>
            <a:ext cx="19771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aseline="0" dirty="0"/>
              <a:t>[x]</a:t>
            </a:r>
            <a:r>
              <a:rPr lang="en-US" sz="1800" baseline="30000" dirty="0"/>
              <a:t>T-3</a:t>
            </a:r>
            <a:r>
              <a:rPr lang="en-US" sz="1800" dirty="0"/>
              <a:t>VOC</a:t>
            </a:r>
            <a:r>
              <a:rPr lang="en-US" sz="1800" baseline="-51000" dirty="0"/>
              <a:t>owner</a:t>
            </a:r>
            <a:endParaRPr lang="he-IL" sz="1800" baseline="-51000" dirty="0"/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1CCD7FE3-5CDD-8441-BB78-2F128E21A399}"/>
              </a:ext>
            </a:extLst>
          </p:cNvPr>
          <p:cNvSpPr txBox="1"/>
          <p:nvPr/>
        </p:nvSpPr>
        <p:spPr>
          <a:xfrm>
            <a:off x="6189421" y="4391976"/>
            <a:ext cx="154305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aseline="0" dirty="0"/>
              <a:t>[x]</a:t>
            </a:r>
            <a:r>
              <a:rPr lang="en-US" sz="1800" baseline="30000" dirty="0" err="1"/>
              <a:t>T</a:t>
            </a:r>
            <a:r>
              <a:rPr lang="en-US" sz="1800" dirty="0" err="1"/>
              <a:t>VOC</a:t>
            </a:r>
            <a:r>
              <a:rPr lang="en-US" sz="1800" baseline="-51000" dirty="0" err="1"/>
              <a:t>j</a:t>
            </a:r>
            <a:endParaRPr lang="he-IL" sz="1800" baseline="-51000" dirty="0"/>
          </a:p>
          <a:p>
            <a:r>
              <a:rPr lang="en-US" sz="1800" dirty="0"/>
              <a:t>’</a:t>
            </a:r>
            <a:endParaRPr lang="he-IL" sz="1800" dirty="0"/>
          </a:p>
        </p:txBody>
      </p:sp>
    </p:spTree>
    <p:extLst>
      <p:ext uri="{BB962C8B-B14F-4D97-AF65-F5344CB8AC3E}">
        <p14:creationId xmlns:p14="http://schemas.microsoft.com/office/powerpoint/2010/main" val="365630231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52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Confidentiality of attributes (</a:t>
            </a:r>
            <a:r>
              <a:rPr lang="en-US" sz="2800" kern="0" baseline="0" dirty="0">
                <a:solidFill>
                  <a:srgbClr val="003680"/>
                </a:solidFill>
              </a:rPr>
              <a:t>attribute privacy)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Proprietary auxiliary information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Security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Performance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1FF53286-FFAB-474B-ABAA-F09000204108}"/>
              </a:ext>
            </a:extLst>
          </p:cNvPr>
          <p:cNvSpPr/>
          <p:nvPr/>
        </p:nvSpPr>
        <p:spPr>
          <a:xfrm>
            <a:off x="120512" y="184597"/>
            <a:ext cx="2687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Why use a proxy</a:t>
            </a:r>
          </a:p>
        </p:txBody>
      </p:sp>
    </p:spTree>
    <p:extLst>
      <p:ext uri="{BB962C8B-B14F-4D97-AF65-F5344CB8AC3E}">
        <p14:creationId xmlns:p14="http://schemas.microsoft.com/office/powerpoint/2010/main" val="399990681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53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6027642" y="2922184"/>
            <a:ext cx="4302272" cy="7537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Encrypt(</a:t>
            </a:r>
            <a:r>
              <a:rPr lang="en-US" kern="0" baseline="0" dirty="0" err="1">
                <a:solidFill>
                  <a:srgbClr val="00B0F0"/>
                </a:solidFill>
              </a:rPr>
              <a:t>M,S,PK</a:t>
            </a:r>
            <a:r>
              <a:rPr lang="en-US" kern="0" dirty="0" err="1">
                <a:solidFill>
                  <a:srgbClr val="00B0F0"/>
                </a:solidFill>
              </a:rPr>
              <a:t>i</a:t>
            </a:r>
            <a:r>
              <a:rPr lang="en-US" kern="0" baseline="0" dirty="0">
                <a:solidFill>
                  <a:srgbClr val="00B0F0"/>
                </a:solidFill>
              </a:rPr>
              <a:t>…)=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C={C1,C2,C3}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9FD325-0C4F-8241-9E20-BA007022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26" y="944616"/>
            <a:ext cx="1806262" cy="1798234"/>
          </a:xfrm>
          <a:prstGeom prst="rect">
            <a:avLst/>
          </a:prstGeom>
          <a:solidFill>
            <a:srgbClr val="FF0000"/>
          </a:solidFill>
          <a:ln w="22225">
            <a:solidFill>
              <a:srgbClr val="FF0000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29A39D0-D4EB-B549-830E-635F141DE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09" y="804980"/>
            <a:ext cx="1504982" cy="1498293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C1A5894-8FC0-734E-B6BE-FAA459716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077" y="868237"/>
            <a:ext cx="664164" cy="96236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4C8B792B-C26A-404F-BE2E-EF308952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05" y="2962100"/>
            <a:ext cx="664164" cy="962360"/>
          </a:xfrm>
          <a:prstGeom prst="rect">
            <a:avLst/>
          </a:prstGeom>
        </p:spPr>
      </p:pic>
      <p:pic>
        <p:nvPicPr>
          <p:cNvPr id="17" name="Picture 6" descr="Laptop Free Icon">
            <a:extLst>
              <a:ext uri="{FF2B5EF4-FFF2-40B4-BE49-F238E27FC236}">
                <a16:creationId xmlns:a16="http://schemas.microsoft.com/office/drawing/2014/main" id="{352BAAF9-A938-294A-8B9E-D4F7EF96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6" y="5614462"/>
            <a:ext cx="934499" cy="93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icon &quot;Cloud icon&quot;">
            <a:extLst>
              <a:ext uri="{FF2B5EF4-FFF2-40B4-BE49-F238E27FC236}">
                <a16:creationId xmlns:a16="http://schemas.microsoft.com/office/drawing/2014/main" id="{31520FB0-772A-494E-9138-601C4DBE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0" y="308860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ree icon &quot;Key icon&quot; by AomAm">
            <a:extLst>
              <a:ext uri="{FF2B5EF4-FFF2-40B4-BE49-F238E27FC236}">
                <a16:creationId xmlns:a16="http://schemas.microsoft.com/office/drawing/2014/main" id="{0CABCB28-4028-504A-B7C2-ED35D994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751" y="5802069"/>
            <a:ext cx="781696" cy="7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ree icon &quot;Key icon&quot; by AomAm">
            <a:extLst>
              <a:ext uri="{FF2B5EF4-FFF2-40B4-BE49-F238E27FC236}">
                <a16:creationId xmlns:a16="http://schemas.microsoft.com/office/drawing/2014/main" id="{A782D8D9-65D2-6249-BB30-C566F917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80" y="4849970"/>
            <a:ext cx="781696" cy="7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95CD96FB-6122-E54A-A839-D385EEB060E9}"/>
              </a:ext>
            </a:extLst>
          </p:cNvPr>
          <p:cNvCxnSpPr>
            <a:cxnSpLocks/>
            <a:stCxn id="49" idx="2"/>
          </p:cNvCxnSpPr>
          <p:nvPr/>
        </p:nvCxnSpPr>
        <p:spPr bwMode="auto">
          <a:xfrm flipH="1" flipV="1">
            <a:off x="2978620" y="2357869"/>
            <a:ext cx="1263412" cy="99214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מציין מיקום תוכן 2">
            <a:extLst>
              <a:ext uri="{FF2B5EF4-FFF2-40B4-BE49-F238E27FC236}">
                <a16:creationId xmlns:a16="http://schemas.microsoft.com/office/drawing/2014/main" id="{07509411-4CE8-7149-A71F-D3FE70FE411C}"/>
              </a:ext>
            </a:extLst>
          </p:cNvPr>
          <p:cNvSpPr txBox="1">
            <a:spLocks/>
          </p:cNvSpPr>
          <p:nvPr/>
        </p:nvSpPr>
        <p:spPr>
          <a:xfrm>
            <a:off x="22000" y="1507606"/>
            <a:ext cx="4302272" cy="5562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Translate(C2,..)=C2’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cxnSp>
        <p:nvCxnSpPr>
          <p:cNvPr id="27" name="מחבר חץ ישר 26">
            <a:extLst>
              <a:ext uri="{FF2B5EF4-FFF2-40B4-BE49-F238E27FC236}">
                <a16:creationId xmlns:a16="http://schemas.microsoft.com/office/drawing/2014/main" id="{D28932D0-BAEF-2144-8383-A0525814170A}"/>
              </a:ext>
            </a:extLst>
          </p:cNvPr>
          <p:cNvCxnSpPr>
            <a:cxnSpLocks/>
          </p:cNvCxnSpPr>
          <p:nvPr/>
        </p:nvCxnSpPr>
        <p:spPr bwMode="auto">
          <a:xfrm flipH="1">
            <a:off x="2954867" y="5712082"/>
            <a:ext cx="5391271" cy="1945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מציין מיקום תוכן 2">
            <a:extLst>
              <a:ext uri="{FF2B5EF4-FFF2-40B4-BE49-F238E27FC236}">
                <a16:creationId xmlns:a16="http://schemas.microsoft.com/office/drawing/2014/main" id="{B8FA04AC-9753-CD41-A956-0730E23BE018}"/>
              </a:ext>
            </a:extLst>
          </p:cNvPr>
          <p:cNvSpPr txBox="1">
            <a:spLocks/>
          </p:cNvSpPr>
          <p:nvPr/>
        </p:nvSpPr>
        <p:spPr>
          <a:xfrm>
            <a:off x="-59477" y="6421881"/>
            <a:ext cx="4502303" cy="5562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Decrypt(Sk</a:t>
            </a:r>
            <a:r>
              <a:rPr lang="en-US" kern="0" dirty="0">
                <a:solidFill>
                  <a:srgbClr val="00B0F0"/>
                </a:solidFill>
              </a:rPr>
              <a:t>i,u,t</a:t>
            </a:r>
            <a:r>
              <a:rPr lang="en-US" kern="0" baseline="0" dirty="0">
                <a:solidFill>
                  <a:srgbClr val="00B0F0"/>
                </a:solidFill>
              </a:rPr>
              <a:t>,C1,C2’,C3’,..)=M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A916DA-2D0C-6348-9BAA-CC01557B1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14" y="2602624"/>
            <a:ext cx="1504982" cy="1498293"/>
          </a:xfrm>
          <a:prstGeom prst="rect">
            <a:avLst/>
          </a:prstGeom>
          <a:noFill/>
          <a:ln w="222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3401709-AC2F-314B-A0B9-59EC538E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99" y="4865684"/>
            <a:ext cx="1504982" cy="1498293"/>
          </a:xfrm>
          <a:prstGeom prst="rect">
            <a:avLst/>
          </a:prstGeom>
          <a:noFill/>
          <a:ln w="222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מציין מיקום תוכן 2">
            <a:extLst>
              <a:ext uri="{FF2B5EF4-FFF2-40B4-BE49-F238E27FC236}">
                <a16:creationId xmlns:a16="http://schemas.microsoft.com/office/drawing/2014/main" id="{9372655B-62E0-784B-BE1D-5B3ACE23380A}"/>
              </a:ext>
            </a:extLst>
          </p:cNvPr>
          <p:cNvSpPr txBox="1">
            <a:spLocks/>
          </p:cNvSpPr>
          <p:nvPr/>
        </p:nvSpPr>
        <p:spPr>
          <a:xfrm>
            <a:off x="803731" y="4152344"/>
            <a:ext cx="4302272" cy="4028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Translate(C3,..)=C3’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37" name="מציין מיקום תוכן 2">
            <a:extLst>
              <a:ext uri="{FF2B5EF4-FFF2-40B4-BE49-F238E27FC236}">
                <a16:creationId xmlns:a16="http://schemas.microsoft.com/office/drawing/2014/main" id="{B7045FC8-3B36-D247-B9FF-EE84058CAD2C}"/>
              </a:ext>
            </a:extLst>
          </p:cNvPr>
          <p:cNvSpPr txBox="1">
            <a:spLocks/>
          </p:cNvSpPr>
          <p:nvPr/>
        </p:nvSpPr>
        <p:spPr>
          <a:xfrm>
            <a:off x="3341254" y="5151339"/>
            <a:ext cx="4873626" cy="5562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Keygen(</a:t>
            </a:r>
            <a:r>
              <a:rPr lang="en-US" kern="0" baseline="0" dirty="0" err="1">
                <a:solidFill>
                  <a:srgbClr val="00B0F0"/>
                </a:solidFill>
              </a:rPr>
              <a:t>Aut</a:t>
            </a:r>
            <a:r>
              <a:rPr lang="en-US" kern="0" dirty="0" err="1">
                <a:solidFill>
                  <a:srgbClr val="00B0F0"/>
                </a:solidFill>
              </a:rPr>
              <a:t>i</a:t>
            </a:r>
            <a:r>
              <a:rPr lang="en-US" kern="0" baseline="0" dirty="0" err="1">
                <a:solidFill>
                  <a:srgbClr val="00B0F0"/>
                </a:solidFill>
              </a:rPr>
              <a:t>,AP</a:t>
            </a:r>
            <a:r>
              <a:rPr lang="en-US" kern="0" dirty="0" err="1">
                <a:solidFill>
                  <a:srgbClr val="00B0F0"/>
                </a:solidFill>
              </a:rPr>
              <a:t>i</a:t>
            </a:r>
            <a:r>
              <a:rPr lang="en-US" kern="0" baseline="0" dirty="0" err="1">
                <a:solidFill>
                  <a:srgbClr val="00B0F0"/>
                </a:solidFill>
              </a:rPr>
              <a:t>,msk_i,t,u</a:t>
            </a:r>
            <a:r>
              <a:rPr lang="en-US" kern="0" baseline="0" dirty="0">
                <a:solidFill>
                  <a:srgbClr val="00B0F0"/>
                </a:solidFill>
              </a:rPr>
              <a:t>,..)=</a:t>
            </a:r>
            <a:r>
              <a:rPr lang="en-US" kern="0" baseline="0" dirty="0" err="1">
                <a:solidFill>
                  <a:srgbClr val="00B0F0"/>
                </a:solidFill>
              </a:rPr>
              <a:t>Sk</a:t>
            </a:r>
            <a:r>
              <a:rPr lang="en-US" kern="0" dirty="0" err="1">
                <a:solidFill>
                  <a:srgbClr val="00B0F0"/>
                </a:solidFill>
              </a:rPr>
              <a:t>i,t,u</a:t>
            </a:r>
            <a:endParaRPr lang="en-US" kern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cxnSp>
        <p:nvCxnSpPr>
          <p:cNvPr id="40" name="מחבר חץ ישר 39">
            <a:extLst>
              <a:ext uri="{FF2B5EF4-FFF2-40B4-BE49-F238E27FC236}">
                <a16:creationId xmlns:a16="http://schemas.microsoft.com/office/drawing/2014/main" id="{37E0B74E-B663-C449-9BC0-4FD4BA6C269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2172" y="4309572"/>
            <a:ext cx="1892970" cy="110363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מחבר חץ ישר 43">
            <a:extLst>
              <a:ext uri="{FF2B5EF4-FFF2-40B4-BE49-F238E27FC236}">
                <a16:creationId xmlns:a16="http://schemas.microsoft.com/office/drawing/2014/main" id="{2A4EBF72-9874-9043-87C6-5493AFE3D8FF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 flipV="1">
            <a:off x="2830482" y="3643789"/>
            <a:ext cx="971578" cy="159192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מציין מיקום תוכן 2">
            <a:extLst>
              <a:ext uri="{FF2B5EF4-FFF2-40B4-BE49-F238E27FC236}">
                <a16:creationId xmlns:a16="http://schemas.microsoft.com/office/drawing/2014/main" id="{4C10F6E0-37AD-2E45-B374-68299D8AD243}"/>
              </a:ext>
            </a:extLst>
          </p:cNvPr>
          <p:cNvSpPr txBox="1">
            <a:spLocks/>
          </p:cNvSpPr>
          <p:nvPr/>
        </p:nvSpPr>
        <p:spPr>
          <a:xfrm>
            <a:off x="3893756" y="4254977"/>
            <a:ext cx="536905" cy="5562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C1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48" name="מציין מיקום תוכן 2">
            <a:extLst>
              <a:ext uri="{FF2B5EF4-FFF2-40B4-BE49-F238E27FC236}">
                <a16:creationId xmlns:a16="http://schemas.microsoft.com/office/drawing/2014/main" id="{D5C7C225-B618-7A41-AEEA-72C0552DD2D1}"/>
              </a:ext>
            </a:extLst>
          </p:cNvPr>
          <p:cNvSpPr txBox="1">
            <a:spLocks/>
          </p:cNvSpPr>
          <p:nvPr/>
        </p:nvSpPr>
        <p:spPr>
          <a:xfrm>
            <a:off x="3143118" y="3324371"/>
            <a:ext cx="536905" cy="5562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C3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49" name="מציין מיקום תוכן 2">
            <a:extLst>
              <a:ext uri="{FF2B5EF4-FFF2-40B4-BE49-F238E27FC236}">
                <a16:creationId xmlns:a16="http://schemas.microsoft.com/office/drawing/2014/main" id="{D2448CF0-D41F-AC4E-8D6C-5A20FB82E74F}"/>
              </a:ext>
            </a:extLst>
          </p:cNvPr>
          <p:cNvSpPr txBox="1">
            <a:spLocks/>
          </p:cNvSpPr>
          <p:nvPr/>
        </p:nvSpPr>
        <p:spPr>
          <a:xfrm>
            <a:off x="3973579" y="2793784"/>
            <a:ext cx="536905" cy="5562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B0F0"/>
                </a:solidFill>
              </a:rPr>
              <a:t>C2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54" name="מציין מיקום תוכן 2">
            <a:extLst>
              <a:ext uri="{FF2B5EF4-FFF2-40B4-BE49-F238E27FC236}">
                <a16:creationId xmlns:a16="http://schemas.microsoft.com/office/drawing/2014/main" id="{C354A38D-5B79-CD40-8B29-036CE7A9EB46}"/>
              </a:ext>
            </a:extLst>
          </p:cNvPr>
          <p:cNvSpPr txBox="1">
            <a:spLocks/>
          </p:cNvSpPr>
          <p:nvPr/>
        </p:nvSpPr>
        <p:spPr>
          <a:xfrm>
            <a:off x="827484" y="4430194"/>
            <a:ext cx="4302272" cy="4028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0" baseline="0" dirty="0">
                <a:solidFill>
                  <a:srgbClr val="002060"/>
                </a:solidFill>
              </a:rPr>
              <a:t>Revocation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cxnSp>
        <p:nvCxnSpPr>
          <p:cNvPr id="53" name="מחבר מרפקי 52">
            <a:extLst>
              <a:ext uri="{FF2B5EF4-FFF2-40B4-BE49-F238E27FC236}">
                <a16:creationId xmlns:a16="http://schemas.microsoft.com/office/drawing/2014/main" id="{1ED708FC-CCCF-034B-A1E2-C2C90B73B244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-519211" y="2597088"/>
            <a:ext cx="3783866" cy="2250885"/>
          </a:xfrm>
          <a:prstGeom prst="bentConnector3">
            <a:avLst>
              <a:gd name="adj1" fmla="val 14775"/>
            </a:avLst>
          </a:prstGeom>
          <a:solidFill>
            <a:schemeClr val="accent1"/>
          </a:solidFill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מחבר חץ ישר 65">
            <a:extLst>
              <a:ext uri="{FF2B5EF4-FFF2-40B4-BE49-F238E27FC236}">
                <a16:creationId xmlns:a16="http://schemas.microsoft.com/office/drawing/2014/main" id="{8D3D15A6-7347-7B4B-879E-8F90FDF547E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2172" y="4488833"/>
            <a:ext cx="459082" cy="64311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8" name="מחבר חץ ישר 77">
            <a:extLst>
              <a:ext uri="{FF2B5EF4-FFF2-40B4-BE49-F238E27FC236}">
                <a16:creationId xmlns:a16="http://schemas.microsoft.com/office/drawing/2014/main" id="{1375329C-09AC-A344-A1A3-0229A5CB55FC}"/>
              </a:ext>
            </a:extLst>
          </p:cNvPr>
          <p:cNvCxnSpPr>
            <a:cxnSpLocks/>
          </p:cNvCxnSpPr>
          <p:nvPr/>
        </p:nvCxnSpPr>
        <p:spPr bwMode="auto">
          <a:xfrm flipH="1">
            <a:off x="5007147" y="2387056"/>
            <a:ext cx="1998274" cy="113130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12" descr="number, 0 Icon">
            <a:extLst>
              <a:ext uri="{FF2B5EF4-FFF2-40B4-BE49-F238E27FC236}">
                <a16:creationId xmlns:a16="http://schemas.microsoft.com/office/drawing/2014/main" id="{21CAF1F1-0566-B749-808B-55D127E4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66" y="1493941"/>
            <a:ext cx="625551" cy="6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number, 1 Icon">
            <a:extLst>
              <a:ext uri="{FF2B5EF4-FFF2-40B4-BE49-F238E27FC236}">
                <a16:creationId xmlns:a16="http://schemas.microsoft.com/office/drawing/2014/main" id="{AADBCB1D-6AF1-874C-98B6-A2ED0805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67" y="2001456"/>
            <a:ext cx="624840" cy="6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etter, c Icon">
            <a:extLst>
              <a:ext uri="{FF2B5EF4-FFF2-40B4-BE49-F238E27FC236}">
                <a16:creationId xmlns:a16="http://schemas.microsoft.com/office/drawing/2014/main" id="{D93D1064-9782-314E-9F03-693411AE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81" y="2730619"/>
            <a:ext cx="574365" cy="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etter, c Icon">
            <a:extLst>
              <a:ext uri="{FF2B5EF4-FFF2-40B4-BE49-F238E27FC236}">
                <a16:creationId xmlns:a16="http://schemas.microsoft.com/office/drawing/2014/main" id="{E8D95BD9-2CDF-B84F-90CD-0F516999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3" y="5784810"/>
            <a:ext cx="574365" cy="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91217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6400800"/>
            <a:ext cx="9144000" cy="457199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54</a:t>
            </a:fld>
            <a:endParaRPr lang="en-US" altLang="he-IL" dirty="0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484717" y="11684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E3ACF578-EF46-4145-AF1F-47B7184AF4E6}"/>
              </a:ext>
            </a:extLst>
          </p:cNvPr>
          <p:cNvSpPr/>
          <p:nvPr/>
        </p:nvSpPr>
        <p:spPr>
          <a:xfrm>
            <a:off x="119062" y="793710"/>
            <a:ext cx="9144000" cy="599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Our scheme is inspired by the the single-authority KP-ABE scheme of </a:t>
            </a:r>
            <a:r>
              <a:rPr lang="en-US" sz="2000" kern="0" baseline="0" dirty="0" err="1">
                <a:solidFill>
                  <a:srgbClr val="00B0F0"/>
                </a:solidFill>
              </a:rPr>
              <a:t>Yanis</a:t>
            </a:r>
            <a:r>
              <a:rPr lang="en-US" sz="2000" kern="0" baseline="0" dirty="0">
                <a:solidFill>
                  <a:srgbClr val="00B0F0"/>
                </a:solidFill>
              </a:rPr>
              <a:t> </a:t>
            </a:r>
            <a:r>
              <a:rPr lang="en-US" sz="2000" kern="0" baseline="0" dirty="0" err="1">
                <a:solidFill>
                  <a:srgbClr val="00B0F0"/>
                </a:solidFill>
              </a:rPr>
              <a:t>Rouselakis</a:t>
            </a:r>
            <a:r>
              <a:rPr lang="en-US" sz="2000" kern="0" baseline="0" dirty="0">
                <a:solidFill>
                  <a:srgbClr val="00B0F0"/>
                </a:solidFill>
              </a:rPr>
              <a:t> and Brent Waters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0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Some of the techniques used in our construction: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0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0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Use secret sharing to break the binder term into |translators|+1 shares. Each partial ciphertext contains only one share of the binder term.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0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The ciphertext contains an obfuscated value of the attribute, which can be used for oblivious translation operations.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0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kern="0" baseline="0" dirty="0">
                <a:solidFill>
                  <a:srgbClr val="00B0F0"/>
                </a:solidFill>
              </a:rPr>
              <a:t>A second blinding factor, </a:t>
            </a:r>
            <a:r>
              <a:rPr lang="en-US" sz="2000" kern="0" baseline="0" dirty="0" err="1">
                <a:solidFill>
                  <a:srgbClr val="00B0F0"/>
                </a:solidFill>
              </a:rPr>
              <a:t>l</a:t>
            </a:r>
            <a:r>
              <a:rPr lang="en-US" sz="2000" kern="0" dirty="0" err="1">
                <a:solidFill>
                  <a:srgbClr val="00B0F0"/>
                </a:solidFill>
              </a:rPr>
              <a:t>k</a:t>
            </a:r>
            <a:r>
              <a:rPr lang="en-US" sz="2000" kern="0" baseline="0" dirty="0">
                <a:solidFill>
                  <a:srgbClr val="00B0F0"/>
                </a:solidFill>
              </a:rPr>
              <a:t> , is used to “double blind” each partial ciphertext, using d</a:t>
            </a:r>
            <a:r>
              <a:rPr lang="en-US" sz="2000" kern="0" dirty="0">
                <a:solidFill>
                  <a:srgbClr val="00B0F0"/>
                </a:solidFill>
              </a:rPr>
              <a:t>k</a:t>
            </a:r>
            <a:r>
              <a:rPr lang="en-US" sz="2000" kern="0" baseline="0" dirty="0">
                <a:solidFill>
                  <a:srgbClr val="00B0F0"/>
                </a:solidFill>
              </a:rPr>
              <a:t> = </a:t>
            </a:r>
            <a:r>
              <a:rPr lang="en-US" sz="2000" kern="0" baseline="0" dirty="0" err="1">
                <a:solidFill>
                  <a:srgbClr val="00B0F0"/>
                </a:solidFill>
              </a:rPr>
              <a:t>f</a:t>
            </a:r>
            <a:r>
              <a:rPr lang="en-US" sz="2000" kern="0" dirty="0" err="1">
                <a:solidFill>
                  <a:srgbClr val="00B0F0"/>
                </a:solidFill>
              </a:rPr>
              <a:t>k</a:t>
            </a:r>
            <a:r>
              <a:rPr lang="en-US" sz="2000" kern="0" baseline="0" dirty="0">
                <a:solidFill>
                  <a:srgbClr val="00B0F0"/>
                </a:solidFill>
              </a:rPr>
              <a:t> ∗ </a:t>
            </a:r>
            <a:r>
              <a:rPr lang="en-US" sz="2000" kern="0" baseline="0" dirty="0" err="1">
                <a:solidFill>
                  <a:srgbClr val="00B0F0"/>
                </a:solidFill>
              </a:rPr>
              <a:t>l</a:t>
            </a:r>
            <a:r>
              <a:rPr lang="en-US" sz="2000" kern="0" dirty="0" err="1">
                <a:solidFill>
                  <a:srgbClr val="00B0F0"/>
                </a:solidFill>
              </a:rPr>
              <a:t>k</a:t>
            </a:r>
            <a:r>
              <a:rPr lang="en-US" sz="2000" kern="0" baseline="0" dirty="0">
                <a:solidFill>
                  <a:srgbClr val="00B0F0"/>
                </a:solidFill>
              </a:rPr>
              <a:t> as a blinding factor.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0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kern="0" baseline="0" dirty="0">
              <a:solidFill>
                <a:srgbClr val="00B0F0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F7B4387-0AFE-A043-8C77-8446343040AC}"/>
              </a:ext>
            </a:extLst>
          </p:cNvPr>
          <p:cNvSpPr/>
          <p:nvPr/>
        </p:nvSpPr>
        <p:spPr>
          <a:xfrm>
            <a:off x="173371" y="162223"/>
            <a:ext cx="2739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Main techniques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C3EF43C7-19C6-4B40-8ADE-6610FAF5B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0060"/>
            <a:ext cx="7937500" cy="68580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0DE1AD9-6D44-FA48-A3C2-189CED441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" y="2292758"/>
            <a:ext cx="9144000" cy="632922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E9347D7-2E1F-5A43-96F9-C19987DC1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62" y="1425982"/>
            <a:ext cx="7391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4606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55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391848" y="833438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Selective security against chosen-plaintext attacks (original AND translated ciphertext)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Secure against collusion attacks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>
                <a:solidFill>
                  <a:srgbClr val="00B0F0"/>
                </a:solidFill>
              </a:rPr>
              <a:t>Attribute secrecy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0" baseline="0" dirty="0">
                <a:solidFill>
                  <a:srgbClr val="003680"/>
                </a:solidFill>
              </a:rPr>
              <a:t>Oblivious translation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0" baseline="0" dirty="0">
                <a:solidFill>
                  <a:srgbClr val="003680"/>
                </a:solidFill>
              </a:rPr>
              <a:t>Attribute privacy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0" baseline="0" dirty="0">
                <a:solidFill>
                  <a:srgbClr val="003680"/>
                </a:solidFill>
              </a:rPr>
              <a:t>Hidden access policy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9CC2A2B-4739-7549-B2E8-E2D591FB4351}"/>
              </a:ext>
            </a:extLst>
          </p:cNvPr>
          <p:cNvSpPr/>
          <p:nvPr/>
        </p:nvSpPr>
        <p:spPr>
          <a:xfrm>
            <a:off x="332317" y="194469"/>
            <a:ext cx="1438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15791528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56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498476" y="1404883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0" baseline="0" dirty="0">
                <a:solidFill>
                  <a:srgbClr val="00B0F0"/>
                </a:solidFill>
              </a:rPr>
              <a:t>Implemented using Charm, a framework for rapidly prototyping cryptographic schemes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83E7408-FC88-5942-B24B-9A410638C852}"/>
              </a:ext>
            </a:extLst>
          </p:cNvPr>
          <p:cNvSpPr/>
          <p:nvPr/>
        </p:nvSpPr>
        <p:spPr>
          <a:xfrm>
            <a:off x="0" y="162223"/>
            <a:ext cx="2686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Implementation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382A008-E925-7649-A35E-8507D630E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787221"/>
            <a:ext cx="7552266" cy="264177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97A167D-C97F-F04C-AE8F-96938F080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301" y="3401575"/>
            <a:ext cx="4322232" cy="2607905"/>
          </a:xfrm>
          <a:prstGeom prst="rect">
            <a:avLst/>
          </a:prstGeom>
        </p:spPr>
      </p:pic>
      <p:sp>
        <p:nvSpPr>
          <p:cNvPr id="12" name="אליפסה 11">
            <a:extLst>
              <a:ext uri="{FF2B5EF4-FFF2-40B4-BE49-F238E27FC236}">
                <a16:creationId xmlns:a16="http://schemas.microsoft.com/office/drawing/2014/main" id="{437A8C48-B4F6-AF4D-B145-B3DFE85554D6}"/>
              </a:ext>
            </a:extLst>
          </p:cNvPr>
          <p:cNvSpPr/>
          <p:nvPr/>
        </p:nvSpPr>
        <p:spPr bwMode="auto">
          <a:xfrm>
            <a:off x="2273300" y="3149600"/>
            <a:ext cx="241300" cy="2794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B9B10C89-27A4-EE49-A6C0-5D23C6EB543A}"/>
              </a:ext>
            </a:extLst>
          </p:cNvPr>
          <p:cNvSpPr/>
          <p:nvPr/>
        </p:nvSpPr>
        <p:spPr bwMode="auto">
          <a:xfrm>
            <a:off x="5905500" y="3160533"/>
            <a:ext cx="241300" cy="2794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474C8F84-A1AC-734A-9246-F07F58EC5173}"/>
              </a:ext>
            </a:extLst>
          </p:cNvPr>
          <p:cNvSpPr/>
          <p:nvPr/>
        </p:nvSpPr>
        <p:spPr bwMode="auto">
          <a:xfrm>
            <a:off x="3619500" y="5744369"/>
            <a:ext cx="241300" cy="2794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7712685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57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119062" y="890588"/>
            <a:ext cx="8845021" cy="59674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0" baseline="0" dirty="0" err="1">
                <a:solidFill>
                  <a:srgbClr val="00B0F0"/>
                </a:solidFill>
              </a:rPr>
              <a:t>PRShare</a:t>
            </a:r>
            <a:r>
              <a:rPr lang="en-US" sz="2800" kern="0" baseline="0" dirty="0">
                <a:solidFill>
                  <a:srgbClr val="00B0F0"/>
                </a:solidFill>
              </a:rPr>
              <a:t> is a privacy-preserving, interorganizational data-sharing scheme that supports the following features: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Use of multiple vocabularies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Attribute privacy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Offline delegation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Dynamically reconfigurable attributes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Hidden access policy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Direct Revocation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Key-abuse protection</a:t>
            </a:r>
            <a:endParaRPr lang="en-US" sz="2800" kern="0" baseline="0" dirty="0">
              <a:solidFill>
                <a:srgbClr val="00B0F0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9CC2A2B-4739-7549-B2E8-E2D591FB4351}"/>
              </a:ext>
            </a:extLst>
          </p:cNvPr>
          <p:cNvSpPr/>
          <p:nvPr/>
        </p:nvSpPr>
        <p:spPr>
          <a:xfrm>
            <a:off x="332317" y="194469"/>
            <a:ext cx="2020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56626836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664634" y="1532731"/>
            <a:ext cx="8479366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8" name="מציין מיקום תוכן 2"/>
          <p:cNvSpPr txBox="1">
            <a:spLocks/>
          </p:cNvSpPr>
          <p:nvPr/>
        </p:nvSpPr>
        <p:spPr>
          <a:xfrm>
            <a:off x="332317" y="1016000"/>
            <a:ext cx="847936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58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8042D88-16DD-E846-9391-1AF6CF93F017}"/>
              </a:ext>
            </a:extLst>
          </p:cNvPr>
          <p:cNvSpPr txBox="1">
            <a:spLocks/>
          </p:cNvSpPr>
          <p:nvPr/>
        </p:nvSpPr>
        <p:spPr>
          <a:xfrm>
            <a:off x="0" y="452835"/>
            <a:ext cx="9333186" cy="568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4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Relax the assumption that proxies </a:t>
            </a:r>
            <a:r>
              <a:rPr lang="he-IL" sz="2800" kern="0" baseline="0" dirty="0" err="1">
                <a:solidFill>
                  <a:srgbClr val="002060"/>
                </a:solidFill>
              </a:rPr>
              <a:t>semi</a:t>
            </a:r>
            <a:r>
              <a:rPr lang="en-US" sz="2800" kern="0" baseline="0" dirty="0">
                <a:solidFill>
                  <a:srgbClr val="002060"/>
                </a:solidFill>
              </a:rPr>
              <a:t>-trusted by: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kern="0" baseline="0" dirty="0">
                <a:solidFill>
                  <a:srgbClr val="002060"/>
                </a:solidFill>
              </a:rPr>
              <a:t>Improving our OTABE construction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kern="0" baseline="0" dirty="0">
                <a:solidFill>
                  <a:srgbClr val="002060"/>
                </a:solidFill>
              </a:rPr>
              <a:t>Applying key features and functionalities of smart        contracts and fair-exchange protocols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endParaRPr lang="en-US" sz="24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800" kern="0" baseline="0" dirty="0">
                <a:solidFill>
                  <a:srgbClr val="002060"/>
                </a:solidFill>
              </a:rPr>
              <a:t>Using OTABE to improve existing blockchain access-control mechanisms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4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4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sz="24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sz="28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he-IL" sz="2800" kern="0" baseline="0" dirty="0">
              <a:solidFill>
                <a:srgbClr val="002060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83E7408-FC88-5942-B24B-9A410638C852}"/>
              </a:ext>
            </a:extLst>
          </p:cNvPr>
          <p:cNvSpPr/>
          <p:nvPr/>
        </p:nvSpPr>
        <p:spPr>
          <a:xfrm>
            <a:off x="0" y="162223"/>
            <a:ext cx="5922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he-IL" b="1" baseline="0" dirty="0">
                <a:solidFill>
                  <a:schemeClr val="bg1"/>
                </a:solidFill>
                <a:latin typeface="Open Sans" charset="0"/>
              </a:rPr>
              <a:t>Open questions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72991827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3CBB2D5-7299-7D46-8AC3-555AC78B0FE7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First inference task</a:t>
            </a:r>
          </a:p>
        </p:txBody>
      </p:sp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330200" y="860425"/>
            <a:ext cx="8694738" cy="56758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Goal: </a:t>
            </a:r>
            <a:r>
              <a:rPr lang="en-US" sz="2800" kern="0" baseline="0" dirty="0">
                <a:solidFill>
                  <a:srgbClr val="002060"/>
                </a:solidFill>
              </a:rPr>
              <a:t>Predict the voting behavior of Facebook users using data that is extracted solely from the public portion of their Facebook profile.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kern="0" baseline="0" dirty="0">
                <a:solidFill>
                  <a:srgbClr val="002060"/>
                </a:solidFill>
              </a:rPr>
              <a:t> </a:t>
            </a:r>
            <a:r>
              <a:rPr lang="en-US" kern="0" baseline="0" dirty="0">
                <a:solidFill>
                  <a:srgbClr val="002060"/>
                </a:solidFill>
              </a:rPr>
              <a:t>“voting behavior”: voting choice in a given election</a:t>
            </a:r>
          </a:p>
          <a:p>
            <a:pPr marL="457200" lvl="1" indent="0">
              <a:buNone/>
            </a:pPr>
            <a:endParaRPr lang="en-US" kern="0" baseline="0" dirty="0">
              <a:solidFill>
                <a:srgbClr val="00206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kern="0" baseline="0" dirty="0">
                <a:solidFill>
                  <a:srgbClr val="00B0F0"/>
                </a:solidFill>
              </a:rPr>
              <a:t>Test case: </a:t>
            </a:r>
            <a:r>
              <a:rPr lang="en-US" sz="2800" kern="0" baseline="0" dirty="0">
                <a:solidFill>
                  <a:srgbClr val="002060"/>
                </a:solidFill>
              </a:rPr>
              <a:t>2016 US Presidential election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6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259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5F1AC96-4F9A-AF48-9C8D-206F843468DD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636588" y="133350"/>
            <a:ext cx="539225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Limitations of prior work</a:t>
            </a:r>
          </a:p>
        </p:txBody>
      </p:sp>
      <p:sp>
        <p:nvSpPr>
          <p:cNvPr id="15" name="מציין מיקום תוכן 2"/>
          <p:cNvSpPr txBox="1">
            <a:spLocks/>
          </p:cNvSpPr>
          <p:nvPr/>
        </p:nvSpPr>
        <p:spPr>
          <a:xfrm>
            <a:off x="296863" y="965200"/>
            <a:ext cx="8728075" cy="5435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r>
              <a:rPr lang="en-US" sz="2800" kern="0" baseline="0" dirty="0">
                <a:solidFill>
                  <a:srgbClr val="00B0F0"/>
                </a:solidFill>
              </a:rPr>
              <a:t>Twitter                                                   </a:t>
            </a:r>
            <a:r>
              <a:rPr lang="en-US" sz="2500" kern="0" baseline="0" dirty="0">
                <a:solidFill>
                  <a:srgbClr val="002060"/>
                </a:solidFill>
              </a:rPr>
              <a:t>non-representative social network</a:t>
            </a:r>
            <a:r>
              <a:rPr lang="en-US" sz="2500" kern="0" baseline="0" dirty="0">
                <a:solidFill>
                  <a:srgbClr val="00B0F0"/>
                </a:solidFill>
              </a:rPr>
              <a:t> </a:t>
            </a: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r>
              <a:rPr lang="en-US" sz="2800" kern="0" baseline="0" dirty="0">
                <a:solidFill>
                  <a:srgbClr val="00B0F0"/>
                </a:solidFill>
              </a:rPr>
              <a:t>Relying solely on user-generated content     </a:t>
            </a:r>
            <a:r>
              <a:rPr lang="en-US" sz="2500" kern="0" baseline="0" dirty="0">
                <a:solidFill>
                  <a:srgbClr val="002060"/>
                </a:solidFill>
              </a:rPr>
              <a:t>All users in dataset have publicly performed a politically-oriented activity.</a:t>
            </a: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r>
              <a:rPr lang="en-US" sz="2800" kern="0" baseline="0" dirty="0">
                <a:solidFill>
                  <a:srgbClr val="00B0F0"/>
                </a:solidFill>
              </a:rPr>
              <a:t>Self-reported labels                                  </a:t>
            </a:r>
            <a:r>
              <a:rPr lang="en-US" sz="2500" kern="0" baseline="0" dirty="0">
                <a:solidFill>
                  <a:srgbClr val="002060"/>
                </a:solidFill>
              </a:rPr>
              <a:t>Only users who voluntarily disclose their political preference have labels. </a:t>
            </a: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r>
              <a:rPr lang="en-US" sz="2800" kern="0" baseline="0" dirty="0">
                <a:solidFill>
                  <a:srgbClr val="00B0F0"/>
                </a:solidFill>
              </a:rPr>
              <a:t>Ignoring non-voters                                 </a:t>
            </a:r>
            <a:r>
              <a:rPr lang="en-US" sz="2500" kern="0" baseline="0" dirty="0">
                <a:solidFill>
                  <a:srgbClr val="002060"/>
                </a:solidFill>
              </a:rPr>
              <a:t>  All users in the dataset voted in a given election.</a:t>
            </a: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7</a:t>
            </a:fld>
            <a:endParaRPr lang="en-US" altLang="he-IL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7709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76288"/>
            <a:ext cx="91440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ＭＳ Ｐゴシック" pitchFamily="-105" charset="-128"/>
              <a:cs typeface="Merriweather"/>
            </a:endParaRPr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7119938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5F1AC96-4F9A-AF48-9C8D-206F843468DD}" type="slidenum">
              <a:rPr lang="en-US" altLang="he-IL" sz="1200" baseline="0">
                <a:solidFill>
                  <a:srgbClr val="B2B2B2"/>
                </a:solidFill>
                <a:latin typeface="Merriweather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he-IL" sz="1200" baseline="0">
              <a:solidFill>
                <a:schemeClr val="bg2"/>
              </a:solidFill>
              <a:latin typeface="Merriweather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0" y="5367338"/>
            <a:ext cx="9144000" cy="1490662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636588" y="133350"/>
            <a:ext cx="4765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Features</a:t>
            </a:r>
          </a:p>
        </p:txBody>
      </p:sp>
      <p:sp>
        <p:nvSpPr>
          <p:cNvPr id="15" name="מציין מיקום תוכן 2"/>
          <p:cNvSpPr txBox="1">
            <a:spLocks/>
          </p:cNvSpPr>
          <p:nvPr/>
        </p:nvSpPr>
        <p:spPr>
          <a:xfrm>
            <a:off x="296863" y="965200"/>
            <a:ext cx="8728075" cy="5435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75A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86868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86868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r>
              <a:rPr lang="en-US" sz="2500" kern="0" baseline="0" dirty="0">
                <a:solidFill>
                  <a:srgbClr val="00B0F0"/>
                </a:solidFill>
              </a:rPr>
              <a:t>Parsimonious set of features: demographic attributes, political activity on Facebook, a restricted notion of the user’s network neighborhood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r>
              <a:rPr lang="en-US" sz="2500" kern="0" baseline="0" dirty="0">
                <a:solidFill>
                  <a:srgbClr val="00B0F0"/>
                </a:solidFill>
              </a:rPr>
              <a:t>Goal: reduce bias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  <a:p>
            <a:pPr marL="0" indent="0" eaLnBrk="1" hangingPunct="1">
              <a:lnSpc>
                <a:spcPct val="50000"/>
              </a:lnSpc>
              <a:spcBef>
                <a:spcPts val="1000"/>
              </a:spcBef>
              <a:buNone/>
              <a:defRPr/>
            </a:pPr>
            <a:endParaRPr lang="en-US" sz="2500" kern="0" baseline="0" dirty="0">
              <a:solidFill>
                <a:srgbClr val="00B0F0"/>
              </a:solidFill>
            </a:endParaRPr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78BF85-E94D-4545-8575-0BE4830BE203}" type="slidenum">
              <a:rPr lang="en-US" altLang="he-IL" smtClean="0"/>
              <a:pPr>
                <a:defRPr/>
              </a:pPr>
              <a:t>8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4AC79A8B-647D-F146-B9CC-F0667B294650}"/>
              </a:ext>
            </a:extLst>
          </p:cNvPr>
          <p:cNvSpPr/>
          <p:nvPr/>
        </p:nvSpPr>
        <p:spPr bwMode="auto">
          <a:xfrm>
            <a:off x="3634352" y="3609692"/>
            <a:ext cx="1317356" cy="116237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945D872-5D12-7040-8FA3-CB2BE537B7B0}"/>
              </a:ext>
            </a:extLst>
          </p:cNvPr>
          <p:cNvSpPr txBox="1"/>
          <p:nvPr/>
        </p:nvSpPr>
        <p:spPr>
          <a:xfrm>
            <a:off x="3719593" y="3838239"/>
            <a:ext cx="114687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DATASET</a:t>
            </a:r>
            <a:endParaRPr lang="he-IL" dirty="0"/>
          </a:p>
        </p:txBody>
      </p:sp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42F42F5A-74CF-4D45-9D99-DCEC11A346A7}"/>
              </a:ext>
            </a:extLst>
          </p:cNvPr>
          <p:cNvCxnSpPr/>
          <p:nvPr/>
        </p:nvCxnSpPr>
        <p:spPr bwMode="auto">
          <a:xfrm flipH="1">
            <a:off x="3044219" y="4643444"/>
            <a:ext cx="883403" cy="8418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475E0714-572D-7943-AD20-B2D0D3A9986B}"/>
              </a:ext>
            </a:extLst>
          </p:cNvPr>
          <p:cNvCxnSpPr>
            <a:cxnSpLocks/>
          </p:cNvCxnSpPr>
          <p:nvPr/>
        </p:nvCxnSpPr>
        <p:spPr bwMode="auto">
          <a:xfrm>
            <a:off x="4734732" y="4643443"/>
            <a:ext cx="816530" cy="8418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מלבן 18">
            <a:extLst>
              <a:ext uri="{FF2B5EF4-FFF2-40B4-BE49-F238E27FC236}">
                <a16:creationId xmlns:a16="http://schemas.microsoft.com/office/drawing/2014/main" id="{7DED6875-301E-7446-92F7-1E25B818D90A}"/>
              </a:ext>
            </a:extLst>
          </p:cNvPr>
          <p:cNvSpPr/>
          <p:nvPr/>
        </p:nvSpPr>
        <p:spPr bwMode="auto">
          <a:xfrm>
            <a:off x="5367882" y="5485276"/>
            <a:ext cx="2148795" cy="10760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4C6629A2-E2E1-3D4A-B144-6B6AF1384D1D}"/>
              </a:ext>
            </a:extLst>
          </p:cNvPr>
          <p:cNvSpPr txBox="1"/>
          <p:nvPr/>
        </p:nvSpPr>
        <p:spPr>
          <a:xfrm>
            <a:off x="5402263" y="5527894"/>
            <a:ext cx="21144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Unlabeled data:  public portion of Facebook profiles</a:t>
            </a:r>
            <a:endParaRPr lang="he-IL" dirty="0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A4656231-4513-1047-A683-98DCD1741609}"/>
              </a:ext>
            </a:extLst>
          </p:cNvPr>
          <p:cNvSpPr/>
          <p:nvPr/>
        </p:nvSpPr>
        <p:spPr bwMode="auto">
          <a:xfrm>
            <a:off x="1077676" y="5485275"/>
            <a:ext cx="2148795" cy="10760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C7F0D24-61A8-5346-A798-EF03507E0B59}"/>
              </a:ext>
            </a:extLst>
          </p:cNvPr>
          <p:cNvSpPr txBox="1"/>
          <p:nvPr/>
        </p:nvSpPr>
        <p:spPr>
          <a:xfrm>
            <a:off x="1171588" y="5527894"/>
            <a:ext cx="21144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Labeled data: Surveys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0263914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69925" y="128588"/>
            <a:ext cx="5917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E7BBD"/>
              </a:buClr>
              <a:buChar char="•"/>
              <a:defRPr sz="2000">
                <a:solidFill>
                  <a:srgbClr val="686868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875A2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Georgi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e-IL" sz="3200" b="1" baseline="0" dirty="0">
                <a:solidFill>
                  <a:schemeClr val="bg1"/>
                </a:solidFill>
                <a:latin typeface="Open Sans" charset="0"/>
              </a:rPr>
              <a:t>BASIC model</a:t>
            </a:r>
          </a:p>
        </p:txBody>
      </p:sp>
      <p:sp>
        <p:nvSpPr>
          <p:cNvPr id="5" name="מלבן 4"/>
          <p:cNvSpPr/>
          <p:nvPr/>
        </p:nvSpPr>
        <p:spPr bwMode="auto">
          <a:xfrm>
            <a:off x="0" y="5802332"/>
            <a:ext cx="9144000" cy="1055668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he-IL" altLang="he-I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92" y="1326815"/>
            <a:ext cx="4342416" cy="3430479"/>
          </a:xfrm>
          <a:prstGeom prst="rect">
            <a:avLst/>
          </a:prstGeo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69632-E1E3-CC4F-8625-77402CAF522E}" type="slidenum">
              <a:rPr lang="en-US" altLang="he-IL" smtClean="0"/>
              <a:pPr>
                <a:defRPr/>
              </a:pPr>
              <a:t>9</a:t>
            </a:fld>
            <a:endParaRPr lang="en-US" altLang="he-IL">
              <a:solidFill>
                <a:schemeClr val="bg2"/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9F451F72-AA9D-CC4D-998F-F764076AED86}"/>
              </a:ext>
            </a:extLst>
          </p:cNvPr>
          <p:cNvSpPr/>
          <p:nvPr/>
        </p:nvSpPr>
        <p:spPr>
          <a:xfrm>
            <a:off x="119062" y="5051352"/>
            <a:ext cx="8630800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kern="0" baseline="0" dirty="0">
                <a:solidFill>
                  <a:srgbClr val="002060"/>
                </a:solidFill>
              </a:rPr>
              <a:t>Static and dynamic subnetworks (causes and effects)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kern="0" baseline="0" dirty="0">
                <a:solidFill>
                  <a:srgbClr val="002060"/>
                </a:solidFill>
              </a:rPr>
              <a:t>Intermediate nodes (``divorcing’’)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r>
              <a:rPr lang="en-US" kern="0" baseline="0" dirty="0">
                <a:solidFill>
                  <a:srgbClr val="002060"/>
                </a:solidFill>
              </a:rPr>
              <a:t>Priors: surveys (Pew research center)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</a:pPr>
            <a:endParaRPr lang="en-US" kern="0" baseline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966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49483</TotalTime>
  <Words>2578</Words>
  <Application>Microsoft Macintosh PowerPoint</Application>
  <PresentationFormat>On-screen Show (4:3)</PresentationFormat>
  <Paragraphs>654</Paragraphs>
  <Slides>58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ＭＳ Ｐゴシック</vt:lpstr>
      <vt:lpstr>Arial</vt:lpstr>
      <vt:lpstr>Courier New</vt:lpstr>
      <vt:lpstr>Georgia</vt:lpstr>
      <vt:lpstr>Lato Regular</vt:lpstr>
      <vt:lpstr>Merriweather</vt:lpstr>
      <vt:lpstr>Open Sans</vt:lpstr>
      <vt:lpstr>txsys</vt:lpstr>
      <vt:lpstr>Verdana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Yale University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Yale ITS PowerPoint Template</dc:title>
  <dc:subject/>
  <dc:creator>Patrick J. Lynch</dc:creator>
  <cp:keywords/>
  <dc:description/>
  <cp:lastModifiedBy>Microsoft Office User</cp:lastModifiedBy>
  <cp:revision>681</cp:revision>
  <cp:lastPrinted>2007-07-16T15:50:51Z</cp:lastPrinted>
  <dcterms:modified xsi:type="dcterms:W3CDTF">2021-08-30T22:59:02Z</dcterms:modified>
  <cp:category/>
</cp:coreProperties>
</file>