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08" r:id="rId2"/>
  </p:sldMasterIdLst>
  <p:notesMasterIdLst>
    <p:notesMasterId r:id="rId58"/>
  </p:notesMasterIdLst>
  <p:sldIdLst>
    <p:sldId id="256" r:id="rId3"/>
    <p:sldId id="258" r:id="rId4"/>
    <p:sldId id="327" r:id="rId5"/>
    <p:sldId id="395" r:id="rId6"/>
    <p:sldId id="396" r:id="rId7"/>
    <p:sldId id="397" r:id="rId8"/>
    <p:sldId id="399" r:id="rId9"/>
    <p:sldId id="398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424" r:id="rId37"/>
    <p:sldId id="418" r:id="rId38"/>
    <p:sldId id="419" r:id="rId39"/>
    <p:sldId id="420" r:id="rId40"/>
    <p:sldId id="421" r:id="rId41"/>
    <p:sldId id="422" r:id="rId42"/>
    <p:sldId id="423" r:id="rId43"/>
    <p:sldId id="425" r:id="rId44"/>
    <p:sldId id="426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27" r:id="rId56"/>
    <p:sldId id="43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143" autoAdjust="0"/>
  </p:normalViewPr>
  <p:slideViewPr>
    <p:cSldViewPr snapToGrid="0">
      <p:cViewPr varScale="1">
        <p:scale>
          <a:sx n="68" d="100"/>
          <a:sy n="68" d="100"/>
        </p:scale>
        <p:origin x="78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9A16-63A3-4F42-892A-E051858DCEF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8C0C-7535-4431-807F-C2220752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082D8-B862-4B3F-BCF1-E66899482E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0A6D195-7920-4E2C-90AB-ADD779E7D345}" type="slidenum">
              <a:rPr lang="en-US" sz="1300">
                <a:latin typeface="Times New Roman" panose="02020603050405020304" pitchFamily="18" charset="0"/>
              </a:rPr>
              <a:pPr/>
              <a:t>34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8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6D14B42-5CC8-4A57-9FFE-2FE5045F98EF}" type="slidenum">
              <a:rPr lang="en-US" sz="1300">
                <a:latin typeface="Times New Roman" panose="02020603050405020304" pitchFamily="18" charset="0"/>
              </a:rPr>
              <a:pPr/>
              <a:t>35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355EF6-A008-4B47-81EF-37DC7297D668}" type="slidenum">
              <a:rPr lang="en-US" sz="1300">
                <a:latin typeface="Times New Roman" panose="02020603050405020304" pitchFamily="18" charset="0"/>
              </a:rPr>
              <a:pPr/>
              <a:t>26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1F3017-864E-4F41-A9BD-CA37529BC204}" type="slidenum">
              <a:rPr lang="en-US" sz="1300">
                <a:latin typeface="Times New Roman" panose="02020603050405020304" pitchFamily="18" charset="0"/>
              </a:rPr>
              <a:pPr/>
              <a:t>27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D0A449-2140-4973-803F-C80E36A508AC}" type="slidenum">
              <a:rPr lang="en-US" sz="1300">
                <a:latin typeface="Times New Roman" panose="02020603050405020304" pitchFamily="18" charset="0"/>
              </a:rPr>
              <a:pPr/>
              <a:t>28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1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B93BD3C-8DF7-41F0-B936-FC833B39CAD9}" type="slidenum">
              <a:rPr lang="en-US" sz="1300">
                <a:latin typeface="Times New Roman" panose="02020603050405020304" pitchFamily="18" charset="0"/>
              </a:rPr>
              <a:pPr/>
              <a:t>29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8E5F336-86AD-45D5-BD4E-7CF9B8578995}" type="slidenum">
              <a:rPr lang="en-US" sz="1300">
                <a:latin typeface="Times New Roman" panose="02020603050405020304" pitchFamily="18" charset="0"/>
              </a:rPr>
              <a:pPr/>
              <a:t>30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2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BEF36F2-45C2-48BC-B5A3-A1E4942F3CD7}" type="slidenum">
              <a:rPr lang="en-US" sz="1300">
                <a:latin typeface="Times New Roman" panose="02020603050405020304" pitchFamily="18" charset="0"/>
              </a:rPr>
              <a:pPr/>
              <a:t>31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5C7546B-436F-468D-9B70-052207D7524E}" type="slidenum">
              <a:rPr lang="en-US" sz="1300">
                <a:latin typeface="Times New Roman" panose="02020603050405020304" pitchFamily="18" charset="0"/>
              </a:rPr>
              <a:pPr/>
              <a:t>32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9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E056243-343A-4FC5-9C6F-1C85E97D0FEC}" type="slidenum">
              <a:rPr lang="en-US" sz="1300">
                <a:latin typeface="Times New Roman" panose="02020603050405020304" pitchFamily="18" charset="0"/>
              </a:rPr>
              <a:pPr/>
              <a:t>33</a:t>
            </a:fld>
            <a:endParaRPr 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0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5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71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19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3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4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63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5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4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9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F039003-BD5A-4664-8275-085CEF93BBB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6EDC2C-288E-664F-981D-058B5DC90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7162EE-D7A1-3842-AD54-90E923515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stverse.com/2012/12/24/10-seriously-epic-computer-software-bugs/" TargetMode="Externa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web.com/releases/2013/1/prweb10298185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class/cs295/" TargetMode="External"/><Relationship Id="rId2" Type="http://schemas.openxmlformats.org/officeDocument/2006/relationships/hyperlink" Target="http://www.mpi-sws.org/~rupa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engr.illinois.edu/display/cs427fa13/Hom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.yalecollege.yale.edu/" TargetMode="External"/><Relationship Id="rId2" Type="http://schemas.openxmlformats.org/officeDocument/2006/relationships/hyperlink" Target="http://provost.yale.edu/academic-integrit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yale.edu/homes/piskac/teaching/softeng14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439/539</a:t>
            </a:r>
          </a:p>
          <a:p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>
                <a:ea typeface="ＭＳ Ｐゴシック" panose="020B0600070205080204" pitchFamily="34" charset="-128"/>
              </a:rPr>
              <a:t>Project nominations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Start thinking about the project proposal </a:t>
            </a:r>
            <a:r>
              <a:rPr lang="en-US" sz="2000" dirty="0" smtClean="0">
                <a:ea typeface="ＭＳ Ｐゴシック" panose="020B0600070205080204" pitchFamily="34" charset="-128"/>
              </a:rPr>
              <a:t>already </a:t>
            </a:r>
            <a:r>
              <a:rPr lang="en-US" sz="20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today</a:t>
            </a:r>
            <a:endParaRPr lang="en-US" sz="2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Project nomination will be due </a:t>
            </a:r>
            <a:r>
              <a:rPr lang="en-US" sz="2000" dirty="0">
                <a:ea typeface="ＭＳ Ｐゴシック" panose="020B0600070205080204" pitchFamily="34" charset="-128"/>
              </a:rPr>
              <a:t>in </a:t>
            </a:r>
            <a:r>
              <a:rPr lang="en-US" sz="2000" dirty="0" smtClean="0">
                <a:ea typeface="ＭＳ Ｐゴシック" panose="020B0600070205080204" pitchFamily="34" charset="-128"/>
              </a:rPr>
              <a:t>a week after the shopping period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More detailed instruction next week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Project selection, team assignments</a:t>
            </a:r>
          </a:p>
          <a:p>
            <a:endParaRPr lang="en-US" sz="2400" dirty="0" smtClean="0">
              <a:ea typeface="ＭＳ Ｐゴシック" panose="020B0600070205080204" pitchFamily="34" charset="-128"/>
            </a:endParaRP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Projects will be reviewed and analyzed by others teams (and the instructors)</a:t>
            </a:r>
            <a:endParaRPr lang="en-US" sz="2400" dirty="0">
              <a:ea typeface="ＭＳ Ｐゴシック" panose="020B0600070205080204" pitchFamily="34" charset="-128"/>
            </a:endParaRP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Requirements and specification</a:t>
            </a: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Project design &amp; plan</a:t>
            </a: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Design </a:t>
            </a:r>
            <a:r>
              <a:rPr lang="en-US" sz="2400" dirty="0">
                <a:ea typeface="ＭＳ Ｐゴシック" panose="020B0600070205080204" pitchFamily="34" charset="-128"/>
              </a:rPr>
              <a:t>review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Done by other teams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Revised design &amp; plan</a:t>
            </a: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Testing</a:t>
            </a:r>
            <a:endParaRPr 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Tests performed by other </a:t>
            </a:r>
            <a:r>
              <a:rPr lang="en-US" sz="2000" dirty="0" smtClean="0">
                <a:ea typeface="ＭＳ Ｐゴシック" panose="020B0600070205080204" pitchFamily="34" charset="-128"/>
              </a:rPr>
              <a:t>teams </a:t>
            </a:r>
            <a:r>
              <a:rPr lang="en-US" sz="2000" dirty="0">
                <a:ea typeface="ＭＳ Ｐゴシック" panose="020B0600070205080204" pitchFamily="34" charset="-128"/>
              </a:rPr>
              <a:t>(and the </a:t>
            </a:r>
            <a:r>
              <a:rPr lang="en-US" sz="2000" dirty="0" smtClean="0">
                <a:ea typeface="ＭＳ Ｐゴシック" panose="020B0600070205080204" pitchFamily="34" charset="-128"/>
              </a:rPr>
              <a:t>instructors)</a:t>
            </a:r>
            <a:endParaRPr 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Ideas Behind the Project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We will simulate the “real world”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In the real world, you often spend a lot of time maintaining/extending other people’s code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This is where specifications, interfaces, documentation, </a:t>
            </a:r>
            <a:r>
              <a:rPr lang="en-US" dirty="0" err="1">
                <a:ea typeface="ＭＳ Ｐゴシック" panose="020B0600070205080204" pitchFamily="34" charset="-128"/>
              </a:rPr>
              <a:t>etc</a:t>
            </a:r>
            <a:r>
              <a:rPr lang="en-US" dirty="0">
                <a:ea typeface="ＭＳ Ｐゴシック" panose="020B0600070205080204" pitchFamily="34" charset="-128"/>
              </a:rPr>
              <a:t> pays off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Shows the importance of institutional knowledge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You might be randomly assigned to a different team along the way!!!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</a:t>
            </a:r>
            <a:r>
              <a:rPr lang="en-US" dirty="0" smtClean="0">
                <a:ea typeface="ＭＳ Ｐゴシック" panose="020B0600070205080204" pitchFamily="34" charset="-128"/>
              </a:rPr>
              <a:t>(not) </a:t>
            </a:r>
            <a:r>
              <a:rPr lang="en-US" dirty="0">
                <a:ea typeface="ＭＳ Ｐゴシック" panose="020B0600070205080204" pitchFamily="34" charset="-128"/>
              </a:rPr>
              <a:t>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not expect to learn a new language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programming tricks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you’ll learn techniques for “programming in the large”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Do not expect to learn management skills from the lectures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Some things you learn by doing, not through lectures!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What this course is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Learn how to build a large software system in a team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collect requirements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write specification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Learn how to design</a:t>
            </a:r>
          </a:p>
          <a:p>
            <a:r>
              <a:rPr lang="en-US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Reliability</a:t>
            </a:r>
            <a:r>
              <a:rPr lang="en-US" sz="2400" dirty="0">
                <a:ea typeface="ＭＳ Ｐゴシック" panose="020B0600070205080204" pitchFamily="34" charset="-128"/>
              </a:rPr>
              <a:t> is central to software engineering: This constitutes significant part of the </a:t>
            </a:r>
            <a:r>
              <a:rPr lang="en-US" sz="2400" dirty="0" smtClean="0">
                <a:ea typeface="ＭＳ Ｐゴシック" panose="020B0600070205080204" pitchFamily="34" charset="-128"/>
              </a:rPr>
              <a:t>course </a:t>
            </a:r>
            <a:endParaRPr 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Version Control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Testing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Debugging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Dynamic </a:t>
            </a:r>
            <a:r>
              <a:rPr lang="en-US" sz="2000" dirty="0" smtClean="0">
                <a:ea typeface="ＭＳ Ｐゴシック" panose="020B0600070205080204" pitchFamily="34" charset="-128"/>
              </a:rPr>
              <a:t>Analysis</a:t>
            </a:r>
            <a:endParaRPr 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3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defined in IEEE Standard </a:t>
            </a:r>
            <a:r>
              <a:rPr lang="en-US" dirty="0" smtClean="0"/>
              <a:t>610.12: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application of a systematic, disciplined, quantifiable approach to the development, operation, and maintenance of software; that is, the application of engineering to software.</a:t>
            </a:r>
          </a:p>
          <a:p>
            <a:endParaRPr lang="en-US" dirty="0" smtClean="0"/>
          </a:p>
          <a:p>
            <a:r>
              <a:rPr lang="en-US" dirty="0" smtClean="0"/>
              <a:t>Your opinion?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This definition is </a:t>
            </a:r>
            <a:r>
              <a:rPr lang="en-US" dirty="0">
                <a:ea typeface="ＭＳ Ｐゴシック" panose="020B0600070205080204" pitchFamily="34" charset="-128"/>
              </a:rPr>
              <a:t>descriptive, not prescriptive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It does </a:t>
            </a:r>
            <a:r>
              <a:rPr lang="en-US" dirty="0">
                <a:ea typeface="ＭＳ Ｐゴシック" panose="020B0600070205080204" pitchFamily="34" charset="-128"/>
              </a:rPr>
              <a:t>not say how to do anything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It </a:t>
            </a:r>
            <a:r>
              <a:rPr lang="en-US" dirty="0">
                <a:ea typeface="ＭＳ Ｐゴシック" panose="020B0600070205080204" pitchFamily="34" charset="-128"/>
              </a:rPr>
              <a:t>just say what qualities S.E. should have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a result many people understand SE differently </a:t>
            </a:r>
          </a:p>
          <a:p>
            <a:r>
              <a:rPr lang="en-US" dirty="0" smtClean="0"/>
              <a:t>A significant part of this course will be dedicated to a view on SE from the formal methods perspective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“We have books with rules. Isn’t that everything my people need?”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Which book do you think is perfect for you?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“If we fall behind, we add more programmers”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“Adding people to a late software project, makes it later” – Fred Brooks (The Mythical Man Month)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“We can outsource it”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If you do not know how to manage and control it internally, you will struggle to do this with outsiders</a:t>
            </a:r>
          </a:p>
        </p:txBody>
      </p:sp>
    </p:spTree>
    <p:extLst>
      <p:ext uri="{BB962C8B-B14F-4D97-AF65-F5344CB8AC3E}">
        <p14:creationId xmlns:p14="http://schemas.microsoft.com/office/powerpoint/2010/main" val="14993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“We can refine the requirements later”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recipe for disaster. 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 good thing about software is that we can change it later easily”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time passes, cost of changes grows rapidly</a:t>
            </a:r>
          </a:p>
        </p:txBody>
      </p:sp>
    </p:spTree>
    <p:extLst>
      <p:ext uri="{BB962C8B-B14F-4D97-AF65-F5344CB8AC3E}">
        <p14:creationId xmlns:p14="http://schemas.microsoft.com/office/powerpoint/2010/main" val="36810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Myths: Practitioner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“Let’s write the code, so we’ll be done faster”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“The sooner you begin writing code, the longer it’ll take to finish”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60-80% of effort is expended after first delivery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“Until I finish it, I cannot assess its quality”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Software and design reviews are more effective than testing (find 5 times more bugs)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“There is no time for software engineering”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is there time to redo the software?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 for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We want to build a system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will we know the system works? 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do we develop system efficiently?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dollars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Minimize …</a:t>
            </a:r>
          </a:p>
          <a:p>
            <a:endParaRPr lang="en-US" dirty="0" smtClean="0"/>
          </a:p>
          <a:p>
            <a:r>
              <a:rPr lang="en-US" dirty="0" smtClean="0"/>
              <a:t>How do we make </a:t>
            </a:r>
            <a:r>
              <a:rPr lang="en-US" smtClean="0"/>
              <a:t>software reliable?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How </a:t>
            </a:r>
            <a:r>
              <a:rPr lang="en-US" dirty="0">
                <a:ea typeface="ＭＳ Ｐゴシック" panose="020B0600070205080204" pitchFamily="34" charset="-128"/>
              </a:rPr>
              <a:t>Do We Know </a:t>
            </a:r>
            <a:r>
              <a:rPr lang="en-US" dirty="0" smtClean="0">
                <a:ea typeface="ＭＳ Ｐゴシック" panose="020B0600070205080204" pitchFamily="34" charset="-128"/>
              </a:rPr>
              <a:t>the System </a:t>
            </a:r>
            <a:r>
              <a:rPr lang="en-US" dirty="0">
                <a:ea typeface="ＭＳ Ｐゴシック" panose="020B0600070205080204" pitchFamily="34" charset="-128"/>
              </a:rPr>
              <a:t>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Buggy software is a huge problem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you likely already know that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Defects in software are commonplace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Much more common than in other engineering disciplines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Examples (see “Software Crisis” reading)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This is not inevitable---we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755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0406" y="253218"/>
            <a:ext cx="4331196" cy="2107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Inflate">
              <a:avLst/>
            </a:prstTxWarp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Join Us  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For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1048" y="1225235"/>
            <a:ext cx="856992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A Yale Celebration of</a:t>
            </a:r>
          </a:p>
          <a:p>
            <a:pPr algn="ctr" defTabSz="457200"/>
            <a:r>
              <a:rPr lang="en-US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Women in Computing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3598" y="4503021"/>
            <a:ext cx="8270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Join us at the Yale CEID (15 Prospect Street) for a day exploring the variety of opportunities in the growing field of computing! </a:t>
            </a:r>
          </a:p>
          <a:p>
            <a:pPr algn="ctr" defTabSz="457200"/>
            <a:endParaRPr lang="en-US" sz="2400" dirty="0">
              <a:solidFill>
                <a:prstClr val="black"/>
              </a:solidFill>
            </a:endParaRPr>
          </a:p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Open to all, but registration is required. More information at:</a:t>
            </a:r>
          </a:p>
          <a:p>
            <a:pPr algn="ctr" defTabSz="457200"/>
            <a:r>
              <a:rPr lang="en-US" sz="3600" dirty="0" err="1">
                <a:solidFill>
                  <a:prstClr val="black"/>
                </a:solidFill>
              </a:rPr>
              <a:t>www.cs.yale.edu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669" y="3223856"/>
            <a:ext cx="52406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600" dirty="0">
                <a:solidFill>
                  <a:prstClr val="black"/>
                </a:solidFill>
              </a:rPr>
              <a:t>Saturday, January 25, 2014</a:t>
            </a:r>
          </a:p>
          <a:p>
            <a:pPr algn="ctr" defTabSz="457200"/>
            <a:r>
              <a:rPr lang="en-US" sz="2800" dirty="0">
                <a:solidFill>
                  <a:prstClr val="black"/>
                </a:solidFill>
              </a:rPr>
              <a:t>10:00 am to 4:00pm</a:t>
            </a:r>
          </a:p>
        </p:txBody>
      </p:sp>
    </p:spTree>
    <p:extLst>
      <p:ext uri="{BB962C8B-B14F-4D97-AF65-F5344CB8AC3E}">
        <p14:creationId xmlns:p14="http://schemas.microsoft.com/office/powerpoint/2010/main" val="13239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BUGs – SPACE disaster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0056" y="3661866"/>
            <a:ext cx="4528192" cy="2626392"/>
          </a:xfrm>
        </p:spPr>
        <p:txBody>
          <a:bodyPr>
            <a:normAutofit/>
          </a:bodyPr>
          <a:lstStyle/>
          <a:p>
            <a:r>
              <a:rPr lang="de-DE" sz="2300" dirty="0"/>
              <a:t>The reason for the explosion was a software </a:t>
            </a:r>
            <a:r>
              <a:rPr lang="de-DE" sz="2300" dirty="0" smtClean="0"/>
              <a:t>error (</a:t>
            </a:r>
            <a:r>
              <a:rPr lang="en-US" sz="2400" dirty="0">
                <a:latin typeface="Times New Roman" panose="02020603050405020304" pitchFamily="18" charset="0"/>
              </a:rPr>
              <a:t>Attempt to cram a 64-floating point number to a 16-bit integer </a:t>
            </a:r>
            <a:r>
              <a:rPr lang="en-US" sz="2400" dirty="0" smtClean="0">
                <a:latin typeface="Times New Roman" panose="02020603050405020304" pitchFamily="18" charset="0"/>
              </a:rPr>
              <a:t>failed)</a:t>
            </a:r>
            <a:endParaRPr lang="de-DE" sz="2300" dirty="0"/>
          </a:p>
          <a:p>
            <a:r>
              <a:rPr lang="en-US" sz="2300" dirty="0"/>
              <a:t>Financial loss: $500,000,000</a:t>
            </a:r>
            <a:br>
              <a:rPr lang="en-US" sz="2300" dirty="0"/>
            </a:br>
            <a:r>
              <a:rPr lang="en-US" sz="2300" dirty="0"/>
              <a:t>(including indirect costs: $2,000,000,000)</a:t>
            </a:r>
          </a:p>
        </p:txBody>
      </p:sp>
      <p:pic>
        <p:nvPicPr>
          <p:cNvPr id="7" name="Content Placeholder 6" descr="ariane-v501-4juin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384" y="2780929"/>
            <a:ext cx="4038600" cy="2658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0016" y="2132857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/>
              <a:t>Maiden </a:t>
            </a:r>
            <a:r>
              <a:rPr lang="de-DE" sz="2800" b="1" err="1"/>
              <a:t>flight</a:t>
            </a:r>
            <a:r>
              <a:rPr lang="de-DE" sz="2800" b="1"/>
              <a:t> </a:t>
            </a:r>
            <a:r>
              <a:rPr lang="de-DE" sz="2800" b="1" err="1"/>
              <a:t>of</a:t>
            </a:r>
            <a:r>
              <a:rPr lang="de-DE" sz="2800" b="1"/>
              <a:t>  </a:t>
            </a:r>
            <a:r>
              <a:rPr lang="de-DE" sz="2800" b="1" err="1"/>
              <a:t>the</a:t>
            </a:r>
            <a:r>
              <a:rPr lang="de-DE" sz="2800" b="1"/>
              <a:t> Ariane 5 rocket on </a:t>
            </a:r>
            <a:r>
              <a:rPr lang="de-DE" sz="2800" b="1" err="1"/>
              <a:t>the</a:t>
            </a:r>
            <a:r>
              <a:rPr lang="de-DE" sz="2800" b="1"/>
              <a:t> 4th </a:t>
            </a:r>
            <a:r>
              <a:rPr lang="de-DE" sz="2800" b="1" err="1"/>
              <a:t>of</a:t>
            </a:r>
            <a:r>
              <a:rPr lang="de-DE" sz="2800" b="1"/>
              <a:t> June 1996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66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794" y="-988141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632965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 Air Transport</a:t>
            </a:r>
          </a:p>
        </p:txBody>
      </p:sp>
    </p:spTree>
    <p:extLst>
      <p:ext uri="{BB962C8B-B14F-4D97-AF65-F5344CB8AC3E}">
        <p14:creationId xmlns:p14="http://schemas.microsoft.com/office/powerpoint/2010/main" val="41378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/>
          <a:stretch>
            <a:fillRect/>
          </a:stretch>
        </p:blipFill>
        <p:spPr bwMode="auto">
          <a:xfrm>
            <a:off x="1524000" y="4046538"/>
            <a:ext cx="57150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itle 3"/>
          <p:cNvSpPr txBox="1">
            <a:spLocks/>
          </p:cNvSpPr>
          <p:nvPr/>
        </p:nvSpPr>
        <p:spPr>
          <a:xfrm>
            <a:off x="1524000" y="5638800"/>
            <a:ext cx="3048000" cy="1219200"/>
          </a:xfrm>
          <a:prstGeom prst="rect">
            <a:avLst/>
          </a:prstGeom>
          <a:solidFill>
            <a:srgbClr val="FFC000"/>
          </a:solidFill>
        </p:spPr>
        <p:txBody>
          <a:bodyPr lIns="366107" tIns="183054" rIns="366107" bIns="183054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software in modern cars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 &gt;100K LOC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2006: error in pump control software</a:t>
            </a:r>
          </a:p>
          <a:p>
            <a:pPr algn="ctr" eaLnBrk="1" hangingPunct="1"/>
            <a:r>
              <a:rPr lang="en-US" sz="1200" b="1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200" b="1">
                <a:solidFill>
                  <a:schemeClr val="tx2"/>
                </a:solidFill>
              </a:rPr>
              <a:t>128000 vehicles recalled</a:t>
            </a:r>
          </a:p>
          <a:p>
            <a:pPr algn="ctr" eaLnBrk="1" hangingPunct="1"/>
            <a:endParaRPr lang="en-US" sz="1200" b="1">
              <a:solidFill>
                <a:schemeClr val="tx2"/>
              </a:solidFill>
            </a:endParaRPr>
          </a:p>
        </p:txBody>
      </p:sp>
      <p:pic>
        <p:nvPicPr>
          <p:cNvPr id="25607" name="Picture 91" descr="Siemens-Thera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8612"/>
            <a:ext cx="5638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itle 3"/>
          <p:cNvSpPr txBox="1">
            <a:spLocks/>
          </p:cNvSpPr>
          <p:nvPr/>
        </p:nvSpPr>
        <p:spPr>
          <a:xfrm>
            <a:off x="1524000" y="2941639"/>
            <a:ext cx="2635250" cy="973137"/>
          </a:xfrm>
          <a:prstGeom prst="rect">
            <a:avLst/>
          </a:prstGeom>
          <a:solidFill>
            <a:srgbClr val="FFC000"/>
          </a:solidFill>
        </p:spPr>
        <p:txBody>
          <a:bodyPr lIns="0" tIns="180000" rIns="0" bIns="0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tx2"/>
                </a:solidFill>
              </a:rPr>
              <a:t>Radio Therapy Machine</a:t>
            </a:r>
            <a:endParaRPr lang="en-US" sz="1200" b="1">
              <a:solidFill>
                <a:schemeClr val="tx2"/>
              </a:solidFill>
            </a:endParaRPr>
          </a:p>
          <a:p>
            <a:pPr eaLnBrk="1" hangingPunct="1"/>
            <a:r>
              <a:rPr lang="en-US" sz="1200" b="1">
                <a:solidFill>
                  <a:schemeClr val="tx2"/>
                </a:solidFill>
              </a:rPr>
              <a:t>  software error  </a:t>
            </a:r>
          </a:p>
          <a:p>
            <a:pPr eaLnBrk="1" hangingPunct="1"/>
            <a:r>
              <a:rPr lang="en-US" sz="1200" b="1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200" b="1">
                <a:solidFill>
                  <a:schemeClr val="tx2"/>
                </a:solidFill>
              </a:rPr>
              <a:t>6 people overdosed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204286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3366"/>
                </a:solidFill>
              </a:rPr>
              <a:t>Examples of Software Errors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00808"/>
            <a:ext cx="3810000" cy="2857500"/>
          </a:xfr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7162800" y="4400079"/>
            <a:ext cx="3505200" cy="1052190"/>
          </a:xfrm>
          <a:prstGeom prst="rect">
            <a:avLst/>
          </a:prstGeom>
          <a:solidFill>
            <a:srgbClr val="FFC000"/>
          </a:solidFill>
        </p:spPr>
        <p:txBody>
          <a:bodyPr lIns="0" tIns="180000" rIns="0" bIns="0"/>
          <a:lstStyle>
            <a:lvl1pPr defTabSz="398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984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84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84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84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tx2"/>
                </a:solidFill>
              </a:rPr>
              <a:t>Year 2010 Bug</a:t>
            </a:r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 30 million debit and credit cards have been rendered unreadable by the software bug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28248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Financial Impact of Software Errors 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1916832"/>
            <a:ext cx="8075240" cy="4536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Recent research at Cambridge University (2013, </a:t>
            </a:r>
            <a:r>
              <a:rPr lang="en-US" dirty="0" smtClean="0">
                <a:hlinkClick r:id="rId2"/>
              </a:rPr>
              <a:t>link</a:t>
            </a:r>
            <a:r>
              <a:rPr lang="en-US" dirty="0"/>
              <a:t>) </a:t>
            </a:r>
            <a:r>
              <a:rPr lang="en-US" dirty="0" smtClean="0"/>
              <a:t>showed that the global cost of software bugs is </a:t>
            </a: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around 312 billion of dollars annually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544696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Goal: to increase software reliability</a:t>
            </a:r>
          </a:p>
        </p:txBody>
      </p:sp>
    </p:spTree>
    <p:extLst>
      <p:ext uri="{BB962C8B-B14F-4D97-AF65-F5344CB8AC3E}">
        <p14:creationId xmlns:p14="http://schemas.microsoft.com/office/powerpoint/2010/main" val="10570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identify software bugs?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How do </a:t>
            </a:r>
            <a:r>
              <a:rPr lang="en-US" dirty="0">
                <a:ea typeface="ＭＳ Ｐゴシック" panose="020B0600070205080204" pitchFamily="34" charset="-128"/>
              </a:rPr>
              <a:t>we know behavior is a bug?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Because we have some separate specification of what the program must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Separate from the code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Thus, knowing whether the code works requires us first to define what “works” means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Teams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Do we really need to write specifications?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A typical software team will in general do the following: </a:t>
            </a:r>
            <a:endParaRPr 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Discuss what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Divide up the work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Implement incompatible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Be surprised when it doesn’t all just work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9FBD978-A2FE-45B4-B98B-D739D33BB7D4}" type="slidenum">
              <a:rPr lang="en-US" sz="1400">
                <a:latin typeface="Times New Roman" panose="02020603050405020304" pitchFamily="18" charset="0"/>
              </a:rPr>
              <a:pPr/>
              <a:t>26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50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733800" y="381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3E9680-9AF1-49D2-8D2A-81C89B136833}" type="slidenum">
              <a:rPr lang="en-US" sz="1400">
                <a:latin typeface="Times New Roman" panose="02020603050405020304" pitchFamily="18" charset="0"/>
              </a:rPr>
              <a:pPr/>
              <a:t>27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34000" y="381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16A5D0B-B225-49FA-BA57-B453A5BFD596}" type="slidenum">
              <a:rPr lang="en-US" sz="1400">
                <a:latin typeface="Times New Roman" panose="02020603050405020304" pitchFamily="18" charset="0"/>
              </a:rPr>
              <a:pPr/>
              <a:t>28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934200" y="3810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F8B0180-BDD8-42D7-B10B-E221E189836D}" type="slidenum">
              <a:rPr lang="en-US" sz="1400">
                <a:latin typeface="Times New Roman" panose="02020603050405020304" pitchFamily="18" charset="0"/>
              </a:rPr>
              <a:pPr/>
              <a:t>29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534400" y="381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Many </a:t>
            </a:r>
            <a:r>
              <a:rPr lang="en-US" dirty="0">
                <a:ea typeface="ＭＳ Ｐゴシック" panose="020B0600070205080204" pitchFamily="34" charset="-128"/>
              </a:rPr>
              <a:t>slides courtesy of </a:t>
            </a:r>
            <a:r>
              <a:rPr lang="en-US" dirty="0" err="1">
                <a:ea typeface="ＭＳ Ｐゴシック" panose="020B0600070205080204" pitchFamily="34" charset="-128"/>
                <a:hlinkClick r:id="rId2"/>
              </a:rPr>
              <a:t>Rupak</a:t>
            </a:r>
            <a:r>
              <a:rPr lang="en-US" dirty="0">
                <a:ea typeface="ＭＳ Ｐゴシック" panose="020B0600070205080204" pitchFamily="34" charset="-128"/>
                <a:hlinkClick r:id="rId2"/>
              </a:rPr>
              <a:t> </a:t>
            </a:r>
            <a:r>
              <a:rPr lang="en-US" dirty="0" err="1">
                <a:ea typeface="ＭＳ Ｐゴシック" panose="020B0600070205080204" pitchFamily="34" charset="-128"/>
                <a:hlinkClick r:id="rId2"/>
              </a:rPr>
              <a:t>Majumdar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err="1" smtClean="0">
                <a:ea typeface="ＭＳ Ｐゴシック" panose="020B0600070205080204" pitchFamily="34" charset="-128"/>
              </a:rPr>
              <a:t>Additinally</a:t>
            </a:r>
            <a:r>
              <a:rPr lang="en-US" dirty="0" smtClean="0">
                <a:ea typeface="ＭＳ Ｐゴシック" panose="020B0600070205080204" pitchFamily="34" charset="-128"/>
              </a:rPr>
              <a:t>, </a:t>
            </a:r>
            <a:r>
              <a:rPr lang="en-US" dirty="0" err="1" smtClean="0">
                <a:ea typeface="ＭＳ Ｐゴシック" panose="020B0600070205080204" pitchFamily="34" charset="-128"/>
              </a:rPr>
              <a:t>Rupak</a:t>
            </a:r>
            <a:r>
              <a:rPr lang="en-US" dirty="0" smtClean="0">
                <a:ea typeface="ＭＳ Ｐゴシック" panose="020B0600070205080204" pitchFamily="34" charset="-128"/>
              </a:rPr>
              <a:t> thanked Alex </a:t>
            </a:r>
            <a:r>
              <a:rPr lang="en-US" dirty="0">
                <a:ea typeface="ＭＳ Ｐゴシック" panose="020B0600070205080204" pitchFamily="34" charset="-128"/>
              </a:rPr>
              <a:t>Aiken, </a:t>
            </a:r>
            <a:r>
              <a:rPr lang="en-US" dirty="0" err="1">
                <a:ea typeface="ＭＳ Ｐゴシック" panose="020B0600070205080204" pitchFamily="34" charset="-128"/>
              </a:rPr>
              <a:t>Ras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err="1">
                <a:ea typeface="ＭＳ Ｐゴシック" panose="020B0600070205080204" pitchFamily="34" charset="-128"/>
              </a:rPr>
              <a:t>Bodik</a:t>
            </a:r>
            <a:r>
              <a:rPr lang="en-US" dirty="0">
                <a:ea typeface="ＭＳ Ｐゴシック" panose="020B0600070205080204" pitchFamily="34" charset="-128"/>
              </a:rPr>
              <a:t>, Ralph Johnson, </a:t>
            </a:r>
            <a:r>
              <a:rPr lang="en-US" dirty="0" smtClean="0">
                <a:ea typeface="ＭＳ Ｐゴシック" panose="020B0600070205080204" pitchFamily="34" charset="-128"/>
              </a:rPr>
              <a:t>George </a:t>
            </a:r>
            <a:r>
              <a:rPr lang="en-US" dirty="0" err="1">
                <a:ea typeface="ＭＳ Ｐゴシック" panose="020B0600070205080204" pitchFamily="34" charset="-128"/>
              </a:rPr>
              <a:t>Necula</a:t>
            </a:r>
            <a:r>
              <a:rPr lang="en-US" dirty="0">
                <a:ea typeface="ＭＳ Ｐゴシック" panose="020B0600070205080204" pitchFamily="34" charset="-128"/>
              </a:rPr>
              <a:t>, </a:t>
            </a:r>
            <a:r>
              <a:rPr lang="en-US" dirty="0" err="1">
                <a:ea typeface="ＭＳ Ｐゴシック" panose="020B0600070205080204" pitchFamily="34" charset="-128"/>
              </a:rPr>
              <a:t>Koushik</a:t>
            </a:r>
            <a:r>
              <a:rPr lang="en-US" dirty="0">
                <a:ea typeface="ＭＳ Ｐゴシック" panose="020B0600070205080204" pitchFamily="34" charset="-128"/>
              </a:rPr>
              <a:t> Sen, A J Shankar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 smtClean="0"/>
              <a:t>This course is inspired by various courses available on-line that combine software engineering and formal methods</a:t>
            </a:r>
          </a:p>
          <a:p>
            <a:pPr lvl="1"/>
            <a:r>
              <a:rPr lang="en-US" dirty="0">
                <a:hlinkClick r:id="rId3"/>
              </a:rPr>
              <a:t>Alex </a:t>
            </a:r>
            <a:r>
              <a:rPr lang="en-US" dirty="0" smtClean="0">
                <a:hlinkClick r:id="rId3"/>
              </a:rPr>
              <a:t>Aiken’s course at Stanford</a:t>
            </a:r>
            <a:endParaRPr lang="en-US" dirty="0" smtClean="0"/>
          </a:p>
          <a:p>
            <a:pPr lvl="1"/>
            <a:r>
              <a:rPr lang="en-US" dirty="0" err="1" smtClean="0">
                <a:hlinkClick r:id="rId4"/>
              </a:rPr>
              <a:t>Darko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Marinov’s</a:t>
            </a:r>
            <a:r>
              <a:rPr lang="en-US" dirty="0" smtClean="0">
                <a:hlinkClick r:id="rId4"/>
              </a:rPr>
              <a:t> course </a:t>
            </a:r>
            <a:r>
              <a:rPr lang="en-US" dirty="0">
                <a:hlinkClick r:id="rId4"/>
              </a:rPr>
              <a:t>at  </a:t>
            </a:r>
            <a:r>
              <a:rPr lang="en-US" dirty="0" smtClean="0">
                <a:hlinkClick r:id="rId4"/>
              </a:rPr>
              <a:t>the </a:t>
            </a:r>
            <a:r>
              <a:rPr lang="en-US" dirty="0">
                <a:hlinkClick r:id="rId4"/>
              </a:rPr>
              <a:t>University of Illinois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613B85C-F55E-4DB5-AEAB-39C87FC8328E}" type="slidenum">
              <a:rPr lang="en-US" sz="1400">
                <a:latin typeface="Times New Roman" panose="02020603050405020304" pitchFamily="18" charset="0"/>
              </a:rPr>
              <a:pPr/>
              <a:t>30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3429000"/>
            <a:ext cx="8153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9C6E092-03D4-4420-95C2-C2ED19C03409}" type="slidenum">
              <a:rPr lang="en-US" sz="1400">
                <a:latin typeface="Times New Roman" panose="02020603050405020304" pitchFamily="18" charset="0"/>
              </a:rPr>
              <a:pPr/>
              <a:t>31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733800" y="3429000"/>
            <a:ext cx="6400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55D4469-FBFC-4411-8A12-AFDE5BA2CA2A}" type="slidenum">
              <a:rPr lang="en-US" sz="1400">
                <a:latin typeface="Times New Roman" panose="02020603050405020304" pitchFamily="18" charset="0"/>
              </a:rPr>
              <a:pPr/>
              <a:t>32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0" y="3429000"/>
            <a:ext cx="4800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DB04D8F-953F-46B7-838E-3C55615096D4}" type="slidenum">
              <a:rPr lang="en-US" sz="1400">
                <a:latin typeface="Times New Roman" panose="02020603050405020304" pitchFamily="18" charset="0"/>
              </a:rPr>
              <a:pPr/>
              <a:t>33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22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934200" y="3505200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49997C1-A643-4217-92A2-B9AA2E7383ED}" type="slidenum">
              <a:rPr lang="en-US" sz="1400">
                <a:latin typeface="Times New Roman" panose="02020603050405020304" pitchFamily="18" charset="0"/>
              </a:rPr>
              <a:pPr/>
              <a:t>34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32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534400" y="3429000"/>
            <a:ext cx="1600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Cartoon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</a:rPr>
              <a:t>Prof. </a:t>
            </a:r>
            <a:r>
              <a:rPr lang="en-US" sz="1400" dirty="0" err="1">
                <a:latin typeface="Times New Roman" panose="02020603050405020304" pitchFamily="18" charset="0"/>
              </a:rPr>
              <a:t>Majumdar</a:t>
            </a:r>
            <a:r>
              <a:rPr lang="en-US" sz="1400" dirty="0">
                <a:latin typeface="Times New Roman" panose="02020603050405020304" pitchFamily="18" charset="0"/>
              </a:rPr>
              <a:t>  CS 130  Lecture 1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A16022B-E172-4789-B8E3-15F4195F71B3}" type="slidenum">
              <a:rPr lang="en-US" sz="1400">
                <a:latin typeface="Times New Roman" panose="02020603050405020304" pitchFamily="18" charset="0"/>
              </a:rPr>
              <a:pPr/>
              <a:t>35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542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A specification allows us to: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Check whether software works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Build software in teams at all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Actually checking that software works is hard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Code reviews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Static analysis tools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Testing and more testing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We will examine this problem closely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Do We Code Efficiently?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Assume we want to minimize time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Usually the case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Time-to-market exerts great pressure in software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How can we code faster?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Obvious answer: Hire more programmers</a:t>
            </a:r>
            <a:r>
              <a:rPr lang="en-US" dirty="0" smtClean="0">
                <a:ea typeface="ＭＳ Ｐゴシック" panose="020B0600070205080204" pitchFamily="34" charset="-128"/>
              </a:rPr>
              <a:t>!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How many programmers can we keep busy?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As many as there are independent tasks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People can work on different modules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Thus we get parallelism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And save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What are the pitfalls</a:t>
            </a:r>
            <a:r>
              <a:rPr lang="en-US" dirty="0" smtClean="0">
                <a:ea typeface="ＭＳ Ｐゴシック" panose="020B0600070205080204" pitchFamily="34" charset="-128"/>
              </a:rPr>
              <a:t>?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9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Pitfalls of Parallel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The problems are the same as in parallel computing</a:t>
            </a:r>
          </a:p>
          <a:p>
            <a:endParaRPr lang="en-US" sz="24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More people = more communication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Which is hard</a:t>
            </a:r>
          </a:p>
          <a:p>
            <a:pPr lvl="1"/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Individual tasks must not be too fine-grain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Increases communication overhead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Instructor: </a:t>
            </a:r>
            <a:r>
              <a:rPr 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Ruzica </a:t>
            </a:r>
            <a:r>
              <a:rPr lang="en-US" dirty="0" err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Piskac</a:t>
            </a:r>
            <a:endParaRPr 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dirty="0" smtClean="0">
                <a:ea typeface="ＭＳ Ｐゴシック" panose="020B0600070205080204" pitchFamily="34" charset="-128"/>
              </a:rPr>
              <a:t>AKW 212, ruzica.piskac@yale.edu</a:t>
            </a:r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Office Hours: </a:t>
            </a:r>
            <a:r>
              <a:rPr 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Monday 3 </a:t>
            </a:r>
            <a:r>
              <a:rPr 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– </a:t>
            </a:r>
            <a:r>
              <a:rPr 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5</a:t>
            </a:r>
            <a:r>
              <a:rPr lang="en-US" dirty="0" smtClean="0">
                <a:ea typeface="ＭＳ Ｐゴシック" panose="020B0600070205080204" pitchFamily="34" charset="-128"/>
              </a:rPr>
              <a:t> </a:t>
            </a:r>
            <a:r>
              <a:rPr lang="en-US" dirty="0">
                <a:ea typeface="ＭＳ Ｐゴシック" panose="020B0600070205080204" pitchFamily="34" charset="-128"/>
              </a:rPr>
              <a:t>and by appointment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TF: </a:t>
            </a:r>
            <a:r>
              <a:rPr lang="en-US" dirty="0" err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Ronghui</a:t>
            </a:r>
            <a:r>
              <a:rPr 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Gu</a:t>
            </a:r>
            <a:endParaRPr 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dirty="0">
                <a:ea typeface="ＭＳ Ｐゴシック" panose="020B0600070205080204" pitchFamily="34" charset="-128"/>
              </a:rPr>
              <a:t>AKW </a:t>
            </a:r>
            <a:r>
              <a:rPr lang="en-US" dirty="0" smtClean="0">
                <a:ea typeface="ＭＳ Ｐゴシック" panose="020B0600070205080204" pitchFamily="34" charset="-128"/>
              </a:rPr>
              <a:t>301, ronghui.gu@yale.edu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TF </a:t>
            </a:r>
            <a:r>
              <a:rPr lang="en-US" dirty="0">
                <a:ea typeface="ＭＳ Ｐゴシック" panose="020B0600070205080204" pitchFamily="34" charset="-128"/>
              </a:rPr>
              <a:t>Office Hours: </a:t>
            </a:r>
            <a:r>
              <a:rPr lang="en-US" dirty="0" smtClean="0">
                <a:ea typeface="ＭＳ Ｐゴシック" panose="020B0600070205080204" pitchFamily="34" charset="-128"/>
              </a:rPr>
              <a:t>TBA </a:t>
            </a:r>
            <a:r>
              <a:rPr lang="en-US" dirty="0">
                <a:ea typeface="ＭＳ Ｐゴシック" panose="020B0600070205080204" pitchFamily="34" charset="-128"/>
              </a:rPr>
              <a:t>this </a:t>
            </a:r>
            <a:r>
              <a:rPr lang="en-US" dirty="0" smtClean="0">
                <a:ea typeface="ＭＳ Ｐゴシック" panose="020B0600070205080204" pitchFamily="34" charset="-128"/>
              </a:rPr>
              <a:t>week</a:t>
            </a:r>
            <a:endParaRPr 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70" y="840505"/>
            <a:ext cx="1958042" cy="2364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0" y="3756073"/>
            <a:ext cx="3327652" cy="221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The chunks of work must be </a:t>
            </a:r>
            <a:r>
              <a:rPr lang="en-US" i="1" dirty="0">
                <a:ea typeface="ＭＳ Ｐゴシック" panose="020B0600070205080204" pitchFamily="34" charset="-128"/>
              </a:rPr>
              <a:t>independent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work together in the final system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We need interfaces between the components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isolate them from one another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that the final system works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interfaces must not change (much)!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Defining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Interfaces are </a:t>
            </a:r>
            <a:r>
              <a:rPr lang="en-US" dirty="0">
                <a:ea typeface="ＭＳ Ｐゴシック" panose="020B0600070205080204" pitchFamily="34" charset="-128"/>
              </a:rPr>
              <a:t>just specifications</a:t>
            </a:r>
            <a:r>
              <a:rPr lang="en-US" dirty="0" smtClean="0">
                <a:ea typeface="ＭＳ Ｐゴシック" panose="020B0600070205080204" pitchFamily="34" charset="-128"/>
              </a:rPr>
              <a:t>!</a:t>
            </a:r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But of a special kind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are the boundaries between components</a:t>
            </a:r>
          </a:p>
          <a:p>
            <a:pPr lvl="2"/>
            <a:r>
              <a:rPr lang="en-US" dirty="0">
                <a:ea typeface="ＭＳ Ｐゴシック" panose="020B0600070205080204" pitchFamily="34" charset="-128"/>
              </a:rPr>
              <a:t>And </a:t>
            </a:r>
            <a:r>
              <a:rPr lang="en-US" dirty="0" smtClean="0">
                <a:ea typeface="ＭＳ Ｐゴシック" panose="020B0600070205080204" pitchFamily="34" charset="-128"/>
              </a:rPr>
              <a:t>people</a:t>
            </a:r>
          </a:p>
          <a:p>
            <a:pPr lvl="2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Specifying </a:t>
            </a:r>
            <a:r>
              <a:rPr lang="en-US" dirty="0">
                <a:ea typeface="ＭＳ Ｐゴシック" panose="020B0600070205080204" pitchFamily="34" charset="-128"/>
              </a:rPr>
              <a:t>interfaces is most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Interfaces should not change a lot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Effort must be spent ensuring everyone understands the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Both things require preplanning and time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But often we can stop at specifying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Let individual programmers handle the internals </a:t>
            </a:r>
            <a:r>
              <a:rPr lang="en-US" dirty="0" smtClean="0">
                <a:ea typeface="ＭＳ Ｐゴシック" panose="020B0600070205080204" pitchFamily="34" charset="-128"/>
              </a:rPr>
              <a:t>themselves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</a:t>
            </a:r>
            <a:r>
              <a:rPr lang="en-US" dirty="0" smtClean="0"/>
              <a:t>software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Efficient development requires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Decomposing system into pieces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Good interfaces between pieces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The pieces should be large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Don’t try to break up into too many pieces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Interfaces are specifications of boundaries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Must be well thought-out and well communicated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Software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Testing, testing, testing, …</a:t>
            </a:r>
          </a:p>
          <a:p>
            <a:pPr lvl="1"/>
            <a:r>
              <a:rPr lang="en-US" dirty="0"/>
              <a:t>Many software errors are detected this way</a:t>
            </a:r>
          </a:p>
          <a:p>
            <a:pPr lvl="1"/>
            <a:r>
              <a:rPr lang="en-US" dirty="0"/>
              <a:t>Does not provide any correctness guarantee</a:t>
            </a:r>
          </a:p>
          <a:p>
            <a:pPr lvl="1"/>
            <a:r>
              <a:rPr lang="en-US" dirty="0"/>
              <a:t>“Murphy’s Law”</a:t>
            </a:r>
          </a:p>
          <a:p>
            <a:r>
              <a:rPr lang="en-US" dirty="0"/>
              <a:t>Verification</a:t>
            </a:r>
          </a:p>
          <a:p>
            <a:pPr lvl="1"/>
            <a:r>
              <a:rPr lang="en-US" dirty="0"/>
              <a:t>Provides a formal mathematical proof that a program is correct w.r.t. a certain property</a:t>
            </a:r>
          </a:p>
          <a:p>
            <a:pPr lvl="1"/>
            <a:r>
              <a:rPr lang="en-US" dirty="0"/>
              <a:t>A formally verified program will work correctly for every given input</a:t>
            </a:r>
          </a:p>
          <a:p>
            <a:pPr lvl="1"/>
            <a:r>
              <a:rPr lang="en-US" dirty="0"/>
              <a:t>Verification is algorithmically very hard task (problem is in general undecidable)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Mathematical Proof of Program Correctness?</a:t>
            </a:r>
            <a:endParaRPr lang="en-US" dirty="0"/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42" y="4527844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18656" y="3212976"/>
            <a:ext cx="2189112" cy="1008112"/>
            <a:chOff x="179512" y="3140968"/>
            <a:chExt cx="2189112" cy="1008112"/>
          </a:xfrm>
        </p:grpSpPr>
        <p:sp>
          <p:nvSpPr>
            <p:cNvPr id="7" name="Oval Callout 6"/>
            <p:cNvSpPr/>
            <p:nvPr/>
          </p:nvSpPr>
          <p:spPr>
            <a:xfrm>
              <a:off x="179512" y="3140968"/>
              <a:ext cx="2189112" cy="1008112"/>
            </a:xfrm>
            <a:prstGeom prst="wedgeEllipseCallout">
              <a:avLst>
                <a:gd name="adj1" fmla="val -19925"/>
                <a:gd name="adj2" fmla="val 664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335873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Can you verify my program?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68208" y="3140969"/>
            <a:ext cx="2468616" cy="1285111"/>
            <a:chOff x="6516216" y="2132856"/>
            <a:chExt cx="2468616" cy="1285111"/>
          </a:xfrm>
        </p:grpSpPr>
        <p:sp>
          <p:nvSpPr>
            <p:cNvPr id="11" name="Oval Callout 10"/>
            <p:cNvSpPr/>
            <p:nvPr/>
          </p:nvSpPr>
          <p:spPr>
            <a:xfrm>
              <a:off x="6516216" y="2132856"/>
              <a:ext cx="2468616" cy="1126574"/>
            </a:xfrm>
            <a:prstGeom prst="wedgeEllipseCallout">
              <a:avLst>
                <a:gd name="adj1" fmla="val 13450"/>
                <a:gd name="adj2" fmla="val 6854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2217638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Which property are you interested 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1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</a:t>
            </a:r>
            <a:r>
              <a:rPr lang="en-US" smtClean="0"/>
              <a:t>Questions </a:t>
            </a:r>
            <a:r>
              <a:rPr lang="en-US"/>
              <a:t>in </a:t>
            </a:r>
            <a:r>
              <a:rPr lang="en-US" smtClean="0"/>
              <a:t>Verification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Will </a:t>
            </a:r>
            <a:r>
              <a:rPr lang="en-US"/>
              <a:t>the program crash</a:t>
            </a:r>
            <a:r>
              <a:rPr lang="en-US" smtClean="0"/>
              <a:t>?</a:t>
            </a:r>
          </a:p>
          <a:p>
            <a:r>
              <a:rPr lang="en-US" smtClean="0"/>
              <a:t>Does </a:t>
            </a:r>
            <a:r>
              <a:rPr lang="en-US"/>
              <a:t>it compute the correct result</a:t>
            </a:r>
            <a:r>
              <a:rPr lang="en-US" smtClean="0"/>
              <a:t>?</a:t>
            </a:r>
          </a:p>
          <a:p>
            <a:r>
              <a:rPr lang="en-US" smtClean="0"/>
              <a:t>Does </a:t>
            </a:r>
            <a:r>
              <a:rPr lang="en-US"/>
              <a:t>it leak private information</a:t>
            </a:r>
            <a:r>
              <a:rPr lang="en-US" smtClean="0"/>
              <a:t>?</a:t>
            </a:r>
          </a:p>
          <a:p>
            <a:r>
              <a:rPr lang="en-US" smtClean="0"/>
              <a:t>How </a:t>
            </a:r>
            <a:r>
              <a:rPr lang="en-US"/>
              <a:t>long does it take to run</a:t>
            </a:r>
            <a:r>
              <a:rPr lang="en-US" smtClean="0"/>
              <a:t>?</a:t>
            </a:r>
          </a:p>
          <a:p>
            <a:r>
              <a:rPr lang="en-US" smtClean="0"/>
              <a:t>How </a:t>
            </a:r>
            <a:r>
              <a:rPr lang="en-US"/>
              <a:t>much power does it consume</a:t>
            </a:r>
            <a:r>
              <a:rPr lang="en-US" smtClean="0"/>
              <a:t>?</a:t>
            </a:r>
          </a:p>
          <a:p>
            <a:r>
              <a:rPr lang="en-US" smtClean="0"/>
              <a:t>Will </a:t>
            </a:r>
            <a:r>
              <a:rPr lang="en-US"/>
              <a:t>it turn off automated cruise control</a:t>
            </a:r>
            <a:r>
              <a:rPr lang="en-US" smtClean="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 Mathematical Proof of Program Correctness?</a:t>
            </a:r>
            <a:endParaRPr lang="en-US"/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42" y="4527844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75520" y="2420888"/>
            <a:ext cx="3312368" cy="1774646"/>
            <a:chOff x="179512" y="2348880"/>
            <a:chExt cx="3312368" cy="1774646"/>
          </a:xfrm>
        </p:grpSpPr>
        <p:sp>
          <p:nvSpPr>
            <p:cNvPr id="9" name="Oval Callout 8"/>
            <p:cNvSpPr/>
            <p:nvPr/>
          </p:nvSpPr>
          <p:spPr>
            <a:xfrm>
              <a:off x="179512" y="2348880"/>
              <a:ext cx="3240360" cy="1774646"/>
            </a:xfrm>
            <a:prstGeom prst="wedgeEllipse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536" y="2660719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 just want to be sure that </a:t>
              </a:r>
            </a:p>
            <a:p>
              <a:r>
                <a:rPr lang="en-US"/>
                <a:t>no element is lost in the list – if I insert an element, it is really there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1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Mathematical Proof of Program Correctness?</a:t>
            </a:r>
            <a:endParaRPr lang="en-US" dirty="0"/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42" y="4527844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rgbClr val="FF0000"/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8168" y="2981059"/>
            <a:ext cx="2880320" cy="1416353"/>
            <a:chOff x="6372200" y="3140968"/>
            <a:chExt cx="2880320" cy="1416353"/>
          </a:xfrm>
        </p:grpSpPr>
        <p:sp>
          <p:nvSpPr>
            <p:cNvPr id="7" name="Oval Callout 6"/>
            <p:cNvSpPr/>
            <p:nvPr/>
          </p:nvSpPr>
          <p:spPr>
            <a:xfrm>
              <a:off x="6372200" y="3140968"/>
              <a:ext cx="2880320" cy="1312038"/>
            </a:xfrm>
            <a:prstGeom prst="wedgeEllipseCallout">
              <a:avLst>
                <a:gd name="adj1" fmla="val 10568"/>
                <a:gd name="adj2" fmla="val 7159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60232" y="3356992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Let L be a set (a </a:t>
              </a:r>
              <a:r>
                <a:rPr lang="en-US" err="1"/>
                <a:t>multiset</a:t>
              </a:r>
              <a:r>
                <a:rPr lang="en-US"/>
                <a:t>) of all elements stored in the list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5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 Mathematical Proof of Program Correctness?</a:t>
            </a:r>
            <a:endParaRPr lang="en-US"/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42" y="4527844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dirty="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 dirty="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504" y="2581454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Annotations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3712" y="2789204"/>
            <a:ext cx="792088" cy="3517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46848" y="2573179"/>
            <a:ext cx="67694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3712" y="2204865"/>
            <a:ext cx="720080" cy="5843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 smtClean="0"/>
              <a:t>Annotations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Written by a programmer or a software analyst</a:t>
            </a:r>
          </a:p>
          <a:p>
            <a:r>
              <a:rPr lang="en-US" smtClean="0"/>
              <a:t>Added to the original program code to express properties that allow reasoning about the programs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Preconditions:  </a:t>
            </a:r>
          </a:p>
          <a:p>
            <a:pPr lvl="2"/>
            <a:r>
              <a:rPr lang="en-US" smtClean="0"/>
              <a:t>Describe  properties of an input </a:t>
            </a:r>
          </a:p>
          <a:p>
            <a:pPr lvl="1"/>
            <a:r>
              <a:rPr lang="en-US" err="1" smtClean="0"/>
              <a:t>Postconditions</a:t>
            </a:r>
            <a:r>
              <a:rPr lang="en-US" smtClean="0"/>
              <a:t>:</a:t>
            </a:r>
          </a:p>
          <a:p>
            <a:pPr lvl="2"/>
            <a:r>
              <a:rPr lang="en-US" smtClean="0"/>
              <a:t>Describe what the program is supposed to do</a:t>
            </a:r>
          </a:p>
          <a:p>
            <a:pPr lvl="1"/>
            <a:r>
              <a:rPr lang="en-US" smtClean="0"/>
              <a:t>Invariants:</a:t>
            </a:r>
          </a:p>
          <a:p>
            <a:pPr lvl="2"/>
            <a:r>
              <a:rPr lang="en-US" smtClean="0"/>
              <a:t>Describe properties that have to hold in every program point</a:t>
            </a:r>
          </a:p>
          <a:p>
            <a:pPr marL="393192" lvl="1" indent="0">
              <a:buNone/>
            </a:pPr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				    expected attendance</a:t>
            </a:r>
            <a:endParaRPr lang="en-US" dirty="0"/>
          </a:p>
          <a:p>
            <a:r>
              <a:rPr lang="en-US" dirty="0" smtClean="0"/>
              <a:t>Homework				     20</a:t>
            </a:r>
            <a:r>
              <a:rPr lang="en-US" dirty="0"/>
              <a:t>%</a:t>
            </a:r>
          </a:p>
          <a:p>
            <a:r>
              <a:rPr lang="en-US" dirty="0"/>
              <a:t>In class short </a:t>
            </a:r>
            <a:r>
              <a:rPr lang="en-US" dirty="0" smtClean="0"/>
              <a:t>mid-term </a:t>
            </a:r>
            <a:r>
              <a:rPr lang="en-US" dirty="0"/>
              <a:t>		     10%</a:t>
            </a:r>
          </a:p>
          <a:p>
            <a:pPr lvl="1"/>
            <a:r>
              <a:rPr lang="en-US" dirty="0"/>
              <a:t>Tentatively, </a:t>
            </a:r>
            <a:r>
              <a:rPr lang="en-US" dirty="0" smtClean="0"/>
              <a:t>March 5 (TBD?)</a:t>
            </a:r>
            <a:endParaRPr lang="en-US" dirty="0"/>
          </a:p>
          <a:p>
            <a:r>
              <a:rPr lang="en-US" dirty="0"/>
              <a:t>In class exam (May </a:t>
            </a:r>
            <a:r>
              <a:rPr lang="en-US" dirty="0" smtClean="0"/>
              <a:t>2)                                   30</a:t>
            </a:r>
            <a:r>
              <a:rPr lang="en-US" dirty="0"/>
              <a:t>%</a:t>
            </a:r>
          </a:p>
          <a:p>
            <a:r>
              <a:rPr lang="en-US" dirty="0"/>
              <a:t>Project …                                         	     </a:t>
            </a:r>
            <a:r>
              <a:rPr lang="en-US" dirty="0" smtClean="0"/>
              <a:t>40</a:t>
            </a:r>
            <a:r>
              <a:rPr lang="en-US" dirty="0"/>
              <a:t>%</a:t>
            </a:r>
          </a:p>
          <a:p>
            <a:endParaRPr lang="en-US" dirty="0"/>
          </a:p>
          <a:p>
            <a:r>
              <a:rPr lang="en-US" dirty="0"/>
              <a:t>1st project-related </a:t>
            </a:r>
            <a:r>
              <a:rPr lang="en-US" dirty="0" smtClean="0"/>
              <a:t>assignment: think about the ideas for the project during the shopping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Decision Procedures for Collections</a:t>
            </a:r>
            <a:endParaRPr lang="en-US"/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42" y="4527844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6337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62"/>
          <p:cNvSpPr txBox="1">
            <a:spLocks noChangeArrowheads="1"/>
          </p:cNvSpPr>
          <p:nvPr/>
        </p:nvSpPr>
        <p:spPr>
          <a:xfrm>
            <a:off x="4180656" y="1988841"/>
            <a:ext cx="4075584" cy="3693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1" tIns="45715" rIns="91431" bIns="45715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L = data[</a:t>
            </a:r>
            <a:r>
              <a:rPr lang="en-US" sz="180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root.next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*]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invariant: size = card L</a:t>
            </a:r>
            <a:endParaRPr lang="en-US" sz="1800">
              <a:solidFill>
                <a:schemeClr val="bg2">
                  <a:lumMod val="10000"/>
                </a:schemeClr>
              </a:solidFill>
              <a:latin typeface="Courier New" pitchFamily="49" charset="0"/>
              <a:sym typeface="Symbol" pitchFamily="18" charset="2"/>
            </a:endParaRP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</a:rPr>
              <a:t>public void add (Object x)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//: ensures L = old L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sym typeface="Symbol" pitchFamily="18" charset="2"/>
              </a:rPr>
              <a:t>+ {x}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{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Node e = new Node();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e.data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x;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</a:t>
            </a:r>
            <a:r>
              <a:rPr lang="en-US" sz="1800" err="1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e.next</a:t>
            </a: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= root;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root = e;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  size = size + 1;</a:t>
            </a:r>
          </a:p>
          <a:p>
            <a:pPr defTabSz="635000">
              <a:buNone/>
              <a:defRPr/>
            </a:pPr>
            <a:r>
              <a:rPr lang="en-US" sz="1800">
                <a:solidFill>
                  <a:srgbClr val="19197D"/>
                </a:solidFill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3792" y="4869160"/>
            <a:ext cx="4752528" cy="1872208"/>
            <a:chOff x="1187624" y="3839896"/>
            <a:chExt cx="4752528" cy="1872208"/>
          </a:xfrm>
        </p:grpSpPr>
        <p:sp>
          <p:nvSpPr>
            <p:cNvPr id="8" name="Oval Callout 7"/>
            <p:cNvSpPr/>
            <p:nvPr/>
          </p:nvSpPr>
          <p:spPr>
            <a:xfrm>
              <a:off x="1187624" y="3839896"/>
              <a:ext cx="4514936" cy="1872208"/>
            </a:xfrm>
            <a:prstGeom prst="wedgeEllipseCallout">
              <a:avLst>
                <a:gd name="adj1" fmla="val 63371"/>
                <a:gd name="adj2" fmla="val -5727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4221088"/>
              <a:ext cx="4464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Prove that the following formula always holds:</a:t>
              </a:r>
            </a:p>
            <a:p>
              <a:endParaRPr lang="en-US"/>
            </a:p>
            <a:p>
              <a:r>
                <a:rPr lang="en-US"/>
                <a:t>∀ X. ∀ L. |X| = 1 </a:t>
              </a:r>
              <a:r>
                <a:rPr lang="en-US">
                  <a:sym typeface="Symbol"/>
                </a:rPr>
                <a:t> | L </a:t>
              </a:r>
              <a:r>
                <a:rPr lang="en-US"/>
                <a:t>⊎ X</a:t>
              </a:r>
              <a:r>
                <a:rPr lang="en-US">
                  <a:sym typeface="Symbol"/>
                </a:rPr>
                <a:t> | = |L| + 1 </a:t>
              </a: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31504" y="6329911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Verification condition</a:t>
            </a:r>
          </a:p>
        </p:txBody>
      </p:sp>
    </p:spTree>
    <p:extLst>
      <p:ext uri="{BB962C8B-B14F-4D97-AF65-F5344CB8AC3E}">
        <p14:creationId xmlns:p14="http://schemas.microsoft.com/office/powerpoint/2010/main" val="15315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1143000"/>
          </a:xfrm>
        </p:spPr>
        <p:txBody>
          <a:bodyPr/>
          <a:lstStyle/>
          <a:p>
            <a:r>
              <a:rPr lang="en-US" smtClean="0"/>
              <a:t>Verification Conditions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Mathematical formulas derived based on:</a:t>
            </a:r>
          </a:p>
          <a:p>
            <a:pPr lvl="1"/>
            <a:r>
              <a:rPr lang="en-US" smtClean="0"/>
              <a:t>Code</a:t>
            </a:r>
          </a:p>
          <a:p>
            <a:pPr lvl="1"/>
            <a:r>
              <a:rPr lang="en-US" smtClean="0"/>
              <a:t>Annotations</a:t>
            </a:r>
          </a:p>
          <a:p>
            <a:r>
              <a:rPr lang="en-US" smtClean="0"/>
              <a:t>If a verification condition always holds (valid), then to code is correct w.r.t. the given property</a:t>
            </a:r>
          </a:p>
          <a:p>
            <a:r>
              <a:rPr lang="en-US" smtClean="0"/>
              <a:t>It does not depend on the input variables</a:t>
            </a:r>
          </a:p>
          <a:p>
            <a:r>
              <a:rPr lang="en-US" smtClean="0"/>
              <a:t>If a verification condition does not hold, we should be able to detect an error in the code</a:t>
            </a:r>
          </a:p>
          <a:p>
            <a:endParaRPr lang="en-US" smtClean="0"/>
          </a:p>
          <a:p>
            <a:pPr marL="393192" lvl="1" indent="0">
              <a:buNone/>
            </a:pPr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marL="667512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143000"/>
          </a:xfrm>
        </p:spPr>
        <p:txBody>
          <a:bodyPr/>
          <a:lstStyle/>
          <a:p>
            <a:r>
              <a:rPr lang="en-US" sz="4000" dirty="0"/>
              <a:t>Software Verification</a:t>
            </a:r>
            <a:endParaRPr lang="en-US" sz="3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14872" y="2321546"/>
            <a:ext cx="8229600" cy="2187575"/>
            <a:chOff x="533400" y="1916113"/>
            <a:chExt cx="8229600" cy="2187575"/>
          </a:xfrm>
        </p:grpSpPr>
        <p:sp>
          <p:nvSpPr>
            <p:cNvPr id="26" name="Rounded Rectangle 25"/>
            <p:cNvSpPr/>
            <p:nvPr/>
          </p:nvSpPr>
          <p:spPr>
            <a:xfrm>
              <a:off x="5943600" y="2514600"/>
              <a:ext cx="1828800" cy="1143000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3048000"/>
              <a:ext cx="1600200" cy="9144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3" name="TextBox 6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program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667000"/>
              <a:ext cx="1752600" cy="9144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4267200" y="2895600"/>
              <a:ext cx="1143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formulas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772400" y="3124200"/>
              <a:ext cx="6858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Box 12"/>
            <p:cNvSpPr txBox="1">
              <a:spLocks noChangeArrowheads="1"/>
            </p:cNvSpPr>
            <p:nvPr/>
          </p:nvSpPr>
          <p:spPr bwMode="auto">
            <a:xfrm>
              <a:off x="7848600" y="191611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correct</a:t>
              </a:r>
            </a:p>
          </p:txBody>
        </p:sp>
        <p:sp>
          <p:nvSpPr>
            <p:cNvPr id="11278" name="TextBox 13"/>
            <p:cNvSpPr txBox="1">
              <a:spLocks noChangeArrowheads="1"/>
            </p:cNvSpPr>
            <p:nvPr/>
          </p:nvSpPr>
          <p:spPr bwMode="auto">
            <a:xfrm>
              <a:off x="8153400" y="37338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no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7562850" y="2457450"/>
              <a:ext cx="8763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3600" y="3352800"/>
              <a:ext cx="5334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6"/>
            </p:cNvCxnSpPr>
            <p:nvPr/>
          </p:nvCxnSpPr>
          <p:spPr>
            <a:xfrm>
              <a:off x="5715000" y="3124200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9" name="TextBox 43"/>
            <p:cNvSpPr txBox="1">
              <a:spLocks noChangeArrowheads="1"/>
            </p:cNvSpPr>
            <p:nvPr/>
          </p:nvSpPr>
          <p:spPr bwMode="auto">
            <a:xfrm>
              <a:off x="5791200" y="2906713"/>
              <a:ext cx="2209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theorem prover</a:t>
              </a:r>
            </a:p>
          </p:txBody>
        </p:sp>
        <p:sp>
          <p:nvSpPr>
            <p:cNvPr id="29" name="Diamond 28"/>
            <p:cNvSpPr/>
            <p:nvPr/>
          </p:nvSpPr>
          <p:spPr>
            <a:xfrm>
              <a:off x="2362200" y="2590800"/>
              <a:ext cx="1295400" cy="1066800"/>
            </a:xfrm>
            <a:prstGeom prst="diamond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endCxn id="8" idx="2"/>
            </p:cNvCxnSpPr>
            <p:nvPr/>
          </p:nvCxnSpPr>
          <p:spPr>
            <a:xfrm>
              <a:off x="3657600" y="3124200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981200" y="2590800"/>
              <a:ext cx="685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09600" y="2286000"/>
              <a:ext cx="1371600" cy="6096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94" name="TextBox 6"/>
            <p:cNvSpPr txBox="1">
              <a:spLocks noChangeArrowheads="1"/>
            </p:cNvSpPr>
            <p:nvPr/>
          </p:nvSpPr>
          <p:spPr bwMode="auto">
            <a:xfrm>
              <a:off x="614264" y="2362200"/>
              <a:ext cx="152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annotations</a:t>
              </a:r>
            </a:p>
          </p:txBody>
        </p:sp>
        <p:sp>
          <p:nvSpPr>
            <p:cNvPr id="11295" name="TextBox 42"/>
            <p:cNvSpPr txBox="1">
              <a:spLocks noChangeArrowheads="1"/>
            </p:cNvSpPr>
            <p:nvPr/>
          </p:nvSpPr>
          <p:spPr bwMode="auto">
            <a:xfrm>
              <a:off x="2590800" y="28956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verifier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of Verification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19536" y="1946488"/>
            <a:ext cx="5184576" cy="1122472"/>
          </a:xfrm>
        </p:spPr>
        <p:txBody>
          <a:bodyPr/>
          <a:lstStyle/>
          <a:p>
            <a:r>
              <a:rPr lang="en-US" dirty="0" smtClean="0"/>
              <a:t>Windows XP has approximately 45 millions lines of source code</a:t>
            </a:r>
          </a:p>
          <a:p>
            <a:endParaRPr lang="en-US" dirty="0"/>
          </a:p>
        </p:txBody>
      </p:sp>
      <p:pic>
        <p:nvPicPr>
          <p:cNvPr id="6" name="Picture 6" descr="papierstap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060848"/>
            <a:ext cx="2160240" cy="42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7318" y="3068960"/>
            <a:ext cx="484482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Symbol" pitchFamily="18" charset="2"/>
              <a:buChar char="@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latin typeface="Constantia (Body)"/>
                <a:sym typeface="Symbol" pitchFamily="18" charset="2"/>
              </a:rPr>
              <a:t>300.000 DIN A4 papers</a:t>
            </a:r>
          </a:p>
          <a:p>
            <a:pPr eaLnBrk="1" hangingPunct="1">
              <a:buFont typeface="Symbol" pitchFamily="18" charset="2"/>
              <a:buChar char="@"/>
            </a:pPr>
            <a:r>
              <a:rPr lang="de-DE" sz="2800" dirty="0">
                <a:latin typeface="Constantia (Body)"/>
                <a:sym typeface="Symbol" pitchFamily="18" charset="2"/>
              </a:rPr>
              <a:t> 12m high </a:t>
            </a:r>
            <a:r>
              <a:rPr lang="de-DE" sz="2800" dirty="0" err="1">
                <a:latin typeface="Constantia (Body)"/>
                <a:sym typeface="Symbol" pitchFamily="18" charset="2"/>
              </a:rPr>
              <a:t>paper</a:t>
            </a:r>
            <a:r>
              <a:rPr lang="de-DE" sz="2800" dirty="0">
                <a:latin typeface="Constantia (Body)"/>
                <a:sym typeface="Symbol" pitchFamily="18" charset="2"/>
              </a:rPr>
              <a:t> </a:t>
            </a:r>
            <a:r>
              <a:rPr lang="de-DE" sz="2800" dirty="0" err="1">
                <a:latin typeface="Constantia (Body)"/>
                <a:sym typeface="Symbol" pitchFamily="18" charset="2"/>
              </a:rPr>
              <a:t>stack</a:t>
            </a:r>
            <a:endParaRPr lang="en-US" sz="2800" dirty="0">
              <a:latin typeface="Constantia (Body)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2" y="458403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Verification should be automated!!!</a:t>
            </a:r>
          </a:p>
        </p:txBody>
      </p:sp>
    </p:spTree>
    <p:extLst>
      <p:ext uri="{BB962C8B-B14F-4D97-AF65-F5344CB8AC3E}">
        <p14:creationId xmlns:p14="http://schemas.microsoft.com/office/powerpoint/2010/main" val="35772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Software engineering boils down to several issues: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Specification: Know what you want to do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Design: Develop an efficient plan for doing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Programming: Do it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Validation: Check that you have got what you wanted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Specifications are important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even define what you want to do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To ensure everyone understands the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CS Professors usually good at well-defined 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May not be great at ill-defined non-technical problems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Take everything in this class with a pinch of salt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Ultimately, the most important things you learn are those you learn through experience</a:t>
            </a:r>
          </a:p>
        </p:txBody>
      </p:sp>
    </p:spTree>
    <p:extLst>
      <p:ext uri="{BB962C8B-B14F-4D97-AF65-F5344CB8AC3E}">
        <p14:creationId xmlns:p14="http://schemas.microsoft.com/office/powerpoint/2010/main" val="376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Academic Integrity at Yale</a:t>
            </a:r>
            <a:endParaRPr lang="en-US" dirty="0"/>
          </a:p>
          <a:p>
            <a:r>
              <a:rPr lang="en-US" dirty="0"/>
              <a:t>Don’t use work from uncited </a:t>
            </a:r>
            <a:r>
              <a:rPr lang="en-US" dirty="0" smtClean="0"/>
              <a:t>sources</a:t>
            </a:r>
          </a:p>
          <a:p>
            <a:r>
              <a:rPr lang="en-US" i="1" dirty="0"/>
              <a:t>You can learn more about the conventions of using sources by referring to the </a:t>
            </a:r>
            <a:r>
              <a:rPr lang="en-US" i="1" dirty="0">
                <a:hlinkClick r:id="rId3"/>
              </a:rPr>
              <a:t>Yale College Writing Center's Web </a:t>
            </a:r>
            <a:r>
              <a:rPr lang="en-US" i="1" dirty="0" smtClean="0">
                <a:hlinkClick r:id="rId3"/>
              </a:rPr>
              <a:t>site</a:t>
            </a:r>
            <a:r>
              <a:rPr lang="en-US" dirty="0" smtClean="0"/>
              <a:t> (from the </a:t>
            </a:r>
            <a:r>
              <a:rPr lang="en-US" dirty="0">
                <a:hlinkClick r:id="rId2"/>
              </a:rPr>
              <a:t>Academic Integrity at </a:t>
            </a:r>
            <a:r>
              <a:rPr lang="en-US" dirty="0" smtClean="0">
                <a:hlinkClick r:id="rId2"/>
              </a:rPr>
              <a:t>Yale</a:t>
            </a:r>
            <a:r>
              <a:rPr lang="en-US" dirty="0" smtClean="0"/>
              <a:t> web site)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Expected to cooperate on projects</a:t>
            </a:r>
          </a:p>
          <a:p>
            <a:r>
              <a:rPr lang="en-US" dirty="0" smtClean="0"/>
              <a:t>… </a:t>
            </a:r>
            <a:r>
              <a:rPr lang="en-US" dirty="0"/>
              <a:t>but not on </a:t>
            </a:r>
            <a:r>
              <a:rPr lang="en-US" dirty="0" smtClean="0"/>
              <a:t>exams!</a:t>
            </a:r>
            <a:endParaRPr lang="en-US" dirty="0"/>
          </a:p>
          <a:p>
            <a:r>
              <a:rPr lang="en-US" dirty="0" smtClean="0"/>
              <a:t>Default </a:t>
            </a:r>
            <a:r>
              <a:rPr lang="en-US" dirty="0"/>
              <a:t>penalty:  </a:t>
            </a:r>
            <a:r>
              <a:rPr lang="en-US" dirty="0" smtClean="0"/>
              <a:t>failing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class material will </a:t>
            </a:r>
            <a:r>
              <a:rPr lang="en-US" dirty="0" smtClean="0"/>
              <a:t>be available  </a:t>
            </a:r>
            <a:r>
              <a:rPr lang="en-US" dirty="0"/>
              <a:t>on the </a:t>
            </a:r>
            <a:r>
              <a:rPr lang="en-US" dirty="0" smtClean="0"/>
              <a:t>web</a:t>
            </a:r>
          </a:p>
          <a:p>
            <a:pPr lvl="1"/>
            <a:r>
              <a:rPr lang="en-US" dirty="0" smtClean="0">
                <a:hlinkClick r:id="rId2"/>
              </a:rPr>
              <a:t>http://www.cs.yale.edu/homes/piskac/teaching/softeng14.html</a:t>
            </a:r>
            <a:endParaRPr lang="en-US" dirty="0"/>
          </a:p>
          <a:p>
            <a:r>
              <a:rPr lang="en-US" dirty="0"/>
              <a:t>Lecture notes, handouts, papers to read, homework, project announcements, etc. </a:t>
            </a:r>
          </a:p>
          <a:p>
            <a:endParaRPr lang="en-US" dirty="0"/>
          </a:p>
          <a:p>
            <a:r>
              <a:rPr lang="en-US" dirty="0"/>
              <a:t>Important: </a:t>
            </a:r>
            <a:r>
              <a:rPr lang="en-US" dirty="0" smtClean="0"/>
              <a:t>Check </a:t>
            </a:r>
            <a:r>
              <a:rPr lang="en-US" dirty="0"/>
              <a:t>the web site for </a:t>
            </a:r>
            <a:r>
              <a:rPr lang="en-US" dirty="0" smtClean="0"/>
              <a:t>the course announcements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no </a:t>
            </a:r>
            <a:r>
              <a:rPr lang="en-US" dirty="0"/>
              <a:t>compulsory textbook for the course</a:t>
            </a:r>
          </a:p>
          <a:p>
            <a:r>
              <a:rPr lang="en-US" dirty="0" smtClean="0"/>
              <a:t>There will be a list of suggested </a:t>
            </a:r>
            <a:r>
              <a:rPr lang="en-US" dirty="0"/>
              <a:t>readings from web resources and research </a:t>
            </a:r>
            <a:r>
              <a:rPr lang="en-US" dirty="0" smtClean="0"/>
              <a:t>papers on the course website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Interesting books to read: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teve </a:t>
            </a:r>
            <a:r>
              <a:rPr lang="en-US" dirty="0"/>
              <a:t>McConnell: "Code Complete: A Practical Handbook of </a:t>
            </a:r>
            <a:r>
              <a:rPr lang="en-US" dirty="0" smtClean="0"/>
              <a:t>Software Construction</a:t>
            </a:r>
            <a:r>
              <a:rPr lang="en-US" dirty="0"/>
              <a:t>", ISBN-10: </a:t>
            </a:r>
            <a:r>
              <a:rPr lang="en-US" dirty="0" smtClean="0"/>
              <a:t>0735619670</a:t>
            </a:r>
          </a:p>
          <a:p>
            <a:pPr lvl="1"/>
            <a:r>
              <a:rPr lang="en-US" dirty="0" smtClean="0"/>
              <a:t>Roger </a:t>
            </a:r>
            <a:r>
              <a:rPr lang="en-US" dirty="0"/>
              <a:t>Pressman: "Software Engineering: A Practitioner's Approach</a:t>
            </a:r>
            <a:r>
              <a:rPr lang="en-US" dirty="0" smtClean="0"/>
              <a:t>", ISBN-10</a:t>
            </a:r>
            <a:r>
              <a:rPr lang="en-US" dirty="0"/>
              <a:t>: </a:t>
            </a:r>
            <a:r>
              <a:rPr lang="en-US" dirty="0" smtClean="0"/>
              <a:t>0073375977</a:t>
            </a:r>
          </a:p>
          <a:p>
            <a:pPr lvl="1"/>
            <a:r>
              <a:rPr lang="en-US" dirty="0" smtClean="0"/>
              <a:t>Ian </a:t>
            </a:r>
            <a:r>
              <a:rPr lang="en-US" dirty="0" err="1"/>
              <a:t>Sommerville</a:t>
            </a:r>
            <a:r>
              <a:rPr lang="en-US" dirty="0"/>
              <a:t>: "Software Engineering", ISBN-10: </a:t>
            </a:r>
            <a:r>
              <a:rPr lang="en-US" dirty="0" smtClean="0"/>
              <a:t>0137035152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Frederick Brooks: “The Mythical </a:t>
            </a:r>
            <a:r>
              <a:rPr lang="en-US" dirty="0" smtClean="0">
                <a:solidFill>
                  <a:schemeClr val="accent2"/>
                </a:solidFill>
              </a:rPr>
              <a:t>Man-Month</a:t>
            </a:r>
            <a:r>
              <a:rPr lang="en-US" dirty="0">
                <a:solidFill>
                  <a:schemeClr val="accent2"/>
                </a:solidFill>
              </a:rPr>
              <a:t>”, I</a:t>
            </a:r>
            <a:r>
              <a:rPr lang="en-US" dirty="0" smtClean="0">
                <a:solidFill>
                  <a:schemeClr val="accent2"/>
                </a:solidFill>
              </a:rPr>
              <a:t>SBN 0-201-83595-9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a typeface="ＭＳ Ｐゴシック" panose="020B0600070205080204" pitchFamily="34" charset="-128"/>
              </a:rPr>
              <a:t>The only way to learn “software engineering” is by writing a large piece of code in a group</a:t>
            </a: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A </a:t>
            </a:r>
            <a:r>
              <a:rPr lang="en-US" sz="2400" dirty="0">
                <a:ea typeface="ＭＳ Ｐゴシック" panose="020B0600070205080204" pitchFamily="34" charset="-128"/>
              </a:rPr>
              <a:t>BIG project solving a real-world problem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Can be (almost) anything</a:t>
            </a:r>
          </a:p>
          <a:p>
            <a:r>
              <a:rPr lang="en-US" sz="2400" dirty="0" smtClean="0">
                <a:ea typeface="ＭＳ Ｐゴシック" panose="020B0600070205080204" pitchFamily="34" charset="-128"/>
              </a:rPr>
              <a:t>Done </a:t>
            </a:r>
            <a:r>
              <a:rPr lang="en-US" sz="2400" dirty="0">
                <a:ea typeface="ＭＳ Ｐゴシック" panose="020B0600070205080204" pitchFamily="34" charset="-128"/>
              </a:rPr>
              <a:t>in teams of </a:t>
            </a:r>
            <a:r>
              <a:rPr lang="en-US" sz="2400" dirty="0" smtClean="0">
                <a:ea typeface="ＭＳ Ｐゴシック" panose="020B0600070205080204" pitchFamily="34" charset="-128"/>
              </a:rPr>
              <a:t>6-7 </a:t>
            </a:r>
            <a:r>
              <a:rPr lang="en-US" sz="2400" dirty="0">
                <a:ea typeface="ＭＳ Ｐゴシック" panose="020B0600070205080204" pitchFamily="34" charset="-128"/>
              </a:rPr>
              <a:t>students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You do everything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Gather requirements, design, code, and test in several </a:t>
            </a:r>
            <a:r>
              <a:rPr lang="en-US" sz="2000" dirty="0" smtClean="0">
                <a:ea typeface="ＭＳ Ｐゴシック" panose="020B0600070205080204" pitchFamily="34" charset="-128"/>
              </a:rPr>
              <a:t>assignments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This </a:t>
            </a:r>
            <a:r>
              <a:rPr lang="en-US" sz="2000" dirty="0">
                <a:ea typeface="ＭＳ Ｐゴシック" panose="020B0600070205080204" pitchFamily="34" charset="-128"/>
              </a:rPr>
              <a:t>class </a:t>
            </a:r>
            <a:r>
              <a:rPr lang="en-US" sz="2000" dirty="0" smtClean="0">
                <a:ea typeface="ＭＳ Ｐゴシック" panose="020B0600070205080204" pitchFamily="34" charset="-128"/>
              </a:rPr>
              <a:t>should be very close to </a:t>
            </a:r>
            <a:r>
              <a:rPr lang="en-US" sz="2000" dirty="0">
                <a:ea typeface="ＭＳ Ｐゴシック" panose="020B0600070205080204" pitchFamily="34" charset="-128"/>
              </a:rPr>
              <a:t>a startup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447</TotalTime>
  <Words>2340</Words>
  <Application>Microsoft Office PowerPoint</Application>
  <PresentationFormat>Widescreen</PresentationFormat>
  <Paragraphs>430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ＭＳ Ｐゴシック</vt:lpstr>
      <vt:lpstr>Arial</vt:lpstr>
      <vt:lpstr>Calibri</vt:lpstr>
      <vt:lpstr>Comic Sans MS</vt:lpstr>
      <vt:lpstr>Constantia (Body)</vt:lpstr>
      <vt:lpstr>Courier New</vt:lpstr>
      <vt:lpstr>Rockwell</vt:lpstr>
      <vt:lpstr>Rockwell Condensed</vt:lpstr>
      <vt:lpstr>Symbol</vt:lpstr>
      <vt:lpstr>Times New Roman</vt:lpstr>
      <vt:lpstr>Wingdings</vt:lpstr>
      <vt:lpstr>Wingdings 2</vt:lpstr>
      <vt:lpstr>Wood Type</vt:lpstr>
      <vt:lpstr>Office Theme</vt:lpstr>
      <vt:lpstr>Software Engineering</vt:lpstr>
      <vt:lpstr>PowerPoint Presentation</vt:lpstr>
      <vt:lpstr>Acknowledgements</vt:lpstr>
      <vt:lpstr>Course Staff</vt:lpstr>
      <vt:lpstr>Course Structure</vt:lpstr>
      <vt:lpstr>Academic Integrity</vt:lpstr>
      <vt:lpstr>Course Website</vt:lpstr>
      <vt:lpstr>Course Material</vt:lpstr>
      <vt:lpstr>The Project</vt:lpstr>
      <vt:lpstr>Project Timeline</vt:lpstr>
      <vt:lpstr>The Ideas Behind the Project Structure</vt:lpstr>
      <vt:lpstr>What this course is (not) about?</vt:lpstr>
      <vt:lpstr>What this course is about?</vt:lpstr>
      <vt:lpstr>What is Software Engineering?</vt:lpstr>
      <vt:lpstr>Software Engineering Myths: Management</vt:lpstr>
      <vt:lpstr>Software Engineering Myths: Customer</vt:lpstr>
      <vt:lpstr>Software Engineering Myths: Practitioner</vt:lpstr>
      <vt:lpstr>Our goals for software engineering</vt:lpstr>
      <vt:lpstr>How Do We Know the System Works?</vt:lpstr>
      <vt:lpstr>Software BUGs – SPACE disaster  </vt:lpstr>
      <vt:lpstr>PowerPoint Presentation</vt:lpstr>
      <vt:lpstr>Examples of Software Errors</vt:lpstr>
      <vt:lpstr>Financial Impact of Software Errors </vt:lpstr>
      <vt:lpstr>How to identify software bugs?</vt:lpstr>
      <vt:lpstr>Teams and Specifications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Cartoon</vt:lpstr>
      <vt:lpstr>Specification</vt:lpstr>
      <vt:lpstr>How Do We Code Efficiently?</vt:lpstr>
      <vt:lpstr>Parallel Development</vt:lpstr>
      <vt:lpstr>Pitfalls of Parallel Development</vt:lpstr>
      <vt:lpstr>Interfaces</vt:lpstr>
      <vt:lpstr>Defining Interfaces</vt:lpstr>
      <vt:lpstr>Efficient software development </vt:lpstr>
      <vt:lpstr>How to obtain Software Reliability?</vt:lpstr>
      <vt:lpstr>A Mathematical Proof of Program Correctness?</vt:lpstr>
      <vt:lpstr>Example Questions in Verification</vt:lpstr>
      <vt:lpstr>A Mathematical Proof of Program Correctness?</vt:lpstr>
      <vt:lpstr>A Mathematical Proof of Program Correctness?</vt:lpstr>
      <vt:lpstr>A Mathematical Proof of Program Correctness?</vt:lpstr>
      <vt:lpstr>Annotations</vt:lpstr>
      <vt:lpstr>Decision Procedures for Collections</vt:lpstr>
      <vt:lpstr>Verification Conditions</vt:lpstr>
      <vt:lpstr>Software Verification</vt:lpstr>
      <vt:lpstr>Automation of Verification</vt:lpstr>
      <vt:lpstr>Conclusions</vt:lpstr>
      <vt:lpstr>Disclaimer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Piskac, Ruzica</dc:creator>
  <cp:lastModifiedBy>Piskac, Ruzica</cp:lastModifiedBy>
  <cp:revision>62</cp:revision>
  <dcterms:created xsi:type="dcterms:W3CDTF">2014-01-12T21:15:03Z</dcterms:created>
  <dcterms:modified xsi:type="dcterms:W3CDTF">2014-01-13T15:04:17Z</dcterms:modified>
</cp:coreProperties>
</file>