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6" r:id="rId1"/>
    <p:sldMasterId id="2147483808" r:id="rId2"/>
  </p:sldMasterIdLst>
  <p:notesMasterIdLst>
    <p:notesMasterId r:id="rId56"/>
  </p:notesMasterIdLst>
  <p:handoutMasterIdLst>
    <p:handoutMasterId r:id="rId57"/>
  </p:handoutMasterIdLst>
  <p:sldIdLst>
    <p:sldId id="256" r:id="rId3"/>
    <p:sldId id="258" r:id="rId4"/>
    <p:sldId id="327" r:id="rId5"/>
    <p:sldId id="425" r:id="rId6"/>
    <p:sldId id="426" r:id="rId7"/>
    <p:sldId id="427" r:id="rId8"/>
    <p:sldId id="428" r:id="rId9"/>
    <p:sldId id="429" r:id="rId10"/>
    <p:sldId id="431" r:id="rId11"/>
    <p:sldId id="432" r:id="rId12"/>
    <p:sldId id="328" r:id="rId13"/>
    <p:sldId id="330" r:id="rId14"/>
    <p:sldId id="331" r:id="rId15"/>
    <p:sldId id="332" r:id="rId16"/>
    <p:sldId id="333" r:id="rId17"/>
    <p:sldId id="334" r:id="rId18"/>
    <p:sldId id="335" r:id="rId19"/>
    <p:sldId id="336" r:id="rId20"/>
    <p:sldId id="337" r:id="rId21"/>
    <p:sldId id="338" r:id="rId22"/>
    <p:sldId id="339" r:id="rId23"/>
    <p:sldId id="340" r:id="rId24"/>
    <p:sldId id="341" r:id="rId25"/>
    <p:sldId id="342" r:id="rId26"/>
    <p:sldId id="343" r:id="rId27"/>
    <p:sldId id="344" r:id="rId28"/>
    <p:sldId id="345" r:id="rId29"/>
    <p:sldId id="346" r:id="rId30"/>
    <p:sldId id="347" r:id="rId31"/>
    <p:sldId id="348" r:id="rId32"/>
    <p:sldId id="349" r:id="rId33"/>
    <p:sldId id="350" r:id="rId34"/>
    <p:sldId id="351" r:id="rId35"/>
    <p:sldId id="352" r:id="rId36"/>
    <p:sldId id="354" r:id="rId37"/>
    <p:sldId id="355" r:id="rId38"/>
    <p:sldId id="356" r:id="rId39"/>
    <p:sldId id="357" r:id="rId40"/>
    <p:sldId id="358" r:id="rId41"/>
    <p:sldId id="359" r:id="rId42"/>
    <p:sldId id="360" r:id="rId43"/>
    <p:sldId id="361" r:id="rId44"/>
    <p:sldId id="362" r:id="rId45"/>
    <p:sldId id="363" r:id="rId46"/>
    <p:sldId id="364" r:id="rId47"/>
    <p:sldId id="365" r:id="rId48"/>
    <p:sldId id="366" r:id="rId49"/>
    <p:sldId id="367" r:id="rId50"/>
    <p:sldId id="368" r:id="rId51"/>
    <p:sldId id="369" r:id="rId52"/>
    <p:sldId id="370" r:id="rId53"/>
    <p:sldId id="371" r:id="rId54"/>
    <p:sldId id="372" r:id="rId5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09" autoAdjust="0"/>
    <p:restoredTop sz="91143" autoAdjust="0"/>
  </p:normalViewPr>
  <p:slideViewPr>
    <p:cSldViewPr snapToGrid="0">
      <p:cViewPr varScale="1">
        <p:scale>
          <a:sx n="68" d="100"/>
          <a:sy n="68" d="100"/>
        </p:scale>
        <p:origin x="786" y="6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57" d="100"/>
          <a:sy n="57" d="100"/>
        </p:scale>
        <p:origin x="2832" y="7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presProps" Target="presProps.xml"/><Relationship Id="rId5" Type="http://schemas.openxmlformats.org/officeDocument/2006/relationships/slide" Target="slides/slide3.xml"/><Relationship Id="rId61" Type="http://schemas.openxmlformats.org/officeDocument/2006/relationships/tableStyles" Target="tableStyle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handoutMaster" Target="handoutMasters/handoutMaster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63F94F6-EBCE-422D-AB7D-EB97BED62550}" type="datetimeFigureOut">
              <a:rPr lang="en-US" smtClean="0"/>
              <a:t>1/15/2014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6CC3C30-CC35-40A0-8C72-C0C14CE5AE18}" type="slidenum">
              <a:rPr lang="en-US" smtClean="0"/>
              <a:t>‹#›</a:t>
            </a:fld>
            <a:endParaRPr lang="en-US"/>
          </a:p>
        </p:txBody>
      </p:sp>
    </p:spTree>
    <p:extLst>
      <p:ext uri="{BB962C8B-B14F-4D97-AF65-F5344CB8AC3E}">
        <p14:creationId xmlns:p14="http://schemas.microsoft.com/office/powerpoint/2010/main" val="7543284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699A16-63A3-4F42-892A-E051858DCEF8}" type="datetimeFigureOut">
              <a:rPr lang="en-US" smtClean="0"/>
              <a:t>1/15/2014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CC8C0C-7535-4431-807F-C2220752EF6F}" type="slidenum">
              <a:rPr lang="en-US" smtClean="0"/>
              <a:t>‹#›</a:t>
            </a:fld>
            <a:endParaRPr lang="en-US"/>
          </a:p>
        </p:txBody>
      </p:sp>
    </p:spTree>
    <p:extLst>
      <p:ext uri="{BB962C8B-B14F-4D97-AF65-F5344CB8AC3E}">
        <p14:creationId xmlns:p14="http://schemas.microsoft.com/office/powerpoint/2010/main" val="24805415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55E5734A-992B-462C-BBFB-1156342AF817}" type="slidenum">
              <a:rPr lang="en-US" sz="1300">
                <a:latin typeface="Times New Roman" panose="02020603050405020304" pitchFamily="18" charset="0"/>
              </a:rPr>
              <a:pPr/>
              <a:t>11</a:t>
            </a:fld>
            <a:endParaRPr lang="en-US" sz="1300">
              <a:latin typeface="Times New Roman" panose="02020603050405020304" pitchFamily="18" charset="0"/>
            </a:endParaRPr>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latin typeface="Times New Roman" panose="02020603050405020304" pitchFamily="18" charset="0"/>
                <a:ea typeface="ＭＳ Ｐゴシック" panose="020B0600070205080204" pitchFamily="34" charset="-128"/>
              </a:rPr>
              <a:t>Layered Technology</a:t>
            </a:r>
          </a:p>
          <a:p>
            <a:pPr eaLnBrk="1" hangingPunct="1"/>
            <a:r>
              <a:rPr lang="en-US" smtClean="0">
                <a:latin typeface="Times New Roman" panose="02020603050405020304" pitchFamily="18" charset="0"/>
                <a:ea typeface="ＭＳ Ｐゴシック" panose="020B0600070205080204" pitchFamily="34" charset="-128"/>
              </a:rPr>
              <a:t>Foundation is Process</a:t>
            </a:r>
          </a:p>
          <a:p>
            <a:pPr eaLnBrk="1" hangingPunct="1"/>
            <a:endParaRPr lang="en-US" smtClean="0">
              <a:latin typeface="Times New Roman" panose="02020603050405020304" pitchFamily="18" charset="0"/>
              <a:ea typeface="ＭＳ Ｐゴシック" panose="020B0600070205080204" pitchFamily="34" charset="-128"/>
            </a:endParaRPr>
          </a:p>
        </p:txBody>
      </p:sp>
    </p:spTree>
    <p:extLst>
      <p:ext uri="{BB962C8B-B14F-4D97-AF65-F5344CB8AC3E}">
        <p14:creationId xmlns:p14="http://schemas.microsoft.com/office/powerpoint/2010/main" val="33334477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a:ln/>
        </p:spPr>
      </p:sp>
      <p:sp>
        <p:nvSpPr>
          <p:cNvPr id="1187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187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A5FD12C8-5FDE-4710-BFD4-1000FD26AF5B}" type="slidenum">
              <a:rPr lang="en-US" sz="1300">
                <a:latin typeface="Times New Roman" panose="02020603050405020304" pitchFamily="18" charset="0"/>
              </a:rPr>
              <a:pPr/>
              <a:t>20</a:t>
            </a:fld>
            <a:endParaRPr lang="en-US" sz="1300">
              <a:latin typeface="Times New Roman" panose="02020603050405020304" pitchFamily="18" charset="0"/>
            </a:endParaRPr>
          </a:p>
        </p:txBody>
      </p:sp>
    </p:spTree>
    <p:extLst>
      <p:ext uri="{BB962C8B-B14F-4D97-AF65-F5344CB8AC3E}">
        <p14:creationId xmlns:p14="http://schemas.microsoft.com/office/powerpoint/2010/main" val="31296195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a:ln/>
        </p:spPr>
      </p:sp>
      <p:sp>
        <p:nvSpPr>
          <p:cNvPr id="1198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198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FF6A2ABF-509D-49AA-A58D-7F82B3415205}" type="slidenum">
              <a:rPr lang="en-US" sz="1300">
                <a:latin typeface="Times New Roman" panose="02020603050405020304" pitchFamily="18" charset="0"/>
              </a:rPr>
              <a:pPr/>
              <a:t>21</a:t>
            </a:fld>
            <a:endParaRPr lang="en-US" sz="1300">
              <a:latin typeface="Times New Roman" panose="02020603050405020304" pitchFamily="18" charset="0"/>
            </a:endParaRPr>
          </a:p>
        </p:txBody>
      </p:sp>
    </p:spTree>
    <p:extLst>
      <p:ext uri="{BB962C8B-B14F-4D97-AF65-F5344CB8AC3E}">
        <p14:creationId xmlns:p14="http://schemas.microsoft.com/office/powerpoint/2010/main" val="33687020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p:cNvSpPr>
            <a:spLocks noGrp="1" noRot="1" noChangeAspect="1" noTextEdit="1"/>
          </p:cNvSpPr>
          <p:nvPr>
            <p:ph type="sldImg"/>
          </p:nvPr>
        </p:nvSpPr>
        <p:spPr>
          <a:ln/>
        </p:spPr>
      </p:sp>
      <p:sp>
        <p:nvSpPr>
          <p:cNvPr id="1208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208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755D2F26-9FED-42E9-A4B5-64CE4B22102A}" type="slidenum">
              <a:rPr lang="en-US" sz="1300">
                <a:latin typeface="Times New Roman" panose="02020603050405020304" pitchFamily="18" charset="0"/>
              </a:rPr>
              <a:pPr/>
              <a:t>22</a:t>
            </a:fld>
            <a:endParaRPr lang="en-US" sz="1300">
              <a:latin typeface="Times New Roman" panose="02020603050405020304" pitchFamily="18" charset="0"/>
            </a:endParaRPr>
          </a:p>
        </p:txBody>
      </p:sp>
    </p:spTree>
    <p:extLst>
      <p:ext uri="{BB962C8B-B14F-4D97-AF65-F5344CB8AC3E}">
        <p14:creationId xmlns:p14="http://schemas.microsoft.com/office/powerpoint/2010/main" val="30342009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DD812731-DB1D-4F4E-A46D-7F611EA7D1C1}" type="slidenum">
              <a:rPr lang="en-US" sz="1300">
                <a:latin typeface="Times New Roman" panose="02020603050405020304" pitchFamily="18" charset="0"/>
              </a:rPr>
              <a:pPr/>
              <a:t>23</a:t>
            </a:fld>
            <a:endParaRPr lang="en-US" sz="1300">
              <a:latin typeface="Times New Roman" panose="02020603050405020304" pitchFamily="18" charset="0"/>
            </a:endParaRPr>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latin typeface="Times New Roman" panose="02020603050405020304" pitchFamily="18" charset="0"/>
                <a:ea typeface="ＭＳ Ｐゴシック" panose="020B0600070205080204" pitchFamily="34" charset="-128"/>
              </a:rPr>
              <a:t>Rigorous effort at every stage leads to discovery of bugs in the early stage.</a:t>
            </a:r>
          </a:p>
          <a:p>
            <a:pPr eaLnBrk="1" hangingPunct="1"/>
            <a:endParaRPr lang="en-US" smtClean="0">
              <a:latin typeface="Times New Roman" panose="02020603050405020304" pitchFamily="18" charset="0"/>
              <a:ea typeface="ＭＳ Ｐゴシック" panose="020B0600070205080204" pitchFamily="34" charset="-128"/>
            </a:endParaRPr>
          </a:p>
          <a:p>
            <a:pPr eaLnBrk="1" hangingPunct="1"/>
            <a:r>
              <a:rPr lang="en-US" smtClean="0">
                <a:latin typeface="Times New Roman" panose="02020603050405020304" pitchFamily="18" charset="0"/>
                <a:ea typeface="ＭＳ Ｐゴシック" panose="020B0600070205080204" pitchFamily="34" charset="-128"/>
              </a:rPr>
              <a:t>At every phase you know that the document from the previous phase is correct.  Had there been any bug in any of the phases, your work on he subsequent would waste your effort.</a:t>
            </a:r>
          </a:p>
          <a:p>
            <a:pPr eaLnBrk="1" hangingPunct="1"/>
            <a:endParaRPr lang="en-US" smtClean="0">
              <a:latin typeface="Times New Roman" panose="02020603050405020304" pitchFamily="18" charset="0"/>
              <a:ea typeface="ＭＳ Ｐゴシック" panose="020B0600070205080204" pitchFamily="34" charset="-128"/>
            </a:endParaRPr>
          </a:p>
          <a:p>
            <a:pPr eaLnBrk="1" hangingPunct="1"/>
            <a:r>
              <a:rPr lang="en-US" smtClean="0">
                <a:latin typeface="Times New Roman" panose="02020603050405020304" pitchFamily="18" charset="0"/>
                <a:ea typeface="ＭＳ Ｐゴシック" panose="020B0600070205080204" pitchFamily="34" charset="-128"/>
              </a:rPr>
              <a:t>Emphasis on documents.</a:t>
            </a:r>
          </a:p>
        </p:txBody>
      </p:sp>
    </p:spTree>
    <p:extLst>
      <p:ext uri="{BB962C8B-B14F-4D97-AF65-F5344CB8AC3E}">
        <p14:creationId xmlns:p14="http://schemas.microsoft.com/office/powerpoint/2010/main" val="19926180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a:ln/>
        </p:spPr>
      </p:sp>
      <p:sp>
        <p:nvSpPr>
          <p:cNvPr id="1228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228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B000FD3F-4A07-4964-BCD1-852364BC0937}" type="slidenum">
              <a:rPr lang="en-US" sz="1300">
                <a:latin typeface="Times New Roman" panose="02020603050405020304" pitchFamily="18" charset="0"/>
              </a:rPr>
              <a:pPr/>
              <a:t>24</a:t>
            </a:fld>
            <a:endParaRPr lang="en-US" sz="1300">
              <a:latin typeface="Times New Roman" panose="02020603050405020304" pitchFamily="18" charset="0"/>
            </a:endParaRPr>
          </a:p>
        </p:txBody>
      </p:sp>
    </p:spTree>
    <p:extLst>
      <p:ext uri="{BB962C8B-B14F-4D97-AF65-F5344CB8AC3E}">
        <p14:creationId xmlns:p14="http://schemas.microsoft.com/office/powerpoint/2010/main" val="16069224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a:ln/>
        </p:spPr>
      </p:sp>
      <p:sp>
        <p:nvSpPr>
          <p:cNvPr id="1239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239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7D2B07D3-1AF0-412E-9FE2-AC63BF12E075}" type="slidenum">
              <a:rPr lang="en-US" sz="1300">
                <a:latin typeface="Times New Roman" panose="02020603050405020304" pitchFamily="18" charset="0"/>
              </a:rPr>
              <a:pPr/>
              <a:t>25</a:t>
            </a:fld>
            <a:endParaRPr lang="en-US" sz="1300">
              <a:latin typeface="Times New Roman" panose="02020603050405020304" pitchFamily="18" charset="0"/>
            </a:endParaRPr>
          </a:p>
        </p:txBody>
      </p:sp>
    </p:spTree>
    <p:extLst>
      <p:ext uri="{BB962C8B-B14F-4D97-AF65-F5344CB8AC3E}">
        <p14:creationId xmlns:p14="http://schemas.microsoft.com/office/powerpoint/2010/main" val="14488974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a:ln/>
        </p:spPr>
      </p:sp>
      <p:sp>
        <p:nvSpPr>
          <p:cNvPr id="1249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249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E8E335E5-1F53-4C47-8BB9-F38D3E7A67E1}" type="slidenum">
              <a:rPr lang="en-US" sz="1300">
                <a:latin typeface="Times New Roman" panose="02020603050405020304" pitchFamily="18" charset="0"/>
              </a:rPr>
              <a:pPr/>
              <a:t>26</a:t>
            </a:fld>
            <a:endParaRPr lang="en-US" sz="1300">
              <a:latin typeface="Times New Roman" panose="02020603050405020304" pitchFamily="18" charset="0"/>
            </a:endParaRPr>
          </a:p>
        </p:txBody>
      </p:sp>
    </p:spTree>
    <p:extLst>
      <p:ext uri="{BB962C8B-B14F-4D97-AF65-F5344CB8AC3E}">
        <p14:creationId xmlns:p14="http://schemas.microsoft.com/office/powerpoint/2010/main" val="37608044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a:ln/>
        </p:spPr>
      </p:sp>
      <p:sp>
        <p:nvSpPr>
          <p:cNvPr id="1259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259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9F376FA8-CAFC-4CA7-9453-6A5E3878CB36}" type="slidenum">
              <a:rPr lang="en-US" sz="1300">
                <a:latin typeface="Times New Roman" panose="02020603050405020304" pitchFamily="18" charset="0"/>
              </a:rPr>
              <a:pPr/>
              <a:t>27</a:t>
            </a:fld>
            <a:endParaRPr lang="en-US" sz="1300">
              <a:latin typeface="Times New Roman" panose="02020603050405020304" pitchFamily="18" charset="0"/>
            </a:endParaRPr>
          </a:p>
        </p:txBody>
      </p:sp>
    </p:spTree>
    <p:extLst>
      <p:ext uri="{BB962C8B-B14F-4D97-AF65-F5344CB8AC3E}">
        <p14:creationId xmlns:p14="http://schemas.microsoft.com/office/powerpoint/2010/main" val="7386186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a:ln/>
        </p:spPr>
      </p:sp>
      <p:sp>
        <p:nvSpPr>
          <p:cNvPr id="1269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269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973FE119-6CAD-4037-B169-EBAABA11C9F3}" type="slidenum">
              <a:rPr lang="en-US" sz="1300">
                <a:latin typeface="Times New Roman" panose="02020603050405020304" pitchFamily="18" charset="0"/>
              </a:rPr>
              <a:pPr/>
              <a:t>28</a:t>
            </a:fld>
            <a:endParaRPr lang="en-US" sz="1300">
              <a:latin typeface="Times New Roman" panose="02020603050405020304" pitchFamily="18" charset="0"/>
            </a:endParaRPr>
          </a:p>
        </p:txBody>
      </p:sp>
    </p:spTree>
    <p:extLst>
      <p:ext uri="{BB962C8B-B14F-4D97-AF65-F5344CB8AC3E}">
        <p14:creationId xmlns:p14="http://schemas.microsoft.com/office/powerpoint/2010/main" val="14301749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a:ln/>
        </p:spPr>
      </p:sp>
      <p:sp>
        <p:nvSpPr>
          <p:cNvPr id="1280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280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33D407E8-7818-4E7B-AB04-3085C249710A}" type="slidenum">
              <a:rPr lang="en-US" sz="1300">
                <a:latin typeface="Times New Roman" panose="02020603050405020304" pitchFamily="18" charset="0"/>
              </a:rPr>
              <a:pPr/>
              <a:t>29</a:t>
            </a:fld>
            <a:endParaRPr lang="en-US" sz="1300">
              <a:latin typeface="Times New Roman" panose="02020603050405020304" pitchFamily="18" charset="0"/>
            </a:endParaRPr>
          </a:p>
        </p:txBody>
      </p:sp>
    </p:spTree>
    <p:extLst>
      <p:ext uri="{BB962C8B-B14F-4D97-AF65-F5344CB8AC3E}">
        <p14:creationId xmlns:p14="http://schemas.microsoft.com/office/powerpoint/2010/main" val="41200190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a:ln/>
        </p:spPr>
      </p:sp>
      <p:sp>
        <p:nvSpPr>
          <p:cNvPr id="1105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105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145B8F66-7429-463E-B425-353BE07B25CC}" type="slidenum">
              <a:rPr lang="en-US" sz="1300">
                <a:latin typeface="Times New Roman" panose="02020603050405020304" pitchFamily="18" charset="0"/>
              </a:rPr>
              <a:pPr/>
              <a:t>12</a:t>
            </a:fld>
            <a:endParaRPr lang="en-US" sz="1300">
              <a:latin typeface="Times New Roman" panose="02020603050405020304" pitchFamily="18" charset="0"/>
            </a:endParaRPr>
          </a:p>
        </p:txBody>
      </p:sp>
    </p:spTree>
    <p:extLst>
      <p:ext uri="{BB962C8B-B14F-4D97-AF65-F5344CB8AC3E}">
        <p14:creationId xmlns:p14="http://schemas.microsoft.com/office/powerpoint/2010/main" val="23210535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B41903EE-8850-4A85-BAC4-781FE2C2882D}" type="slidenum">
              <a:rPr lang="en-US" sz="1300">
                <a:latin typeface="Times New Roman" panose="02020603050405020304" pitchFamily="18" charset="0"/>
              </a:rPr>
              <a:pPr/>
              <a:t>30</a:t>
            </a:fld>
            <a:endParaRPr lang="en-US" sz="1300">
              <a:latin typeface="Times New Roman" panose="02020603050405020304" pitchFamily="18" charset="0"/>
            </a:endParaRPr>
          </a:p>
        </p:txBody>
      </p:sp>
    </p:spTree>
    <p:extLst>
      <p:ext uri="{BB962C8B-B14F-4D97-AF65-F5344CB8AC3E}">
        <p14:creationId xmlns:p14="http://schemas.microsoft.com/office/powerpoint/2010/main" val="9554212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AD9F4541-01C2-4AF5-844C-7049B2894A43}" type="slidenum">
              <a:rPr lang="en-US" sz="1300">
                <a:latin typeface="Times New Roman" panose="02020603050405020304" pitchFamily="18" charset="0"/>
              </a:rPr>
              <a:pPr/>
              <a:t>31</a:t>
            </a:fld>
            <a:endParaRPr lang="en-US" sz="1300">
              <a:latin typeface="Times New Roman" panose="02020603050405020304" pitchFamily="18" charset="0"/>
            </a:endParaRPr>
          </a:p>
        </p:txBody>
      </p:sp>
    </p:spTree>
    <p:extLst>
      <p:ext uri="{BB962C8B-B14F-4D97-AF65-F5344CB8AC3E}">
        <p14:creationId xmlns:p14="http://schemas.microsoft.com/office/powerpoint/2010/main" val="35997666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3B0EB6E6-5423-4390-BEDD-C9C23083E338}" type="slidenum">
              <a:rPr lang="en-US" sz="1300">
                <a:latin typeface="Times New Roman" panose="02020603050405020304" pitchFamily="18" charset="0"/>
              </a:rPr>
              <a:pPr/>
              <a:t>32</a:t>
            </a:fld>
            <a:endParaRPr lang="en-US" sz="1300">
              <a:latin typeface="Times New Roman" panose="02020603050405020304" pitchFamily="18" charset="0"/>
            </a:endParaRPr>
          </a:p>
        </p:txBody>
      </p:sp>
    </p:spTree>
    <p:extLst>
      <p:ext uri="{BB962C8B-B14F-4D97-AF65-F5344CB8AC3E}">
        <p14:creationId xmlns:p14="http://schemas.microsoft.com/office/powerpoint/2010/main" val="37423875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a:ln/>
        </p:spPr>
      </p:sp>
      <p:sp>
        <p:nvSpPr>
          <p:cNvPr id="1320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321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FB69C54D-F606-4463-BA23-FB05E133B809}" type="slidenum">
              <a:rPr lang="en-US" sz="1300">
                <a:latin typeface="Times New Roman" panose="02020603050405020304" pitchFamily="18" charset="0"/>
              </a:rPr>
              <a:pPr/>
              <a:t>33</a:t>
            </a:fld>
            <a:endParaRPr lang="en-US" sz="1300">
              <a:latin typeface="Times New Roman" panose="02020603050405020304" pitchFamily="18" charset="0"/>
            </a:endParaRPr>
          </a:p>
        </p:txBody>
      </p:sp>
    </p:spTree>
    <p:extLst>
      <p:ext uri="{BB962C8B-B14F-4D97-AF65-F5344CB8AC3E}">
        <p14:creationId xmlns:p14="http://schemas.microsoft.com/office/powerpoint/2010/main" val="34664261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34AB55D9-736E-43BF-890B-4C19D44FBDEB}" type="slidenum">
              <a:rPr lang="en-US" sz="1300">
                <a:latin typeface="Times New Roman" panose="02020603050405020304" pitchFamily="18" charset="0"/>
              </a:rPr>
              <a:pPr/>
              <a:t>34</a:t>
            </a:fld>
            <a:endParaRPr lang="en-US" sz="1300">
              <a:latin typeface="Times New Roman" panose="02020603050405020304" pitchFamily="18" charset="0"/>
            </a:endParaRPr>
          </a:p>
        </p:txBody>
      </p:sp>
    </p:spTree>
    <p:extLst>
      <p:ext uri="{BB962C8B-B14F-4D97-AF65-F5344CB8AC3E}">
        <p14:creationId xmlns:p14="http://schemas.microsoft.com/office/powerpoint/2010/main" val="2766653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7C75AA46-0981-4A80-96F1-2D3C54E593F6}" type="slidenum">
              <a:rPr lang="en-US" sz="1300">
                <a:latin typeface="Times New Roman" panose="02020603050405020304" pitchFamily="18" charset="0"/>
              </a:rPr>
              <a:pPr/>
              <a:t>35</a:t>
            </a:fld>
            <a:endParaRPr lang="en-US" sz="1300">
              <a:latin typeface="Times New Roman" panose="02020603050405020304" pitchFamily="18" charset="0"/>
            </a:endParaRPr>
          </a:p>
        </p:txBody>
      </p:sp>
    </p:spTree>
    <p:extLst>
      <p:ext uri="{BB962C8B-B14F-4D97-AF65-F5344CB8AC3E}">
        <p14:creationId xmlns:p14="http://schemas.microsoft.com/office/powerpoint/2010/main" val="25776116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F05DA8D8-ED32-49F7-9818-BB95B285CFC2}" type="slidenum">
              <a:rPr lang="en-US" sz="1300">
                <a:latin typeface="Times New Roman" panose="02020603050405020304" pitchFamily="18" charset="0"/>
              </a:rPr>
              <a:pPr/>
              <a:t>36</a:t>
            </a:fld>
            <a:endParaRPr lang="en-US" sz="1300">
              <a:latin typeface="Times New Roman" panose="02020603050405020304" pitchFamily="18" charset="0"/>
            </a:endParaRPr>
          </a:p>
        </p:txBody>
      </p:sp>
    </p:spTree>
    <p:extLst>
      <p:ext uri="{BB962C8B-B14F-4D97-AF65-F5344CB8AC3E}">
        <p14:creationId xmlns:p14="http://schemas.microsoft.com/office/powerpoint/2010/main" val="25325262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41F121BE-2FC5-4F7F-82EC-106F9F413ABF}" type="slidenum">
              <a:rPr lang="en-US" sz="1300">
                <a:latin typeface="Times New Roman" panose="02020603050405020304" pitchFamily="18" charset="0"/>
              </a:rPr>
              <a:pPr/>
              <a:t>37</a:t>
            </a:fld>
            <a:endParaRPr lang="en-US" sz="1300">
              <a:latin typeface="Times New Roman" panose="02020603050405020304" pitchFamily="18" charset="0"/>
            </a:endParaRPr>
          </a:p>
        </p:txBody>
      </p:sp>
    </p:spTree>
    <p:extLst>
      <p:ext uri="{BB962C8B-B14F-4D97-AF65-F5344CB8AC3E}">
        <p14:creationId xmlns:p14="http://schemas.microsoft.com/office/powerpoint/2010/main" val="31984200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9F33618E-B988-4D53-AFC3-608B578C3C9F}" type="slidenum">
              <a:rPr lang="en-US" sz="1300">
                <a:latin typeface="Times New Roman" panose="02020603050405020304" pitchFamily="18" charset="0"/>
              </a:rPr>
              <a:pPr/>
              <a:t>38</a:t>
            </a:fld>
            <a:endParaRPr lang="en-US" sz="1300">
              <a:latin typeface="Times New Roman" panose="02020603050405020304" pitchFamily="18" charset="0"/>
            </a:endParaRPr>
          </a:p>
        </p:txBody>
      </p:sp>
    </p:spTree>
    <p:extLst>
      <p:ext uri="{BB962C8B-B14F-4D97-AF65-F5344CB8AC3E}">
        <p14:creationId xmlns:p14="http://schemas.microsoft.com/office/powerpoint/2010/main" val="283555148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D8E65574-8AD3-4897-A88D-BDC5E4F5D0B7}" type="slidenum">
              <a:rPr lang="en-US" sz="1300">
                <a:latin typeface="Times New Roman" panose="02020603050405020304" pitchFamily="18" charset="0"/>
              </a:rPr>
              <a:pPr/>
              <a:t>39</a:t>
            </a:fld>
            <a:endParaRPr lang="en-US" sz="1300">
              <a:latin typeface="Times New Roman" panose="02020603050405020304" pitchFamily="18" charset="0"/>
            </a:endParaRPr>
          </a:p>
        </p:txBody>
      </p:sp>
    </p:spTree>
    <p:extLst>
      <p:ext uri="{BB962C8B-B14F-4D97-AF65-F5344CB8AC3E}">
        <p14:creationId xmlns:p14="http://schemas.microsoft.com/office/powerpoint/2010/main" val="2490270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a:ln/>
        </p:spPr>
      </p:sp>
      <p:sp>
        <p:nvSpPr>
          <p:cNvPr id="1116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116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6A80880D-6D44-4277-8E9D-3E1353FFC7F8}" type="slidenum">
              <a:rPr lang="en-US" sz="1300">
                <a:latin typeface="Times New Roman" panose="02020603050405020304" pitchFamily="18" charset="0"/>
              </a:rPr>
              <a:pPr/>
              <a:t>13</a:t>
            </a:fld>
            <a:endParaRPr lang="en-US" sz="1300">
              <a:latin typeface="Times New Roman" panose="02020603050405020304" pitchFamily="18" charset="0"/>
            </a:endParaRPr>
          </a:p>
        </p:txBody>
      </p:sp>
    </p:spTree>
    <p:extLst>
      <p:ext uri="{BB962C8B-B14F-4D97-AF65-F5344CB8AC3E}">
        <p14:creationId xmlns:p14="http://schemas.microsoft.com/office/powerpoint/2010/main" val="11300590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EDA64556-392B-48EC-9528-AC472B45BD84}" type="slidenum">
              <a:rPr lang="en-US" sz="1300">
                <a:latin typeface="Times New Roman" panose="02020603050405020304" pitchFamily="18" charset="0"/>
              </a:rPr>
              <a:pPr/>
              <a:t>40</a:t>
            </a:fld>
            <a:endParaRPr lang="en-US" sz="1300">
              <a:latin typeface="Times New Roman" panose="02020603050405020304" pitchFamily="18" charset="0"/>
            </a:endParaRPr>
          </a:p>
        </p:txBody>
      </p:sp>
    </p:spTree>
    <p:extLst>
      <p:ext uri="{BB962C8B-B14F-4D97-AF65-F5344CB8AC3E}">
        <p14:creationId xmlns:p14="http://schemas.microsoft.com/office/powerpoint/2010/main" val="74214888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CFB9EDE2-5F41-4F28-B23E-886B35EF7999}" type="slidenum">
              <a:rPr lang="en-US" sz="1300">
                <a:latin typeface="Times New Roman" panose="02020603050405020304" pitchFamily="18" charset="0"/>
              </a:rPr>
              <a:pPr/>
              <a:t>41</a:t>
            </a:fld>
            <a:endParaRPr lang="en-US" sz="1300">
              <a:latin typeface="Times New Roman" panose="02020603050405020304" pitchFamily="18" charset="0"/>
            </a:endParaRPr>
          </a:p>
        </p:txBody>
      </p:sp>
    </p:spTree>
    <p:extLst>
      <p:ext uri="{BB962C8B-B14F-4D97-AF65-F5344CB8AC3E}">
        <p14:creationId xmlns:p14="http://schemas.microsoft.com/office/powerpoint/2010/main" val="4452582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p:cNvSpPr>
            <a:spLocks noGrp="1" noRot="1" noChangeAspect="1" noTextEdit="1"/>
          </p:cNvSpPr>
          <p:nvPr>
            <p:ph type="sldImg"/>
          </p:nvPr>
        </p:nvSpPr>
        <p:spPr>
          <a:ln/>
        </p:spPr>
      </p:sp>
      <p:sp>
        <p:nvSpPr>
          <p:cNvPr id="1423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423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CD288FA8-B3D7-44EA-8782-EF017E96C71D}" type="slidenum">
              <a:rPr lang="en-US" sz="1300">
                <a:latin typeface="Times New Roman" panose="02020603050405020304" pitchFamily="18" charset="0"/>
              </a:rPr>
              <a:pPr/>
              <a:t>42</a:t>
            </a:fld>
            <a:endParaRPr lang="en-US" sz="1300">
              <a:latin typeface="Times New Roman" panose="02020603050405020304" pitchFamily="18" charset="0"/>
            </a:endParaRPr>
          </a:p>
        </p:txBody>
      </p:sp>
    </p:spTree>
    <p:extLst>
      <p:ext uri="{BB962C8B-B14F-4D97-AF65-F5344CB8AC3E}">
        <p14:creationId xmlns:p14="http://schemas.microsoft.com/office/powerpoint/2010/main" val="171166278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p:cNvSpPr>
            <a:spLocks noGrp="1" noRot="1" noChangeAspect="1" noTextEdit="1"/>
          </p:cNvSpPr>
          <p:nvPr>
            <p:ph type="sldImg"/>
          </p:nvPr>
        </p:nvSpPr>
        <p:spPr>
          <a:ln/>
        </p:spPr>
      </p:sp>
      <p:sp>
        <p:nvSpPr>
          <p:cNvPr id="1433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433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D7242679-9A07-43D7-95B4-6785CBC642EA}" type="slidenum">
              <a:rPr lang="en-US" sz="1300">
                <a:latin typeface="Times New Roman" panose="02020603050405020304" pitchFamily="18" charset="0"/>
              </a:rPr>
              <a:pPr/>
              <a:t>43</a:t>
            </a:fld>
            <a:endParaRPr lang="en-US" sz="1300">
              <a:latin typeface="Times New Roman" panose="02020603050405020304" pitchFamily="18" charset="0"/>
            </a:endParaRPr>
          </a:p>
        </p:txBody>
      </p:sp>
    </p:spTree>
    <p:extLst>
      <p:ext uri="{BB962C8B-B14F-4D97-AF65-F5344CB8AC3E}">
        <p14:creationId xmlns:p14="http://schemas.microsoft.com/office/powerpoint/2010/main" val="2441541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a:ln/>
        </p:spPr>
      </p:sp>
      <p:sp>
        <p:nvSpPr>
          <p:cNvPr id="144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44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CB92E019-6F3C-4659-BEDA-B8D9E94876AA}" type="slidenum">
              <a:rPr lang="en-US" sz="1300">
                <a:latin typeface="Times New Roman" panose="02020603050405020304" pitchFamily="18" charset="0"/>
              </a:rPr>
              <a:pPr/>
              <a:t>44</a:t>
            </a:fld>
            <a:endParaRPr lang="en-US" sz="1300">
              <a:latin typeface="Times New Roman" panose="02020603050405020304" pitchFamily="18" charset="0"/>
            </a:endParaRPr>
          </a:p>
        </p:txBody>
      </p:sp>
    </p:spTree>
    <p:extLst>
      <p:ext uri="{BB962C8B-B14F-4D97-AF65-F5344CB8AC3E}">
        <p14:creationId xmlns:p14="http://schemas.microsoft.com/office/powerpoint/2010/main" val="353084752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a:ln/>
        </p:spPr>
      </p:sp>
      <p:sp>
        <p:nvSpPr>
          <p:cNvPr id="145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45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545FAAB0-F276-4EBE-8C39-089C4C62C846}" type="slidenum">
              <a:rPr lang="en-US" sz="1300">
                <a:latin typeface="Times New Roman" panose="02020603050405020304" pitchFamily="18" charset="0"/>
              </a:rPr>
              <a:pPr/>
              <a:t>45</a:t>
            </a:fld>
            <a:endParaRPr lang="en-US" sz="1300">
              <a:latin typeface="Times New Roman" panose="02020603050405020304" pitchFamily="18" charset="0"/>
            </a:endParaRPr>
          </a:p>
        </p:txBody>
      </p:sp>
    </p:spTree>
    <p:extLst>
      <p:ext uri="{BB962C8B-B14F-4D97-AF65-F5344CB8AC3E}">
        <p14:creationId xmlns:p14="http://schemas.microsoft.com/office/powerpoint/2010/main" val="21334714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a:ln/>
        </p:spPr>
      </p:sp>
      <p:sp>
        <p:nvSpPr>
          <p:cNvPr id="1464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464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EE91F34A-11E3-4421-9722-8D1DCFE7127F}" type="slidenum">
              <a:rPr lang="en-US" sz="1300">
                <a:latin typeface="Times New Roman" panose="02020603050405020304" pitchFamily="18" charset="0"/>
              </a:rPr>
              <a:pPr/>
              <a:t>46</a:t>
            </a:fld>
            <a:endParaRPr lang="en-US" sz="1300">
              <a:latin typeface="Times New Roman" panose="02020603050405020304" pitchFamily="18" charset="0"/>
            </a:endParaRPr>
          </a:p>
        </p:txBody>
      </p:sp>
    </p:spTree>
    <p:extLst>
      <p:ext uri="{BB962C8B-B14F-4D97-AF65-F5344CB8AC3E}">
        <p14:creationId xmlns:p14="http://schemas.microsoft.com/office/powerpoint/2010/main" val="359942829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Image Placeholder 1"/>
          <p:cNvSpPr>
            <a:spLocks noGrp="1" noRot="1" noChangeAspect="1" noTextEdit="1"/>
          </p:cNvSpPr>
          <p:nvPr>
            <p:ph type="sldImg"/>
          </p:nvPr>
        </p:nvSpPr>
        <p:spPr>
          <a:ln/>
        </p:spPr>
      </p:sp>
      <p:sp>
        <p:nvSpPr>
          <p:cNvPr id="147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474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78C99EAC-C53C-4F6D-A141-3C16D4AD154E}" type="slidenum">
              <a:rPr lang="en-US" sz="1300">
                <a:latin typeface="Times New Roman" panose="02020603050405020304" pitchFamily="18" charset="0"/>
              </a:rPr>
              <a:pPr/>
              <a:t>47</a:t>
            </a:fld>
            <a:endParaRPr lang="en-US" sz="1300">
              <a:latin typeface="Times New Roman" panose="02020603050405020304" pitchFamily="18" charset="0"/>
            </a:endParaRPr>
          </a:p>
        </p:txBody>
      </p:sp>
    </p:spTree>
    <p:extLst>
      <p:ext uri="{BB962C8B-B14F-4D97-AF65-F5344CB8AC3E}">
        <p14:creationId xmlns:p14="http://schemas.microsoft.com/office/powerpoint/2010/main" val="347851045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a:ln/>
        </p:spPr>
      </p:sp>
      <p:sp>
        <p:nvSpPr>
          <p:cNvPr id="148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484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3805C111-6A6B-43F3-A006-86056BC23567}" type="slidenum">
              <a:rPr lang="en-US" sz="1300">
                <a:latin typeface="Times New Roman" panose="02020603050405020304" pitchFamily="18" charset="0"/>
              </a:rPr>
              <a:pPr/>
              <a:t>48</a:t>
            </a:fld>
            <a:endParaRPr lang="en-US" sz="1300">
              <a:latin typeface="Times New Roman" panose="02020603050405020304" pitchFamily="18" charset="0"/>
            </a:endParaRPr>
          </a:p>
        </p:txBody>
      </p:sp>
    </p:spTree>
    <p:extLst>
      <p:ext uri="{BB962C8B-B14F-4D97-AF65-F5344CB8AC3E}">
        <p14:creationId xmlns:p14="http://schemas.microsoft.com/office/powerpoint/2010/main" val="425482956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p:cNvSpPr>
            <a:spLocks noGrp="1" noRot="1" noChangeAspect="1" noTextEdit="1"/>
          </p:cNvSpPr>
          <p:nvPr>
            <p:ph type="sldImg"/>
          </p:nvPr>
        </p:nvSpPr>
        <p:spPr>
          <a:ln/>
        </p:spPr>
      </p:sp>
      <p:sp>
        <p:nvSpPr>
          <p:cNvPr id="1495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latin typeface="Times New Roman" panose="02020603050405020304" pitchFamily="18" charset="0"/>
                <a:ea typeface="ＭＳ Ｐゴシック" panose="020B0600070205080204" pitchFamily="34" charset="-128"/>
              </a:rPr>
              <a:t>Programmers tend to things that are fun.  Make them focus on the important tasks.</a:t>
            </a:r>
          </a:p>
        </p:txBody>
      </p:sp>
      <p:sp>
        <p:nvSpPr>
          <p:cNvPr id="1495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044E2CE7-2806-4C12-A0C6-86F1F6E2C947}" type="slidenum">
              <a:rPr lang="en-US" sz="1300">
                <a:latin typeface="Times New Roman" panose="02020603050405020304" pitchFamily="18" charset="0"/>
              </a:rPr>
              <a:pPr/>
              <a:t>49</a:t>
            </a:fld>
            <a:endParaRPr lang="en-US" sz="1300">
              <a:latin typeface="Times New Roman" panose="02020603050405020304" pitchFamily="18" charset="0"/>
            </a:endParaRPr>
          </a:p>
        </p:txBody>
      </p:sp>
    </p:spTree>
    <p:extLst>
      <p:ext uri="{BB962C8B-B14F-4D97-AF65-F5344CB8AC3E}">
        <p14:creationId xmlns:p14="http://schemas.microsoft.com/office/powerpoint/2010/main" val="35592267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a:ln/>
        </p:spPr>
      </p:sp>
      <p:sp>
        <p:nvSpPr>
          <p:cNvPr id="1126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126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0A9F99DF-A3AB-4644-A766-324AC6C42AC0}" type="slidenum">
              <a:rPr lang="en-US" sz="1300">
                <a:latin typeface="Times New Roman" panose="02020603050405020304" pitchFamily="18" charset="0"/>
              </a:rPr>
              <a:pPr/>
              <a:t>14</a:t>
            </a:fld>
            <a:endParaRPr lang="en-US" sz="1300">
              <a:latin typeface="Times New Roman" panose="02020603050405020304" pitchFamily="18" charset="0"/>
            </a:endParaRPr>
          </a:p>
        </p:txBody>
      </p:sp>
    </p:spTree>
    <p:extLst>
      <p:ext uri="{BB962C8B-B14F-4D97-AF65-F5344CB8AC3E}">
        <p14:creationId xmlns:p14="http://schemas.microsoft.com/office/powerpoint/2010/main" val="123787082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p:cNvSpPr>
            <a:spLocks noGrp="1" noRot="1" noChangeAspect="1" noTextEdit="1"/>
          </p:cNvSpPr>
          <p:nvPr>
            <p:ph type="sldImg"/>
          </p:nvPr>
        </p:nvSpPr>
        <p:spPr>
          <a:ln/>
        </p:spPr>
      </p:sp>
      <p:sp>
        <p:nvSpPr>
          <p:cNvPr id="150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505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0D303238-BC6A-4DBC-B2D3-BEB8F6825ADC}" type="slidenum">
              <a:rPr lang="en-US" sz="1300">
                <a:latin typeface="Times New Roman" panose="02020603050405020304" pitchFamily="18" charset="0"/>
              </a:rPr>
              <a:pPr/>
              <a:t>50</a:t>
            </a:fld>
            <a:endParaRPr lang="en-US" sz="1300">
              <a:latin typeface="Times New Roman" panose="02020603050405020304" pitchFamily="18" charset="0"/>
            </a:endParaRPr>
          </a:p>
        </p:txBody>
      </p:sp>
    </p:spTree>
    <p:extLst>
      <p:ext uri="{BB962C8B-B14F-4D97-AF65-F5344CB8AC3E}">
        <p14:creationId xmlns:p14="http://schemas.microsoft.com/office/powerpoint/2010/main" val="305856533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Image Placeholder 1"/>
          <p:cNvSpPr>
            <a:spLocks noGrp="1" noRot="1" noChangeAspect="1" noTextEdit="1"/>
          </p:cNvSpPr>
          <p:nvPr>
            <p:ph type="sldImg"/>
          </p:nvPr>
        </p:nvSpPr>
        <p:spPr>
          <a:ln/>
        </p:spPr>
      </p:sp>
      <p:sp>
        <p:nvSpPr>
          <p:cNvPr id="151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51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E4C666FE-B7F8-4BCA-AD06-3E2C22459E29}" type="slidenum">
              <a:rPr lang="en-US" sz="1300">
                <a:latin typeface="Times New Roman" panose="02020603050405020304" pitchFamily="18" charset="0"/>
              </a:rPr>
              <a:pPr/>
              <a:t>51</a:t>
            </a:fld>
            <a:endParaRPr lang="en-US" sz="1300">
              <a:latin typeface="Times New Roman" panose="02020603050405020304" pitchFamily="18" charset="0"/>
            </a:endParaRPr>
          </a:p>
        </p:txBody>
      </p:sp>
    </p:spTree>
    <p:extLst>
      <p:ext uri="{BB962C8B-B14F-4D97-AF65-F5344CB8AC3E}">
        <p14:creationId xmlns:p14="http://schemas.microsoft.com/office/powerpoint/2010/main" val="172295415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p:cNvSpPr>
            <a:spLocks noGrp="1" noRot="1" noChangeAspect="1" noTextEdit="1"/>
          </p:cNvSpPr>
          <p:nvPr>
            <p:ph type="sldImg"/>
          </p:nvPr>
        </p:nvSpPr>
        <p:spPr>
          <a:ln/>
        </p:spPr>
      </p:sp>
      <p:sp>
        <p:nvSpPr>
          <p:cNvPr id="152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525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83097B55-232A-4124-9166-0CC01179DE44}" type="slidenum">
              <a:rPr lang="en-US" sz="1300">
                <a:latin typeface="Times New Roman" panose="02020603050405020304" pitchFamily="18" charset="0"/>
              </a:rPr>
              <a:pPr/>
              <a:t>52</a:t>
            </a:fld>
            <a:endParaRPr lang="en-US" sz="1300">
              <a:latin typeface="Times New Roman" panose="02020603050405020304" pitchFamily="18" charset="0"/>
            </a:endParaRPr>
          </a:p>
        </p:txBody>
      </p:sp>
    </p:spTree>
    <p:extLst>
      <p:ext uri="{BB962C8B-B14F-4D97-AF65-F5344CB8AC3E}">
        <p14:creationId xmlns:p14="http://schemas.microsoft.com/office/powerpoint/2010/main" val="382547293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p:cNvSpPr>
            <a:spLocks noGrp="1" noRot="1" noChangeAspect="1" noTextEdit="1"/>
          </p:cNvSpPr>
          <p:nvPr>
            <p:ph type="sldImg"/>
          </p:nvPr>
        </p:nvSpPr>
        <p:spPr>
          <a:ln/>
        </p:spPr>
      </p:sp>
      <p:sp>
        <p:nvSpPr>
          <p:cNvPr id="153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53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BAED21A9-7380-43E8-BA50-36F71ED73F68}" type="slidenum">
              <a:rPr lang="en-US" sz="1300">
                <a:latin typeface="Times New Roman" panose="02020603050405020304" pitchFamily="18" charset="0"/>
              </a:rPr>
              <a:pPr/>
              <a:t>53</a:t>
            </a:fld>
            <a:endParaRPr lang="en-US" sz="1300">
              <a:latin typeface="Times New Roman" panose="02020603050405020304" pitchFamily="18" charset="0"/>
            </a:endParaRPr>
          </a:p>
        </p:txBody>
      </p:sp>
    </p:spTree>
    <p:extLst>
      <p:ext uri="{BB962C8B-B14F-4D97-AF65-F5344CB8AC3E}">
        <p14:creationId xmlns:p14="http://schemas.microsoft.com/office/powerpoint/2010/main" val="40145659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a:ln/>
        </p:spPr>
      </p:sp>
      <p:sp>
        <p:nvSpPr>
          <p:cNvPr id="1136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136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B4B58DA8-E9A2-42D0-96EE-74BF6ED181E3}" type="slidenum">
              <a:rPr lang="en-US" sz="1300">
                <a:latin typeface="Times New Roman" panose="02020603050405020304" pitchFamily="18" charset="0"/>
              </a:rPr>
              <a:pPr/>
              <a:t>15</a:t>
            </a:fld>
            <a:endParaRPr lang="en-US" sz="1300">
              <a:latin typeface="Times New Roman" panose="02020603050405020304" pitchFamily="18" charset="0"/>
            </a:endParaRPr>
          </a:p>
        </p:txBody>
      </p:sp>
    </p:spTree>
    <p:extLst>
      <p:ext uri="{BB962C8B-B14F-4D97-AF65-F5344CB8AC3E}">
        <p14:creationId xmlns:p14="http://schemas.microsoft.com/office/powerpoint/2010/main" val="524316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a:ln/>
        </p:spPr>
      </p:sp>
      <p:sp>
        <p:nvSpPr>
          <p:cNvPr id="1146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146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216FB3DB-86EB-497E-AD53-B226FA3B4941}" type="slidenum">
              <a:rPr lang="en-US" sz="1300">
                <a:latin typeface="Times New Roman" panose="02020603050405020304" pitchFamily="18" charset="0"/>
              </a:rPr>
              <a:pPr/>
              <a:t>16</a:t>
            </a:fld>
            <a:endParaRPr lang="en-US" sz="1300">
              <a:latin typeface="Times New Roman" panose="02020603050405020304" pitchFamily="18" charset="0"/>
            </a:endParaRPr>
          </a:p>
        </p:txBody>
      </p:sp>
    </p:spTree>
    <p:extLst>
      <p:ext uri="{BB962C8B-B14F-4D97-AF65-F5344CB8AC3E}">
        <p14:creationId xmlns:p14="http://schemas.microsoft.com/office/powerpoint/2010/main" val="34107015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a:ln/>
        </p:spPr>
      </p:sp>
      <p:sp>
        <p:nvSpPr>
          <p:cNvPr id="1157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157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8D9ECD5B-C104-4709-B438-FF0267197B5B}" type="slidenum">
              <a:rPr lang="en-US" sz="1300">
                <a:latin typeface="Times New Roman" panose="02020603050405020304" pitchFamily="18" charset="0"/>
              </a:rPr>
              <a:pPr/>
              <a:t>17</a:t>
            </a:fld>
            <a:endParaRPr lang="en-US" sz="1300">
              <a:latin typeface="Times New Roman" panose="02020603050405020304" pitchFamily="18" charset="0"/>
            </a:endParaRPr>
          </a:p>
        </p:txBody>
      </p:sp>
    </p:spTree>
    <p:extLst>
      <p:ext uri="{BB962C8B-B14F-4D97-AF65-F5344CB8AC3E}">
        <p14:creationId xmlns:p14="http://schemas.microsoft.com/office/powerpoint/2010/main" val="41050332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a:ln/>
        </p:spPr>
      </p:sp>
      <p:sp>
        <p:nvSpPr>
          <p:cNvPr id="1167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167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992E2EA3-28BE-4E7B-A765-24841DBAA238}" type="slidenum">
              <a:rPr lang="en-US" sz="1300">
                <a:latin typeface="Times New Roman" panose="02020603050405020304" pitchFamily="18" charset="0"/>
              </a:rPr>
              <a:pPr/>
              <a:t>18</a:t>
            </a:fld>
            <a:endParaRPr lang="en-US" sz="1300">
              <a:latin typeface="Times New Roman" panose="02020603050405020304" pitchFamily="18" charset="0"/>
            </a:endParaRPr>
          </a:p>
        </p:txBody>
      </p:sp>
    </p:spTree>
    <p:extLst>
      <p:ext uri="{BB962C8B-B14F-4D97-AF65-F5344CB8AC3E}">
        <p14:creationId xmlns:p14="http://schemas.microsoft.com/office/powerpoint/2010/main" val="2651375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a:ln/>
        </p:spPr>
      </p:sp>
      <p:sp>
        <p:nvSpPr>
          <p:cNvPr id="1177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
        <p:nvSpPr>
          <p:cNvPr id="1177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438">
              <a:defRPr sz="2400">
                <a:solidFill>
                  <a:schemeClr val="tx1"/>
                </a:solidFill>
                <a:latin typeface="Comic Sans MS" panose="030F0702030302020204" pitchFamily="66" charset="0"/>
                <a:ea typeface="ＭＳ Ｐゴシック" panose="020B0600070205080204" pitchFamily="34" charset="-128"/>
              </a:defRPr>
            </a:lvl1pPr>
            <a:lvl2pPr marL="742950" indent="-285750" defTabSz="960438">
              <a:defRPr sz="2400">
                <a:solidFill>
                  <a:schemeClr val="tx1"/>
                </a:solidFill>
                <a:latin typeface="Comic Sans MS" panose="030F0702030302020204" pitchFamily="66" charset="0"/>
                <a:ea typeface="ＭＳ Ｐゴシック" panose="020B0600070205080204" pitchFamily="34" charset="-128"/>
              </a:defRPr>
            </a:lvl2pPr>
            <a:lvl3pPr marL="1143000" indent="-228600" defTabSz="960438">
              <a:defRPr sz="2400">
                <a:solidFill>
                  <a:schemeClr val="tx1"/>
                </a:solidFill>
                <a:latin typeface="Comic Sans MS" panose="030F0702030302020204" pitchFamily="66" charset="0"/>
                <a:ea typeface="ＭＳ Ｐゴシック" panose="020B0600070205080204" pitchFamily="34" charset="-128"/>
              </a:defRPr>
            </a:lvl3pPr>
            <a:lvl4pPr marL="1600200" indent="-228600" defTabSz="960438">
              <a:defRPr sz="2400">
                <a:solidFill>
                  <a:schemeClr val="tx1"/>
                </a:solidFill>
                <a:latin typeface="Comic Sans MS" panose="030F0702030302020204" pitchFamily="66" charset="0"/>
                <a:ea typeface="ＭＳ Ｐゴシック" panose="020B0600070205080204" pitchFamily="34" charset="-128"/>
              </a:defRPr>
            </a:lvl4pPr>
            <a:lvl5pPr marL="2057400" indent="-228600" defTabSz="960438">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defTabSz="960438"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A75888BC-BCA5-4DAA-BD4E-559D9A83922F}" type="slidenum">
              <a:rPr lang="en-US" sz="1300">
                <a:latin typeface="Times New Roman" panose="02020603050405020304" pitchFamily="18" charset="0"/>
              </a:rPr>
              <a:pPr/>
              <a:t>19</a:t>
            </a:fld>
            <a:endParaRPr lang="en-US" sz="1300">
              <a:latin typeface="Times New Roman" panose="02020603050405020304" pitchFamily="18" charset="0"/>
            </a:endParaRPr>
          </a:p>
        </p:txBody>
      </p:sp>
    </p:spTree>
    <p:extLst>
      <p:ext uri="{BB962C8B-B14F-4D97-AF65-F5344CB8AC3E}">
        <p14:creationId xmlns:p14="http://schemas.microsoft.com/office/powerpoint/2010/main" val="499768887"/>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F039003-BD5A-4664-8275-085CEF93BBBA}" type="datetimeFigureOut">
              <a:rPr lang="en-US" smtClean="0"/>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6FAF7AD6-1C98-4150-B7B9-9C8331BF4294}" type="slidenum">
              <a:rPr lang="en-US" smtClean="0"/>
              <a:t>‹#›</a:t>
            </a:fld>
            <a:endParaRPr lang="en-US"/>
          </a:p>
        </p:txBody>
      </p:sp>
    </p:spTree>
    <p:extLst>
      <p:ext uri="{BB962C8B-B14F-4D97-AF65-F5344CB8AC3E}">
        <p14:creationId xmlns:p14="http://schemas.microsoft.com/office/powerpoint/2010/main" val="490908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039003-BD5A-4664-8275-085CEF93BBBA}" type="datetimeFigureOut">
              <a:rPr lang="en-US" smtClean="0"/>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AF7AD6-1C98-4150-B7B9-9C8331BF4294}" type="slidenum">
              <a:rPr lang="en-US" smtClean="0"/>
              <a:t>‹#›</a:t>
            </a:fld>
            <a:endParaRPr lang="en-US"/>
          </a:p>
        </p:txBody>
      </p:sp>
    </p:spTree>
    <p:extLst>
      <p:ext uri="{BB962C8B-B14F-4D97-AF65-F5344CB8AC3E}">
        <p14:creationId xmlns:p14="http://schemas.microsoft.com/office/powerpoint/2010/main" val="2829092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039003-BD5A-4664-8275-085CEF93BBBA}" type="datetimeFigureOut">
              <a:rPr lang="en-US" smtClean="0"/>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AF7AD6-1C98-4150-B7B9-9C8331BF4294}" type="slidenum">
              <a:rPr lang="en-US" smtClean="0"/>
              <a:t>‹#›</a:t>
            </a:fld>
            <a:endParaRPr lang="en-US"/>
          </a:p>
        </p:txBody>
      </p:sp>
    </p:spTree>
    <p:extLst>
      <p:ext uri="{BB962C8B-B14F-4D97-AF65-F5344CB8AC3E}">
        <p14:creationId xmlns:p14="http://schemas.microsoft.com/office/powerpoint/2010/main" val="23507944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769600" cy="914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00200"/>
            <a:ext cx="54356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6248400" y="1600200"/>
            <a:ext cx="5435600" cy="4419600"/>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Prof. Majumdar  CS 130  Lecture 2</a:t>
            </a:r>
          </a:p>
        </p:txBody>
      </p:sp>
      <p:sp>
        <p:nvSpPr>
          <p:cNvPr id="7" name="Rectangle 6"/>
          <p:cNvSpPr>
            <a:spLocks noGrp="1" noChangeArrowheads="1"/>
          </p:cNvSpPr>
          <p:nvPr>
            <p:ph type="sldNum" sz="quarter" idx="12"/>
          </p:nvPr>
        </p:nvSpPr>
        <p:spPr>
          <a:ln/>
        </p:spPr>
        <p:txBody>
          <a:bodyPr/>
          <a:lstStyle>
            <a:lvl1pPr>
              <a:defRPr/>
            </a:lvl1pPr>
          </a:lstStyle>
          <a:p>
            <a:fld id="{5D552D7A-A17D-44B3-B97F-0E3301C651DB}" type="slidenum">
              <a:rPr lang="en-US"/>
              <a:pPr/>
              <a:t>‹#›</a:t>
            </a:fld>
            <a:endParaRPr lang="en-US"/>
          </a:p>
        </p:txBody>
      </p:sp>
    </p:spTree>
    <p:extLst>
      <p:ext uri="{BB962C8B-B14F-4D97-AF65-F5344CB8AC3E}">
        <p14:creationId xmlns:p14="http://schemas.microsoft.com/office/powerpoint/2010/main" val="13553926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C6EDC2C-288E-664F-981D-058B5DC90220}" type="datetimeFigureOut">
              <a:rPr lang="en-US" smtClean="0">
                <a:solidFill>
                  <a:prstClr val="black">
                    <a:tint val="75000"/>
                  </a:prstClr>
                </a:solidFill>
              </a:rPr>
              <a:pPr/>
              <a:t>1/15/2014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27162EE-D7A1-3842-AD54-90E92351560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88757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6EDC2C-288E-664F-981D-058B5DC90220}" type="datetimeFigureOut">
              <a:rPr lang="en-US" smtClean="0">
                <a:solidFill>
                  <a:prstClr val="black">
                    <a:tint val="75000"/>
                  </a:prstClr>
                </a:solidFill>
              </a:rPr>
              <a:pPr/>
              <a:t>1/15/2014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27162EE-D7A1-3842-AD54-90E92351560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859428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6EDC2C-288E-664F-981D-058B5DC90220}" type="datetimeFigureOut">
              <a:rPr lang="en-US" smtClean="0">
                <a:solidFill>
                  <a:prstClr val="black">
                    <a:tint val="75000"/>
                  </a:prstClr>
                </a:solidFill>
              </a:rPr>
              <a:pPr/>
              <a:t>1/15/2014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27162EE-D7A1-3842-AD54-90E92351560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516366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C6EDC2C-288E-664F-981D-058B5DC90220}" type="datetimeFigureOut">
              <a:rPr lang="en-US" smtClean="0">
                <a:solidFill>
                  <a:prstClr val="black">
                    <a:tint val="75000"/>
                  </a:prstClr>
                </a:solidFill>
              </a:rPr>
              <a:pPr/>
              <a:t>1/15/2014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27162EE-D7A1-3842-AD54-90E92351560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491259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6EDC2C-288E-664F-981D-058B5DC90220}" type="datetimeFigureOut">
              <a:rPr lang="en-US" smtClean="0">
                <a:solidFill>
                  <a:prstClr val="black">
                    <a:tint val="75000"/>
                  </a:prstClr>
                </a:solidFill>
              </a:rPr>
              <a:pPr/>
              <a:t>1/15/2014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27162EE-D7A1-3842-AD54-90E92351560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528710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6EDC2C-288E-664F-981D-058B5DC90220}" type="datetimeFigureOut">
              <a:rPr lang="en-US" smtClean="0">
                <a:solidFill>
                  <a:prstClr val="black">
                    <a:tint val="75000"/>
                  </a:prstClr>
                </a:solidFill>
              </a:rPr>
              <a:pPr/>
              <a:t>1/15/2014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27162EE-D7A1-3842-AD54-90E92351560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762197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6EDC2C-288E-664F-981D-058B5DC90220}" type="datetimeFigureOut">
              <a:rPr lang="en-US" smtClean="0">
                <a:solidFill>
                  <a:prstClr val="black">
                    <a:tint val="75000"/>
                  </a:prstClr>
                </a:solidFill>
              </a:rPr>
              <a:pPr/>
              <a:t>1/15/2014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27162EE-D7A1-3842-AD54-90E92351560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35073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039003-BD5A-4664-8275-085CEF93BBBA}" type="datetimeFigureOut">
              <a:rPr lang="en-US" smtClean="0"/>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AF7AD6-1C98-4150-B7B9-9C8331BF4294}" type="slidenum">
              <a:rPr lang="en-US" smtClean="0"/>
              <a:t>‹#›</a:t>
            </a:fld>
            <a:endParaRPr lang="en-US"/>
          </a:p>
        </p:txBody>
      </p:sp>
    </p:spTree>
    <p:extLst>
      <p:ext uri="{BB962C8B-B14F-4D97-AF65-F5344CB8AC3E}">
        <p14:creationId xmlns:p14="http://schemas.microsoft.com/office/powerpoint/2010/main" val="31425630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6EDC2C-288E-664F-981D-058B5DC90220}" type="datetimeFigureOut">
              <a:rPr lang="en-US" smtClean="0">
                <a:solidFill>
                  <a:prstClr val="black">
                    <a:tint val="75000"/>
                  </a:prstClr>
                </a:solidFill>
              </a:rPr>
              <a:pPr/>
              <a:t>1/15/2014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27162EE-D7A1-3842-AD54-90E92351560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004409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6EDC2C-288E-664F-981D-058B5DC90220}" type="datetimeFigureOut">
              <a:rPr lang="en-US" smtClean="0">
                <a:solidFill>
                  <a:prstClr val="black">
                    <a:tint val="75000"/>
                  </a:prstClr>
                </a:solidFill>
              </a:rPr>
              <a:pPr/>
              <a:t>1/15/2014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27162EE-D7A1-3842-AD54-90E92351560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523554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6EDC2C-288E-664F-981D-058B5DC90220}" type="datetimeFigureOut">
              <a:rPr lang="en-US" smtClean="0">
                <a:solidFill>
                  <a:prstClr val="black">
                    <a:tint val="75000"/>
                  </a:prstClr>
                </a:solidFill>
              </a:rPr>
              <a:pPr/>
              <a:t>1/15/2014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27162EE-D7A1-3842-AD54-90E92351560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655460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6EDC2C-288E-664F-981D-058B5DC90220}" type="datetimeFigureOut">
              <a:rPr lang="en-US" smtClean="0">
                <a:solidFill>
                  <a:prstClr val="black">
                    <a:tint val="75000"/>
                  </a:prstClr>
                </a:solidFill>
              </a:rPr>
              <a:pPr/>
              <a:t>1/15/2014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27162EE-D7A1-3842-AD54-90E92351560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76540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3F039003-BD5A-4664-8275-085CEF93BBBA}" type="datetimeFigureOut">
              <a:rPr lang="en-US" smtClean="0"/>
              <a:t>1/15/2014</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6FAF7AD6-1C98-4150-B7B9-9C8331BF4294}" type="slidenum">
              <a:rPr lang="en-US" smtClean="0"/>
              <a:t>‹#›</a:t>
            </a:fld>
            <a:endParaRPr lang="en-US"/>
          </a:p>
        </p:txBody>
      </p:sp>
    </p:spTree>
    <p:extLst>
      <p:ext uri="{BB962C8B-B14F-4D97-AF65-F5344CB8AC3E}">
        <p14:creationId xmlns:p14="http://schemas.microsoft.com/office/powerpoint/2010/main" val="3808999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F039003-BD5A-4664-8275-085CEF93BBBA}" type="datetimeFigureOut">
              <a:rPr lang="en-US" smtClean="0"/>
              <a:t>1/15/2014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AF7AD6-1C98-4150-B7B9-9C8331BF4294}" type="slidenum">
              <a:rPr lang="en-US" smtClean="0"/>
              <a:t>‹#›</a:t>
            </a:fld>
            <a:endParaRPr lang="en-US"/>
          </a:p>
        </p:txBody>
      </p:sp>
    </p:spTree>
    <p:extLst>
      <p:ext uri="{BB962C8B-B14F-4D97-AF65-F5344CB8AC3E}">
        <p14:creationId xmlns:p14="http://schemas.microsoft.com/office/powerpoint/2010/main" val="3461137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F039003-BD5A-4664-8275-085CEF93BBBA}" type="datetimeFigureOut">
              <a:rPr lang="en-US" smtClean="0"/>
              <a:t>1/15/2014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AF7AD6-1C98-4150-B7B9-9C8331BF4294}" type="slidenum">
              <a:rPr lang="en-US" smtClean="0"/>
              <a:t>‹#›</a:t>
            </a:fld>
            <a:endParaRPr lang="en-US"/>
          </a:p>
        </p:txBody>
      </p:sp>
    </p:spTree>
    <p:extLst>
      <p:ext uri="{BB962C8B-B14F-4D97-AF65-F5344CB8AC3E}">
        <p14:creationId xmlns:p14="http://schemas.microsoft.com/office/powerpoint/2010/main" val="3410232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F039003-BD5A-4664-8275-085CEF93BBBA}" type="datetimeFigureOut">
              <a:rPr lang="en-US" smtClean="0"/>
              <a:t>1/15/2014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AF7AD6-1C98-4150-B7B9-9C8331BF4294}" type="slidenum">
              <a:rPr lang="en-US" smtClean="0"/>
              <a:t>‹#›</a:t>
            </a:fld>
            <a:endParaRPr lang="en-US"/>
          </a:p>
        </p:txBody>
      </p:sp>
    </p:spTree>
    <p:extLst>
      <p:ext uri="{BB962C8B-B14F-4D97-AF65-F5344CB8AC3E}">
        <p14:creationId xmlns:p14="http://schemas.microsoft.com/office/powerpoint/2010/main" val="3383813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039003-BD5A-4664-8275-085CEF93BBBA}" type="datetimeFigureOut">
              <a:rPr lang="en-US" smtClean="0"/>
              <a:t>1/15/2014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AF7AD6-1C98-4150-B7B9-9C8331BF4294}" type="slidenum">
              <a:rPr lang="en-US" smtClean="0"/>
              <a:t>‹#›</a:t>
            </a:fld>
            <a:endParaRPr lang="en-US"/>
          </a:p>
        </p:txBody>
      </p:sp>
    </p:spTree>
    <p:extLst>
      <p:ext uri="{BB962C8B-B14F-4D97-AF65-F5344CB8AC3E}">
        <p14:creationId xmlns:p14="http://schemas.microsoft.com/office/powerpoint/2010/main" val="2610591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039003-BD5A-4664-8275-085CEF93BBBA}" type="datetimeFigureOut">
              <a:rPr lang="en-US" smtClean="0"/>
              <a:t>1/15/2014</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FAF7AD6-1C98-4150-B7B9-9C8331BF4294}" type="slidenum">
              <a:rPr lang="en-US" smtClean="0"/>
              <a:t>‹#›</a:t>
            </a:fld>
            <a:endParaRPr lang="en-US"/>
          </a:p>
        </p:txBody>
      </p:sp>
    </p:spTree>
    <p:extLst>
      <p:ext uri="{BB962C8B-B14F-4D97-AF65-F5344CB8AC3E}">
        <p14:creationId xmlns:p14="http://schemas.microsoft.com/office/powerpoint/2010/main" val="2188300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039003-BD5A-4664-8275-085CEF93BBBA}" type="datetimeFigureOut">
              <a:rPr lang="en-US" smtClean="0"/>
              <a:t>1/15/2014</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FAF7AD6-1C98-4150-B7B9-9C8331BF4294}" type="slidenum">
              <a:rPr lang="en-US" smtClean="0"/>
              <a:t>‹#›</a:t>
            </a:fld>
            <a:endParaRPr lang="en-US"/>
          </a:p>
        </p:txBody>
      </p:sp>
    </p:spTree>
    <p:extLst>
      <p:ext uri="{BB962C8B-B14F-4D97-AF65-F5344CB8AC3E}">
        <p14:creationId xmlns:p14="http://schemas.microsoft.com/office/powerpoint/2010/main" val="3808057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3F039003-BD5A-4664-8275-085CEF93BBBA}" type="datetimeFigureOut">
              <a:rPr lang="en-US" smtClean="0"/>
              <a:t>1/15/2014</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4">
                <a:duotone>
                  <a:schemeClr val="accent1">
                    <a:shade val="45000"/>
                    <a:satMod val="135000"/>
                  </a:schemeClr>
                  <a:prstClr val="white"/>
                </a:duotone>
                <a:extLst>
                  <a:ext uri="{BEBA8EAE-BF5A-486C-A8C5-ECC9F3942E4B}">
                    <a14:imgProps xmlns:a14="http://schemas.microsoft.com/office/drawing/2010/main">
                      <a14:imgLayer r:embed="rId1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6FAF7AD6-1C98-4150-B7B9-9C8331BF4294}" type="slidenum">
              <a:rPr lang="en-US" smtClean="0"/>
              <a:t>‹#›</a:t>
            </a:fld>
            <a:endParaRPr lang="en-US"/>
          </a:p>
        </p:txBody>
      </p:sp>
    </p:spTree>
    <p:extLst>
      <p:ext uri="{BB962C8B-B14F-4D97-AF65-F5344CB8AC3E}">
        <p14:creationId xmlns:p14="http://schemas.microsoft.com/office/powerpoint/2010/main" val="1651109719"/>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 id="2147483820" r:id="rId12"/>
  </p:sldLayoutIdLst>
  <p:timing>
    <p:tnLst>
      <p:par>
        <p:cTn id="1" dur="indefinite" restart="never" nodeType="tmRoot"/>
      </p:par>
    </p:tnLst>
  </p:timing>
  <p:txStyles>
    <p:titleStyle>
      <a:lvl1pPr algn="l" defTabSz="914400" rtl="0" eaLnBrk="1" latinLnBrk="0" hangingPunct="1">
        <a:lnSpc>
          <a:spcPct val="90000"/>
        </a:lnSpc>
        <a:spcBef>
          <a:spcPct val="0"/>
        </a:spcBef>
        <a:buNone/>
        <a:defRPr sz="5400" kern="1200" cap="all" baseline="0">
          <a:blipFill>
            <a:blip r:embed="rId16">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7C6EDC2C-288E-664F-981D-058B5DC90220}" type="datetimeFigureOut">
              <a:rPr lang="en-US" smtClean="0">
                <a:solidFill>
                  <a:prstClr val="black">
                    <a:tint val="75000"/>
                  </a:prstClr>
                </a:solidFill>
              </a:rPr>
              <a:pPr defTabSz="457200"/>
              <a:t>1/15/2014</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727162EE-D7A1-3842-AD54-90E92351560E}"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1375709968"/>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eekingknowledges.blogspot.com/2011/06/software-engineering-layers.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stanford.edu/class/cs295/" TargetMode="External"/><Relationship Id="rId2" Type="http://schemas.openxmlformats.org/officeDocument/2006/relationships/hyperlink" Target="http://www.mpi-sws.org/~rupak/" TargetMode="External"/><Relationship Id="rId1" Type="http://schemas.openxmlformats.org/officeDocument/2006/relationships/slideLayout" Target="../slideLayouts/slideLayout2.xml"/><Relationship Id="rId4" Type="http://schemas.openxmlformats.org/officeDocument/2006/relationships/hyperlink" Target="https://wiki.engr.illinois.edu/display/cs427fa13/Home" TargetMode="Externa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Software Engineering</a:t>
            </a:r>
            <a:endParaRPr lang="en-US" dirty="0"/>
          </a:p>
        </p:txBody>
      </p:sp>
      <p:sp>
        <p:nvSpPr>
          <p:cNvPr id="3" name="Subtitle 2"/>
          <p:cNvSpPr>
            <a:spLocks noGrp="1"/>
          </p:cNvSpPr>
          <p:nvPr>
            <p:ph type="subTitle" idx="1"/>
          </p:nvPr>
        </p:nvSpPr>
        <p:spPr/>
        <p:txBody>
          <a:bodyPr/>
          <a:lstStyle/>
          <a:p>
            <a:r>
              <a:rPr lang="en-US" dirty="0" smtClean="0"/>
              <a:t>CPSC 439/539</a:t>
            </a:r>
          </a:p>
          <a:p>
            <a:r>
              <a:rPr lang="en-US" dirty="0" smtClean="0"/>
              <a:t>Spring 2014</a:t>
            </a:r>
            <a:endParaRPr lang="en-US" dirty="0"/>
          </a:p>
        </p:txBody>
      </p:sp>
    </p:spTree>
    <p:extLst>
      <p:ext uri="{BB962C8B-B14F-4D97-AF65-F5344CB8AC3E}">
        <p14:creationId xmlns:p14="http://schemas.microsoft.com/office/powerpoint/2010/main" val="32042305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Process</a:t>
            </a:r>
            <a:endParaRPr lang="en-US" dirty="0"/>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22066015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2"/>
          <p:cNvSpPr>
            <a:spLocks noGrp="1" noChangeArrowheads="1"/>
          </p:cNvSpPr>
          <p:nvPr>
            <p:ph type="title"/>
          </p:nvPr>
        </p:nvSpPr>
        <p:spPr/>
        <p:txBody>
          <a:bodyPr/>
          <a:lstStyle/>
          <a:p>
            <a:r>
              <a:rPr lang="en-US" smtClean="0">
                <a:ea typeface="ＭＳ Ｐゴシック" panose="020B0600070205080204" pitchFamily="34" charset="-128"/>
              </a:rPr>
              <a:t>Software Engineering Layers</a:t>
            </a:r>
          </a:p>
        </p:txBody>
      </p:sp>
      <p:sp>
        <p:nvSpPr>
          <p:cNvPr id="120835" name="Rectangle 3"/>
          <p:cNvSpPr>
            <a:spLocks noGrp="1" noChangeArrowheads="1"/>
          </p:cNvSpPr>
          <p:nvPr>
            <p:ph type="body" idx="1"/>
          </p:nvPr>
        </p:nvSpPr>
        <p:spPr>
          <a:xfrm>
            <a:off x="1981200" y="3581400"/>
            <a:ext cx="8305800" cy="2286000"/>
          </a:xfrm>
        </p:spPr>
        <p:txBody>
          <a:bodyPr>
            <a:normAutofit/>
          </a:bodyPr>
          <a:lstStyle/>
          <a:p>
            <a:pPr>
              <a:lnSpc>
                <a:spcPct val="90000"/>
              </a:lnSpc>
            </a:pPr>
            <a:r>
              <a:rPr lang="en-US" u="sng" dirty="0" smtClean="0">
                <a:ea typeface="ＭＳ Ｐゴシック" panose="020B0600070205080204" pitchFamily="34" charset="-128"/>
              </a:rPr>
              <a:t>Process</a:t>
            </a:r>
            <a:r>
              <a:rPr lang="en-US" dirty="0" smtClean="0">
                <a:ea typeface="ＭＳ Ｐゴシック" panose="020B0600070205080204" pitchFamily="34" charset="-128"/>
              </a:rPr>
              <a:t>: framework of the required tasks</a:t>
            </a:r>
          </a:p>
          <a:p>
            <a:pPr lvl="1">
              <a:lnSpc>
                <a:spcPct val="90000"/>
              </a:lnSpc>
            </a:pPr>
            <a:r>
              <a:rPr lang="en-US" dirty="0" smtClean="0">
                <a:ea typeface="ＭＳ Ｐゴシック" panose="020B0600070205080204" pitchFamily="34" charset="-128"/>
              </a:rPr>
              <a:t>e.g., waterfall, extreme programming</a:t>
            </a:r>
          </a:p>
          <a:p>
            <a:pPr>
              <a:lnSpc>
                <a:spcPct val="90000"/>
              </a:lnSpc>
            </a:pPr>
            <a:r>
              <a:rPr lang="en-US" u="sng" dirty="0" smtClean="0">
                <a:ea typeface="ＭＳ Ｐゴシック" panose="020B0600070205080204" pitchFamily="34" charset="-128"/>
              </a:rPr>
              <a:t>Methods</a:t>
            </a:r>
            <a:r>
              <a:rPr lang="en-US" dirty="0" smtClean="0">
                <a:ea typeface="ＭＳ Ｐゴシック" panose="020B0600070205080204" pitchFamily="34" charset="-128"/>
              </a:rPr>
              <a:t>: technical “how to”</a:t>
            </a:r>
          </a:p>
          <a:p>
            <a:pPr lvl="1">
              <a:lnSpc>
                <a:spcPct val="90000"/>
              </a:lnSpc>
            </a:pPr>
            <a:r>
              <a:rPr lang="en-US" dirty="0" smtClean="0">
                <a:ea typeface="ＭＳ Ｐゴシック" panose="020B0600070205080204" pitchFamily="34" charset="-128"/>
              </a:rPr>
              <a:t>e.g., design review, code review, testing </a:t>
            </a:r>
          </a:p>
          <a:p>
            <a:pPr>
              <a:lnSpc>
                <a:spcPct val="90000"/>
              </a:lnSpc>
            </a:pPr>
            <a:r>
              <a:rPr lang="en-US" u="sng" dirty="0" smtClean="0">
                <a:ea typeface="ＭＳ Ｐゴシック" panose="020B0600070205080204" pitchFamily="34" charset="-128"/>
              </a:rPr>
              <a:t>Tools</a:t>
            </a:r>
            <a:r>
              <a:rPr lang="en-US" dirty="0" smtClean="0">
                <a:ea typeface="ＭＳ Ｐゴシック" panose="020B0600070205080204" pitchFamily="34" charset="-128"/>
              </a:rPr>
              <a:t>: automate processes and methods</a:t>
            </a:r>
          </a:p>
          <a:p>
            <a:pPr>
              <a:lnSpc>
                <a:spcPct val="90000"/>
              </a:lnSpc>
            </a:pPr>
            <a:endParaRPr lang="en-US" dirty="0">
              <a:ea typeface="ＭＳ Ｐゴシック" panose="020B0600070205080204" pitchFamily="34" charset="-128"/>
            </a:endParaRPr>
          </a:p>
          <a:p>
            <a:pPr marL="0" indent="0">
              <a:lnSpc>
                <a:spcPct val="90000"/>
              </a:lnSpc>
              <a:buNone/>
            </a:pPr>
            <a:endParaRPr lang="en-US" dirty="0" smtClean="0">
              <a:ea typeface="ＭＳ Ｐゴシック" panose="020B0600070205080204" pitchFamily="34" charset="-128"/>
            </a:endParaRPr>
          </a:p>
        </p:txBody>
      </p:sp>
      <p:sp>
        <p:nvSpPr>
          <p:cNvPr id="5126" name="Oval 4"/>
          <p:cNvSpPr>
            <a:spLocks noChangeArrowheads="1"/>
          </p:cNvSpPr>
          <p:nvPr/>
        </p:nvSpPr>
        <p:spPr bwMode="auto">
          <a:xfrm>
            <a:off x="3429000" y="2057400"/>
            <a:ext cx="5029200" cy="13716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5127" name="Text Box 5"/>
          <p:cNvSpPr txBox="1">
            <a:spLocks noChangeArrowheads="1"/>
          </p:cNvSpPr>
          <p:nvPr/>
        </p:nvSpPr>
        <p:spPr bwMode="auto">
          <a:xfrm>
            <a:off x="5310188" y="2971800"/>
            <a:ext cx="127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pPr algn="l"/>
            <a:r>
              <a:rPr lang="en-US"/>
              <a:t>Process</a:t>
            </a:r>
          </a:p>
        </p:txBody>
      </p:sp>
      <p:sp>
        <p:nvSpPr>
          <p:cNvPr id="5128" name="Oval 6"/>
          <p:cNvSpPr>
            <a:spLocks noChangeArrowheads="1"/>
          </p:cNvSpPr>
          <p:nvPr/>
        </p:nvSpPr>
        <p:spPr bwMode="auto">
          <a:xfrm>
            <a:off x="3581400" y="1828800"/>
            <a:ext cx="4724400" cy="1066800"/>
          </a:xfrm>
          <a:prstGeom prst="ellipse">
            <a:avLst/>
          </a:prstGeom>
          <a:solidFill>
            <a:schemeClr val="bg1"/>
          </a:solidFill>
          <a:ln w="9525">
            <a:solidFill>
              <a:schemeClr val="tx1"/>
            </a:solidFill>
            <a:round/>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5129" name="Text Box 7"/>
          <p:cNvSpPr txBox="1">
            <a:spLocks noChangeArrowheads="1"/>
          </p:cNvSpPr>
          <p:nvPr/>
        </p:nvSpPr>
        <p:spPr bwMode="auto">
          <a:xfrm>
            <a:off x="5202238" y="2362200"/>
            <a:ext cx="14271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pPr algn="l"/>
            <a:r>
              <a:rPr lang="en-US" dirty="0"/>
              <a:t>Methods</a:t>
            </a:r>
          </a:p>
        </p:txBody>
      </p:sp>
      <p:sp>
        <p:nvSpPr>
          <p:cNvPr id="5130" name="Oval 8"/>
          <p:cNvSpPr>
            <a:spLocks noChangeArrowheads="1"/>
          </p:cNvSpPr>
          <p:nvPr/>
        </p:nvSpPr>
        <p:spPr bwMode="auto">
          <a:xfrm>
            <a:off x="4076700" y="1600200"/>
            <a:ext cx="3733800" cy="685800"/>
          </a:xfrm>
          <a:prstGeom prst="ellipse">
            <a:avLst/>
          </a:prstGeom>
          <a:solidFill>
            <a:schemeClr val="bg1"/>
          </a:solidFill>
          <a:ln w="9525">
            <a:solidFill>
              <a:schemeClr val="tx1"/>
            </a:solidFill>
            <a:round/>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5131" name="Text Box 9"/>
          <p:cNvSpPr txBox="1">
            <a:spLocks noChangeArrowheads="1"/>
          </p:cNvSpPr>
          <p:nvPr/>
        </p:nvSpPr>
        <p:spPr bwMode="auto">
          <a:xfrm>
            <a:off x="5483226" y="1752600"/>
            <a:ext cx="9445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r>
              <a:rPr lang="en-US" dirty="0"/>
              <a:t>Tools</a:t>
            </a:r>
          </a:p>
        </p:txBody>
      </p:sp>
      <p:sp>
        <p:nvSpPr>
          <p:cNvPr id="2" name="TextBox 1"/>
          <p:cNvSpPr txBox="1"/>
          <p:nvPr/>
        </p:nvSpPr>
        <p:spPr>
          <a:xfrm>
            <a:off x="1674055" y="6006905"/>
            <a:ext cx="3636133" cy="365760"/>
          </a:xfrm>
          <a:prstGeom prst="rect">
            <a:avLst/>
          </a:prstGeom>
          <a:noFill/>
        </p:spPr>
        <p:txBody>
          <a:bodyPr wrap="square" rtlCol="0">
            <a:spAutoFit/>
          </a:bodyPr>
          <a:lstStyle/>
          <a:p>
            <a:r>
              <a:rPr lang="en-US" dirty="0" smtClean="0">
                <a:hlinkClick r:id="rId3"/>
              </a:rPr>
              <a:t>link</a:t>
            </a:r>
            <a:endParaRPr lang="en-US" dirty="0"/>
          </a:p>
        </p:txBody>
      </p:sp>
    </p:spTree>
    <p:extLst>
      <p:ext uri="{BB962C8B-B14F-4D97-AF65-F5344CB8AC3E}">
        <p14:creationId xmlns:p14="http://schemas.microsoft.com/office/powerpoint/2010/main" val="19568506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p:cNvSpPr>
            <a:spLocks noGrp="1" noChangeArrowheads="1"/>
          </p:cNvSpPr>
          <p:nvPr>
            <p:ph type="title"/>
          </p:nvPr>
        </p:nvSpPr>
        <p:spPr/>
        <p:txBody>
          <a:bodyPr/>
          <a:lstStyle/>
          <a:p>
            <a:r>
              <a:rPr lang="en-US" smtClean="0">
                <a:ea typeface="ＭＳ Ｐゴシック" panose="020B0600070205080204" pitchFamily="34" charset="-128"/>
              </a:rPr>
              <a:t>Waterfall Process Phases</a:t>
            </a:r>
          </a:p>
        </p:txBody>
      </p:sp>
      <p:sp>
        <p:nvSpPr>
          <p:cNvPr id="1028" name="Text Box 4"/>
          <p:cNvSpPr txBox="1">
            <a:spLocks noChangeArrowheads="1"/>
          </p:cNvSpPr>
          <p:nvPr/>
        </p:nvSpPr>
        <p:spPr bwMode="auto">
          <a:xfrm>
            <a:off x="1981200" y="1752601"/>
            <a:ext cx="3505200" cy="473075"/>
          </a:xfrm>
          <a:prstGeom prst="rect">
            <a:avLst/>
          </a:prstGeom>
          <a:solidFill>
            <a:schemeClr val="hlink"/>
          </a:solidFill>
          <a:ln w="15875">
            <a:solidFill>
              <a:schemeClr val="tx1"/>
            </a:solidFill>
            <a:miter lim="800000"/>
            <a:headEnd/>
            <a:tailEnd/>
          </a:ln>
        </p:spPr>
        <p:txBody>
          <a:bodyPr>
            <a:spAutoFit/>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pPr algn="l">
              <a:spcBef>
                <a:spcPct val="50000"/>
              </a:spcBef>
            </a:pPr>
            <a:r>
              <a:rPr lang="en-US" dirty="0"/>
              <a:t>Gather Requirements</a:t>
            </a:r>
          </a:p>
        </p:txBody>
      </p:sp>
      <p:sp>
        <p:nvSpPr>
          <p:cNvPr id="1029" name="Text Box 5"/>
          <p:cNvSpPr txBox="1">
            <a:spLocks noChangeArrowheads="1"/>
          </p:cNvSpPr>
          <p:nvPr/>
        </p:nvSpPr>
        <p:spPr bwMode="auto">
          <a:xfrm>
            <a:off x="2743200" y="2743201"/>
            <a:ext cx="2133600" cy="473075"/>
          </a:xfrm>
          <a:prstGeom prst="rect">
            <a:avLst/>
          </a:prstGeom>
          <a:solidFill>
            <a:schemeClr val="hlink"/>
          </a:solidFill>
          <a:ln w="15875">
            <a:solidFill>
              <a:schemeClr val="tx1"/>
            </a:solidFill>
            <a:miter lim="800000"/>
            <a:headEnd/>
            <a:tailEnd/>
          </a:ln>
        </p:spPr>
        <p:txBody>
          <a:bodyPr>
            <a:spAutoFit/>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pPr algn="l">
              <a:spcBef>
                <a:spcPct val="50000"/>
              </a:spcBef>
            </a:pPr>
            <a:r>
              <a:rPr lang="en-US" dirty="0"/>
              <a:t>Specification</a:t>
            </a:r>
          </a:p>
        </p:txBody>
      </p:sp>
      <p:sp>
        <p:nvSpPr>
          <p:cNvPr id="1030" name="Text Box 6"/>
          <p:cNvSpPr txBox="1">
            <a:spLocks noChangeArrowheads="1"/>
          </p:cNvSpPr>
          <p:nvPr/>
        </p:nvSpPr>
        <p:spPr bwMode="auto">
          <a:xfrm>
            <a:off x="3657600" y="3657601"/>
            <a:ext cx="1447800" cy="473075"/>
          </a:xfrm>
          <a:prstGeom prst="rect">
            <a:avLst/>
          </a:prstGeom>
          <a:solidFill>
            <a:schemeClr val="hlink"/>
          </a:solidFill>
          <a:ln w="15875">
            <a:solidFill>
              <a:schemeClr val="tx1"/>
            </a:solidFill>
            <a:miter lim="800000"/>
            <a:headEnd/>
            <a:tailEnd/>
          </a:ln>
        </p:spPr>
        <p:txBody>
          <a:bodyPr>
            <a:spAutoFit/>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pPr algn="l">
              <a:spcBef>
                <a:spcPct val="50000"/>
              </a:spcBef>
            </a:pPr>
            <a:r>
              <a:rPr lang="en-US" dirty="0"/>
              <a:t>Design</a:t>
            </a:r>
          </a:p>
        </p:txBody>
      </p:sp>
      <p:sp>
        <p:nvSpPr>
          <p:cNvPr id="1031" name="Text Box 7"/>
          <p:cNvSpPr txBox="1">
            <a:spLocks noChangeArrowheads="1"/>
          </p:cNvSpPr>
          <p:nvPr/>
        </p:nvSpPr>
        <p:spPr bwMode="auto">
          <a:xfrm>
            <a:off x="4648200" y="4495801"/>
            <a:ext cx="2438400" cy="473075"/>
          </a:xfrm>
          <a:prstGeom prst="rect">
            <a:avLst/>
          </a:prstGeom>
          <a:solidFill>
            <a:schemeClr val="hlink"/>
          </a:solidFill>
          <a:ln w="15875">
            <a:solidFill>
              <a:schemeClr val="tx1"/>
            </a:solidFill>
            <a:miter lim="800000"/>
            <a:headEnd/>
            <a:tailEnd/>
          </a:ln>
        </p:spPr>
        <p:txBody>
          <a:bodyPr>
            <a:spAutoFit/>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pPr algn="l">
              <a:spcBef>
                <a:spcPct val="50000"/>
              </a:spcBef>
            </a:pPr>
            <a:r>
              <a:rPr lang="en-US"/>
              <a:t>Implementation</a:t>
            </a:r>
          </a:p>
        </p:txBody>
      </p:sp>
      <p:sp>
        <p:nvSpPr>
          <p:cNvPr id="1032" name="Text Box 8"/>
          <p:cNvSpPr txBox="1">
            <a:spLocks noChangeArrowheads="1"/>
          </p:cNvSpPr>
          <p:nvPr/>
        </p:nvSpPr>
        <p:spPr bwMode="auto">
          <a:xfrm>
            <a:off x="6019800" y="5334001"/>
            <a:ext cx="1905000" cy="473075"/>
          </a:xfrm>
          <a:prstGeom prst="rect">
            <a:avLst/>
          </a:prstGeom>
          <a:solidFill>
            <a:schemeClr val="hlink"/>
          </a:solidFill>
          <a:ln w="15875">
            <a:solidFill>
              <a:schemeClr val="tx1"/>
            </a:solidFill>
            <a:miter lim="800000"/>
            <a:headEnd/>
            <a:tailEnd/>
          </a:ln>
        </p:spPr>
        <p:txBody>
          <a:bodyPr>
            <a:spAutoFit/>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pPr algn="l">
              <a:spcBef>
                <a:spcPct val="50000"/>
              </a:spcBef>
            </a:pPr>
            <a:r>
              <a:rPr lang="en-US"/>
              <a:t>Integration</a:t>
            </a:r>
          </a:p>
        </p:txBody>
      </p:sp>
      <p:sp>
        <p:nvSpPr>
          <p:cNvPr id="1033" name="Text Box 9"/>
          <p:cNvSpPr txBox="1">
            <a:spLocks noChangeArrowheads="1"/>
          </p:cNvSpPr>
          <p:nvPr/>
        </p:nvSpPr>
        <p:spPr bwMode="auto">
          <a:xfrm>
            <a:off x="7543800" y="6003926"/>
            <a:ext cx="1905000" cy="473075"/>
          </a:xfrm>
          <a:prstGeom prst="rect">
            <a:avLst/>
          </a:prstGeom>
          <a:solidFill>
            <a:schemeClr val="hlink"/>
          </a:solidFill>
          <a:ln w="15875">
            <a:solidFill>
              <a:schemeClr val="tx1"/>
            </a:solidFill>
            <a:miter lim="800000"/>
            <a:headEnd/>
            <a:tailEnd/>
          </a:ln>
        </p:spPr>
        <p:txBody>
          <a:bodyPr>
            <a:spAutoFit/>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pPr algn="l">
              <a:spcBef>
                <a:spcPct val="50000"/>
              </a:spcBef>
            </a:pPr>
            <a:r>
              <a:rPr lang="en-US"/>
              <a:t>Product</a:t>
            </a:r>
          </a:p>
        </p:txBody>
      </p:sp>
      <p:sp>
        <p:nvSpPr>
          <p:cNvPr id="12" name="Rectangle 14"/>
          <p:cNvSpPr>
            <a:spLocks noChangeArrowheads="1"/>
          </p:cNvSpPr>
          <p:nvPr/>
        </p:nvSpPr>
        <p:spPr bwMode="auto">
          <a:xfrm>
            <a:off x="9067800" y="1828800"/>
            <a:ext cx="1143000" cy="3962400"/>
          </a:xfrm>
          <a:prstGeom prst="rect">
            <a:avLst/>
          </a:prstGeom>
          <a:solidFill>
            <a:srgbClr val="FFB0B9"/>
          </a:solidFill>
          <a:ln w="1587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3" name="Text Box 15"/>
          <p:cNvSpPr txBox="1">
            <a:spLocks noChangeArrowheads="1"/>
          </p:cNvSpPr>
          <p:nvPr/>
        </p:nvSpPr>
        <p:spPr bwMode="auto">
          <a:xfrm>
            <a:off x="8991600" y="3581400"/>
            <a:ext cx="1257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r>
              <a:rPr lang="en-US"/>
              <a:t>Testing</a:t>
            </a:r>
          </a:p>
        </p:txBody>
      </p:sp>
    </p:spTree>
    <p:extLst>
      <p:ext uri="{BB962C8B-B14F-4D97-AF65-F5344CB8AC3E}">
        <p14:creationId xmlns:p14="http://schemas.microsoft.com/office/powerpoint/2010/main" val="13104797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p:cNvSpPr>
            <a:spLocks noGrp="1" noChangeArrowheads="1"/>
          </p:cNvSpPr>
          <p:nvPr>
            <p:ph type="title"/>
          </p:nvPr>
        </p:nvSpPr>
        <p:spPr/>
        <p:txBody>
          <a:bodyPr/>
          <a:lstStyle/>
          <a:p>
            <a:r>
              <a:rPr lang="en-US" smtClean="0">
                <a:ea typeface="ＭＳ Ｐゴシック" panose="020B0600070205080204" pitchFamily="34" charset="-128"/>
              </a:rPr>
              <a:t>1. Gather Requirements</a:t>
            </a:r>
          </a:p>
        </p:txBody>
      </p:sp>
      <p:sp>
        <p:nvSpPr>
          <p:cNvPr id="72707" name="Rectangle 3"/>
          <p:cNvSpPr>
            <a:spLocks noGrp="1" noChangeArrowheads="1"/>
          </p:cNvSpPr>
          <p:nvPr>
            <p:ph type="body" sz="half" idx="1"/>
          </p:nvPr>
        </p:nvSpPr>
        <p:spPr/>
        <p:txBody>
          <a:bodyPr/>
          <a:lstStyle/>
          <a:p>
            <a:r>
              <a:rPr lang="en-US">
                <a:ea typeface="ＭＳ Ｐゴシック" panose="020B0600070205080204" pitchFamily="34" charset="-128"/>
              </a:rPr>
              <a:t>Figure out what this thing is supposed to do</a:t>
            </a:r>
          </a:p>
          <a:p>
            <a:pPr lvl="1"/>
            <a:r>
              <a:rPr lang="en-US">
                <a:ea typeface="ＭＳ Ｐゴシック" panose="020B0600070205080204" pitchFamily="34" charset="-128"/>
              </a:rPr>
              <a:t>A raw list of features</a:t>
            </a:r>
          </a:p>
          <a:p>
            <a:pPr lvl="1"/>
            <a:r>
              <a:rPr lang="en-US">
                <a:ea typeface="ＭＳ Ｐゴシック" panose="020B0600070205080204" pitchFamily="34" charset="-128"/>
              </a:rPr>
              <a:t>Written down . . .</a:t>
            </a:r>
            <a:endParaRPr lang="en-US" sz="2000">
              <a:ea typeface="ＭＳ Ｐゴシック" panose="020B0600070205080204" pitchFamily="34" charset="-128"/>
            </a:endParaRPr>
          </a:p>
          <a:p>
            <a:r>
              <a:rPr lang="en-US">
                <a:ea typeface="ＭＳ Ｐゴシック" panose="020B0600070205080204" pitchFamily="34" charset="-128"/>
              </a:rPr>
              <a:t>Usually a good idea to talk to users, clients, or customers!</a:t>
            </a:r>
          </a:p>
          <a:p>
            <a:pPr lvl="1"/>
            <a:r>
              <a:rPr lang="en-US">
                <a:ea typeface="ＭＳ Ｐゴシック" panose="020B0600070205080204" pitchFamily="34" charset="-128"/>
              </a:rPr>
              <a:t>But note, they don’t always know what they want</a:t>
            </a:r>
          </a:p>
          <a:p>
            <a:r>
              <a:rPr lang="en-US">
                <a:ea typeface="ＭＳ Ｐゴシック" panose="020B0600070205080204" pitchFamily="34" charset="-128"/>
              </a:rPr>
              <a:t>Purpose: </a:t>
            </a:r>
          </a:p>
          <a:p>
            <a:pPr lvl="1"/>
            <a:r>
              <a:rPr lang="en-US">
                <a:ea typeface="ＭＳ Ｐゴシック" panose="020B0600070205080204" pitchFamily="34" charset="-128"/>
              </a:rPr>
              <a:t>Make sure we don’t build the wrong thing</a:t>
            </a:r>
          </a:p>
          <a:p>
            <a:pPr lvl="1"/>
            <a:r>
              <a:rPr lang="en-US">
                <a:ea typeface="ＭＳ Ｐゴシック" panose="020B0600070205080204" pitchFamily="34" charset="-128"/>
              </a:rPr>
              <a:t>Gather information for planning</a:t>
            </a:r>
          </a:p>
        </p:txBody>
      </p:sp>
      <p:grpSp>
        <p:nvGrpSpPr>
          <p:cNvPr id="2" name="Group 17"/>
          <p:cNvGrpSpPr>
            <a:grpSpLocks/>
          </p:cNvGrpSpPr>
          <p:nvPr/>
        </p:nvGrpSpPr>
        <p:grpSpPr bwMode="auto">
          <a:xfrm>
            <a:off x="6781800" y="2819400"/>
            <a:ext cx="2590800" cy="2362200"/>
            <a:chOff x="3312" y="1776"/>
            <a:chExt cx="1632" cy="1488"/>
          </a:xfrm>
        </p:grpSpPr>
        <p:sp>
          <p:nvSpPr>
            <p:cNvPr id="8203" name="Line 6"/>
            <p:cNvSpPr>
              <a:spLocks noChangeShapeType="1"/>
            </p:cNvSpPr>
            <p:nvPr/>
          </p:nvSpPr>
          <p:spPr bwMode="auto">
            <a:xfrm>
              <a:off x="3312" y="2688"/>
              <a:ext cx="240" cy="480"/>
            </a:xfrm>
            <a:prstGeom prst="line">
              <a:avLst/>
            </a:prstGeom>
            <a:noFill/>
            <a:ln w="38100">
              <a:solidFill>
                <a:srgbClr val="9900CC"/>
              </a:solidFill>
              <a:round/>
              <a:headEnd/>
              <a:tailEnd/>
            </a:ln>
            <a:extLst>
              <a:ext uri="{909E8E84-426E-40DD-AFC4-6F175D3DCCD1}">
                <a14:hiddenFill xmlns:a14="http://schemas.microsoft.com/office/drawing/2010/main">
                  <a:noFill/>
                </a14:hiddenFill>
              </a:ext>
            </a:extLst>
          </p:spPr>
          <p:txBody>
            <a:bodyPr anchor="ctr"/>
            <a:lstStyle/>
            <a:p>
              <a:endParaRPr lang="en-US"/>
            </a:p>
          </p:txBody>
        </p:sp>
        <p:sp>
          <p:nvSpPr>
            <p:cNvPr id="8204" name="Line 7"/>
            <p:cNvSpPr>
              <a:spLocks noChangeShapeType="1"/>
            </p:cNvSpPr>
            <p:nvPr/>
          </p:nvSpPr>
          <p:spPr bwMode="auto">
            <a:xfrm>
              <a:off x="4704" y="1968"/>
              <a:ext cx="240" cy="480"/>
            </a:xfrm>
            <a:prstGeom prst="line">
              <a:avLst/>
            </a:prstGeom>
            <a:noFill/>
            <a:ln w="38100">
              <a:solidFill>
                <a:srgbClr val="9900CC"/>
              </a:solidFill>
              <a:round/>
              <a:headEnd/>
              <a:tailEnd/>
            </a:ln>
            <a:extLst>
              <a:ext uri="{909E8E84-426E-40DD-AFC4-6F175D3DCCD1}">
                <a14:hiddenFill xmlns:a14="http://schemas.microsoft.com/office/drawing/2010/main">
                  <a:noFill/>
                </a14:hiddenFill>
              </a:ext>
            </a:extLst>
          </p:spPr>
          <p:txBody>
            <a:bodyPr anchor="ctr"/>
            <a:lstStyle/>
            <a:p>
              <a:endParaRPr lang="en-US"/>
            </a:p>
          </p:txBody>
        </p:sp>
        <p:sp>
          <p:nvSpPr>
            <p:cNvPr id="8205" name="Line 8"/>
            <p:cNvSpPr>
              <a:spLocks noChangeShapeType="1"/>
            </p:cNvSpPr>
            <p:nvPr/>
          </p:nvSpPr>
          <p:spPr bwMode="auto">
            <a:xfrm>
              <a:off x="3648" y="1776"/>
              <a:ext cx="768" cy="0"/>
            </a:xfrm>
            <a:prstGeom prst="line">
              <a:avLst/>
            </a:prstGeom>
            <a:noFill/>
            <a:ln w="38100">
              <a:solidFill>
                <a:srgbClr val="9900CC"/>
              </a:solidFill>
              <a:round/>
              <a:headEnd/>
              <a:tailEnd/>
            </a:ln>
            <a:extLst>
              <a:ext uri="{909E8E84-426E-40DD-AFC4-6F175D3DCCD1}">
                <a14:hiddenFill xmlns:a14="http://schemas.microsoft.com/office/drawing/2010/main">
                  <a:noFill/>
                </a14:hiddenFill>
              </a:ext>
            </a:extLst>
          </p:spPr>
          <p:txBody>
            <a:bodyPr anchor="ctr"/>
            <a:lstStyle/>
            <a:p>
              <a:endParaRPr lang="en-US"/>
            </a:p>
          </p:txBody>
        </p:sp>
        <p:sp>
          <p:nvSpPr>
            <p:cNvPr id="8206" name="Line 9"/>
            <p:cNvSpPr>
              <a:spLocks noChangeShapeType="1"/>
            </p:cNvSpPr>
            <p:nvPr/>
          </p:nvSpPr>
          <p:spPr bwMode="auto">
            <a:xfrm>
              <a:off x="3840" y="3264"/>
              <a:ext cx="432" cy="0"/>
            </a:xfrm>
            <a:prstGeom prst="line">
              <a:avLst/>
            </a:prstGeom>
            <a:noFill/>
            <a:ln w="38100">
              <a:solidFill>
                <a:srgbClr val="9900CC"/>
              </a:solidFill>
              <a:round/>
              <a:headEnd/>
              <a:tailEnd/>
            </a:ln>
            <a:extLst>
              <a:ext uri="{909E8E84-426E-40DD-AFC4-6F175D3DCCD1}">
                <a14:hiddenFill xmlns:a14="http://schemas.microsoft.com/office/drawing/2010/main">
                  <a:noFill/>
                </a14:hiddenFill>
              </a:ext>
            </a:extLst>
          </p:spPr>
          <p:txBody>
            <a:bodyPr anchor="ctr"/>
            <a:lstStyle/>
            <a:p>
              <a:endParaRPr lang="en-US"/>
            </a:p>
          </p:txBody>
        </p:sp>
        <p:sp>
          <p:nvSpPr>
            <p:cNvPr id="8207" name="Line 10"/>
            <p:cNvSpPr>
              <a:spLocks noChangeShapeType="1"/>
            </p:cNvSpPr>
            <p:nvPr/>
          </p:nvSpPr>
          <p:spPr bwMode="auto">
            <a:xfrm flipV="1">
              <a:off x="4752" y="2784"/>
              <a:ext cx="96" cy="240"/>
            </a:xfrm>
            <a:prstGeom prst="line">
              <a:avLst/>
            </a:prstGeom>
            <a:noFill/>
            <a:ln w="38100">
              <a:solidFill>
                <a:srgbClr val="9900CC"/>
              </a:solidFill>
              <a:round/>
              <a:headEnd/>
              <a:tailEnd/>
            </a:ln>
            <a:extLst>
              <a:ext uri="{909E8E84-426E-40DD-AFC4-6F175D3DCCD1}">
                <a14:hiddenFill xmlns:a14="http://schemas.microsoft.com/office/drawing/2010/main">
                  <a:noFill/>
                </a14:hiddenFill>
              </a:ext>
            </a:extLst>
          </p:spPr>
          <p:txBody>
            <a:bodyPr anchor="ctr"/>
            <a:lstStyle/>
            <a:p>
              <a:endParaRPr lang="en-US"/>
            </a:p>
          </p:txBody>
        </p:sp>
      </p:grpSp>
      <p:sp>
        <p:nvSpPr>
          <p:cNvPr id="72715" name="Rectangle 11"/>
          <p:cNvSpPr>
            <a:spLocks noChangeArrowheads="1"/>
          </p:cNvSpPr>
          <p:nvPr/>
        </p:nvSpPr>
        <p:spPr bwMode="auto">
          <a:xfrm>
            <a:off x="7315200" y="3276600"/>
            <a:ext cx="533400" cy="533400"/>
          </a:xfrm>
          <a:prstGeom prst="rect">
            <a:avLst/>
          </a:prstGeom>
          <a:solidFill>
            <a:srgbClr val="9900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72716" name="Rectangle 12"/>
          <p:cNvSpPr>
            <a:spLocks noChangeArrowheads="1"/>
          </p:cNvSpPr>
          <p:nvPr/>
        </p:nvSpPr>
        <p:spPr bwMode="auto">
          <a:xfrm>
            <a:off x="7239000" y="4038600"/>
            <a:ext cx="533400" cy="533400"/>
          </a:xfrm>
          <a:prstGeom prst="rect">
            <a:avLst/>
          </a:prstGeom>
          <a:solidFill>
            <a:srgbClr val="9900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72717" name="Rectangle 13"/>
          <p:cNvSpPr>
            <a:spLocks noChangeArrowheads="1"/>
          </p:cNvSpPr>
          <p:nvPr/>
        </p:nvSpPr>
        <p:spPr bwMode="auto">
          <a:xfrm>
            <a:off x="8458200" y="3581400"/>
            <a:ext cx="533400" cy="533400"/>
          </a:xfrm>
          <a:prstGeom prst="rect">
            <a:avLst/>
          </a:prstGeom>
          <a:solidFill>
            <a:srgbClr val="9900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72718" name="Rectangle 14"/>
          <p:cNvSpPr>
            <a:spLocks noChangeArrowheads="1"/>
          </p:cNvSpPr>
          <p:nvPr/>
        </p:nvSpPr>
        <p:spPr bwMode="auto">
          <a:xfrm>
            <a:off x="8153400" y="4419600"/>
            <a:ext cx="533400" cy="533400"/>
          </a:xfrm>
          <a:prstGeom prst="rect">
            <a:avLst/>
          </a:prstGeom>
          <a:solidFill>
            <a:srgbClr val="9900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Tree>
    <p:extLst>
      <p:ext uri="{BB962C8B-B14F-4D97-AF65-F5344CB8AC3E}">
        <p14:creationId xmlns:p14="http://schemas.microsoft.com/office/powerpoint/2010/main" val="42201829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nodeType="afterGroup">
                            <p:stCondLst>
                              <p:cond delay="500"/>
                            </p:stCondLst>
                            <p:childTnLst>
                              <p:par>
                                <p:cTn id="9" presetID="9" presetClass="entr" presetSubtype="0" fill="hold" grpId="0" nodeType="afterEffect">
                                  <p:stCondLst>
                                    <p:cond delay="2000"/>
                                  </p:stCondLst>
                                  <p:childTnLst>
                                    <p:set>
                                      <p:cBhvr>
                                        <p:cTn id="10" dur="1" fill="hold">
                                          <p:stCondLst>
                                            <p:cond delay="0"/>
                                          </p:stCondLst>
                                        </p:cTn>
                                        <p:tgtEl>
                                          <p:spTgt spid="72715"/>
                                        </p:tgtEl>
                                        <p:attrNameLst>
                                          <p:attrName>style.visibility</p:attrName>
                                        </p:attrNameLst>
                                      </p:cBhvr>
                                      <p:to>
                                        <p:strVal val="visible"/>
                                      </p:to>
                                    </p:set>
                                    <p:animEffect transition="in" filter="dissolve">
                                      <p:cBhvr>
                                        <p:cTn id="11" dur="500"/>
                                        <p:tgtEl>
                                          <p:spTgt spid="72715"/>
                                        </p:tgtEl>
                                      </p:cBhvr>
                                    </p:animEffect>
                                  </p:childTnLst>
                                </p:cTn>
                              </p:par>
                            </p:childTnLst>
                          </p:cTn>
                        </p:par>
                        <p:par>
                          <p:cTn id="12" fill="hold" nodeType="afterGroup">
                            <p:stCondLst>
                              <p:cond delay="3000"/>
                            </p:stCondLst>
                            <p:childTnLst>
                              <p:par>
                                <p:cTn id="13" presetID="9" presetClass="entr" presetSubtype="0" fill="hold" grpId="0" nodeType="afterEffect">
                                  <p:stCondLst>
                                    <p:cond delay="2000"/>
                                  </p:stCondLst>
                                  <p:childTnLst>
                                    <p:set>
                                      <p:cBhvr>
                                        <p:cTn id="14" dur="1" fill="hold">
                                          <p:stCondLst>
                                            <p:cond delay="0"/>
                                          </p:stCondLst>
                                        </p:cTn>
                                        <p:tgtEl>
                                          <p:spTgt spid="72716"/>
                                        </p:tgtEl>
                                        <p:attrNameLst>
                                          <p:attrName>style.visibility</p:attrName>
                                        </p:attrNameLst>
                                      </p:cBhvr>
                                      <p:to>
                                        <p:strVal val="visible"/>
                                      </p:to>
                                    </p:set>
                                    <p:animEffect transition="in" filter="dissolve">
                                      <p:cBhvr>
                                        <p:cTn id="15" dur="500"/>
                                        <p:tgtEl>
                                          <p:spTgt spid="72716"/>
                                        </p:tgtEl>
                                      </p:cBhvr>
                                    </p:animEffect>
                                  </p:childTnLst>
                                </p:cTn>
                              </p:par>
                            </p:childTnLst>
                          </p:cTn>
                        </p:par>
                        <p:par>
                          <p:cTn id="16" fill="hold" nodeType="afterGroup">
                            <p:stCondLst>
                              <p:cond delay="5500"/>
                            </p:stCondLst>
                            <p:childTnLst>
                              <p:par>
                                <p:cTn id="17" presetID="9" presetClass="entr" presetSubtype="0" fill="hold" grpId="0" nodeType="afterEffect">
                                  <p:stCondLst>
                                    <p:cond delay="2000"/>
                                  </p:stCondLst>
                                  <p:childTnLst>
                                    <p:set>
                                      <p:cBhvr>
                                        <p:cTn id="18" dur="1" fill="hold">
                                          <p:stCondLst>
                                            <p:cond delay="0"/>
                                          </p:stCondLst>
                                        </p:cTn>
                                        <p:tgtEl>
                                          <p:spTgt spid="72717"/>
                                        </p:tgtEl>
                                        <p:attrNameLst>
                                          <p:attrName>style.visibility</p:attrName>
                                        </p:attrNameLst>
                                      </p:cBhvr>
                                      <p:to>
                                        <p:strVal val="visible"/>
                                      </p:to>
                                    </p:set>
                                    <p:animEffect transition="in" filter="dissolve">
                                      <p:cBhvr>
                                        <p:cTn id="19" dur="500"/>
                                        <p:tgtEl>
                                          <p:spTgt spid="72717"/>
                                        </p:tgtEl>
                                      </p:cBhvr>
                                    </p:animEffect>
                                  </p:childTnLst>
                                </p:cTn>
                              </p:par>
                            </p:childTnLst>
                          </p:cTn>
                        </p:par>
                        <p:par>
                          <p:cTn id="20" fill="hold" nodeType="afterGroup">
                            <p:stCondLst>
                              <p:cond delay="8000"/>
                            </p:stCondLst>
                            <p:childTnLst>
                              <p:par>
                                <p:cTn id="21" presetID="9" presetClass="entr" presetSubtype="0" fill="hold" grpId="0" nodeType="afterEffect">
                                  <p:stCondLst>
                                    <p:cond delay="2000"/>
                                  </p:stCondLst>
                                  <p:childTnLst>
                                    <p:set>
                                      <p:cBhvr>
                                        <p:cTn id="22" dur="1" fill="hold">
                                          <p:stCondLst>
                                            <p:cond delay="0"/>
                                          </p:stCondLst>
                                        </p:cTn>
                                        <p:tgtEl>
                                          <p:spTgt spid="72718"/>
                                        </p:tgtEl>
                                        <p:attrNameLst>
                                          <p:attrName>style.visibility</p:attrName>
                                        </p:attrNameLst>
                                      </p:cBhvr>
                                      <p:to>
                                        <p:strVal val="visible"/>
                                      </p:to>
                                    </p:set>
                                    <p:animEffect transition="in" filter="dissolve">
                                      <p:cBhvr>
                                        <p:cTn id="23" dur="500"/>
                                        <p:tgtEl>
                                          <p:spTgt spid="7271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72707">
                                            <p:txEl>
                                              <p:pRg st="0" end="0"/>
                                            </p:txEl>
                                          </p:spTgt>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72707">
                                            <p:txEl>
                                              <p:pRg st="1" end="1"/>
                                            </p:txEl>
                                          </p:spTgt>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72707">
                                            <p:txEl>
                                              <p:pRg st="2" end="2"/>
                                            </p:txEl>
                                          </p:spTgt>
                                        </p:tgtEl>
                                        <p:attrNameLst>
                                          <p:attrName>style.visibility</p:attrName>
                                        </p:attrNameLst>
                                      </p:cBhvr>
                                      <p:to>
                                        <p:strVal val="visible"/>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72707">
                                            <p:txEl>
                                              <p:pRg st="3" end="3"/>
                                            </p:txEl>
                                          </p:spTgt>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72707">
                                            <p:txEl>
                                              <p:pRg st="4" end="4"/>
                                            </p:txEl>
                                          </p:spTgt>
                                        </p:tgtEl>
                                        <p:attrNameLst>
                                          <p:attrName>style.visibility</p:attrName>
                                        </p:attrNameLst>
                                      </p:cBhvr>
                                      <p:to>
                                        <p:strVal val="visible"/>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72707">
                                            <p:txEl>
                                              <p:pRg st="5" end="5"/>
                                            </p:txEl>
                                          </p:spTgt>
                                        </p:tgtEl>
                                        <p:attrNameLst>
                                          <p:attrName>style.visibility</p:attrName>
                                        </p:attrNameLst>
                                      </p:cBhvr>
                                      <p:to>
                                        <p:strVal val="visible"/>
                                      </p:to>
                                    </p:set>
                                  </p:childTnLst>
                                </p:cTn>
                              </p:par>
                              <p:par>
                                <p:cTn id="42" presetID="1" presetClass="entr" presetSubtype="0" fill="hold" grpId="0" nodeType="withEffect">
                                  <p:stCondLst>
                                    <p:cond delay="0"/>
                                  </p:stCondLst>
                                  <p:childTnLst>
                                    <p:set>
                                      <p:cBhvr>
                                        <p:cTn id="43" dur="1" fill="hold">
                                          <p:stCondLst>
                                            <p:cond delay="0"/>
                                          </p:stCondLst>
                                        </p:cTn>
                                        <p:tgtEl>
                                          <p:spTgt spid="72707">
                                            <p:txEl>
                                              <p:pRg st="6" end="6"/>
                                            </p:txEl>
                                          </p:spTgt>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7270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p:bldP spid="72715" grpId="0" animBg="1"/>
      <p:bldP spid="72716" grpId="0" animBg="1"/>
      <p:bldP spid="72717" grpId="0" animBg="1"/>
      <p:bldP spid="7271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2"/>
          <p:cNvSpPr>
            <a:spLocks noGrp="1" noChangeArrowheads="1"/>
          </p:cNvSpPr>
          <p:nvPr>
            <p:ph type="title"/>
          </p:nvPr>
        </p:nvSpPr>
        <p:spPr/>
        <p:txBody>
          <a:bodyPr/>
          <a:lstStyle/>
          <a:p>
            <a:r>
              <a:rPr lang="en-US" smtClean="0">
                <a:ea typeface="ＭＳ Ｐゴシック" panose="020B0600070205080204" pitchFamily="34" charset="-128"/>
              </a:rPr>
              <a:t>2. Specification</a:t>
            </a:r>
          </a:p>
        </p:txBody>
      </p:sp>
      <p:sp>
        <p:nvSpPr>
          <p:cNvPr id="73731" name="Rectangle 3"/>
          <p:cNvSpPr>
            <a:spLocks noGrp="1" noChangeArrowheads="1"/>
          </p:cNvSpPr>
          <p:nvPr>
            <p:ph type="body" sz="half" idx="1"/>
          </p:nvPr>
        </p:nvSpPr>
        <p:spPr/>
        <p:txBody>
          <a:bodyPr/>
          <a:lstStyle/>
          <a:p>
            <a:pPr>
              <a:lnSpc>
                <a:spcPct val="90000"/>
              </a:lnSpc>
            </a:pPr>
            <a:r>
              <a:rPr lang="en-US" sz="2400">
                <a:ea typeface="ＭＳ Ｐゴシック" panose="020B0600070205080204" pitchFamily="34" charset="-128"/>
              </a:rPr>
              <a:t>A written description of </a:t>
            </a:r>
            <a:r>
              <a:rPr lang="en-US" sz="2400" i="1">
                <a:ea typeface="ＭＳ Ｐゴシック" panose="020B0600070205080204" pitchFamily="34" charset="-128"/>
              </a:rPr>
              <a:t>what </a:t>
            </a:r>
            <a:r>
              <a:rPr lang="en-US" sz="2400">
                <a:ea typeface="ＭＳ Ｐゴシック" panose="020B0600070205080204" pitchFamily="34" charset="-128"/>
              </a:rPr>
              <a:t>the system does</a:t>
            </a:r>
          </a:p>
          <a:p>
            <a:pPr lvl="1">
              <a:lnSpc>
                <a:spcPct val="90000"/>
              </a:lnSpc>
            </a:pPr>
            <a:r>
              <a:rPr lang="en-US" sz="2000">
                <a:ea typeface="ＭＳ Ｐゴシック" panose="020B0600070205080204" pitchFamily="34" charset="-128"/>
              </a:rPr>
              <a:t>In all circumstances</a:t>
            </a:r>
          </a:p>
          <a:p>
            <a:pPr lvl="2">
              <a:lnSpc>
                <a:spcPct val="90000"/>
              </a:lnSpc>
            </a:pPr>
            <a:r>
              <a:rPr lang="en-US" sz="1800">
                <a:ea typeface="ＭＳ Ｐゴシック" panose="020B0600070205080204" pitchFamily="34" charset="-128"/>
              </a:rPr>
              <a:t>For all inputs</a:t>
            </a:r>
          </a:p>
          <a:p>
            <a:pPr lvl="2">
              <a:lnSpc>
                <a:spcPct val="90000"/>
              </a:lnSpc>
            </a:pPr>
            <a:r>
              <a:rPr lang="en-US" sz="1800">
                <a:ea typeface="ＭＳ Ｐゴシック" panose="020B0600070205080204" pitchFamily="34" charset="-128"/>
              </a:rPr>
              <a:t>In each possible state</a:t>
            </a:r>
          </a:p>
          <a:p>
            <a:pPr lvl="2">
              <a:lnSpc>
                <a:spcPct val="90000"/>
              </a:lnSpc>
            </a:pPr>
            <a:endParaRPr lang="en-US" sz="1800">
              <a:ea typeface="ＭＳ Ｐゴシック" panose="020B0600070205080204" pitchFamily="34" charset="-128"/>
            </a:endParaRPr>
          </a:p>
          <a:p>
            <a:pPr>
              <a:lnSpc>
                <a:spcPct val="90000"/>
              </a:lnSpc>
            </a:pPr>
            <a:r>
              <a:rPr lang="en-US" sz="2400">
                <a:ea typeface="ＭＳ Ｐゴシック" panose="020B0600070205080204" pitchFamily="34" charset="-128"/>
              </a:rPr>
              <a:t>A written document</a:t>
            </a:r>
          </a:p>
          <a:p>
            <a:pPr>
              <a:lnSpc>
                <a:spcPct val="90000"/>
              </a:lnSpc>
            </a:pPr>
            <a:endParaRPr lang="en-US" sz="2400">
              <a:ea typeface="ＭＳ Ｐゴシック" panose="020B0600070205080204" pitchFamily="34" charset="-128"/>
            </a:endParaRPr>
          </a:p>
          <a:p>
            <a:pPr>
              <a:lnSpc>
                <a:spcPct val="90000"/>
              </a:lnSpc>
            </a:pPr>
            <a:r>
              <a:rPr lang="en-US" sz="2400">
                <a:ea typeface="ＭＳ Ｐゴシック" panose="020B0600070205080204" pitchFamily="34" charset="-128"/>
              </a:rPr>
              <a:t>Because it covers all situations, much more comprehensive than requirements</a:t>
            </a:r>
          </a:p>
        </p:txBody>
      </p:sp>
      <p:grpSp>
        <p:nvGrpSpPr>
          <p:cNvPr id="2" name="Group 36"/>
          <p:cNvGrpSpPr>
            <a:grpSpLocks/>
          </p:cNvGrpSpPr>
          <p:nvPr/>
        </p:nvGrpSpPr>
        <p:grpSpPr bwMode="auto">
          <a:xfrm>
            <a:off x="6781800" y="2819400"/>
            <a:ext cx="2590800" cy="2362200"/>
            <a:chOff x="3312" y="1776"/>
            <a:chExt cx="1632" cy="1488"/>
          </a:xfrm>
        </p:grpSpPr>
        <p:grpSp>
          <p:nvGrpSpPr>
            <p:cNvPr id="9224" name="Group 26"/>
            <p:cNvGrpSpPr>
              <a:grpSpLocks/>
            </p:cNvGrpSpPr>
            <p:nvPr/>
          </p:nvGrpSpPr>
          <p:grpSpPr bwMode="auto">
            <a:xfrm>
              <a:off x="3312" y="1776"/>
              <a:ext cx="1632" cy="1488"/>
              <a:chOff x="3312" y="1776"/>
              <a:chExt cx="1632" cy="1488"/>
            </a:xfrm>
          </p:grpSpPr>
          <p:sp>
            <p:nvSpPr>
              <p:cNvPr id="9229" name="Line 27"/>
              <p:cNvSpPr>
                <a:spLocks noChangeShapeType="1"/>
              </p:cNvSpPr>
              <p:nvPr/>
            </p:nvSpPr>
            <p:spPr bwMode="auto">
              <a:xfrm>
                <a:off x="3312" y="2688"/>
                <a:ext cx="240" cy="480"/>
              </a:xfrm>
              <a:prstGeom prst="line">
                <a:avLst/>
              </a:prstGeom>
              <a:noFill/>
              <a:ln w="38100">
                <a:solidFill>
                  <a:srgbClr val="9900CC"/>
                </a:solidFill>
                <a:round/>
                <a:headEnd/>
                <a:tailEnd/>
              </a:ln>
              <a:extLst>
                <a:ext uri="{909E8E84-426E-40DD-AFC4-6F175D3DCCD1}">
                  <a14:hiddenFill xmlns:a14="http://schemas.microsoft.com/office/drawing/2010/main">
                    <a:noFill/>
                  </a14:hiddenFill>
                </a:ext>
              </a:extLst>
            </p:spPr>
            <p:txBody>
              <a:bodyPr anchor="ctr"/>
              <a:lstStyle/>
              <a:p>
                <a:endParaRPr lang="en-US"/>
              </a:p>
            </p:txBody>
          </p:sp>
          <p:sp>
            <p:nvSpPr>
              <p:cNvPr id="9230" name="Line 28"/>
              <p:cNvSpPr>
                <a:spLocks noChangeShapeType="1"/>
              </p:cNvSpPr>
              <p:nvPr/>
            </p:nvSpPr>
            <p:spPr bwMode="auto">
              <a:xfrm>
                <a:off x="4704" y="1968"/>
                <a:ext cx="240" cy="480"/>
              </a:xfrm>
              <a:prstGeom prst="line">
                <a:avLst/>
              </a:prstGeom>
              <a:noFill/>
              <a:ln w="38100">
                <a:solidFill>
                  <a:srgbClr val="9900CC"/>
                </a:solidFill>
                <a:round/>
                <a:headEnd/>
                <a:tailEnd/>
              </a:ln>
              <a:extLst>
                <a:ext uri="{909E8E84-426E-40DD-AFC4-6F175D3DCCD1}">
                  <a14:hiddenFill xmlns:a14="http://schemas.microsoft.com/office/drawing/2010/main">
                    <a:noFill/>
                  </a14:hiddenFill>
                </a:ext>
              </a:extLst>
            </p:spPr>
            <p:txBody>
              <a:bodyPr anchor="ctr"/>
              <a:lstStyle/>
              <a:p>
                <a:endParaRPr lang="en-US"/>
              </a:p>
            </p:txBody>
          </p:sp>
          <p:sp>
            <p:nvSpPr>
              <p:cNvPr id="9231" name="Line 29"/>
              <p:cNvSpPr>
                <a:spLocks noChangeShapeType="1"/>
              </p:cNvSpPr>
              <p:nvPr/>
            </p:nvSpPr>
            <p:spPr bwMode="auto">
              <a:xfrm>
                <a:off x="3648" y="1776"/>
                <a:ext cx="768" cy="0"/>
              </a:xfrm>
              <a:prstGeom prst="line">
                <a:avLst/>
              </a:prstGeom>
              <a:noFill/>
              <a:ln w="38100">
                <a:solidFill>
                  <a:srgbClr val="9900CC"/>
                </a:solidFill>
                <a:round/>
                <a:headEnd/>
                <a:tailEnd/>
              </a:ln>
              <a:extLst>
                <a:ext uri="{909E8E84-426E-40DD-AFC4-6F175D3DCCD1}">
                  <a14:hiddenFill xmlns:a14="http://schemas.microsoft.com/office/drawing/2010/main">
                    <a:noFill/>
                  </a14:hiddenFill>
                </a:ext>
              </a:extLst>
            </p:spPr>
            <p:txBody>
              <a:bodyPr anchor="ctr"/>
              <a:lstStyle/>
              <a:p>
                <a:endParaRPr lang="en-US"/>
              </a:p>
            </p:txBody>
          </p:sp>
          <p:sp>
            <p:nvSpPr>
              <p:cNvPr id="9232" name="Line 30"/>
              <p:cNvSpPr>
                <a:spLocks noChangeShapeType="1"/>
              </p:cNvSpPr>
              <p:nvPr/>
            </p:nvSpPr>
            <p:spPr bwMode="auto">
              <a:xfrm>
                <a:off x="3840" y="3264"/>
                <a:ext cx="432" cy="0"/>
              </a:xfrm>
              <a:prstGeom prst="line">
                <a:avLst/>
              </a:prstGeom>
              <a:noFill/>
              <a:ln w="38100">
                <a:solidFill>
                  <a:srgbClr val="9900CC"/>
                </a:solidFill>
                <a:round/>
                <a:headEnd/>
                <a:tailEnd/>
              </a:ln>
              <a:extLst>
                <a:ext uri="{909E8E84-426E-40DD-AFC4-6F175D3DCCD1}">
                  <a14:hiddenFill xmlns:a14="http://schemas.microsoft.com/office/drawing/2010/main">
                    <a:noFill/>
                  </a14:hiddenFill>
                </a:ext>
              </a:extLst>
            </p:spPr>
            <p:txBody>
              <a:bodyPr anchor="ctr"/>
              <a:lstStyle/>
              <a:p>
                <a:endParaRPr lang="en-US"/>
              </a:p>
            </p:txBody>
          </p:sp>
          <p:sp>
            <p:nvSpPr>
              <p:cNvPr id="9233" name="Line 31"/>
              <p:cNvSpPr>
                <a:spLocks noChangeShapeType="1"/>
              </p:cNvSpPr>
              <p:nvPr/>
            </p:nvSpPr>
            <p:spPr bwMode="auto">
              <a:xfrm flipV="1">
                <a:off x="4752" y="2784"/>
                <a:ext cx="96" cy="240"/>
              </a:xfrm>
              <a:prstGeom prst="line">
                <a:avLst/>
              </a:prstGeom>
              <a:noFill/>
              <a:ln w="38100">
                <a:solidFill>
                  <a:srgbClr val="9900CC"/>
                </a:solidFill>
                <a:round/>
                <a:headEnd/>
                <a:tailEnd/>
              </a:ln>
              <a:extLst>
                <a:ext uri="{909E8E84-426E-40DD-AFC4-6F175D3DCCD1}">
                  <a14:hiddenFill xmlns:a14="http://schemas.microsoft.com/office/drawing/2010/main">
                    <a:noFill/>
                  </a14:hiddenFill>
                </a:ext>
              </a:extLst>
            </p:spPr>
            <p:txBody>
              <a:bodyPr anchor="ctr"/>
              <a:lstStyle/>
              <a:p>
                <a:endParaRPr lang="en-US"/>
              </a:p>
            </p:txBody>
          </p:sp>
        </p:grpSp>
        <p:sp>
          <p:nvSpPr>
            <p:cNvPr id="9225" name="Rectangle 32"/>
            <p:cNvSpPr>
              <a:spLocks noChangeArrowheads="1"/>
            </p:cNvSpPr>
            <p:nvPr/>
          </p:nvSpPr>
          <p:spPr bwMode="auto">
            <a:xfrm>
              <a:off x="3648" y="2064"/>
              <a:ext cx="336" cy="336"/>
            </a:xfrm>
            <a:prstGeom prst="rect">
              <a:avLst/>
            </a:prstGeom>
            <a:solidFill>
              <a:srgbClr val="9900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9226" name="Rectangle 33"/>
            <p:cNvSpPr>
              <a:spLocks noChangeArrowheads="1"/>
            </p:cNvSpPr>
            <p:nvPr/>
          </p:nvSpPr>
          <p:spPr bwMode="auto">
            <a:xfrm>
              <a:off x="3840" y="2736"/>
              <a:ext cx="336" cy="336"/>
            </a:xfrm>
            <a:prstGeom prst="rect">
              <a:avLst/>
            </a:prstGeom>
            <a:solidFill>
              <a:srgbClr val="9900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9227" name="Rectangle 34"/>
            <p:cNvSpPr>
              <a:spLocks noChangeArrowheads="1"/>
            </p:cNvSpPr>
            <p:nvPr/>
          </p:nvSpPr>
          <p:spPr bwMode="auto">
            <a:xfrm>
              <a:off x="4368" y="2256"/>
              <a:ext cx="336" cy="336"/>
            </a:xfrm>
            <a:prstGeom prst="rect">
              <a:avLst/>
            </a:prstGeom>
            <a:solidFill>
              <a:srgbClr val="9900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9228" name="Rectangle 35"/>
            <p:cNvSpPr>
              <a:spLocks noChangeArrowheads="1"/>
            </p:cNvSpPr>
            <p:nvPr/>
          </p:nvSpPr>
          <p:spPr bwMode="auto">
            <a:xfrm>
              <a:off x="4272" y="2928"/>
              <a:ext cx="336" cy="336"/>
            </a:xfrm>
            <a:prstGeom prst="rect">
              <a:avLst/>
            </a:prstGeom>
            <a:solidFill>
              <a:srgbClr val="9900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grpSp>
      <p:sp>
        <p:nvSpPr>
          <p:cNvPr id="73765" name="AutoShape 37"/>
          <p:cNvSpPr>
            <a:spLocks noChangeArrowheads="1"/>
          </p:cNvSpPr>
          <p:nvPr/>
        </p:nvSpPr>
        <p:spPr bwMode="auto">
          <a:xfrm>
            <a:off x="6629400" y="2819400"/>
            <a:ext cx="2819400" cy="2362200"/>
          </a:xfrm>
          <a:prstGeom prst="flowChartPreparation">
            <a:avLst/>
          </a:prstGeom>
          <a:solidFill>
            <a:srgbClr val="9900CC"/>
          </a:solidFill>
          <a:ln w="38100">
            <a:solidFill>
              <a:srgbClr val="9900CC"/>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Tree>
    <p:extLst>
      <p:ext uri="{BB962C8B-B14F-4D97-AF65-F5344CB8AC3E}">
        <p14:creationId xmlns:p14="http://schemas.microsoft.com/office/powerpoint/2010/main" val="13649647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3765"/>
                                        </p:tgtEl>
                                        <p:attrNameLst>
                                          <p:attrName>style.visibility</p:attrName>
                                        </p:attrNameLst>
                                      </p:cBhvr>
                                      <p:to>
                                        <p:strVal val="visible"/>
                                      </p:to>
                                    </p:set>
                                    <p:animEffect transition="in" filter="dissolve">
                                      <p:cBhvr>
                                        <p:cTn id="12" dur="500"/>
                                        <p:tgtEl>
                                          <p:spTgt spid="7376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3731">
                                            <p:txEl>
                                              <p:pRg st="0" end="0"/>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3731">
                                            <p:txEl>
                                              <p:pRg st="1" end="1"/>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3731">
                                            <p:txEl>
                                              <p:pRg st="2" end="2"/>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3731">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3731">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373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p:bldP spid="7376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p:txBody>
          <a:bodyPr/>
          <a:lstStyle/>
          <a:p>
            <a:r>
              <a:rPr lang="en-US" smtClean="0">
                <a:ea typeface="ＭＳ Ｐゴシック" panose="020B0600070205080204" pitchFamily="34" charset="-128"/>
              </a:rPr>
              <a:t>3. Design</a:t>
            </a:r>
          </a:p>
        </p:txBody>
      </p:sp>
      <p:sp>
        <p:nvSpPr>
          <p:cNvPr id="74755" name="Rectangle 3"/>
          <p:cNvSpPr>
            <a:spLocks noGrp="1" noChangeArrowheads="1"/>
          </p:cNvSpPr>
          <p:nvPr>
            <p:ph type="body" sz="half" idx="1"/>
          </p:nvPr>
        </p:nvSpPr>
        <p:spPr/>
        <p:txBody>
          <a:bodyPr/>
          <a:lstStyle/>
          <a:p>
            <a:pPr>
              <a:lnSpc>
                <a:spcPct val="90000"/>
              </a:lnSpc>
            </a:pPr>
            <a:r>
              <a:rPr lang="en-US" sz="2400">
                <a:ea typeface="ＭＳ Ｐゴシック" panose="020B0600070205080204" pitchFamily="34" charset="-128"/>
              </a:rPr>
              <a:t>The system architecture</a:t>
            </a:r>
          </a:p>
          <a:p>
            <a:pPr>
              <a:lnSpc>
                <a:spcPct val="90000"/>
              </a:lnSpc>
            </a:pPr>
            <a:endParaRPr lang="en-US" sz="2400">
              <a:ea typeface="ＭＳ Ｐゴシック" panose="020B0600070205080204" pitchFamily="34" charset="-128"/>
            </a:endParaRPr>
          </a:p>
          <a:p>
            <a:pPr>
              <a:lnSpc>
                <a:spcPct val="90000"/>
              </a:lnSpc>
            </a:pPr>
            <a:r>
              <a:rPr lang="en-US" sz="2400">
                <a:ea typeface="ＭＳ Ｐゴシック" panose="020B0600070205080204" pitchFamily="34" charset="-128"/>
              </a:rPr>
              <a:t>Decompose system into modules</a:t>
            </a:r>
          </a:p>
          <a:p>
            <a:pPr>
              <a:lnSpc>
                <a:spcPct val="90000"/>
              </a:lnSpc>
            </a:pPr>
            <a:endParaRPr lang="en-US" sz="2400">
              <a:ea typeface="ＭＳ Ｐゴシック" panose="020B0600070205080204" pitchFamily="34" charset="-128"/>
            </a:endParaRPr>
          </a:p>
          <a:p>
            <a:pPr>
              <a:lnSpc>
                <a:spcPct val="90000"/>
              </a:lnSpc>
            </a:pPr>
            <a:r>
              <a:rPr lang="en-US" sz="2400">
                <a:ea typeface="ＭＳ Ｐゴシック" panose="020B0600070205080204" pitchFamily="34" charset="-128"/>
              </a:rPr>
              <a:t>Specify interfaces between modules</a:t>
            </a:r>
          </a:p>
          <a:p>
            <a:pPr>
              <a:lnSpc>
                <a:spcPct val="90000"/>
              </a:lnSpc>
            </a:pPr>
            <a:endParaRPr lang="en-US" sz="2400">
              <a:ea typeface="ＭＳ Ｐゴシック" panose="020B0600070205080204" pitchFamily="34" charset="-128"/>
            </a:endParaRPr>
          </a:p>
          <a:p>
            <a:pPr>
              <a:lnSpc>
                <a:spcPct val="90000"/>
              </a:lnSpc>
            </a:pPr>
            <a:r>
              <a:rPr lang="en-US" sz="2400">
                <a:ea typeface="ＭＳ Ｐゴシック" panose="020B0600070205080204" pitchFamily="34" charset="-128"/>
              </a:rPr>
              <a:t>Much more of </a:t>
            </a:r>
            <a:r>
              <a:rPr lang="en-US" sz="2400" i="1">
                <a:ea typeface="ＭＳ Ｐゴシック" panose="020B0600070205080204" pitchFamily="34" charset="-128"/>
              </a:rPr>
              <a:t>how</a:t>
            </a:r>
            <a:r>
              <a:rPr lang="en-US" sz="2400">
                <a:ea typeface="ＭＳ Ｐゴシック" panose="020B0600070205080204" pitchFamily="34" charset="-128"/>
              </a:rPr>
              <a:t> the system works, rather than </a:t>
            </a:r>
            <a:r>
              <a:rPr lang="en-US" sz="2400" i="1">
                <a:ea typeface="ＭＳ Ｐゴシック" panose="020B0600070205080204" pitchFamily="34" charset="-128"/>
              </a:rPr>
              <a:t>what</a:t>
            </a:r>
            <a:r>
              <a:rPr lang="en-US" sz="2400">
                <a:ea typeface="ＭＳ Ｐゴシック" panose="020B0600070205080204" pitchFamily="34" charset="-128"/>
              </a:rPr>
              <a:t> it does</a:t>
            </a:r>
          </a:p>
        </p:txBody>
      </p:sp>
      <p:sp>
        <p:nvSpPr>
          <p:cNvPr id="10246" name="AutoShape 5"/>
          <p:cNvSpPr>
            <a:spLocks noChangeArrowheads="1"/>
          </p:cNvSpPr>
          <p:nvPr/>
        </p:nvSpPr>
        <p:spPr bwMode="auto">
          <a:xfrm>
            <a:off x="6629400" y="2819400"/>
            <a:ext cx="2819400" cy="2362200"/>
          </a:xfrm>
          <a:prstGeom prst="flowChartPreparation">
            <a:avLst/>
          </a:prstGeom>
          <a:solidFill>
            <a:srgbClr val="9900CC"/>
          </a:solidFill>
          <a:ln w="38100">
            <a:solidFill>
              <a:srgbClr val="9900CC"/>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grpSp>
        <p:nvGrpSpPr>
          <p:cNvPr id="2" name="Group 13"/>
          <p:cNvGrpSpPr>
            <a:grpSpLocks/>
          </p:cNvGrpSpPr>
          <p:nvPr/>
        </p:nvGrpSpPr>
        <p:grpSpPr bwMode="auto">
          <a:xfrm>
            <a:off x="6842125" y="2819400"/>
            <a:ext cx="2393950" cy="2362200"/>
            <a:chOff x="3350" y="1776"/>
            <a:chExt cx="1508" cy="1488"/>
          </a:xfrm>
        </p:grpSpPr>
        <p:sp>
          <p:nvSpPr>
            <p:cNvPr id="10248" name="AutoShape 7"/>
            <p:cNvSpPr>
              <a:spLocks noChangeArrowheads="1"/>
            </p:cNvSpPr>
            <p:nvPr/>
          </p:nvSpPr>
          <p:spPr bwMode="auto">
            <a:xfrm flipV="1">
              <a:off x="3552" y="1776"/>
              <a:ext cx="1056" cy="768"/>
            </a:xfrm>
            <a:prstGeom prst="triangle">
              <a:avLst>
                <a:gd name="adj" fmla="val 50000"/>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0249" name="AutoShape 8"/>
            <p:cNvSpPr>
              <a:spLocks noChangeArrowheads="1"/>
            </p:cNvSpPr>
            <p:nvPr/>
          </p:nvSpPr>
          <p:spPr bwMode="auto">
            <a:xfrm>
              <a:off x="3552" y="2544"/>
              <a:ext cx="1056" cy="720"/>
            </a:xfrm>
            <a:prstGeom prst="triangle">
              <a:avLst>
                <a:gd name="adj" fmla="val 50000"/>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0250" name="AutoShape 9"/>
            <p:cNvSpPr>
              <a:spLocks noChangeArrowheads="1"/>
            </p:cNvSpPr>
            <p:nvPr/>
          </p:nvSpPr>
          <p:spPr bwMode="auto">
            <a:xfrm rot="3802291">
              <a:off x="3318" y="2333"/>
              <a:ext cx="841" cy="778"/>
            </a:xfrm>
            <a:prstGeom prst="triangle">
              <a:avLst>
                <a:gd name="adj" fmla="val 50000"/>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0251" name="AutoShape 10"/>
            <p:cNvSpPr>
              <a:spLocks noChangeArrowheads="1"/>
            </p:cNvSpPr>
            <p:nvPr/>
          </p:nvSpPr>
          <p:spPr bwMode="auto">
            <a:xfrm rot="17797709" flipH="1">
              <a:off x="4025" y="2311"/>
              <a:ext cx="839" cy="826"/>
            </a:xfrm>
            <a:prstGeom prst="triangle">
              <a:avLst>
                <a:gd name="adj" fmla="val 50000"/>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0252" name="AutoShape 11"/>
            <p:cNvSpPr>
              <a:spLocks noChangeArrowheads="1"/>
            </p:cNvSpPr>
            <p:nvPr/>
          </p:nvSpPr>
          <p:spPr bwMode="auto">
            <a:xfrm rot="17797709" flipV="1">
              <a:off x="3334" y="1939"/>
              <a:ext cx="816" cy="773"/>
            </a:xfrm>
            <a:prstGeom prst="triangle">
              <a:avLst>
                <a:gd name="adj" fmla="val 44750"/>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0253" name="AutoShape 12"/>
            <p:cNvSpPr>
              <a:spLocks noChangeArrowheads="1"/>
            </p:cNvSpPr>
            <p:nvPr/>
          </p:nvSpPr>
          <p:spPr bwMode="auto">
            <a:xfrm rot="3802291" flipH="1" flipV="1">
              <a:off x="4017" y="1938"/>
              <a:ext cx="864" cy="819"/>
            </a:xfrm>
            <a:prstGeom prst="triangle">
              <a:avLst>
                <a:gd name="adj" fmla="val 48042"/>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grpSp>
    </p:spTree>
    <p:extLst>
      <p:ext uri="{BB962C8B-B14F-4D97-AF65-F5344CB8AC3E}">
        <p14:creationId xmlns:p14="http://schemas.microsoft.com/office/powerpoint/2010/main" val="31322551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4755">
                                            <p:txEl>
                                              <p:pRg st="0" end="0"/>
                                            </p:txEl>
                                          </p:spTgt>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74755">
                                            <p:txEl>
                                              <p:pRg st="2" end="2"/>
                                            </p:txEl>
                                          </p:spTgt>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74755">
                                            <p:txEl>
                                              <p:pRg st="4" end="4"/>
                                            </p:txEl>
                                          </p:spTgt>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7475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AutoShape 6"/>
          <p:cNvSpPr>
            <a:spLocks noChangeArrowheads="1"/>
          </p:cNvSpPr>
          <p:nvPr/>
        </p:nvSpPr>
        <p:spPr bwMode="auto">
          <a:xfrm flipV="1">
            <a:off x="7162800" y="2133600"/>
            <a:ext cx="1676400" cy="1219200"/>
          </a:xfrm>
          <a:prstGeom prst="triangle">
            <a:avLst>
              <a:gd name="adj" fmla="val 50000"/>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1269" name="AutoShape 7"/>
          <p:cNvSpPr>
            <a:spLocks noChangeArrowheads="1"/>
          </p:cNvSpPr>
          <p:nvPr/>
        </p:nvSpPr>
        <p:spPr bwMode="auto">
          <a:xfrm>
            <a:off x="7086600" y="4724400"/>
            <a:ext cx="1676400" cy="1143000"/>
          </a:xfrm>
          <a:prstGeom prst="triangle">
            <a:avLst>
              <a:gd name="adj" fmla="val 50000"/>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1270" name="AutoShape 8"/>
          <p:cNvSpPr>
            <a:spLocks noChangeArrowheads="1"/>
          </p:cNvSpPr>
          <p:nvPr/>
        </p:nvSpPr>
        <p:spPr bwMode="auto">
          <a:xfrm rot="3802291">
            <a:off x="6274594" y="4012407"/>
            <a:ext cx="1335088" cy="1235075"/>
          </a:xfrm>
          <a:prstGeom prst="triangle">
            <a:avLst>
              <a:gd name="adj" fmla="val 50000"/>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1271" name="AutoShape 9"/>
          <p:cNvSpPr>
            <a:spLocks noChangeArrowheads="1"/>
          </p:cNvSpPr>
          <p:nvPr/>
        </p:nvSpPr>
        <p:spPr bwMode="auto">
          <a:xfrm rot="17797709" flipH="1">
            <a:off x="8524082" y="3972720"/>
            <a:ext cx="1331913" cy="1311275"/>
          </a:xfrm>
          <a:prstGeom prst="triangle">
            <a:avLst>
              <a:gd name="adj" fmla="val 50000"/>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1272" name="AutoShape 10"/>
          <p:cNvSpPr>
            <a:spLocks noChangeArrowheads="1"/>
          </p:cNvSpPr>
          <p:nvPr/>
        </p:nvSpPr>
        <p:spPr bwMode="auto">
          <a:xfrm rot="17797709" flipV="1">
            <a:off x="6214269" y="2853531"/>
            <a:ext cx="1295400" cy="1227138"/>
          </a:xfrm>
          <a:prstGeom prst="triangle">
            <a:avLst>
              <a:gd name="adj" fmla="val 44750"/>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1273" name="AutoShape 11"/>
          <p:cNvSpPr>
            <a:spLocks noChangeArrowheads="1"/>
          </p:cNvSpPr>
          <p:nvPr/>
        </p:nvSpPr>
        <p:spPr bwMode="auto">
          <a:xfrm rot="3802291" flipH="1" flipV="1">
            <a:off x="8498682" y="2626519"/>
            <a:ext cx="1371600" cy="1300163"/>
          </a:xfrm>
          <a:prstGeom prst="triangle">
            <a:avLst>
              <a:gd name="adj" fmla="val 48042"/>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1274" name="Rectangle 2"/>
          <p:cNvSpPr>
            <a:spLocks noGrp="1" noChangeArrowheads="1"/>
          </p:cNvSpPr>
          <p:nvPr>
            <p:ph type="title"/>
          </p:nvPr>
        </p:nvSpPr>
        <p:spPr/>
        <p:txBody>
          <a:bodyPr/>
          <a:lstStyle/>
          <a:p>
            <a:r>
              <a:rPr lang="en-US" smtClean="0">
                <a:ea typeface="ＭＳ Ｐゴシック" panose="020B0600070205080204" pitchFamily="34" charset="-128"/>
              </a:rPr>
              <a:t>3. Design</a:t>
            </a:r>
          </a:p>
        </p:txBody>
      </p:sp>
      <p:sp>
        <p:nvSpPr>
          <p:cNvPr id="11275" name="Rectangle 3"/>
          <p:cNvSpPr>
            <a:spLocks noGrp="1" noChangeArrowheads="1"/>
          </p:cNvSpPr>
          <p:nvPr>
            <p:ph type="body" sz="half" idx="1"/>
          </p:nvPr>
        </p:nvSpPr>
        <p:spPr/>
        <p:txBody>
          <a:bodyPr/>
          <a:lstStyle/>
          <a:p>
            <a:pPr>
              <a:lnSpc>
                <a:spcPct val="90000"/>
              </a:lnSpc>
            </a:pPr>
            <a:r>
              <a:rPr lang="en-US" sz="2400">
                <a:ea typeface="ＭＳ Ｐゴシック" panose="020B0600070205080204" pitchFamily="34" charset="-128"/>
              </a:rPr>
              <a:t>The system architecture</a:t>
            </a:r>
          </a:p>
          <a:p>
            <a:pPr>
              <a:lnSpc>
                <a:spcPct val="90000"/>
              </a:lnSpc>
            </a:pPr>
            <a:endParaRPr lang="en-US" sz="2400">
              <a:ea typeface="ＭＳ Ｐゴシック" panose="020B0600070205080204" pitchFamily="34" charset="-128"/>
            </a:endParaRPr>
          </a:p>
          <a:p>
            <a:pPr>
              <a:lnSpc>
                <a:spcPct val="90000"/>
              </a:lnSpc>
            </a:pPr>
            <a:r>
              <a:rPr lang="en-US" sz="2400">
                <a:ea typeface="ＭＳ Ｐゴシック" panose="020B0600070205080204" pitchFamily="34" charset="-128"/>
              </a:rPr>
              <a:t>Decompose system in modules </a:t>
            </a:r>
          </a:p>
          <a:p>
            <a:pPr>
              <a:lnSpc>
                <a:spcPct val="90000"/>
              </a:lnSpc>
            </a:pPr>
            <a:endParaRPr lang="en-US" sz="2400">
              <a:ea typeface="ＭＳ Ｐゴシック" panose="020B0600070205080204" pitchFamily="34" charset="-128"/>
            </a:endParaRPr>
          </a:p>
          <a:p>
            <a:pPr>
              <a:lnSpc>
                <a:spcPct val="90000"/>
              </a:lnSpc>
            </a:pPr>
            <a:r>
              <a:rPr lang="en-US" sz="2400">
                <a:ea typeface="ＭＳ Ｐゴシック" panose="020B0600070205080204" pitchFamily="34" charset="-128"/>
              </a:rPr>
              <a:t>Specify interfaces between modules</a:t>
            </a:r>
          </a:p>
          <a:p>
            <a:pPr>
              <a:lnSpc>
                <a:spcPct val="90000"/>
              </a:lnSpc>
            </a:pPr>
            <a:endParaRPr lang="en-US" sz="2400">
              <a:ea typeface="ＭＳ Ｐゴシック" panose="020B0600070205080204" pitchFamily="34" charset="-128"/>
            </a:endParaRPr>
          </a:p>
          <a:p>
            <a:pPr>
              <a:lnSpc>
                <a:spcPct val="90000"/>
              </a:lnSpc>
            </a:pPr>
            <a:r>
              <a:rPr lang="en-US" sz="2400">
                <a:ea typeface="ＭＳ Ｐゴシック" panose="020B0600070205080204" pitchFamily="34" charset="-128"/>
              </a:rPr>
              <a:t>Much more of </a:t>
            </a:r>
            <a:r>
              <a:rPr lang="en-US" sz="2400" i="1">
                <a:ea typeface="ＭＳ Ｐゴシック" panose="020B0600070205080204" pitchFamily="34" charset="-128"/>
              </a:rPr>
              <a:t>how</a:t>
            </a:r>
            <a:r>
              <a:rPr lang="en-US" sz="2400">
                <a:ea typeface="ＭＳ Ｐゴシック" panose="020B0600070205080204" pitchFamily="34" charset="-128"/>
              </a:rPr>
              <a:t> the system works, rather than </a:t>
            </a:r>
            <a:r>
              <a:rPr lang="en-US" sz="2400" i="1">
                <a:ea typeface="ＭＳ Ｐゴシック" panose="020B0600070205080204" pitchFamily="34" charset="-128"/>
              </a:rPr>
              <a:t>what</a:t>
            </a:r>
            <a:r>
              <a:rPr lang="en-US" sz="2400">
                <a:ea typeface="ＭＳ Ｐゴシック" panose="020B0600070205080204" pitchFamily="34" charset="-128"/>
              </a:rPr>
              <a:t> it does</a:t>
            </a:r>
          </a:p>
        </p:txBody>
      </p:sp>
      <p:sp>
        <p:nvSpPr>
          <p:cNvPr id="75788" name="Line 12"/>
          <p:cNvSpPr>
            <a:spLocks noChangeShapeType="1"/>
          </p:cNvSpPr>
          <p:nvPr/>
        </p:nvSpPr>
        <p:spPr bwMode="auto">
          <a:xfrm flipV="1">
            <a:off x="6477000" y="1828800"/>
            <a:ext cx="3124200" cy="434340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nchor="ctr"/>
          <a:lstStyle/>
          <a:p>
            <a:endParaRPr lang="en-US"/>
          </a:p>
        </p:txBody>
      </p:sp>
      <p:sp>
        <p:nvSpPr>
          <p:cNvPr id="75789" name="Line 13"/>
          <p:cNvSpPr>
            <a:spLocks noChangeShapeType="1"/>
          </p:cNvSpPr>
          <p:nvPr/>
        </p:nvSpPr>
        <p:spPr bwMode="auto">
          <a:xfrm flipH="1" flipV="1">
            <a:off x="6477000" y="1981200"/>
            <a:ext cx="3124200" cy="434340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nchor="ctr"/>
          <a:lstStyle/>
          <a:p>
            <a:endParaRPr lang="en-US"/>
          </a:p>
        </p:txBody>
      </p:sp>
      <p:sp>
        <p:nvSpPr>
          <p:cNvPr id="75790" name="Line 14"/>
          <p:cNvSpPr>
            <a:spLocks noChangeShapeType="1"/>
          </p:cNvSpPr>
          <p:nvPr/>
        </p:nvSpPr>
        <p:spPr bwMode="auto">
          <a:xfrm flipH="1">
            <a:off x="5715000" y="4114800"/>
            <a:ext cx="4648200" cy="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nchor="ctr"/>
          <a:lstStyle/>
          <a:p>
            <a:endParaRPr lang="en-US"/>
          </a:p>
        </p:txBody>
      </p:sp>
    </p:spTree>
    <p:extLst>
      <p:ext uri="{BB962C8B-B14F-4D97-AF65-F5344CB8AC3E}">
        <p14:creationId xmlns:p14="http://schemas.microsoft.com/office/powerpoint/2010/main" val="9563201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578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578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57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8" grpId="0" animBg="1"/>
      <p:bldP spid="75789" grpId="0" animBg="1"/>
      <p:bldP spid="7579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2"/>
          <p:cNvSpPr>
            <a:spLocks noGrp="1" noChangeArrowheads="1"/>
          </p:cNvSpPr>
          <p:nvPr>
            <p:ph type="title"/>
          </p:nvPr>
        </p:nvSpPr>
        <p:spPr/>
        <p:txBody>
          <a:bodyPr/>
          <a:lstStyle/>
          <a:p>
            <a:r>
              <a:rPr lang="en-US" smtClean="0">
                <a:ea typeface="ＭＳ Ｐゴシック" panose="020B0600070205080204" pitchFamily="34" charset="-128"/>
              </a:rPr>
              <a:t>4. Implementation</a:t>
            </a:r>
          </a:p>
        </p:txBody>
      </p:sp>
      <p:sp>
        <p:nvSpPr>
          <p:cNvPr id="76803" name="Rectangle 3"/>
          <p:cNvSpPr>
            <a:spLocks noGrp="1" noChangeArrowheads="1"/>
          </p:cNvSpPr>
          <p:nvPr>
            <p:ph type="body" sz="half" idx="1"/>
          </p:nvPr>
        </p:nvSpPr>
        <p:spPr/>
        <p:txBody>
          <a:bodyPr/>
          <a:lstStyle/>
          <a:p>
            <a:pPr>
              <a:lnSpc>
                <a:spcPct val="90000"/>
              </a:lnSpc>
            </a:pPr>
            <a:r>
              <a:rPr lang="en-US" sz="2400">
                <a:ea typeface="ＭＳ Ｐゴシック" panose="020B0600070205080204" pitchFamily="34" charset="-128"/>
              </a:rPr>
              <a:t>Code up the design</a:t>
            </a:r>
          </a:p>
          <a:p>
            <a:pPr>
              <a:lnSpc>
                <a:spcPct val="90000"/>
              </a:lnSpc>
            </a:pPr>
            <a:endParaRPr lang="en-US" sz="2400">
              <a:ea typeface="ＭＳ Ｐゴシック" panose="020B0600070205080204" pitchFamily="34" charset="-128"/>
            </a:endParaRPr>
          </a:p>
          <a:p>
            <a:pPr>
              <a:lnSpc>
                <a:spcPct val="90000"/>
              </a:lnSpc>
            </a:pPr>
            <a:r>
              <a:rPr lang="en-US" sz="2400">
                <a:ea typeface="ＭＳ Ｐゴシック" panose="020B0600070205080204" pitchFamily="34" charset="-128"/>
              </a:rPr>
              <a:t>First, make a plan</a:t>
            </a:r>
          </a:p>
          <a:p>
            <a:pPr lvl="1">
              <a:lnSpc>
                <a:spcPct val="90000"/>
              </a:lnSpc>
            </a:pPr>
            <a:r>
              <a:rPr lang="en-US" sz="2000">
                <a:ea typeface="ＭＳ Ｐゴシック" panose="020B0600070205080204" pitchFamily="34" charset="-128"/>
              </a:rPr>
              <a:t>The order in which things will be done</a:t>
            </a:r>
          </a:p>
          <a:p>
            <a:pPr lvl="1">
              <a:lnSpc>
                <a:spcPct val="90000"/>
              </a:lnSpc>
            </a:pPr>
            <a:r>
              <a:rPr lang="en-US" sz="2000">
                <a:ea typeface="ＭＳ Ｐゴシック" panose="020B0600070205080204" pitchFamily="34" charset="-128"/>
              </a:rPr>
              <a:t>Usually by priority</a:t>
            </a:r>
          </a:p>
          <a:p>
            <a:pPr lvl="1">
              <a:lnSpc>
                <a:spcPct val="90000"/>
              </a:lnSpc>
            </a:pPr>
            <a:r>
              <a:rPr lang="en-US" sz="2000">
                <a:ea typeface="ＭＳ Ｐゴシック" panose="020B0600070205080204" pitchFamily="34" charset="-128"/>
              </a:rPr>
              <a:t>Also for testability</a:t>
            </a:r>
          </a:p>
          <a:p>
            <a:pPr lvl="1">
              <a:lnSpc>
                <a:spcPct val="90000"/>
              </a:lnSpc>
            </a:pPr>
            <a:endParaRPr lang="en-US" sz="2000">
              <a:ea typeface="ＭＳ Ｐゴシック" panose="020B0600070205080204" pitchFamily="34" charset="-128"/>
            </a:endParaRPr>
          </a:p>
          <a:p>
            <a:pPr>
              <a:lnSpc>
                <a:spcPct val="90000"/>
              </a:lnSpc>
            </a:pPr>
            <a:r>
              <a:rPr lang="en-US" sz="2400">
                <a:ea typeface="ＭＳ Ｐゴシック" panose="020B0600070205080204" pitchFamily="34" charset="-128"/>
              </a:rPr>
              <a:t>Test each module</a:t>
            </a:r>
          </a:p>
        </p:txBody>
      </p:sp>
      <p:sp>
        <p:nvSpPr>
          <p:cNvPr id="76805" name="AutoShape 5"/>
          <p:cNvSpPr>
            <a:spLocks noChangeArrowheads="1"/>
          </p:cNvSpPr>
          <p:nvPr/>
        </p:nvSpPr>
        <p:spPr bwMode="auto">
          <a:xfrm flipV="1">
            <a:off x="7162800" y="2133600"/>
            <a:ext cx="1676400" cy="1219200"/>
          </a:xfrm>
          <a:prstGeom prst="triangle">
            <a:avLst>
              <a:gd name="adj" fmla="val 5000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76806" name="AutoShape 6"/>
          <p:cNvSpPr>
            <a:spLocks noChangeArrowheads="1"/>
          </p:cNvSpPr>
          <p:nvPr/>
        </p:nvSpPr>
        <p:spPr bwMode="auto">
          <a:xfrm>
            <a:off x="7086600" y="4724400"/>
            <a:ext cx="1676400" cy="1143000"/>
          </a:xfrm>
          <a:prstGeom prst="triangle">
            <a:avLst>
              <a:gd name="adj" fmla="val 5000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76807" name="AutoShape 7"/>
          <p:cNvSpPr>
            <a:spLocks noChangeArrowheads="1"/>
          </p:cNvSpPr>
          <p:nvPr/>
        </p:nvSpPr>
        <p:spPr bwMode="auto">
          <a:xfrm rot="3802291">
            <a:off x="6274594" y="4012407"/>
            <a:ext cx="1335088" cy="1235075"/>
          </a:xfrm>
          <a:prstGeom prst="triangle">
            <a:avLst>
              <a:gd name="adj" fmla="val 5000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76808" name="AutoShape 8"/>
          <p:cNvSpPr>
            <a:spLocks noChangeArrowheads="1"/>
          </p:cNvSpPr>
          <p:nvPr/>
        </p:nvSpPr>
        <p:spPr bwMode="auto">
          <a:xfrm rot="17797709" flipH="1">
            <a:off x="8524082" y="3972720"/>
            <a:ext cx="1331913" cy="1311275"/>
          </a:xfrm>
          <a:prstGeom prst="triangle">
            <a:avLst>
              <a:gd name="adj" fmla="val 5000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76809" name="AutoShape 9"/>
          <p:cNvSpPr>
            <a:spLocks noChangeArrowheads="1"/>
          </p:cNvSpPr>
          <p:nvPr/>
        </p:nvSpPr>
        <p:spPr bwMode="auto">
          <a:xfrm rot="17797709" flipV="1">
            <a:off x="6214269" y="2853531"/>
            <a:ext cx="1295400" cy="1227138"/>
          </a:xfrm>
          <a:prstGeom prst="triangle">
            <a:avLst>
              <a:gd name="adj" fmla="val 4475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76810" name="AutoShape 10"/>
          <p:cNvSpPr>
            <a:spLocks noChangeArrowheads="1"/>
          </p:cNvSpPr>
          <p:nvPr/>
        </p:nvSpPr>
        <p:spPr bwMode="auto">
          <a:xfrm rot="3802291" flipH="1" flipV="1">
            <a:off x="8498682" y="2626519"/>
            <a:ext cx="1371600" cy="1300163"/>
          </a:xfrm>
          <a:prstGeom prst="triangle">
            <a:avLst>
              <a:gd name="adj" fmla="val 48042"/>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Tree>
    <p:extLst>
      <p:ext uri="{BB962C8B-B14F-4D97-AF65-F5344CB8AC3E}">
        <p14:creationId xmlns:p14="http://schemas.microsoft.com/office/powerpoint/2010/main" val="33769067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6805"/>
                                        </p:tgtEl>
                                        <p:attrNameLst>
                                          <p:attrName>style.visibility</p:attrName>
                                        </p:attrNameLst>
                                      </p:cBhvr>
                                      <p:to>
                                        <p:strVal val="visible"/>
                                      </p:to>
                                    </p:set>
                                    <p:animEffect transition="in" filter="checkerboard(across)">
                                      <p:cBhvr>
                                        <p:cTn id="7" dur="500"/>
                                        <p:tgtEl>
                                          <p:spTgt spid="76805"/>
                                        </p:tgtEl>
                                      </p:cBhvr>
                                    </p:animEffect>
                                  </p:childTnLst>
                                </p:cTn>
                              </p:par>
                            </p:childTnLst>
                          </p:cTn>
                        </p:par>
                        <p:par>
                          <p:cTn id="8" fill="hold" nodeType="afterGroup">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76806"/>
                                        </p:tgtEl>
                                        <p:attrNameLst>
                                          <p:attrName>style.visibility</p:attrName>
                                        </p:attrNameLst>
                                      </p:cBhvr>
                                      <p:to>
                                        <p:strVal val="visible"/>
                                      </p:to>
                                    </p:set>
                                    <p:animEffect transition="in" filter="checkerboard(across)">
                                      <p:cBhvr>
                                        <p:cTn id="11" dur="500"/>
                                        <p:tgtEl>
                                          <p:spTgt spid="76806"/>
                                        </p:tgtEl>
                                      </p:cBhvr>
                                    </p:animEffect>
                                  </p:childTnLst>
                                </p:cTn>
                              </p:par>
                            </p:childTnLst>
                          </p:cTn>
                        </p:par>
                        <p:par>
                          <p:cTn id="12" fill="hold" nodeType="afterGroup">
                            <p:stCondLst>
                              <p:cond delay="1000"/>
                            </p:stCondLst>
                            <p:childTnLst>
                              <p:par>
                                <p:cTn id="13" presetID="5" presetClass="entr" presetSubtype="10" fill="hold" grpId="0" nodeType="afterEffect">
                                  <p:stCondLst>
                                    <p:cond delay="0"/>
                                  </p:stCondLst>
                                  <p:childTnLst>
                                    <p:set>
                                      <p:cBhvr>
                                        <p:cTn id="14" dur="1" fill="hold">
                                          <p:stCondLst>
                                            <p:cond delay="0"/>
                                          </p:stCondLst>
                                        </p:cTn>
                                        <p:tgtEl>
                                          <p:spTgt spid="76807"/>
                                        </p:tgtEl>
                                        <p:attrNameLst>
                                          <p:attrName>style.visibility</p:attrName>
                                        </p:attrNameLst>
                                      </p:cBhvr>
                                      <p:to>
                                        <p:strVal val="visible"/>
                                      </p:to>
                                    </p:set>
                                    <p:animEffect transition="in" filter="checkerboard(across)">
                                      <p:cBhvr>
                                        <p:cTn id="15" dur="500"/>
                                        <p:tgtEl>
                                          <p:spTgt spid="76807"/>
                                        </p:tgtEl>
                                      </p:cBhvr>
                                    </p:animEffect>
                                  </p:childTnLst>
                                </p:cTn>
                              </p:par>
                            </p:childTnLst>
                          </p:cTn>
                        </p:par>
                        <p:par>
                          <p:cTn id="16" fill="hold" nodeType="afterGroup">
                            <p:stCondLst>
                              <p:cond delay="1500"/>
                            </p:stCondLst>
                            <p:childTnLst>
                              <p:par>
                                <p:cTn id="17" presetID="5" presetClass="entr" presetSubtype="10" fill="hold" grpId="0" nodeType="afterEffect">
                                  <p:stCondLst>
                                    <p:cond delay="0"/>
                                  </p:stCondLst>
                                  <p:childTnLst>
                                    <p:set>
                                      <p:cBhvr>
                                        <p:cTn id="18" dur="1" fill="hold">
                                          <p:stCondLst>
                                            <p:cond delay="0"/>
                                          </p:stCondLst>
                                        </p:cTn>
                                        <p:tgtEl>
                                          <p:spTgt spid="76808"/>
                                        </p:tgtEl>
                                        <p:attrNameLst>
                                          <p:attrName>style.visibility</p:attrName>
                                        </p:attrNameLst>
                                      </p:cBhvr>
                                      <p:to>
                                        <p:strVal val="visible"/>
                                      </p:to>
                                    </p:set>
                                    <p:animEffect transition="in" filter="checkerboard(across)">
                                      <p:cBhvr>
                                        <p:cTn id="19" dur="500"/>
                                        <p:tgtEl>
                                          <p:spTgt spid="76808"/>
                                        </p:tgtEl>
                                      </p:cBhvr>
                                    </p:animEffect>
                                  </p:childTnLst>
                                </p:cTn>
                              </p:par>
                            </p:childTnLst>
                          </p:cTn>
                        </p:par>
                        <p:par>
                          <p:cTn id="20" fill="hold" nodeType="afterGroup">
                            <p:stCondLst>
                              <p:cond delay="2000"/>
                            </p:stCondLst>
                            <p:childTnLst>
                              <p:par>
                                <p:cTn id="21" presetID="9" presetClass="entr" presetSubtype="0" fill="hold" grpId="0" nodeType="afterEffect">
                                  <p:stCondLst>
                                    <p:cond delay="0"/>
                                  </p:stCondLst>
                                  <p:childTnLst>
                                    <p:set>
                                      <p:cBhvr>
                                        <p:cTn id="22" dur="1" fill="hold">
                                          <p:stCondLst>
                                            <p:cond delay="0"/>
                                          </p:stCondLst>
                                        </p:cTn>
                                        <p:tgtEl>
                                          <p:spTgt spid="76809"/>
                                        </p:tgtEl>
                                        <p:attrNameLst>
                                          <p:attrName>style.visibility</p:attrName>
                                        </p:attrNameLst>
                                      </p:cBhvr>
                                      <p:to>
                                        <p:strVal val="visible"/>
                                      </p:to>
                                    </p:set>
                                    <p:animEffect transition="in" filter="dissolve">
                                      <p:cBhvr>
                                        <p:cTn id="23" dur="500"/>
                                        <p:tgtEl>
                                          <p:spTgt spid="76809"/>
                                        </p:tgtEl>
                                      </p:cBhvr>
                                    </p:animEffect>
                                  </p:childTnLst>
                                </p:cTn>
                              </p:par>
                            </p:childTnLst>
                          </p:cTn>
                        </p:par>
                        <p:par>
                          <p:cTn id="24" fill="hold" nodeType="afterGroup">
                            <p:stCondLst>
                              <p:cond delay="2500"/>
                            </p:stCondLst>
                            <p:childTnLst>
                              <p:par>
                                <p:cTn id="25" presetID="14" presetClass="entr" presetSubtype="10" fill="hold" grpId="0" nodeType="afterEffect">
                                  <p:stCondLst>
                                    <p:cond delay="0"/>
                                  </p:stCondLst>
                                  <p:childTnLst>
                                    <p:set>
                                      <p:cBhvr>
                                        <p:cTn id="26" dur="1" fill="hold">
                                          <p:stCondLst>
                                            <p:cond delay="0"/>
                                          </p:stCondLst>
                                        </p:cTn>
                                        <p:tgtEl>
                                          <p:spTgt spid="76810"/>
                                        </p:tgtEl>
                                        <p:attrNameLst>
                                          <p:attrName>style.visibility</p:attrName>
                                        </p:attrNameLst>
                                      </p:cBhvr>
                                      <p:to>
                                        <p:strVal val="visible"/>
                                      </p:to>
                                    </p:set>
                                    <p:animEffect transition="in" filter="randombar(horizontal)">
                                      <p:cBhvr>
                                        <p:cTn id="27" dur="500"/>
                                        <p:tgtEl>
                                          <p:spTgt spid="7681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76803">
                                            <p:txEl>
                                              <p:pRg st="0" end="0"/>
                                            </p:txEl>
                                          </p:spTgt>
                                        </p:tgtEl>
                                        <p:attrNameLst>
                                          <p:attrName>style.visibility</p:attrName>
                                        </p:attrNameLst>
                                      </p:cBhvr>
                                      <p:to>
                                        <p:strVal val="visible"/>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76803">
                                            <p:txEl>
                                              <p:pRg st="2" end="2"/>
                                            </p:txEl>
                                          </p:spTgt>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76803">
                                            <p:txEl>
                                              <p:pRg st="3" end="3"/>
                                            </p:txEl>
                                          </p:spTgt>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76803">
                                            <p:txEl>
                                              <p:pRg st="4" end="4"/>
                                            </p:txEl>
                                          </p:spTgt>
                                        </p:tgtEl>
                                        <p:attrNameLst>
                                          <p:attrName>style.visibility</p:attrName>
                                        </p:attrNameLst>
                                      </p:cBhvr>
                                      <p:to>
                                        <p:strVal val="visible"/>
                                      </p:to>
                                    </p:set>
                                  </p:childTnLst>
                                </p:cTn>
                              </p:par>
                              <p:par>
                                <p:cTn id="40" presetID="1" presetClass="entr" presetSubtype="0" fill="hold" grpId="0" nodeType="withEffect">
                                  <p:stCondLst>
                                    <p:cond delay="0"/>
                                  </p:stCondLst>
                                  <p:childTnLst>
                                    <p:set>
                                      <p:cBhvr>
                                        <p:cTn id="41" dur="1" fill="hold">
                                          <p:stCondLst>
                                            <p:cond delay="0"/>
                                          </p:stCondLst>
                                        </p:cTn>
                                        <p:tgtEl>
                                          <p:spTgt spid="76803">
                                            <p:txEl>
                                              <p:pRg st="5" end="5"/>
                                            </p:txEl>
                                          </p:spTgt>
                                        </p:tgtEl>
                                        <p:attrNameLst>
                                          <p:attrName>style.visibility</p:attrName>
                                        </p:attrNameLst>
                                      </p:cBhvr>
                                      <p:to>
                                        <p:strVal val="visible"/>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7680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build="p"/>
      <p:bldP spid="76805" grpId="0" animBg="1"/>
      <p:bldP spid="76806" grpId="0" animBg="1"/>
      <p:bldP spid="76807" grpId="0" animBg="1"/>
      <p:bldP spid="76808" grpId="0" animBg="1"/>
      <p:bldP spid="76809" grpId="0" animBg="1"/>
      <p:bldP spid="768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2"/>
          <p:cNvSpPr>
            <a:spLocks noGrp="1" noChangeArrowheads="1"/>
          </p:cNvSpPr>
          <p:nvPr>
            <p:ph type="title"/>
          </p:nvPr>
        </p:nvSpPr>
        <p:spPr/>
        <p:txBody>
          <a:bodyPr/>
          <a:lstStyle/>
          <a:p>
            <a:r>
              <a:rPr lang="en-US" smtClean="0">
                <a:ea typeface="ＭＳ Ｐゴシック" panose="020B0600070205080204" pitchFamily="34" charset="-128"/>
              </a:rPr>
              <a:t>5. Integration</a:t>
            </a:r>
          </a:p>
        </p:txBody>
      </p:sp>
      <p:sp>
        <p:nvSpPr>
          <p:cNvPr id="77827" name="Rectangle 3"/>
          <p:cNvSpPr>
            <a:spLocks noGrp="1" noChangeArrowheads="1"/>
          </p:cNvSpPr>
          <p:nvPr>
            <p:ph type="body" sz="half" idx="1"/>
          </p:nvPr>
        </p:nvSpPr>
        <p:spPr/>
        <p:txBody>
          <a:bodyPr/>
          <a:lstStyle/>
          <a:p>
            <a:r>
              <a:rPr lang="en-US" sz="2400">
                <a:ea typeface="ＭＳ Ｐゴシック" panose="020B0600070205080204" pitchFamily="34" charset="-128"/>
              </a:rPr>
              <a:t>Put the pieces together</a:t>
            </a:r>
          </a:p>
          <a:p>
            <a:endParaRPr lang="en-US" sz="2400">
              <a:ea typeface="ＭＳ Ｐゴシック" panose="020B0600070205080204" pitchFamily="34" charset="-128"/>
            </a:endParaRPr>
          </a:p>
          <a:p>
            <a:r>
              <a:rPr lang="en-US" sz="2400">
                <a:ea typeface="ＭＳ Ｐゴシック" panose="020B0600070205080204" pitchFamily="34" charset="-128"/>
              </a:rPr>
              <a:t>A major QA effort at this point to test the entire system</a:t>
            </a:r>
          </a:p>
        </p:txBody>
      </p:sp>
      <p:grpSp>
        <p:nvGrpSpPr>
          <p:cNvPr id="13318" name="Group 11"/>
          <p:cNvGrpSpPr>
            <a:grpSpLocks/>
          </p:cNvGrpSpPr>
          <p:nvPr/>
        </p:nvGrpSpPr>
        <p:grpSpPr bwMode="auto">
          <a:xfrm>
            <a:off x="6248401" y="2133600"/>
            <a:ext cx="3597275" cy="3733800"/>
            <a:chOff x="2976" y="1344"/>
            <a:chExt cx="2266" cy="2352"/>
          </a:xfrm>
        </p:grpSpPr>
        <p:sp>
          <p:nvSpPr>
            <p:cNvPr id="13319" name="AutoShape 5"/>
            <p:cNvSpPr>
              <a:spLocks noChangeArrowheads="1"/>
            </p:cNvSpPr>
            <p:nvPr/>
          </p:nvSpPr>
          <p:spPr bwMode="auto">
            <a:xfrm flipV="1">
              <a:off x="3552" y="1344"/>
              <a:ext cx="1056" cy="768"/>
            </a:xfrm>
            <a:prstGeom prst="triangle">
              <a:avLst>
                <a:gd name="adj" fmla="val 5000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3320" name="AutoShape 6"/>
            <p:cNvSpPr>
              <a:spLocks noChangeArrowheads="1"/>
            </p:cNvSpPr>
            <p:nvPr/>
          </p:nvSpPr>
          <p:spPr bwMode="auto">
            <a:xfrm>
              <a:off x="3504" y="2976"/>
              <a:ext cx="1056" cy="720"/>
            </a:xfrm>
            <a:prstGeom prst="triangle">
              <a:avLst>
                <a:gd name="adj" fmla="val 5000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3321" name="AutoShape 7"/>
            <p:cNvSpPr>
              <a:spLocks noChangeArrowheads="1"/>
            </p:cNvSpPr>
            <p:nvPr/>
          </p:nvSpPr>
          <p:spPr bwMode="auto">
            <a:xfrm rot="3802291">
              <a:off x="2992" y="2528"/>
              <a:ext cx="841" cy="778"/>
            </a:xfrm>
            <a:prstGeom prst="triangle">
              <a:avLst>
                <a:gd name="adj" fmla="val 5000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3322" name="AutoShape 8"/>
            <p:cNvSpPr>
              <a:spLocks noChangeArrowheads="1"/>
            </p:cNvSpPr>
            <p:nvPr/>
          </p:nvSpPr>
          <p:spPr bwMode="auto">
            <a:xfrm rot="17797709" flipH="1">
              <a:off x="4409" y="2503"/>
              <a:ext cx="839" cy="826"/>
            </a:xfrm>
            <a:prstGeom prst="triangle">
              <a:avLst>
                <a:gd name="adj" fmla="val 5000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3323" name="AutoShape 9"/>
            <p:cNvSpPr>
              <a:spLocks noChangeArrowheads="1"/>
            </p:cNvSpPr>
            <p:nvPr/>
          </p:nvSpPr>
          <p:spPr bwMode="auto">
            <a:xfrm rot="17797709" flipV="1">
              <a:off x="2955" y="1797"/>
              <a:ext cx="816" cy="773"/>
            </a:xfrm>
            <a:prstGeom prst="triangle">
              <a:avLst>
                <a:gd name="adj" fmla="val 4475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3324" name="AutoShape 10"/>
            <p:cNvSpPr>
              <a:spLocks noChangeArrowheads="1"/>
            </p:cNvSpPr>
            <p:nvPr/>
          </p:nvSpPr>
          <p:spPr bwMode="auto">
            <a:xfrm rot="3802291" flipH="1" flipV="1">
              <a:off x="4394" y="1654"/>
              <a:ext cx="864" cy="819"/>
            </a:xfrm>
            <a:prstGeom prst="triangle">
              <a:avLst>
                <a:gd name="adj" fmla="val 48042"/>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grpSp>
    </p:spTree>
    <p:extLst>
      <p:ext uri="{BB962C8B-B14F-4D97-AF65-F5344CB8AC3E}">
        <p14:creationId xmlns:p14="http://schemas.microsoft.com/office/powerpoint/2010/main" val="20257330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82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782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2"/>
          <p:cNvSpPr>
            <a:spLocks noGrp="1" noChangeArrowheads="1"/>
          </p:cNvSpPr>
          <p:nvPr>
            <p:ph type="title"/>
          </p:nvPr>
        </p:nvSpPr>
        <p:spPr/>
        <p:txBody>
          <a:bodyPr/>
          <a:lstStyle/>
          <a:p>
            <a:r>
              <a:rPr lang="en-US" smtClean="0">
                <a:ea typeface="ＭＳ Ｐゴシック" panose="020B0600070205080204" pitchFamily="34" charset="-128"/>
              </a:rPr>
              <a:t>5. Integration</a:t>
            </a:r>
          </a:p>
        </p:txBody>
      </p:sp>
      <p:sp>
        <p:nvSpPr>
          <p:cNvPr id="14341" name="Rectangle 3"/>
          <p:cNvSpPr>
            <a:spLocks noGrp="1" noChangeArrowheads="1"/>
          </p:cNvSpPr>
          <p:nvPr>
            <p:ph type="body" sz="half" idx="1"/>
          </p:nvPr>
        </p:nvSpPr>
        <p:spPr/>
        <p:txBody>
          <a:bodyPr/>
          <a:lstStyle/>
          <a:p>
            <a:r>
              <a:rPr lang="en-US" sz="2400">
                <a:ea typeface="ＭＳ Ｐゴシック" panose="020B0600070205080204" pitchFamily="34" charset="-128"/>
              </a:rPr>
              <a:t>Put the pieces together</a:t>
            </a:r>
          </a:p>
          <a:p>
            <a:endParaRPr lang="en-US" sz="2400">
              <a:ea typeface="ＭＳ Ｐゴシック" panose="020B0600070205080204" pitchFamily="34" charset="-128"/>
            </a:endParaRPr>
          </a:p>
          <a:p>
            <a:r>
              <a:rPr lang="en-US" sz="2400">
                <a:ea typeface="ＭＳ Ｐゴシック" panose="020B0600070205080204" pitchFamily="34" charset="-128"/>
              </a:rPr>
              <a:t>A major QA effort at this point to test the entire system</a:t>
            </a:r>
          </a:p>
        </p:txBody>
      </p:sp>
      <p:sp>
        <p:nvSpPr>
          <p:cNvPr id="14342" name="AutoShape 12"/>
          <p:cNvSpPr>
            <a:spLocks noChangeArrowheads="1"/>
          </p:cNvSpPr>
          <p:nvPr/>
        </p:nvSpPr>
        <p:spPr bwMode="auto">
          <a:xfrm>
            <a:off x="6629400" y="2819400"/>
            <a:ext cx="2819400" cy="2362200"/>
          </a:xfrm>
          <a:prstGeom prst="flowChartPreparation">
            <a:avLst/>
          </a:prstGeom>
          <a:solidFill>
            <a:srgbClr val="9900CC"/>
          </a:solidFill>
          <a:ln w="38100">
            <a:solidFill>
              <a:srgbClr val="9900CC"/>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4343" name="AutoShape 14"/>
          <p:cNvSpPr>
            <a:spLocks noChangeArrowheads="1"/>
          </p:cNvSpPr>
          <p:nvPr/>
        </p:nvSpPr>
        <p:spPr bwMode="auto">
          <a:xfrm flipV="1">
            <a:off x="7162800" y="2819400"/>
            <a:ext cx="1676400" cy="1219200"/>
          </a:xfrm>
          <a:prstGeom prst="triangle">
            <a:avLst>
              <a:gd name="adj" fmla="val 5000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4344" name="AutoShape 15"/>
          <p:cNvSpPr>
            <a:spLocks noChangeArrowheads="1"/>
          </p:cNvSpPr>
          <p:nvPr/>
        </p:nvSpPr>
        <p:spPr bwMode="auto">
          <a:xfrm>
            <a:off x="7162800" y="4038600"/>
            <a:ext cx="1676400" cy="1143000"/>
          </a:xfrm>
          <a:prstGeom prst="triangle">
            <a:avLst>
              <a:gd name="adj" fmla="val 5000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4345" name="AutoShape 16"/>
          <p:cNvSpPr>
            <a:spLocks noChangeArrowheads="1"/>
          </p:cNvSpPr>
          <p:nvPr/>
        </p:nvSpPr>
        <p:spPr bwMode="auto">
          <a:xfrm rot="3802291">
            <a:off x="6792120" y="3702845"/>
            <a:ext cx="1335087" cy="1235075"/>
          </a:xfrm>
          <a:prstGeom prst="triangle">
            <a:avLst>
              <a:gd name="adj" fmla="val 5000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4346" name="AutoShape 17"/>
          <p:cNvSpPr>
            <a:spLocks noChangeArrowheads="1"/>
          </p:cNvSpPr>
          <p:nvPr/>
        </p:nvSpPr>
        <p:spPr bwMode="auto">
          <a:xfrm rot="17797709" flipH="1">
            <a:off x="7914482" y="3667920"/>
            <a:ext cx="1331913" cy="1311275"/>
          </a:xfrm>
          <a:prstGeom prst="triangle">
            <a:avLst>
              <a:gd name="adj" fmla="val 5000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4347" name="AutoShape 18"/>
          <p:cNvSpPr>
            <a:spLocks noChangeArrowheads="1"/>
          </p:cNvSpPr>
          <p:nvPr/>
        </p:nvSpPr>
        <p:spPr bwMode="auto">
          <a:xfrm rot="17797709" flipV="1">
            <a:off x="6815932" y="3078957"/>
            <a:ext cx="1295400" cy="1227137"/>
          </a:xfrm>
          <a:prstGeom prst="triangle">
            <a:avLst>
              <a:gd name="adj" fmla="val 4475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4348" name="AutoShape 19"/>
          <p:cNvSpPr>
            <a:spLocks noChangeArrowheads="1"/>
          </p:cNvSpPr>
          <p:nvPr/>
        </p:nvSpPr>
        <p:spPr bwMode="auto">
          <a:xfrm rot="3802291" flipH="1" flipV="1">
            <a:off x="7900194" y="3077369"/>
            <a:ext cx="1371600" cy="1300162"/>
          </a:xfrm>
          <a:prstGeom prst="triangle">
            <a:avLst>
              <a:gd name="adj" fmla="val 48042"/>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Tree>
    <p:extLst>
      <p:ext uri="{BB962C8B-B14F-4D97-AF65-F5344CB8AC3E}">
        <p14:creationId xmlns:p14="http://schemas.microsoft.com/office/powerpoint/2010/main" val="31356113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930406" y="253218"/>
            <a:ext cx="4331196" cy="2107400"/>
          </a:xfrm>
          <a:prstGeom prst="rect">
            <a:avLst/>
          </a:prstGeom>
          <a:noFill/>
        </p:spPr>
        <p:txBody>
          <a:bodyPr wrap="none" lIns="91440" tIns="45720" rIns="91440" bIns="45720" numCol="1">
            <a:prstTxWarp prst="textDeflateInflate">
              <a:avLst/>
            </a:prstTxWarp>
            <a:spAutoFit/>
          </a:bodyPr>
          <a:lstStyle/>
          <a:p>
            <a:pPr algn="ctr" defTabSz="457200"/>
            <a:r>
              <a:rPr lang="en-US" sz="5400" b="1" dirty="0">
                <a:ln w="12700">
                  <a:solidFill>
                    <a:srgbClr val="1F497D">
                      <a:satMod val="155000"/>
                    </a:srgbClr>
                  </a:solidFill>
                  <a:prstDash val="solid"/>
                </a:ln>
                <a:solidFill>
                  <a:prstClr val="black"/>
                </a:solidFill>
                <a:effectLst>
                  <a:outerShdw blurRad="41275" dist="20320" dir="1800000" algn="tl" rotWithShape="0">
                    <a:srgbClr val="000000">
                      <a:alpha val="40000"/>
                    </a:srgbClr>
                  </a:outerShdw>
                </a:effectLst>
              </a:rPr>
              <a:t>Join Us  </a:t>
            </a:r>
            <a:r>
              <a:rPr lang="en-US" sz="5400" b="1" dirty="0">
                <a:ln w="12700">
                  <a:solidFill>
                    <a:srgbClr val="1F497D">
                      <a:satMod val="155000"/>
                    </a:srgbClr>
                  </a:solidFill>
                  <a:prstDash val="solid"/>
                </a:ln>
                <a:solidFill>
                  <a:prstClr val="black"/>
                </a:solidFill>
              </a:rPr>
              <a:t>For</a:t>
            </a:r>
          </a:p>
        </p:txBody>
      </p:sp>
      <p:sp>
        <p:nvSpPr>
          <p:cNvPr id="7" name="Rectangle 6"/>
          <p:cNvSpPr/>
          <p:nvPr/>
        </p:nvSpPr>
        <p:spPr>
          <a:xfrm>
            <a:off x="1811048" y="1225235"/>
            <a:ext cx="8569924" cy="1815882"/>
          </a:xfrm>
          <a:prstGeom prst="rect">
            <a:avLst/>
          </a:prstGeom>
          <a:noFill/>
        </p:spPr>
        <p:txBody>
          <a:bodyPr wrap="none" lIns="91440" tIns="45720" rIns="91440" bIns="45720">
            <a:spAutoFit/>
          </a:bodyPr>
          <a:lstStyle/>
          <a:p>
            <a:pPr algn="ctr" defTabSz="457200"/>
            <a:r>
              <a:rPr lang="en-US" sz="4000" b="1" dirty="0">
                <a:ln w="12700">
                  <a:solidFill>
                    <a:srgbClr val="1F497D">
                      <a:satMod val="155000"/>
                    </a:srgbClr>
                  </a:solidFill>
                  <a:prstDash val="solid"/>
                </a:ln>
                <a:solidFill>
                  <a:prstClr val="black"/>
                </a:solidFill>
              </a:rPr>
              <a:t>A Yale Celebration of</a:t>
            </a:r>
          </a:p>
          <a:p>
            <a:pPr algn="ctr" defTabSz="457200"/>
            <a:r>
              <a:rPr lang="en-US" sz="7200" b="1" dirty="0">
                <a:ln w="12700">
                  <a:solidFill>
                    <a:srgbClr val="1F497D">
                      <a:satMod val="155000"/>
                    </a:srgbClr>
                  </a:solidFill>
                  <a:prstDash val="solid"/>
                </a:ln>
                <a:solidFill>
                  <a:prstClr val="black"/>
                </a:solidFill>
              </a:rPr>
              <a:t>Women in Computing</a:t>
            </a:r>
          </a:p>
        </p:txBody>
      </p:sp>
      <p:sp>
        <p:nvSpPr>
          <p:cNvPr id="8" name="TextBox 7"/>
          <p:cNvSpPr txBox="1"/>
          <p:nvPr/>
        </p:nvSpPr>
        <p:spPr>
          <a:xfrm>
            <a:off x="1963598" y="4503021"/>
            <a:ext cx="8270912" cy="2123658"/>
          </a:xfrm>
          <a:prstGeom prst="rect">
            <a:avLst/>
          </a:prstGeom>
          <a:noFill/>
        </p:spPr>
        <p:txBody>
          <a:bodyPr wrap="square" rtlCol="0">
            <a:spAutoFit/>
          </a:bodyPr>
          <a:lstStyle/>
          <a:p>
            <a:pPr algn="ctr" defTabSz="457200"/>
            <a:r>
              <a:rPr lang="en-US" sz="2400" dirty="0">
                <a:solidFill>
                  <a:prstClr val="black"/>
                </a:solidFill>
              </a:rPr>
              <a:t>Join us at the Yale CEID (15 Prospect Street) for a day exploring the variety of opportunities in the growing field of computing! </a:t>
            </a:r>
          </a:p>
          <a:p>
            <a:pPr algn="ctr" defTabSz="457200"/>
            <a:endParaRPr lang="en-US" sz="2400" dirty="0">
              <a:solidFill>
                <a:prstClr val="black"/>
              </a:solidFill>
            </a:endParaRPr>
          </a:p>
          <a:p>
            <a:pPr algn="ctr" defTabSz="457200"/>
            <a:r>
              <a:rPr lang="en-US" sz="2400" dirty="0">
                <a:solidFill>
                  <a:prstClr val="black"/>
                </a:solidFill>
              </a:rPr>
              <a:t>Open to all, but registration is required. More information at:</a:t>
            </a:r>
          </a:p>
          <a:p>
            <a:pPr algn="ctr" defTabSz="457200"/>
            <a:r>
              <a:rPr lang="en-US" sz="3600" dirty="0" err="1">
                <a:solidFill>
                  <a:prstClr val="black"/>
                </a:solidFill>
              </a:rPr>
              <a:t>www.cs.yale.edu</a:t>
            </a:r>
            <a:endParaRPr lang="en-US" sz="3600" dirty="0">
              <a:solidFill>
                <a:prstClr val="black"/>
              </a:solidFill>
            </a:endParaRPr>
          </a:p>
        </p:txBody>
      </p:sp>
      <p:sp>
        <p:nvSpPr>
          <p:cNvPr id="2" name="TextBox 1"/>
          <p:cNvSpPr txBox="1"/>
          <p:nvPr/>
        </p:nvSpPr>
        <p:spPr>
          <a:xfrm>
            <a:off x="3475669" y="3223856"/>
            <a:ext cx="5240662" cy="1077218"/>
          </a:xfrm>
          <a:prstGeom prst="rect">
            <a:avLst/>
          </a:prstGeom>
          <a:noFill/>
        </p:spPr>
        <p:txBody>
          <a:bodyPr wrap="none" rtlCol="0">
            <a:spAutoFit/>
          </a:bodyPr>
          <a:lstStyle/>
          <a:p>
            <a:pPr algn="ctr" defTabSz="457200"/>
            <a:r>
              <a:rPr lang="en-US" sz="3600" dirty="0">
                <a:solidFill>
                  <a:prstClr val="black"/>
                </a:solidFill>
              </a:rPr>
              <a:t>Saturday, January 25, 2014</a:t>
            </a:r>
          </a:p>
          <a:p>
            <a:pPr algn="ctr" defTabSz="457200"/>
            <a:r>
              <a:rPr lang="en-US" sz="2800" dirty="0">
                <a:solidFill>
                  <a:prstClr val="black"/>
                </a:solidFill>
              </a:rPr>
              <a:t>10:00 am to 4:00pm</a:t>
            </a:r>
          </a:p>
        </p:txBody>
      </p:sp>
    </p:spTree>
    <p:extLst>
      <p:ext uri="{BB962C8B-B14F-4D97-AF65-F5344CB8AC3E}">
        <p14:creationId xmlns:p14="http://schemas.microsoft.com/office/powerpoint/2010/main" val="13239573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2"/>
          <p:cNvSpPr>
            <a:spLocks noGrp="1" noChangeArrowheads="1"/>
          </p:cNvSpPr>
          <p:nvPr>
            <p:ph type="title"/>
          </p:nvPr>
        </p:nvSpPr>
        <p:spPr/>
        <p:txBody>
          <a:bodyPr/>
          <a:lstStyle/>
          <a:p>
            <a:r>
              <a:rPr lang="en-US" smtClean="0">
                <a:ea typeface="ＭＳ Ｐゴシック" panose="020B0600070205080204" pitchFamily="34" charset="-128"/>
              </a:rPr>
              <a:t>6. Product</a:t>
            </a:r>
          </a:p>
        </p:txBody>
      </p:sp>
      <p:sp>
        <p:nvSpPr>
          <p:cNvPr id="79875" name="Rectangle 3"/>
          <p:cNvSpPr>
            <a:spLocks noGrp="1" noChangeArrowheads="1"/>
          </p:cNvSpPr>
          <p:nvPr>
            <p:ph type="body" idx="1"/>
          </p:nvPr>
        </p:nvSpPr>
        <p:spPr/>
        <p:txBody>
          <a:bodyPr/>
          <a:lstStyle/>
          <a:p>
            <a:endParaRPr lang="en-US" smtClean="0">
              <a:ea typeface="ＭＳ Ｐゴシック" panose="020B0600070205080204" pitchFamily="34" charset="-128"/>
            </a:endParaRPr>
          </a:p>
          <a:p>
            <a:r>
              <a:rPr lang="en-US" smtClean="0">
                <a:ea typeface="ＭＳ Ｐゴシック" panose="020B0600070205080204" pitchFamily="34" charset="-128"/>
              </a:rPr>
              <a:t>Ship and be happy</a:t>
            </a:r>
          </a:p>
          <a:p>
            <a:endParaRPr lang="en-US" smtClean="0">
              <a:ea typeface="ＭＳ Ｐゴシック" panose="020B0600070205080204" pitchFamily="34" charset="-128"/>
            </a:endParaRPr>
          </a:p>
          <a:p>
            <a:r>
              <a:rPr lang="en-US" smtClean="0">
                <a:ea typeface="ＭＳ Ｐゴシック" panose="020B0600070205080204" pitchFamily="34" charset="-128"/>
              </a:rPr>
              <a:t>Actually, start maintenance</a:t>
            </a:r>
          </a:p>
        </p:txBody>
      </p:sp>
      <p:sp>
        <p:nvSpPr>
          <p:cNvPr id="79876" name="AutoShape 4"/>
          <p:cNvSpPr>
            <a:spLocks noChangeArrowheads="1"/>
          </p:cNvSpPr>
          <p:nvPr/>
        </p:nvSpPr>
        <p:spPr bwMode="auto">
          <a:xfrm>
            <a:off x="7315200" y="2590800"/>
            <a:ext cx="2819400" cy="2362200"/>
          </a:xfrm>
          <a:prstGeom prst="flowChartPreparation">
            <a:avLst/>
          </a:prstGeom>
          <a:solidFill>
            <a:srgbClr val="FF0000"/>
          </a:solidFill>
          <a:ln w="38100">
            <a:solidFill>
              <a:srgbClr val="9900CC"/>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Tree>
    <p:extLst>
      <p:ext uri="{BB962C8B-B14F-4D97-AF65-F5344CB8AC3E}">
        <p14:creationId xmlns:p14="http://schemas.microsoft.com/office/powerpoint/2010/main" val="28736798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9876"/>
                                        </p:tgtEl>
                                        <p:attrNameLst>
                                          <p:attrName>style.visibility</p:attrName>
                                        </p:attrNameLst>
                                      </p:cBhvr>
                                      <p:to>
                                        <p:strVal val="visible"/>
                                      </p:to>
                                    </p:set>
                                    <p:animEffect transition="in" filter="dissolve">
                                      <p:cBhvr>
                                        <p:cTn id="7" dur="500"/>
                                        <p:tgtEl>
                                          <p:spTgt spid="798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9875">
                                            <p:txEl>
                                              <p:pRg st="1" end="1"/>
                                            </p:txEl>
                                          </p:spTgt>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7987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build="p"/>
      <p:bldP spid="7987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ChangeArrowheads="1"/>
          </p:cNvSpPr>
          <p:nvPr>
            <p:ph type="title"/>
          </p:nvPr>
        </p:nvSpPr>
        <p:spPr/>
        <p:txBody>
          <a:bodyPr/>
          <a:lstStyle/>
          <a:p>
            <a:r>
              <a:rPr lang="en-US" smtClean="0">
                <a:ea typeface="ＭＳ Ｐゴシック" panose="020B0600070205080204" pitchFamily="34" charset="-128"/>
              </a:rPr>
              <a:t>A Software Process: Waterfall Model</a:t>
            </a:r>
          </a:p>
        </p:txBody>
      </p:sp>
      <p:sp>
        <p:nvSpPr>
          <p:cNvPr id="16389" name="Rectangle 3"/>
          <p:cNvSpPr>
            <a:spLocks noGrp="1" noChangeArrowheads="1"/>
          </p:cNvSpPr>
          <p:nvPr>
            <p:ph type="body" idx="1"/>
          </p:nvPr>
        </p:nvSpPr>
        <p:spPr/>
        <p:txBody>
          <a:bodyPr/>
          <a:lstStyle/>
          <a:p>
            <a:r>
              <a:rPr lang="en-US" smtClean="0">
                <a:ea typeface="ＭＳ Ｐゴシック" panose="020B0600070205080204" pitchFamily="34" charset="-128"/>
              </a:rPr>
              <a:t>One of the standard models for developing software</a:t>
            </a:r>
          </a:p>
          <a:p>
            <a:pPr lvl="1"/>
            <a:endParaRPr lang="en-US" smtClean="0">
              <a:ea typeface="ＭＳ Ｐゴシック" panose="020B0600070205080204" pitchFamily="34" charset="-128"/>
            </a:endParaRPr>
          </a:p>
          <a:p>
            <a:r>
              <a:rPr lang="en-US" smtClean="0">
                <a:ea typeface="ＭＳ Ｐゴシック" panose="020B0600070205080204" pitchFamily="34" charset="-128"/>
              </a:rPr>
              <a:t>Each stage leads on to the next</a:t>
            </a:r>
          </a:p>
          <a:p>
            <a:pPr lvl="1"/>
            <a:r>
              <a:rPr lang="en-US" smtClean="0">
                <a:ea typeface="ＭＳ Ｐゴシック" panose="020B0600070205080204" pitchFamily="34" charset="-128"/>
              </a:rPr>
              <a:t>No iteration or feedback between stages</a:t>
            </a:r>
          </a:p>
        </p:txBody>
      </p:sp>
    </p:spTree>
    <p:extLst>
      <p:ext uri="{BB962C8B-B14F-4D97-AF65-F5344CB8AC3E}">
        <p14:creationId xmlns:p14="http://schemas.microsoft.com/office/powerpoint/2010/main" val="29790496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p:nvPr>
        </p:nvSpPr>
        <p:spPr/>
        <p:txBody>
          <a:bodyPr/>
          <a:lstStyle/>
          <a:p>
            <a:r>
              <a:rPr lang="en-US" smtClean="0">
                <a:ea typeface="ＭＳ Ｐゴシック" panose="020B0600070205080204" pitchFamily="34" charset="-128"/>
              </a:rPr>
              <a:t>The Waterfall Model</a:t>
            </a:r>
          </a:p>
        </p:txBody>
      </p:sp>
      <p:sp>
        <p:nvSpPr>
          <p:cNvPr id="17413" name="Text Box 3"/>
          <p:cNvSpPr txBox="1">
            <a:spLocks noChangeArrowheads="1"/>
          </p:cNvSpPr>
          <p:nvPr/>
        </p:nvSpPr>
        <p:spPr bwMode="auto">
          <a:xfrm>
            <a:off x="1676400" y="1752601"/>
            <a:ext cx="3505200" cy="473075"/>
          </a:xfrm>
          <a:prstGeom prst="rect">
            <a:avLst/>
          </a:prstGeom>
          <a:solidFill>
            <a:schemeClr val="hlink"/>
          </a:solidFill>
          <a:ln w="15875">
            <a:solidFill>
              <a:schemeClr val="tx1"/>
            </a:solidFill>
            <a:miter lim="800000"/>
            <a:headEnd/>
            <a:tailEnd/>
          </a:ln>
        </p:spPr>
        <p:txBody>
          <a:bodyPr>
            <a:spAutoFit/>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pPr algn="l">
              <a:spcBef>
                <a:spcPct val="50000"/>
              </a:spcBef>
            </a:pPr>
            <a:r>
              <a:rPr lang="en-US"/>
              <a:t>Gather Requirements</a:t>
            </a:r>
          </a:p>
        </p:txBody>
      </p:sp>
      <p:sp>
        <p:nvSpPr>
          <p:cNvPr id="17414" name="Text Box 4"/>
          <p:cNvSpPr txBox="1">
            <a:spLocks noChangeArrowheads="1"/>
          </p:cNvSpPr>
          <p:nvPr/>
        </p:nvSpPr>
        <p:spPr bwMode="auto">
          <a:xfrm>
            <a:off x="3581400" y="2743201"/>
            <a:ext cx="2133600" cy="473075"/>
          </a:xfrm>
          <a:prstGeom prst="rect">
            <a:avLst/>
          </a:prstGeom>
          <a:solidFill>
            <a:schemeClr val="hlink"/>
          </a:solidFill>
          <a:ln w="15875">
            <a:solidFill>
              <a:schemeClr val="tx1"/>
            </a:solidFill>
            <a:miter lim="800000"/>
            <a:headEnd/>
            <a:tailEnd/>
          </a:ln>
        </p:spPr>
        <p:txBody>
          <a:bodyPr>
            <a:spAutoFit/>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pPr algn="l">
              <a:spcBef>
                <a:spcPct val="50000"/>
              </a:spcBef>
            </a:pPr>
            <a:r>
              <a:rPr lang="en-US"/>
              <a:t>Specification</a:t>
            </a:r>
          </a:p>
        </p:txBody>
      </p:sp>
      <p:sp>
        <p:nvSpPr>
          <p:cNvPr id="17415" name="Text Box 5"/>
          <p:cNvSpPr txBox="1">
            <a:spLocks noChangeArrowheads="1"/>
          </p:cNvSpPr>
          <p:nvPr/>
        </p:nvSpPr>
        <p:spPr bwMode="auto">
          <a:xfrm>
            <a:off x="4724400" y="3581401"/>
            <a:ext cx="1447800" cy="473075"/>
          </a:xfrm>
          <a:prstGeom prst="rect">
            <a:avLst/>
          </a:prstGeom>
          <a:solidFill>
            <a:schemeClr val="hlink"/>
          </a:solidFill>
          <a:ln w="15875">
            <a:solidFill>
              <a:schemeClr val="tx1"/>
            </a:solidFill>
            <a:miter lim="800000"/>
            <a:headEnd/>
            <a:tailEnd/>
          </a:ln>
        </p:spPr>
        <p:txBody>
          <a:bodyPr>
            <a:spAutoFit/>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pPr algn="l">
              <a:spcBef>
                <a:spcPct val="50000"/>
              </a:spcBef>
            </a:pPr>
            <a:r>
              <a:rPr lang="en-US"/>
              <a:t>Design</a:t>
            </a:r>
          </a:p>
        </p:txBody>
      </p:sp>
      <p:sp>
        <p:nvSpPr>
          <p:cNvPr id="17416" name="Text Box 6"/>
          <p:cNvSpPr txBox="1">
            <a:spLocks noChangeArrowheads="1"/>
          </p:cNvSpPr>
          <p:nvPr/>
        </p:nvSpPr>
        <p:spPr bwMode="auto">
          <a:xfrm>
            <a:off x="4648200" y="4495801"/>
            <a:ext cx="2438400" cy="473075"/>
          </a:xfrm>
          <a:prstGeom prst="rect">
            <a:avLst/>
          </a:prstGeom>
          <a:solidFill>
            <a:schemeClr val="hlink"/>
          </a:solidFill>
          <a:ln w="15875">
            <a:solidFill>
              <a:schemeClr val="tx1"/>
            </a:solidFill>
            <a:miter lim="800000"/>
            <a:headEnd/>
            <a:tailEnd/>
          </a:ln>
        </p:spPr>
        <p:txBody>
          <a:bodyPr>
            <a:spAutoFit/>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pPr algn="l">
              <a:spcBef>
                <a:spcPct val="50000"/>
              </a:spcBef>
            </a:pPr>
            <a:r>
              <a:rPr lang="en-US"/>
              <a:t>Implementation</a:t>
            </a:r>
          </a:p>
        </p:txBody>
      </p:sp>
      <p:sp>
        <p:nvSpPr>
          <p:cNvPr id="17417" name="Text Box 7"/>
          <p:cNvSpPr txBox="1">
            <a:spLocks noChangeArrowheads="1"/>
          </p:cNvSpPr>
          <p:nvPr/>
        </p:nvSpPr>
        <p:spPr bwMode="auto">
          <a:xfrm>
            <a:off x="6096000" y="5334001"/>
            <a:ext cx="1905000" cy="473075"/>
          </a:xfrm>
          <a:prstGeom prst="rect">
            <a:avLst/>
          </a:prstGeom>
          <a:solidFill>
            <a:schemeClr val="hlink"/>
          </a:solidFill>
          <a:ln w="15875">
            <a:solidFill>
              <a:schemeClr val="tx1"/>
            </a:solidFill>
            <a:miter lim="800000"/>
            <a:headEnd/>
            <a:tailEnd/>
          </a:ln>
        </p:spPr>
        <p:txBody>
          <a:bodyPr>
            <a:spAutoFit/>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pPr algn="l">
              <a:spcBef>
                <a:spcPct val="50000"/>
              </a:spcBef>
            </a:pPr>
            <a:r>
              <a:rPr lang="en-US"/>
              <a:t>Integration</a:t>
            </a:r>
          </a:p>
        </p:txBody>
      </p:sp>
      <p:sp>
        <p:nvSpPr>
          <p:cNvPr id="17418" name="Text Box 8"/>
          <p:cNvSpPr txBox="1">
            <a:spLocks noChangeArrowheads="1"/>
          </p:cNvSpPr>
          <p:nvPr/>
        </p:nvSpPr>
        <p:spPr bwMode="auto">
          <a:xfrm>
            <a:off x="7543800" y="6003926"/>
            <a:ext cx="1905000" cy="473075"/>
          </a:xfrm>
          <a:prstGeom prst="rect">
            <a:avLst/>
          </a:prstGeom>
          <a:solidFill>
            <a:schemeClr val="hlink"/>
          </a:solidFill>
          <a:ln w="15875">
            <a:solidFill>
              <a:schemeClr val="tx1"/>
            </a:solidFill>
            <a:miter lim="800000"/>
            <a:headEnd/>
            <a:tailEnd/>
          </a:ln>
        </p:spPr>
        <p:txBody>
          <a:bodyPr>
            <a:spAutoFit/>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pPr algn="l">
              <a:spcBef>
                <a:spcPct val="50000"/>
              </a:spcBef>
            </a:pPr>
            <a:r>
              <a:rPr lang="en-US"/>
              <a:t>Product</a:t>
            </a:r>
          </a:p>
        </p:txBody>
      </p:sp>
      <p:cxnSp>
        <p:nvCxnSpPr>
          <p:cNvPr id="17419" name="AutoShape 9"/>
          <p:cNvCxnSpPr>
            <a:cxnSpLocks noChangeShapeType="1"/>
            <a:stCxn id="17413" idx="3"/>
            <a:endCxn id="17414" idx="0"/>
          </p:cNvCxnSpPr>
          <p:nvPr/>
        </p:nvCxnSpPr>
        <p:spPr bwMode="auto">
          <a:xfrm flipH="1">
            <a:off x="4648200" y="1989139"/>
            <a:ext cx="541338" cy="746125"/>
          </a:xfrm>
          <a:prstGeom prst="bentConnector4">
            <a:avLst>
              <a:gd name="adj1" fmla="val -40764"/>
              <a:gd name="adj2" fmla="val 66384"/>
            </a:avLst>
          </a:prstGeom>
          <a:noFill/>
          <a:ln w="38100">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17420" name="AutoShape 10"/>
          <p:cNvCxnSpPr>
            <a:cxnSpLocks noChangeShapeType="1"/>
            <a:stCxn id="17414" idx="3"/>
            <a:endCxn id="17415" idx="0"/>
          </p:cNvCxnSpPr>
          <p:nvPr/>
        </p:nvCxnSpPr>
        <p:spPr bwMode="auto">
          <a:xfrm flipH="1">
            <a:off x="5448300" y="2979739"/>
            <a:ext cx="274638" cy="593725"/>
          </a:xfrm>
          <a:prstGeom prst="bentConnector4">
            <a:avLst>
              <a:gd name="adj1" fmla="val -80347"/>
              <a:gd name="adj2" fmla="val 70588"/>
            </a:avLst>
          </a:prstGeom>
          <a:noFill/>
          <a:ln w="38100">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17421" name="AutoShape 11"/>
          <p:cNvCxnSpPr>
            <a:cxnSpLocks noChangeShapeType="1"/>
            <a:stCxn id="17415" idx="3"/>
            <a:endCxn id="17416" idx="0"/>
          </p:cNvCxnSpPr>
          <p:nvPr/>
        </p:nvCxnSpPr>
        <p:spPr bwMode="auto">
          <a:xfrm flipH="1">
            <a:off x="5867400" y="3817939"/>
            <a:ext cx="312738" cy="669925"/>
          </a:xfrm>
          <a:prstGeom prst="bentConnector4">
            <a:avLst>
              <a:gd name="adj1" fmla="val -70560"/>
              <a:gd name="adj2" fmla="val 68245"/>
            </a:avLst>
          </a:prstGeom>
          <a:noFill/>
          <a:ln w="38100">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17422" name="AutoShape 12"/>
          <p:cNvCxnSpPr>
            <a:cxnSpLocks noChangeShapeType="1"/>
            <a:stCxn id="17416" idx="3"/>
            <a:endCxn id="17417" idx="0"/>
          </p:cNvCxnSpPr>
          <p:nvPr/>
        </p:nvCxnSpPr>
        <p:spPr bwMode="auto">
          <a:xfrm flipH="1">
            <a:off x="7048500" y="4732339"/>
            <a:ext cx="46038" cy="593725"/>
          </a:xfrm>
          <a:prstGeom prst="bentConnector4">
            <a:avLst>
              <a:gd name="adj1" fmla="val -479310"/>
              <a:gd name="adj2" fmla="val 70588"/>
            </a:avLst>
          </a:prstGeom>
          <a:noFill/>
          <a:ln w="38100">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17423" name="AutoShape 13"/>
          <p:cNvCxnSpPr>
            <a:cxnSpLocks noChangeShapeType="1"/>
            <a:stCxn id="17417" idx="3"/>
            <a:endCxn id="17418" idx="0"/>
          </p:cNvCxnSpPr>
          <p:nvPr/>
        </p:nvCxnSpPr>
        <p:spPr bwMode="auto">
          <a:xfrm>
            <a:off x="8008938" y="5570538"/>
            <a:ext cx="487362" cy="425450"/>
          </a:xfrm>
          <a:prstGeom prst="bentConnector2">
            <a:avLst/>
          </a:prstGeom>
          <a:noFill/>
          <a:ln w="38100">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17424" name="Rectangle 14"/>
          <p:cNvSpPr>
            <a:spLocks noChangeArrowheads="1"/>
          </p:cNvSpPr>
          <p:nvPr/>
        </p:nvSpPr>
        <p:spPr bwMode="auto">
          <a:xfrm>
            <a:off x="9067800" y="1828800"/>
            <a:ext cx="1143000" cy="3962400"/>
          </a:xfrm>
          <a:prstGeom prst="rect">
            <a:avLst/>
          </a:prstGeom>
          <a:solidFill>
            <a:srgbClr val="FFB0B9"/>
          </a:solidFill>
          <a:ln w="1587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7425" name="Text Box 15"/>
          <p:cNvSpPr txBox="1">
            <a:spLocks noChangeArrowheads="1"/>
          </p:cNvSpPr>
          <p:nvPr/>
        </p:nvSpPr>
        <p:spPr bwMode="auto">
          <a:xfrm>
            <a:off x="8991600" y="3581400"/>
            <a:ext cx="1257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r>
              <a:rPr lang="en-US"/>
              <a:t>Testing</a:t>
            </a:r>
          </a:p>
        </p:txBody>
      </p:sp>
    </p:spTree>
    <p:extLst>
      <p:ext uri="{BB962C8B-B14F-4D97-AF65-F5344CB8AC3E}">
        <p14:creationId xmlns:p14="http://schemas.microsoft.com/office/powerpoint/2010/main" val="24903590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2"/>
          <p:cNvSpPr>
            <a:spLocks noGrp="1" noChangeArrowheads="1"/>
          </p:cNvSpPr>
          <p:nvPr>
            <p:ph type="title"/>
          </p:nvPr>
        </p:nvSpPr>
        <p:spPr/>
        <p:txBody>
          <a:bodyPr/>
          <a:lstStyle/>
          <a:p>
            <a:r>
              <a:rPr lang="en-US" smtClean="0">
                <a:ea typeface="ＭＳ Ｐゴシック" panose="020B0600070205080204" pitchFamily="34" charset="-128"/>
              </a:rPr>
              <a:t>The Waterfall Model (Cont.)</a:t>
            </a:r>
          </a:p>
        </p:txBody>
      </p:sp>
      <p:sp>
        <p:nvSpPr>
          <p:cNvPr id="82947" name="Rectangle 3"/>
          <p:cNvSpPr>
            <a:spLocks noGrp="1" noChangeArrowheads="1"/>
          </p:cNvSpPr>
          <p:nvPr>
            <p:ph type="body" idx="1"/>
          </p:nvPr>
        </p:nvSpPr>
        <p:spPr/>
        <p:txBody>
          <a:bodyPr/>
          <a:lstStyle/>
          <a:p>
            <a:r>
              <a:rPr lang="en-US" smtClean="0">
                <a:ea typeface="ＭＳ Ｐゴシック" panose="020B0600070205080204" pitchFamily="34" charset="-128"/>
              </a:rPr>
              <a:t>There is testing after each phase</a:t>
            </a:r>
          </a:p>
          <a:p>
            <a:pPr lvl="1"/>
            <a:r>
              <a:rPr lang="en-US" smtClean="0">
                <a:ea typeface="ＭＳ Ｐゴシック" panose="020B0600070205080204" pitchFamily="34" charset="-128"/>
              </a:rPr>
              <a:t>Verify the requirements, the spec, the design</a:t>
            </a:r>
          </a:p>
          <a:p>
            <a:pPr lvl="1"/>
            <a:r>
              <a:rPr lang="en-US" smtClean="0">
                <a:ea typeface="ＭＳ Ｐゴシック" panose="020B0600070205080204" pitchFamily="34" charset="-128"/>
              </a:rPr>
              <a:t>Not just the coding and the integration</a:t>
            </a:r>
          </a:p>
          <a:p>
            <a:pPr lvl="1"/>
            <a:endParaRPr lang="en-US" smtClean="0">
              <a:ea typeface="ＭＳ Ｐゴシック" panose="020B0600070205080204" pitchFamily="34" charset="-128"/>
            </a:endParaRPr>
          </a:p>
          <a:p>
            <a:r>
              <a:rPr lang="en-US" smtClean="0">
                <a:ea typeface="ＭＳ Ｐゴシック" panose="020B0600070205080204" pitchFamily="34" charset="-128"/>
              </a:rPr>
              <a:t>Note the top-down design</a:t>
            </a:r>
          </a:p>
          <a:p>
            <a:pPr lvl="1"/>
            <a:r>
              <a:rPr lang="en-US" smtClean="0">
                <a:ea typeface="ＭＳ Ｐゴシック" panose="020B0600070205080204" pitchFamily="34" charset="-128"/>
              </a:rPr>
              <a:t>Requirements, spec, design</a:t>
            </a:r>
          </a:p>
          <a:p>
            <a:pPr lvl="1"/>
            <a:endParaRPr lang="en-US" smtClean="0">
              <a:ea typeface="ＭＳ Ｐゴシック" panose="020B0600070205080204" pitchFamily="34" charset="-128"/>
            </a:endParaRPr>
          </a:p>
          <a:p>
            <a:r>
              <a:rPr lang="en-US" smtClean="0">
                <a:ea typeface="ＭＳ Ｐゴシック" panose="020B0600070205080204" pitchFamily="34" charset="-128"/>
              </a:rPr>
              <a:t>Bottom-up implementation</a:t>
            </a:r>
          </a:p>
          <a:p>
            <a:pPr lvl="1"/>
            <a:r>
              <a:rPr lang="en-US" smtClean="0">
                <a:ea typeface="ＭＳ Ｐゴシック" panose="020B0600070205080204" pitchFamily="34" charset="-128"/>
              </a:rPr>
              <a:t>Implement, integrate subparts, integrate product</a:t>
            </a:r>
          </a:p>
        </p:txBody>
      </p:sp>
    </p:spTree>
    <p:extLst>
      <p:ext uri="{BB962C8B-B14F-4D97-AF65-F5344CB8AC3E}">
        <p14:creationId xmlns:p14="http://schemas.microsoft.com/office/powerpoint/2010/main" val="39091421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2"/>
          <p:cNvSpPr>
            <a:spLocks noGrp="1" noChangeArrowheads="1"/>
          </p:cNvSpPr>
          <p:nvPr>
            <p:ph type="title"/>
          </p:nvPr>
        </p:nvSpPr>
        <p:spPr/>
        <p:txBody>
          <a:bodyPr/>
          <a:lstStyle/>
          <a:p>
            <a:r>
              <a:rPr lang="en-US" smtClean="0">
                <a:ea typeface="ＭＳ Ｐゴシック" panose="020B0600070205080204" pitchFamily="34" charset="-128"/>
              </a:rPr>
              <a:t>The Waterfall Model (Discussion)</a:t>
            </a:r>
          </a:p>
        </p:txBody>
      </p:sp>
      <p:sp>
        <p:nvSpPr>
          <p:cNvPr id="19461" name="Rectangle 3"/>
          <p:cNvSpPr>
            <a:spLocks noGrp="1" noChangeArrowheads="1"/>
          </p:cNvSpPr>
          <p:nvPr>
            <p:ph type="body" idx="1"/>
          </p:nvPr>
        </p:nvSpPr>
        <p:spPr/>
        <p:txBody>
          <a:bodyPr/>
          <a:lstStyle/>
          <a:p>
            <a:endParaRPr lang="en-US" smtClean="0">
              <a:ea typeface="ＭＳ Ｐゴシック" panose="020B0600070205080204" pitchFamily="34" charset="-128"/>
            </a:endParaRPr>
          </a:p>
          <a:p>
            <a:r>
              <a:rPr lang="en-US" smtClean="0">
                <a:ea typeface="ＭＳ Ｐゴシック" panose="020B0600070205080204" pitchFamily="34" charset="-128"/>
              </a:rPr>
              <a:t>What are the risks with the waterfall model?</a:t>
            </a:r>
          </a:p>
        </p:txBody>
      </p:sp>
    </p:spTree>
    <p:extLst>
      <p:ext uri="{BB962C8B-B14F-4D97-AF65-F5344CB8AC3E}">
        <p14:creationId xmlns:p14="http://schemas.microsoft.com/office/powerpoint/2010/main" val="30692594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p:txBody>
          <a:bodyPr/>
          <a:lstStyle/>
          <a:p>
            <a:r>
              <a:rPr lang="en-US" dirty="0" smtClean="0">
                <a:ea typeface="ＭＳ Ｐゴシック" panose="020B0600070205080204" pitchFamily="34" charset="-128"/>
              </a:rPr>
              <a:t>Opinions</a:t>
            </a:r>
          </a:p>
        </p:txBody>
      </p:sp>
      <p:sp>
        <p:nvSpPr>
          <p:cNvPr id="20485" name="Rectangle 3"/>
          <p:cNvSpPr>
            <a:spLocks noGrp="1" noChangeArrowheads="1"/>
          </p:cNvSpPr>
          <p:nvPr>
            <p:ph type="body" idx="1"/>
          </p:nvPr>
        </p:nvSpPr>
        <p:spPr>
          <a:xfrm>
            <a:off x="1981200" y="1600200"/>
            <a:ext cx="8077200" cy="5029200"/>
          </a:xfrm>
        </p:spPr>
        <p:txBody>
          <a:bodyPr/>
          <a:lstStyle/>
          <a:p>
            <a:r>
              <a:rPr lang="en-US" sz="2400" dirty="0">
                <a:ea typeface="ＭＳ Ｐゴシック" panose="020B0600070205080204" pitchFamily="34" charset="-128"/>
              </a:rPr>
              <a:t>The major risks are:</a:t>
            </a:r>
          </a:p>
          <a:p>
            <a:pPr lvl="1"/>
            <a:r>
              <a:rPr lang="en-US" sz="2000" dirty="0">
                <a:ea typeface="ＭＳ Ｐゴシック" panose="020B0600070205080204" pitchFamily="34" charset="-128"/>
              </a:rPr>
              <a:t>Relies heavily on being able to accurately assess requirements at the start</a:t>
            </a:r>
          </a:p>
          <a:p>
            <a:pPr lvl="1"/>
            <a:r>
              <a:rPr lang="en-US" sz="2000" dirty="0">
                <a:ea typeface="ＭＳ Ｐゴシック" panose="020B0600070205080204" pitchFamily="34" charset="-128"/>
              </a:rPr>
              <a:t>Little feedback from users until very late</a:t>
            </a:r>
          </a:p>
          <a:p>
            <a:pPr lvl="2"/>
            <a:r>
              <a:rPr lang="en-US" sz="1800" dirty="0">
                <a:ea typeface="ＭＳ Ｐゴシック" panose="020B0600070205080204" pitchFamily="34" charset="-128"/>
              </a:rPr>
              <a:t>Unless they understand specification documents</a:t>
            </a:r>
          </a:p>
          <a:p>
            <a:pPr lvl="1"/>
            <a:r>
              <a:rPr lang="en-US" sz="2000" dirty="0">
                <a:ea typeface="ＭＳ Ｐゴシック" panose="020B0600070205080204" pitchFamily="34" charset="-128"/>
              </a:rPr>
              <a:t>Problems in the specification may be found very late</a:t>
            </a:r>
          </a:p>
          <a:p>
            <a:pPr lvl="2"/>
            <a:r>
              <a:rPr lang="en-US" sz="1800" dirty="0">
                <a:ea typeface="ＭＳ Ｐゴシック" panose="020B0600070205080204" pitchFamily="34" charset="-128"/>
              </a:rPr>
              <a:t>Coding or integration</a:t>
            </a:r>
          </a:p>
          <a:p>
            <a:pPr lvl="1"/>
            <a:r>
              <a:rPr lang="en-US" sz="2000" dirty="0">
                <a:ea typeface="ＭＳ Ｐゴシック" panose="020B0600070205080204" pitchFamily="34" charset="-128"/>
              </a:rPr>
              <a:t>Whole process can take a long time before the first working version is seen</a:t>
            </a:r>
          </a:p>
          <a:p>
            <a:pPr lvl="2"/>
            <a:r>
              <a:rPr lang="en-US" sz="1800" dirty="0">
                <a:ea typeface="ＭＳ Ｐゴシック" panose="020B0600070205080204" pitchFamily="34" charset="-128"/>
              </a:rPr>
              <a:t>Frequent intermediate builds are needed to build confidence for a team</a:t>
            </a:r>
          </a:p>
          <a:p>
            <a:pPr lvl="1"/>
            <a:r>
              <a:rPr lang="en-US" sz="2000" dirty="0">
                <a:ea typeface="ＭＳ Ｐゴシック" panose="020B0600070205080204" pitchFamily="34" charset="-128"/>
              </a:rPr>
              <a:t>Sequential</a:t>
            </a:r>
          </a:p>
          <a:p>
            <a:pPr lvl="2"/>
            <a:r>
              <a:rPr lang="en-US" sz="1800" dirty="0">
                <a:ea typeface="ＭＳ Ｐゴシック" panose="020B0600070205080204" pitchFamily="34" charset="-128"/>
              </a:rPr>
              <a:t>The programmers have nothing to do until the design is ready</a:t>
            </a:r>
          </a:p>
        </p:txBody>
      </p:sp>
    </p:spTree>
    <p:extLst>
      <p:ext uri="{BB962C8B-B14F-4D97-AF65-F5344CB8AC3E}">
        <p14:creationId xmlns:p14="http://schemas.microsoft.com/office/powerpoint/2010/main" val="9604289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noChangeArrowheads="1"/>
          </p:cNvSpPr>
          <p:nvPr>
            <p:ph type="title"/>
          </p:nvPr>
        </p:nvSpPr>
        <p:spPr/>
        <p:txBody>
          <a:bodyPr/>
          <a:lstStyle/>
          <a:p>
            <a:r>
              <a:rPr lang="en-US" dirty="0" smtClean="0">
                <a:ea typeface="ＭＳ Ｐゴシック" panose="020B0600070205080204" pitchFamily="34" charset="-128"/>
              </a:rPr>
              <a:t>Opinions</a:t>
            </a:r>
          </a:p>
        </p:txBody>
      </p:sp>
      <p:sp>
        <p:nvSpPr>
          <p:cNvPr id="84995" name="Rectangle 3"/>
          <p:cNvSpPr>
            <a:spLocks noGrp="1" noChangeArrowheads="1"/>
          </p:cNvSpPr>
          <p:nvPr>
            <p:ph type="body" idx="1"/>
          </p:nvPr>
        </p:nvSpPr>
        <p:spPr/>
        <p:txBody>
          <a:bodyPr/>
          <a:lstStyle/>
          <a:p>
            <a:r>
              <a:rPr lang="en-US" sz="2400" dirty="0">
                <a:ea typeface="ＭＳ Ｐゴシック" panose="020B0600070205080204" pitchFamily="34" charset="-128"/>
              </a:rPr>
              <a:t>The waterfall model seems to be adopted from other fields of engineering</a:t>
            </a:r>
          </a:p>
          <a:p>
            <a:pPr lvl="1"/>
            <a:r>
              <a:rPr lang="en-US" sz="2000" dirty="0">
                <a:ea typeface="ＭＳ Ｐゴシック" panose="020B0600070205080204" pitchFamily="34" charset="-128"/>
              </a:rPr>
              <a:t>This is how to build bridges</a:t>
            </a:r>
          </a:p>
          <a:p>
            <a:pPr lvl="1"/>
            <a:endParaRPr lang="en-US" sz="2000" dirty="0">
              <a:ea typeface="ＭＳ Ｐゴシック" panose="020B0600070205080204" pitchFamily="34" charset="-128"/>
            </a:endParaRPr>
          </a:p>
          <a:p>
            <a:r>
              <a:rPr lang="en-US" sz="2400" dirty="0">
                <a:ea typeface="ＭＳ Ｐゴシック" panose="020B0600070205080204" pitchFamily="34" charset="-128"/>
              </a:rPr>
              <a:t>I believe very little software is truly built using the waterfall process</a:t>
            </a:r>
          </a:p>
          <a:p>
            <a:pPr lvl="1"/>
            <a:r>
              <a:rPr lang="en-US" sz="2000" dirty="0">
                <a:ea typeface="ＭＳ Ｐゴシック" panose="020B0600070205080204" pitchFamily="34" charset="-128"/>
              </a:rPr>
              <a:t>Where is it most, least applicable?</a:t>
            </a:r>
          </a:p>
          <a:p>
            <a:pPr lvl="1"/>
            <a:endParaRPr lang="en-US" sz="2000" dirty="0">
              <a:ea typeface="ＭＳ Ｐゴシック" panose="020B0600070205080204" pitchFamily="34" charset="-128"/>
            </a:endParaRPr>
          </a:p>
          <a:p>
            <a:r>
              <a:rPr lang="en-US" sz="2400" dirty="0">
                <a:ea typeface="ＭＳ Ｐゴシック" panose="020B0600070205080204" pitchFamily="34" charset="-128"/>
              </a:rPr>
              <a:t>But many good aspects</a:t>
            </a:r>
          </a:p>
          <a:p>
            <a:pPr lvl="1"/>
            <a:r>
              <a:rPr lang="en-US" sz="2000" dirty="0">
                <a:ea typeface="ＭＳ Ｐゴシック" panose="020B0600070205080204" pitchFamily="34" charset="-128"/>
              </a:rPr>
              <a:t>Emphasis on spec, design, testing</a:t>
            </a:r>
          </a:p>
          <a:p>
            <a:pPr lvl="1"/>
            <a:r>
              <a:rPr lang="en-US" sz="2000" dirty="0">
                <a:ea typeface="ＭＳ Ｐゴシック" panose="020B0600070205080204" pitchFamily="34" charset="-128"/>
              </a:rPr>
              <a:t>Emphasis on communication through documents</a:t>
            </a:r>
          </a:p>
          <a:p>
            <a:endParaRPr lang="en-US" sz="2400" dirty="0">
              <a:ea typeface="ＭＳ Ｐゴシック" panose="020B0600070205080204" pitchFamily="34" charset="-128"/>
            </a:endParaRPr>
          </a:p>
          <a:p>
            <a:pPr>
              <a:buFontTx/>
              <a:buNone/>
            </a:pPr>
            <a:endParaRPr lang="en-US" sz="2400" dirty="0">
              <a:ea typeface="ＭＳ Ｐゴシック" panose="020B0600070205080204" pitchFamily="34" charset="-128"/>
            </a:endParaRPr>
          </a:p>
        </p:txBody>
      </p:sp>
    </p:spTree>
    <p:extLst>
      <p:ext uri="{BB962C8B-B14F-4D97-AF65-F5344CB8AC3E}">
        <p14:creationId xmlns:p14="http://schemas.microsoft.com/office/powerpoint/2010/main" val="9438322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2"/>
          <p:cNvSpPr>
            <a:spLocks noGrp="1" noChangeArrowheads="1"/>
          </p:cNvSpPr>
          <p:nvPr>
            <p:ph type="title"/>
          </p:nvPr>
        </p:nvSpPr>
        <p:spPr/>
        <p:txBody>
          <a:bodyPr/>
          <a:lstStyle/>
          <a:p>
            <a:r>
              <a:rPr lang="en-US" smtClean="0">
                <a:ea typeface="ＭＳ Ｐゴシック" panose="020B0600070205080204" pitchFamily="34" charset="-128"/>
              </a:rPr>
              <a:t>An Opinion on Time</a:t>
            </a:r>
          </a:p>
        </p:txBody>
      </p:sp>
      <p:sp>
        <p:nvSpPr>
          <p:cNvPr id="22533" name="Rectangle 3"/>
          <p:cNvSpPr>
            <a:spLocks noGrp="1" noChangeArrowheads="1"/>
          </p:cNvSpPr>
          <p:nvPr>
            <p:ph type="body" idx="1"/>
          </p:nvPr>
        </p:nvSpPr>
        <p:spPr/>
        <p:txBody>
          <a:bodyPr/>
          <a:lstStyle/>
          <a:p>
            <a:r>
              <a:rPr lang="en-US" dirty="0" smtClean="0">
                <a:ea typeface="ＭＳ Ｐゴシック" panose="020B0600070205080204" pitchFamily="34" charset="-128"/>
              </a:rPr>
              <a:t>Time is the enemy of all software projects</a:t>
            </a:r>
          </a:p>
          <a:p>
            <a:endParaRPr lang="en-US" dirty="0" smtClean="0">
              <a:ea typeface="ＭＳ Ｐゴシック" panose="020B0600070205080204" pitchFamily="34" charset="-128"/>
            </a:endParaRPr>
          </a:p>
          <a:p>
            <a:r>
              <a:rPr lang="en-US" dirty="0" smtClean="0">
                <a:ea typeface="ＭＳ Ｐゴシック" panose="020B0600070205080204" pitchFamily="34" charset="-128"/>
              </a:rPr>
              <a:t>Taking a long time is inherently risky</a:t>
            </a:r>
          </a:p>
          <a:p>
            <a:pPr lvl="1"/>
            <a:endParaRPr lang="en-US" dirty="0" smtClean="0">
              <a:ea typeface="ＭＳ Ｐゴシック" panose="020B0600070205080204" pitchFamily="34" charset="-128"/>
            </a:endParaRPr>
          </a:p>
          <a:p>
            <a:pPr lvl="1" algn="ctr">
              <a:buFontTx/>
              <a:buNone/>
            </a:pPr>
            <a:endParaRPr lang="en-US" i="1" dirty="0" smtClean="0">
              <a:ea typeface="ＭＳ Ｐゴシック" panose="020B0600070205080204" pitchFamily="34" charset="-128"/>
            </a:endParaRPr>
          </a:p>
          <a:p>
            <a:pPr lvl="1" algn="ctr">
              <a:buFontTx/>
              <a:buNone/>
            </a:pPr>
            <a:r>
              <a:rPr lang="en-US" i="1" dirty="0" smtClean="0">
                <a:ea typeface="ＭＳ Ｐゴシック" panose="020B0600070205080204" pitchFamily="34" charset="-128"/>
              </a:rPr>
              <a:t>“It is hard to make predictions, </a:t>
            </a:r>
          </a:p>
          <a:p>
            <a:pPr lvl="1" algn="ctr">
              <a:buFontTx/>
              <a:buNone/>
            </a:pPr>
            <a:r>
              <a:rPr lang="en-US" i="1" dirty="0" smtClean="0">
                <a:ea typeface="ＭＳ Ｐゴシック" panose="020B0600070205080204" pitchFamily="34" charset="-128"/>
              </a:rPr>
              <a:t>               especially about the future”</a:t>
            </a:r>
          </a:p>
          <a:p>
            <a:pPr lvl="1"/>
            <a:endParaRPr lang="en-US" i="1" dirty="0" smtClean="0">
              <a:ea typeface="ＭＳ Ｐゴシック" panose="020B0600070205080204" pitchFamily="34" charset="-128"/>
            </a:endParaRPr>
          </a:p>
          <a:p>
            <a:pPr lvl="2"/>
            <a:endParaRPr lang="en-US" dirty="0" smtClean="0">
              <a:ea typeface="ＭＳ Ｐゴシック" panose="020B0600070205080204" pitchFamily="34" charset="-128"/>
            </a:endParaRPr>
          </a:p>
        </p:txBody>
      </p:sp>
    </p:spTree>
    <p:extLst>
      <p:ext uri="{BB962C8B-B14F-4D97-AF65-F5344CB8AC3E}">
        <p14:creationId xmlns:p14="http://schemas.microsoft.com/office/powerpoint/2010/main" val="36764343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2"/>
          <p:cNvSpPr>
            <a:spLocks noGrp="1" noChangeArrowheads="1"/>
          </p:cNvSpPr>
          <p:nvPr>
            <p:ph type="title"/>
          </p:nvPr>
        </p:nvSpPr>
        <p:spPr/>
        <p:txBody>
          <a:bodyPr/>
          <a:lstStyle/>
          <a:p>
            <a:r>
              <a:rPr lang="en-US" smtClean="0">
                <a:ea typeface="ＭＳ Ｐゴシック" panose="020B0600070205080204" pitchFamily="34" charset="-128"/>
              </a:rPr>
              <a:t>Why Time is Important?</a:t>
            </a:r>
          </a:p>
        </p:txBody>
      </p:sp>
      <p:sp>
        <p:nvSpPr>
          <p:cNvPr id="89091" name="Rectangle 3"/>
          <p:cNvSpPr>
            <a:spLocks noGrp="1" noChangeArrowheads="1"/>
          </p:cNvSpPr>
          <p:nvPr>
            <p:ph type="body" idx="1"/>
          </p:nvPr>
        </p:nvSpPr>
        <p:spPr/>
        <p:txBody>
          <a:bodyPr>
            <a:normAutofit fontScale="92500" lnSpcReduction="10000"/>
          </a:bodyPr>
          <a:lstStyle/>
          <a:p>
            <a:pPr>
              <a:lnSpc>
                <a:spcPct val="90000"/>
              </a:lnSpc>
            </a:pPr>
            <a:r>
              <a:rPr lang="en-US" sz="2400">
                <a:ea typeface="ＭＳ Ｐゴシック" panose="020B0600070205080204" pitchFamily="34" charset="-128"/>
              </a:rPr>
              <a:t>The world changes, sometimes quickly</a:t>
            </a:r>
          </a:p>
          <a:p>
            <a:pPr>
              <a:lnSpc>
                <a:spcPct val="90000"/>
              </a:lnSpc>
            </a:pPr>
            <a:endParaRPr lang="en-US" sz="2400">
              <a:ea typeface="ＭＳ Ｐゴシック" panose="020B0600070205080204" pitchFamily="34" charset="-128"/>
            </a:endParaRPr>
          </a:p>
          <a:p>
            <a:pPr>
              <a:lnSpc>
                <a:spcPct val="90000"/>
              </a:lnSpc>
            </a:pPr>
            <a:r>
              <a:rPr lang="en-US" sz="2400">
                <a:ea typeface="ＭＳ Ｐゴシック" panose="020B0600070205080204" pitchFamily="34" charset="-128"/>
              </a:rPr>
              <a:t>Technologies become obsolete</a:t>
            </a:r>
          </a:p>
          <a:p>
            <a:pPr lvl="1">
              <a:lnSpc>
                <a:spcPct val="90000"/>
              </a:lnSpc>
            </a:pPr>
            <a:r>
              <a:rPr lang="en-US" sz="2000">
                <a:ea typeface="ＭＳ Ｐゴシック" panose="020B0600070205080204" pitchFamily="34" charset="-128"/>
              </a:rPr>
              <a:t>Many products obsolete before they first ship!</a:t>
            </a:r>
          </a:p>
          <a:p>
            <a:pPr lvl="1">
              <a:lnSpc>
                <a:spcPct val="90000"/>
              </a:lnSpc>
            </a:pPr>
            <a:endParaRPr lang="en-US" sz="2000">
              <a:ea typeface="ＭＳ Ｐゴシック" panose="020B0600070205080204" pitchFamily="34" charset="-128"/>
            </a:endParaRPr>
          </a:p>
          <a:p>
            <a:pPr>
              <a:lnSpc>
                <a:spcPct val="90000"/>
              </a:lnSpc>
            </a:pPr>
            <a:r>
              <a:rPr lang="en-US" sz="2400">
                <a:ea typeface="ＭＳ Ｐゴシック" panose="020B0600070205080204" pitchFamily="34" charset="-128"/>
              </a:rPr>
              <a:t>Other people produce competitive software</a:t>
            </a:r>
          </a:p>
          <a:p>
            <a:pPr lvl="1">
              <a:lnSpc>
                <a:spcPct val="90000"/>
              </a:lnSpc>
            </a:pPr>
            <a:endParaRPr lang="en-US" sz="2000">
              <a:ea typeface="ＭＳ Ｐゴシック" panose="020B0600070205080204" pitchFamily="34" charset="-128"/>
            </a:endParaRPr>
          </a:p>
          <a:p>
            <a:pPr>
              <a:lnSpc>
                <a:spcPct val="90000"/>
              </a:lnSpc>
            </a:pPr>
            <a:r>
              <a:rPr lang="en-US" sz="2400">
                <a:ea typeface="ＭＳ Ｐゴシック" panose="020B0600070205080204" pitchFamily="34" charset="-128"/>
              </a:rPr>
              <a:t>Software usually depends on many 3</a:t>
            </a:r>
            <a:r>
              <a:rPr lang="en-US" sz="2400" baseline="30000">
                <a:ea typeface="ＭＳ Ｐゴシック" panose="020B0600070205080204" pitchFamily="34" charset="-128"/>
              </a:rPr>
              <a:t>rd</a:t>
            </a:r>
            <a:r>
              <a:rPr lang="en-US" sz="2400">
                <a:ea typeface="ＭＳ Ｐゴシック" panose="020B0600070205080204" pitchFamily="34" charset="-128"/>
              </a:rPr>
              <a:t>-party pieces</a:t>
            </a:r>
          </a:p>
          <a:p>
            <a:pPr lvl="1">
              <a:lnSpc>
                <a:spcPct val="90000"/>
              </a:lnSpc>
            </a:pPr>
            <a:r>
              <a:rPr lang="en-US" sz="2000">
                <a:ea typeface="ＭＳ Ｐゴシック" panose="020B0600070205080204" pitchFamily="34" charset="-128"/>
              </a:rPr>
              <a:t>Compilers, networking libraries, operating systems, etc.</a:t>
            </a:r>
          </a:p>
          <a:p>
            <a:pPr lvl="1">
              <a:lnSpc>
                <a:spcPct val="90000"/>
              </a:lnSpc>
            </a:pPr>
            <a:r>
              <a:rPr lang="en-US" sz="2000">
                <a:ea typeface="ＭＳ Ｐゴシック" panose="020B0600070205080204" pitchFamily="34" charset="-128"/>
              </a:rPr>
              <a:t>All of these are in constant motion</a:t>
            </a:r>
          </a:p>
          <a:p>
            <a:pPr lvl="1">
              <a:lnSpc>
                <a:spcPct val="90000"/>
              </a:lnSpc>
            </a:pPr>
            <a:r>
              <a:rPr lang="en-US" sz="2000">
                <a:ea typeface="ＭＳ Ｐゴシック" panose="020B0600070205080204" pitchFamily="34" charset="-128"/>
              </a:rPr>
              <a:t>Moving slowly means spending lots of energy keeping up with these changes</a:t>
            </a:r>
          </a:p>
          <a:p>
            <a:pPr>
              <a:lnSpc>
                <a:spcPct val="90000"/>
              </a:lnSpc>
            </a:pPr>
            <a:endParaRPr lang="en-US" sz="2400">
              <a:ea typeface="ＭＳ Ｐゴシック" panose="020B0600070205080204" pitchFamily="34" charset="-128"/>
            </a:endParaRPr>
          </a:p>
        </p:txBody>
      </p:sp>
    </p:spTree>
    <p:extLst>
      <p:ext uri="{BB962C8B-B14F-4D97-AF65-F5344CB8AC3E}">
        <p14:creationId xmlns:p14="http://schemas.microsoft.com/office/powerpoint/2010/main" val="195705552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2"/>
          <p:cNvSpPr>
            <a:spLocks noGrp="1" noChangeArrowheads="1"/>
          </p:cNvSpPr>
          <p:nvPr>
            <p:ph type="title"/>
          </p:nvPr>
        </p:nvSpPr>
        <p:spPr/>
        <p:txBody>
          <a:bodyPr/>
          <a:lstStyle/>
          <a:p>
            <a:r>
              <a:rPr lang="en-US" smtClean="0">
                <a:ea typeface="ＭＳ Ｐゴシック" panose="020B0600070205080204" pitchFamily="34" charset="-128"/>
              </a:rPr>
              <a:t>A Case Study</a:t>
            </a:r>
          </a:p>
        </p:txBody>
      </p:sp>
      <p:sp>
        <p:nvSpPr>
          <p:cNvPr id="24581" name="Rectangle 3"/>
          <p:cNvSpPr>
            <a:spLocks noGrp="1" noChangeArrowheads="1"/>
          </p:cNvSpPr>
          <p:nvPr>
            <p:ph type="body" idx="1"/>
          </p:nvPr>
        </p:nvSpPr>
        <p:spPr/>
        <p:txBody>
          <a:bodyPr/>
          <a:lstStyle/>
          <a:p>
            <a:r>
              <a:rPr lang="en-US" smtClean="0">
                <a:ea typeface="ＭＳ Ｐゴシック" panose="020B0600070205080204" pitchFamily="34" charset="-128"/>
              </a:rPr>
              <a:t>California DMV software (‘87-’93)</a:t>
            </a:r>
          </a:p>
          <a:p>
            <a:pPr lvl="1"/>
            <a:endParaRPr lang="en-US" smtClean="0">
              <a:ea typeface="ＭＳ Ｐゴシック" panose="020B0600070205080204" pitchFamily="34" charset="-128"/>
            </a:endParaRPr>
          </a:p>
          <a:p>
            <a:r>
              <a:rPr lang="en-US" smtClean="0">
                <a:ea typeface="ＭＳ Ｐゴシック" panose="020B0600070205080204" pitchFamily="34" charset="-128"/>
              </a:rPr>
              <a:t>Attempt to merge driver &amp; vehicle registration systems</a:t>
            </a:r>
          </a:p>
          <a:p>
            <a:pPr lvl="1"/>
            <a:r>
              <a:rPr lang="en-US" smtClean="0">
                <a:ea typeface="ＭＳ Ｐゴシック" panose="020B0600070205080204" pitchFamily="34" charset="-128"/>
              </a:rPr>
              <a:t>thought to take 6 years and $8 million</a:t>
            </a:r>
          </a:p>
          <a:p>
            <a:pPr lvl="2"/>
            <a:endParaRPr lang="en-US" smtClean="0">
              <a:ea typeface="ＭＳ Ｐゴシック" panose="020B0600070205080204" pitchFamily="34" charset="-128"/>
            </a:endParaRPr>
          </a:p>
          <a:p>
            <a:r>
              <a:rPr lang="en-US" smtClean="0">
                <a:ea typeface="ＭＳ Ｐゴシック" panose="020B0600070205080204" pitchFamily="34" charset="-128"/>
              </a:rPr>
              <a:t>Spent 7 years and $50 million before pulling the plug</a:t>
            </a:r>
          </a:p>
          <a:p>
            <a:pPr lvl="1"/>
            <a:r>
              <a:rPr lang="en-US" smtClean="0">
                <a:ea typeface="ＭＳ Ｐゴシック" panose="020B0600070205080204" pitchFamily="34" charset="-128"/>
              </a:rPr>
              <a:t>costs 6.5x initial estimate &amp; expected delivery slipped to 1998 (or 11 years)!</a:t>
            </a:r>
          </a:p>
        </p:txBody>
      </p:sp>
    </p:spTree>
    <p:extLst>
      <p:ext uri="{BB962C8B-B14F-4D97-AF65-F5344CB8AC3E}">
        <p14:creationId xmlns:p14="http://schemas.microsoft.com/office/powerpoint/2010/main" val="40871535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a typeface="ＭＳ Ｐゴシック" panose="020B0600070205080204" pitchFamily="34" charset="-128"/>
              </a:rPr>
              <a:t>Acknowledgements</a:t>
            </a:r>
            <a:endParaRPr lang="en-US" dirty="0"/>
          </a:p>
        </p:txBody>
      </p:sp>
      <p:sp>
        <p:nvSpPr>
          <p:cNvPr id="3" name="Content Placeholder 2"/>
          <p:cNvSpPr>
            <a:spLocks noGrp="1"/>
          </p:cNvSpPr>
          <p:nvPr>
            <p:ph idx="1"/>
          </p:nvPr>
        </p:nvSpPr>
        <p:spPr/>
        <p:txBody>
          <a:bodyPr/>
          <a:lstStyle/>
          <a:p>
            <a:r>
              <a:rPr lang="en-US" dirty="0" smtClean="0">
                <a:ea typeface="ＭＳ Ｐゴシック" panose="020B0600070205080204" pitchFamily="34" charset="-128"/>
              </a:rPr>
              <a:t>Many </a:t>
            </a:r>
            <a:r>
              <a:rPr lang="en-US" dirty="0">
                <a:ea typeface="ＭＳ Ｐゴシック" panose="020B0600070205080204" pitchFamily="34" charset="-128"/>
              </a:rPr>
              <a:t>slides courtesy of </a:t>
            </a:r>
            <a:r>
              <a:rPr lang="en-US" dirty="0" err="1">
                <a:ea typeface="ＭＳ Ｐゴシック" panose="020B0600070205080204" pitchFamily="34" charset="-128"/>
                <a:hlinkClick r:id="rId2"/>
              </a:rPr>
              <a:t>Rupak</a:t>
            </a:r>
            <a:r>
              <a:rPr lang="en-US" dirty="0">
                <a:ea typeface="ＭＳ Ｐゴシック" panose="020B0600070205080204" pitchFamily="34" charset="-128"/>
                <a:hlinkClick r:id="rId2"/>
              </a:rPr>
              <a:t> </a:t>
            </a:r>
            <a:r>
              <a:rPr lang="en-US" dirty="0" err="1">
                <a:ea typeface="ＭＳ Ｐゴシック" panose="020B0600070205080204" pitchFamily="34" charset="-128"/>
                <a:hlinkClick r:id="rId2"/>
              </a:rPr>
              <a:t>Majumdar</a:t>
            </a:r>
            <a:r>
              <a:rPr lang="en-US" dirty="0">
                <a:ea typeface="ＭＳ Ｐゴシック" panose="020B0600070205080204" pitchFamily="34" charset="-128"/>
              </a:rPr>
              <a:t> </a:t>
            </a:r>
            <a:endParaRPr lang="en-US" dirty="0" smtClean="0">
              <a:ea typeface="ＭＳ Ｐゴシック" panose="020B0600070205080204" pitchFamily="34" charset="-128"/>
            </a:endParaRPr>
          </a:p>
          <a:p>
            <a:r>
              <a:rPr lang="en-US" dirty="0" err="1" smtClean="0">
                <a:ea typeface="ＭＳ Ｐゴシック" panose="020B0600070205080204" pitchFamily="34" charset="-128"/>
              </a:rPr>
              <a:t>Additinally</a:t>
            </a:r>
            <a:r>
              <a:rPr lang="en-US" dirty="0" smtClean="0">
                <a:ea typeface="ＭＳ Ｐゴシック" panose="020B0600070205080204" pitchFamily="34" charset="-128"/>
              </a:rPr>
              <a:t>, </a:t>
            </a:r>
            <a:r>
              <a:rPr lang="en-US" dirty="0" err="1" smtClean="0">
                <a:ea typeface="ＭＳ Ｐゴシック" panose="020B0600070205080204" pitchFamily="34" charset="-128"/>
              </a:rPr>
              <a:t>Rupak</a:t>
            </a:r>
            <a:r>
              <a:rPr lang="en-US" dirty="0" smtClean="0">
                <a:ea typeface="ＭＳ Ｐゴシック" panose="020B0600070205080204" pitchFamily="34" charset="-128"/>
              </a:rPr>
              <a:t> thanked Alex </a:t>
            </a:r>
            <a:r>
              <a:rPr lang="en-US" dirty="0">
                <a:ea typeface="ＭＳ Ｐゴシック" panose="020B0600070205080204" pitchFamily="34" charset="-128"/>
              </a:rPr>
              <a:t>Aiken, </a:t>
            </a:r>
            <a:r>
              <a:rPr lang="en-US" dirty="0" err="1">
                <a:ea typeface="ＭＳ Ｐゴシック" panose="020B0600070205080204" pitchFamily="34" charset="-128"/>
              </a:rPr>
              <a:t>Ras</a:t>
            </a:r>
            <a:r>
              <a:rPr lang="en-US" dirty="0">
                <a:ea typeface="ＭＳ Ｐゴシック" panose="020B0600070205080204" pitchFamily="34" charset="-128"/>
              </a:rPr>
              <a:t> </a:t>
            </a:r>
            <a:r>
              <a:rPr lang="en-US" dirty="0" err="1">
                <a:ea typeface="ＭＳ Ｐゴシック" panose="020B0600070205080204" pitchFamily="34" charset="-128"/>
              </a:rPr>
              <a:t>Bodik</a:t>
            </a:r>
            <a:r>
              <a:rPr lang="en-US" dirty="0">
                <a:ea typeface="ＭＳ Ｐゴシック" panose="020B0600070205080204" pitchFamily="34" charset="-128"/>
              </a:rPr>
              <a:t>, Ralph Johnson, </a:t>
            </a:r>
            <a:r>
              <a:rPr lang="en-US" dirty="0" smtClean="0">
                <a:ea typeface="ＭＳ Ｐゴシック" panose="020B0600070205080204" pitchFamily="34" charset="-128"/>
              </a:rPr>
              <a:t>George </a:t>
            </a:r>
            <a:r>
              <a:rPr lang="en-US" dirty="0" err="1">
                <a:ea typeface="ＭＳ Ｐゴシック" panose="020B0600070205080204" pitchFamily="34" charset="-128"/>
              </a:rPr>
              <a:t>Necula</a:t>
            </a:r>
            <a:r>
              <a:rPr lang="en-US" dirty="0">
                <a:ea typeface="ＭＳ Ｐゴシック" panose="020B0600070205080204" pitchFamily="34" charset="-128"/>
              </a:rPr>
              <a:t>, </a:t>
            </a:r>
            <a:r>
              <a:rPr lang="en-US" dirty="0" err="1">
                <a:ea typeface="ＭＳ Ｐゴシック" panose="020B0600070205080204" pitchFamily="34" charset="-128"/>
              </a:rPr>
              <a:t>Koushik</a:t>
            </a:r>
            <a:r>
              <a:rPr lang="en-US" dirty="0">
                <a:ea typeface="ＭＳ Ｐゴシック" panose="020B0600070205080204" pitchFamily="34" charset="-128"/>
              </a:rPr>
              <a:t> Sen, A J Shankar</a:t>
            </a:r>
          </a:p>
          <a:p>
            <a:endParaRPr lang="en-US" dirty="0">
              <a:ea typeface="ＭＳ Ｐゴシック" panose="020B0600070205080204" pitchFamily="34" charset="-128"/>
            </a:endParaRPr>
          </a:p>
          <a:p>
            <a:r>
              <a:rPr lang="en-US" dirty="0" smtClean="0"/>
              <a:t>This course is inspired by various courses available on-line that combine software engineering and formal methods</a:t>
            </a:r>
          </a:p>
          <a:p>
            <a:pPr lvl="1"/>
            <a:r>
              <a:rPr lang="en-US" dirty="0">
                <a:hlinkClick r:id="rId3"/>
              </a:rPr>
              <a:t>Alex </a:t>
            </a:r>
            <a:r>
              <a:rPr lang="en-US" dirty="0" smtClean="0">
                <a:hlinkClick r:id="rId3"/>
              </a:rPr>
              <a:t>Aiken’s course at Stanford</a:t>
            </a:r>
            <a:endParaRPr lang="en-US" dirty="0" smtClean="0"/>
          </a:p>
          <a:p>
            <a:pPr lvl="1"/>
            <a:r>
              <a:rPr lang="en-US" dirty="0" err="1" smtClean="0">
                <a:hlinkClick r:id="rId4"/>
              </a:rPr>
              <a:t>Darko</a:t>
            </a:r>
            <a:r>
              <a:rPr lang="en-US" dirty="0" smtClean="0">
                <a:hlinkClick r:id="rId4"/>
              </a:rPr>
              <a:t> </a:t>
            </a:r>
            <a:r>
              <a:rPr lang="en-US" dirty="0" err="1" smtClean="0">
                <a:hlinkClick r:id="rId4"/>
              </a:rPr>
              <a:t>Marinov’s</a:t>
            </a:r>
            <a:r>
              <a:rPr lang="en-US" dirty="0" smtClean="0">
                <a:hlinkClick r:id="rId4"/>
              </a:rPr>
              <a:t> course </a:t>
            </a:r>
            <a:r>
              <a:rPr lang="en-US" dirty="0">
                <a:hlinkClick r:id="rId4"/>
              </a:rPr>
              <a:t>at  </a:t>
            </a:r>
            <a:r>
              <a:rPr lang="en-US" dirty="0" smtClean="0">
                <a:hlinkClick r:id="rId4"/>
              </a:rPr>
              <a:t>the </a:t>
            </a:r>
            <a:r>
              <a:rPr lang="en-US" dirty="0">
                <a:hlinkClick r:id="rId4"/>
              </a:rPr>
              <a:t>University of Illinois</a:t>
            </a:r>
            <a:endParaRPr lang="en-US" dirty="0" smtClean="0"/>
          </a:p>
          <a:p>
            <a:endParaRPr lang="en-US" dirty="0"/>
          </a:p>
        </p:txBody>
      </p:sp>
    </p:spTree>
    <p:extLst>
      <p:ext uri="{BB962C8B-B14F-4D97-AF65-F5344CB8AC3E}">
        <p14:creationId xmlns:p14="http://schemas.microsoft.com/office/powerpoint/2010/main" val="259009240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r>
              <a:rPr lang="en-US" sz="1400">
                <a:latin typeface="Times New Roman" panose="02020603050405020304" pitchFamily="18" charset="0"/>
              </a:rPr>
              <a:t>Prof. Majumdar  CS 130  Lecture 2</a:t>
            </a:r>
          </a:p>
        </p:txBody>
      </p:sp>
      <p:sp>
        <p:nvSpPr>
          <p:cNvPr id="2560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D0FC5967-33A3-4498-89ED-FF854F5EA835}" type="slidenum">
              <a:rPr lang="en-US" sz="1400">
                <a:latin typeface="Times New Roman" panose="02020603050405020304" pitchFamily="18" charset="0"/>
              </a:rPr>
              <a:pPr/>
              <a:t>30</a:t>
            </a:fld>
            <a:endParaRPr lang="en-US" sz="1400">
              <a:latin typeface="Times New Roman" panose="02020603050405020304" pitchFamily="18" charset="0"/>
            </a:endParaRPr>
          </a:p>
        </p:txBody>
      </p:sp>
      <p:sp>
        <p:nvSpPr>
          <p:cNvPr id="25604" name="Rectangle 2"/>
          <p:cNvSpPr>
            <a:spLocks noGrp="1" noChangeArrowheads="1"/>
          </p:cNvSpPr>
          <p:nvPr>
            <p:ph type="title"/>
          </p:nvPr>
        </p:nvSpPr>
        <p:spPr/>
        <p:txBody>
          <a:bodyPr/>
          <a:lstStyle/>
          <a:p>
            <a:r>
              <a:rPr lang="en-US" smtClean="0">
                <a:ea typeface="ＭＳ Ｐゴシック" panose="020B0600070205080204" pitchFamily="34" charset="-128"/>
              </a:rPr>
              <a:t>The Flip Side: Advantages to Being Fast</a:t>
            </a:r>
          </a:p>
        </p:txBody>
      </p:sp>
      <p:sp>
        <p:nvSpPr>
          <p:cNvPr id="90115" name="Rectangle 3"/>
          <p:cNvSpPr>
            <a:spLocks noGrp="1" noChangeArrowheads="1"/>
          </p:cNvSpPr>
          <p:nvPr>
            <p:ph type="body" idx="1"/>
          </p:nvPr>
        </p:nvSpPr>
        <p:spPr/>
        <p:txBody>
          <a:bodyPr/>
          <a:lstStyle/>
          <a:p>
            <a:r>
              <a:rPr lang="en-US" smtClean="0">
                <a:ea typeface="ＭＳ Ｐゴシック" panose="020B0600070205080204" pitchFamily="34" charset="-128"/>
              </a:rPr>
              <a:t>In the short-term, we can assume the world will not change</a:t>
            </a:r>
          </a:p>
          <a:p>
            <a:pPr lvl="1"/>
            <a:r>
              <a:rPr lang="en-US" smtClean="0">
                <a:ea typeface="ＭＳ Ｐゴシック" panose="020B0600070205080204" pitchFamily="34" charset="-128"/>
              </a:rPr>
              <a:t>At least not much</a:t>
            </a:r>
          </a:p>
          <a:p>
            <a:pPr lvl="1"/>
            <a:endParaRPr lang="en-US" smtClean="0">
              <a:ea typeface="ＭＳ Ｐゴシック" panose="020B0600070205080204" pitchFamily="34" charset="-128"/>
            </a:endParaRPr>
          </a:p>
          <a:p>
            <a:r>
              <a:rPr lang="en-US" smtClean="0">
                <a:ea typeface="ＭＳ Ｐゴシック" panose="020B0600070205080204" pitchFamily="34" charset="-128"/>
              </a:rPr>
              <a:t>Being fast greatly simplifies planning</a:t>
            </a:r>
          </a:p>
          <a:p>
            <a:pPr lvl="1"/>
            <a:r>
              <a:rPr lang="en-US" smtClean="0">
                <a:ea typeface="ＭＳ Ｐゴシック" panose="020B0600070205080204" pitchFamily="34" charset="-128"/>
              </a:rPr>
              <a:t>Near-term predictions are much more reliable</a:t>
            </a:r>
          </a:p>
          <a:p>
            <a:pPr lvl="1"/>
            <a:endParaRPr lang="en-US" smtClean="0">
              <a:ea typeface="ＭＳ Ｐゴシック" panose="020B0600070205080204" pitchFamily="34" charset="-128"/>
            </a:endParaRPr>
          </a:p>
          <a:p>
            <a:r>
              <a:rPr lang="en-US" smtClean="0">
                <a:ea typeface="ＭＳ Ｐゴシック" panose="020B0600070205080204" pitchFamily="34" charset="-128"/>
              </a:rPr>
              <a:t>Unfortunately, the waterfall model does not lend itself to speed . . .</a:t>
            </a:r>
          </a:p>
        </p:txBody>
      </p:sp>
    </p:spTree>
    <p:extLst>
      <p:ext uri="{BB962C8B-B14F-4D97-AF65-F5344CB8AC3E}">
        <p14:creationId xmlns:p14="http://schemas.microsoft.com/office/powerpoint/2010/main" val="351441903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2"/>
          <p:cNvSpPr>
            <a:spLocks noGrp="1" noChangeArrowheads="1"/>
          </p:cNvSpPr>
          <p:nvPr>
            <p:ph type="title"/>
          </p:nvPr>
        </p:nvSpPr>
        <p:spPr/>
        <p:txBody>
          <a:bodyPr/>
          <a:lstStyle/>
          <a:p>
            <a:r>
              <a:rPr lang="en-US" smtClean="0">
                <a:ea typeface="ＭＳ Ｐゴシック" panose="020B0600070205080204" pitchFamily="34" charset="-128"/>
              </a:rPr>
              <a:t>Something Faster: Rapid Prototyping</a:t>
            </a:r>
          </a:p>
        </p:txBody>
      </p:sp>
      <p:sp>
        <p:nvSpPr>
          <p:cNvPr id="26629" name="Rectangle 3"/>
          <p:cNvSpPr>
            <a:spLocks noGrp="1" noChangeArrowheads="1"/>
          </p:cNvSpPr>
          <p:nvPr>
            <p:ph type="body" idx="1"/>
          </p:nvPr>
        </p:nvSpPr>
        <p:spPr/>
        <p:txBody>
          <a:bodyPr/>
          <a:lstStyle/>
          <a:p>
            <a:r>
              <a:rPr lang="en-US" smtClean="0">
                <a:ea typeface="ＭＳ Ｐゴシック" panose="020B0600070205080204" pitchFamily="34" charset="-128"/>
              </a:rPr>
              <a:t>Write a quick prototype</a:t>
            </a:r>
          </a:p>
          <a:p>
            <a:endParaRPr lang="en-US" smtClean="0">
              <a:ea typeface="ＭＳ Ｐゴシック" panose="020B0600070205080204" pitchFamily="34" charset="-128"/>
            </a:endParaRPr>
          </a:p>
          <a:p>
            <a:r>
              <a:rPr lang="en-US" smtClean="0">
                <a:ea typeface="ＭＳ Ｐゴシック" panose="020B0600070205080204" pitchFamily="34" charset="-128"/>
              </a:rPr>
              <a:t>Show it to users</a:t>
            </a:r>
          </a:p>
          <a:p>
            <a:pPr lvl="1"/>
            <a:r>
              <a:rPr lang="en-US" smtClean="0">
                <a:ea typeface="ＭＳ Ｐゴシック" panose="020B0600070205080204" pitchFamily="34" charset="-128"/>
              </a:rPr>
              <a:t>Use to refine requirements</a:t>
            </a:r>
          </a:p>
          <a:p>
            <a:pPr lvl="1"/>
            <a:endParaRPr lang="en-US" smtClean="0">
              <a:ea typeface="ＭＳ Ｐゴシック" panose="020B0600070205080204" pitchFamily="34" charset="-128"/>
            </a:endParaRPr>
          </a:p>
          <a:p>
            <a:r>
              <a:rPr lang="en-US" smtClean="0">
                <a:ea typeface="ＭＳ Ｐゴシック" panose="020B0600070205080204" pitchFamily="34" charset="-128"/>
              </a:rPr>
              <a:t>Then proceed as in waterfall model</a:t>
            </a:r>
          </a:p>
          <a:p>
            <a:pPr lvl="1"/>
            <a:r>
              <a:rPr lang="en-US" smtClean="0">
                <a:ea typeface="ＭＳ Ｐゴシック" panose="020B0600070205080204" pitchFamily="34" charset="-128"/>
              </a:rPr>
              <a:t>Throw away the prototype</a:t>
            </a:r>
          </a:p>
          <a:p>
            <a:pPr lvl="1"/>
            <a:r>
              <a:rPr lang="en-US" smtClean="0">
                <a:ea typeface="ＭＳ Ｐゴシック" panose="020B0600070205080204" pitchFamily="34" charset="-128"/>
              </a:rPr>
              <a:t>Do spec, design, coding, integration, etc.</a:t>
            </a:r>
          </a:p>
        </p:txBody>
      </p:sp>
    </p:spTree>
    <p:extLst>
      <p:ext uri="{BB962C8B-B14F-4D97-AF65-F5344CB8AC3E}">
        <p14:creationId xmlns:p14="http://schemas.microsoft.com/office/powerpoint/2010/main" val="270286084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2"/>
          <p:cNvSpPr>
            <a:spLocks noGrp="1" noChangeArrowheads="1"/>
          </p:cNvSpPr>
          <p:nvPr>
            <p:ph type="title"/>
          </p:nvPr>
        </p:nvSpPr>
        <p:spPr/>
        <p:txBody>
          <a:bodyPr/>
          <a:lstStyle/>
          <a:p>
            <a:r>
              <a:rPr lang="en-US" smtClean="0">
                <a:ea typeface="ＭＳ Ｐゴシック" panose="020B0600070205080204" pitchFamily="34" charset="-128"/>
              </a:rPr>
              <a:t>Comments on Rapid Prototyping</a:t>
            </a:r>
          </a:p>
        </p:txBody>
      </p:sp>
      <p:sp>
        <p:nvSpPr>
          <p:cNvPr id="91139" name="Rectangle 3"/>
          <p:cNvSpPr>
            <a:spLocks noGrp="1" noChangeArrowheads="1"/>
          </p:cNvSpPr>
          <p:nvPr>
            <p:ph type="body" idx="1"/>
          </p:nvPr>
        </p:nvSpPr>
        <p:spPr/>
        <p:txBody>
          <a:bodyPr/>
          <a:lstStyle/>
          <a:p>
            <a:r>
              <a:rPr lang="en-US" smtClean="0">
                <a:ea typeface="ＭＳ Ｐゴシック" panose="020B0600070205080204" pitchFamily="34" charset="-128"/>
              </a:rPr>
              <a:t>Hard to throw away the prototype</a:t>
            </a:r>
          </a:p>
          <a:p>
            <a:pPr lvl="1"/>
            <a:r>
              <a:rPr lang="en-US" smtClean="0">
                <a:ea typeface="ＭＳ Ｐゴシック" panose="020B0600070205080204" pitchFamily="34" charset="-128"/>
              </a:rPr>
              <a:t>Slogan “the prototype is the product”</a:t>
            </a:r>
          </a:p>
          <a:p>
            <a:pPr lvl="1"/>
            <a:r>
              <a:rPr lang="en-US" smtClean="0">
                <a:ea typeface="ＭＳ Ｐゴシック" panose="020B0600070205080204" pitchFamily="34" charset="-128"/>
              </a:rPr>
              <a:t>Happens more often than you might think!</a:t>
            </a:r>
          </a:p>
          <a:p>
            <a:r>
              <a:rPr lang="en-US" smtClean="0">
                <a:ea typeface="ＭＳ Ｐゴシック" panose="020B0600070205080204" pitchFamily="34" charset="-128"/>
              </a:rPr>
              <a:t>A prototype is useful in refining requirements</a:t>
            </a:r>
          </a:p>
          <a:p>
            <a:pPr lvl="1"/>
            <a:r>
              <a:rPr lang="en-US" smtClean="0">
                <a:ea typeface="ＭＳ Ｐゴシック" panose="020B0600070205080204" pitchFamily="34" charset="-128"/>
              </a:rPr>
              <a:t>Much more realistic to show users a system rather than specification documents</a:t>
            </a:r>
          </a:p>
          <a:p>
            <a:r>
              <a:rPr lang="en-US" smtClean="0">
                <a:ea typeface="ＭＳ Ｐゴシック" panose="020B0600070205080204" pitchFamily="34" charset="-128"/>
              </a:rPr>
              <a:t>A prototype exposes design mistakes</a:t>
            </a:r>
          </a:p>
          <a:p>
            <a:r>
              <a:rPr lang="en-US" smtClean="0">
                <a:ea typeface="ＭＳ Ｐゴシック" panose="020B0600070205080204" pitchFamily="34" charset="-128"/>
              </a:rPr>
              <a:t>Experience building a prototype will improve greatly the accuracy of plans </a:t>
            </a:r>
          </a:p>
        </p:txBody>
      </p:sp>
    </p:spTree>
    <p:extLst>
      <p:ext uri="{BB962C8B-B14F-4D97-AF65-F5344CB8AC3E}">
        <p14:creationId xmlns:p14="http://schemas.microsoft.com/office/powerpoint/2010/main" val="394989659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2"/>
          <p:cNvSpPr>
            <a:spLocks noGrp="1" noChangeArrowheads="1"/>
          </p:cNvSpPr>
          <p:nvPr>
            <p:ph type="title"/>
          </p:nvPr>
        </p:nvSpPr>
        <p:spPr/>
        <p:txBody>
          <a:bodyPr/>
          <a:lstStyle/>
          <a:p>
            <a:r>
              <a:rPr lang="en-US" smtClean="0">
                <a:ea typeface="ＭＳ Ｐゴシック" panose="020B0600070205080204" pitchFamily="34" charset="-128"/>
              </a:rPr>
              <a:t>Opinions on Reality</a:t>
            </a:r>
          </a:p>
        </p:txBody>
      </p:sp>
      <p:sp>
        <p:nvSpPr>
          <p:cNvPr id="92163" name="Rectangle 3"/>
          <p:cNvSpPr>
            <a:spLocks noGrp="1" noChangeArrowheads="1"/>
          </p:cNvSpPr>
          <p:nvPr>
            <p:ph type="body" idx="1"/>
          </p:nvPr>
        </p:nvSpPr>
        <p:spPr/>
        <p:txBody>
          <a:bodyPr/>
          <a:lstStyle/>
          <a:p>
            <a:r>
              <a:rPr lang="en-US" smtClean="0">
                <a:ea typeface="ＭＳ Ｐゴシック" panose="020B0600070205080204" pitchFamily="34" charset="-128"/>
              </a:rPr>
              <a:t>Neither of these models is true to life</a:t>
            </a:r>
          </a:p>
          <a:p>
            <a:r>
              <a:rPr lang="en-US" smtClean="0">
                <a:ea typeface="ＭＳ Ｐゴシック" panose="020B0600070205080204" pitchFamily="34" charset="-128"/>
              </a:rPr>
              <a:t>In reality, feedback between all stages</a:t>
            </a:r>
          </a:p>
          <a:p>
            <a:pPr lvl="1"/>
            <a:r>
              <a:rPr lang="en-US" smtClean="0">
                <a:ea typeface="ＭＳ Ｐゴシック" panose="020B0600070205080204" pitchFamily="34" charset="-128"/>
              </a:rPr>
              <a:t>Specifications will demand refined requirements </a:t>
            </a:r>
          </a:p>
          <a:p>
            <a:pPr lvl="1"/>
            <a:r>
              <a:rPr lang="en-US" smtClean="0">
                <a:ea typeface="ＭＳ Ｐゴシック" panose="020B0600070205080204" pitchFamily="34" charset="-128"/>
              </a:rPr>
              <a:t>Design can affect the specification</a:t>
            </a:r>
          </a:p>
          <a:p>
            <a:pPr lvl="1"/>
            <a:r>
              <a:rPr lang="en-US" smtClean="0">
                <a:ea typeface="ＭＳ Ｐゴシック" panose="020B0600070205080204" pitchFamily="34" charset="-128"/>
              </a:rPr>
              <a:t>Coding problems can affect the design</a:t>
            </a:r>
          </a:p>
          <a:p>
            <a:pPr lvl="1"/>
            <a:r>
              <a:rPr lang="en-US" smtClean="0">
                <a:ea typeface="ＭＳ Ｐゴシック" panose="020B0600070205080204" pitchFamily="34" charset="-128"/>
              </a:rPr>
              <a:t>Final product may lead to changes in requirements</a:t>
            </a:r>
          </a:p>
          <a:p>
            <a:pPr lvl="2"/>
            <a:r>
              <a:rPr lang="en-US" smtClean="0">
                <a:ea typeface="ＭＳ Ｐゴシック" panose="020B0600070205080204" pitchFamily="34" charset="-128"/>
              </a:rPr>
              <a:t>I.e., the initial requirements weren’t right!</a:t>
            </a:r>
          </a:p>
          <a:p>
            <a:r>
              <a:rPr lang="en-US" smtClean="0">
                <a:ea typeface="ＭＳ Ｐゴシック" panose="020B0600070205080204" pitchFamily="34" charset="-128"/>
              </a:rPr>
              <a:t>Waterfall model with “feedback loops”</a:t>
            </a:r>
          </a:p>
        </p:txBody>
      </p:sp>
    </p:spTree>
    <p:extLst>
      <p:ext uri="{BB962C8B-B14F-4D97-AF65-F5344CB8AC3E}">
        <p14:creationId xmlns:p14="http://schemas.microsoft.com/office/powerpoint/2010/main" val="177312225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p:txBody>
          <a:bodyPr/>
          <a:lstStyle/>
          <a:p>
            <a:r>
              <a:rPr lang="en-US" smtClean="0">
                <a:ea typeface="ＭＳ Ｐゴシック" panose="020B0600070205080204" pitchFamily="34" charset="-128"/>
              </a:rPr>
              <a:t>What to Do?</a:t>
            </a:r>
          </a:p>
        </p:txBody>
      </p:sp>
      <p:sp>
        <p:nvSpPr>
          <p:cNvPr id="29701" name="Rectangle 3"/>
          <p:cNvSpPr>
            <a:spLocks noGrp="1" noChangeArrowheads="1"/>
          </p:cNvSpPr>
          <p:nvPr>
            <p:ph type="body" idx="1"/>
          </p:nvPr>
        </p:nvSpPr>
        <p:spPr/>
        <p:txBody>
          <a:bodyPr/>
          <a:lstStyle/>
          <a:p>
            <a:r>
              <a:rPr lang="en-US" smtClean="0">
                <a:ea typeface="ＭＳ Ｐゴシック" panose="020B0600070205080204" pitchFamily="34" charset="-128"/>
              </a:rPr>
              <a:t>Accept that later stages may force changes in earlier decisions</a:t>
            </a:r>
          </a:p>
          <a:p>
            <a:endParaRPr lang="en-US" smtClean="0">
              <a:ea typeface="ＭＳ Ｐゴシック" panose="020B0600070205080204" pitchFamily="34" charset="-128"/>
            </a:endParaRPr>
          </a:p>
          <a:p>
            <a:r>
              <a:rPr lang="en-US" smtClean="0">
                <a:ea typeface="ＭＳ Ｐゴシック" panose="020B0600070205080204" pitchFamily="34" charset="-128"/>
              </a:rPr>
              <a:t>And plan for it</a:t>
            </a:r>
          </a:p>
          <a:p>
            <a:endParaRPr lang="en-US" smtClean="0">
              <a:ea typeface="ＭＳ Ｐゴシック" panose="020B0600070205080204" pitchFamily="34" charset="-128"/>
            </a:endParaRPr>
          </a:p>
          <a:p>
            <a:r>
              <a:rPr lang="en-US" smtClean="0">
                <a:ea typeface="ＭＳ Ｐゴシック" panose="020B0600070205080204" pitchFamily="34" charset="-128"/>
              </a:rPr>
              <a:t>The key: Minimize the risk</a:t>
            </a:r>
          </a:p>
          <a:p>
            <a:pPr lvl="1"/>
            <a:r>
              <a:rPr lang="en-US" smtClean="0">
                <a:ea typeface="ＭＳ Ｐゴシック" panose="020B0600070205080204" pitchFamily="34" charset="-128"/>
              </a:rPr>
              <a:t>Recognize which decisions may need to be revised</a:t>
            </a:r>
          </a:p>
          <a:p>
            <a:pPr lvl="1"/>
            <a:r>
              <a:rPr lang="en-US" smtClean="0">
                <a:ea typeface="ＭＳ Ｐゴシック" panose="020B0600070205080204" pitchFamily="34" charset="-128"/>
              </a:rPr>
              <a:t>Plan to get confirmation/refutation as soon as possible</a:t>
            </a:r>
          </a:p>
          <a:p>
            <a:pPr lvl="1"/>
            <a:endParaRPr lang="en-US" smtClean="0">
              <a:ea typeface="ＭＳ Ｐゴシック" panose="020B0600070205080204" pitchFamily="34" charset="-128"/>
            </a:endParaRPr>
          </a:p>
        </p:txBody>
      </p:sp>
    </p:spTree>
    <p:extLst>
      <p:ext uri="{BB962C8B-B14F-4D97-AF65-F5344CB8AC3E}">
        <p14:creationId xmlns:p14="http://schemas.microsoft.com/office/powerpoint/2010/main" val="352545986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2"/>
          <p:cNvSpPr>
            <a:spLocks noGrp="1" noChangeArrowheads="1"/>
          </p:cNvSpPr>
          <p:nvPr>
            <p:ph type="title"/>
          </p:nvPr>
        </p:nvSpPr>
        <p:spPr/>
        <p:txBody>
          <a:bodyPr/>
          <a:lstStyle/>
          <a:p>
            <a:r>
              <a:rPr lang="en-US" smtClean="0">
                <a:ea typeface="ＭＳ Ｐゴシック" panose="020B0600070205080204" pitchFamily="34" charset="-128"/>
              </a:rPr>
              <a:t>Iterative Models: Plan for Change</a:t>
            </a:r>
          </a:p>
        </p:txBody>
      </p:sp>
      <p:sp>
        <p:nvSpPr>
          <p:cNvPr id="31749" name="Rectangle 3"/>
          <p:cNvSpPr>
            <a:spLocks noGrp="1" noChangeArrowheads="1"/>
          </p:cNvSpPr>
          <p:nvPr>
            <p:ph type="body" idx="1"/>
          </p:nvPr>
        </p:nvSpPr>
        <p:spPr>
          <a:xfrm>
            <a:off x="1069848" y="2093976"/>
            <a:ext cx="10058400" cy="4050792"/>
          </a:xfrm>
        </p:spPr>
        <p:txBody>
          <a:bodyPr/>
          <a:lstStyle/>
          <a:p>
            <a:pPr>
              <a:lnSpc>
                <a:spcPct val="90000"/>
              </a:lnSpc>
            </a:pPr>
            <a:r>
              <a:rPr lang="en-US" dirty="0" smtClean="0">
                <a:ea typeface="ＭＳ Ｐゴシック" panose="020B0600070205080204" pitchFamily="34" charset="-128"/>
              </a:rPr>
              <a:t>Use the same stages as the waterfall model</a:t>
            </a:r>
          </a:p>
          <a:p>
            <a:pPr>
              <a:lnSpc>
                <a:spcPct val="90000"/>
              </a:lnSpc>
            </a:pPr>
            <a:endParaRPr lang="en-US" dirty="0" smtClean="0">
              <a:ea typeface="ＭＳ Ｐゴシック" panose="020B0600070205080204" pitchFamily="34" charset="-128"/>
            </a:endParaRPr>
          </a:p>
          <a:p>
            <a:pPr>
              <a:lnSpc>
                <a:spcPct val="90000"/>
              </a:lnSpc>
            </a:pPr>
            <a:r>
              <a:rPr lang="en-US" dirty="0" smtClean="0">
                <a:ea typeface="ＭＳ Ｐゴシック" panose="020B0600070205080204" pitchFamily="34" charset="-128"/>
              </a:rPr>
              <a:t>But plan to iterate the whole cycle several times</a:t>
            </a:r>
          </a:p>
          <a:p>
            <a:pPr lvl="1">
              <a:lnSpc>
                <a:spcPct val="90000"/>
              </a:lnSpc>
            </a:pPr>
            <a:r>
              <a:rPr lang="en-US" dirty="0" smtClean="0">
                <a:ea typeface="ＭＳ Ｐゴシック" panose="020B0600070205080204" pitchFamily="34" charset="-128"/>
              </a:rPr>
              <a:t>Each cycle is a “build”</a:t>
            </a:r>
          </a:p>
          <a:p>
            <a:pPr lvl="1">
              <a:lnSpc>
                <a:spcPct val="90000"/>
              </a:lnSpc>
            </a:pPr>
            <a:r>
              <a:rPr lang="en-US" dirty="0" smtClean="0">
                <a:ea typeface="ＭＳ Ｐゴシック" panose="020B0600070205080204" pitchFamily="34" charset="-128"/>
              </a:rPr>
              <a:t>Smaller, lighter-weight than entire product</a:t>
            </a:r>
          </a:p>
          <a:p>
            <a:pPr lvl="1">
              <a:lnSpc>
                <a:spcPct val="90000"/>
              </a:lnSpc>
            </a:pPr>
            <a:endParaRPr lang="en-US" dirty="0" smtClean="0">
              <a:ea typeface="ＭＳ Ｐゴシック" panose="020B0600070205080204" pitchFamily="34" charset="-128"/>
            </a:endParaRPr>
          </a:p>
          <a:p>
            <a:pPr>
              <a:lnSpc>
                <a:spcPct val="90000"/>
              </a:lnSpc>
            </a:pPr>
            <a:r>
              <a:rPr lang="en-US" dirty="0" smtClean="0">
                <a:ea typeface="ＭＳ Ｐゴシック" panose="020B0600070205080204" pitchFamily="34" charset="-128"/>
              </a:rPr>
              <a:t>Break the project into a series of builds which lead from a skeletal prototype to a finished product</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10449" y="1995500"/>
            <a:ext cx="4546911" cy="2379550"/>
          </a:xfrm>
          <a:prstGeom prst="rect">
            <a:avLst/>
          </a:prstGeom>
        </p:spPr>
      </p:pic>
    </p:spTree>
    <p:extLst>
      <p:ext uri="{BB962C8B-B14F-4D97-AF65-F5344CB8AC3E}">
        <p14:creationId xmlns:p14="http://schemas.microsoft.com/office/powerpoint/2010/main" val="406121669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2"/>
          <p:cNvSpPr>
            <a:spLocks noGrp="1" noChangeArrowheads="1"/>
          </p:cNvSpPr>
          <p:nvPr>
            <p:ph type="title"/>
          </p:nvPr>
        </p:nvSpPr>
        <p:spPr/>
        <p:txBody>
          <a:bodyPr/>
          <a:lstStyle/>
          <a:p>
            <a:r>
              <a:rPr lang="en-US" smtClean="0">
                <a:ea typeface="ＭＳ Ｐゴシック" panose="020B0600070205080204" pitchFamily="34" charset="-128"/>
              </a:rPr>
              <a:t>Gather Requirements</a:t>
            </a:r>
          </a:p>
        </p:txBody>
      </p:sp>
      <p:sp>
        <p:nvSpPr>
          <p:cNvPr id="32773" name="Rectangle 3"/>
          <p:cNvSpPr>
            <a:spLocks noGrp="1" noChangeArrowheads="1"/>
          </p:cNvSpPr>
          <p:nvPr>
            <p:ph type="body" sz="half" idx="1"/>
          </p:nvPr>
        </p:nvSpPr>
        <p:spPr/>
        <p:txBody>
          <a:bodyPr/>
          <a:lstStyle/>
          <a:p>
            <a:r>
              <a:rPr lang="en-US">
                <a:ea typeface="ＭＳ Ｐゴシック" panose="020B0600070205080204" pitchFamily="34" charset="-128"/>
              </a:rPr>
              <a:t>Same idea as before</a:t>
            </a:r>
          </a:p>
          <a:p>
            <a:endParaRPr lang="en-US">
              <a:ea typeface="ＭＳ Ｐゴシック" panose="020B0600070205080204" pitchFamily="34" charset="-128"/>
            </a:endParaRPr>
          </a:p>
          <a:p>
            <a:r>
              <a:rPr lang="en-US">
                <a:ea typeface="ＭＳ Ｐゴシック" panose="020B0600070205080204" pitchFamily="34" charset="-128"/>
              </a:rPr>
              <a:t>Talk to users, find out what is needed</a:t>
            </a:r>
          </a:p>
          <a:p>
            <a:endParaRPr lang="en-US">
              <a:ea typeface="ＭＳ Ｐゴシック" panose="020B0600070205080204" pitchFamily="34" charset="-128"/>
            </a:endParaRPr>
          </a:p>
          <a:p>
            <a:r>
              <a:rPr lang="en-US">
                <a:ea typeface="ＭＳ Ｐゴシック" panose="020B0600070205080204" pitchFamily="34" charset="-128"/>
              </a:rPr>
              <a:t>But recognize diminishing returns</a:t>
            </a:r>
          </a:p>
          <a:p>
            <a:endParaRPr lang="en-US">
              <a:ea typeface="ＭＳ Ｐゴシック" panose="020B0600070205080204" pitchFamily="34" charset="-128"/>
            </a:endParaRPr>
          </a:p>
          <a:p>
            <a:r>
              <a:rPr lang="en-US">
                <a:ea typeface="ＭＳ Ｐゴシック" panose="020B0600070205080204" pitchFamily="34" charset="-128"/>
              </a:rPr>
              <a:t>Without something to show, probably can’t get full picture of requirements on the first iteration</a:t>
            </a:r>
          </a:p>
        </p:txBody>
      </p:sp>
      <p:grpSp>
        <p:nvGrpSpPr>
          <p:cNvPr id="2" name="Group 4"/>
          <p:cNvGrpSpPr>
            <a:grpSpLocks/>
          </p:cNvGrpSpPr>
          <p:nvPr/>
        </p:nvGrpSpPr>
        <p:grpSpPr bwMode="auto">
          <a:xfrm>
            <a:off x="6781800" y="2819400"/>
            <a:ext cx="2590800" cy="2362200"/>
            <a:chOff x="3312" y="1776"/>
            <a:chExt cx="1632" cy="1488"/>
          </a:xfrm>
        </p:grpSpPr>
        <p:sp>
          <p:nvSpPr>
            <p:cNvPr id="32779" name="Line 5"/>
            <p:cNvSpPr>
              <a:spLocks noChangeShapeType="1"/>
            </p:cNvSpPr>
            <p:nvPr/>
          </p:nvSpPr>
          <p:spPr bwMode="auto">
            <a:xfrm>
              <a:off x="3312" y="2688"/>
              <a:ext cx="240" cy="480"/>
            </a:xfrm>
            <a:prstGeom prst="line">
              <a:avLst/>
            </a:prstGeom>
            <a:noFill/>
            <a:ln w="38100">
              <a:solidFill>
                <a:srgbClr val="9900CC"/>
              </a:solidFill>
              <a:round/>
              <a:headEnd/>
              <a:tailEnd/>
            </a:ln>
            <a:extLst>
              <a:ext uri="{909E8E84-426E-40DD-AFC4-6F175D3DCCD1}">
                <a14:hiddenFill xmlns:a14="http://schemas.microsoft.com/office/drawing/2010/main">
                  <a:noFill/>
                </a14:hiddenFill>
              </a:ext>
            </a:extLst>
          </p:spPr>
          <p:txBody>
            <a:bodyPr anchor="ctr"/>
            <a:lstStyle/>
            <a:p>
              <a:endParaRPr lang="en-US"/>
            </a:p>
          </p:txBody>
        </p:sp>
        <p:sp>
          <p:nvSpPr>
            <p:cNvPr id="32780" name="Line 6"/>
            <p:cNvSpPr>
              <a:spLocks noChangeShapeType="1"/>
            </p:cNvSpPr>
            <p:nvPr/>
          </p:nvSpPr>
          <p:spPr bwMode="auto">
            <a:xfrm>
              <a:off x="4704" y="1968"/>
              <a:ext cx="240" cy="480"/>
            </a:xfrm>
            <a:prstGeom prst="line">
              <a:avLst/>
            </a:prstGeom>
            <a:noFill/>
            <a:ln w="38100">
              <a:solidFill>
                <a:srgbClr val="9900CC"/>
              </a:solidFill>
              <a:round/>
              <a:headEnd/>
              <a:tailEnd/>
            </a:ln>
            <a:extLst>
              <a:ext uri="{909E8E84-426E-40DD-AFC4-6F175D3DCCD1}">
                <a14:hiddenFill xmlns:a14="http://schemas.microsoft.com/office/drawing/2010/main">
                  <a:noFill/>
                </a14:hiddenFill>
              </a:ext>
            </a:extLst>
          </p:spPr>
          <p:txBody>
            <a:bodyPr anchor="ctr"/>
            <a:lstStyle/>
            <a:p>
              <a:endParaRPr lang="en-US"/>
            </a:p>
          </p:txBody>
        </p:sp>
        <p:sp>
          <p:nvSpPr>
            <p:cNvPr id="32781" name="Line 7"/>
            <p:cNvSpPr>
              <a:spLocks noChangeShapeType="1"/>
            </p:cNvSpPr>
            <p:nvPr/>
          </p:nvSpPr>
          <p:spPr bwMode="auto">
            <a:xfrm>
              <a:off x="3648" y="1776"/>
              <a:ext cx="768" cy="0"/>
            </a:xfrm>
            <a:prstGeom prst="line">
              <a:avLst/>
            </a:prstGeom>
            <a:noFill/>
            <a:ln w="38100">
              <a:solidFill>
                <a:srgbClr val="9900CC"/>
              </a:solidFill>
              <a:round/>
              <a:headEnd/>
              <a:tailEnd/>
            </a:ln>
            <a:extLst>
              <a:ext uri="{909E8E84-426E-40DD-AFC4-6F175D3DCCD1}">
                <a14:hiddenFill xmlns:a14="http://schemas.microsoft.com/office/drawing/2010/main">
                  <a:noFill/>
                </a14:hiddenFill>
              </a:ext>
            </a:extLst>
          </p:spPr>
          <p:txBody>
            <a:bodyPr anchor="ctr"/>
            <a:lstStyle/>
            <a:p>
              <a:endParaRPr lang="en-US"/>
            </a:p>
          </p:txBody>
        </p:sp>
        <p:sp>
          <p:nvSpPr>
            <p:cNvPr id="32782" name="Line 8"/>
            <p:cNvSpPr>
              <a:spLocks noChangeShapeType="1"/>
            </p:cNvSpPr>
            <p:nvPr/>
          </p:nvSpPr>
          <p:spPr bwMode="auto">
            <a:xfrm>
              <a:off x="3840" y="3264"/>
              <a:ext cx="432" cy="0"/>
            </a:xfrm>
            <a:prstGeom prst="line">
              <a:avLst/>
            </a:prstGeom>
            <a:noFill/>
            <a:ln w="38100">
              <a:solidFill>
                <a:srgbClr val="9900CC"/>
              </a:solidFill>
              <a:round/>
              <a:headEnd/>
              <a:tailEnd/>
            </a:ln>
            <a:extLst>
              <a:ext uri="{909E8E84-426E-40DD-AFC4-6F175D3DCCD1}">
                <a14:hiddenFill xmlns:a14="http://schemas.microsoft.com/office/drawing/2010/main">
                  <a:noFill/>
                </a14:hiddenFill>
              </a:ext>
            </a:extLst>
          </p:spPr>
          <p:txBody>
            <a:bodyPr anchor="ctr"/>
            <a:lstStyle/>
            <a:p>
              <a:endParaRPr lang="en-US"/>
            </a:p>
          </p:txBody>
        </p:sp>
        <p:sp>
          <p:nvSpPr>
            <p:cNvPr id="32783" name="Line 9"/>
            <p:cNvSpPr>
              <a:spLocks noChangeShapeType="1"/>
            </p:cNvSpPr>
            <p:nvPr/>
          </p:nvSpPr>
          <p:spPr bwMode="auto">
            <a:xfrm flipV="1">
              <a:off x="4752" y="2784"/>
              <a:ext cx="96" cy="240"/>
            </a:xfrm>
            <a:prstGeom prst="line">
              <a:avLst/>
            </a:prstGeom>
            <a:noFill/>
            <a:ln w="38100">
              <a:solidFill>
                <a:srgbClr val="9900CC"/>
              </a:solidFill>
              <a:round/>
              <a:headEnd/>
              <a:tailEnd/>
            </a:ln>
            <a:extLst>
              <a:ext uri="{909E8E84-426E-40DD-AFC4-6F175D3DCCD1}">
                <a14:hiddenFill xmlns:a14="http://schemas.microsoft.com/office/drawing/2010/main">
                  <a:noFill/>
                </a14:hiddenFill>
              </a:ext>
            </a:extLst>
          </p:spPr>
          <p:txBody>
            <a:bodyPr anchor="ctr"/>
            <a:lstStyle/>
            <a:p>
              <a:endParaRPr lang="en-US"/>
            </a:p>
          </p:txBody>
        </p:sp>
      </p:grpSp>
      <p:sp>
        <p:nvSpPr>
          <p:cNvPr id="95242" name="Rectangle 10"/>
          <p:cNvSpPr>
            <a:spLocks noChangeArrowheads="1"/>
          </p:cNvSpPr>
          <p:nvPr/>
        </p:nvSpPr>
        <p:spPr bwMode="auto">
          <a:xfrm>
            <a:off x="7315200" y="3276600"/>
            <a:ext cx="533400" cy="533400"/>
          </a:xfrm>
          <a:prstGeom prst="rect">
            <a:avLst/>
          </a:prstGeom>
          <a:solidFill>
            <a:srgbClr val="9900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95243" name="Rectangle 11"/>
          <p:cNvSpPr>
            <a:spLocks noChangeArrowheads="1"/>
          </p:cNvSpPr>
          <p:nvPr/>
        </p:nvSpPr>
        <p:spPr bwMode="auto">
          <a:xfrm>
            <a:off x="7620000" y="4343400"/>
            <a:ext cx="533400" cy="533400"/>
          </a:xfrm>
          <a:prstGeom prst="rect">
            <a:avLst/>
          </a:prstGeom>
          <a:solidFill>
            <a:srgbClr val="9900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95244" name="Rectangle 12"/>
          <p:cNvSpPr>
            <a:spLocks noChangeArrowheads="1"/>
          </p:cNvSpPr>
          <p:nvPr/>
        </p:nvSpPr>
        <p:spPr bwMode="auto">
          <a:xfrm>
            <a:off x="8458200" y="3581400"/>
            <a:ext cx="533400" cy="533400"/>
          </a:xfrm>
          <a:prstGeom prst="rect">
            <a:avLst/>
          </a:prstGeom>
          <a:solidFill>
            <a:srgbClr val="9900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95245" name="Rectangle 13"/>
          <p:cNvSpPr>
            <a:spLocks noChangeArrowheads="1"/>
          </p:cNvSpPr>
          <p:nvPr/>
        </p:nvSpPr>
        <p:spPr bwMode="auto">
          <a:xfrm>
            <a:off x="8305800" y="4648200"/>
            <a:ext cx="533400" cy="533400"/>
          </a:xfrm>
          <a:prstGeom prst="rect">
            <a:avLst/>
          </a:prstGeom>
          <a:solidFill>
            <a:srgbClr val="9900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Tree>
    <p:extLst>
      <p:ext uri="{BB962C8B-B14F-4D97-AF65-F5344CB8AC3E}">
        <p14:creationId xmlns:p14="http://schemas.microsoft.com/office/powerpoint/2010/main" val="7253675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nodeType="afterGroup">
                            <p:stCondLst>
                              <p:cond delay="500"/>
                            </p:stCondLst>
                            <p:childTnLst>
                              <p:par>
                                <p:cTn id="9" presetID="9" presetClass="entr" presetSubtype="0" fill="hold" grpId="0" nodeType="afterEffect">
                                  <p:stCondLst>
                                    <p:cond delay="2000"/>
                                  </p:stCondLst>
                                  <p:childTnLst>
                                    <p:set>
                                      <p:cBhvr>
                                        <p:cTn id="10" dur="1" fill="hold">
                                          <p:stCondLst>
                                            <p:cond delay="0"/>
                                          </p:stCondLst>
                                        </p:cTn>
                                        <p:tgtEl>
                                          <p:spTgt spid="95242"/>
                                        </p:tgtEl>
                                        <p:attrNameLst>
                                          <p:attrName>style.visibility</p:attrName>
                                        </p:attrNameLst>
                                      </p:cBhvr>
                                      <p:to>
                                        <p:strVal val="visible"/>
                                      </p:to>
                                    </p:set>
                                    <p:animEffect transition="in" filter="dissolve">
                                      <p:cBhvr>
                                        <p:cTn id="11" dur="500"/>
                                        <p:tgtEl>
                                          <p:spTgt spid="95242"/>
                                        </p:tgtEl>
                                      </p:cBhvr>
                                    </p:animEffect>
                                  </p:childTnLst>
                                </p:cTn>
                              </p:par>
                            </p:childTnLst>
                          </p:cTn>
                        </p:par>
                        <p:par>
                          <p:cTn id="12" fill="hold" nodeType="afterGroup">
                            <p:stCondLst>
                              <p:cond delay="3000"/>
                            </p:stCondLst>
                            <p:childTnLst>
                              <p:par>
                                <p:cTn id="13" presetID="9" presetClass="entr" presetSubtype="0" fill="hold" grpId="0" nodeType="afterEffect">
                                  <p:stCondLst>
                                    <p:cond delay="2000"/>
                                  </p:stCondLst>
                                  <p:childTnLst>
                                    <p:set>
                                      <p:cBhvr>
                                        <p:cTn id="14" dur="1" fill="hold">
                                          <p:stCondLst>
                                            <p:cond delay="0"/>
                                          </p:stCondLst>
                                        </p:cTn>
                                        <p:tgtEl>
                                          <p:spTgt spid="95243"/>
                                        </p:tgtEl>
                                        <p:attrNameLst>
                                          <p:attrName>style.visibility</p:attrName>
                                        </p:attrNameLst>
                                      </p:cBhvr>
                                      <p:to>
                                        <p:strVal val="visible"/>
                                      </p:to>
                                    </p:set>
                                    <p:animEffect transition="in" filter="dissolve">
                                      <p:cBhvr>
                                        <p:cTn id="15" dur="500"/>
                                        <p:tgtEl>
                                          <p:spTgt spid="95243"/>
                                        </p:tgtEl>
                                      </p:cBhvr>
                                    </p:animEffect>
                                  </p:childTnLst>
                                </p:cTn>
                              </p:par>
                            </p:childTnLst>
                          </p:cTn>
                        </p:par>
                        <p:par>
                          <p:cTn id="16" fill="hold" nodeType="afterGroup">
                            <p:stCondLst>
                              <p:cond delay="5500"/>
                            </p:stCondLst>
                            <p:childTnLst>
                              <p:par>
                                <p:cTn id="17" presetID="9" presetClass="entr" presetSubtype="0" fill="hold" grpId="0" nodeType="afterEffect">
                                  <p:stCondLst>
                                    <p:cond delay="2000"/>
                                  </p:stCondLst>
                                  <p:childTnLst>
                                    <p:set>
                                      <p:cBhvr>
                                        <p:cTn id="18" dur="1" fill="hold">
                                          <p:stCondLst>
                                            <p:cond delay="0"/>
                                          </p:stCondLst>
                                        </p:cTn>
                                        <p:tgtEl>
                                          <p:spTgt spid="95244"/>
                                        </p:tgtEl>
                                        <p:attrNameLst>
                                          <p:attrName>style.visibility</p:attrName>
                                        </p:attrNameLst>
                                      </p:cBhvr>
                                      <p:to>
                                        <p:strVal val="visible"/>
                                      </p:to>
                                    </p:set>
                                    <p:animEffect transition="in" filter="dissolve">
                                      <p:cBhvr>
                                        <p:cTn id="19" dur="500"/>
                                        <p:tgtEl>
                                          <p:spTgt spid="95244"/>
                                        </p:tgtEl>
                                      </p:cBhvr>
                                    </p:animEffect>
                                  </p:childTnLst>
                                </p:cTn>
                              </p:par>
                            </p:childTnLst>
                          </p:cTn>
                        </p:par>
                        <p:par>
                          <p:cTn id="20" fill="hold" nodeType="afterGroup">
                            <p:stCondLst>
                              <p:cond delay="8000"/>
                            </p:stCondLst>
                            <p:childTnLst>
                              <p:par>
                                <p:cTn id="21" presetID="9" presetClass="entr" presetSubtype="0" fill="hold" grpId="0" nodeType="afterEffect">
                                  <p:stCondLst>
                                    <p:cond delay="2000"/>
                                  </p:stCondLst>
                                  <p:childTnLst>
                                    <p:set>
                                      <p:cBhvr>
                                        <p:cTn id="22" dur="1" fill="hold">
                                          <p:stCondLst>
                                            <p:cond delay="0"/>
                                          </p:stCondLst>
                                        </p:cTn>
                                        <p:tgtEl>
                                          <p:spTgt spid="95245"/>
                                        </p:tgtEl>
                                        <p:attrNameLst>
                                          <p:attrName>style.visibility</p:attrName>
                                        </p:attrNameLst>
                                      </p:cBhvr>
                                      <p:to>
                                        <p:strVal val="visible"/>
                                      </p:to>
                                    </p:set>
                                    <p:animEffect transition="in" filter="dissolve">
                                      <p:cBhvr>
                                        <p:cTn id="23" dur="500"/>
                                        <p:tgtEl>
                                          <p:spTgt spid="952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42" grpId="0" animBg="1"/>
      <p:bldP spid="95243" grpId="0" animBg="1"/>
      <p:bldP spid="95244" grpId="0" animBg="1"/>
      <p:bldP spid="95245"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2"/>
          <p:cNvSpPr>
            <a:spLocks noGrp="1" noChangeArrowheads="1"/>
          </p:cNvSpPr>
          <p:nvPr>
            <p:ph type="title"/>
          </p:nvPr>
        </p:nvSpPr>
        <p:spPr/>
        <p:txBody>
          <a:bodyPr/>
          <a:lstStyle/>
          <a:p>
            <a:r>
              <a:rPr lang="en-US" smtClean="0">
                <a:ea typeface="ＭＳ Ｐゴシック" panose="020B0600070205080204" pitchFamily="34" charset="-128"/>
              </a:rPr>
              <a:t>Specification</a:t>
            </a:r>
          </a:p>
        </p:txBody>
      </p:sp>
      <p:sp>
        <p:nvSpPr>
          <p:cNvPr id="33797" name="Rectangle 3"/>
          <p:cNvSpPr>
            <a:spLocks noGrp="1" noChangeArrowheads="1"/>
          </p:cNvSpPr>
          <p:nvPr>
            <p:ph type="body" sz="half" idx="1"/>
          </p:nvPr>
        </p:nvSpPr>
        <p:spPr/>
        <p:txBody>
          <a:bodyPr/>
          <a:lstStyle/>
          <a:p>
            <a:r>
              <a:rPr lang="en-US" sz="2400">
                <a:ea typeface="ＭＳ Ｐゴシック" panose="020B0600070205080204" pitchFamily="34" charset="-128"/>
              </a:rPr>
              <a:t>A written description of </a:t>
            </a:r>
            <a:r>
              <a:rPr lang="en-US" sz="2400" i="1">
                <a:ea typeface="ＭＳ Ｐゴシック" panose="020B0600070205080204" pitchFamily="34" charset="-128"/>
              </a:rPr>
              <a:t>what </a:t>
            </a:r>
            <a:r>
              <a:rPr lang="en-US" sz="2400">
                <a:ea typeface="ＭＳ Ｐゴシック" panose="020B0600070205080204" pitchFamily="34" charset="-128"/>
              </a:rPr>
              <a:t>the system does</a:t>
            </a:r>
          </a:p>
          <a:p>
            <a:pPr lvl="1"/>
            <a:r>
              <a:rPr lang="en-US" sz="2000">
                <a:ea typeface="ＭＳ Ｐゴシック" panose="020B0600070205080204" pitchFamily="34" charset="-128"/>
              </a:rPr>
              <a:t>In all circumstances</a:t>
            </a:r>
          </a:p>
          <a:p>
            <a:pPr lvl="2"/>
            <a:r>
              <a:rPr lang="en-US" sz="1800">
                <a:ea typeface="ＭＳ Ｐゴシック" panose="020B0600070205080204" pitchFamily="34" charset="-128"/>
              </a:rPr>
              <a:t>For all inputs</a:t>
            </a:r>
          </a:p>
          <a:p>
            <a:pPr lvl="2"/>
            <a:r>
              <a:rPr lang="en-US" sz="1800">
                <a:ea typeface="ＭＳ Ｐゴシック" panose="020B0600070205080204" pitchFamily="34" charset="-128"/>
              </a:rPr>
              <a:t>In each possible state</a:t>
            </a:r>
          </a:p>
          <a:p>
            <a:pPr lvl="2"/>
            <a:endParaRPr lang="en-US" sz="1800">
              <a:ea typeface="ＭＳ Ｐゴシック" panose="020B0600070205080204" pitchFamily="34" charset="-128"/>
            </a:endParaRPr>
          </a:p>
          <a:p>
            <a:r>
              <a:rPr lang="en-US" sz="2400">
                <a:ea typeface="ＭＳ Ｐゴシック" panose="020B0600070205080204" pitchFamily="34" charset="-128"/>
              </a:rPr>
              <a:t>Still need this</a:t>
            </a:r>
          </a:p>
          <a:p>
            <a:pPr lvl="1"/>
            <a:r>
              <a:rPr lang="en-US" sz="2000">
                <a:ea typeface="ＭＳ Ｐゴシック" panose="020B0600070205080204" pitchFamily="34" charset="-128"/>
              </a:rPr>
              <a:t>Worth significant time</a:t>
            </a:r>
          </a:p>
          <a:p>
            <a:pPr lvl="1"/>
            <a:endParaRPr lang="en-US" sz="2000">
              <a:ea typeface="ＭＳ Ｐゴシック" panose="020B0600070205080204" pitchFamily="34" charset="-128"/>
            </a:endParaRPr>
          </a:p>
          <a:p>
            <a:r>
              <a:rPr lang="en-US" sz="2400">
                <a:ea typeface="ＭＳ Ｐゴシック" panose="020B0600070205080204" pitchFamily="34" charset="-128"/>
              </a:rPr>
              <a:t>Recognize it will evolve</a:t>
            </a:r>
          </a:p>
          <a:p>
            <a:pPr lvl="1"/>
            <a:r>
              <a:rPr lang="en-US" sz="2000">
                <a:ea typeface="ＭＳ Ｐゴシック" panose="020B0600070205080204" pitchFamily="34" charset="-128"/>
              </a:rPr>
              <a:t>Be aware of what aspects are under-specified</a:t>
            </a:r>
          </a:p>
          <a:p>
            <a:pPr lvl="1"/>
            <a:endParaRPr lang="en-US" sz="2000">
              <a:ea typeface="ＭＳ Ｐゴシック" panose="020B0600070205080204" pitchFamily="34" charset="-128"/>
            </a:endParaRPr>
          </a:p>
        </p:txBody>
      </p:sp>
      <p:grpSp>
        <p:nvGrpSpPr>
          <p:cNvPr id="2" name="Group 4"/>
          <p:cNvGrpSpPr>
            <a:grpSpLocks/>
          </p:cNvGrpSpPr>
          <p:nvPr/>
        </p:nvGrpSpPr>
        <p:grpSpPr bwMode="auto">
          <a:xfrm>
            <a:off x="6781800" y="2819400"/>
            <a:ext cx="2590800" cy="2362200"/>
            <a:chOff x="3312" y="1776"/>
            <a:chExt cx="1632" cy="1488"/>
          </a:xfrm>
        </p:grpSpPr>
        <p:grpSp>
          <p:nvGrpSpPr>
            <p:cNvPr id="33800" name="Group 5"/>
            <p:cNvGrpSpPr>
              <a:grpSpLocks/>
            </p:cNvGrpSpPr>
            <p:nvPr/>
          </p:nvGrpSpPr>
          <p:grpSpPr bwMode="auto">
            <a:xfrm>
              <a:off x="3312" y="1776"/>
              <a:ext cx="1632" cy="1488"/>
              <a:chOff x="3312" y="1776"/>
              <a:chExt cx="1632" cy="1488"/>
            </a:xfrm>
          </p:grpSpPr>
          <p:sp>
            <p:nvSpPr>
              <p:cNvPr id="33805" name="Line 6"/>
              <p:cNvSpPr>
                <a:spLocks noChangeShapeType="1"/>
              </p:cNvSpPr>
              <p:nvPr/>
            </p:nvSpPr>
            <p:spPr bwMode="auto">
              <a:xfrm>
                <a:off x="3312" y="2688"/>
                <a:ext cx="240" cy="480"/>
              </a:xfrm>
              <a:prstGeom prst="line">
                <a:avLst/>
              </a:prstGeom>
              <a:noFill/>
              <a:ln w="38100">
                <a:solidFill>
                  <a:srgbClr val="9900CC"/>
                </a:solidFill>
                <a:round/>
                <a:headEnd/>
                <a:tailEnd/>
              </a:ln>
              <a:extLst>
                <a:ext uri="{909E8E84-426E-40DD-AFC4-6F175D3DCCD1}">
                  <a14:hiddenFill xmlns:a14="http://schemas.microsoft.com/office/drawing/2010/main">
                    <a:noFill/>
                  </a14:hiddenFill>
                </a:ext>
              </a:extLst>
            </p:spPr>
            <p:txBody>
              <a:bodyPr anchor="ctr"/>
              <a:lstStyle/>
              <a:p>
                <a:endParaRPr lang="en-US"/>
              </a:p>
            </p:txBody>
          </p:sp>
          <p:sp>
            <p:nvSpPr>
              <p:cNvPr id="33806" name="Line 7"/>
              <p:cNvSpPr>
                <a:spLocks noChangeShapeType="1"/>
              </p:cNvSpPr>
              <p:nvPr/>
            </p:nvSpPr>
            <p:spPr bwMode="auto">
              <a:xfrm>
                <a:off x="4704" y="1968"/>
                <a:ext cx="240" cy="480"/>
              </a:xfrm>
              <a:prstGeom prst="line">
                <a:avLst/>
              </a:prstGeom>
              <a:noFill/>
              <a:ln w="38100">
                <a:solidFill>
                  <a:srgbClr val="9900CC"/>
                </a:solidFill>
                <a:round/>
                <a:headEnd/>
                <a:tailEnd/>
              </a:ln>
              <a:extLst>
                <a:ext uri="{909E8E84-426E-40DD-AFC4-6F175D3DCCD1}">
                  <a14:hiddenFill xmlns:a14="http://schemas.microsoft.com/office/drawing/2010/main">
                    <a:noFill/>
                  </a14:hiddenFill>
                </a:ext>
              </a:extLst>
            </p:spPr>
            <p:txBody>
              <a:bodyPr anchor="ctr"/>
              <a:lstStyle/>
              <a:p>
                <a:endParaRPr lang="en-US"/>
              </a:p>
            </p:txBody>
          </p:sp>
          <p:sp>
            <p:nvSpPr>
              <p:cNvPr id="33807" name="Line 8"/>
              <p:cNvSpPr>
                <a:spLocks noChangeShapeType="1"/>
              </p:cNvSpPr>
              <p:nvPr/>
            </p:nvSpPr>
            <p:spPr bwMode="auto">
              <a:xfrm>
                <a:off x="3648" y="1776"/>
                <a:ext cx="768" cy="0"/>
              </a:xfrm>
              <a:prstGeom prst="line">
                <a:avLst/>
              </a:prstGeom>
              <a:noFill/>
              <a:ln w="38100">
                <a:solidFill>
                  <a:srgbClr val="9900CC"/>
                </a:solidFill>
                <a:round/>
                <a:headEnd/>
                <a:tailEnd/>
              </a:ln>
              <a:extLst>
                <a:ext uri="{909E8E84-426E-40DD-AFC4-6F175D3DCCD1}">
                  <a14:hiddenFill xmlns:a14="http://schemas.microsoft.com/office/drawing/2010/main">
                    <a:noFill/>
                  </a14:hiddenFill>
                </a:ext>
              </a:extLst>
            </p:spPr>
            <p:txBody>
              <a:bodyPr anchor="ctr"/>
              <a:lstStyle/>
              <a:p>
                <a:endParaRPr lang="en-US"/>
              </a:p>
            </p:txBody>
          </p:sp>
          <p:sp>
            <p:nvSpPr>
              <p:cNvPr id="33808" name="Line 9"/>
              <p:cNvSpPr>
                <a:spLocks noChangeShapeType="1"/>
              </p:cNvSpPr>
              <p:nvPr/>
            </p:nvSpPr>
            <p:spPr bwMode="auto">
              <a:xfrm>
                <a:off x="3840" y="3264"/>
                <a:ext cx="432" cy="0"/>
              </a:xfrm>
              <a:prstGeom prst="line">
                <a:avLst/>
              </a:prstGeom>
              <a:noFill/>
              <a:ln w="38100">
                <a:solidFill>
                  <a:srgbClr val="9900CC"/>
                </a:solidFill>
                <a:round/>
                <a:headEnd/>
                <a:tailEnd/>
              </a:ln>
              <a:extLst>
                <a:ext uri="{909E8E84-426E-40DD-AFC4-6F175D3DCCD1}">
                  <a14:hiddenFill xmlns:a14="http://schemas.microsoft.com/office/drawing/2010/main">
                    <a:noFill/>
                  </a14:hiddenFill>
                </a:ext>
              </a:extLst>
            </p:spPr>
            <p:txBody>
              <a:bodyPr anchor="ctr"/>
              <a:lstStyle/>
              <a:p>
                <a:endParaRPr lang="en-US"/>
              </a:p>
            </p:txBody>
          </p:sp>
          <p:sp>
            <p:nvSpPr>
              <p:cNvPr id="33809" name="Line 10"/>
              <p:cNvSpPr>
                <a:spLocks noChangeShapeType="1"/>
              </p:cNvSpPr>
              <p:nvPr/>
            </p:nvSpPr>
            <p:spPr bwMode="auto">
              <a:xfrm flipV="1">
                <a:off x="4752" y="2784"/>
                <a:ext cx="96" cy="240"/>
              </a:xfrm>
              <a:prstGeom prst="line">
                <a:avLst/>
              </a:prstGeom>
              <a:noFill/>
              <a:ln w="38100">
                <a:solidFill>
                  <a:srgbClr val="9900CC"/>
                </a:solidFill>
                <a:round/>
                <a:headEnd/>
                <a:tailEnd/>
              </a:ln>
              <a:extLst>
                <a:ext uri="{909E8E84-426E-40DD-AFC4-6F175D3DCCD1}">
                  <a14:hiddenFill xmlns:a14="http://schemas.microsoft.com/office/drawing/2010/main">
                    <a:noFill/>
                  </a14:hiddenFill>
                </a:ext>
              </a:extLst>
            </p:spPr>
            <p:txBody>
              <a:bodyPr anchor="ctr"/>
              <a:lstStyle/>
              <a:p>
                <a:endParaRPr lang="en-US"/>
              </a:p>
            </p:txBody>
          </p:sp>
        </p:grpSp>
        <p:sp>
          <p:nvSpPr>
            <p:cNvPr id="33801" name="Rectangle 11"/>
            <p:cNvSpPr>
              <a:spLocks noChangeArrowheads="1"/>
            </p:cNvSpPr>
            <p:nvPr/>
          </p:nvSpPr>
          <p:spPr bwMode="auto">
            <a:xfrm>
              <a:off x="3648" y="2064"/>
              <a:ext cx="336" cy="336"/>
            </a:xfrm>
            <a:prstGeom prst="rect">
              <a:avLst/>
            </a:prstGeom>
            <a:solidFill>
              <a:srgbClr val="9900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3802" name="Rectangle 12"/>
            <p:cNvSpPr>
              <a:spLocks noChangeArrowheads="1"/>
            </p:cNvSpPr>
            <p:nvPr/>
          </p:nvSpPr>
          <p:spPr bwMode="auto">
            <a:xfrm>
              <a:off x="3840" y="2736"/>
              <a:ext cx="336" cy="336"/>
            </a:xfrm>
            <a:prstGeom prst="rect">
              <a:avLst/>
            </a:prstGeom>
            <a:solidFill>
              <a:srgbClr val="9900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3803" name="Rectangle 13"/>
            <p:cNvSpPr>
              <a:spLocks noChangeArrowheads="1"/>
            </p:cNvSpPr>
            <p:nvPr/>
          </p:nvSpPr>
          <p:spPr bwMode="auto">
            <a:xfrm>
              <a:off x="4368" y="2256"/>
              <a:ext cx="336" cy="336"/>
            </a:xfrm>
            <a:prstGeom prst="rect">
              <a:avLst/>
            </a:prstGeom>
            <a:solidFill>
              <a:srgbClr val="9900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3804" name="Rectangle 14"/>
            <p:cNvSpPr>
              <a:spLocks noChangeArrowheads="1"/>
            </p:cNvSpPr>
            <p:nvPr/>
          </p:nvSpPr>
          <p:spPr bwMode="auto">
            <a:xfrm>
              <a:off x="4272" y="2928"/>
              <a:ext cx="336" cy="336"/>
            </a:xfrm>
            <a:prstGeom prst="rect">
              <a:avLst/>
            </a:prstGeom>
            <a:solidFill>
              <a:srgbClr val="9900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grpSp>
      <p:sp>
        <p:nvSpPr>
          <p:cNvPr id="96271" name="AutoShape 15"/>
          <p:cNvSpPr>
            <a:spLocks noChangeArrowheads="1"/>
          </p:cNvSpPr>
          <p:nvPr/>
        </p:nvSpPr>
        <p:spPr bwMode="auto">
          <a:xfrm>
            <a:off x="6629400" y="2819400"/>
            <a:ext cx="2819400" cy="2362200"/>
          </a:xfrm>
          <a:prstGeom prst="flowChartPreparation">
            <a:avLst/>
          </a:prstGeom>
          <a:solidFill>
            <a:srgbClr val="9900CC"/>
          </a:solidFill>
          <a:ln w="38100">
            <a:solidFill>
              <a:srgbClr val="9900CC"/>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Tree>
    <p:extLst>
      <p:ext uri="{BB962C8B-B14F-4D97-AF65-F5344CB8AC3E}">
        <p14:creationId xmlns:p14="http://schemas.microsoft.com/office/powerpoint/2010/main" val="41966860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6271"/>
                                        </p:tgtEl>
                                        <p:attrNameLst>
                                          <p:attrName>style.visibility</p:attrName>
                                        </p:attrNameLst>
                                      </p:cBhvr>
                                      <p:to>
                                        <p:strVal val="visible"/>
                                      </p:to>
                                    </p:set>
                                    <p:animEffect transition="in" filter="dissolve">
                                      <p:cBhvr>
                                        <p:cTn id="12" dur="500"/>
                                        <p:tgtEl>
                                          <p:spTgt spid="962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71"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2"/>
          <p:cNvSpPr>
            <a:spLocks noGrp="1" noChangeArrowheads="1"/>
          </p:cNvSpPr>
          <p:nvPr>
            <p:ph type="title"/>
          </p:nvPr>
        </p:nvSpPr>
        <p:spPr/>
        <p:txBody>
          <a:bodyPr/>
          <a:lstStyle/>
          <a:p>
            <a:r>
              <a:rPr lang="en-US" smtClean="0">
                <a:ea typeface="ＭＳ Ｐゴシック" panose="020B0600070205080204" pitchFamily="34" charset="-128"/>
              </a:rPr>
              <a:t>Design</a:t>
            </a:r>
          </a:p>
        </p:txBody>
      </p:sp>
      <p:sp>
        <p:nvSpPr>
          <p:cNvPr id="34821" name="Rectangle 3"/>
          <p:cNvSpPr>
            <a:spLocks noGrp="1" noChangeArrowheads="1"/>
          </p:cNvSpPr>
          <p:nvPr>
            <p:ph type="body" sz="half" idx="1"/>
          </p:nvPr>
        </p:nvSpPr>
        <p:spPr/>
        <p:txBody>
          <a:bodyPr/>
          <a:lstStyle/>
          <a:p>
            <a:r>
              <a:rPr lang="en-US" sz="2400">
                <a:ea typeface="ＭＳ Ｐゴシック" panose="020B0600070205080204" pitchFamily="34" charset="-128"/>
              </a:rPr>
              <a:t>Decompose system into modules and specify interfaces</a:t>
            </a:r>
          </a:p>
          <a:p>
            <a:endParaRPr lang="en-US" sz="2400">
              <a:ea typeface="ＭＳ Ｐゴシック" panose="020B0600070205080204" pitchFamily="34" charset="-128"/>
            </a:endParaRPr>
          </a:p>
          <a:p>
            <a:r>
              <a:rPr lang="en-US" sz="2400">
                <a:ea typeface="ＭＳ Ｐゴシック" panose="020B0600070205080204" pitchFamily="34" charset="-128"/>
              </a:rPr>
              <a:t>Design for change</a:t>
            </a:r>
          </a:p>
          <a:p>
            <a:r>
              <a:rPr lang="en-US" sz="2400">
                <a:ea typeface="ＭＳ Ｐゴシック" panose="020B0600070205080204" pitchFamily="34" charset="-128"/>
              </a:rPr>
              <a:t>Which parts are most likely to change? </a:t>
            </a:r>
          </a:p>
          <a:p>
            <a:pPr lvl="1"/>
            <a:r>
              <a:rPr lang="en-US" sz="2000">
                <a:ea typeface="ＭＳ Ｐゴシック" panose="020B0600070205080204" pitchFamily="34" charset="-128"/>
              </a:rPr>
              <a:t>Put abstraction there</a:t>
            </a:r>
          </a:p>
          <a:p>
            <a:endParaRPr lang="en-US" sz="2400">
              <a:ea typeface="ＭＳ Ｐゴシック" panose="020B0600070205080204" pitchFamily="34" charset="-128"/>
            </a:endParaRPr>
          </a:p>
          <a:p>
            <a:endParaRPr lang="en-US" sz="2400">
              <a:ea typeface="ＭＳ Ｐゴシック" panose="020B0600070205080204" pitchFamily="34" charset="-128"/>
            </a:endParaRPr>
          </a:p>
        </p:txBody>
      </p:sp>
      <p:sp>
        <p:nvSpPr>
          <p:cNvPr id="34822" name="AutoShape 4"/>
          <p:cNvSpPr>
            <a:spLocks noChangeArrowheads="1"/>
          </p:cNvSpPr>
          <p:nvPr/>
        </p:nvSpPr>
        <p:spPr bwMode="auto">
          <a:xfrm>
            <a:off x="6629400" y="2819400"/>
            <a:ext cx="2819400" cy="2362200"/>
          </a:xfrm>
          <a:prstGeom prst="flowChartPreparation">
            <a:avLst/>
          </a:prstGeom>
          <a:solidFill>
            <a:srgbClr val="9900CC"/>
          </a:solidFill>
          <a:ln w="38100">
            <a:solidFill>
              <a:srgbClr val="9900CC"/>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grpSp>
        <p:nvGrpSpPr>
          <p:cNvPr id="2" name="Group 5"/>
          <p:cNvGrpSpPr>
            <a:grpSpLocks/>
          </p:cNvGrpSpPr>
          <p:nvPr/>
        </p:nvGrpSpPr>
        <p:grpSpPr bwMode="auto">
          <a:xfrm>
            <a:off x="6842125" y="2819400"/>
            <a:ext cx="2393950" cy="2362200"/>
            <a:chOff x="3350" y="1776"/>
            <a:chExt cx="1508" cy="1488"/>
          </a:xfrm>
        </p:grpSpPr>
        <p:sp>
          <p:nvSpPr>
            <p:cNvPr id="34824" name="AutoShape 6"/>
            <p:cNvSpPr>
              <a:spLocks noChangeArrowheads="1"/>
            </p:cNvSpPr>
            <p:nvPr/>
          </p:nvSpPr>
          <p:spPr bwMode="auto">
            <a:xfrm flipV="1">
              <a:off x="3552" y="1776"/>
              <a:ext cx="1056" cy="768"/>
            </a:xfrm>
            <a:prstGeom prst="triangle">
              <a:avLst>
                <a:gd name="adj" fmla="val 50000"/>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4825" name="AutoShape 7"/>
            <p:cNvSpPr>
              <a:spLocks noChangeArrowheads="1"/>
            </p:cNvSpPr>
            <p:nvPr/>
          </p:nvSpPr>
          <p:spPr bwMode="auto">
            <a:xfrm>
              <a:off x="3552" y="2544"/>
              <a:ext cx="1056" cy="720"/>
            </a:xfrm>
            <a:prstGeom prst="triangle">
              <a:avLst>
                <a:gd name="adj" fmla="val 50000"/>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4826" name="AutoShape 8"/>
            <p:cNvSpPr>
              <a:spLocks noChangeArrowheads="1"/>
            </p:cNvSpPr>
            <p:nvPr/>
          </p:nvSpPr>
          <p:spPr bwMode="auto">
            <a:xfrm rot="3802291">
              <a:off x="3318" y="2333"/>
              <a:ext cx="841" cy="778"/>
            </a:xfrm>
            <a:prstGeom prst="triangle">
              <a:avLst>
                <a:gd name="adj" fmla="val 50000"/>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4827" name="AutoShape 9"/>
            <p:cNvSpPr>
              <a:spLocks noChangeArrowheads="1"/>
            </p:cNvSpPr>
            <p:nvPr/>
          </p:nvSpPr>
          <p:spPr bwMode="auto">
            <a:xfrm rot="17797709" flipH="1">
              <a:off x="4025" y="2311"/>
              <a:ext cx="839" cy="826"/>
            </a:xfrm>
            <a:prstGeom prst="triangle">
              <a:avLst>
                <a:gd name="adj" fmla="val 50000"/>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4828" name="AutoShape 10"/>
            <p:cNvSpPr>
              <a:spLocks noChangeArrowheads="1"/>
            </p:cNvSpPr>
            <p:nvPr/>
          </p:nvSpPr>
          <p:spPr bwMode="auto">
            <a:xfrm rot="17797709" flipV="1">
              <a:off x="3334" y="1939"/>
              <a:ext cx="816" cy="773"/>
            </a:xfrm>
            <a:prstGeom prst="triangle">
              <a:avLst>
                <a:gd name="adj" fmla="val 44750"/>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4829" name="AutoShape 11"/>
            <p:cNvSpPr>
              <a:spLocks noChangeArrowheads="1"/>
            </p:cNvSpPr>
            <p:nvPr/>
          </p:nvSpPr>
          <p:spPr bwMode="auto">
            <a:xfrm rot="3802291" flipH="1" flipV="1">
              <a:off x="4017" y="1938"/>
              <a:ext cx="864" cy="819"/>
            </a:xfrm>
            <a:prstGeom prst="triangle">
              <a:avLst>
                <a:gd name="adj" fmla="val 48042"/>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grpSp>
    </p:spTree>
    <p:extLst>
      <p:ext uri="{BB962C8B-B14F-4D97-AF65-F5344CB8AC3E}">
        <p14:creationId xmlns:p14="http://schemas.microsoft.com/office/powerpoint/2010/main" val="25981862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AutoShape 2"/>
          <p:cNvSpPr>
            <a:spLocks noChangeArrowheads="1"/>
          </p:cNvSpPr>
          <p:nvPr/>
        </p:nvSpPr>
        <p:spPr bwMode="auto">
          <a:xfrm flipV="1">
            <a:off x="7162800" y="2133600"/>
            <a:ext cx="1676400" cy="1219200"/>
          </a:xfrm>
          <a:prstGeom prst="triangle">
            <a:avLst>
              <a:gd name="adj" fmla="val 50000"/>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5845" name="AutoShape 3"/>
          <p:cNvSpPr>
            <a:spLocks noChangeArrowheads="1"/>
          </p:cNvSpPr>
          <p:nvPr/>
        </p:nvSpPr>
        <p:spPr bwMode="auto">
          <a:xfrm>
            <a:off x="7086600" y="4724400"/>
            <a:ext cx="1676400" cy="1143000"/>
          </a:xfrm>
          <a:prstGeom prst="triangle">
            <a:avLst>
              <a:gd name="adj" fmla="val 50000"/>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5846" name="AutoShape 4"/>
          <p:cNvSpPr>
            <a:spLocks noChangeArrowheads="1"/>
          </p:cNvSpPr>
          <p:nvPr/>
        </p:nvSpPr>
        <p:spPr bwMode="auto">
          <a:xfrm rot="3802291">
            <a:off x="6274594" y="4012407"/>
            <a:ext cx="1335088" cy="1235075"/>
          </a:xfrm>
          <a:prstGeom prst="triangle">
            <a:avLst>
              <a:gd name="adj" fmla="val 50000"/>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5847" name="AutoShape 5"/>
          <p:cNvSpPr>
            <a:spLocks noChangeArrowheads="1"/>
          </p:cNvSpPr>
          <p:nvPr/>
        </p:nvSpPr>
        <p:spPr bwMode="auto">
          <a:xfrm rot="17797709" flipH="1">
            <a:off x="8524082" y="3972720"/>
            <a:ext cx="1331913" cy="1311275"/>
          </a:xfrm>
          <a:prstGeom prst="triangle">
            <a:avLst>
              <a:gd name="adj" fmla="val 50000"/>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5848" name="AutoShape 6"/>
          <p:cNvSpPr>
            <a:spLocks noChangeArrowheads="1"/>
          </p:cNvSpPr>
          <p:nvPr/>
        </p:nvSpPr>
        <p:spPr bwMode="auto">
          <a:xfrm rot="17797709" flipV="1">
            <a:off x="6214269" y="2853531"/>
            <a:ext cx="1295400" cy="1227138"/>
          </a:xfrm>
          <a:prstGeom prst="triangle">
            <a:avLst>
              <a:gd name="adj" fmla="val 44750"/>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5849" name="AutoShape 7"/>
          <p:cNvSpPr>
            <a:spLocks noChangeArrowheads="1"/>
          </p:cNvSpPr>
          <p:nvPr/>
        </p:nvSpPr>
        <p:spPr bwMode="auto">
          <a:xfrm rot="3802291" flipH="1" flipV="1">
            <a:off x="8498682" y="2626519"/>
            <a:ext cx="1371600" cy="1300163"/>
          </a:xfrm>
          <a:prstGeom prst="triangle">
            <a:avLst>
              <a:gd name="adj" fmla="val 48042"/>
            </a:avLst>
          </a:prstGeom>
          <a:solidFill>
            <a:srgbClr val="9900CC"/>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5850" name="Rectangle 8"/>
          <p:cNvSpPr>
            <a:spLocks noGrp="1" noChangeArrowheads="1"/>
          </p:cNvSpPr>
          <p:nvPr>
            <p:ph type="title"/>
          </p:nvPr>
        </p:nvSpPr>
        <p:spPr/>
        <p:txBody>
          <a:bodyPr/>
          <a:lstStyle/>
          <a:p>
            <a:r>
              <a:rPr lang="en-US" smtClean="0">
                <a:ea typeface="ＭＳ Ｐゴシック" panose="020B0600070205080204" pitchFamily="34" charset="-128"/>
              </a:rPr>
              <a:t>Design</a:t>
            </a:r>
          </a:p>
        </p:txBody>
      </p:sp>
      <p:sp>
        <p:nvSpPr>
          <p:cNvPr id="35851" name="Rectangle 9"/>
          <p:cNvSpPr>
            <a:spLocks noGrp="1" noChangeArrowheads="1"/>
          </p:cNvSpPr>
          <p:nvPr>
            <p:ph type="body" sz="half" idx="1"/>
          </p:nvPr>
        </p:nvSpPr>
        <p:spPr/>
        <p:txBody>
          <a:bodyPr/>
          <a:lstStyle/>
          <a:p>
            <a:r>
              <a:rPr lang="en-US" sz="2400">
                <a:ea typeface="ＭＳ Ｐゴシック" panose="020B0600070205080204" pitchFamily="34" charset="-128"/>
              </a:rPr>
              <a:t>Decompose system into modules and specify interfaces</a:t>
            </a:r>
          </a:p>
          <a:p>
            <a:endParaRPr lang="en-US" sz="2400">
              <a:ea typeface="ＭＳ Ｐゴシック" panose="020B0600070205080204" pitchFamily="34" charset="-128"/>
            </a:endParaRPr>
          </a:p>
          <a:p>
            <a:r>
              <a:rPr lang="en-US" sz="2400">
                <a:ea typeface="ＭＳ Ｐゴシック" panose="020B0600070205080204" pitchFamily="34" charset="-128"/>
              </a:rPr>
              <a:t>Which parts are most likely to change? </a:t>
            </a:r>
          </a:p>
          <a:p>
            <a:pPr lvl="1"/>
            <a:r>
              <a:rPr lang="en-US" sz="2000">
                <a:ea typeface="ＭＳ Ｐゴシック" panose="020B0600070205080204" pitchFamily="34" charset="-128"/>
              </a:rPr>
              <a:t>Put abstraction there</a:t>
            </a:r>
          </a:p>
        </p:txBody>
      </p:sp>
      <p:sp>
        <p:nvSpPr>
          <p:cNvPr id="98314" name="Line 10"/>
          <p:cNvSpPr>
            <a:spLocks noChangeShapeType="1"/>
          </p:cNvSpPr>
          <p:nvPr/>
        </p:nvSpPr>
        <p:spPr bwMode="auto">
          <a:xfrm flipV="1">
            <a:off x="6477000" y="1828800"/>
            <a:ext cx="3124200" cy="434340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nchor="ctr"/>
          <a:lstStyle/>
          <a:p>
            <a:endParaRPr lang="en-US"/>
          </a:p>
        </p:txBody>
      </p:sp>
      <p:sp>
        <p:nvSpPr>
          <p:cNvPr id="98315" name="Line 11"/>
          <p:cNvSpPr>
            <a:spLocks noChangeShapeType="1"/>
          </p:cNvSpPr>
          <p:nvPr/>
        </p:nvSpPr>
        <p:spPr bwMode="auto">
          <a:xfrm flipH="1" flipV="1">
            <a:off x="6477000" y="1981200"/>
            <a:ext cx="3124200" cy="434340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nchor="ctr"/>
          <a:lstStyle/>
          <a:p>
            <a:endParaRPr lang="en-US"/>
          </a:p>
        </p:txBody>
      </p:sp>
      <p:sp>
        <p:nvSpPr>
          <p:cNvPr id="98316" name="Line 12"/>
          <p:cNvSpPr>
            <a:spLocks noChangeShapeType="1"/>
          </p:cNvSpPr>
          <p:nvPr/>
        </p:nvSpPr>
        <p:spPr bwMode="auto">
          <a:xfrm flipH="1">
            <a:off x="5715000" y="4114800"/>
            <a:ext cx="4648200" cy="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nchor="ctr"/>
          <a:lstStyle/>
          <a:p>
            <a:endParaRPr lang="en-US"/>
          </a:p>
        </p:txBody>
      </p:sp>
    </p:spTree>
    <p:extLst>
      <p:ext uri="{BB962C8B-B14F-4D97-AF65-F5344CB8AC3E}">
        <p14:creationId xmlns:p14="http://schemas.microsoft.com/office/powerpoint/2010/main" val="29768455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831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831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83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14" grpId="0" animBg="1"/>
      <p:bldP spid="98315" grpId="0" animBg="1"/>
      <p:bldP spid="983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Verification: Success Stories</a:t>
            </a:r>
            <a:endParaRPr lang="en-US" dirty="0"/>
          </a:p>
        </p:txBody>
      </p:sp>
      <p:sp>
        <p:nvSpPr>
          <p:cNvPr id="3" name="Content Placeholder 2"/>
          <p:cNvSpPr>
            <a:spLocks noGrp="1"/>
          </p:cNvSpPr>
          <p:nvPr>
            <p:ph idx="1"/>
          </p:nvPr>
        </p:nvSpPr>
        <p:spPr/>
        <p:txBody>
          <a:bodyPr/>
          <a:lstStyle/>
          <a:p>
            <a:endParaRPr lang="en-US" dirty="0" smtClean="0"/>
          </a:p>
          <a:p>
            <a:endParaRPr lang="en-US" dirty="0"/>
          </a:p>
          <a:p>
            <a:r>
              <a:rPr lang="en-US" dirty="0" smtClean="0"/>
              <a:t>From academic research to industrially successful projects</a:t>
            </a:r>
            <a:endParaRPr lang="en-US" dirty="0"/>
          </a:p>
        </p:txBody>
      </p:sp>
    </p:spTree>
    <p:extLst>
      <p:ext uri="{BB962C8B-B14F-4D97-AF65-F5344CB8AC3E}">
        <p14:creationId xmlns:p14="http://schemas.microsoft.com/office/powerpoint/2010/main" val="135151817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AutoShape 2"/>
          <p:cNvSpPr>
            <a:spLocks noChangeArrowheads="1"/>
          </p:cNvSpPr>
          <p:nvPr/>
        </p:nvSpPr>
        <p:spPr bwMode="auto">
          <a:xfrm flipV="1">
            <a:off x="7162800" y="2133600"/>
            <a:ext cx="1676400" cy="1219200"/>
          </a:xfrm>
          <a:prstGeom prst="triangle">
            <a:avLst>
              <a:gd name="adj" fmla="val 50000"/>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6869" name="AutoShape 3"/>
          <p:cNvSpPr>
            <a:spLocks noChangeArrowheads="1"/>
          </p:cNvSpPr>
          <p:nvPr/>
        </p:nvSpPr>
        <p:spPr bwMode="auto">
          <a:xfrm>
            <a:off x="7086600" y="4724400"/>
            <a:ext cx="1676400" cy="1143000"/>
          </a:xfrm>
          <a:prstGeom prst="triangle">
            <a:avLst>
              <a:gd name="adj" fmla="val 50000"/>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6870" name="AutoShape 4"/>
          <p:cNvSpPr>
            <a:spLocks noChangeArrowheads="1"/>
          </p:cNvSpPr>
          <p:nvPr/>
        </p:nvSpPr>
        <p:spPr bwMode="auto">
          <a:xfrm rot="3802291">
            <a:off x="6274594" y="4012407"/>
            <a:ext cx="1335088" cy="1235075"/>
          </a:xfrm>
          <a:prstGeom prst="triangle">
            <a:avLst>
              <a:gd name="adj" fmla="val 50000"/>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6871" name="AutoShape 5"/>
          <p:cNvSpPr>
            <a:spLocks noChangeArrowheads="1"/>
          </p:cNvSpPr>
          <p:nvPr/>
        </p:nvSpPr>
        <p:spPr bwMode="auto">
          <a:xfrm rot="17797709" flipH="1">
            <a:off x="8524082" y="3972720"/>
            <a:ext cx="1331913" cy="1311275"/>
          </a:xfrm>
          <a:prstGeom prst="triangle">
            <a:avLst>
              <a:gd name="adj" fmla="val 50000"/>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6872" name="AutoShape 6"/>
          <p:cNvSpPr>
            <a:spLocks noChangeArrowheads="1"/>
          </p:cNvSpPr>
          <p:nvPr/>
        </p:nvSpPr>
        <p:spPr bwMode="auto">
          <a:xfrm rot="17797709" flipV="1">
            <a:off x="6214269" y="2853531"/>
            <a:ext cx="1295400" cy="1227138"/>
          </a:xfrm>
          <a:prstGeom prst="triangle">
            <a:avLst>
              <a:gd name="adj" fmla="val 44750"/>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6873" name="AutoShape 7"/>
          <p:cNvSpPr>
            <a:spLocks noChangeArrowheads="1"/>
          </p:cNvSpPr>
          <p:nvPr/>
        </p:nvSpPr>
        <p:spPr bwMode="auto">
          <a:xfrm rot="3802291" flipH="1" flipV="1">
            <a:off x="8498682" y="2626519"/>
            <a:ext cx="1371600" cy="1300163"/>
          </a:xfrm>
          <a:prstGeom prst="triangle">
            <a:avLst>
              <a:gd name="adj" fmla="val 48042"/>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6874" name="Rectangle 8"/>
          <p:cNvSpPr>
            <a:spLocks noGrp="1" noChangeArrowheads="1"/>
          </p:cNvSpPr>
          <p:nvPr>
            <p:ph type="title"/>
          </p:nvPr>
        </p:nvSpPr>
        <p:spPr/>
        <p:txBody>
          <a:bodyPr/>
          <a:lstStyle/>
          <a:p>
            <a:r>
              <a:rPr lang="en-US" smtClean="0">
                <a:ea typeface="ＭＳ Ｐゴシック" panose="020B0600070205080204" pitchFamily="34" charset="-128"/>
              </a:rPr>
              <a:t>Design</a:t>
            </a:r>
          </a:p>
        </p:txBody>
      </p:sp>
      <p:sp>
        <p:nvSpPr>
          <p:cNvPr id="36875" name="Rectangle 9"/>
          <p:cNvSpPr>
            <a:spLocks noGrp="1" noChangeArrowheads="1"/>
          </p:cNvSpPr>
          <p:nvPr>
            <p:ph type="body" sz="half" idx="1"/>
          </p:nvPr>
        </p:nvSpPr>
        <p:spPr/>
        <p:txBody>
          <a:bodyPr/>
          <a:lstStyle/>
          <a:p>
            <a:r>
              <a:rPr lang="en-US" sz="2400">
                <a:ea typeface="ＭＳ Ｐゴシック" panose="020B0600070205080204" pitchFamily="34" charset="-128"/>
              </a:rPr>
              <a:t>Plan incremental development of each module</a:t>
            </a:r>
          </a:p>
          <a:p>
            <a:endParaRPr lang="en-US" sz="2400">
              <a:ea typeface="ＭＳ Ｐゴシック" panose="020B0600070205080204" pitchFamily="34" charset="-128"/>
            </a:endParaRPr>
          </a:p>
          <a:p>
            <a:r>
              <a:rPr lang="en-US" sz="2400">
                <a:ea typeface="ＭＳ Ｐゴシック" panose="020B0600070205080204" pitchFamily="34" charset="-128"/>
              </a:rPr>
              <a:t>From skeletal component to full functionality</a:t>
            </a:r>
          </a:p>
          <a:p>
            <a:endParaRPr lang="en-US" sz="2400">
              <a:ea typeface="ＭＳ Ｐゴシック" panose="020B0600070205080204" pitchFamily="34" charset="-128"/>
            </a:endParaRPr>
          </a:p>
          <a:p>
            <a:r>
              <a:rPr lang="en-US" sz="2400">
                <a:ea typeface="ＭＳ Ｐゴシック" panose="020B0600070205080204" pitchFamily="34" charset="-128"/>
              </a:rPr>
              <a:t>From most critical to least critical features</a:t>
            </a:r>
          </a:p>
        </p:txBody>
      </p:sp>
      <p:sp>
        <p:nvSpPr>
          <p:cNvPr id="103437" name="AutoShape 13"/>
          <p:cNvSpPr>
            <a:spLocks noChangeArrowheads="1"/>
          </p:cNvSpPr>
          <p:nvPr/>
        </p:nvSpPr>
        <p:spPr bwMode="auto">
          <a:xfrm flipV="1">
            <a:off x="7620000" y="2819400"/>
            <a:ext cx="762000" cy="533400"/>
          </a:xfrm>
          <a:prstGeom prst="triangle">
            <a:avLst>
              <a:gd name="adj" fmla="val 5000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03438" name="AutoShape 14"/>
          <p:cNvSpPr>
            <a:spLocks noChangeArrowheads="1"/>
          </p:cNvSpPr>
          <p:nvPr/>
        </p:nvSpPr>
        <p:spPr bwMode="auto">
          <a:xfrm flipV="1">
            <a:off x="7391400" y="2438400"/>
            <a:ext cx="1219200" cy="914400"/>
          </a:xfrm>
          <a:prstGeom prst="triangle">
            <a:avLst>
              <a:gd name="adj" fmla="val 5000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03439" name="AutoShape 15"/>
          <p:cNvSpPr>
            <a:spLocks noChangeArrowheads="1"/>
          </p:cNvSpPr>
          <p:nvPr/>
        </p:nvSpPr>
        <p:spPr bwMode="auto">
          <a:xfrm flipV="1">
            <a:off x="7162800" y="2133600"/>
            <a:ext cx="1676400" cy="1219200"/>
          </a:xfrm>
          <a:prstGeom prst="triangle">
            <a:avLst>
              <a:gd name="adj" fmla="val 5000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Tree>
    <p:extLst>
      <p:ext uri="{BB962C8B-B14F-4D97-AF65-F5344CB8AC3E}">
        <p14:creationId xmlns:p14="http://schemas.microsoft.com/office/powerpoint/2010/main" val="20300011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3437"/>
                                        </p:tgtEl>
                                        <p:attrNameLst>
                                          <p:attrName>style.visibility</p:attrName>
                                        </p:attrNameLst>
                                      </p:cBhvr>
                                      <p:to>
                                        <p:strVal val="visible"/>
                                      </p:to>
                                    </p:set>
                                    <p:animEffect transition="in" filter="dissolve">
                                      <p:cBhvr>
                                        <p:cTn id="7" dur="500"/>
                                        <p:tgtEl>
                                          <p:spTgt spid="1034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3438"/>
                                        </p:tgtEl>
                                        <p:attrNameLst>
                                          <p:attrName>style.visibility</p:attrName>
                                        </p:attrNameLst>
                                      </p:cBhvr>
                                      <p:to>
                                        <p:strVal val="visible"/>
                                      </p:to>
                                    </p:set>
                                    <p:animEffect transition="in" filter="dissolve">
                                      <p:cBhvr>
                                        <p:cTn id="12" dur="500"/>
                                        <p:tgtEl>
                                          <p:spTgt spid="10343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3439"/>
                                        </p:tgtEl>
                                        <p:attrNameLst>
                                          <p:attrName>style.visibility</p:attrName>
                                        </p:attrNameLst>
                                      </p:cBhvr>
                                      <p:to>
                                        <p:strVal val="visible"/>
                                      </p:to>
                                    </p:set>
                                    <p:animEffect transition="in" filter="dissolve">
                                      <p:cBhvr>
                                        <p:cTn id="17" dur="500"/>
                                        <p:tgtEl>
                                          <p:spTgt spid="1034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37" grpId="0" animBg="1"/>
      <p:bldP spid="103438" grpId="0" animBg="1"/>
      <p:bldP spid="103439"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2"/>
          <p:cNvSpPr>
            <a:spLocks noGrp="1" noChangeArrowheads="1"/>
          </p:cNvSpPr>
          <p:nvPr>
            <p:ph type="title"/>
          </p:nvPr>
        </p:nvSpPr>
        <p:spPr/>
        <p:txBody>
          <a:bodyPr/>
          <a:lstStyle/>
          <a:p>
            <a:r>
              <a:rPr lang="en-US" smtClean="0">
                <a:ea typeface="ＭＳ Ｐゴシック" panose="020B0600070205080204" pitchFamily="34" charset="-128"/>
              </a:rPr>
              <a:t>Implementation: Build 1</a:t>
            </a:r>
          </a:p>
        </p:txBody>
      </p:sp>
      <p:sp>
        <p:nvSpPr>
          <p:cNvPr id="37893" name="Rectangle 3"/>
          <p:cNvSpPr>
            <a:spLocks noGrp="1" noChangeArrowheads="1"/>
          </p:cNvSpPr>
          <p:nvPr>
            <p:ph type="body" sz="half" idx="1"/>
          </p:nvPr>
        </p:nvSpPr>
        <p:spPr/>
        <p:txBody>
          <a:bodyPr/>
          <a:lstStyle/>
          <a:p>
            <a:pPr>
              <a:lnSpc>
                <a:spcPct val="90000"/>
              </a:lnSpc>
            </a:pPr>
            <a:r>
              <a:rPr lang="en-US">
                <a:ea typeface="ＭＳ Ｐゴシック" panose="020B0600070205080204" pitchFamily="34" charset="-128"/>
              </a:rPr>
              <a:t>Get a skeletal system working</a:t>
            </a:r>
          </a:p>
          <a:p>
            <a:pPr>
              <a:lnSpc>
                <a:spcPct val="90000"/>
              </a:lnSpc>
            </a:pPr>
            <a:endParaRPr lang="en-US">
              <a:ea typeface="ＭＳ Ｐゴシック" panose="020B0600070205080204" pitchFamily="34" charset="-128"/>
            </a:endParaRPr>
          </a:p>
          <a:p>
            <a:pPr>
              <a:lnSpc>
                <a:spcPct val="90000"/>
              </a:lnSpc>
            </a:pPr>
            <a:r>
              <a:rPr lang="en-US">
                <a:ea typeface="ＭＳ Ｐゴシック" panose="020B0600070205080204" pitchFamily="34" charset="-128"/>
              </a:rPr>
              <a:t>All the pieces are there, but none of them do very much</a:t>
            </a:r>
          </a:p>
          <a:p>
            <a:pPr>
              <a:lnSpc>
                <a:spcPct val="90000"/>
              </a:lnSpc>
            </a:pPr>
            <a:endParaRPr lang="en-US">
              <a:ea typeface="ＭＳ Ｐゴシック" panose="020B0600070205080204" pitchFamily="34" charset="-128"/>
            </a:endParaRPr>
          </a:p>
          <a:p>
            <a:pPr>
              <a:lnSpc>
                <a:spcPct val="90000"/>
              </a:lnSpc>
            </a:pPr>
            <a:r>
              <a:rPr lang="en-US">
                <a:ea typeface="ＭＳ Ｐゴシック" panose="020B0600070205080204" pitchFamily="34" charset="-128"/>
              </a:rPr>
              <a:t>But the interfaces are implemented</a:t>
            </a:r>
          </a:p>
          <a:p>
            <a:pPr>
              <a:lnSpc>
                <a:spcPct val="90000"/>
              </a:lnSpc>
            </a:pPr>
            <a:endParaRPr lang="en-US">
              <a:ea typeface="ＭＳ Ｐゴシック" panose="020B0600070205080204" pitchFamily="34" charset="-128"/>
            </a:endParaRPr>
          </a:p>
          <a:p>
            <a:pPr>
              <a:lnSpc>
                <a:spcPct val="90000"/>
              </a:lnSpc>
            </a:pPr>
            <a:r>
              <a:rPr lang="en-US">
                <a:ea typeface="ＭＳ Ｐゴシック" panose="020B0600070205080204" pitchFamily="34" charset="-128"/>
              </a:rPr>
              <a:t>This allows</a:t>
            </a:r>
          </a:p>
          <a:p>
            <a:pPr lvl="1">
              <a:lnSpc>
                <a:spcPct val="90000"/>
              </a:lnSpc>
            </a:pPr>
            <a:r>
              <a:rPr lang="en-US">
                <a:ea typeface="ＭＳ Ｐゴシック" panose="020B0600070205080204" pitchFamily="34" charset="-128"/>
              </a:rPr>
              <a:t>A complete system to be built</a:t>
            </a:r>
          </a:p>
          <a:p>
            <a:pPr lvl="1">
              <a:lnSpc>
                <a:spcPct val="90000"/>
              </a:lnSpc>
            </a:pPr>
            <a:r>
              <a:rPr lang="en-US">
                <a:ea typeface="ＭＳ Ｐゴシック" panose="020B0600070205080204" pitchFamily="34" charset="-128"/>
              </a:rPr>
              <a:t>Development of individual components to rely on all interfaces of other components</a:t>
            </a:r>
          </a:p>
        </p:txBody>
      </p:sp>
      <p:sp>
        <p:nvSpPr>
          <p:cNvPr id="99332" name="AutoShape 4"/>
          <p:cNvSpPr>
            <a:spLocks noChangeArrowheads="1"/>
          </p:cNvSpPr>
          <p:nvPr/>
        </p:nvSpPr>
        <p:spPr bwMode="auto">
          <a:xfrm flipV="1">
            <a:off x="7162800" y="2133600"/>
            <a:ext cx="1676400" cy="1219200"/>
          </a:xfrm>
          <a:prstGeom prst="triangle">
            <a:avLst>
              <a:gd name="adj" fmla="val 50000"/>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99333" name="AutoShape 5"/>
          <p:cNvSpPr>
            <a:spLocks noChangeArrowheads="1"/>
          </p:cNvSpPr>
          <p:nvPr/>
        </p:nvSpPr>
        <p:spPr bwMode="auto">
          <a:xfrm>
            <a:off x="7086600" y="4724400"/>
            <a:ext cx="1676400" cy="1143000"/>
          </a:xfrm>
          <a:prstGeom prst="triangle">
            <a:avLst>
              <a:gd name="adj" fmla="val 50000"/>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99334" name="AutoShape 6"/>
          <p:cNvSpPr>
            <a:spLocks noChangeArrowheads="1"/>
          </p:cNvSpPr>
          <p:nvPr/>
        </p:nvSpPr>
        <p:spPr bwMode="auto">
          <a:xfrm rot="3802291">
            <a:off x="6274594" y="4012407"/>
            <a:ext cx="1335088" cy="1235075"/>
          </a:xfrm>
          <a:prstGeom prst="triangle">
            <a:avLst>
              <a:gd name="adj" fmla="val 50000"/>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99335" name="AutoShape 7"/>
          <p:cNvSpPr>
            <a:spLocks noChangeArrowheads="1"/>
          </p:cNvSpPr>
          <p:nvPr/>
        </p:nvSpPr>
        <p:spPr bwMode="auto">
          <a:xfrm rot="17797709" flipH="1">
            <a:off x="8524082" y="3972720"/>
            <a:ext cx="1331913" cy="1311275"/>
          </a:xfrm>
          <a:prstGeom prst="triangle">
            <a:avLst>
              <a:gd name="adj" fmla="val 50000"/>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99336" name="AutoShape 8"/>
          <p:cNvSpPr>
            <a:spLocks noChangeArrowheads="1"/>
          </p:cNvSpPr>
          <p:nvPr/>
        </p:nvSpPr>
        <p:spPr bwMode="auto">
          <a:xfrm rot="17797709" flipV="1">
            <a:off x="6214269" y="2853531"/>
            <a:ext cx="1295400" cy="1227138"/>
          </a:xfrm>
          <a:prstGeom prst="triangle">
            <a:avLst>
              <a:gd name="adj" fmla="val 44750"/>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99337" name="AutoShape 9"/>
          <p:cNvSpPr>
            <a:spLocks noChangeArrowheads="1"/>
          </p:cNvSpPr>
          <p:nvPr/>
        </p:nvSpPr>
        <p:spPr bwMode="auto">
          <a:xfrm rot="3802291" flipH="1" flipV="1">
            <a:off x="8498682" y="2626519"/>
            <a:ext cx="1371600" cy="1300163"/>
          </a:xfrm>
          <a:prstGeom prst="triangle">
            <a:avLst>
              <a:gd name="adj" fmla="val 48042"/>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Tree>
    <p:extLst>
      <p:ext uri="{BB962C8B-B14F-4D97-AF65-F5344CB8AC3E}">
        <p14:creationId xmlns:p14="http://schemas.microsoft.com/office/powerpoint/2010/main" val="28387276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9332"/>
                                        </p:tgtEl>
                                        <p:attrNameLst>
                                          <p:attrName>style.visibility</p:attrName>
                                        </p:attrNameLst>
                                      </p:cBhvr>
                                      <p:to>
                                        <p:strVal val="visible"/>
                                      </p:to>
                                    </p:set>
                                    <p:animEffect transition="in" filter="checkerboard(across)">
                                      <p:cBhvr>
                                        <p:cTn id="7" dur="500"/>
                                        <p:tgtEl>
                                          <p:spTgt spid="99332"/>
                                        </p:tgtEl>
                                      </p:cBhvr>
                                    </p:animEffect>
                                  </p:childTnLst>
                                </p:cTn>
                              </p:par>
                            </p:childTnLst>
                          </p:cTn>
                        </p:par>
                        <p:par>
                          <p:cTn id="8" fill="hold" nodeType="afterGroup">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99333"/>
                                        </p:tgtEl>
                                        <p:attrNameLst>
                                          <p:attrName>style.visibility</p:attrName>
                                        </p:attrNameLst>
                                      </p:cBhvr>
                                      <p:to>
                                        <p:strVal val="visible"/>
                                      </p:to>
                                    </p:set>
                                    <p:animEffect transition="in" filter="checkerboard(across)">
                                      <p:cBhvr>
                                        <p:cTn id="11" dur="500"/>
                                        <p:tgtEl>
                                          <p:spTgt spid="99333"/>
                                        </p:tgtEl>
                                      </p:cBhvr>
                                    </p:animEffect>
                                  </p:childTnLst>
                                </p:cTn>
                              </p:par>
                            </p:childTnLst>
                          </p:cTn>
                        </p:par>
                        <p:par>
                          <p:cTn id="12" fill="hold" nodeType="afterGroup">
                            <p:stCondLst>
                              <p:cond delay="1000"/>
                            </p:stCondLst>
                            <p:childTnLst>
                              <p:par>
                                <p:cTn id="13" presetID="5" presetClass="entr" presetSubtype="10" fill="hold" grpId="0" nodeType="afterEffect">
                                  <p:stCondLst>
                                    <p:cond delay="0"/>
                                  </p:stCondLst>
                                  <p:childTnLst>
                                    <p:set>
                                      <p:cBhvr>
                                        <p:cTn id="14" dur="1" fill="hold">
                                          <p:stCondLst>
                                            <p:cond delay="0"/>
                                          </p:stCondLst>
                                        </p:cTn>
                                        <p:tgtEl>
                                          <p:spTgt spid="99334"/>
                                        </p:tgtEl>
                                        <p:attrNameLst>
                                          <p:attrName>style.visibility</p:attrName>
                                        </p:attrNameLst>
                                      </p:cBhvr>
                                      <p:to>
                                        <p:strVal val="visible"/>
                                      </p:to>
                                    </p:set>
                                    <p:animEffect transition="in" filter="checkerboard(across)">
                                      <p:cBhvr>
                                        <p:cTn id="15" dur="500"/>
                                        <p:tgtEl>
                                          <p:spTgt spid="99334"/>
                                        </p:tgtEl>
                                      </p:cBhvr>
                                    </p:animEffect>
                                  </p:childTnLst>
                                </p:cTn>
                              </p:par>
                            </p:childTnLst>
                          </p:cTn>
                        </p:par>
                        <p:par>
                          <p:cTn id="16" fill="hold" nodeType="afterGroup">
                            <p:stCondLst>
                              <p:cond delay="1500"/>
                            </p:stCondLst>
                            <p:childTnLst>
                              <p:par>
                                <p:cTn id="17" presetID="5" presetClass="entr" presetSubtype="10" fill="hold" grpId="0" nodeType="afterEffect">
                                  <p:stCondLst>
                                    <p:cond delay="0"/>
                                  </p:stCondLst>
                                  <p:childTnLst>
                                    <p:set>
                                      <p:cBhvr>
                                        <p:cTn id="18" dur="1" fill="hold">
                                          <p:stCondLst>
                                            <p:cond delay="0"/>
                                          </p:stCondLst>
                                        </p:cTn>
                                        <p:tgtEl>
                                          <p:spTgt spid="99335"/>
                                        </p:tgtEl>
                                        <p:attrNameLst>
                                          <p:attrName>style.visibility</p:attrName>
                                        </p:attrNameLst>
                                      </p:cBhvr>
                                      <p:to>
                                        <p:strVal val="visible"/>
                                      </p:to>
                                    </p:set>
                                    <p:animEffect transition="in" filter="checkerboard(across)">
                                      <p:cBhvr>
                                        <p:cTn id="19" dur="500"/>
                                        <p:tgtEl>
                                          <p:spTgt spid="99335"/>
                                        </p:tgtEl>
                                      </p:cBhvr>
                                    </p:animEffect>
                                  </p:childTnLst>
                                </p:cTn>
                              </p:par>
                            </p:childTnLst>
                          </p:cTn>
                        </p:par>
                        <p:par>
                          <p:cTn id="20" fill="hold" nodeType="afterGroup">
                            <p:stCondLst>
                              <p:cond delay="2000"/>
                            </p:stCondLst>
                            <p:childTnLst>
                              <p:par>
                                <p:cTn id="21" presetID="9" presetClass="entr" presetSubtype="0" fill="hold" grpId="0" nodeType="afterEffect">
                                  <p:stCondLst>
                                    <p:cond delay="0"/>
                                  </p:stCondLst>
                                  <p:childTnLst>
                                    <p:set>
                                      <p:cBhvr>
                                        <p:cTn id="22" dur="1" fill="hold">
                                          <p:stCondLst>
                                            <p:cond delay="0"/>
                                          </p:stCondLst>
                                        </p:cTn>
                                        <p:tgtEl>
                                          <p:spTgt spid="99336"/>
                                        </p:tgtEl>
                                        <p:attrNameLst>
                                          <p:attrName>style.visibility</p:attrName>
                                        </p:attrNameLst>
                                      </p:cBhvr>
                                      <p:to>
                                        <p:strVal val="visible"/>
                                      </p:to>
                                    </p:set>
                                    <p:animEffect transition="in" filter="dissolve">
                                      <p:cBhvr>
                                        <p:cTn id="23" dur="500"/>
                                        <p:tgtEl>
                                          <p:spTgt spid="99336"/>
                                        </p:tgtEl>
                                      </p:cBhvr>
                                    </p:animEffect>
                                  </p:childTnLst>
                                </p:cTn>
                              </p:par>
                            </p:childTnLst>
                          </p:cTn>
                        </p:par>
                        <p:par>
                          <p:cTn id="24" fill="hold" nodeType="afterGroup">
                            <p:stCondLst>
                              <p:cond delay="2500"/>
                            </p:stCondLst>
                            <p:childTnLst>
                              <p:par>
                                <p:cTn id="25" presetID="14" presetClass="entr" presetSubtype="10" fill="hold" grpId="0" nodeType="afterEffect">
                                  <p:stCondLst>
                                    <p:cond delay="0"/>
                                  </p:stCondLst>
                                  <p:childTnLst>
                                    <p:set>
                                      <p:cBhvr>
                                        <p:cTn id="26" dur="1" fill="hold">
                                          <p:stCondLst>
                                            <p:cond delay="0"/>
                                          </p:stCondLst>
                                        </p:cTn>
                                        <p:tgtEl>
                                          <p:spTgt spid="99337"/>
                                        </p:tgtEl>
                                        <p:attrNameLst>
                                          <p:attrName>style.visibility</p:attrName>
                                        </p:attrNameLst>
                                      </p:cBhvr>
                                      <p:to>
                                        <p:strVal val="visible"/>
                                      </p:to>
                                    </p:set>
                                    <p:animEffect transition="in" filter="randombar(horizontal)">
                                      <p:cBhvr>
                                        <p:cTn id="27" dur="500"/>
                                        <p:tgtEl>
                                          <p:spTgt spid="993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2" grpId="0" animBg="1"/>
      <p:bldP spid="99333" grpId="0" animBg="1"/>
      <p:bldP spid="99334" grpId="0" animBg="1"/>
      <p:bldP spid="99335" grpId="0" animBg="1"/>
      <p:bldP spid="99336" grpId="0" animBg="1"/>
      <p:bldP spid="99337"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2"/>
          <p:cNvSpPr>
            <a:spLocks noGrp="1" noChangeArrowheads="1"/>
          </p:cNvSpPr>
          <p:nvPr>
            <p:ph type="title"/>
          </p:nvPr>
        </p:nvSpPr>
        <p:spPr/>
        <p:txBody>
          <a:bodyPr/>
          <a:lstStyle/>
          <a:p>
            <a:r>
              <a:rPr lang="en-US" smtClean="0">
                <a:ea typeface="ＭＳ Ｐゴシック" panose="020B0600070205080204" pitchFamily="34" charset="-128"/>
              </a:rPr>
              <a:t>Implementation: Subsequent Builds</a:t>
            </a:r>
          </a:p>
        </p:txBody>
      </p:sp>
      <p:sp>
        <p:nvSpPr>
          <p:cNvPr id="38917" name="Rectangle 3"/>
          <p:cNvSpPr>
            <a:spLocks noGrp="1" noChangeArrowheads="1"/>
          </p:cNvSpPr>
          <p:nvPr>
            <p:ph type="body" sz="half" idx="1"/>
          </p:nvPr>
        </p:nvSpPr>
        <p:spPr/>
        <p:txBody>
          <a:bodyPr/>
          <a:lstStyle/>
          <a:p>
            <a:r>
              <a:rPr lang="en-US" sz="2400">
                <a:ea typeface="ＭＳ Ｐゴシック" panose="020B0600070205080204" pitchFamily="34" charset="-128"/>
              </a:rPr>
              <a:t>After build 1, always have a demo to show</a:t>
            </a:r>
          </a:p>
          <a:p>
            <a:pPr lvl="1"/>
            <a:r>
              <a:rPr lang="en-US" sz="2000">
                <a:ea typeface="ＭＳ Ｐゴシック" panose="020B0600070205080204" pitchFamily="34" charset="-128"/>
              </a:rPr>
              <a:t>To customers</a:t>
            </a:r>
          </a:p>
          <a:p>
            <a:pPr lvl="1"/>
            <a:r>
              <a:rPr lang="en-US" sz="2000">
                <a:ea typeface="ＭＳ Ｐゴシック" panose="020B0600070205080204" pitchFamily="34" charset="-128"/>
              </a:rPr>
              <a:t>To the team</a:t>
            </a:r>
          </a:p>
          <a:p>
            <a:pPr lvl="1"/>
            <a:r>
              <a:rPr lang="en-US" sz="2000">
                <a:ea typeface="ＭＳ Ｐゴシック" panose="020B0600070205080204" pitchFamily="34" charset="-128"/>
              </a:rPr>
              <a:t>Communication!</a:t>
            </a:r>
          </a:p>
          <a:p>
            <a:endParaRPr lang="en-US" sz="2400">
              <a:ea typeface="ＭＳ Ｐゴシック" panose="020B0600070205080204" pitchFamily="34" charset="-128"/>
            </a:endParaRPr>
          </a:p>
          <a:p>
            <a:r>
              <a:rPr lang="en-US" sz="2400">
                <a:ea typeface="ＭＳ Ｐゴシック" panose="020B0600070205080204" pitchFamily="34" charset="-128"/>
              </a:rPr>
              <a:t>Each build adds more functionality</a:t>
            </a:r>
          </a:p>
          <a:p>
            <a:pPr lvl="1"/>
            <a:endParaRPr lang="en-US" sz="2000">
              <a:ea typeface="ＭＳ Ｐゴシック" panose="020B0600070205080204" pitchFamily="34" charset="-128"/>
            </a:endParaRPr>
          </a:p>
          <a:p>
            <a:pPr lvl="1"/>
            <a:endParaRPr lang="en-US" sz="2000">
              <a:ea typeface="ＭＳ Ｐゴシック" panose="020B0600070205080204" pitchFamily="34" charset="-128"/>
            </a:endParaRPr>
          </a:p>
        </p:txBody>
      </p:sp>
      <p:sp>
        <p:nvSpPr>
          <p:cNvPr id="38918" name="AutoShape 4"/>
          <p:cNvSpPr>
            <a:spLocks noChangeArrowheads="1"/>
          </p:cNvSpPr>
          <p:nvPr/>
        </p:nvSpPr>
        <p:spPr bwMode="auto">
          <a:xfrm flipV="1">
            <a:off x="7162800" y="2133600"/>
            <a:ext cx="1676400" cy="1219200"/>
          </a:xfrm>
          <a:prstGeom prst="triangle">
            <a:avLst>
              <a:gd name="adj" fmla="val 50000"/>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8919" name="AutoShape 5"/>
          <p:cNvSpPr>
            <a:spLocks noChangeArrowheads="1"/>
          </p:cNvSpPr>
          <p:nvPr/>
        </p:nvSpPr>
        <p:spPr bwMode="auto">
          <a:xfrm>
            <a:off x="7086600" y="4724400"/>
            <a:ext cx="1676400" cy="1143000"/>
          </a:xfrm>
          <a:prstGeom prst="triangle">
            <a:avLst>
              <a:gd name="adj" fmla="val 50000"/>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8920" name="AutoShape 6"/>
          <p:cNvSpPr>
            <a:spLocks noChangeArrowheads="1"/>
          </p:cNvSpPr>
          <p:nvPr/>
        </p:nvSpPr>
        <p:spPr bwMode="auto">
          <a:xfrm rot="3802291">
            <a:off x="6274594" y="4012407"/>
            <a:ext cx="1335088" cy="1235075"/>
          </a:xfrm>
          <a:prstGeom prst="triangle">
            <a:avLst>
              <a:gd name="adj" fmla="val 50000"/>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8921" name="AutoShape 7"/>
          <p:cNvSpPr>
            <a:spLocks noChangeArrowheads="1"/>
          </p:cNvSpPr>
          <p:nvPr/>
        </p:nvSpPr>
        <p:spPr bwMode="auto">
          <a:xfrm rot="17797709" flipH="1">
            <a:off x="8524082" y="3972720"/>
            <a:ext cx="1331913" cy="1311275"/>
          </a:xfrm>
          <a:prstGeom prst="triangle">
            <a:avLst>
              <a:gd name="adj" fmla="val 50000"/>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8922" name="AutoShape 8"/>
          <p:cNvSpPr>
            <a:spLocks noChangeArrowheads="1"/>
          </p:cNvSpPr>
          <p:nvPr/>
        </p:nvSpPr>
        <p:spPr bwMode="auto">
          <a:xfrm rot="17797709" flipV="1">
            <a:off x="6214269" y="2853531"/>
            <a:ext cx="1295400" cy="1227138"/>
          </a:xfrm>
          <a:prstGeom prst="triangle">
            <a:avLst>
              <a:gd name="adj" fmla="val 44750"/>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8923" name="AutoShape 9"/>
          <p:cNvSpPr>
            <a:spLocks noChangeArrowheads="1"/>
          </p:cNvSpPr>
          <p:nvPr/>
        </p:nvSpPr>
        <p:spPr bwMode="auto">
          <a:xfrm rot="3802291" flipH="1" flipV="1">
            <a:off x="8498682" y="2626519"/>
            <a:ext cx="1371600" cy="1300163"/>
          </a:xfrm>
          <a:prstGeom prst="triangle">
            <a:avLst>
              <a:gd name="adj" fmla="val 48042"/>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grpSp>
        <p:nvGrpSpPr>
          <p:cNvPr id="2" name="Group 17"/>
          <p:cNvGrpSpPr>
            <a:grpSpLocks/>
          </p:cNvGrpSpPr>
          <p:nvPr/>
        </p:nvGrpSpPr>
        <p:grpSpPr bwMode="auto">
          <a:xfrm>
            <a:off x="6737350" y="2819400"/>
            <a:ext cx="2503488" cy="2438400"/>
            <a:chOff x="3284" y="1776"/>
            <a:chExt cx="1577" cy="1536"/>
          </a:xfrm>
        </p:grpSpPr>
        <p:sp>
          <p:nvSpPr>
            <p:cNvPr id="38925" name="AutoShape 10"/>
            <p:cNvSpPr>
              <a:spLocks noChangeArrowheads="1"/>
            </p:cNvSpPr>
            <p:nvPr/>
          </p:nvSpPr>
          <p:spPr bwMode="auto">
            <a:xfrm rot="17797709" flipV="1">
              <a:off x="3268" y="2039"/>
              <a:ext cx="477" cy="445"/>
            </a:xfrm>
            <a:prstGeom prst="triangle">
              <a:avLst>
                <a:gd name="adj" fmla="val 4475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8926" name="AutoShape 11"/>
            <p:cNvSpPr>
              <a:spLocks noChangeArrowheads="1"/>
            </p:cNvSpPr>
            <p:nvPr/>
          </p:nvSpPr>
          <p:spPr bwMode="auto">
            <a:xfrm rot="3802291" flipH="1" flipV="1">
              <a:off x="4400" y="1939"/>
              <a:ext cx="477" cy="445"/>
            </a:xfrm>
            <a:prstGeom prst="triangle">
              <a:avLst>
                <a:gd name="adj" fmla="val 4475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8927" name="AutoShape 12"/>
            <p:cNvSpPr>
              <a:spLocks noChangeArrowheads="1"/>
            </p:cNvSpPr>
            <p:nvPr/>
          </p:nvSpPr>
          <p:spPr bwMode="auto">
            <a:xfrm rot="17797709" flipH="1">
              <a:off x="4423" y="2592"/>
              <a:ext cx="436" cy="432"/>
            </a:xfrm>
            <a:prstGeom prst="triangle">
              <a:avLst>
                <a:gd name="adj" fmla="val 47569"/>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8928" name="AutoShape 13"/>
            <p:cNvSpPr>
              <a:spLocks noChangeArrowheads="1"/>
            </p:cNvSpPr>
            <p:nvPr/>
          </p:nvSpPr>
          <p:spPr bwMode="auto">
            <a:xfrm rot="3802291">
              <a:off x="3331" y="2608"/>
              <a:ext cx="477" cy="445"/>
            </a:xfrm>
            <a:prstGeom prst="triangle">
              <a:avLst>
                <a:gd name="adj" fmla="val 48657"/>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8929" name="AutoShape 14"/>
            <p:cNvSpPr>
              <a:spLocks noChangeArrowheads="1"/>
            </p:cNvSpPr>
            <p:nvPr/>
          </p:nvSpPr>
          <p:spPr bwMode="auto">
            <a:xfrm flipV="1">
              <a:off x="3840" y="1776"/>
              <a:ext cx="480" cy="336"/>
            </a:xfrm>
            <a:prstGeom prst="triangle">
              <a:avLst>
                <a:gd name="adj" fmla="val 5000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8930" name="AutoShape 15"/>
            <p:cNvSpPr>
              <a:spLocks noChangeArrowheads="1"/>
            </p:cNvSpPr>
            <p:nvPr/>
          </p:nvSpPr>
          <p:spPr bwMode="auto">
            <a:xfrm>
              <a:off x="3792" y="2976"/>
              <a:ext cx="480" cy="336"/>
            </a:xfrm>
            <a:prstGeom prst="triangle">
              <a:avLst>
                <a:gd name="adj" fmla="val 5000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grpSp>
    </p:spTree>
    <p:extLst>
      <p:ext uri="{BB962C8B-B14F-4D97-AF65-F5344CB8AC3E}">
        <p14:creationId xmlns:p14="http://schemas.microsoft.com/office/powerpoint/2010/main" val="30220504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2"/>
          <p:cNvSpPr>
            <a:spLocks noGrp="1" noChangeArrowheads="1"/>
          </p:cNvSpPr>
          <p:nvPr>
            <p:ph type="title"/>
          </p:nvPr>
        </p:nvSpPr>
        <p:spPr/>
        <p:txBody>
          <a:bodyPr/>
          <a:lstStyle/>
          <a:p>
            <a:r>
              <a:rPr lang="en-US" smtClean="0">
                <a:ea typeface="ＭＳ Ｐゴシック" panose="020B0600070205080204" pitchFamily="34" charset="-128"/>
              </a:rPr>
              <a:t>Integration</a:t>
            </a:r>
          </a:p>
        </p:txBody>
      </p:sp>
      <p:sp>
        <p:nvSpPr>
          <p:cNvPr id="39941" name="Rectangle 3"/>
          <p:cNvSpPr>
            <a:spLocks noGrp="1" noChangeArrowheads="1"/>
          </p:cNvSpPr>
          <p:nvPr>
            <p:ph type="body" sz="half" idx="1"/>
          </p:nvPr>
        </p:nvSpPr>
        <p:spPr/>
        <p:txBody>
          <a:bodyPr/>
          <a:lstStyle/>
          <a:p>
            <a:r>
              <a:rPr lang="en-US" sz="2400">
                <a:ea typeface="ＭＳ Ｐゴシック" panose="020B0600070205080204" pitchFamily="34" charset="-128"/>
              </a:rPr>
              <a:t>Integration and major test for each build</a:t>
            </a:r>
          </a:p>
          <a:p>
            <a:endParaRPr lang="en-US" sz="2400">
              <a:ea typeface="ＭＳ Ｐゴシック" panose="020B0600070205080204" pitchFamily="34" charset="-128"/>
            </a:endParaRPr>
          </a:p>
          <a:p>
            <a:r>
              <a:rPr lang="en-US" sz="2400">
                <a:ea typeface="ＭＳ Ｐゴシック" panose="020B0600070205080204" pitchFamily="34" charset="-128"/>
              </a:rPr>
              <a:t>Stabilization point</a:t>
            </a:r>
          </a:p>
          <a:p>
            <a:endParaRPr lang="en-US" sz="2400">
              <a:ea typeface="ＭＳ Ｐゴシック" panose="020B0600070205080204" pitchFamily="34" charset="-128"/>
            </a:endParaRPr>
          </a:p>
          <a:p>
            <a:r>
              <a:rPr lang="en-US" sz="2400">
                <a:ea typeface="ＭＳ Ｐゴシック" panose="020B0600070205080204" pitchFamily="34" charset="-128"/>
              </a:rPr>
              <a:t>Continues until last build</a:t>
            </a:r>
          </a:p>
          <a:p>
            <a:pPr lvl="1"/>
            <a:r>
              <a:rPr lang="en-US" sz="2000">
                <a:ea typeface="ＭＳ Ｐゴシック" panose="020B0600070205080204" pitchFamily="34" charset="-128"/>
              </a:rPr>
              <a:t>But may begin shipping earlier builds</a:t>
            </a:r>
          </a:p>
        </p:txBody>
      </p:sp>
      <p:grpSp>
        <p:nvGrpSpPr>
          <p:cNvPr id="39942" name="Group 4"/>
          <p:cNvGrpSpPr>
            <a:grpSpLocks/>
          </p:cNvGrpSpPr>
          <p:nvPr/>
        </p:nvGrpSpPr>
        <p:grpSpPr bwMode="auto">
          <a:xfrm>
            <a:off x="6248401" y="2133600"/>
            <a:ext cx="3597275" cy="3733800"/>
            <a:chOff x="2976" y="1344"/>
            <a:chExt cx="2266" cy="2352"/>
          </a:xfrm>
        </p:grpSpPr>
        <p:sp>
          <p:nvSpPr>
            <p:cNvPr id="39943" name="AutoShape 5"/>
            <p:cNvSpPr>
              <a:spLocks noChangeArrowheads="1"/>
            </p:cNvSpPr>
            <p:nvPr/>
          </p:nvSpPr>
          <p:spPr bwMode="auto">
            <a:xfrm flipV="1">
              <a:off x="3552" y="1344"/>
              <a:ext cx="1056" cy="768"/>
            </a:xfrm>
            <a:prstGeom prst="triangle">
              <a:avLst>
                <a:gd name="adj" fmla="val 5000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9944" name="AutoShape 6"/>
            <p:cNvSpPr>
              <a:spLocks noChangeArrowheads="1"/>
            </p:cNvSpPr>
            <p:nvPr/>
          </p:nvSpPr>
          <p:spPr bwMode="auto">
            <a:xfrm>
              <a:off x="3504" y="2976"/>
              <a:ext cx="1056" cy="720"/>
            </a:xfrm>
            <a:prstGeom prst="triangle">
              <a:avLst>
                <a:gd name="adj" fmla="val 5000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9945" name="AutoShape 7"/>
            <p:cNvSpPr>
              <a:spLocks noChangeArrowheads="1"/>
            </p:cNvSpPr>
            <p:nvPr/>
          </p:nvSpPr>
          <p:spPr bwMode="auto">
            <a:xfrm rot="3802291">
              <a:off x="2992" y="2528"/>
              <a:ext cx="841" cy="778"/>
            </a:xfrm>
            <a:prstGeom prst="triangle">
              <a:avLst>
                <a:gd name="adj" fmla="val 5000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9946" name="AutoShape 8"/>
            <p:cNvSpPr>
              <a:spLocks noChangeArrowheads="1"/>
            </p:cNvSpPr>
            <p:nvPr/>
          </p:nvSpPr>
          <p:spPr bwMode="auto">
            <a:xfrm rot="17797709" flipH="1">
              <a:off x="4409" y="2503"/>
              <a:ext cx="839" cy="826"/>
            </a:xfrm>
            <a:prstGeom prst="triangle">
              <a:avLst>
                <a:gd name="adj" fmla="val 5000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9947" name="AutoShape 9"/>
            <p:cNvSpPr>
              <a:spLocks noChangeArrowheads="1"/>
            </p:cNvSpPr>
            <p:nvPr/>
          </p:nvSpPr>
          <p:spPr bwMode="auto">
            <a:xfrm rot="17797709" flipV="1">
              <a:off x="2955" y="1797"/>
              <a:ext cx="816" cy="773"/>
            </a:xfrm>
            <a:prstGeom prst="triangle">
              <a:avLst>
                <a:gd name="adj" fmla="val 44750"/>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39948" name="AutoShape 10"/>
            <p:cNvSpPr>
              <a:spLocks noChangeArrowheads="1"/>
            </p:cNvSpPr>
            <p:nvPr/>
          </p:nvSpPr>
          <p:spPr bwMode="auto">
            <a:xfrm rot="3802291" flipH="1" flipV="1">
              <a:off x="4394" y="1654"/>
              <a:ext cx="864" cy="819"/>
            </a:xfrm>
            <a:prstGeom prst="triangle">
              <a:avLst>
                <a:gd name="adj" fmla="val 48042"/>
              </a:avLst>
            </a:prstGeom>
            <a:solidFill>
              <a:srgbClr val="FF0000"/>
            </a:solidFill>
            <a:ln w="9525">
              <a:solidFill>
                <a:schemeClr val="accent2"/>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grpSp>
    </p:spTree>
    <p:extLst>
      <p:ext uri="{BB962C8B-B14F-4D97-AF65-F5344CB8AC3E}">
        <p14:creationId xmlns:p14="http://schemas.microsoft.com/office/powerpoint/2010/main" val="276253006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ectangle 2"/>
          <p:cNvSpPr>
            <a:spLocks noGrp="1" noChangeArrowheads="1"/>
          </p:cNvSpPr>
          <p:nvPr>
            <p:ph type="title"/>
          </p:nvPr>
        </p:nvSpPr>
        <p:spPr/>
        <p:txBody>
          <a:bodyPr/>
          <a:lstStyle/>
          <a:p>
            <a:r>
              <a:rPr lang="en-US" smtClean="0">
                <a:ea typeface="ＭＳ Ｐゴシック" panose="020B0600070205080204" pitchFamily="34" charset="-128"/>
              </a:rPr>
              <a:t>Advantages</a:t>
            </a:r>
          </a:p>
        </p:txBody>
      </p:sp>
      <p:sp>
        <p:nvSpPr>
          <p:cNvPr id="105475" name="Rectangle 3"/>
          <p:cNvSpPr>
            <a:spLocks noGrp="1" noChangeArrowheads="1"/>
          </p:cNvSpPr>
          <p:nvPr>
            <p:ph type="body" idx="1"/>
          </p:nvPr>
        </p:nvSpPr>
        <p:spPr/>
        <p:txBody>
          <a:bodyPr/>
          <a:lstStyle/>
          <a:p>
            <a:r>
              <a:rPr lang="en-US" smtClean="0">
                <a:ea typeface="ＭＳ Ｐゴシック" panose="020B0600070205080204" pitchFamily="34" charset="-128"/>
              </a:rPr>
              <a:t>Find problems sooner</a:t>
            </a:r>
          </a:p>
          <a:p>
            <a:pPr lvl="1"/>
            <a:r>
              <a:rPr lang="en-US" smtClean="0">
                <a:ea typeface="ＭＳ Ｐゴシック" panose="020B0600070205080204" pitchFamily="34" charset="-128"/>
              </a:rPr>
              <a:t>Get early feedback from users</a:t>
            </a:r>
          </a:p>
          <a:p>
            <a:pPr lvl="1"/>
            <a:r>
              <a:rPr lang="en-US" smtClean="0">
                <a:ea typeface="ＭＳ Ｐゴシック" panose="020B0600070205080204" pitchFamily="34" charset="-128"/>
              </a:rPr>
              <a:t>Get early feedback on whether spec/design are feasible</a:t>
            </a:r>
          </a:p>
          <a:p>
            <a:pPr lvl="1"/>
            <a:endParaRPr lang="en-US" smtClean="0">
              <a:ea typeface="ＭＳ Ｐゴシック" panose="020B0600070205080204" pitchFamily="34" charset="-128"/>
            </a:endParaRPr>
          </a:p>
          <a:p>
            <a:r>
              <a:rPr lang="en-US" smtClean="0">
                <a:ea typeface="ＭＳ Ｐゴシック" panose="020B0600070205080204" pitchFamily="34" charset="-128"/>
              </a:rPr>
              <a:t>More quantifiable than waterfall</a:t>
            </a:r>
          </a:p>
          <a:p>
            <a:pPr lvl="1"/>
            <a:r>
              <a:rPr lang="en-US" smtClean="0">
                <a:ea typeface="ＭＳ Ｐゴシック" panose="020B0600070205080204" pitchFamily="34" charset="-128"/>
              </a:rPr>
              <a:t>When build 3 of 4 is done, product is 75% complete</a:t>
            </a:r>
          </a:p>
          <a:p>
            <a:pPr lvl="1"/>
            <a:r>
              <a:rPr lang="en-US" smtClean="0">
                <a:ea typeface="ＭＳ Ｐゴシック" panose="020B0600070205080204" pitchFamily="34" charset="-128"/>
              </a:rPr>
              <a:t>What percentage have we completed at the implementation stage of the waterfall model?</a:t>
            </a:r>
          </a:p>
        </p:txBody>
      </p:sp>
    </p:spTree>
    <p:extLst>
      <p:ext uri="{BB962C8B-B14F-4D97-AF65-F5344CB8AC3E}">
        <p14:creationId xmlns:p14="http://schemas.microsoft.com/office/powerpoint/2010/main" val="255427272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Rectangle 2"/>
          <p:cNvSpPr>
            <a:spLocks noGrp="1" noChangeArrowheads="1"/>
          </p:cNvSpPr>
          <p:nvPr>
            <p:ph type="title"/>
          </p:nvPr>
        </p:nvSpPr>
        <p:spPr/>
        <p:txBody>
          <a:bodyPr/>
          <a:lstStyle/>
          <a:p>
            <a:r>
              <a:rPr lang="en-US" smtClean="0">
                <a:ea typeface="ＭＳ Ｐゴシック" panose="020B0600070205080204" pitchFamily="34" charset="-128"/>
              </a:rPr>
              <a:t>Disadvantages</a:t>
            </a:r>
          </a:p>
        </p:txBody>
      </p:sp>
      <p:sp>
        <p:nvSpPr>
          <p:cNvPr id="107523" name="Rectangle 3"/>
          <p:cNvSpPr>
            <a:spLocks noGrp="1" noChangeArrowheads="1"/>
          </p:cNvSpPr>
          <p:nvPr>
            <p:ph type="body" idx="1"/>
          </p:nvPr>
        </p:nvSpPr>
        <p:spPr/>
        <p:txBody>
          <a:bodyPr/>
          <a:lstStyle/>
          <a:p>
            <a:r>
              <a:rPr lang="en-US" smtClean="0">
                <a:ea typeface="ＭＳ Ｐゴシック" panose="020B0600070205080204" pitchFamily="34" charset="-128"/>
              </a:rPr>
              <a:t>Main risk is making a major mistake in requirements, spec, or design</a:t>
            </a:r>
          </a:p>
          <a:p>
            <a:pPr lvl="1"/>
            <a:r>
              <a:rPr lang="en-US" smtClean="0">
                <a:ea typeface="ＭＳ Ｐゴシック" panose="020B0600070205080204" pitchFamily="34" charset="-128"/>
              </a:rPr>
              <a:t>Because we don’t invest as much time before build 1</a:t>
            </a:r>
          </a:p>
          <a:p>
            <a:pPr lvl="1"/>
            <a:r>
              <a:rPr lang="en-US" smtClean="0">
                <a:ea typeface="ＭＳ Ｐゴシック" panose="020B0600070205080204" pitchFamily="34" charset="-128"/>
              </a:rPr>
              <a:t>Begin coding before problem is fully understood</a:t>
            </a:r>
          </a:p>
          <a:p>
            <a:pPr lvl="1"/>
            <a:endParaRPr lang="en-US" smtClean="0">
              <a:ea typeface="ＭＳ Ｐゴシック" panose="020B0600070205080204" pitchFamily="34" charset="-128"/>
            </a:endParaRPr>
          </a:p>
          <a:p>
            <a:r>
              <a:rPr lang="en-US" smtClean="0">
                <a:ea typeface="ＭＳ Ｐゴシック" panose="020B0600070205080204" pitchFamily="34" charset="-128"/>
              </a:rPr>
              <a:t>Trade this off against the risks of being slow</a:t>
            </a:r>
          </a:p>
          <a:p>
            <a:pPr lvl="1"/>
            <a:r>
              <a:rPr lang="en-US" smtClean="0">
                <a:ea typeface="ＭＳ Ｐゴシック" panose="020B0600070205080204" pitchFamily="34" charset="-128"/>
              </a:rPr>
              <a:t>Often better to get something working and get feedback on that rather than study problem in the abstract</a:t>
            </a:r>
          </a:p>
        </p:txBody>
      </p:sp>
    </p:spTree>
    <p:extLst>
      <p:ext uri="{BB962C8B-B14F-4D97-AF65-F5344CB8AC3E}">
        <p14:creationId xmlns:p14="http://schemas.microsoft.com/office/powerpoint/2010/main" val="369331212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2"/>
          <p:cNvSpPr>
            <a:spLocks noGrp="1" noChangeArrowheads="1"/>
          </p:cNvSpPr>
          <p:nvPr>
            <p:ph type="title"/>
          </p:nvPr>
        </p:nvSpPr>
        <p:spPr/>
        <p:txBody>
          <a:bodyPr/>
          <a:lstStyle/>
          <a:p>
            <a:r>
              <a:rPr lang="en-US" smtClean="0">
                <a:ea typeface="ＭＳ Ｐゴシック" panose="020B0600070205080204" pitchFamily="34" charset="-128"/>
              </a:rPr>
              <a:t>In Practice</a:t>
            </a:r>
          </a:p>
        </p:txBody>
      </p:sp>
      <p:sp>
        <p:nvSpPr>
          <p:cNvPr id="43013" name="Rectangle 3"/>
          <p:cNvSpPr>
            <a:spLocks noGrp="1" noChangeArrowheads="1"/>
          </p:cNvSpPr>
          <p:nvPr>
            <p:ph type="body" idx="1"/>
          </p:nvPr>
        </p:nvSpPr>
        <p:spPr/>
        <p:txBody>
          <a:bodyPr/>
          <a:lstStyle/>
          <a:p>
            <a:r>
              <a:rPr lang="en-US" smtClean="0">
                <a:ea typeface="ＭＳ Ｐゴシック" panose="020B0600070205080204" pitchFamily="34" charset="-128"/>
              </a:rPr>
              <a:t>Most consumer software development uses the iterative model</a:t>
            </a:r>
          </a:p>
          <a:p>
            <a:pPr lvl="1"/>
            <a:r>
              <a:rPr lang="en-US" smtClean="0">
                <a:ea typeface="ＭＳ Ｐゴシック" panose="020B0600070205080204" pitchFamily="34" charset="-128"/>
              </a:rPr>
              <a:t>Daily builds</a:t>
            </a:r>
          </a:p>
          <a:p>
            <a:pPr lvl="1"/>
            <a:r>
              <a:rPr lang="en-US" smtClean="0">
                <a:ea typeface="ＭＳ Ｐゴシック" panose="020B0600070205080204" pitchFamily="34" charset="-128"/>
              </a:rPr>
              <a:t>System is </a:t>
            </a:r>
            <a:r>
              <a:rPr lang="en-US" i="1" smtClean="0">
                <a:ea typeface="ＭＳ Ｐゴシック" panose="020B0600070205080204" pitchFamily="34" charset="-128"/>
              </a:rPr>
              <a:t>always </a:t>
            </a:r>
            <a:r>
              <a:rPr lang="en-US" smtClean="0">
                <a:ea typeface="ＭＳ Ｐゴシック" panose="020B0600070205080204" pitchFamily="34" charset="-128"/>
              </a:rPr>
              <a:t> working</a:t>
            </a:r>
          </a:p>
          <a:p>
            <a:pPr lvl="1"/>
            <a:r>
              <a:rPr lang="en-US" smtClean="0">
                <a:ea typeface="ＭＳ Ｐゴシック" panose="020B0600070205080204" pitchFamily="34" charset="-128"/>
              </a:rPr>
              <a:t>Microsoft is a well-known example</a:t>
            </a:r>
          </a:p>
          <a:p>
            <a:pPr lvl="1"/>
            <a:r>
              <a:rPr lang="en-US" smtClean="0">
                <a:ea typeface="ＭＳ Ｐゴシック" panose="020B0600070205080204" pitchFamily="34" charset="-128"/>
              </a:rPr>
              <a:t>IBM Rational Unified Process</a:t>
            </a:r>
          </a:p>
          <a:p>
            <a:pPr lvl="1"/>
            <a:endParaRPr lang="en-US" smtClean="0">
              <a:ea typeface="ＭＳ Ｐゴシック" panose="020B0600070205080204" pitchFamily="34" charset="-128"/>
            </a:endParaRPr>
          </a:p>
          <a:p>
            <a:r>
              <a:rPr lang="en-US" smtClean="0">
                <a:ea typeface="ＭＳ Ｐゴシック" panose="020B0600070205080204" pitchFamily="34" charset="-128"/>
              </a:rPr>
              <a:t>Many systems that are hard to test use something more like a waterfall model</a:t>
            </a:r>
          </a:p>
          <a:p>
            <a:pPr lvl="1"/>
            <a:r>
              <a:rPr lang="en-US" smtClean="0">
                <a:ea typeface="ＭＳ Ｐゴシック" panose="020B0600070205080204" pitchFamily="34" charset="-128"/>
              </a:rPr>
              <a:t>E.g., unmanned space probes</a:t>
            </a:r>
          </a:p>
        </p:txBody>
      </p:sp>
    </p:spTree>
    <p:extLst>
      <p:ext uri="{BB962C8B-B14F-4D97-AF65-F5344CB8AC3E}">
        <p14:creationId xmlns:p14="http://schemas.microsoft.com/office/powerpoint/2010/main" val="256106597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2"/>
          <p:cNvSpPr>
            <a:spLocks noGrp="1" noChangeArrowheads="1"/>
          </p:cNvSpPr>
          <p:nvPr>
            <p:ph type="title"/>
          </p:nvPr>
        </p:nvSpPr>
        <p:spPr/>
        <p:txBody>
          <a:bodyPr/>
          <a:lstStyle/>
          <a:p>
            <a:r>
              <a:rPr lang="en-US" smtClean="0">
                <a:ea typeface="ＭＳ Ｐゴシック" panose="020B0600070205080204" pitchFamily="34" charset="-128"/>
              </a:rPr>
              <a:t>Summary</a:t>
            </a:r>
          </a:p>
        </p:txBody>
      </p:sp>
      <p:sp>
        <p:nvSpPr>
          <p:cNvPr id="44037" name="Rectangle 3"/>
          <p:cNvSpPr>
            <a:spLocks noGrp="1" noChangeArrowheads="1"/>
          </p:cNvSpPr>
          <p:nvPr>
            <p:ph type="body" idx="1"/>
          </p:nvPr>
        </p:nvSpPr>
        <p:spPr/>
        <p:txBody>
          <a:bodyPr/>
          <a:lstStyle/>
          <a:p>
            <a:r>
              <a:rPr lang="en-US" smtClean="0">
                <a:ea typeface="ＭＳ Ｐゴシック" panose="020B0600070205080204" pitchFamily="34" charset="-128"/>
              </a:rPr>
              <a:t>Important to follow a good process</a:t>
            </a:r>
          </a:p>
          <a:p>
            <a:r>
              <a:rPr lang="en-US" smtClean="0">
                <a:ea typeface="ＭＳ Ｐゴシック" panose="020B0600070205080204" pitchFamily="34" charset="-128"/>
              </a:rPr>
              <a:t>Waterfall</a:t>
            </a:r>
          </a:p>
          <a:p>
            <a:pPr lvl="1"/>
            <a:r>
              <a:rPr lang="en-US" smtClean="0">
                <a:ea typeface="ＭＳ Ｐゴシック" panose="020B0600070205080204" pitchFamily="34" charset="-128"/>
              </a:rPr>
              <a:t>top-down design, bottom-up implementation</a:t>
            </a:r>
          </a:p>
          <a:p>
            <a:pPr lvl="1"/>
            <a:r>
              <a:rPr lang="en-US" smtClean="0">
                <a:ea typeface="ＭＳ Ｐゴシック" panose="020B0600070205080204" pitchFamily="34" charset="-128"/>
              </a:rPr>
              <a:t>Lots of upfront thinking, but slow, hard to iterate</a:t>
            </a:r>
          </a:p>
          <a:p>
            <a:pPr lvl="1"/>
            <a:endParaRPr lang="en-US" smtClean="0">
              <a:ea typeface="ＭＳ Ｐゴシック" panose="020B0600070205080204" pitchFamily="34" charset="-128"/>
            </a:endParaRPr>
          </a:p>
          <a:p>
            <a:r>
              <a:rPr lang="en-US" smtClean="0">
                <a:ea typeface="ＭＳ Ｐゴシック" panose="020B0600070205080204" pitchFamily="34" charset="-128"/>
              </a:rPr>
              <a:t>Iterative, or evolutionary processes</a:t>
            </a:r>
          </a:p>
          <a:p>
            <a:pPr lvl="1"/>
            <a:r>
              <a:rPr lang="en-US" smtClean="0">
                <a:ea typeface="ＭＳ Ｐゴシック" panose="020B0600070205080204" pitchFamily="34" charset="-128"/>
              </a:rPr>
              <a:t>Build a prototype quickly, then evolve it</a:t>
            </a:r>
          </a:p>
          <a:p>
            <a:pPr lvl="1"/>
            <a:r>
              <a:rPr lang="en-US" smtClean="0">
                <a:ea typeface="ＭＳ Ｐゴシック" panose="020B0600070205080204" pitchFamily="34" charset="-128"/>
              </a:rPr>
              <a:t>Postpone some of the thinking</a:t>
            </a:r>
          </a:p>
          <a:p>
            <a:r>
              <a:rPr lang="en-US" smtClean="0">
                <a:ea typeface="ＭＳ Ｐゴシック" panose="020B0600070205080204" pitchFamily="34" charset="-128"/>
              </a:rPr>
              <a:t>Extreme programming, Agile process, next …</a:t>
            </a:r>
          </a:p>
        </p:txBody>
      </p:sp>
    </p:spTree>
    <p:extLst>
      <p:ext uri="{BB962C8B-B14F-4D97-AF65-F5344CB8AC3E}">
        <p14:creationId xmlns:p14="http://schemas.microsoft.com/office/powerpoint/2010/main" val="108367015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2"/>
          <p:cNvSpPr>
            <a:spLocks noGrp="1" noChangeArrowheads="1"/>
          </p:cNvSpPr>
          <p:nvPr>
            <p:ph type="title"/>
          </p:nvPr>
        </p:nvSpPr>
        <p:spPr/>
        <p:txBody>
          <a:bodyPr/>
          <a:lstStyle/>
          <a:p>
            <a:r>
              <a:rPr lang="en-US" smtClean="0">
                <a:ea typeface="ＭＳ Ｐゴシック" panose="020B0600070205080204" pitchFamily="34" charset="-128"/>
              </a:rPr>
              <a:t>Extreme Programming</a:t>
            </a:r>
          </a:p>
        </p:txBody>
      </p:sp>
      <p:sp>
        <p:nvSpPr>
          <p:cNvPr id="167939" name="Rectangle 3"/>
          <p:cNvSpPr>
            <a:spLocks noGrp="1" noChangeArrowheads="1"/>
          </p:cNvSpPr>
          <p:nvPr>
            <p:ph type="body" idx="1"/>
          </p:nvPr>
        </p:nvSpPr>
        <p:spPr/>
        <p:txBody>
          <a:bodyPr/>
          <a:lstStyle/>
          <a:p>
            <a:r>
              <a:rPr lang="en-US" smtClean="0">
                <a:ea typeface="ＭＳ Ｐゴシック" panose="020B0600070205080204" pitchFamily="34" charset="-128"/>
              </a:rPr>
              <a:t>Waterfall model inspired by civil engineering</a:t>
            </a:r>
          </a:p>
          <a:p>
            <a:r>
              <a:rPr lang="en-US" smtClean="0">
                <a:ea typeface="ＭＳ Ｐゴシック" panose="020B0600070205080204" pitchFamily="34" charset="-128"/>
              </a:rPr>
              <a:t>Civil engineering metaphor is not perfect</a:t>
            </a:r>
          </a:p>
          <a:p>
            <a:pPr lvl="1"/>
            <a:r>
              <a:rPr lang="en-US" smtClean="0">
                <a:ea typeface="ＭＳ Ｐゴシック" panose="020B0600070205080204" pitchFamily="34" charset="-128"/>
              </a:rPr>
              <a:t>Software is more organic than concrete</a:t>
            </a:r>
          </a:p>
          <a:p>
            <a:pPr lvl="1"/>
            <a:r>
              <a:rPr lang="en-US" smtClean="0">
                <a:ea typeface="ＭＳ Ｐゴシック" panose="020B0600070205080204" pitchFamily="34" charset="-128"/>
              </a:rPr>
              <a:t>You “grow the software” to meet changing requirements</a:t>
            </a:r>
          </a:p>
          <a:p>
            <a:r>
              <a:rPr lang="en-US" smtClean="0">
                <a:ea typeface="ＭＳ Ｐゴシック" panose="020B0600070205080204" pitchFamily="34" charset="-128"/>
              </a:rPr>
              <a:t>Extreme Programming (XP) addresses this</a:t>
            </a:r>
          </a:p>
          <a:p>
            <a:pPr lvl="1"/>
            <a:r>
              <a:rPr lang="en-US" smtClean="0">
                <a:ea typeface="ＭＳ Ｐゴシック" panose="020B0600070205080204" pitchFamily="34" charset="-128"/>
              </a:rPr>
              <a:t>A version of the iterative model discussed before</a:t>
            </a:r>
          </a:p>
          <a:p>
            <a:pPr>
              <a:buFontTx/>
              <a:buNone/>
            </a:pPr>
            <a:endParaRPr lang="en-US" smtClean="0">
              <a:ea typeface="ＭＳ Ｐゴシック" panose="020B0600070205080204" pitchFamily="34" charset="-128"/>
            </a:endParaRPr>
          </a:p>
        </p:txBody>
      </p:sp>
    </p:spTree>
    <p:extLst>
      <p:ext uri="{BB962C8B-B14F-4D97-AF65-F5344CB8AC3E}">
        <p14:creationId xmlns:p14="http://schemas.microsoft.com/office/powerpoint/2010/main" val="175736695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2"/>
          <p:cNvSpPr>
            <a:spLocks noGrp="1" noChangeArrowheads="1"/>
          </p:cNvSpPr>
          <p:nvPr>
            <p:ph type="title"/>
          </p:nvPr>
        </p:nvSpPr>
        <p:spPr/>
        <p:txBody>
          <a:bodyPr/>
          <a:lstStyle/>
          <a:p>
            <a:r>
              <a:rPr lang="en-US" smtClean="0">
                <a:ea typeface="ＭＳ Ｐゴシック" panose="020B0600070205080204" pitchFamily="34" charset="-128"/>
              </a:rPr>
              <a:t>Goals </a:t>
            </a:r>
          </a:p>
        </p:txBody>
      </p:sp>
      <p:sp>
        <p:nvSpPr>
          <p:cNvPr id="46085" name="Rectangle 3"/>
          <p:cNvSpPr>
            <a:spLocks noGrp="1" noChangeArrowheads="1"/>
          </p:cNvSpPr>
          <p:nvPr>
            <p:ph type="body" idx="1"/>
          </p:nvPr>
        </p:nvSpPr>
        <p:spPr/>
        <p:txBody>
          <a:bodyPr/>
          <a:lstStyle/>
          <a:p>
            <a:r>
              <a:rPr lang="en-US" smtClean="0">
                <a:ea typeface="ＭＳ Ｐゴシック" panose="020B0600070205080204" pitchFamily="34" charset="-128"/>
              </a:rPr>
              <a:t>Minimize unnecessary work</a:t>
            </a:r>
          </a:p>
          <a:p>
            <a:r>
              <a:rPr lang="en-US" smtClean="0">
                <a:ea typeface="ＭＳ Ｐゴシック" panose="020B0600070205080204" pitchFamily="34" charset="-128"/>
              </a:rPr>
              <a:t>Maximize communication and feedback</a:t>
            </a:r>
          </a:p>
          <a:p>
            <a:r>
              <a:rPr lang="en-US" smtClean="0">
                <a:ea typeface="ＭＳ Ｐゴシック" panose="020B0600070205080204" pitchFamily="34" charset="-128"/>
              </a:rPr>
              <a:t>Make sure that developers do most important work</a:t>
            </a:r>
          </a:p>
          <a:p>
            <a:r>
              <a:rPr lang="en-US" smtClean="0">
                <a:ea typeface="ＭＳ Ｐゴシック" panose="020B0600070205080204" pitchFamily="34" charset="-128"/>
              </a:rPr>
              <a:t>Make system flexible, ready to meet any change in requirements</a:t>
            </a:r>
          </a:p>
        </p:txBody>
      </p:sp>
    </p:spTree>
    <p:extLst>
      <p:ext uri="{BB962C8B-B14F-4D97-AF65-F5344CB8AC3E}">
        <p14:creationId xmlns:p14="http://schemas.microsoft.com/office/powerpoint/2010/main" val="205057177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Astr</a:t>
            </a:r>
            <a:r>
              <a:rPr lang="en-US" dirty="0" err="1" smtClean="0">
                <a:cs typeface="Utsaah"/>
              </a:rPr>
              <a:t>ée</a:t>
            </a:r>
            <a:r>
              <a:rPr lang="en-US" dirty="0" smtClean="0">
                <a:cs typeface="Utsaah"/>
              </a:rPr>
              <a:t> S</a:t>
            </a:r>
            <a:r>
              <a:rPr lang="en-US" dirty="0" smtClean="0"/>
              <a:t>tatic Analyzer</a:t>
            </a:r>
            <a:endParaRPr lang="en-US" dirty="0"/>
          </a:p>
        </p:txBody>
      </p:sp>
      <p:sp>
        <p:nvSpPr>
          <p:cNvPr id="3" name="Content Placeholder 2"/>
          <p:cNvSpPr>
            <a:spLocks noGrp="1"/>
          </p:cNvSpPr>
          <p:nvPr>
            <p:ph idx="1"/>
          </p:nvPr>
        </p:nvSpPr>
        <p:spPr>
          <a:xfrm>
            <a:off x="1981200" y="2060848"/>
            <a:ext cx="8507288" cy="4263752"/>
          </a:xfrm>
        </p:spPr>
        <p:txBody>
          <a:bodyPr>
            <a:normAutofit/>
          </a:bodyPr>
          <a:lstStyle/>
          <a:p>
            <a:pPr marL="274320" lvl="1" indent="-274320">
              <a:buClr>
                <a:schemeClr val="accent3"/>
              </a:buClr>
              <a:buSzPct val="95000"/>
            </a:pPr>
            <a:r>
              <a:rPr lang="en-US" dirty="0" smtClean="0"/>
              <a:t>In </a:t>
            </a:r>
            <a:r>
              <a:rPr lang="en-US" dirty="0"/>
              <a:t>Nov. 2003, ASTRÉE was able to prove completely automatically the absence of any RTE in the primary flight control software of the Airbus A340 fly-by-wire </a:t>
            </a:r>
            <a:r>
              <a:rPr lang="en-US" dirty="0" smtClean="0"/>
              <a:t>system</a:t>
            </a:r>
          </a:p>
          <a:p>
            <a:pPr marL="274320" lvl="1" indent="-274320">
              <a:buClr>
                <a:schemeClr val="accent3"/>
              </a:buClr>
              <a:buSzPct val="95000"/>
            </a:pPr>
            <a:r>
              <a:rPr lang="en-US" dirty="0" smtClean="0"/>
              <a:t>A </a:t>
            </a:r>
            <a:r>
              <a:rPr lang="en-US" dirty="0"/>
              <a:t>program of 132,000 lines of C analyzed in 1h20 on a 2.8 GHz 32-bit PC using 300 Mb of memory (and 50mn on a 64-bit AMD Athlon™ 64 using 580 Mb of memory</a:t>
            </a:r>
            <a:r>
              <a:rPr lang="en-US" dirty="0" smtClean="0"/>
              <a:t>).</a:t>
            </a:r>
            <a:endParaRPr lang="en-US" dirty="0"/>
          </a:p>
          <a:p>
            <a:pPr marL="274320" lvl="1" indent="-274320">
              <a:buClr>
                <a:schemeClr val="accent3"/>
              </a:buClr>
              <a:buSzPct val="95000"/>
            </a:pPr>
            <a:endParaRPr lang="en-US" dirty="0"/>
          </a:p>
          <a:p>
            <a:pPr marL="0" indent="0">
              <a:buNone/>
            </a:pPr>
            <a:endParaRPr lang="en-US" dirty="0"/>
          </a:p>
        </p:txBody>
      </p:sp>
      <p:pic>
        <p:nvPicPr>
          <p:cNvPr id="5"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33648" y="4581128"/>
            <a:ext cx="400325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9487208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r>
              <a:rPr lang="en-US" smtClean="0">
                <a:ea typeface="ＭＳ Ｐゴシック" panose="020B0600070205080204" pitchFamily="34" charset="-128"/>
              </a:rPr>
              <a:t>History</a:t>
            </a:r>
          </a:p>
        </p:txBody>
      </p:sp>
      <p:sp>
        <p:nvSpPr>
          <p:cNvPr id="47107" name="Content Placeholder 2"/>
          <p:cNvSpPr>
            <a:spLocks noGrp="1"/>
          </p:cNvSpPr>
          <p:nvPr>
            <p:ph idx="1"/>
          </p:nvPr>
        </p:nvSpPr>
        <p:spPr/>
        <p:txBody>
          <a:bodyPr/>
          <a:lstStyle/>
          <a:p>
            <a:r>
              <a:rPr lang="en-US" dirty="0" smtClean="0">
                <a:ea typeface="ＭＳ Ｐゴシック" panose="020B0600070205080204" pitchFamily="34" charset="-128"/>
              </a:rPr>
              <a:t>Kent Beck</a:t>
            </a:r>
          </a:p>
          <a:p>
            <a:pPr lvl="1"/>
            <a:r>
              <a:rPr lang="en-US" dirty="0" smtClean="0">
                <a:ea typeface="ＭＳ Ｐゴシック" panose="020B0600070205080204" pitchFamily="34" charset="-128"/>
              </a:rPr>
              <a:t>Influential book “Extreme Programming Explained” (1999)</a:t>
            </a:r>
          </a:p>
          <a:p>
            <a:pPr lvl="1"/>
            <a:endParaRPr lang="en-US" dirty="0" smtClean="0">
              <a:ea typeface="ＭＳ Ｐゴシック" panose="020B0600070205080204" pitchFamily="34" charset="-128"/>
            </a:endParaRPr>
          </a:p>
          <a:p>
            <a:r>
              <a:rPr lang="en-US" dirty="0" smtClean="0">
                <a:ea typeface="ＭＳ Ｐゴシック" panose="020B0600070205080204" pitchFamily="34" charset="-128"/>
              </a:rPr>
              <a:t>Speed to market, rapidly changing requirements</a:t>
            </a:r>
          </a:p>
          <a:p>
            <a:endParaRPr lang="en-US" dirty="0" smtClean="0">
              <a:ea typeface="ＭＳ Ｐゴシック" panose="020B0600070205080204" pitchFamily="34" charset="-128"/>
            </a:endParaRPr>
          </a:p>
          <a:p>
            <a:r>
              <a:rPr lang="en-US" dirty="0" smtClean="0">
                <a:ea typeface="ＭＳ Ｐゴシック" panose="020B0600070205080204" pitchFamily="34" charset="-128"/>
              </a:rPr>
              <a:t>Some ideas go back much further</a:t>
            </a:r>
          </a:p>
          <a:p>
            <a:pPr lvl="1"/>
            <a:r>
              <a:rPr lang="en-US" dirty="0" smtClean="0">
                <a:ea typeface="ＭＳ Ｐゴシック" panose="020B0600070205080204" pitchFamily="34" charset="-128"/>
              </a:rPr>
              <a:t>“Test first development” used in NASA in the 60s</a:t>
            </a:r>
          </a:p>
        </p:txBody>
      </p:sp>
    </p:spTree>
    <p:extLst>
      <p:ext uri="{BB962C8B-B14F-4D97-AF65-F5344CB8AC3E}">
        <p14:creationId xmlns:p14="http://schemas.microsoft.com/office/powerpoint/2010/main" val="72786501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2"/>
          <p:cNvSpPr>
            <a:spLocks noGrp="1" noChangeArrowheads="1"/>
          </p:cNvSpPr>
          <p:nvPr>
            <p:ph type="title"/>
          </p:nvPr>
        </p:nvSpPr>
        <p:spPr/>
        <p:txBody>
          <a:bodyPr/>
          <a:lstStyle/>
          <a:p>
            <a:r>
              <a:rPr lang="en-US" smtClean="0">
                <a:ea typeface="ＭＳ Ｐゴシック" panose="020B0600070205080204" pitchFamily="34" charset="-128"/>
              </a:rPr>
              <a:t>XP Practices</a:t>
            </a:r>
          </a:p>
        </p:txBody>
      </p:sp>
      <p:sp>
        <p:nvSpPr>
          <p:cNvPr id="48133" name="Rectangle 3"/>
          <p:cNvSpPr>
            <a:spLocks noGrp="1" noChangeArrowheads="1"/>
          </p:cNvSpPr>
          <p:nvPr>
            <p:ph type="body" sz="half" idx="1"/>
          </p:nvPr>
        </p:nvSpPr>
        <p:spPr/>
        <p:txBody>
          <a:bodyPr/>
          <a:lstStyle/>
          <a:p>
            <a:r>
              <a:rPr lang="en-US" sz="2400">
                <a:ea typeface="ＭＳ Ｐゴシック" panose="020B0600070205080204" pitchFamily="34" charset="-128"/>
              </a:rPr>
              <a:t>On-site customer</a:t>
            </a:r>
          </a:p>
          <a:p>
            <a:r>
              <a:rPr lang="en-US" sz="2400">
                <a:ea typeface="ＭＳ Ｐゴシック" panose="020B0600070205080204" pitchFamily="34" charset="-128"/>
              </a:rPr>
              <a:t>The Planning Game</a:t>
            </a:r>
          </a:p>
          <a:p>
            <a:r>
              <a:rPr lang="en-US" sz="2400">
                <a:ea typeface="ＭＳ Ｐゴシック" panose="020B0600070205080204" pitchFamily="34" charset="-128"/>
              </a:rPr>
              <a:t>Small releases</a:t>
            </a:r>
          </a:p>
          <a:p>
            <a:r>
              <a:rPr lang="en-US" sz="2400">
                <a:ea typeface="ＭＳ Ｐゴシック" panose="020B0600070205080204" pitchFamily="34" charset="-128"/>
              </a:rPr>
              <a:t>Testing</a:t>
            </a:r>
          </a:p>
          <a:p>
            <a:r>
              <a:rPr lang="en-US" sz="2400">
                <a:ea typeface="ＭＳ Ｐゴシック" panose="020B0600070205080204" pitchFamily="34" charset="-128"/>
              </a:rPr>
              <a:t>Simple design</a:t>
            </a:r>
          </a:p>
          <a:p>
            <a:r>
              <a:rPr lang="en-US" sz="2400">
                <a:ea typeface="ＭＳ Ｐゴシック" panose="020B0600070205080204" pitchFamily="34" charset="-128"/>
              </a:rPr>
              <a:t>Refactoring</a:t>
            </a:r>
          </a:p>
          <a:p>
            <a:endParaRPr lang="en-US" sz="2400">
              <a:ea typeface="ＭＳ Ｐゴシック" panose="020B0600070205080204" pitchFamily="34" charset="-128"/>
            </a:endParaRPr>
          </a:p>
        </p:txBody>
      </p:sp>
      <p:sp>
        <p:nvSpPr>
          <p:cNvPr id="48134" name="Rectangle 4"/>
          <p:cNvSpPr>
            <a:spLocks noGrp="1" noChangeArrowheads="1"/>
          </p:cNvSpPr>
          <p:nvPr>
            <p:ph type="body" sz="half" idx="2"/>
          </p:nvPr>
        </p:nvSpPr>
        <p:spPr/>
        <p:txBody>
          <a:bodyPr/>
          <a:lstStyle/>
          <a:p>
            <a:r>
              <a:rPr lang="en-US" sz="2400">
                <a:ea typeface="ＭＳ Ｐゴシック" panose="020B0600070205080204" pitchFamily="34" charset="-128"/>
              </a:rPr>
              <a:t>Metaphor</a:t>
            </a:r>
          </a:p>
          <a:p>
            <a:r>
              <a:rPr lang="en-US" sz="2400">
                <a:ea typeface="ＭＳ Ｐゴシック" panose="020B0600070205080204" pitchFamily="34" charset="-128"/>
              </a:rPr>
              <a:t>Pair programming</a:t>
            </a:r>
          </a:p>
          <a:p>
            <a:r>
              <a:rPr lang="en-US" sz="2400">
                <a:ea typeface="ＭＳ Ｐゴシック" panose="020B0600070205080204" pitchFamily="34" charset="-128"/>
              </a:rPr>
              <a:t>Collective ownership</a:t>
            </a:r>
          </a:p>
          <a:p>
            <a:r>
              <a:rPr lang="en-US" sz="2400">
                <a:ea typeface="ＭＳ Ｐゴシック" panose="020B0600070205080204" pitchFamily="34" charset="-128"/>
              </a:rPr>
              <a:t>Continuous integration</a:t>
            </a:r>
          </a:p>
          <a:p>
            <a:r>
              <a:rPr lang="en-US" sz="2400">
                <a:ea typeface="ＭＳ Ｐゴシック" panose="020B0600070205080204" pitchFamily="34" charset="-128"/>
              </a:rPr>
              <a:t>40-hour week</a:t>
            </a:r>
          </a:p>
          <a:p>
            <a:r>
              <a:rPr lang="en-US" sz="2400">
                <a:ea typeface="ＭＳ Ｐゴシック" panose="020B0600070205080204" pitchFamily="34" charset="-128"/>
              </a:rPr>
              <a:t>Coding standards</a:t>
            </a:r>
          </a:p>
          <a:p>
            <a:endParaRPr lang="en-US" sz="2400">
              <a:ea typeface="ＭＳ Ｐゴシック" panose="020B0600070205080204" pitchFamily="34" charset="-128"/>
            </a:endParaRPr>
          </a:p>
        </p:txBody>
      </p:sp>
    </p:spTree>
    <p:extLst>
      <p:ext uri="{BB962C8B-B14F-4D97-AF65-F5344CB8AC3E}">
        <p14:creationId xmlns:p14="http://schemas.microsoft.com/office/powerpoint/2010/main" val="358699831"/>
      </p:ext>
    </p:extLst>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2"/>
          <p:cNvSpPr>
            <a:spLocks noGrp="1" noChangeArrowheads="1"/>
          </p:cNvSpPr>
          <p:nvPr>
            <p:ph type="title"/>
          </p:nvPr>
        </p:nvSpPr>
        <p:spPr/>
        <p:txBody>
          <a:bodyPr/>
          <a:lstStyle/>
          <a:p>
            <a:r>
              <a:rPr lang="en-US" smtClean="0">
                <a:ea typeface="ＭＳ Ｐゴシック" panose="020B0600070205080204" pitchFamily="34" charset="-128"/>
              </a:rPr>
              <a:t>XP Process</a:t>
            </a:r>
          </a:p>
        </p:txBody>
      </p:sp>
      <p:sp>
        <p:nvSpPr>
          <p:cNvPr id="187395" name="Rectangle 3"/>
          <p:cNvSpPr>
            <a:spLocks noGrp="1" noChangeArrowheads="1"/>
          </p:cNvSpPr>
          <p:nvPr>
            <p:ph type="body" idx="1"/>
          </p:nvPr>
        </p:nvSpPr>
        <p:spPr/>
        <p:txBody>
          <a:bodyPr>
            <a:normAutofit lnSpcReduction="10000"/>
          </a:bodyPr>
          <a:lstStyle/>
          <a:p>
            <a:pPr marL="533400" indent="-533400">
              <a:buNone/>
            </a:pPr>
            <a:r>
              <a:rPr lang="en-US" sz="2400">
                <a:ea typeface="ＭＳ Ｐゴシック" panose="020B0600070205080204" pitchFamily="34" charset="-128"/>
              </a:rPr>
              <a:t>Multiple short cycles (2 weeks): </a:t>
            </a:r>
          </a:p>
          <a:p>
            <a:pPr marL="533400" indent="-533400">
              <a:spcBef>
                <a:spcPct val="10000"/>
              </a:spcBef>
              <a:buFontTx/>
              <a:buAutoNum type="arabicPeriod"/>
            </a:pPr>
            <a:r>
              <a:rPr lang="en-US" sz="2400">
                <a:ea typeface="ＭＳ Ｐゴシック" panose="020B0600070205080204" pitchFamily="34" charset="-128"/>
              </a:rPr>
              <a:t>Meet with client to elicit requirements</a:t>
            </a:r>
          </a:p>
          <a:p>
            <a:pPr marL="914400" lvl="1" indent="-457200">
              <a:spcBef>
                <a:spcPct val="10000"/>
              </a:spcBef>
              <a:buFontTx/>
              <a:buChar char="•"/>
            </a:pPr>
            <a:r>
              <a:rPr lang="en-US" sz="2000">
                <a:ea typeface="ＭＳ Ｐゴシック" panose="020B0600070205080204" pitchFamily="34" charset="-128"/>
              </a:rPr>
              <a:t>User stories + acceptance tests</a:t>
            </a:r>
          </a:p>
          <a:p>
            <a:pPr marL="533400" indent="-533400">
              <a:spcBef>
                <a:spcPct val="10000"/>
              </a:spcBef>
              <a:buFontTx/>
              <a:buAutoNum type="arabicPeriod"/>
            </a:pPr>
            <a:r>
              <a:rPr lang="en-US" sz="2400">
                <a:ea typeface="ＭＳ Ｐゴシック" panose="020B0600070205080204" pitchFamily="34" charset="-128"/>
              </a:rPr>
              <a:t>Planning game</a:t>
            </a:r>
          </a:p>
          <a:p>
            <a:pPr marL="914400" lvl="1" indent="-457200">
              <a:spcBef>
                <a:spcPct val="10000"/>
              </a:spcBef>
              <a:buFontTx/>
              <a:buChar char="•"/>
            </a:pPr>
            <a:r>
              <a:rPr lang="en-US" sz="2000">
                <a:ea typeface="ＭＳ Ｐゴシック" panose="020B0600070205080204" pitchFamily="34" charset="-128"/>
              </a:rPr>
              <a:t>Break stories into tasks, estimate cost</a:t>
            </a:r>
          </a:p>
          <a:p>
            <a:pPr marL="914400" lvl="1" indent="-457200">
              <a:spcBef>
                <a:spcPct val="10000"/>
              </a:spcBef>
              <a:buFontTx/>
              <a:buChar char="•"/>
            </a:pPr>
            <a:r>
              <a:rPr lang="en-US" sz="2000">
                <a:ea typeface="ＭＳ Ｐゴシック" panose="020B0600070205080204" pitchFamily="34" charset="-128"/>
              </a:rPr>
              <a:t>Client prioritizes stories to do first</a:t>
            </a:r>
          </a:p>
          <a:p>
            <a:pPr marL="533400" indent="-533400">
              <a:spcBef>
                <a:spcPct val="10000"/>
              </a:spcBef>
              <a:buFontTx/>
              <a:buAutoNum type="arabicPeriod"/>
            </a:pPr>
            <a:r>
              <a:rPr lang="en-US" sz="2400">
                <a:ea typeface="ＭＳ Ｐゴシック" panose="020B0600070205080204" pitchFamily="34" charset="-128"/>
              </a:rPr>
              <a:t>Implementation</a:t>
            </a:r>
          </a:p>
          <a:p>
            <a:pPr marL="914400" lvl="1" indent="-457200">
              <a:spcBef>
                <a:spcPct val="10000"/>
              </a:spcBef>
              <a:buFontTx/>
              <a:buChar char="•"/>
            </a:pPr>
            <a:r>
              <a:rPr lang="en-US" sz="2000">
                <a:ea typeface="ＭＳ Ｐゴシック" panose="020B0600070205080204" pitchFamily="34" charset="-128"/>
              </a:rPr>
              <a:t>Write programmer tests first</a:t>
            </a:r>
          </a:p>
          <a:p>
            <a:pPr marL="914400" lvl="1" indent="-457200">
              <a:spcBef>
                <a:spcPct val="10000"/>
              </a:spcBef>
              <a:buFontTx/>
              <a:buChar char="•"/>
            </a:pPr>
            <a:r>
              <a:rPr lang="en-US" sz="2000">
                <a:ea typeface="ＭＳ Ｐゴシック" panose="020B0600070205080204" pitchFamily="34" charset="-128"/>
              </a:rPr>
              <a:t>Simplest possible design to pass the tests</a:t>
            </a:r>
          </a:p>
          <a:p>
            <a:pPr marL="914400" lvl="1" indent="-457200">
              <a:spcBef>
                <a:spcPct val="10000"/>
              </a:spcBef>
              <a:buFontTx/>
              <a:buChar char="•"/>
            </a:pPr>
            <a:r>
              <a:rPr lang="en-US" sz="2000">
                <a:ea typeface="ＭＳ Ｐゴシック" panose="020B0600070205080204" pitchFamily="34" charset="-128"/>
              </a:rPr>
              <a:t>Code in pairs</a:t>
            </a:r>
          </a:p>
          <a:p>
            <a:pPr marL="914400" lvl="1" indent="-457200">
              <a:spcBef>
                <a:spcPct val="10000"/>
              </a:spcBef>
              <a:buFontTx/>
              <a:buChar char="•"/>
            </a:pPr>
            <a:r>
              <a:rPr lang="en-US" sz="2000">
                <a:ea typeface="ＭＳ Ｐゴシック" panose="020B0600070205080204" pitchFamily="34" charset="-128"/>
              </a:rPr>
              <a:t>Occasionally refactor the code</a:t>
            </a:r>
          </a:p>
          <a:p>
            <a:pPr marL="533400" indent="-533400">
              <a:spcBef>
                <a:spcPct val="10000"/>
              </a:spcBef>
              <a:buFontTx/>
              <a:buAutoNum type="arabicPeriod"/>
            </a:pPr>
            <a:r>
              <a:rPr lang="en-US" sz="2400">
                <a:ea typeface="ＭＳ Ｐゴシック" panose="020B0600070205080204" pitchFamily="34" charset="-128"/>
              </a:rPr>
              <a:t>Evaluate progress and reiterate from step 1</a:t>
            </a:r>
          </a:p>
        </p:txBody>
      </p:sp>
    </p:spTree>
    <p:extLst>
      <p:ext uri="{BB962C8B-B14F-4D97-AF65-F5344CB8AC3E}">
        <p14:creationId xmlns:p14="http://schemas.microsoft.com/office/powerpoint/2010/main" val="2841633988"/>
      </p:ext>
    </p:extLst>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r>
              <a:rPr lang="en-US" sz="1400">
                <a:latin typeface="Times New Roman" panose="02020603050405020304" pitchFamily="18" charset="0"/>
              </a:rPr>
              <a:t>Prof. Majumdar  CS 130  Lecture 2</a:t>
            </a:r>
          </a:p>
        </p:txBody>
      </p:sp>
      <p:sp>
        <p:nvSpPr>
          <p:cNvPr id="5017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fld id="{E26FC5EF-F145-49AA-9F1C-FE7CD60C4FD5}" type="slidenum">
              <a:rPr lang="en-US" sz="1400">
                <a:latin typeface="Times New Roman" panose="02020603050405020304" pitchFamily="18" charset="0"/>
              </a:rPr>
              <a:pPr/>
              <a:t>53</a:t>
            </a:fld>
            <a:endParaRPr lang="en-US" sz="1400">
              <a:latin typeface="Times New Roman" panose="02020603050405020304" pitchFamily="18" charset="0"/>
            </a:endParaRPr>
          </a:p>
        </p:txBody>
      </p:sp>
      <p:sp>
        <p:nvSpPr>
          <p:cNvPr id="50180" name="Rectangle 2"/>
          <p:cNvSpPr>
            <a:spLocks noGrp="1" noChangeArrowheads="1"/>
          </p:cNvSpPr>
          <p:nvPr>
            <p:ph type="title"/>
          </p:nvPr>
        </p:nvSpPr>
        <p:spPr/>
        <p:txBody>
          <a:bodyPr/>
          <a:lstStyle/>
          <a:p>
            <a:r>
              <a:rPr lang="en-US" smtClean="0">
                <a:ea typeface="ＭＳ Ｐゴシック" panose="020B0600070205080204" pitchFamily="34" charset="-128"/>
              </a:rPr>
              <a:t>Extreme Programming (XP)</a:t>
            </a:r>
          </a:p>
        </p:txBody>
      </p:sp>
      <p:sp>
        <p:nvSpPr>
          <p:cNvPr id="50181" name="Rectangle 3"/>
          <p:cNvSpPr>
            <a:spLocks noGrp="1" noChangeArrowheads="1"/>
          </p:cNvSpPr>
          <p:nvPr>
            <p:ph type="body" idx="1"/>
          </p:nvPr>
        </p:nvSpPr>
        <p:spPr>
          <a:xfrm>
            <a:off x="1871004" y="1892095"/>
            <a:ext cx="8686800" cy="4419600"/>
          </a:xfrm>
        </p:spPr>
        <p:txBody>
          <a:bodyPr/>
          <a:lstStyle/>
          <a:p>
            <a:r>
              <a:rPr lang="en-US" dirty="0" smtClean="0">
                <a:ea typeface="ＭＳ Ｐゴシック" panose="020B0600070205080204" pitchFamily="34" charset="-128"/>
              </a:rPr>
              <a:t>XP: like iterative but taken to the </a:t>
            </a:r>
            <a:r>
              <a:rPr lang="en-US" i="1" dirty="0" smtClean="0">
                <a:ea typeface="ＭＳ Ｐゴシック" panose="020B0600070205080204" pitchFamily="34" charset="-128"/>
              </a:rPr>
              <a:t>extreme</a:t>
            </a:r>
          </a:p>
        </p:txBody>
      </p:sp>
      <p:sp>
        <p:nvSpPr>
          <p:cNvPr id="50182" name="Line 4"/>
          <p:cNvSpPr>
            <a:spLocks noChangeShapeType="1"/>
          </p:cNvSpPr>
          <p:nvPr/>
        </p:nvSpPr>
        <p:spPr bwMode="auto">
          <a:xfrm>
            <a:off x="2057400" y="5410200"/>
            <a:ext cx="80772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nchor="ctr"/>
          <a:lstStyle/>
          <a:p>
            <a:endParaRPr lang="en-US"/>
          </a:p>
        </p:txBody>
      </p:sp>
      <p:sp>
        <p:nvSpPr>
          <p:cNvPr id="50183" name="Text Box 5"/>
          <p:cNvSpPr txBox="1">
            <a:spLocks noChangeArrowheads="1"/>
          </p:cNvSpPr>
          <p:nvPr/>
        </p:nvSpPr>
        <p:spPr bwMode="auto">
          <a:xfrm>
            <a:off x="9677400" y="4918075"/>
            <a:ext cx="9286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pPr algn="l"/>
            <a:r>
              <a:rPr lang="en-US">
                <a:latin typeface="Times New Roman" panose="02020603050405020304" pitchFamily="18" charset="0"/>
              </a:rPr>
              <a:t>Scope</a:t>
            </a:r>
          </a:p>
        </p:txBody>
      </p:sp>
      <p:sp>
        <p:nvSpPr>
          <p:cNvPr id="50184" name="Line 6"/>
          <p:cNvSpPr>
            <a:spLocks noChangeShapeType="1"/>
          </p:cNvSpPr>
          <p:nvPr/>
        </p:nvSpPr>
        <p:spPr bwMode="auto">
          <a:xfrm flipV="1">
            <a:off x="2057400" y="2743200"/>
            <a:ext cx="0" cy="2667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nchor="ctr"/>
          <a:lstStyle/>
          <a:p>
            <a:endParaRPr lang="en-US"/>
          </a:p>
        </p:txBody>
      </p:sp>
      <p:sp>
        <p:nvSpPr>
          <p:cNvPr id="50185" name="Text Box 7"/>
          <p:cNvSpPr txBox="1">
            <a:spLocks noChangeArrowheads="1"/>
          </p:cNvSpPr>
          <p:nvPr/>
        </p:nvSpPr>
        <p:spPr bwMode="auto">
          <a:xfrm>
            <a:off x="2133600" y="2819400"/>
            <a:ext cx="827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r>
              <a:rPr lang="en-US">
                <a:latin typeface="Times New Roman" panose="02020603050405020304" pitchFamily="18" charset="0"/>
              </a:rPr>
              <a:t>Time</a:t>
            </a:r>
          </a:p>
        </p:txBody>
      </p:sp>
      <p:sp>
        <p:nvSpPr>
          <p:cNvPr id="50186" name="Rectangle 8"/>
          <p:cNvSpPr>
            <a:spLocks noChangeArrowheads="1"/>
          </p:cNvSpPr>
          <p:nvPr/>
        </p:nvSpPr>
        <p:spPr bwMode="auto">
          <a:xfrm>
            <a:off x="3124200" y="4876800"/>
            <a:ext cx="1828800" cy="381000"/>
          </a:xfrm>
          <a:prstGeom prst="rect">
            <a:avLst/>
          </a:prstGeom>
          <a:solidFill>
            <a:srgbClr val="EF1F0F"/>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r>
              <a:rPr lang="en-US">
                <a:latin typeface="Times New Roman" panose="02020603050405020304" pitchFamily="18" charset="0"/>
              </a:rPr>
              <a:t>Analyze</a:t>
            </a:r>
          </a:p>
        </p:txBody>
      </p:sp>
      <p:sp>
        <p:nvSpPr>
          <p:cNvPr id="50187" name="Rectangle 10"/>
          <p:cNvSpPr>
            <a:spLocks noChangeArrowheads="1"/>
          </p:cNvSpPr>
          <p:nvPr/>
        </p:nvSpPr>
        <p:spPr bwMode="auto">
          <a:xfrm>
            <a:off x="3124200" y="4495800"/>
            <a:ext cx="1828800" cy="381000"/>
          </a:xfrm>
          <a:prstGeom prst="rect">
            <a:avLst/>
          </a:prstGeom>
          <a:solidFill>
            <a:srgbClr val="FFCC66"/>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r>
              <a:rPr lang="en-US">
                <a:latin typeface="Times New Roman" panose="02020603050405020304" pitchFamily="18" charset="0"/>
              </a:rPr>
              <a:t>Design</a:t>
            </a:r>
          </a:p>
        </p:txBody>
      </p:sp>
      <p:sp>
        <p:nvSpPr>
          <p:cNvPr id="50188" name="Rectangle 11"/>
          <p:cNvSpPr>
            <a:spLocks noChangeArrowheads="1"/>
          </p:cNvSpPr>
          <p:nvPr/>
        </p:nvSpPr>
        <p:spPr bwMode="auto">
          <a:xfrm>
            <a:off x="3124200" y="4116388"/>
            <a:ext cx="1828800" cy="381000"/>
          </a:xfrm>
          <a:prstGeom prst="rect">
            <a:avLst/>
          </a:prstGeom>
          <a:solidFill>
            <a:srgbClr val="6666FF"/>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r>
              <a:rPr lang="en-US">
                <a:latin typeface="Times New Roman" panose="02020603050405020304" pitchFamily="18" charset="0"/>
              </a:rPr>
              <a:t>Implement</a:t>
            </a:r>
          </a:p>
        </p:txBody>
      </p:sp>
      <p:sp>
        <p:nvSpPr>
          <p:cNvPr id="50189" name="Rectangle 12"/>
          <p:cNvSpPr>
            <a:spLocks noChangeArrowheads="1"/>
          </p:cNvSpPr>
          <p:nvPr/>
        </p:nvSpPr>
        <p:spPr bwMode="auto">
          <a:xfrm>
            <a:off x="3124200" y="3733800"/>
            <a:ext cx="1828800" cy="381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r>
              <a:rPr lang="en-US">
                <a:latin typeface="Times New Roman" panose="02020603050405020304" pitchFamily="18" charset="0"/>
              </a:rPr>
              <a:t>Test</a:t>
            </a:r>
          </a:p>
        </p:txBody>
      </p:sp>
      <p:grpSp>
        <p:nvGrpSpPr>
          <p:cNvPr id="2" name="Group 30"/>
          <p:cNvGrpSpPr>
            <a:grpSpLocks/>
          </p:cNvGrpSpPr>
          <p:nvPr/>
        </p:nvGrpSpPr>
        <p:grpSpPr bwMode="auto">
          <a:xfrm>
            <a:off x="6099175" y="4648200"/>
            <a:ext cx="609600" cy="609600"/>
            <a:chOff x="2640" y="3312"/>
            <a:chExt cx="384" cy="384"/>
          </a:xfrm>
        </p:grpSpPr>
        <p:sp>
          <p:nvSpPr>
            <p:cNvPr id="50223" name="Rectangle 14"/>
            <p:cNvSpPr>
              <a:spLocks noChangeArrowheads="1"/>
            </p:cNvSpPr>
            <p:nvPr/>
          </p:nvSpPr>
          <p:spPr bwMode="auto">
            <a:xfrm>
              <a:off x="2640" y="3408"/>
              <a:ext cx="384" cy="96"/>
            </a:xfrm>
            <a:prstGeom prst="rect">
              <a:avLst/>
            </a:prstGeom>
            <a:solidFill>
              <a:srgbClr val="6666FF"/>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50224" name="Rectangle 17"/>
            <p:cNvSpPr>
              <a:spLocks noChangeArrowheads="1"/>
            </p:cNvSpPr>
            <p:nvPr/>
          </p:nvSpPr>
          <p:spPr bwMode="auto">
            <a:xfrm>
              <a:off x="2640" y="3312"/>
              <a:ext cx="384" cy="96"/>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50225" name="Rectangle 18"/>
            <p:cNvSpPr>
              <a:spLocks noChangeArrowheads="1"/>
            </p:cNvSpPr>
            <p:nvPr/>
          </p:nvSpPr>
          <p:spPr bwMode="auto">
            <a:xfrm>
              <a:off x="2640" y="3504"/>
              <a:ext cx="384" cy="96"/>
            </a:xfrm>
            <a:prstGeom prst="rect">
              <a:avLst/>
            </a:prstGeom>
            <a:solidFill>
              <a:srgbClr val="FFCC66"/>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50226" name="Rectangle 19"/>
            <p:cNvSpPr>
              <a:spLocks noChangeArrowheads="1"/>
            </p:cNvSpPr>
            <p:nvPr/>
          </p:nvSpPr>
          <p:spPr bwMode="auto">
            <a:xfrm>
              <a:off x="2640" y="3600"/>
              <a:ext cx="384" cy="96"/>
            </a:xfrm>
            <a:prstGeom prst="rect">
              <a:avLst/>
            </a:prstGeom>
            <a:solidFill>
              <a:srgbClr val="EF1F0F"/>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grpSp>
      <p:sp>
        <p:nvSpPr>
          <p:cNvPr id="162836" name="Rectangle 20"/>
          <p:cNvSpPr>
            <a:spLocks noChangeArrowheads="1"/>
          </p:cNvSpPr>
          <p:nvPr/>
        </p:nvSpPr>
        <p:spPr bwMode="auto">
          <a:xfrm>
            <a:off x="6099175" y="3886200"/>
            <a:ext cx="1219200" cy="152400"/>
          </a:xfrm>
          <a:prstGeom prst="rect">
            <a:avLst/>
          </a:prstGeom>
          <a:solidFill>
            <a:srgbClr val="6666FF"/>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62837" name="Rectangle 21"/>
          <p:cNvSpPr>
            <a:spLocks noChangeArrowheads="1"/>
          </p:cNvSpPr>
          <p:nvPr/>
        </p:nvSpPr>
        <p:spPr bwMode="auto">
          <a:xfrm>
            <a:off x="6099175" y="3733800"/>
            <a:ext cx="1219200" cy="1524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62838" name="Rectangle 22"/>
          <p:cNvSpPr>
            <a:spLocks noChangeArrowheads="1"/>
          </p:cNvSpPr>
          <p:nvPr/>
        </p:nvSpPr>
        <p:spPr bwMode="auto">
          <a:xfrm>
            <a:off x="6099175" y="4038600"/>
            <a:ext cx="1219200" cy="152400"/>
          </a:xfrm>
          <a:prstGeom prst="rect">
            <a:avLst/>
          </a:prstGeom>
          <a:solidFill>
            <a:srgbClr val="FFCC66"/>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162839" name="Rectangle 23"/>
          <p:cNvSpPr>
            <a:spLocks noChangeArrowheads="1"/>
          </p:cNvSpPr>
          <p:nvPr/>
        </p:nvSpPr>
        <p:spPr bwMode="auto">
          <a:xfrm>
            <a:off x="6099175" y="4191000"/>
            <a:ext cx="1219200" cy="152400"/>
          </a:xfrm>
          <a:prstGeom prst="rect">
            <a:avLst/>
          </a:prstGeom>
          <a:solidFill>
            <a:srgbClr val="EF1F0F"/>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grpSp>
        <p:nvGrpSpPr>
          <p:cNvPr id="3" name="Group 31"/>
          <p:cNvGrpSpPr>
            <a:grpSpLocks/>
          </p:cNvGrpSpPr>
          <p:nvPr/>
        </p:nvGrpSpPr>
        <p:grpSpPr bwMode="auto">
          <a:xfrm>
            <a:off x="8382000" y="4953000"/>
            <a:ext cx="381000" cy="304800"/>
            <a:chOff x="2640" y="3312"/>
            <a:chExt cx="384" cy="384"/>
          </a:xfrm>
        </p:grpSpPr>
        <p:sp>
          <p:nvSpPr>
            <p:cNvPr id="50219" name="Rectangle 32"/>
            <p:cNvSpPr>
              <a:spLocks noChangeArrowheads="1"/>
            </p:cNvSpPr>
            <p:nvPr/>
          </p:nvSpPr>
          <p:spPr bwMode="auto">
            <a:xfrm>
              <a:off x="2640" y="3408"/>
              <a:ext cx="384" cy="96"/>
            </a:xfrm>
            <a:prstGeom prst="rect">
              <a:avLst/>
            </a:prstGeom>
            <a:solidFill>
              <a:srgbClr val="6666FF"/>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50220" name="Rectangle 33"/>
            <p:cNvSpPr>
              <a:spLocks noChangeArrowheads="1"/>
            </p:cNvSpPr>
            <p:nvPr/>
          </p:nvSpPr>
          <p:spPr bwMode="auto">
            <a:xfrm>
              <a:off x="2640" y="3312"/>
              <a:ext cx="384" cy="96"/>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50221" name="Rectangle 34"/>
            <p:cNvSpPr>
              <a:spLocks noChangeArrowheads="1"/>
            </p:cNvSpPr>
            <p:nvPr/>
          </p:nvSpPr>
          <p:spPr bwMode="auto">
            <a:xfrm>
              <a:off x="2640" y="3504"/>
              <a:ext cx="384" cy="96"/>
            </a:xfrm>
            <a:prstGeom prst="rect">
              <a:avLst/>
            </a:prstGeom>
            <a:solidFill>
              <a:srgbClr val="FFCC66"/>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50222" name="Rectangle 35"/>
            <p:cNvSpPr>
              <a:spLocks noChangeArrowheads="1"/>
            </p:cNvSpPr>
            <p:nvPr/>
          </p:nvSpPr>
          <p:spPr bwMode="auto">
            <a:xfrm>
              <a:off x="2640" y="3600"/>
              <a:ext cx="384" cy="96"/>
            </a:xfrm>
            <a:prstGeom prst="rect">
              <a:avLst/>
            </a:prstGeom>
            <a:solidFill>
              <a:srgbClr val="EF1F0F"/>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grpSp>
      <p:grpSp>
        <p:nvGrpSpPr>
          <p:cNvPr id="4" name="Group 36"/>
          <p:cNvGrpSpPr>
            <a:grpSpLocks/>
          </p:cNvGrpSpPr>
          <p:nvPr/>
        </p:nvGrpSpPr>
        <p:grpSpPr bwMode="auto">
          <a:xfrm>
            <a:off x="8382001" y="4648200"/>
            <a:ext cx="523875" cy="304800"/>
            <a:chOff x="2640" y="3312"/>
            <a:chExt cx="384" cy="384"/>
          </a:xfrm>
        </p:grpSpPr>
        <p:sp>
          <p:nvSpPr>
            <p:cNvPr id="50215" name="Rectangle 37"/>
            <p:cNvSpPr>
              <a:spLocks noChangeArrowheads="1"/>
            </p:cNvSpPr>
            <p:nvPr/>
          </p:nvSpPr>
          <p:spPr bwMode="auto">
            <a:xfrm>
              <a:off x="2640" y="3408"/>
              <a:ext cx="384" cy="96"/>
            </a:xfrm>
            <a:prstGeom prst="rect">
              <a:avLst/>
            </a:prstGeom>
            <a:solidFill>
              <a:srgbClr val="6666FF"/>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50216" name="Rectangle 38"/>
            <p:cNvSpPr>
              <a:spLocks noChangeArrowheads="1"/>
            </p:cNvSpPr>
            <p:nvPr/>
          </p:nvSpPr>
          <p:spPr bwMode="auto">
            <a:xfrm>
              <a:off x="2640" y="3312"/>
              <a:ext cx="384" cy="96"/>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50217" name="Rectangle 39"/>
            <p:cNvSpPr>
              <a:spLocks noChangeArrowheads="1"/>
            </p:cNvSpPr>
            <p:nvPr/>
          </p:nvSpPr>
          <p:spPr bwMode="auto">
            <a:xfrm>
              <a:off x="2640" y="3504"/>
              <a:ext cx="384" cy="96"/>
            </a:xfrm>
            <a:prstGeom prst="rect">
              <a:avLst/>
            </a:prstGeom>
            <a:solidFill>
              <a:srgbClr val="FFCC66"/>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50218" name="Rectangle 40"/>
            <p:cNvSpPr>
              <a:spLocks noChangeArrowheads="1"/>
            </p:cNvSpPr>
            <p:nvPr/>
          </p:nvSpPr>
          <p:spPr bwMode="auto">
            <a:xfrm>
              <a:off x="2640" y="3600"/>
              <a:ext cx="384" cy="96"/>
            </a:xfrm>
            <a:prstGeom prst="rect">
              <a:avLst/>
            </a:prstGeom>
            <a:solidFill>
              <a:srgbClr val="EF1F0F"/>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grpSp>
      <p:grpSp>
        <p:nvGrpSpPr>
          <p:cNvPr id="5" name="Group 41"/>
          <p:cNvGrpSpPr>
            <a:grpSpLocks/>
          </p:cNvGrpSpPr>
          <p:nvPr/>
        </p:nvGrpSpPr>
        <p:grpSpPr bwMode="auto">
          <a:xfrm>
            <a:off x="8382000" y="4343400"/>
            <a:ext cx="685800" cy="304800"/>
            <a:chOff x="2640" y="3312"/>
            <a:chExt cx="384" cy="384"/>
          </a:xfrm>
        </p:grpSpPr>
        <p:sp>
          <p:nvSpPr>
            <p:cNvPr id="50211" name="Rectangle 42"/>
            <p:cNvSpPr>
              <a:spLocks noChangeArrowheads="1"/>
            </p:cNvSpPr>
            <p:nvPr/>
          </p:nvSpPr>
          <p:spPr bwMode="auto">
            <a:xfrm>
              <a:off x="2640" y="3408"/>
              <a:ext cx="384" cy="96"/>
            </a:xfrm>
            <a:prstGeom prst="rect">
              <a:avLst/>
            </a:prstGeom>
            <a:solidFill>
              <a:srgbClr val="6666FF"/>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50212" name="Rectangle 43"/>
            <p:cNvSpPr>
              <a:spLocks noChangeArrowheads="1"/>
            </p:cNvSpPr>
            <p:nvPr/>
          </p:nvSpPr>
          <p:spPr bwMode="auto">
            <a:xfrm>
              <a:off x="2640" y="3312"/>
              <a:ext cx="384" cy="96"/>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50213" name="Rectangle 44"/>
            <p:cNvSpPr>
              <a:spLocks noChangeArrowheads="1"/>
            </p:cNvSpPr>
            <p:nvPr/>
          </p:nvSpPr>
          <p:spPr bwMode="auto">
            <a:xfrm>
              <a:off x="2640" y="3504"/>
              <a:ext cx="384" cy="96"/>
            </a:xfrm>
            <a:prstGeom prst="rect">
              <a:avLst/>
            </a:prstGeom>
            <a:solidFill>
              <a:srgbClr val="FFCC66"/>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50214" name="Rectangle 45"/>
            <p:cNvSpPr>
              <a:spLocks noChangeArrowheads="1"/>
            </p:cNvSpPr>
            <p:nvPr/>
          </p:nvSpPr>
          <p:spPr bwMode="auto">
            <a:xfrm>
              <a:off x="2640" y="3600"/>
              <a:ext cx="384" cy="96"/>
            </a:xfrm>
            <a:prstGeom prst="rect">
              <a:avLst/>
            </a:prstGeom>
            <a:solidFill>
              <a:srgbClr val="EF1F0F"/>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grpSp>
      <p:grpSp>
        <p:nvGrpSpPr>
          <p:cNvPr id="6" name="Group 46"/>
          <p:cNvGrpSpPr>
            <a:grpSpLocks/>
          </p:cNvGrpSpPr>
          <p:nvPr/>
        </p:nvGrpSpPr>
        <p:grpSpPr bwMode="auto">
          <a:xfrm>
            <a:off x="8382000" y="4038600"/>
            <a:ext cx="838200" cy="304800"/>
            <a:chOff x="2640" y="3312"/>
            <a:chExt cx="384" cy="384"/>
          </a:xfrm>
        </p:grpSpPr>
        <p:sp>
          <p:nvSpPr>
            <p:cNvPr id="50207" name="Rectangle 47"/>
            <p:cNvSpPr>
              <a:spLocks noChangeArrowheads="1"/>
            </p:cNvSpPr>
            <p:nvPr/>
          </p:nvSpPr>
          <p:spPr bwMode="auto">
            <a:xfrm>
              <a:off x="2640" y="3408"/>
              <a:ext cx="384" cy="96"/>
            </a:xfrm>
            <a:prstGeom prst="rect">
              <a:avLst/>
            </a:prstGeom>
            <a:solidFill>
              <a:srgbClr val="6666FF"/>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50208" name="Rectangle 48"/>
            <p:cNvSpPr>
              <a:spLocks noChangeArrowheads="1"/>
            </p:cNvSpPr>
            <p:nvPr/>
          </p:nvSpPr>
          <p:spPr bwMode="auto">
            <a:xfrm>
              <a:off x="2640" y="3312"/>
              <a:ext cx="384" cy="96"/>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50209" name="Rectangle 49"/>
            <p:cNvSpPr>
              <a:spLocks noChangeArrowheads="1"/>
            </p:cNvSpPr>
            <p:nvPr/>
          </p:nvSpPr>
          <p:spPr bwMode="auto">
            <a:xfrm>
              <a:off x="2640" y="3504"/>
              <a:ext cx="384" cy="96"/>
            </a:xfrm>
            <a:prstGeom prst="rect">
              <a:avLst/>
            </a:prstGeom>
            <a:solidFill>
              <a:srgbClr val="FFCC66"/>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50210" name="Rectangle 50"/>
            <p:cNvSpPr>
              <a:spLocks noChangeArrowheads="1"/>
            </p:cNvSpPr>
            <p:nvPr/>
          </p:nvSpPr>
          <p:spPr bwMode="auto">
            <a:xfrm>
              <a:off x="2640" y="3600"/>
              <a:ext cx="384" cy="96"/>
            </a:xfrm>
            <a:prstGeom prst="rect">
              <a:avLst/>
            </a:prstGeom>
            <a:solidFill>
              <a:srgbClr val="EF1F0F"/>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grpSp>
      <p:grpSp>
        <p:nvGrpSpPr>
          <p:cNvPr id="7" name="Group 51"/>
          <p:cNvGrpSpPr>
            <a:grpSpLocks/>
          </p:cNvGrpSpPr>
          <p:nvPr/>
        </p:nvGrpSpPr>
        <p:grpSpPr bwMode="auto">
          <a:xfrm>
            <a:off x="8382000" y="3733800"/>
            <a:ext cx="990600" cy="304800"/>
            <a:chOff x="2640" y="3312"/>
            <a:chExt cx="384" cy="384"/>
          </a:xfrm>
        </p:grpSpPr>
        <p:sp>
          <p:nvSpPr>
            <p:cNvPr id="50203" name="Rectangle 52"/>
            <p:cNvSpPr>
              <a:spLocks noChangeArrowheads="1"/>
            </p:cNvSpPr>
            <p:nvPr/>
          </p:nvSpPr>
          <p:spPr bwMode="auto">
            <a:xfrm>
              <a:off x="2640" y="3408"/>
              <a:ext cx="384" cy="96"/>
            </a:xfrm>
            <a:prstGeom prst="rect">
              <a:avLst/>
            </a:prstGeom>
            <a:solidFill>
              <a:srgbClr val="6666FF"/>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50204" name="Rectangle 53"/>
            <p:cNvSpPr>
              <a:spLocks noChangeArrowheads="1"/>
            </p:cNvSpPr>
            <p:nvPr/>
          </p:nvSpPr>
          <p:spPr bwMode="auto">
            <a:xfrm>
              <a:off x="2640" y="3312"/>
              <a:ext cx="384" cy="96"/>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50205" name="Rectangle 54"/>
            <p:cNvSpPr>
              <a:spLocks noChangeArrowheads="1"/>
            </p:cNvSpPr>
            <p:nvPr/>
          </p:nvSpPr>
          <p:spPr bwMode="auto">
            <a:xfrm>
              <a:off x="2640" y="3504"/>
              <a:ext cx="384" cy="96"/>
            </a:xfrm>
            <a:prstGeom prst="rect">
              <a:avLst/>
            </a:prstGeom>
            <a:solidFill>
              <a:srgbClr val="FFCC66"/>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sp>
          <p:nvSpPr>
            <p:cNvPr id="50206" name="Rectangle 55"/>
            <p:cNvSpPr>
              <a:spLocks noChangeArrowheads="1"/>
            </p:cNvSpPr>
            <p:nvPr/>
          </p:nvSpPr>
          <p:spPr bwMode="auto">
            <a:xfrm>
              <a:off x="2640" y="3600"/>
              <a:ext cx="384" cy="96"/>
            </a:xfrm>
            <a:prstGeom prst="rect">
              <a:avLst/>
            </a:prstGeom>
            <a:solidFill>
              <a:srgbClr val="EF1F0F"/>
            </a:solidFill>
            <a:ln w="9525">
              <a:solidFill>
                <a:schemeClr val="tx1"/>
              </a:solidFill>
              <a:miter lim="800000"/>
              <a:headEnd/>
              <a:tailEnd/>
            </a:ln>
          </p:spPr>
          <p:txBody>
            <a:bodyPr wrap="none" anchor="ct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endParaRPr lang="en-US"/>
            </a:p>
          </p:txBody>
        </p:sp>
      </p:grpSp>
      <p:sp>
        <p:nvSpPr>
          <p:cNvPr id="50200" name="Text Box 57"/>
          <p:cNvSpPr txBox="1">
            <a:spLocks noChangeArrowheads="1"/>
          </p:cNvSpPr>
          <p:nvPr/>
        </p:nvSpPr>
        <p:spPr bwMode="auto">
          <a:xfrm>
            <a:off x="3055938" y="3094038"/>
            <a:ext cx="15922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r>
              <a:rPr lang="en-US"/>
              <a:t>Waterfall</a:t>
            </a:r>
          </a:p>
        </p:txBody>
      </p:sp>
      <p:sp>
        <p:nvSpPr>
          <p:cNvPr id="162874" name="Text Box 58"/>
          <p:cNvSpPr txBox="1">
            <a:spLocks noChangeArrowheads="1"/>
          </p:cNvSpPr>
          <p:nvPr/>
        </p:nvSpPr>
        <p:spPr bwMode="auto">
          <a:xfrm>
            <a:off x="5961064" y="3086100"/>
            <a:ext cx="15081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r>
              <a:rPr lang="en-US"/>
              <a:t>Iterative</a:t>
            </a:r>
          </a:p>
        </p:txBody>
      </p:sp>
      <p:sp>
        <p:nvSpPr>
          <p:cNvPr id="162875" name="Text Box 59"/>
          <p:cNvSpPr txBox="1">
            <a:spLocks noChangeArrowheads="1"/>
          </p:cNvSpPr>
          <p:nvPr/>
        </p:nvSpPr>
        <p:spPr bwMode="auto">
          <a:xfrm>
            <a:off x="8775701" y="3048000"/>
            <a:ext cx="5635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omic Sans MS" panose="030F0702030302020204" pitchFamily="66" charset="0"/>
                <a:ea typeface="ＭＳ Ｐゴシック" panose="020B0600070205080204" pitchFamily="34" charset="-128"/>
              </a:defRPr>
            </a:lvl1pPr>
            <a:lvl2pPr marL="742950" indent="-285750">
              <a:defRPr sz="2400">
                <a:solidFill>
                  <a:schemeClr val="tx1"/>
                </a:solidFill>
                <a:latin typeface="Comic Sans MS" panose="030F0702030302020204" pitchFamily="66" charset="0"/>
                <a:ea typeface="ＭＳ Ｐゴシック" panose="020B0600070205080204" pitchFamily="34" charset="-128"/>
              </a:defRPr>
            </a:lvl2pPr>
            <a:lvl3pPr marL="1143000" indent="-228600">
              <a:defRPr sz="2400">
                <a:solidFill>
                  <a:schemeClr val="tx1"/>
                </a:solidFill>
                <a:latin typeface="Comic Sans MS" panose="030F0702030302020204" pitchFamily="66" charset="0"/>
                <a:ea typeface="ＭＳ Ｐゴシック" panose="020B0600070205080204" pitchFamily="34" charset="-128"/>
              </a:defRPr>
            </a:lvl3pPr>
            <a:lvl4pPr marL="1600200" indent="-228600">
              <a:defRPr sz="2400">
                <a:solidFill>
                  <a:schemeClr val="tx1"/>
                </a:solidFill>
                <a:latin typeface="Comic Sans MS" panose="030F0702030302020204" pitchFamily="66" charset="0"/>
                <a:ea typeface="ＭＳ Ｐゴシック" panose="020B0600070205080204" pitchFamily="34" charset="-128"/>
              </a:defRPr>
            </a:lvl4pPr>
            <a:lvl5pPr marL="2057400" indent="-228600">
              <a:defRPr sz="2400">
                <a:solidFill>
                  <a:schemeClr val="tx1"/>
                </a:solidFill>
                <a:latin typeface="Comic Sans MS" panose="030F0702030302020204" pitchFamily="66" charset="0"/>
                <a:ea typeface="ＭＳ Ｐゴシック" panose="020B0600070205080204" pitchFamily="34" charset="-128"/>
              </a:defRPr>
            </a:lvl5pPr>
            <a:lvl6pPr marL="25146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6pPr>
            <a:lvl7pPr marL="29718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7pPr>
            <a:lvl8pPr marL="34290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8pPr>
            <a:lvl9pPr marL="3886200" indent="-228600" algn="ctr" eaLnBrk="0" fontAlgn="base" hangingPunct="0">
              <a:spcBef>
                <a:spcPct val="0"/>
              </a:spcBef>
              <a:spcAft>
                <a:spcPct val="0"/>
              </a:spcAft>
              <a:defRPr sz="2400">
                <a:solidFill>
                  <a:schemeClr val="tx1"/>
                </a:solidFill>
                <a:latin typeface="Comic Sans MS" panose="030F0702030302020204" pitchFamily="66" charset="0"/>
                <a:ea typeface="ＭＳ Ｐゴシック" panose="020B0600070205080204" pitchFamily="34" charset="-128"/>
              </a:defRPr>
            </a:lvl9pPr>
          </a:lstStyle>
          <a:p>
            <a:r>
              <a:rPr lang="en-US"/>
              <a:t>XP</a:t>
            </a:r>
          </a:p>
        </p:txBody>
      </p:sp>
    </p:spTree>
    <p:extLst>
      <p:ext uri="{BB962C8B-B14F-4D97-AF65-F5344CB8AC3E}">
        <p14:creationId xmlns:p14="http://schemas.microsoft.com/office/powerpoint/2010/main" val="411457810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283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283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283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283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2874"/>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28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36" grpId="0" animBg="1"/>
      <p:bldP spid="162837" grpId="0" animBg="1"/>
      <p:bldP spid="162838" grpId="0" animBg="1"/>
      <p:bldP spid="162839" grpId="0" animBg="1"/>
      <p:bldP spid="162874" grpId="0"/>
      <p:bldP spid="16287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err="1" smtClean="0"/>
              <a:t>AbsInt</a:t>
            </a:r>
            <a:r>
              <a:rPr lang="en-US" dirty="0" smtClean="0"/>
              <a:t> – Analysis of WCET</a:t>
            </a:r>
            <a:endParaRPr lang="en-US" dirty="0"/>
          </a:p>
        </p:txBody>
      </p:sp>
      <p:sp>
        <p:nvSpPr>
          <p:cNvPr id="12" name="Content Placeholder 11"/>
          <p:cNvSpPr>
            <a:spLocks noGrp="1"/>
          </p:cNvSpPr>
          <p:nvPr>
            <p:ph idx="1"/>
          </p:nvPr>
        </p:nvSpPr>
        <p:spPr>
          <a:xfrm>
            <a:off x="1981200" y="1935480"/>
            <a:ext cx="5770984" cy="4389120"/>
          </a:xfrm>
        </p:spPr>
        <p:txBody>
          <a:bodyPr>
            <a:normAutofit/>
          </a:bodyPr>
          <a:lstStyle/>
          <a:p>
            <a:r>
              <a:rPr lang="en-US" dirty="0" smtClean="0"/>
              <a:t>April 2005</a:t>
            </a:r>
            <a:r>
              <a:rPr lang="en-US" dirty="0"/>
              <a:t>:  </a:t>
            </a:r>
            <a:r>
              <a:rPr lang="en-US" dirty="0" err="1"/>
              <a:t>AbsInt</a:t>
            </a:r>
            <a:r>
              <a:rPr lang="en-US" dirty="0"/>
              <a:t> contributes to guaranteeing the safety of the </a:t>
            </a:r>
            <a:r>
              <a:rPr lang="en-US" dirty="0" smtClean="0"/>
              <a:t>A380</a:t>
            </a:r>
          </a:p>
          <a:p>
            <a:r>
              <a:rPr lang="en-US" dirty="0" smtClean="0"/>
              <a:t> </a:t>
            </a:r>
            <a:r>
              <a:rPr lang="en-US" dirty="0"/>
              <a:t>The Analyzer is able to verify the proper response time of the control software of all components by computing the worst-case execution time (WCET) of all tasks in the flight control </a:t>
            </a:r>
            <a:r>
              <a:rPr lang="en-US" dirty="0" smtClean="0"/>
              <a:t>software</a:t>
            </a:r>
          </a:p>
          <a:p>
            <a:r>
              <a:rPr lang="en-US" dirty="0" smtClean="0"/>
              <a:t>This </a:t>
            </a:r>
            <a:r>
              <a:rPr lang="en-US" dirty="0"/>
              <a:t>analysis is performed on the ground as a critical part of the safety certification of the </a:t>
            </a:r>
            <a:r>
              <a:rPr lang="en-US" dirty="0" smtClean="0"/>
              <a:t>aircraft</a:t>
            </a:r>
            <a:endParaRPr lang="en-US" dirty="0"/>
          </a:p>
          <a:p>
            <a:endParaRPr lang="en-US" dirty="0" smtClean="0"/>
          </a:p>
          <a:p>
            <a:endParaRPr lang="en-US" dirty="0"/>
          </a:p>
        </p:txBody>
      </p:sp>
      <p:pic>
        <p:nvPicPr>
          <p:cNvPr id="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52185" y="2255185"/>
            <a:ext cx="2619375" cy="9276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83786" y="4221088"/>
            <a:ext cx="2619375" cy="17785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049635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544" y="801401"/>
            <a:ext cx="8229600" cy="1143000"/>
          </a:xfrm>
        </p:spPr>
        <p:txBody>
          <a:bodyPr>
            <a:normAutofit fontScale="90000"/>
          </a:bodyPr>
          <a:lstStyle/>
          <a:p>
            <a:r>
              <a:rPr lang="en-US" dirty="0" smtClean="0"/>
              <a:t>L4 – Formally Verified Operating System Kernel </a:t>
            </a:r>
            <a:endParaRPr lang="en-US" dirty="0"/>
          </a:p>
        </p:txBody>
      </p:sp>
      <p:sp>
        <p:nvSpPr>
          <p:cNvPr id="3" name="Content Placeholder 2"/>
          <p:cNvSpPr>
            <a:spLocks noGrp="1"/>
          </p:cNvSpPr>
          <p:nvPr>
            <p:ph idx="1"/>
          </p:nvPr>
        </p:nvSpPr>
        <p:spPr>
          <a:xfrm>
            <a:off x="1981200" y="2437284"/>
            <a:ext cx="7067128" cy="3887316"/>
          </a:xfrm>
        </p:spPr>
        <p:txBody>
          <a:bodyPr>
            <a:normAutofit/>
          </a:bodyPr>
          <a:lstStyle/>
          <a:p>
            <a:r>
              <a:rPr lang="en-US" dirty="0" smtClean="0"/>
              <a:t>High-performance </a:t>
            </a:r>
            <a:r>
              <a:rPr lang="en-US" dirty="0"/>
              <a:t>microkernel with about 8,700 lines of C </a:t>
            </a:r>
            <a:r>
              <a:rPr lang="en-US" dirty="0" smtClean="0"/>
              <a:t>code</a:t>
            </a:r>
          </a:p>
          <a:p>
            <a:r>
              <a:rPr lang="en-US" dirty="0" smtClean="0"/>
              <a:t>Critical </a:t>
            </a:r>
            <a:r>
              <a:rPr lang="en-US" dirty="0"/>
              <a:t>core component of modern embedded </a:t>
            </a:r>
            <a:r>
              <a:rPr lang="en-US" dirty="0" smtClean="0"/>
              <a:t>systems</a:t>
            </a:r>
          </a:p>
          <a:p>
            <a:r>
              <a:rPr lang="en-US" dirty="0" smtClean="0"/>
              <a:t>Many modern smart-phones are </a:t>
            </a:r>
            <a:r>
              <a:rPr lang="en-US" dirty="0"/>
              <a:t>running </a:t>
            </a:r>
            <a:r>
              <a:rPr lang="en-US" dirty="0" smtClean="0"/>
              <a:t>on this microkernel</a:t>
            </a:r>
          </a:p>
          <a:p>
            <a:r>
              <a:rPr lang="en-US" dirty="0" smtClean="0"/>
              <a:t>“</a:t>
            </a:r>
            <a:r>
              <a:rPr lang="en-US" b="1" dirty="0"/>
              <a:t>The C code of the seL4 microkernel correctly implements the </a:t>
            </a:r>
            <a:r>
              <a:rPr lang="en-US" b="1" dirty="0" err="1"/>
              <a:t>behaviour</a:t>
            </a:r>
            <a:r>
              <a:rPr lang="en-US" b="1" dirty="0"/>
              <a:t> described in its abstract specification and nothing </a:t>
            </a:r>
            <a:r>
              <a:rPr lang="en-US" b="1" dirty="0" smtClean="0"/>
              <a:t>more.”</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08168" y="1484784"/>
            <a:ext cx="2743200" cy="952500"/>
          </a:xfrm>
          <a:prstGeom prst="rect">
            <a:avLst/>
          </a:prstGeom>
        </p:spPr>
      </p:pic>
    </p:spTree>
    <p:extLst>
      <p:ext uri="{BB962C8B-B14F-4D97-AF65-F5344CB8AC3E}">
        <p14:creationId xmlns:p14="http://schemas.microsoft.com/office/powerpoint/2010/main" val="7094824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AMD K7 Floating Point Unit</a:t>
            </a:r>
            <a:endParaRPr lang="en-US" dirty="0"/>
          </a:p>
        </p:txBody>
      </p:sp>
      <p:sp>
        <p:nvSpPr>
          <p:cNvPr id="3" name="Content Placeholder 2"/>
          <p:cNvSpPr>
            <a:spLocks noGrp="1"/>
          </p:cNvSpPr>
          <p:nvPr>
            <p:ph idx="1"/>
          </p:nvPr>
        </p:nvSpPr>
        <p:spPr>
          <a:xfrm>
            <a:off x="1981200" y="1935480"/>
            <a:ext cx="4834880" cy="4389120"/>
          </a:xfrm>
        </p:spPr>
        <p:txBody>
          <a:bodyPr>
            <a:normAutofit/>
          </a:bodyPr>
          <a:lstStyle/>
          <a:p>
            <a:r>
              <a:rPr lang="en-US" dirty="0" smtClean="0"/>
              <a:t>First Pentiums has problem with division – Intel spent ~$500 millions to fix</a:t>
            </a:r>
          </a:p>
          <a:p>
            <a:r>
              <a:rPr lang="en-US" dirty="0" smtClean="0"/>
              <a:t>AMD used ACL2 tool to formally verify </a:t>
            </a:r>
            <a:r>
              <a:rPr lang="en-US" dirty="0"/>
              <a:t>that the floating point </a:t>
            </a:r>
            <a:r>
              <a:rPr lang="en-US" dirty="0" smtClean="0"/>
              <a:t>multiplication</a:t>
            </a:r>
            <a:r>
              <a:rPr lang="en-US" dirty="0"/>
              <a:t>, </a:t>
            </a:r>
            <a:r>
              <a:rPr lang="en-US" dirty="0" smtClean="0"/>
              <a:t>division </a:t>
            </a:r>
            <a:r>
              <a:rPr lang="en-US" dirty="0"/>
              <a:t>and </a:t>
            </a:r>
            <a:r>
              <a:rPr lang="en-US" dirty="0" smtClean="0"/>
              <a:t>square root instructions were correct</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25940" y="1844824"/>
            <a:ext cx="3620120" cy="4651854"/>
          </a:xfrm>
          <a:prstGeom prst="rect">
            <a:avLst/>
          </a:prstGeom>
        </p:spPr>
      </p:pic>
    </p:spTree>
    <p:extLst>
      <p:ext uri="{BB962C8B-B14F-4D97-AF65-F5344CB8AC3E}">
        <p14:creationId xmlns:p14="http://schemas.microsoft.com/office/powerpoint/2010/main" val="38878369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Microsoft’s Static Driver Verifier</a:t>
            </a:r>
          </a:p>
        </p:txBody>
      </p:sp>
      <p:sp>
        <p:nvSpPr>
          <p:cNvPr id="3" name="Content Placeholder 2"/>
          <p:cNvSpPr>
            <a:spLocks noGrp="1"/>
          </p:cNvSpPr>
          <p:nvPr>
            <p:ph idx="1"/>
          </p:nvPr>
        </p:nvSpPr>
        <p:spPr/>
        <p:txBody>
          <a:bodyPr>
            <a:normAutofit/>
          </a:bodyPr>
          <a:lstStyle/>
          <a:p>
            <a:r>
              <a:rPr lang="en-US" sz="2400" dirty="0"/>
              <a:t>Static Driver Verifier (SDV) is a thorough, compile-time, static verification tool designed for kernel-mode drivers</a:t>
            </a:r>
          </a:p>
          <a:p>
            <a:r>
              <a:rPr lang="en-US" sz="2400" dirty="0"/>
              <a:t>SDV systematically analyzes the source code of Windows drivers that are written in C</a:t>
            </a:r>
          </a:p>
          <a:p>
            <a:r>
              <a:rPr lang="en-US" sz="2400" dirty="0"/>
              <a:t>SDV is included in the Windows Driver Kit (WDK) and supports all x86-based and x64-based build environments</a:t>
            </a:r>
          </a:p>
        </p:txBody>
      </p:sp>
    </p:spTree>
    <p:extLst>
      <p:ext uri="{BB962C8B-B14F-4D97-AF65-F5344CB8AC3E}">
        <p14:creationId xmlns:p14="http://schemas.microsoft.com/office/powerpoint/2010/main" val="38649723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TC103090434[[fn=Wood Type]]</Template>
  <TotalTime>1081</TotalTime>
  <Words>2162</Words>
  <Application>Microsoft Office PowerPoint</Application>
  <PresentationFormat>Widescreen</PresentationFormat>
  <Paragraphs>448</Paragraphs>
  <Slides>53</Slides>
  <Notes>43</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53</vt:i4>
      </vt:variant>
    </vt:vector>
  </HeadingPairs>
  <TitlesOfParts>
    <vt:vector size="64" baseType="lpstr">
      <vt:lpstr>ＭＳ Ｐゴシック</vt:lpstr>
      <vt:lpstr>Arial</vt:lpstr>
      <vt:lpstr>Calibri</vt:lpstr>
      <vt:lpstr>Comic Sans MS</vt:lpstr>
      <vt:lpstr>Rockwell</vt:lpstr>
      <vt:lpstr>Rockwell Condensed</vt:lpstr>
      <vt:lpstr>Times New Roman</vt:lpstr>
      <vt:lpstr>Utsaah</vt:lpstr>
      <vt:lpstr>Wingdings</vt:lpstr>
      <vt:lpstr>Wood Type</vt:lpstr>
      <vt:lpstr>Office Theme</vt:lpstr>
      <vt:lpstr>Software Engineering</vt:lpstr>
      <vt:lpstr>PowerPoint Presentation</vt:lpstr>
      <vt:lpstr>Acknowledgements</vt:lpstr>
      <vt:lpstr>Verification: Success Stories</vt:lpstr>
      <vt:lpstr>Astrée Static Analyzer</vt:lpstr>
      <vt:lpstr>AbsInt – Analysis of WCET</vt:lpstr>
      <vt:lpstr>L4 – Formally Verified Operating System Kernel </vt:lpstr>
      <vt:lpstr>AMD K7 Floating Point Unit</vt:lpstr>
      <vt:lpstr>Microsoft’s Static Driver Verifier</vt:lpstr>
      <vt:lpstr>Software Process</vt:lpstr>
      <vt:lpstr>Software Engineering Layers</vt:lpstr>
      <vt:lpstr>Waterfall Process Phases</vt:lpstr>
      <vt:lpstr>1. Gather Requirements</vt:lpstr>
      <vt:lpstr>2. Specification</vt:lpstr>
      <vt:lpstr>3. Design</vt:lpstr>
      <vt:lpstr>3. Design</vt:lpstr>
      <vt:lpstr>4. Implementation</vt:lpstr>
      <vt:lpstr>5. Integration</vt:lpstr>
      <vt:lpstr>5. Integration</vt:lpstr>
      <vt:lpstr>6. Product</vt:lpstr>
      <vt:lpstr>A Software Process: Waterfall Model</vt:lpstr>
      <vt:lpstr>The Waterfall Model</vt:lpstr>
      <vt:lpstr>The Waterfall Model (Cont.)</vt:lpstr>
      <vt:lpstr>The Waterfall Model (Discussion)</vt:lpstr>
      <vt:lpstr>Opinions</vt:lpstr>
      <vt:lpstr>Opinions</vt:lpstr>
      <vt:lpstr>An Opinion on Time</vt:lpstr>
      <vt:lpstr>Why Time is Important?</vt:lpstr>
      <vt:lpstr>A Case Study</vt:lpstr>
      <vt:lpstr>The Flip Side: Advantages to Being Fast</vt:lpstr>
      <vt:lpstr>Something Faster: Rapid Prototyping</vt:lpstr>
      <vt:lpstr>Comments on Rapid Prototyping</vt:lpstr>
      <vt:lpstr>Opinions on Reality</vt:lpstr>
      <vt:lpstr>What to Do?</vt:lpstr>
      <vt:lpstr>Iterative Models: Plan for Change</vt:lpstr>
      <vt:lpstr>Gather Requirements</vt:lpstr>
      <vt:lpstr>Specification</vt:lpstr>
      <vt:lpstr>Design</vt:lpstr>
      <vt:lpstr>Design</vt:lpstr>
      <vt:lpstr>Design</vt:lpstr>
      <vt:lpstr>Implementation: Build 1</vt:lpstr>
      <vt:lpstr>Implementation: Subsequent Builds</vt:lpstr>
      <vt:lpstr>Integration</vt:lpstr>
      <vt:lpstr>Advantages</vt:lpstr>
      <vt:lpstr>Disadvantages</vt:lpstr>
      <vt:lpstr>In Practice</vt:lpstr>
      <vt:lpstr>Summary</vt:lpstr>
      <vt:lpstr>Extreme Programming</vt:lpstr>
      <vt:lpstr>Goals </vt:lpstr>
      <vt:lpstr>History</vt:lpstr>
      <vt:lpstr>XP Practices</vt:lpstr>
      <vt:lpstr>XP Process</vt:lpstr>
      <vt:lpstr>Extreme Programming (XP)</vt:lpstr>
    </vt:vector>
  </TitlesOfParts>
  <Company>Yale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Engineering</dc:title>
  <dc:creator>Piskac, Ruzica</dc:creator>
  <cp:lastModifiedBy>Piskac, Ruzica</cp:lastModifiedBy>
  <cp:revision>90</cp:revision>
  <dcterms:created xsi:type="dcterms:W3CDTF">2014-01-12T21:15:03Z</dcterms:created>
  <dcterms:modified xsi:type="dcterms:W3CDTF">2014-01-15T23:53:54Z</dcterms:modified>
</cp:coreProperties>
</file>