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  <p:sldMasterId id="2147483808" r:id="rId2"/>
  </p:sldMasterIdLst>
  <p:notesMasterIdLst>
    <p:notesMasterId r:id="rId74"/>
  </p:notesMasterIdLst>
  <p:handoutMasterIdLst>
    <p:handoutMasterId r:id="rId75"/>
  </p:handoutMasterIdLst>
  <p:sldIdLst>
    <p:sldId id="256" r:id="rId3"/>
    <p:sldId id="258" r:id="rId4"/>
    <p:sldId id="327" r:id="rId5"/>
    <p:sldId id="372" r:id="rId6"/>
    <p:sldId id="373" r:id="rId7"/>
    <p:sldId id="374" r:id="rId8"/>
    <p:sldId id="375" r:id="rId9"/>
    <p:sldId id="376" r:id="rId10"/>
    <p:sldId id="377" r:id="rId11"/>
    <p:sldId id="378" r:id="rId12"/>
    <p:sldId id="379" r:id="rId13"/>
    <p:sldId id="380" r:id="rId14"/>
    <p:sldId id="381" r:id="rId15"/>
    <p:sldId id="382" r:id="rId16"/>
    <p:sldId id="383" r:id="rId17"/>
    <p:sldId id="384" r:id="rId18"/>
    <p:sldId id="385" r:id="rId19"/>
    <p:sldId id="386" r:id="rId20"/>
    <p:sldId id="387" r:id="rId21"/>
    <p:sldId id="388" r:id="rId22"/>
    <p:sldId id="389" r:id="rId23"/>
    <p:sldId id="390" r:id="rId24"/>
    <p:sldId id="392" r:id="rId25"/>
    <p:sldId id="393" r:id="rId26"/>
    <p:sldId id="394" r:id="rId27"/>
    <p:sldId id="395" r:id="rId28"/>
    <p:sldId id="396" r:id="rId29"/>
    <p:sldId id="397" r:id="rId30"/>
    <p:sldId id="398" r:id="rId31"/>
    <p:sldId id="399" r:id="rId32"/>
    <p:sldId id="400" r:id="rId33"/>
    <p:sldId id="401" r:id="rId34"/>
    <p:sldId id="402" r:id="rId35"/>
    <p:sldId id="403" r:id="rId36"/>
    <p:sldId id="404" r:id="rId37"/>
    <p:sldId id="405" r:id="rId38"/>
    <p:sldId id="406" r:id="rId39"/>
    <p:sldId id="407" r:id="rId40"/>
    <p:sldId id="408" r:id="rId41"/>
    <p:sldId id="409" r:id="rId42"/>
    <p:sldId id="410" r:id="rId43"/>
    <p:sldId id="411" r:id="rId44"/>
    <p:sldId id="412" r:id="rId45"/>
    <p:sldId id="413" r:id="rId46"/>
    <p:sldId id="414" r:id="rId47"/>
    <p:sldId id="415" r:id="rId48"/>
    <p:sldId id="416" r:id="rId49"/>
    <p:sldId id="417" r:id="rId50"/>
    <p:sldId id="418" r:id="rId51"/>
    <p:sldId id="419" r:id="rId52"/>
    <p:sldId id="420" r:id="rId53"/>
    <p:sldId id="421" r:id="rId54"/>
    <p:sldId id="422" r:id="rId55"/>
    <p:sldId id="423" r:id="rId56"/>
    <p:sldId id="424" r:id="rId57"/>
    <p:sldId id="425" r:id="rId58"/>
    <p:sldId id="480" r:id="rId59"/>
    <p:sldId id="481" r:id="rId60"/>
    <p:sldId id="482" r:id="rId61"/>
    <p:sldId id="483" r:id="rId62"/>
    <p:sldId id="427" r:id="rId63"/>
    <p:sldId id="428" r:id="rId64"/>
    <p:sldId id="430" r:id="rId65"/>
    <p:sldId id="431" r:id="rId66"/>
    <p:sldId id="432" r:id="rId67"/>
    <p:sldId id="433" r:id="rId68"/>
    <p:sldId id="434" r:id="rId69"/>
    <p:sldId id="435" r:id="rId70"/>
    <p:sldId id="436" r:id="rId71"/>
    <p:sldId id="437" r:id="rId72"/>
    <p:sldId id="438" r:id="rId7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1143" autoAdjust="0"/>
  </p:normalViewPr>
  <p:slideViewPr>
    <p:cSldViewPr snapToGrid="0">
      <p:cViewPr varScale="1">
        <p:scale>
          <a:sx n="68" d="100"/>
          <a:sy n="68" d="100"/>
        </p:scale>
        <p:origin x="168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notesMaster" Target="notesMasters/notesMaster1.xml"/><Relationship Id="rId79" Type="http://schemas.openxmlformats.org/officeDocument/2006/relationships/tableStyles" Target="tableStyles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F94F6-EBCE-422D-AB7D-EB97BED62550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C3C30-CC35-40A0-8C72-C0C14CE5A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28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99A16-63A3-4F42-892A-E051858DCEF8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C8C0C-7535-4431-807F-C2220752EF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541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3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AED21A9-7380-43E8-BA50-36F71ED73F68}" type="slidenum">
              <a:rPr lang="en-US" sz="1300">
                <a:latin typeface="Times New Roman" panose="02020603050405020304" pitchFamily="18" charset="0"/>
              </a:rPr>
              <a:pPr/>
              <a:t>4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565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2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5C8014F-B693-4808-A339-5778B00E01E1}" type="slidenum">
              <a:rPr lang="en-US" sz="1300">
                <a:latin typeface="Times New Roman" panose="02020603050405020304" pitchFamily="18" charset="0"/>
              </a:rPr>
              <a:pPr/>
              <a:t>13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5515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3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859CFDE-2806-432E-B3A7-F3AD4B147BB6}" type="slidenum">
              <a:rPr lang="en-US" sz="1300">
                <a:latin typeface="Times New Roman" panose="02020603050405020304" pitchFamily="18" charset="0"/>
              </a:rPr>
              <a:pPr/>
              <a:t>14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394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4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4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898D9D4-848C-4815-BD43-F7B8B72FFEE6}" type="slidenum">
              <a:rPr lang="en-US" sz="1300">
                <a:latin typeface="Times New Roman" panose="02020603050405020304" pitchFamily="18" charset="0"/>
              </a:rPr>
              <a:pPr/>
              <a:t>15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9113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5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5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67D1268-4804-405B-B475-BDBC0A05E7E5}" type="slidenum">
              <a:rPr lang="en-US" sz="1300">
                <a:latin typeface="Times New Roman" panose="02020603050405020304" pitchFamily="18" charset="0"/>
              </a:rPr>
              <a:pPr/>
              <a:t>16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4432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6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6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61D2D13-C457-4441-8731-EC3221D7B3AD}" type="slidenum">
              <a:rPr lang="en-US" sz="1300">
                <a:latin typeface="Times New Roman" panose="02020603050405020304" pitchFamily="18" charset="0"/>
              </a:rPr>
              <a:pPr/>
              <a:t>17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0834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7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7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82E6ABC-815F-470F-846E-92898DAC905F}" type="slidenum">
              <a:rPr lang="en-US" sz="1300">
                <a:latin typeface="Times New Roman" panose="02020603050405020304" pitchFamily="18" charset="0"/>
              </a:rPr>
              <a:pPr/>
              <a:t>18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374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8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8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D42E177-AD46-47B9-95AD-F4A011E24133}" type="slidenum">
              <a:rPr lang="en-US" sz="1300">
                <a:latin typeface="Times New Roman" panose="02020603050405020304" pitchFamily="18" charset="0"/>
              </a:rPr>
              <a:pPr/>
              <a:t>19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276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9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9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66E432D-3A3F-447A-B4B5-B9F4927120E2}" type="slidenum">
              <a:rPr lang="en-US" sz="1300">
                <a:latin typeface="Times New Roman" panose="02020603050405020304" pitchFamily="18" charset="0"/>
              </a:rPr>
              <a:pPr/>
              <a:t>20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578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D79B662-4E73-4470-BE3C-F66C5C268D62}" type="slidenum">
              <a:rPr lang="en-US" sz="1300">
                <a:latin typeface="Times New Roman" panose="02020603050405020304" pitchFamily="18" charset="0"/>
              </a:rPr>
              <a:pPr/>
              <a:t>21</a:t>
            </a:fld>
            <a:endParaRPr lang="en-US" sz="1300">
              <a:latin typeface="Times New Roman" panose="02020603050405020304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3900"/>
            <a:ext cx="6380162" cy="3589338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2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038711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2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2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2C0C635-22DC-4D8D-B7AB-29CC7A325B69}" type="slidenum">
              <a:rPr lang="en-US" sz="1300">
                <a:latin typeface="Times New Roman" panose="02020603050405020304" pitchFamily="18" charset="0"/>
              </a:rPr>
              <a:pPr/>
              <a:t>22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096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4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F652BE1-35A8-4244-8862-F794CD4CD709}" type="slidenum">
              <a:rPr lang="en-US" sz="1300">
                <a:latin typeface="Times New Roman" panose="02020603050405020304" pitchFamily="18" charset="0"/>
              </a:rPr>
              <a:pPr/>
              <a:t>5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6009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4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E48BFF5-0425-455C-B683-E20C9CF10D97}" type="slidenum">
              <a:rPr lang="en-US" sz="1300">
                <a:latin typeface="Times New Roman" panose="02020603050405020304" pitchFamily="18" charset="0"/>
              </a:rPr>
              <a:pPr/>
              <a:t>23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2920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5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5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9B8D787-0B4F-4934-BC6F-FF7E83A1E9FE}" type="slidenum">
              <a:rPr lang="en-US" sz="1300">
                <a:latin typeface="Times New Roman" panose="02020603050405020304" pitchFamily="18" charset="0"/>
              </a:rPr>
              <a:pPr/>
              <a:t>24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02196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6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6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93C318F-5896-4B3E-A8F5-5897643AC3DB}" type="slidenum">
              <a:rPr lang="en-US" sz="1300">
                <a:latin typeface="Times New Roman" panose="02020603050405020304" pitchFamily="18" charset="0"/>
              </a:rPr>
              <a:pPr/>
              <a:t>25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86340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7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DE25B28-D091-44B3-9B5B-73B5E50A17AF}" type="slidenum">
              <a:rPr lang="en-US" sz="1300">
                <a:latin typeface="Times New Roman" panose="02020603050405020304" pitchFamily="18" charset="0"/>
              </a:rPr>
              <a:pPr/>
              <a:t>26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9480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8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8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482562D-B2CE-491F-B022-A2A7FEF6470E}" type="slidenum">
              <a:rPr lang="en-US" sz="1300">
                <a:latin typeface="Times New Roman" panose="02020603050405020304" pitchFamily="18" charset="0"/>
              </a:rPr>
              <a:pPr/>
              <a:t>27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39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9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07380F7-69DA-49C0-B431-4E11BF4F7BB1}" type="slidenum">
              <a:rPr lang="en-US" sz="1300">
                <a:latin typeface="Times New Roman" panose="02020603050405020304" pitchFamily="18" charset="0"/>
              </a:rPr>
              <a:pPr/>
              <a:t>28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07959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0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2C89410-30D5-4974-9B26-0421AA8C8C6D}" type="slidenum">
              <a:rPr lang="en-US" sz="1300">
                <a:latin typeface="Times New Roman" panose="02020603050405020304" pitchFamily="18" charset="0"/>
              </a:rPr>
              <a:pPr/>
              <a:t>29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3099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12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AF352140-56B3-4DC7-8ABD-91CE2BEEAB7A}" type="slidenum">
              <a:rPr lang="en-US" sz="1300">
                <a:latin typeface="Times New Roman" panose="02020603050405020304" pitchFamily="18" charset="0"/>
              </a:rPr>
              <a:pPr/>
              <a:t>30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4193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22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2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F9F88BD-8F0A-4EFC-8FBF-7FCE2C7D0FAE}" type="slidenum">
              <a:rPr lang="en-US" sz="1300">
                <a:latin typeface="Times New Roman" panose="02020603050405020304" pitchFamily="18" charset="0"/>
              </a:rPr>
              <a:pPr/>
              <a:t>31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020612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3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3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87BDD0E-421F-482E-9F33-5A4C893DB927}" type="slidenum">
              <a:rPr lang="en-US" sz="1300">
                <a:latin typeface="Times New Roman" panose="02020603050405020304" pitchFamily="18" charset="0"/>
              </a:rPr>
              <a:pPr/>
              <a:t>32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688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5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5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4B26BA5A-147A-4330-9A41-DEE278B169E8}" type="slidenum">
              <a:rPr lang="en-US" sz="1300">
                <a:latin typeface="Times New Roman" panose="02020603050405020304" pitchFamily="18" charset="0"/>
              </a:rPr>
              <a:pPr/>
              <a:t>6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2946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40842B3-B70F-4081-B42B-FE08FFE39B5A}" type="slidenum">
              <a:rPr lang="en-US" sz="1300">
                <a:latin typeface="Times New Roman" panose="02020603050405020304" pitchFamily="18" charset="0"/>
              </a:rPr>
              <a:pPr/>
              <a:t>33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3280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32FCBEF-D3DA-4F5B-854F-59FD212E32E0}" type="slidenum">
              <a:rPr lang="en-US" sz="1300">
                <a:latin typeface="Times New Roman" panose="02020603050405020304" pitchFamily="18" charset="0"/>
              </a:rPr>
              <a:pPr/>
              <a:t>34</a:t>
            </a:fld>
            <a:endParaRPr lang="en-US" sz="1300">
              <a:latin typeface="Times New Roman" panose="02020603050405020304" pitchFamily="18" charset="0"/>
            </a:endParaRPr>
          </a:p>
        </p:txBody>
      </p:sp>
      <p:sp>
        <p:nvSpPr>
          <p:cNvPr id="185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*  All design decisions involve at least two brains.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* At least two people are familiar with every part of the system.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* There is less chance of both people neglecting tests or other tasks.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* Changing pairs spreads knowledge throughout the team.</a:t>
            </a:r>
          </a:p>
          <a:p>
            <a:pPr eaLnBrk="1" hangingPunct="1"/>
            <a:r>
              <a:rPr lang="en-US" dirty="0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   * Code is always being reviewed by at least one person.</a:t>
            </a:r>
          </a:p>
          <a:p>
            <a:pPr eaLnBrk="1" hangingPunct="1"/>
            <a:endParaRPr 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735560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6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EFC7442-0265-4C03-B454-24BE54869815}" type="slidenum">
              <a:rPr lang="en-US" sz="1300">
                <a:latin typeface="Times New Roman" panose="02020603050405020304" pitchFamily="18" charset="0"/>
              </a:rPr>
              <a:pPr/>
              <a:t>35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28028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7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7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1F6B09F-2C91-4FAF-AAB1-55B3502E88F5}" type="slidenum">
              <a:rPr lang="en-US" sz="1300">
                <a:latin typeface="Times New Roman" panose="02020603050405020304" pitchFamily="18" charset="0"/>
              </a:rPr>
              <a:pPr/>
              <a:t>36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5004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8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56FAB52-5B0D-4BCE-A1AA-97BCC2FB62CD}" type="slidenum">
              <a:rPr lang="en-US" sz="1300">
                <a:latin typeface="Times New Roman" panose="02020603050405020304" pitchFamily="18" charset="0"/>
              </a:rPr>
              <a:pPr/>
              <a:t>37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83846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9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89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D693549-35EA-429C-901F-2E50A26C60C0}" type="slidenum">
              <a:rPr lang="en-US" sz="1300">
                <a:latin typeface="Times New Roman" panose="02020603050405020304" pitchFamily="18" charset="0"/>
              </a:rPr>
              <a:pPr/>
              <a:t>38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2891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C42CD249-6BB3-476C-B69F-69A880A23E73}" type="slidenum">
              <a:rPr lang="en-US" sz="1300">
                <a:latin typeface="Times New Roman" panose="02020603050405020304" pitchFamily="18" charset="0"/>
              </a:rPr>
              <a:pPr/>
              <a:t>39</a:t>
            </a:fld>
            <a:endParaRPr lang="en-US" sz="1300">
              <a:latin typeface="Times New Roman" panose="02020603050405020304" pitchFamily="18" charset="0"/>
            </a:endParaRPr>
          </a:p>
        </p:txBody>
      </p:sp>
      <p:sp>
        <p:nvSpPr>
          <p:cNvPr id="190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80162" cy="3589337"/>
          </a:xfrm>
          <a:ln/>
        </p:spPr>
      </p:sp>
      <p:sp>
        <p:nvSpPr>
          <p:cNvPr id="1904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339081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2ACC6A4-AE8F-4227-99D4-65B996DBF7A1}" type="slidenum">
              <a:rPr lang="en-US" sz="1300">
                <a:latin typeface="Times New Roman" panose="02020603050405020304" pitchFamily="18" charset="0"/>
              </a:rPr>
              <a:pPr/>
              <a:t>40</a:t>
            </a:fld>
            <a:endParaRPr lang="en-US" sz="1300">
              <a:latin typeface="Times New Roman" panose="02020603050405020304" pitchFamily="18" charset="0"/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8313" y="725488"/>
            <a:ext cx="6380162" cy="3589337"/>
          </a:xfrm>
          <a:ln/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9300"/>
            <a:ext cx="5362575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030329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2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617E6A1-5665-4E80-8B85-1528728764CD}" type="slidenum">
              <a:rPr lang="en-US" sz="1300">
                <a:latin typeface="Times New Roman" panose="02020603050405020304" pitchFamily="18" charset="0"/>
              </a:rPr>
              <a:pPr/>
              <a:t>41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95223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F838F288-3B8E-40AA-901B-7214CD5AC11F}" type="slidenum">
              <a:rPr lang="en-US" sz="1300">
                <a:latin typeface="Times New Roman" panose="02020603050405020304" pitchFamily="18" charset="0"/>
              </a:rPr>
              <a:pPr/>
              <a:t>42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071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6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0F7E6D46-99DD-4E85-B65B-424A4784E6B8}" type="slidenum">
              <a:rPr lang="en-US" sz="1300">
                <a:latin typeface="Times New Roman" panose="02020603050405020304" pitchFamily="18" charset="0"/>
              </a:rPr>
              <a:pPr/>
              <a:t>7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3752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4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05AB907-7FB8-4862-9E3D-DAF336801A31}" type="slidenum">
              <a:rPr lang="en-US" sz="1300">
                <a:latin typeface="Times New Roman" panose="02020603050405020304" pitchFamily="18" charset="0"/>
              </a:rPr>
              <a:pPr/>
              <a:t>43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3278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55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5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43BCB1B-2D83-4B3B-9124-502715902CD5}" type="slidenum">
              <a:rPr lang="en-US" sz="1300">
                <a:latin typeface="Times New Roman" panose="02020603050405020304" pitchFamily="18" charset="0"/>
              </a:rPr>
              <a:pPr/>
              <a:t>44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079997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6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F6F80DF-9A97-4144-83BE-C6D9F2AA0868}" type="slidenum">
              <a:rPr lang="en-US" sz="1300">
                <a:latin typeface="Times New Roman" panose="02020603050405020304" pitchFamily="18" charset="0"/>
              </a:rPr>
              <a:pPr/>
              <a:t>45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0058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7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99CD614-FA91-4B54-9BB7-41E595071691}" type="slidenum">
              <a:rPr lang="en-US" sz="1300">
                <a:latin typeface="Times New Roman" panose="02020603050405020304" pitchFamily="18" charset="0"/>
              </a:rPr>
              <a:pPr/>
              <a:t>46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38818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86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8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36D8EBA-F039-4F19-A0DA-C92CFB75AE8A}" type="slidenum">
              <a:rPr lang="en-US" sz="1300">
                <a:latin typeface="Times New Roman" panose="02020603050405020304" pitchFamily="18" charset="0"/>
              </a:rPr>
              <a:pPr/>
              <a:t>47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29910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B4C97A9F-B4DF-4DDE-A9BE-92CF5A8FF4C0}" type="slidenum">
              <a:rPr lang="en-US" sz="1300">
                <a:latin typeface="Times New Roman" panose="02020603050405020304" pitchFamily="18" charset="0"/>
              </a:rPr>
              <a:pPr/>
              <a:t>48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23240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0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85E8C06F-F812-4F70-B05D-1D8460A8F724}" type="slidenum">
              <a:rPr lang="en-US" sz="1300">
                <a:latin typeface="Times New Roman" panose="02020603050405020304" pitchFamily="18" charset="0"/>
              </a:rPr>
              <a:pPr/>
              <a:t>49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3091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03BC6E6-AD64-4B01-8A78-F040BB8F4BD3}" type="slidenum">
              <a:rPr lang="en-US" sz="1300">
                <a:latin typeface="Times New Roman" panose="02020603050405020304" pitchFamily="18" charset="0"/>
              </a:rPr>
              <a:pPr/>
              <a:t>50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5115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2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2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0623A7CA-0A1B-4EB1-80F1-C3FC80889E36}" type="slidenum">
              <a:rPr lang="en-US" sz="1300">
                <a:latin typeface="Times New Roman" panose="02020603050405020304" pitchFamily="18" charset="0"/>
              </a:rPr>
              <a:pPr/>
              <a:t>51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993100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75EFA243-62CF-434D-8EEF-F4CF536D2EB4}" type="slidenum">
              <a:rPr lang="en-US" sz="1300">
                <a:latin typeface="Times New Roman" panose="02020603050405020304" pitchFamily="18" charset="0"/>
              </a:rPr>
              <a:pPr/>
              <a:t>52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6725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7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7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76AD591-C182-4896-ADFB-2903B1CD64F3}" type="slidenum">
              <a:rPr lang="en-US" sz="1300">
                <a:latin typeface="Times New Roman" panose="02020603050405020304" pitchFamily="18" charset="0"/>
              </a:rPr>
              <a:pPr/>
              <a:t>8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33764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50AD11C6-541B-4622-B4F2-CF9B42A017D7}" type="slidenum">
              <a:rPr lang="en-US" sz="1300">
                <a:latin typeface="Times New Roman" panose="02020603050405020304" pitchFamily="18" charset="0"/>
              </a:rPr>
              <a:pPr/>
              <a:t>53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002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5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67CA27CA-376B-4E04-AC2C-1FA6C0B21C28}" type="slidenum">
              <a:rPr lang="en-US" sz="1300">
                <a:latin typeface="Times New Roman" panose="02020603050405020304" pitchFamily="18" charset="0"/>
              </a:rPr>
              <a:pPr/>
              <a:t>54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39774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6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06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15BB4A82-2AD1-4B8E-889C-527267234C26}" type="slidenum">
              <a:rPr lang="en-US" sz="1300">
                <a:latin typeface="Times New Roman" panose="02020603050405020304" pitchFamily="18" charset="0"/>
              </a:rPr>
              <a:pPr/>
              <a:t>55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7170132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40D2FE6-9E66-4290-BA80-F549037940F0}" type="slidenum">
              <a:rPr lang="en-US" sz="1300"/>
              <a:pPr/>
              <a:t>56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31724669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70603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40F85FC5-ABFE-4861-B92A-10B0AB41D2AB}" type="slidenum">
              <a:rPr lang="en-US" sz="1300"/>
              <a:pPr/>
              <a:t>62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2789119773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4067142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90856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582F206B-BCA4-49E2-A17F-4002D683CDFA}" type="slidenum">
              <a:rPr lang="en-US" sz="1300"/>
              <a:pPr/>
              <a:t>65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395118758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CB13E770-07B8-4F79-8A74-71352FDF2233}" type="slidenum">
              <a:rPr lang="en-US" sz="1300"/>
              <a:pPr/>
              <a:t>66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24856633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8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83483880-E6D9-4B13-886A-6287E6B49515}" type="slidenum">
              <a:rPr lang="en-US" sz="1300">
                <a:latin typeface="Times New Roman" panose="02020603050405020304" pitchFamily="18" charset="0"/>
              </a:rPr>
              <a:pPr/>
              <a:t>9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65389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F26CB212-DDFC-40CC-9164-7BB036EA53C2}" type="slidenum">
              <a:rPr lang="en-US" sz="1300"/>
              <a:pPr/>
              <a:t>67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829389146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759CDFC-0327-4D41-8122-34544786DDF3}" type="slidenum">
              <a:rPr lang="en-US" sz="1300"/>
              <a:pPr/>
              <a:t>68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47721583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9581AC0C-11B9-45CD-BDD1-D8172F4C2117}" type="slidenum">
              <a:rPr lang="en-US" sz="1300"/>
              <a:pPr/>
              <a:t>69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204754451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739663A7-A6B6-40A9-8FBA-915FA6AFA4E6}" type="slidenum">
              <a:rPr lang="en-US" sz="1300"/>
              <a:pPr/>
              <a:t>70</a:t>
            </a:fld>
            <a:endParaRPr lang="en-US" sz="1300"/>
          </a:p>
        </p:txBody>
      </p:sp>
    </p:spTree>
    <p:extLst>
      <p:ext uri="{BB962C8B-B14F-4D97-AF65-F5344CB8AC3E}">
        <p14:creationId xmlns:p14="http://schemas.microsoft.com/office/powerpoint/2010/main" val="241612816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defTabSz="960438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8AAACB3F-A742-49C3-AC9E-48BA3A2BF0AC}" type="slidenum">
              <a:rPr lang="en-US" sz="1300"/>
              <a:pPr/>
              <a:t>71</a:t>
            </a:fld>
            <a:endParaRPr lang="en-US" sz="13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9900" y="727075"/>
            <a:ext cx="6376988" cy="3587750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74" tIns="47437" rIns="94874" bIns="47437"/>
          <a:lstStyle/>
          <a:p>
            <a:pPr eaLnBrk="1" hangingPunct="1"/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60846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9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B4865F0-2BEB-4C2F-B8FF-F0D6D0E413AC}" type="slidenum">
              <a:rPr lang="en-US" sz="1300">
                <a:latin typeface="Times New Roman" panose="02020603050405020304" pitchFamily="18" charset="0"/>
              </a:rPr>
              <a:pPr/>
              <a:t>10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915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0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0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CB5ACDB-E0A1-4B53-A4DE-293065BBC91A}" type="slidenum">
              <a:rPr lang="en-US" sz="1300">
                <a:latin typeface="Times New Roman" panose="02020603050405020304" pitchFamily="18" charset="0"/>
              </a:rPr>
              <a:pPr/>
              <a:t>11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163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1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61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60438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defTabSz="960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2817977A-6A6D-41F7-835B-DFB3DCBCB5FF}" type="slidenum">
              <a:rPr lang="en-US" sz="1300">
                <a:latin typeface="Times New Roman" panose="02020603050405020304" pitchFamily="18" charset="0"/>
              </a:rPr>
              <a:pPr/>
              <a:t>12</a:t>
            </a:fld>
            <a:endParaRPr lang="en-US" sz="13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0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08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92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94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875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9428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6366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125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8710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219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073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440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63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3554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54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54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99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13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3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13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9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300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57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3F039003-BD5A-4664-8275-085CEF93BBBA}" type="datetimeFigureOut">
              <a:rPr lang="en-US" smtClean="0"/>
              <a:t>1/17/2014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6FAF7AD6-1C98-4150-B7B9-9C8331BF4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09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C6EDC2C-288E-664F-981D-058B5DC9022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1/17/2014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727162EE-D7A1-3842-AD54-90E92351560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709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nford.edu/class/cs295/" TargetMode="External"/><Relationship Id="rId2" Type="http://schemas.openxmlformats.org/officeDocument/2006/relationships/hyperlink" Target="http://www.mpi-sws.org/~rupak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iki.engr.illinois.edu/display/cs427fa13/Home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Software Engineering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CPSC 439/539</a:t>
            </a:r>
          </a:p>
          <a:p>
            <a:r>
              <a:rPr lang="en-US" dirty="0" smtClean="0"/>
              <a:t>Spring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23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User Stories</a:t>
            </a:r>
          </a:p>
        </p:txBody>
      </p:sp>
      <p:grpSp>
        <p:nvGrpSpPr>
          <p:cNvPr id="56325" name="Group 8"/>
          <p:cNvGrpSpPr>
            <a:grpSpLocks/>
          </p:cNvGrpSpPr>
          <p:nvPr/>
        </p:nvGrpSpPr>
        <p:grpSpPr bwMode="auto">
          <a:xfrm>
            <a:off x="2057400" y="1715081"/>
            <a:ext cx="3429000" cy="1981200"/>
            <a:chOff x="533400" y="1447800"/>
            <a:chExt cx="3429000" cy="1981200"/>
          </a:xfrm>
        </p:grpSpPr>
        <p:sp>
          <p:nvSpPr>
            <p:cNvPr id="56336" name="Rectangle 5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u="sng"/>
                <a:t>Title: </a:t>
              </a:r>
              <a:r>
                <a:rPr lang="en-US" sz="2000"/>
                <a:t>Create Account</a:t>
              </a:r>
            </a:p>
            <a:p>
              <a:pPr algn="l"/>
              <a:r>
                <a:rPr lang="en-US" sz="2000" u="sng"/>
                <a:t>Description: </a:t>
              </a:r>
              <a:r>
                <a:rPr lang="en-US" sz="2000"/>
                <a:t>I can create a named account</a:t>
              </a:r>
            </a:p>
          </p:txBody>
        </p:sp>
        <p:cxnSp>
          <p:nvCxnSpPr>
            <p:cNvPr id="56337" name="Straight Connector 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6326" name="Group 9"/>
          <p:cNvGrpSpPr>
            <a:grpSpLocks/>
          </p:cNvGrpSpPr>
          <p:nvPr/>
        </p:nvGrpSpPr>
        <p:grpSpPr bwMode="auto">
          <a:xfrm>
            <a:off x="5943600" y="1715081"/>
            <a:ext cx="3429000" cy="1981200"/>
            <a:chOff x="533400" y="1447800"/>
            <a:chExt cx="3429000" cy="1981200"/>
          </a:xfrm>
        </p:grpSpPr>
        <p:sp>
          <p:nvSpPr>
            <p:cNvPr id="56334" name="Rectangle 10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List Accounts</a:t>
              </a:r>
            </a:p>
            <a:p>
              <a:pPr algn="l"/>
              <a:r>
                <a:rPr lang="en-US" sz="2000"/>
                <a:t>Description: I can get a list of all accounts.  I can get an alphabetical list of all accounts.</a:t>
              </a:r>
            </a:p>
          </p:txBody>
        </p:sp>
        <p:cxnSp>
          <p:nvCxnSpPr>
            <p:cNvPr id="56335" name="Straight Connector 11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6327" name="Group 12"/>
          <p:cNvGrpSpPr>
            <a:grpSpLocks/>
          </p:cNvGrpSpPr>
          <p:nvPr/>
        </p:nvGrpSpPr>
        <p:grpSpPr bwMode="auto">
          <a:xfrm>
            <a:off x="6172200" y="4153481"/>
            <a:ext cx="3429000" cy="1981200"/>
            <a:chOff x="533400" y="1447800"/>
            <a:chExt cx="3429000" cy="1981200"/>
          </a:xfrm>
        </p:grpSpPr>
        <p:sp>
          <p:nvSpPr>
            <p:cNvPr id="56332" name="Rectangle 13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Delete Account</a:t>
              </a:r>
            </a:p>
            <a:p>
              <a:pPr algn="l"/>
              <a:r>
                <a:rPr lang="en-US" sz="2000"/>
                <a:t>Description: I can delete a named account</a:t>
              </a:r>
            </a:p>
          </p:txBody>
        </p:sp>
        <p:cxnSp>
          <p:nvCxnSpPr>
            <p:cNvPr id="56333" name="Straight Connector 14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6328" name="Group 15"/>
          <p:cNvGrpSpPr>
            <a:grpSpLocks/>
          </p:cNvGrpSpPr>
          <p:nvPr/>
        </p:nvGrpSpPr>
        <p:grpSpPr bwMode="auto">
          <a:xfrm>
            <a:off x="2057400" y="4153481"/>
            <a:ext cx="3657600" cy="1981200"/>
            <a:chOff x="533400" y="1447800"/>
            <a:chExt cx="3657600" cy="1981200"/>
          </a:xfrm>
        </p:grpSpPr>
        <p:sp>
          <p:nvSpPr>
            <p:cNvPr id="56330" name="Rectangle 16"/>
            <p:cNvSpPr>
              <a:spLocks noChangeArrowheads="1"/>
            </p:cNvSpPr>
            <p:nvPr/>
          </p:nvSpPr>
          <p:spPr bwMode="auto">
            <a:xfrm>
              <a:off x="533400" y="1447800"/>
              <a:ext cx="36576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</a:t>
              </a:r>
              <a:r>
                <a:rPr lang="en-US" sz="1800"/>
                <a:t>: Query Account Balance</a:t>
              </a:r>
              <a:endParaRPr lang="en-US" sz="2000"/>
            </a:p>
            <a:p>
              <a:pPr algn="l"/>
              <a:r>
                <a:rPr lang="en-US" sz="2000"/>
                <a:t>Description: I can query account balance.</a:t>
              </a:r>
            </a:p>
          </p:txBody>
        </p:sp>
        <p:cxnSp>
          <p:nvCxnSpPr>
            <p:cNvPr id="56331" name="Straight Connector 1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Oval Callout 18"/>
          <p:cNvSpPr/>
          <p:nvPr/>
        </p:nvSpPr>
        <p:spPr bwMode="auto">
          <a:xfrm>
            <a:off x="6248400" y="267281"/>
            <a:ext cx="3429000" cy="129540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latin typeface="Comic Sans MS" charset="0"/>
                <a:ea typeface="ＭＳ Ｐゴシック" charset="-128"/>
              </a:rPr>
              <a:t>How is the list ordered?</a:t>
            </a:r>
          </a:p>
        </p:txBody>
      </p:sp>
    </p:spTree>
    <p:extLst>
      <p:ext uri="{BB962C8B-B14F-4D97-AF65-F5344CB8AC3E}">
        <p14:creationId xmlns:p14="http://schemas.microsoft.com/office/powerpoint/2010/main" val="2380382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User Stories</a:t>
            </a:r>
          </a:p>
        </p:txBody>
      </p:sp>
      <p:grpSp>
        <p:nvGrpSpPr>
          <p:cNvPr id="57349" name="Group 8"/>
          <p:cNvGrpSpPr>
            <a:grpSpLocks/>
          </p:cNvGrpSpPr>
          <p:nvPr/>
        </p:nvGrpSpPr>
        <p:grpSpPr bwMode="auto">
          <a:xfrm>
            <a:off x="2057400" y="1686949"/>
            <a:ext cx="3429000" cy="1981200"/>
            <a:chOff x="533400" y="1447800"/>
            <a:chExt cx="3429000" cy="1981200"/>
          </a:xfrm>
        </p:grpSpPr>
        <p:sp>
          <p:nvSpPr>
            <p:cNvPr id="57360" name="Rectangle 5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u="sng"/>
                <a:t>Title: </a:t>
              </a:r>
              <a:r>
                <a:rPr lang="en-US" sz="2000"/>
                <a:t>Create Account</a:t>
              </a:r>
            </a:p>
            <a:p>
              <a:pPr algn="l"/>
              <a:r>
                <a:rPr lang="en-US" sz="2000" u="sng"/>
                <a:t>Description: </a:t>
              </a:r>
              <a:r>
                <a:rPr lang="en-US" sz="2000"/>
                <a:t>I can create a named account</a:t>
              </a:r>
            </a:p>
          </p:txBody>
        </p:sp>
        <p:cxnSp>
          <p:nvCxnSpPr>
            <p:cNvPr id="57361" name="Straight Connector 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7350" name="Group 9"/>
          <p:cNvGrpSpPr>
            <a:grpSpLocks/>
          </p:cNvGrpSpPr>
          <p:nvPr/>
        </p:nvGrpSpPr>
        <p:grpSpPr bwMode="auto">
          <a:xfrm>
            <a:off x="5943600" y="1686949"/>
            <a:ext cx="3429000" cy="1981200"/>
            <a:chOff x="533400" y="1447800"/>
            <a:chExt cx="3429000" cy="1981200"/>
          </a:xfrm>
        </p:grpSpPr>
        <p:sp>
          <p:nvSpPr>
            <p:cNvPr id="57358" name="Rectangle 10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dirty="0"/>
                <a:t>Title: List Accounts</a:t>
              </a:r>
            </a:p>
            <a:p>
              <a:pPr algn="l"/>
              <a:r>
                <a:rPr lang="en-US" sz="2000" dirty="0"/>
                <a:t>Description: I can get a list of all accounts.  I can get an alphabetical list of all accounts.</a:t>
              </a:r>
            </a:p>
          </p:txBody>
        </p:sp>
        <p:cxnSp>
          <p:nvCxnSpPr>
            <p:cNvPr id="57359" name="Straight Connector 11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7351" name="Group 12"/>
          <p:cNvGrpSpPr>
            <a:grpSpLocks/>
          </p:cNvGrpSpPr>
          <p:nvPr/>
        </p:nvGrpSpPr>
        <p:grpSpPr bwMode="auto">
          <a:xfrm>
            <a:off x="6172200" y="4125349"/>
            <a:ext cx="3429000" cy="1981200"/>
            <a:chOff x="533400" y="1447800"/>
            <a:chExt cx="3429000" cy="1981200"/>
          </a:xfrm>
        </p:grpSpPr>
        <p:sp>
          <p:nvSpPr>
            <p:cNvPr id="57356" name="Rectangle 13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Delete Account</a:t>
              </a:r>
            </a:p>
            <a:p>
              <a:pPr algn="l"/>
              <a:r>
                <a:rPr lang="en-US" sz="2000"/>
                <a:t>Description: I can delete a named account</a:t>
              </a:r>
            </a:p>
          </p:txBody>
        </p:sp>
        <p:cxnSp>
          <p:nvCxnSpPr>
            <p:cNvPr id="57357" name="Straight Connector 14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7352" name="Group 15"/>
          <p:cNvGrpSpPr>
            <a:grpSpLocks/>
          </p:cNvGrpSpPr>
          <p:nvPr/>
        </p:nvGrpSpPr>
        <p:grpSpPr bwMode="auto">
          <a:xfrm>
            <a:off x="2057400" y="4125349"/>
            <a:ext cx="3657600" cy="1981200"/>
            <a:chOff x="533400" y="1447800"/>
            <a:chExt cx="3657600" cy="1981200"/>
          </a:xfrm>
        </p:grpSpPr>
        <p:sp>
          <p:nvSpPr>
            <p:cNvPr id="57354" name="Rectangle 16"/>
            <p:cNvSpPr>
              <a:spLocks noChangeArrowheads="1"/>
            </p:cNvSpPr>
            <p:nvPr/>
          </p:nvSpPr>
          <p:spPr bwMode="auto">
            <a:xfrm>
              <a:off x="533400" y="1447800"/>
              <a:ext cx="36576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</a:t>
              </a:r>
              <a:r>
                <a:rPr lang="en-US" sz="1800"/>
                <a:t>: Query Account Balance</a:t>
              </a:r>
              <a:endParaRPr lang="en-US" sz="2000"/>
            </a:p>
            <a:p>
              <a:pPr algn="l"/>
              <a:r>
                <a:rPr lang="en-US" sz="2000"/>
                <a:t>Description: I can query account balance.</a:t>
              </a:r>
            </a:p>
          </p:txBody>
        </p:sp>
        <p:cxnSp>
          <p:nvCxnSpPr>
            <p:cNvPr id="57355" name="Straight Connector 1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Oval Callout 18"/>
          <p:cNvSpPr/>
          <p:nvPr/>
        </p:nvSpPr>
        <p:spPr bwMode="auto">
          <a:xfrm>
            <a:off x="5638800" y="2677549"/>
            <a:ext cx="3429000" cy="129540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>
              <a:defRPr/>
            </a:pPr>
            <a:r>
              <a:rPr lang="en-US" dirty="0">
                <a:latin typeface="Comic Sans MS" charset="0"/>
                <a:ea typeface="ＭＳ Ｐゴシック" charset="-128"/>
              </a:rPr>
              <a:t>Can I delete if a balance is not zero?</a:t>
            </a:r>
          </a:p>
        </p:txBody>
      </p:sp>
    </p:spTree>
    <p:extLst>
      <p:ext uri="{BB962C8B-B14F-4D97-AF65-F5344CB8AC3E}">
        <p14:creationId xmlns:p14="http://schemas.microsoft.com/office/powerpoint/2010/main" val="34315224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User Stories</a:t>
            </a:r>
          </a:p>
        </p:txBody>
      </p:sp>
      <p:grpSp>
        <p:nvGrpSpPr>
          <p:cNvPr id="58373" name="Group 8"/>
          <p:cNvGrpSpPr>
            <a:grpSpLocks/>
          </p:cNvGrpSpPr>
          <p:nvPr/>
        </p:nvGrpSpPr>
        <p:grpSpPr bwMode="auto">
          <a:xfrm>
            <a:off x="2057400" y="1701021"/>
            <a:ext cx="3429000" cy="1981200"/>
            <a:chOff x="533400" y="1447800"/>
            <a:chExt cx="3429000" cy="1981200"/>
          </a:xfrm>
        </p:grpSpPr>
        <p:sp>
          <p:nvSpPr>
            <p:cNvPr id="58384" name="Rectangle 5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u="sng"/>
                <a:t>Title: </a:t>
              </a:r>
              <a:r>
                <a:rPr lang="en-US" sz="2000"/>
                <a:t>Create Account</a:t>
              </a:r>
            </a:p>
            <a:p>
              <a:pPr algn="l"/>
              <a:r>
                <a:rPr lang="en-US" sz="2000" u="sng"/>
                <a:t>Description: </a:t>
              </a:r>
              <a:r>
                <a:rPr lang="en-US" sz="2000"/>
                <a:t>I can create a named account</a:t>
              </a:r>
            </a:p>
          </p:txBody>
        </p:sp>
        <p:cxnSp>
          <p:nvCxnSpPr>
            <p:cNvPr id="58385" name="Straight Connector 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8374" name="Group 9"/>
          <p:cNvGrpSpPr>
            <a:grpSpLocks/>
          </p:cNvGrpSpPr>
          <p:nvPr/>
        </p:nvGrpSpPr>
        <p:grpSpPr bwMode="auto">
          <a:xfrm>
            <a:off x="5943600" y="1701021"/>
            <a:ext cx="3429000" cy="1981200"/>
            <a:chOff x="533400" y="1447800"/>
            <a:chExt cx="3429000" cy="1981200"/>
          </a:xfrm>
        </p:grpSpPr>
        <p:sp>
          <p:nvSpPr>
            <p:cNvPr id="58382" name="Rectangle 10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List Accounts</a:t>
              </a:r>
            </a:p>
            <a:p>
              <a:pPr algn="l"/>
              <a:r>
                <a:rPr lang="en-US" sz="2000"/>
                <a:t>Description: I can get a list of all accounts.  I can get an alphabetical list of all accounts.</a:t>
              </a:r>
            </a:p>
          </p:txBody>
        </p:sp>
        <p:cxnSp>
          <p:nvCxnSpPr>
            <p:cNvPr id="58383" name="Straight Connector 11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8375" name="Group 12"/>
          <p:cNvGrpSpPr>
            <a:grpSpLocks/>
          </p:cNvGrpSpPr>
          <p:nvPr/>
        </p:nvGrpSpPr>
        <p:grpSpPr bwMode="auto">
          <a:xfrm>
            <a:off x="6172200" y="4139421"/>
            <a:ext cx="3429000" cy="1981200"/>
            <a:chOff x="533400" y="1447800"/>
            <a:chExt cx="3429000" cy="1981200"/>
          </a:xfrm>
        </p:grpSpPr>
        <p:sp>
          <p:nvSpPr>
            <p:cNvPr id="58380" name="Rectangle 13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Delete Account</a:t>
              </a:r>
            </a:p>
            <a:p>
              <a:pPr algn="l"/>
              <a:r>
                <a:rPr lang="en-US" sz="2000"/>
                <a:t>Description: I can delete a named account if the balance is zero.</a:t>
              </a:r>
            </a:p>
          </p:txBody>
        </p:sp>
        <p:cxnSp>
          <p:nvCxnSpPr>
            <p:cNvPr id="58381" name="Straight Connector 14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8376" name="Group 15"/>
          <p:cNvGrpSpPr>
            <a:grpSpLocks/>
          </p:cNvGrpSpPr>
          <p:nvPr/>
        </p:nvGrpSpPr>
        <p:grpSpPr bwMode="auto">
          <a:xfrm>
            <a:off x="2057400" y="4139421"/>
            <a:ext cx="3657600" cy="1981200"/>
            <a:chOff x="533400" y="1447800"/>
            <a:chExt cx="3657600" cy="1981200"/>
          </a:xfrm>
        </p:grpSpPr>
        <p:sp>
          <p:nvSpPr>
            <p:cNvPr id="58378" name="Rectangle 16"/>
            <p:cNvSpPr>
              <a:spLocks noChangeArrowheads="1"/>
            </p:cNvSpPr>
            <p:nvPr/>
          </p:nvSpPr>
          <p:spPr bwMode="auto">
            <a:xfrm>
              <a:off x="533400" y="1447800"/>
              <a:ext cx="36576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</a:t>
              </a:r>
              <a:r>
                <a:rPr lang="en-US" sz="1800"/>
                <a:t>: Query Account Balance</a:t>
              </a:r>
              <a:endParaRPr lang="en-US" sz="2000"/>
            </a:p>
            <a:p>
              <a:pPr algn="l"/>
              <a:r>
                <a:rPr lang="en-US" sz="2000"/>
                <a:t>Description: I can query account balance.</a:t>
              </a:r>
            </a:p>
          </p:txBody>
        </p:sp>
        <p:cxnSp>
          <p:nvCxnSpPr>
            <p:cNvPr id="58379" name="Straight Connector 1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Oval Callout 18"/>
          <p:cNvSpPr/>
          <p:nvPr/>
        </p:nvSpPr>
        <p:spPr bwMode="auto">
          <a:xfrm>
            <a:off x="5638800" y="2691621"/>
            <a:ext cx="3429000" cy="129540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latin typeface="Comic Sans MS" charset="0"/>
                <a:ea typeface="ＭＳ Ｐゴシック" charset="-128"/>
              </a:rPr>
              <a:t>Can I delete if a balance is not zero?</a:t>
            </a:r>
          </a:p>
        </p:txBody>
      </p:sp>
    </p:spTree>
    <p:extLst>
      <p:ext uri="{BB962C8B-B14F-4D97-AF65-F5344CB8AC3E}">
        <p14:creationId xmlns:p14="http://schemas.microsoft.com/office/powerpoint/2010/main" val="28261415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User Story?</a:t>
            </a:r>
          </a:p>
        </p:txBody>
      </p:sp>
      <p:grpSp>
        <p:nvGrpSpPr>
          <p:cNvPr id="59397" name="Group 12"/>
          <p:cNvGrpSpPr>
            <a:grpSpLocks/>
          </p:cNvGrpSpPr>
          <p:nvPr/>
        </p:nvGrpSpPr>
        <p:grpSpPr bwMode="auto">
          <a:xfrm>
            <a:off x="4343400" y="2438400"/>
            <a:ext cx="3429000" cy="1981200"/>
            <a:chOff x="533400" y="1447800"/>
            <a:chExt cx="3429000" cy="1981200"/>
          </a:xfrm>
        </p:grpSpPr>
        <p:sp>
          <p:nvSpPr>
            <p:cNvPr id="59398" name="Rectangle 7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Use AJAX for UI</a:t>
              </a:r>
            </a:p>
            <a:p>
              <a:pPr algn="l"/>
              <a:r>
                <a:rPr lang="en-US" sz="2000"/>
                <a:t>Description: The user interface will use AJAX technologies to provide a cool and slick online experience.</a:t>
              </a:r>
            </a:p>
          </p:txBody>
        </p:sp>
        <p:cxnSp>
          <p:nvCxnSpPr>
            <p:cNvPr id="59399" name="Straight Connector 8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8814531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User Story?</a:t>
            </a:r>
          </a:p>
        </p:txBody>
      </p:sp>
      <p:grpSp>
        <p:nvGrpSpPr>
          <p:cNvPr id="60421" name="Group 12"/>
          <p:cNvGrpSpPr>
            <a:grpSpLocks/>
          </p:cNvGrpSpPr>
          <p:nvPr/>
        </p:nvGrpSpPr>
        <p:grpSpPr bwMode="auto">
          <a:xfrm>
            <a:off x="4343400" y="2438400"/>
            <a:ext cx="3429000" cy="1981200"/>
            <a:chOff x="533400" y="1447800"/>
            <a:chExt cx="3429000" cy="1981200"/>
          </a:xfrm>
        </p:grpSpPr>
        <p:sp>
          <p:nvSpPr>
            <p:cNvPr id="60424" name="Rectangle 7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Use AJAX for UI</a:t>
              </a:r>
            </a:p>
            <a:p>
              <a:pPr algn="l"/>
              <a:r>
                <a:rPr lang="en-US" sz="2000"/>
                <a:t>Description: The user interface will use AJAX technologies to provide a cool and slick online experience.</a:t>
              </a:r>
            </a:p>
          </p:txBody>
        </p:sp>
        <p:cxnSp>
          <p:nvCxnSpPr>
            <p:cNvPr id="60425" name="Straight Connector 8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" name="&quot;No&quot; Symbol 9"/>
          <p:cNvSpPr/>
          <p:nvPr/>
        </p:nvSpPr>
        <p:spPr bwMode="auto">
          <a:xfrm>
            <a:off x="8305800" y="2819400"/>
            <a:ext cx="1219200" cy="1219200"/>
          </a:xfrm>
          <a:prstGeom prst="noSmoking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>
              <a:defRPr/>
            </a:pPr>
            <a:endParaRPr lang="en-US">
              <a:latin typeface="Comic Sans MS" charset="0"/>
              <a:ea typeface="ＭＳ Ｐゴシック" charset="-128"/>
            </a:endParaRPr>
          </a:p>
        </p:txBody>
      </p:sp>
      <p:sp>
        <p:nvSpPr>
          <p:cNvPr id="60423" name="TextBox 10"/>
          <p:cNvSpPr txBox="1">
            <a:spLocks noChangeArrowheads="1"/>
          </p:cNvSpPr>
          <p:nvPr/>
        </p:nvSpPr>
        <p:spPr bwMode="auto">
          <a:xfrm>
            <a:off x="8229600" y="4343401"/>
            <a:ext cx="179247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/>
              <a:t>Not a user </a:t>
            </a:r>
          </a:p>
          <a:p>
            <a:r>
              <a:rPr lang="en-US"/>
              <a:t>story</a:t>
            </a:r>
          </a:p>
        </p:txBody>
      </p:sp>
    </p:spTree>
    <p:extLst>
      <p:ext uri="{BB962C8B-B14F-4D97-AF65-F5344CB8AC3E}">
        <p14:creationId xmlns:p14="http://schemas.microsoft.com/office/powerpoint/2010/main" val="26325068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Customer Acceptance Tests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Client must describe how the user stories will be tested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With concrete data examples,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Associated with (one or more) user stories</a:t>
            </a:r>
          </a:p>
          <a:p>
            <a:pPr>
              <a:buFontTx/>
              <a:buNone/>
            </a:pPr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Concrete expressions of user stories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8174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User Stories</a:t>
            </a:r>
          </a:p>
        </p:txBody>
      </p:sp>
      <p:grpSp>
        <p:nvGrpSpPr>
          <p:cNvPr id="62469" name="Group 8"/>
          <p:cNvGrpSpPr>
            <a:grpSpLocks/>
          </p:cNvGrpSpPr>
          <p:nvPr/>
        </p:nvGrpSpPr>
        <p:grpSpPr bwMode="auto">
          <a:xfrm>
            <a:off x="2057400" y="1757291"/>
            <a:ext cx="3429000" cy="1981200"/>
            <a:chOff x="533400" y="1447800"/>
            <a:chExt cx="3429000" cy="1981200"/>
          </a:xfrm>
        </p:grpSpPr>
        <p:sp>
          <p:nvSpPr>
            <p:cNvPr id="62479" name="Rectangle 5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u="sng"/>
                <a:t>Title: </a:t>
              </a:r>
              <a:r>
                <a:rPr lang="en-US" sz="2000"/>
                <a:t>Create Account</a:t>
              </a:r>
            </a:p>
            <a:p>
              <a:pPr algn="l"/>
              <a:r>
                <a:rPr lang="en-US" sz="2000" u="sng"/>
                <a:t>Description: </a:t>
              </a:r>
              <a:r>
                <a:rPr lang="en-US" sz="2000"/>
                <a:t>I can create a named account</a:t>
              </a:r>
            </a:p>
          </p:txBody>
        </p:sp>
        <p:cxnSp>
          <p:nvCxnSpPr>
            <p:cNvPr id="62480" name="Straight Connector 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2470" name="Group 9"/>
          <p:cNvGrpSpPr>
            <a:grpSpLocks/>
          </p:cNvGrpSpPr>
          <p:nvPr/>
        </p:nvGrpSpPr>
        <p:grpSpPr bwMode="auto">
          <a:xfrm>
            <a:off x="5943600" y="1757291"/>
            <a:ext cx="3429000" cy="1981200"/>
            <a:chOff x="533400" y="1447800"/>
            <a:chExt cx="3429000" cy="1981200"/>
          </a:xfrm>
        </p:grpSpPr>
        <p:sp>
          <p:nvSpPr>
            <p:cNvPr id="62477" name="Rectangle 10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List Accounts</a:t>
              </a:r>
            </a:p>
            <a:p>
              <a:pPr algn="l"/>
              <a:r>
                <a:rPr lang="en-US" sz="2000"/>
                <a:t>Description: I can get a list of all accounts.  I can get an alphabetical list of all accounts.</a:t>
              </a:r>
            </a:p>
          </p:txBody>
        </p:sp>
        <p:cxnSp>
          <p:nvCxnSpPr>
            <p:cNvPr id="62478" name="Straight Connector 11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2471" name="Group 12"/>
          <p:cNvGrpSpPr>
            <a:grpSpLocks/>
          </p:cNvGrpSpPr>
          <p:nvPr/>
        </p:nvGrpSpPr>
        <p:grpSpPr bwMode="auto">
          <a:xfrm>
            <a:off x="6172200" y="4195691"/>
            <a:ext cx="3429000" cy="1981200"/>
            <a:chOff x="533400" y="1447800"/>
            <a:chExt cx="3429000" cy="1981200"/>
          </a:xfrm>
        </p:grpSpPr>
        <p:sp>
          <p:nvSpPr>
            <p:cNvPr id="62475" name="Rectangle 13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Delete Account</a:t>
              </a:r>
            </a:p>
            <a:p>
              <a:pPr algn="l"/>
              <a:r>
                <a:rPr lang="en-US" sz="2000"/>
                <a:t>Description: I can delete a named account if the balance is zero.</a:t>
              </a:r>
            </a:p>
          </p:txBody>
        </p:sp>
        <p:cxnSp>
          <p:nvCxnSpPr>
            <p:cNvPr id="62476" name="Straight Connector 14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2472" name="Group 15"/>
          <p:cNvGrpSpPr>
            <a:grpSpLocks/>
          </p:cNvGrpSpPr>
          <p:nvPr/>
        </p:nvGrpSpPr>
        <p:grpSpPr bwMode="auto">
          <a:xfrm>
            <a:off x="2057400" y="4195691"/>
            <a:ext cx="3657600" cy="1981200"/>
            <a:chOff x="533400" y="1447800"/>
            <a:chExt cx="3657600" cy="1981200"/>
          </a:xfrm>
        </p:grpSpPr>
        <p:sp>
          <p:nvSpPr>
            <p:cNvPr id="62473" name="Rectangle 16"/>
            <p:cNvSpPr>
              <a:spLocks noChangeArrowheads="1"/>
            </p:cNvSpPr>
            <p:nvPr/>
          </p:nvSpPr>
          <p:spPr bwMode="auto">
            <a:xfrm>
              <a:off x="533400" y="1447800"/>
              <a:ext cx="36576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</a:t>
              </a:r>
              <a:r>
                <a:rPr lang="en-US" sz="1800"/>
                <a:t>: Query Account Balance</a:t>
              </a:r>
              <a:endParaRPr lang="en-US" sz="2000"/>
            </a:p>
            <a:p>
              <a:pPr algn="l"/>
              <a:r>
                <a:rPr lang="en-US" sz="2000"/>
                <a:t>Description: I can query account balance.</a:t>
              </a:r>
            </a:p>
          </p:txBody>
        </p:sp>
        <p:cxnSp>
          <p:nvCxnSpPr>
            <p:cNvPr id="62474" name="Straight Connector 1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8954836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Example: Accounting Customer Tests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sz="2400">
                <a:ea typeface="ＭＳ Ｐゴシック" panose="020B0600070205080204" pitchFamily="34" charset="-128"/>
              </a:rPr>
              <a:t>Tests are associated with (one or more) stories</a:t>
            </a:r>
          </a:p>
          <a:p>
            <a:endParaRPr lang="en-US" sz="240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sz="2400">
                <a:ea typeface="ＭＳ Ｐゴシック" panose="020B0600070205080204" pitchFamily="34" charset="-128"/>
              </a:rPr>
              <a:t>1. If I create an account “savings”, then another called “checking”, and I ask for the list of accounts I must obtain: “checking”, “savings”</a:t>
            </a:r>
          </a:p>
          <a:p>
            <a:pPr>
              <a:buFontTx/>
              <a:buNone/>
            </a:pPr>
            <a:r>
              <a:rPr lang="en-US" sz="2400">
                <a:ea typeface="ＭＳ Ｐゴシック" panose="020B0600070205080204" pitchFamily="34" charset="-128"/>
              </a:rPr>
              <a:t>2. If I now try to create “checking” again, I get an error</a:t>
            </a:r>
          </a:p>
          <a:p>
            <a:pPr>
              <a:buFontTx/>
              <a:buNone/>
            </a:pPr>
            <a:r>
              <a:rPr lang="en-US" sz="2400">
                <a:ea typeface="ＭＳ Ｐゴシック" panose="020B0600070205080204" pitchFamily="34" charset="-128"/>
              </a:rPr>
              <a:t>3. If now I query the balance of “checking”, I must get 0.</a:t>
            </a:r>
          </a:p>
          <a:p>
            <a:pPr>
              <a:buFontTx/>
              <a:buNone/>
            </a:pPr>
            <a:r>
              <a:rPr lang="en-US" sz="2400">
                <a:ea typeface="ＭＳ Ｐゴシック" panose="020B0600070205080204" pitchFamily="34" charset="-128"/>
              </a:rPr>
              <a:t>4. If I try to delete “stocks”, I get an error</a:t>
            </a:r>
          </a:p>
          <a:p>
            <a:pPr>
              <a:buFontTx/>
              <a:buNone/>
            </a:pPr>
            <a:r>
              <a:rPr lang="en-US" sz="2400">
                <a:ea typeface="ＭＳ Ｐゴシック" panose="020B0600070205080204" pitchFamily="34" charset="-128"/>
              </a:rPr>
              <a:t>5. If I delete “checking”, it should not appear in the new listing of accounts</a:t>
            </a:r>
          </a:p>
          <a:p>
            <a:pPr>
              <a:buFontTx/>
              <a:buNone/>
            </a:pPr>
            <a:r>
              <a:rPr lang="en-US" sz="2400">
                <a:ea typeface="ＭＳ Ｐゴシック" panose="020B0600070205080204" pitchFamily="34" charset="-128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6706410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Automate Acceptance Tests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Customer can write and later (re)run tests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E.g., customer writes an XML table with data examples, developers write tool to interpret table 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Tests should be automated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To ensure they are run after each release</a:t>
            </a:r>
          </a:p>
        </p:txBody>
      </p:sp>
    </p:spTree>
    <p:extLst>
      <p:ext uri="{BB962C8B-B14F-4D97-AF65-F5344CB8AC3E}">
        <p14:creationId xmlns:p14="http://schemas.microsoft.com/office/powerpoint/2010/main" val="36153514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Tasks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Each story is broken into tasks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To split the work and to improve cost estimates</a:t>
            </a: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Story: customer-centered description</a:t>
            </a: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Task: developer-centered description</a:t>
            </a: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Example: 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Story: “I can create named accounts”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Tasks: “ask the user the name of the account”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ea typeface="ＭＳ Ｐゴシック" panose="020B0600070205080204" pitchFamily="34" charset="-128"/>
              </a:rPr>
              <a:t>               “check to see if the account already exists”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000">
                <a:ea typeface="ＭＳ Ｐゴシック" panose="020B0600070205080204" pitchFamily="34" charset="-128"/>
              </a:rPr>
              <a:t>               “create an empty account”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0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Break down only as much as needed to estimate cost</a:t>
            </a: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Validate the breakdown of stories into tasks with the customer</a:t>
            </a:r>
          </a:p>
          <a:p>
            <a:pPr>
              <a:lnSpc>
                <a:spcPct val="90000"/>
              </a:lnSpc>
            </a:pPr>
            <a:endParaRPr lang="en-US" sz="24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934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30406" y="253218"/>
            <a:ext cx="4331196" cy="210740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DeflateInflate">
              <a:avLst/>
            </a:prstTxWarp>
            <a:spAutoFit/>
          </a:bodyPr>
          <a:lstStyle/>
          <a:p>
            <a:pPr algn="ctr" defTabSz="457200"/>
            <a:r>
              <a:rPr lang="en-US" sz="54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Join Us  </a:t>
            </a:r>
            <a:r>
              <a:rPr lang="en-US" sz="54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</a:rPr>
              <a:t>For</a:t>
            </a:r>
          </a:p>
        </p:txBody>
      </p:sp>
      <p:sp>
        <p:nvSpPr>
          <p:cNvPr id="7" name="Rectangle 6"/>
          <p:cNvSpPr/>
          <p:nvPr/>
        </p:nvSpPr>
        <p:spPr>
          <a:xfrm>
            <a:off x="1811048" y="1225235"/>
            <a:ext cx="8569924" cy="181588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457200"/>
            <a:r>
              <a:rPr lang="en-US" sz="40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</a:rPr>
              <a:t>A Yale Celebration of</a:t>
            </a:r>
          </a:p>
          <a:p>
            <a:pPr algn="ctr" defTabSz="457200"/>
            <a:r>
              <a:rPr lang="en-US" sz="7200" b="1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</a:rPr>
              <a:t>Women in Computing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63598" y="4503021"/>
            <a:ext cx="82709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2400" dirty="0">
                <a:solidFill>
                  <a:prstClr val="black"/>
                </a:solidFill>
              </a:rPr>
              <a:t>Join us at the Yale CEID (15 Prospect Street) for a day exploring the variety of opportunities in the growing field of computing! </a:t>
            </a:r>
          </a:p>
          <a:p>
            <a:pPr algn="ctr" defTabSz="457200"/>
            <a:endParaRPr lang="en-US" sz="2400" dirty="0">
              <a:solidFill>
                <a:prstClr val="black"/>
              </a:solidFill>
            </a:endParaRPr>
          </a:p>
          <a:p>
            <a:pPr algn="ctr" defTabSz="457200"/>
            <a:r>
              <a:rPr lang="en-US" sz="2400" dirty="0">
                <a:solidFill>
                  <a:prstClr val="black"/>
                </a:solidFill>
              </a:rPr>
              <a:t>Open to all, but registration is required. More information at:</a:t>
            </a:r>
          </a:p>
          <a:p>
            <a:pPr algn="ctr" defTabSz="457200"/>
            <a:r>
              <a:rPr lang="en-US" sz="3600" dirty="0" err="1">
                <a:solidFill>
                  <a:prstClr val="black"/>
                </a:solidFill>
              </a:rPr>
              <a:t>www.cs.yale.edu</a:t>
            </a:r>
            <a:endParaRPr lang="en-US" sz="3600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75669" y="3223856"/>
            <a:ext cx="524066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n-US" sz="3600" dirty="0">
                <a:solidFill>
                  <a:prstClr val="black"/>
                </a:solidFill>
              </a:rPr>
              <a:t>Saturday, January 25, 2014</a:t>
            </a:r>
          </a:p>
          <a:p>
            <a:pPr algn="ctr" defTabSz="457200"/>
            <a:r>
              <a:rPr lang="en-US" sz="2800" dirty="0">
                <a:solidFill>
                  <a:prstClr val="black"/>
                </a:solidFill>
              </a:rPr>
              <a:t>10:00 am to 4:00pm</a:t>
            </a:r>
          </a:p>
        </p:txBody>
      </p:sp>
    </p:spTree>
    <p:extLst>
      <p:ext uri="{BB962C8B-B14F-4D97-AF65-F5344CB8AC3E}">
        <p14:creationId xmlns:p14="http://schemas.microsoft.com/office/powerpoint/2010/main" val="132395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Tasks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147" y="2055049"/>
            <a:ext cx="8458200" cy="47244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If a story has too many tasks: break it down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Team assigns cost to tasks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We care about relative cost of task/stories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Use abstract “units” (as opposed to hours, days)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Decide what is the smallest task, and assign it 1 unit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Experience will tell us how much a unit is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Developers can assign/estimate units by bidding: “I can do this task in 2 units”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93375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8" name="Picture 3" descr="Game board showing iteration planning activities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14600" y="1451314"/>
            <a:ext cx="7239000" cy="5332413"/>
          </a:xfrm>
          <a:noFill/>
        </p:spPr>
      </p:pic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4267200" y="457200"/>
            <a:ext cx="37338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endParaRPr lang="en-US"/>
          </a:p>
        </p:txBody>
      </p:sp>
      <p:sp>
        <p:nvSpPr>
          <p:cNvPr id="675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9848" y="203275"/>
            <a:ext cx="10058400" cy="1609344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Play the Planning Game</a:t>
            </a:r>
          </a:p>
        </p:txBody>
      </p:sp>
    </p:spTree>
    <p:extLst>
      <p:ext uri="{BB962C8B-B14F-4D97-AF65-F5344CB8AC3E}">
        <p14:creationId xmlns:p14="http://schemas.microsoft.com/office/powerpoint/2010/main" val="66488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Planning Game</a:t>
            </a:r>
          </a:p>
        </p:txBody>
      </p:sp>
      <p:sp>
        <p:nvSpPr>
          <p:cNvPr id="686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Customer chooses the important stories for the next release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Development team bids on tasks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After first iteration, we know the speed (units/week) for each subteam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Pick tasks =&gt; find completion date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Pick completion date, pick stories until you fill the budget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Customer might have to re-prioritize stories</a:t>
            </a:r>
          </a:p>
        </p:txBody>
      </p:sp>
    </p:spTree>
    <p:extLst>
      <p:ext uri="{BB962C8B-B14F-4D97-AF65-F5344CB8AC3E}">
        <p14:creationId xmlns:p14="http://schemas.microsoft.com/office/powerpoint/2010/main" val="22607960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Test-driven development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Write unit tests before implementing tasks</a:t>
            </a:r>
          </a:p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Unit test: concentrate on one module</a:t>
            </a:r>
          </a:p>
          <a:p>
            <a:pPr marL="914400" lvl="1" indent="-457200"/>
            <a:r>
              <a:rPr lang="en-US" smtClean="0">
                <a:ea typeface="ＭＳ Ｐゴシック" panose="020B0600070205080204" pitchFamily="34" charset="-128"/>
              </a:rPr>
              <a:t>Start by breaking acceptance tests into units</a:t>
            </a:r>
          </a:p>
          <a:p>
            <a:pPr marL="914400" lvl="1" indent="-457200"/>
            <a:endParaRPr lang="en-US" smtClean="0">
              <a:ea typeface="ＭＳ Ｐゴシック" panose="020B0600070205080204" pitchFamily="34" charset="-128"/>
            </a:endParaRPr>
          </a:p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Example of a test </a:t>
            </a:r>
          </a:p>
          <a:p>
            <a:pPr marL="914400" lvl="1" indent="-457200">
              <a:buNone/>
            </a:pPr>
            <a:r>
              <a:rPr lang="en-US" smtClean="0">
                <a:ea typeface="ＭＳ Ｐゴシック" panose="020B0600070205080204" pitchFamily="34" charset="-128"/>
              </a:rPr>
              <a:t>addAccount(“checking”);</a:t>
            </a:r>
          </a:p>
          <a:p>
            <a:pPr marL="914400" lvl="1" indent="-457200">
              <a:buNone/>
            </a:pPr>
            <a:r>
              <a:rPr lang="en-US" smtClean="0">
                <a:ea typeface="ＭＳ Ｐゴシック" panose="020B0600070205080204" pitchFamily="34" charset="-128"/>
              </a:rPr>
              <a:t>if(balance(“checking”) != 0) throw …;</a:t>
            </a:r>
          </a:p>
          <a:p>
            <a:pPr marL="914400" lvl="1" indent="-457200">
              <a:buNone/>
            </a:pPr>
            <a:r>
              <a:rPr lang="en-US" smtClean="0">
                <a:ea typeface="ＭＳ Ｐゴシック" panose="020B0600070205080204" pitchFamily="34" charset="-128"/>
              </a:rPr>
              <a:t>try { addAccount(“checking”); </a:t>
            </a:r>
          </a:p>
          <a:p>
            <a:pPr marL="914400" lvl="1" indent="-457200">
              <a:buNone/>
            </a:pPr>
            <a:r>
              <a:rPr lang="en-US" smtClean="0">
                <a:ea typeface="ＭＳ Ｐゴシック" panose="020B0600070205080204" pitchFamily="34" charset="-128"/>
              </a:rPr>
              <a:t>        throw …;</a:t>
            </a:r>
          </a:p>
          <a:p>
            <a:pPr marL="914400" lvl="1" indent="-457200">
              <a:buNone/>
            </a:pPr>
            <a:r>
              <a:rPr lang="en-US" smtClean="0">
                <a:ea typeface="ＭＳ Ｐゴシック" panose="020B0600070205080204" pitchFamily="34" charset="-128"/>
              </a:rPr>
              <a:t>} catch(DuplicateAccount e) { };</a:t>
            </a:r>
          </a:p>
        </p:txBody>
      </p:sp>
      <p:sp>
        <p:nvSpPr>
          <p:cNvPr id="171012" name="Text Box 4"/>
          <p:cNvSpPr txBox="1">
            <a:spLocks noChangeArrowheads="1"/>
          </p:cNvSpPr>
          <p:nvPr/>
        </p:nvSpPr>
        <p:spPr bwMode="auto">
          <a:xfrm>
            <a:off x="6934200" y="2971801"/>
            <a:ext cx="35349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>
                <a:solidFill>
                  <a:schemeClr val="accent2"/>
                </a:solidFill>
              </a:rPr>
              <a:t>Think about names and </a:t>
            </a:r>
          </a:p>
          <a:p>
            <a:pPr algn="l"/>
            <a:r>
              <a:rPr lang="en-US">
                <a:solidFill>
                  <a:schemeClr val="accent2"/>
                </a:solidFill>
              </a:rPr>
              <a:t>calling conventions</a:t>
            </a: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7315201" y="5029201"/>
            <a:ext cx="305724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>
                <a:solidFill>
                  <a:schemeClr val="accent2"/>
                </a:solidFill>
              </a:rPr>
              <a:t>Test both good and </a:t>
            </a:r>
          </a:p>
          <a:p>
            <a:pPr algn="l"/>
            <a:r>
              <a:rPr lang="en-US">
                <a:solidFill>
                  <a:schemeClr val="accent2"/>
                </a:solidFill>
              </a:rPr>
              <a:t>bad behavior</a:t>
            </a:r>
          </a:p>
        </p:txBody>
      </p:sp>
      <p:sp>
        <p:nvSpPr>
          <p:cNvPr id="171014" name="Line 6"/>
          <p:cNvSpPr>
            <a:spLocks noChangeShapeType="1"/>
          </p:cNvSpPr>
          <p:nvPr/>
        </p:nvSpPr>
        <p:spPr bwMode="auto">
          <a:xfrm flipH="1">
            <a:off x="6019800" y="33528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1015" name="Line 7"/>
          <p:cNvSpPr>
            <a:spLocks noChangeShapeType="1"/>
          </p:cNvSpPr>
          <p:nvPr/>
        </p:nvSpPr>
        <p:spPr bwMode="auto">
          <a:xfrm flipH="1">
            <a:off x="6019800" y="33528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1016" name="Line 8"/>
          <p:cNvSpPr>
            <a:spLocks noChangeShapeType="1"/>
          </p:cNvSpPr>
          <p:nvPr/>
        </p:nvSpPr>
        <p:spPr bwMode="auto">
          <a:xfrm flipH="1">
            <a:off x="5486400" y="5257800"/>
            <a:ext cx="1752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171017" name="Line 9"/>
          <p:cNvSpPr>
            <a:spLocks noChangeShapeType="1"/>
          </p:cNvSpPr>
          <p:nvPr/>
        </p:nvSpPr>
        <p:spPr bwMode="auto">
          <a:xfrm flipH="1" flipV="1">
            <a:off x="5715000" y="4114800"/>
            <a:ext cx="14478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79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3" grpId="0"/>
      <p:bldP spid="171014" grpId="0" animBg="1"/>
      <p:bldP spid="171015" grpId="0" animBg="1"/>
      <p:bldP spid="171016" grpId="0" animBg="1"/>
      <p:bldP spid="17101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Why Write Tests First?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Testing-first clarifies the task at hand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Forces you to think in concrete terms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Helps identify and focus on corner cases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Testing forces simplicity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Your only goal (now) is to pass the test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Fight premature optimization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Tests act as useful documentation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Exposes (completely) the programmer’s intent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Testing increases confidence in the code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Courage to refactor code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Courage to change code</a:t>
            </a:r>
          </a:p>
        </p:txBody>
      </p:sp>
    </p:spTree>
    <p:extLst>
      <p:ext uri="{BB962C8B-B14F-4D97-AF65-F5344CB8AC3E}">
        <p14:creationId xmlns:p14="http://schemas.microsoft.com/office/powerpoint/2010/main" val="3172365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Test-Driven Development. Bug Fixes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942511"/>
            <a:ext cx="8458200" cy="47244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Fail a unit test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Fix the code to pass the test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Fail an acceptance test (user story)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Means that there aren’t enough user tests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Add a user test, then fix the code to pass the test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Fail on beta-testing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Make one or more unit tests from failing scenario </a:t>
            </a:r>
          </a:p>
          <a:p>
            <a:r>
              <a:rPr 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Always write code to fix tests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Ensures that you will have a solid test suite</a:t>
            </a:r>
          </a:p>
        </p:txBody>
      </p:sp>
    </p:spTree>
    <p:extLst>
      <p:ext uri="{BB962C8B-B14F-4D97-AF65-F5344CB8AC3E}">
        <p14:creationId xmlns:p14="http://schemas.microsoft.com/office/powerpoint/2010/main" val="27219929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Simplicity (KISS)</a:t>
            </a:r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Just-in-time design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design and implement what you know right now; don’t worry too much about future design decisions</a:t>
            </a:r>
          </a:p>
          <a:p>
            <a:pPr lvl="2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No premature optimization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You are not going to need it (YAGNI)</a:t>
            </a:r>
          </a:p>
          <a:p>
            <a:pPr lvl="2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In every big system there is a simple one waiting to get out</a:t>
            </a:r>
          </a:p>
        </p:txBody>
      </p:sp>
    </p:spTree>
    <p:extLst>
      <p:ext uri="{BB962C8B-B14F-4D97-AF65-F5344CB8AC3E}">
        <p14:creationId xmlns:p14="http://schemas.microsoft.com/office/powerpoint/2010/main" val="29326312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Refactoring: Improving the Design of Code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2810723"/>
            <a:ext cx="10058400" cy="4050792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Make the code easier to read/use/modify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Change “how” code does something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Why? 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Incremental feature extension might outgrow the initial design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Expected because of lack of extensive early design</a:t>
            </a:r>
          </a:p>
        </p:txBody>
      </p:sp>
    </p:spTree>
    <p:extLst>
      <p:ext uri="{BB962C8B-B14F-4D97-AF65-F5344CB8AC3E}">
        <p14:creationId xmlns:p14="http://schemas.microsoft.com/office/powerpoint/2010/main" val="1393450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Refactoring: Remove Duplicated Code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Why? Easier to change, understand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Inside a single method: move code outside conditionals</a:t>
            </a:r>
          </a:p>
          <a:p>
            <a:pPr lvl="1"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if(…) { c1; c2 } else { c1; c3} </a:t>
            </a:r>
          </a:p>
          <a:p>
            <a:pPr lvl="1"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c1; if(…) { c2 } else { c3 } 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In several methods: create new methods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Almost duplicate code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… balance + 5 …    and … balance – x …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int incrBalance(int what) { return balance + what; }</a:t>
            </a:r>
          </a:p>
          <a:p>
            <a:pPr lvl="1"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   … incrBalance(5) …    and … incrBalance(- x) …</a:t>
            </a:r>
          </a:p>
        </p:txBody>
      </p:sp>
    </p:spTree>
    <p:extLst>
      <p:ext uri="{BB962C8B-B14F-4D97-AF65-F5344CB8AC3E}">
        <p14:creationId xmlns:p14="http://schemas.microsoft.com/office/powerpoint/2010/main" val="41642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DD3254F4-397A-49C0-ADEE-2058C5B8E7E1}" type="slidenum">
              <a:rPr lang="en-US" sz="1400">
                <a:latin typeface="Times New Roman" panose="02020603050405020304" pitchFamily="18" charset="0"/>
              </a:rPr>
              <a:pPr/>
              <a:t>29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Refactoring: Change Names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Why? 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 name should suggest what the method does and how it should be used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Examples: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moveRightIfCan, moveRight, canMoveRight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Meth1: </a:t>
            </a:r>
            <a:r>
              <a:rPr lang="en-US" sz="2400">
                <a:ea typeface="ＭＳ Ｐゴシック" panose="020B0600070205080204" pitchFamily="34" charset="-128"/>
              </a:rPr>
              <a:t>rename the method, then fix compiler errors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Drawback: many edits until you can re-run tests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Meth2: </a:t>
            </a:r>
            <a:r>
              <a:rPr lang="en-US" sz="2400">
                <a:ea typeface="ＭＳ Ｐゴシック" panose="020B0600070205080204" pitchFamily="34" charset="-128"/>
              </a:rPr>
              <a:t>copy method with new name, make old one call the new one, slowly change references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Advantage: can run tests continuously</a:t>
            </a:r>
          </a:p>
        </p:txBody>
      </p:sp>
    </p:spTree>
    <p:extLst>
      <p:ext uri="{BB962C8B-B14F-4D97-AF65-F5344CB8AC3E}">
        <p14:creationId xmlns:p14="http://schemas.microsoft.com/office/powerpoint/2010/main" val="32307956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Many </a:t>
            </a:r>
            <a:r>
              <a:rPr lang="en-US" dirty="0">
                <a:ea typeface="ＭＳ Ｐゴシック" panose="020B0600070205080204" pitchFamily="34" charset="-128"/>
              </a:rPr>
              <a:t>slides courtesy of </a:t>
            </a:r>
            <a:r>
              <a:rPr lang="en-US" dirty="0" err="1">
                <a:ea typeface="ＭＳ Ｐゴシック" panose="020B0600070205080204" pitchFamily="34" charset="-128"/>
                <a:hlinkClick r:id="rId2"/>
              </a:rPr>
              <a:t>Rupak</a:t>
            </a:r>
            <a:r>
              <a:rPr lang="en-US" dirty="0">
                <a:ea typeface="ＭＳ Ｐゴシック" panose="020B0600070205080204" pitchFamily="34" charset="-128"/>
                <a:hlinkClick r:id="rId2"/>
              </a:rPr>
              <a:t> </a:t>
            </a:r>
            <a:r>
              <a:rPr lang="en-US" dirty="0" err="1">
                <a:ea typeface="ＭＳ Ｐゴシック" panose="020B0600070205080204" pitchFamily="34" charset="-128"/>
                <a:hlinkClick r:id="rId2"/>
              </a:rPr>
              <a:t>Majumdar</a:t>
            </a:r>
            <a:r>
              <a:rPr lang="en-US" dirty="0">
                <a:ea typeface="ＭＳ Ｐゴシック" panose="020B0600070205080204" pitchFamily="34" charset="-128"/>
              </a:rPr>
              <a:t> 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err="1" smtClean="0">
                <a:ea typeface="ＭＳ Ｐゴシック" panose="020B0600070205080204" pitchFamily="34" charset="-128"/>
              </a:rPr>
              <a:t>Additinally</a:t>
            </a:r>
            <a:r>
              <a:rPr lang="en-US" dirty="0" smtClean="0">
                <a:ea typeface="ＭＳ Ｐゴシック" panose="020B0600070205080204" pitchFamily="34" charset="-128"/>
              </a:rPr>
              <a:t>, </a:t>
            </a:r>
            <a:r>
              <a:rPr lang="en-US" dirty="0" err="1" smtClean="0">
                <a:ea typeface="ＭＳ Ｐゴシック" panose="020B0600070205080204" pitchFamily="34" charset="-128"/>
              </a:rPr>
              <a:t>Rupak</a:t>
            </a:r>
            <a:r>
              <a:rPr lang="en-US" dirty="0" smtClean="0">
                <a:ea typeface="ＭＳ Ｐゴシック" panose="020B0600070205080204" pitchFamily="34" charset="-128"/>
              </a:rPr>
              <a:t> thanked Alex </a:t>
            </a:r>
            <a:r>
              <a:rPr lang="en-US" dirty="0">
                <a:ea typeface="ＭＳ Ｐゴシック" panose="020B0600070205080204" pitchFamily="34" charset="-128"/>
              </a:rPr>
              <a:t>Aiken, </a:t>
            </a:r>
            <a:r>
              <a:rPr lang="en-US" dirty="0" err="1">
                <a:ea typeface="ＭＳ Ｐゴシック" panose="020B0600070205080204" pitchFamily="34" charset="-128"/>
              </a:rPr>
              <a:t>Ras</a:t>
            </a:r>
            <a:r>
              <a:rPr lang="en-US" dirty="0">
                <a:ea typeface="ＭＳ Ｐゴシック" panose="020B0600070205080204" pitchFamily="34" charset="-128"/>
              </a:rPr>
              <a:t> </a:t>
            </a:r>
            <a:r>
              <a:rPr lang="en-US" dirty="0" err="1">
                <a:ea typeface="ＭＳ Ｐゴシック" panose="020B0600070205080204" pitchFamily="34" charset="-128"/>
              </a:rPr>
              <a:t>Bodik</a:t>
            </a:r>
            <a:r>
              <a:rPr lang="en-US" dirty="0">
                <a:ea typeface="ＭＳ Ｐゴシック" panose="020B0600070205080204" pitchFamily="34" charset="-128"/>
              </a:rPr>
              <a:t>, Ralph Johnson, </a:t>
            </a:r>
            <a:r>
              <a:rPr lang="en-US" dirty="0" smtClean="0">
                <a:ea typeface="ＭＳ Ｐゴシック" panose="020B0600070205080204" pitchFamily="34" charset="-128"/>
              </a:rPr>
              <a:t>George </a:t>
            </a:r>
            <a:r>
              <a:rPr lang="en-US" dirty="0" err="1">
                <a:ea typeface="ＭＳ Ｐゴシック" panose="020B0600070205080204" pitchFamily="34" charset="-128"/>
              </a:rPr>
              <a:t>Necula</a:t>
            </a:r>
            <a:r>
              <a:rPr lang="en-US" dirty="0">
                <a:ea typeface="ＭＳ Ｐゴシック" panose="020B0600070205080204" pitchFamily="34" charset="-128"/>
              </a:rPr>
              <a:t>, </a:t>
            </a:r>
            <a:r>
              <a:rPr lang="en-US" dirty="0" err="1">
                <a:ea typeface="ＭＳ Ｐゴシック" panose="020B0600070205080204" pitchFamily="34" charset="-128"/>
              </a:rPr>
              <a:t>Koushik</a:t>
            </a:r>
            <a:r>
              <a:rPr lang="en-US" dirty="0">
                <a:ea typeface="ＭＳ Ｐゴシック" panose="020B0600070205080204" pitchFamily="34" charset="-128"/>
              </a:rPr>
              <a:t> Sen, A J Shankar</a:t>
            </a:r>
          </a:p>
          <a:p>
            <a:endParaRPr lang="en-US" dirty="0">
              <a:ea typeface="ＭＳ Ｐゴシック" panose="020B0600070205080204" pitchFamily="34" charset="-128"/>
            </a:endParaRPr>
          </a:p>
          <a:p>
            <a:r>
              <a:rPr lang="en-US" dirty="0" smtClean="0"/>
              <a:t>This course is inspired by various courses available on-line that combine software engineering and formal methods</a:t>
            </a:r>
          </a:p>
          <a:p>
            <a:pPr lvl="1"/>
            <a:r>
              <a:rPr lang="en-US" dirty="0">
                <a:hlinkClick r:id="rId3"/>
              </a:rPr>
              <a:t>Alex </a:t>
            </a:r>
            <a:r>
              <a:rPr lang="en-US" dirty="0" smtClean="0">
                <a:hlinkClick r:id="rId3"/>
              </a:rPr>
              <a:t>Aiken’s course at Stanford</a:t>
            </a:r>
            <a:endParaRPr lang="en-US" dirty="0" smtClean="0"/>
          </a:p>
          <a:p>
            <a:pPr lvl="1"/>
            <a:r>
              <a:rPr lang="en-US" dirty="0" err="1" smtClean="0">
                <a:hlinkClick r:id="rId4"/>
              </a:rPr>
              <a:t>Darko</a:t>
            </a:r>
            <a:r>
              <a:rPr lang="en-US" dirty="0" smtClean="0">
                <a:hlinkClick r:id="rId4"/>
              </a:rPr>
              <a:t> </a:t>
            </a:r>
            <a:r>
              <a:rPr lang="en-US" dirty="0" err="1" smtClean="0">
                <a:hlinkClick r:id="rId4"/>
              </a:rPr>
              <a:t>Marinov’s</a:t>
            </a:r>
            <a:r>
              <a:rPr lang="en-US" dirty="0" smtClean="0">
                <a:hlinkClick r:id="rId4"/>
              </a:rPr>
              <a:t> course </a:t>
            </a:r>
            <a:r>
              <a:rPr lang="en-US" dirty="0">
                <a:hlinkClick r:id="rId4"/>
              </a:rPr>
              <a:t>at  </a:t>
            </a:r>
            <a:r>
              <a:rPr lang="en-US" dirty="0" smtClean="0">
                <a:hlinkClick r:id="rId4"/>
              </a:rPr>
              <a:t>the </a:t>
            </a:r>
            <a:r>
              <a:rPr lang="en-US" dirty="0">
                <a:hlinkClick r:id="rId4"/>
              </a:rPr>
              <a:t>University of Illinois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9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9B2EC4D7-0BE3-4536-805A-4FF069D8CB11}" type="slidenum">
              <a:rPr lang="en-US" sz="1400">
                <a:latin typeface="Times New Roman" panose="02020603050405020304" pitchFamily="18" charset="0"/>
              </a:rPr>
              <a:pPr/>
              <a:t>30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Refactoring and Regression Testing</a:t>
            </a:r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ea typeface="ＭＳ Ｐゴシック" panose="020B0600070205080204" pitchFamily="34" charset="-128"/>
              </a:rPr>
              <a:t>Comprehensive suite </a:t>
            </a:r>
            <a:r>
              <a:rPr 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needed</a:t>
            </a:r>
            <a:r>
              <a:rPr lang="en-US" sz="2400" dirty="0">
                <a:ea typeface="ＭＳ Ｐゴシック" panose="020B0600070205080204" pitchFamily="34" charset="-128"/>
              </a:rPr>
              <a:t> for fearless refactoring</a:t>
            </a:r>
          </a:p>
          <a:p>
            <a:pPr lvl="2"/>
            <a:endParaRPr lang="en-US" sz="1800" dirty="0">
              <a:ea typeface="ＭＳ Ｐゴシック" panose="020B0600070205080204" pitchFamily="34" charset="-128"/>
            </a:endParaRPr>
          </a:p>
          <a:p>
            <a:r>
              <a:rPr lang="en-US" sz="2400" dirty="0">
                <a:ea typeface="ＭＳ Ｐゴシック" panose="020B0600070205080204" pitchFamily="34" charset="-128"/>
              </a:rPr>
              <a:t>Only refactor working code</a:t>
            </a:r>
          </a:p>
          <a:p>
            <a:pPr lvl="1"/>
            <a:r>
              <a:rPr lang="en-US" sz="2000" dirty="0">
                <a:ea typeface="ＭＳ Ｐゴシック" panose="020B0600070205080204" pitchFamily="34" charset="-128"/>
              </a:rPr>
              <a:t>Do not refactor in the middle of implementing a feature</a:t>
            </a:r>
          </a:p>
          <a:p>
            <a:pPr lvl="2"/>
            <a:endParaRPr lang="en-US" sz="1800" dirty="0">
              <a:ea typeface="ＭＳ Ｐゴシック" panose="020B0600070205080204" pitchFamily="34" charset="-128"/>
            </a:endParaRPr>
          </a:p>
          <a:p>
            <a:r>
              <a:rPr lang="en-US" sz="2400" dirty="0">
                <a:ea typeface="ＭＳ Ｐゴシック" panose="020B0600070205080204" pitchFamily="34" charset="-128"/>
              </a:rPr>
              <a:t>Plan your refactoring to allow frequent regression tests</a:t>
            </a:r>
          </a:p>
          <a:p>
            <a:pPr lvl="1"/>
            <a:endParaRPr lang="en-US" sz="2000" dirty="0">
              <a:ea typeface="ＭＳ Ｐゴシック" panose="020B0600070205080204" pitchFamily="34" charset="-128"/>
            </a:endParaRPr>
          </a:p>
          <a:p>
            <a:r>
              <a:rPr lang="en-US" sz="2400" dirty="0">
                <a:ea typeface="ＭＳ Ｐゴシック" panose="020B0600070205080204" pitchFamily="34" charset="-128"/>
              </a:rPr>
              <a:t>Modern tools provide help with refactoring</a:t>
            </a:r>
          </a:p>
          <a:p>
            <a:pPr lvl="1"/>
            <a:endParaRPr lang="en-US" sz="2000" dirty="0">
              <a:ea typeface="ＭＳ Ｐゴシック" panose="020B0600070205080204" pitchFamily="34" charset="-128"/>
            </a:endParaRPr>
          </a:p>
          <a:p>
            <a:r>
              <a:rPr lang="en-US" sz="2400" dirty="0">
                <a:ea typeface="ＭＳ Ｐゴシック" panose="020B0600070205080204" pitchFamily="34" charset="-128"/>
              </a:rPr>
              <a:t>Recommended book: Martin Fowler’s “Refactoring”</a:t>
            </a:r>
          </a:p>
        </p:txBody>
      </p:sp>
    </p:spTree>
    <p:extLst>
      <p:ext uri="{BB962C8B-B14F-4D97-AF65-F5344CB8AC3E}">
        <p14:creationId xmlns:p14="http://schemas.microsoft.com/office/powerpoint/2010/main" val="102117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Continuous Integration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74765" y="1815898"/>
            <a:ext cx="7273925" cy="47244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Integrate your work after each task.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Start with official “release”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Once task is completed, integrate changes with current official release.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All unit tests must run after integration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Good tool support: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Hudson, </a:t>
            </a:r>
            <a:r>
              <a:rPr lang="en-US" dirty="0" err="1" smtClean="0">
                <a:ea typeface="ＭＳ Ｐゴシック" panose="020B0600070205080204" pitchFamily="34" charset="-128"/>
              </a:rPr>
              <a:t>CruiseControl</a:t>
            </a:r>
            <a:endParaRPr 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78854" name="Line 4"/>
          <p:cNvSpPr>
            <a:spLocks noChangeShapeType="1"/>
          </p:cNvSpPr>
          <p:nvPr/>
        </p:nvSpPr>
        <p:spPr bwMode="auto">
          <a:xfrm>
            <a:off x="9296400" y="29718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Line 5"/>
          <p:cNvSpPr>
            <a:spLocks noChangeShapeType="1"/>
          </p:cNvSpPr>
          <p:nvPr/>
        </p:nvSpPr>
        <p:spPr bwMode="auto">
          <a:xfrm>
            <a:off x="9296400" y="32004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6" name="Line 6"/>
          <p:cNvSpPr>
            <a:spLocks noChangeShapeType="1"/>
          </p:cNvSpPr>
          <p:nvPr/>
        </p:nvSpPr>
        <p:spPr bwMode="auto">
          <a:xfrm>
            <a:off x="95250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7" name="Line 7"/>
          <p:cNvSpPr>
            <a:spLocks noChangeShapeType="1"/>
          </p:cNvSpPr>
          <p:nvPr/>
        </p:nvSpPr>
        <p:spPr bwMode="auto">
          <a:xfrm flipH="1">
            <a:off x="9296400" y="4114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8" name="Line 8"/>
          <p:cNvSpPr>
            <a:spLocks noChangeShapeType="1"/>
          </p:cNvSpPr>
          <p:nvPr/>
        </p:nvSpPr>
        <p:spPr bwMode="auto">
          <a:xfrm>
            <a:off x="9296400" y="4419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9" name="Line 9"/>
          <p:cNvSpPr>
            <a:spLocks noChangeShapeType="1"/>
          </p:cNvSpPr>
          <p:nvPr/>
        </p:nvSpPr>
        <p:spPr bwMode="auto">
          <a:xfrm>
            <a:off x="9525000" y="4648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0" name="Line 10"/>
          <p:cNvSpPr>
            <a:spLocks noChangeShapeType="1"/>
          </p:cNvSpPr>
          <p:nvPr/>
        </p:nvSpPr>
        <p:spPr bwMode="auto">
          <a:xfrm flipH="1">
            <a:off x="9296400" y="53340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Line 11"/>
          <p:cNvSpPr>
            <a:spLocks noChangeShapeType="1"/>
          </p:cNvSpPr>
          <p:nvPr/>
        </p:nvSpPr>
        <p:spPr bwMode="auto">
          <a:xfrm flipH="1">
            <a:off x="9067800" y="36576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2" name="Line 12"/>
          <p:cNvSpPr>
            <a:spLocks noChangeShapeType="1"/>
          </p:cNvSpPr>
          <p:nvPr/>
        </p:nvSpPr>
        <p:spPr bwMode="auto">
          <a:xfrm>
            <a:off x="9067800" y="38100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13"/>
          <p:cNvSpPr>
            <a:spLocks noChangeShapeType="1"/>
          </p:cNvSpPr>
          <p:nvPr/>
        </p:nvSpPr>
        <p:spPr bwMode="auto">
          <a:xfrm>
            <a:off x="9067800" y="4876800"/>
            <a:ext cx="2286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3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XP: Pair programming</a:t>
            </a:r>
          </a:p>
        </p:txBody>
      </p:sp>
      <p:sp>
        <p:nvSpPr>
          <p:cNvPr id="7987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Pilot and copilot metaphor</a:t>
            </a:r>
          </a:p>
          <a:p>
            <a:pPr marL="914400" lvl="1" indent="-457200"/>
            <a:r>
              <a:rPr lang="en-US" smtClean="0">
                <a:ea typeface="ＭＳ Ｐゴシック" panose="020B0600070205080204" pitchFamily="34" charset="-128"/>
              </a:rPr>
              <a:t>Or driver and navigator</a:t>
            </a:r>
          </a:p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Pilot types, copilot monitors high-level issues</a:t>
            </a:r>
          </a:p>
          <a:p>
            <a:pPr marL="914400" lvl="1" indent="-457200">
              <a:buFontTx/>
              <a:buChar char="•"/>
            </a:pPr>
            <a:r>
              <a:rPr lang="en-US" smtClean="0">
                <a:ea typeface="ＭＳ Ｐゴシック" panose="020B0600070205080204" pitchFamily="34" charset="-128"/>
              </a:rPr>
              <a:t>simplicity, integration with other components, assumptions being made implicitly</a:t>
            </a:r>
          </a:p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Disagreements point early to design problems</a:t>
            </a:r>
          </a:p>
          <a:p>
            <a:pPr marL="533400" indent="-533400"/>
            <a:r>
              <a:rPr lang="en-US" smtClean="0">
                <a:ea typeface="ＭＳ Ｐゴシック" panose="020B0600070205080204" pitchFamily="34" charset="-128"/>
              </a:rPr>
              <a:t>Pairs are shuffled periodically</a:t>
            </a:r>
          </a:p>
        </p:txBody>
      </p:sp>
    </p:spTree>
    <p:extLst>
      <p:ext uri="{BB962C8B-B14F-4D97-AF65-F5344CB8AC3E}">
        <p14:creationId xmlns:p14="http://schemas.microsoft.com/office/powerpoint/2010/main" val="357695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Pair programming</a:t>
            </a:r>
          </a:p>
        </p:txBody>
      </p:sp>
      <p:pic>
        <p:nvPicPr>
          <p:cNvPr id="80901" name="Picture 3" descr="dilbert20031828970109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352800" y="2514600"/>
            <a:ext cx="5803900" cy="2319338"/>
          </a:xfrm>
        </p:spPr>
      </p:pic>
    </p:spTree>
    <p:extLst>
      <p:ext uri="{BB962C8B-B14F-4D97-AF65-F5344CB8AC3E}">
        <p14:creationId xmlns:p14="http://schemas.microsoft.com/office/powerpoint/2010/main" val="134685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Benefits of Pair Programming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Results in better code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instant and complete and pleasant code review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copilot can think about big-picture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Reduces risk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collective understanding of design/code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Improves focus and productivity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instant source of advice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Knowledge and skill migration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good habits spread</a:t>
            </a:r>
          </a:p>
        </p:txBody>
      </p:sp>
    </p:spTree>
    <p:extLst>
      <p:ext uri="{BB962C8B-B14F-4D97-AF65-F5344CB8AC3E}">
        <p14:creationId xmlns:p14="http://schemas.microsoft.com/office/powerpoint/2010/main" val="125984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Why Some Programmers Resist Pairing ?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“Will slow me down”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Even the best hacker can learn something from even the lowliest programmer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Afraid to show you are not a genius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Neither is your partner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Best way to learn</a:t>
            </a:r>
          </a:p>
        </p:txBody>
      </p:sp>
    </p:spTree>
    <p:extLst>
      <p:ext uri="{BB962C8B-B14F-4D97-AF65-F5344CB8AC3E}">
        <p14:creationId xmlns:p14="http://schemas.microsoft.com/office/powerpoint/2010/main" val="21379485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Why Some Managers Resist Pairing?</a:t>
            </a:r>
          </a:p>
        </p:txBody>
      </p:sp>
      <p:sp>
        <p:nvSpPr>
          <p:cNvPr id="839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900307"/>
            <a:ext cx="8458200" cy="47244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Myth: Inefficient use of personnel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That would be true if the most time consuming part of programming was typing !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15% increase in dev. cost, and same decrease in bugs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Resistance from developers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Ask them to experiment for a short time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Find people who want to pair </a:t>
            </a:r>
          </a:p>
        </p:txBody>
      </p:sp>
    </p:spTree>
    <p:extLst>
      <p:ext uri="{BB962C8B-B14F-4D97-AF65-F5344CB8AC3E}">
        <p14:creationId xmlns:p14="http://schemas.microsoft.com/office/powerpoint/2010/main" val="38451884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Evaluation and Planning</a:t>
            </a:r>
          </a:p>
        </p:txBody>
      </p:sp>
      <p:sp>
        <p:nvSpPr>
          <p:cNvPr id="849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Run acceptance tests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Assess what was completed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How many stories ?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Discuss problems that came up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Both technical and team issues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Compute the speed of the team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Re-estimate remaining user stories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Plan with the client next iteration  </a:t>
            </a:r>
          </a:p>
        </p:txBody>
      </p:sp>
    </p:spTree>
    <p:extLst>
      <p:ext uri="{BB962C8B-B14F-4D97-AF65-F5344CB8AC3E}">
        <p14:creationId xmlns:p14="http://schemas.microsoft.com/office/powerpoint/2010/main" val="2929174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XP Practices</a:t>
            </a:r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>
                <a:ea typeface="ＭＳ Ｐゴシック" panose="020B0600070205080204" pitchFamily="34" charset="-128"/>
              </a:rPr>
              <a:t>On-site customer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The Planning Game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Small releases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Testing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Simple design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Refactoring</a:t>
            </a:r>
          </a:p>
          <a:p>
            <a:endParaRPr lang="en-US" sz="2400">
              <a:ea typeface="ＭＳ Ｐゴシック" panose="020B0600070205080204" pitchFamily="34" charset="-128"/>
            </a:endParaRPr>
          </a:p>
        </p:txBody>
      </p:sp>
      <p:sp>
        <p:nvSpPr>
          <p:cNvPr id="6247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400">
                <a:ea typeface="ＭＳ Ｐゴシック" panose="020B0600070205080204" pitchFamily="34" charset="-128"/>
              </a:rPr>
              <a:t>Metaphor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Pair programming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Collective ownership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Continuous integration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40-hour week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Coding standards</a:t>
            </a:r>
          </a:p>
          <a:p>
            <a:endParaRPr lang="en-US" sz="24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8960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What’s Different About XP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85750" indent="-285750"/>
            <a:r>
              <a:rPr lang="en-US" smtClean="0">
                <a:ea typeface="ＭＳ Ｐゴシック" panose="020B0600070205080204" pitchFamily="34" charset="-128"/>
              </a:rPr>
              <a:t>No specialized analysts, architects, programmers, testers, and integrators</a:t>
            </a:r>
          </a:p>
          <a:p>
            <a:pPr marL="685800" lvl="1" indent="-228600"/>
            <a:r>
              <a:rPr lang="en-US" smtClean="0">
                <a:ea typeface="ＭＳ Ｐゴシック" panose="020B0600070205080204" pitchFamily="34" charset="-128"/>
              </a:rPr>
              <a:t> every XP programmer participates in all of these critical activities every day. </a:t>
            </a:r>
          </a:p>
          <a:p>
            <a:pPr marL="685800" lvl="1" indent="-228600"/>
            <a:endParaRPr lang="en-US" smtClean="0">
              <a:ea typeface="ＭＳ Ｐゴシック" panose="020B0600070205080204" pitchFamily="34" charset="-128"/>
            </a:endParaRPr>
          </a:p>
          <a:p>
            <a:pPr marL="285750" indent="-285750"/>
            <a:r>
              <a:rPr lang="en-US" smtClean="0">
                <a:ea typeface="ＭＳ Ｐゴシック" panose="020B0600070205080204" pitchFamily="34" charset="-128"/>
              </a:rPr>
              <a:t>No complete up-front analysis and design</a:t>
            </a:r>
          </a:p>
          <a:p>
            <a:pPr marL="685800" lvl="1" indent="-228600"/>
            <a:r>
              <a:rPr lang="en-US" smtClean="0">
                <a:ea typeface="ＭＳ Ｐゴシック" panose="020B0600070205080204" pitchFamily="34" charset="-128"/>
              </a:rPr>
              <a:t> start with a quick analysis of the system</a:t>
            </a:r>
          </a:p>
          <a:p>
            <a:pPr marL="685800" lvl="1" indent="-228600"/>
            <a:r>
              <a:rPr lang="en-US" smtClean="0">
                <a:ea typeface="ＭＳ Ｐゴシック" panose="020B0600070205080204" pitchFamily="34" charset="-128"/>
              </a:rPr>
              <a:t> team continues to make analysis and design decisions throughout development. </a:t>
            </a:r>
          </a:p>
        </p:txBody>
      </p:sp>
    </p:spTree>
    <p:extLst>
      <p:ext uri="{BB962C8B-B14F-4D97-AF65-F5344CB8AC3E}">
        <p14:creationId xmlns:p14="http://schemas.microsoft.com/office/powerpoint/2010/main" val="140837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E26FC5EF-F145-49AA-9F1C-FE7CD60C4FD5}" type="slidenum">
              <a:rPr lang="en-US" sz="1400">
                <a:latin typeface="Times New Roman" panose="02020603050405020304" pitchFamily="18" charset="0"/>
              </a:rPr>
              <a:pPr/>
              <a:t>4</a:t>
            </a:fld>
            <a:endParaRPr lang="en-US" sz="1400">
              <a:latin typeface="Times New Roman" panose="02020603050405020304" pitchFamily="18" charset="0"/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Extreme Programming (XP)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71004" y="1892095"/>
            <a:ext cx="8686800" cy="44196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XP: like iterative but taken to the </a:t>
            </a:r>
            <a:r>
              <a:rPr lang="en-US" i="1" dirty="0" smtClean="0">
                <a:ea typeface="ＭＳ Ｐゴシック" panose="020B0600070205080204" pitchFamily="34" charset="-128"/>
              </a:rPr>
              <a:t>extreme</a:t>
            </a:r>
          </a:p>
        </p:txBody>
      </p:sp>
      <p:sp>
        <p:nvSpPr>
          <p:cNvPr id="50182" name="Line 4"/>
          <p:cNvSpPr>
            <a:spLocks noChangeShapeType="1"/>
          </p:cNvSpPr>
          <p:nvPr/>
        </p:nvSpPr>
        <p:spPr bwMode="auto">
          <a:xfrm>
            <a:off x="2057400" y="5410200"/>
            <a:ext cx="807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50183" name="Text Box 5"/>
          <p:cNvSpPr txBox="1">
            <a:spLocks noChangeArrowheads="1"/>
          </p:cNvSpPr>
          <p:nvPr/>
        </p:nvSpPr>
        <p:spPr bwMode="auto">
          <a:xfrm>
            <a:off x="9677400" y="4918075"/>
            <a:ext cx="928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>
                <a:latin typeface="Times New Roman" panose="02020603050405020304" pitchFamily="18" charset="0"/>
              </a:rPr>
              <a:t>Scope</a:t>
            </a:r>
          </a:p>
        </p:txBody>
      </p:sp>
      <p:sp>
        <p:nvSpPr>
          <p:cNvPr id="50184" name="Line 6"/>
          <p:cNvSpPr>
            <a:spLocks noChangeShapeType="1"/>
          </p:cNvSpPr>
          <p:nvPr/>
        </p:nvSpPr>
        <p:spPr bwMode="auto">
          <a:xfrm flipV="1">
            <a:off x="2057400" y="2743200"/>
            <a:ext cx="0" cy="266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50185" name="Text Box 7"/>
          <p:cNvSpPr txBox="1">
            <a:spLocks noChangeArrowheads="1"/>
          </p:cNvSpPr>
          <p:nvPr/>
        </p:nvSpPr>
        <p:spPr bwMode="auto">
          <a:xfrm>
            <a:off x="2133600" y="2819400"/>
            <a:ext cx="827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>
                <a:latin typeface="Times New Roman" panose="02020603050405020304" pitchFamily="18" charset="0"/>
              </a:rPr>
              <a:t>Time</a:t>
            </a:r>
          </a:p>
        </p:txBody>
      </p:sp>
      <p:sp>
        <p:nvSpPr>
          <p:cNvPr id="50186" name="Rectangle 8"/>
          <p:cNvSpPr>
            <a:spLocks noChangeArrowheads="1"/>
          </p:cNvSpPr>
          <p:nvPr/>
        </p:nvSpPr>
        <p:spPr bwMode="auto">
          <a:xfrm>
            <a:off x="3124200" y="4876800"/>
            <a:ext cx="1828800" cy="381000"/>
          </a:xfrm>
          <a:prstGeom prst="rect">
            <a:avLst/>
          </a:prstGeom>
          <a:solidFill>
            <a:srgbClr val="EF1F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>
                <a:latin typeface="Times New Roman" panose="02020603050405020304" pitchFamily="18" charset="0"/>
              </a:rPr>
              <a:t>Analyze</a:t>
            </a:r>
          </a:p>
        </p:txBody>
      </p:sp>
      <p:sp>
        <p:nvSpPr>
          <p:cNvPr id="50187" name="Rectangle 10"/>
          <p:cNvSpPr>
            <a:spLocks noChangeArrowheads="1"/>
          </p:cNvSpPr>
          <p:nvPr/>
        </p:nvSpPr>
        <p:spPr bwMode="auto">
          <a:xfrm>
            <a:off x="3124200" y="4495800"/>
            <a:ext cx="1828800" cy="3810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>
                <a:latin typeface="Times New Roman" panose="02020603050405020304" pitchFamily="18" charset="0"/>
              </a:rPr>
              <a:t>Design</a:t>
            </a:r>
          </a:p>
        </p:txBody>
      </p:sp>
      <p:sp>
        <p:nvSpPr>
          <p:cNvPr id="50188" name="Rectangle 11"/>
          <p:cNvSpPr>
            <a:spLocks noChangeArrowheads="1"/>
          </p:cNvSpPr>
          <p:nvPr/>
        </p:nvSpPr>
        <p:spPr bwMode="auto">
          <a:xfrm>
            <a:off x="3124200" y="4116388"/>
            <a:ext cx="1828800" cy="3810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>
                <a:latin typeface="Times New Roman" panose="02020603050405020304" pitchFamily="18" charset="0"/>
              </a:rPr>
              <a:t>Implement</a:t>
            </a:r>
          </a:p>
        </p:txBody>
      </p:sp>
      <p:sp>
        <p:nvSpPr>
          <p:cNvPr id="50189" name="Rectangle 12"/>
          <p:cNvSpPr>
            <a:spLocks noChangeArrowheads="1"/>
          </p:cNvSpPr>
          <p:nvPr/>
        </p:nvSpPr>
        <p:spPr bwMode="auto">
          <a:xfrm>
            <a:off x="3124200" y="3733800"/>
            <a:ext cx="1828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>
                <a:latin typeface="Times New Roman" panose="02020603050405020304" pitchFamily="18" charset="0"/>
              </a:rPr>
              <a:t>Test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6099175" y="4648200"/>
            <a:ext cx="609600" cy="609600"/>
            <a:chOff x="2640" y="3312"/>
            <a:chExt cx="384" cy="384"/>
          </a:xfrm>
        </p:grpSpPr>
        <p:sp>
          <p:nvSpPr>
            <p:cNvPr id="50223" name="Rectangle 14"/>
            <p:cNvSpPr>
              <a:spLocks noChangeArrowheads="1"/>
            </p:cNvSpPr>
            <p:nvPr/>
          </p:nvSpPr>
          <p:spPr bwMode="auto">
            <a:xfrm>
              <a:off x="2640" y="3408"/>
              <a:ext cx="384" cy="96"/>
            </a:xfrm>
            <a:prstGeom prst="rect">
              <a:avLst/>
            </a:prstGeom>
            <a:solidFill>
              <a:srgbClr val="66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24" name="Rectangle 17"/>
            <p:cNvSpPr>
              <a:spLocks noChangeArrowheads="1"/>
            </p:cNvSpPr>
            <p:nvPr/>
          </p:nvSpPr>
          <p:spPr bwMode="auto">
            <a:xfrm>
              <a:off x="2640" y="3312"/>
              <a:ext cx="384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25" name="Rectangle 18"/>
            <p:cNvSpPr>
              <a:spLocks noChangeArrowheads="1"/>
            </p:cNvSpPr>
            <p:nvPr/>
          </p:nvSpPr>
          <p:spPr bwMode="auto">
            <a:xfrm>
              <a:off x="2640" y="3504"/>
              <a:ext cx="384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26" name="Rectangle 19"/>
            <p:cNvSpPr>
              <a:spLocks noChangeArrowheads="1"/>
            </p:cNvSpPr>
            <p:nvPr/>
          </p:nvSpPr>
          <p:spPr bwMode="auto">
            <a:xfrm>
              <a:off x="2640" y="3600"/>
              <a:ext cx="384" cy="96"/>
            </a:xfrm>
            <a:prstGeom prst="rect">
              <a:avLst/>
            </a:prstGeom>
            <a:solidFill>
              <a:srgbClr val="EF1F0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</p:grpSp>
      <p:sp>
        <p:nvSpPr>
          <p:cNvPr id="162836" name="Rectangle 20"/>
          <p:cNvSpPr>
            <a:spLocks noChangeArrowheads="1"/>
          </p:cNvSpPr>
          <p:nvPr/>
        </p:nvSpPr>
        <p:spPr bwMode="auto">
          <a:xfrm>
            <a:off x="6099175" y="3886200"/>
            <a:ext cx="1219200" cy="152400"/>
          </a:xfrm>
          <a:prstGeom prst="rect">
            <a:avLst/>
          </a:prstGeom>
          <a:solidFill>
            <a:srgbClr val="66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endParaRPr lang="en-US"/>
          </a:p>
        </p:txBody>
      </p:sp>
      <p:sp>
        <p:nvSpPr>
          <p:cNvPr id="162837" name="Rectangle 21"/>
          <p:cNvSpPr>
            <a:spLocks noChangeArrowheads="1"/>
          </p:cNvSpPr>
          <p:nvPr/>
        </p:nvSpPr>
        <p:spPr bwMode="auto">
          <a:xfrm>
            <a:off x="6099175" y="3733800"/>
            <a:ext cx="1219200" cy="152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endParaRPr lang="en-US"/>
          </a:p>
        </p:txBody>
      </p:sp>
      <p:sp>
        <p:nvSpPr>
          <p:cNvPr id="162838" name="Rectangle 22"/>
          <p:cNvSpPr>
            <a:spLocks noChangeArrowheads="1"/>
          </p:cNvSpPr>
          <p:nvPr/>
        </p:nvSpPr>
        <p:spPr bwMode="auto">
          <a:xfrm>
            <a:off x="6099175" y="4038600"/>
            <a:ext cx="1219200" cy="1524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endParaRPr lang="en-US"/>
          </a:p>
        </p:txBody>
      </p:sp>
      <p:sp>
        <p:nvSpPr>
          <p:cNvPr id="162839" name="Rectangle 23"/>
          <p:cNvSpPr>
            <a:spLocks noChangeArrowheads="1"/>
          </p:cNvSpPr>
          <p:nvPr/>
        </p:nvSpPr>
        <p:spPr bwMode="auto">
          <a:xfrm>
            <a:off x="6099175" y="4191000"/>
            <a:ext cx="1219200" cy="152400"/>
          </a:xfrm>
          <a:prstGeom prst="rect">
            <a:avLst/>
          </a:prstGeom>
          <a:solidFill>
            <a:srgbClr val="EF1F0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endParaRPr lang="en-US"/>
          </a:p>
        </p:txBody>
      </p: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8382000" y="4953000"/>
            <a:ext cx="381000" cy="304800"/>
            <a:chOff x="2640" y="3312"/>
            <a:chExt cx="384" cy="384"/>
          </a:xfrm>
        </p:grpSpPr>
        <p:sp>
          <p:nvSpPr>
            <p:cNvPr id="50219" name="Rectangle 32"/>
            <p:cNvSpPr>
              <a:spLocks noChangeArrowheads="1"/>
            </p:cNvSpPr>
            <p:nvPr/>
          </p:nvSpPr>
          <p:spPr bwMode="auto">
            <a:xfrm>
              <a:off x="2640" y="3408"/>
              <a:ext cx="384" cy="96"/>
            </a:xfrm>
            <a:prstGeom prst="rect">
              <a:avLst/>
            </a:prstGeom>
            <a:solidFill>
              <a:srgbClr val="66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20" name="Rectangle 33"/>
            <p:cNvSpPr>
              <a:spLocks noChangeArrowheads="1"/>
            </p:cNvSpPr>
            <p:nvPr/>
          </p:nvSpPr>
          <p:spPr bwMode="auto">
            <a:xfrm>
              <a:off x="2640" y="3312"/>
              <a:ext cx="384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21" name="Rectangle 34"/>
            <p:cNvSpPr>
              <a:spLocks noChangeArrowheads="1"/>
            </p:cNvSpPr>
            <p:nvPr/>
          </p:nvSpPr>
          <p:spPr bwMode="auto">
            <a:xfrm>
              <a:off x="2640" y="3504"/>
              <a:ext cx="384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22" name="Rectangle 35"/>
            <p:cNvSpPr>
              <a:spLocks noChangeArrowheads="1"/>
            </p:cNvSpPr>
            <p:nvPr/>
          </p:nvSpPr>
          <p:spPr bwMode="auto">
            <a:xfrm>
              <a:off x="2640" y="3600"/>
              <a:ext cx="384" cy="96"/>
            </a:xfrm>
            <a:prstGeom prst="rect">
              <a:avLst/>
            </a:prstGeom>
            <a:solidFill>
              <a:srgbClr val="EF1F0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8382001" y="4648200"/>
            <a:ext cx="523875" cy="304800"/>
            <a:chOff x="2640" y="3312"/>
            <a:chExt cx="384" cy="384"/>
          </a:xfrm>
        </p:grpSpPr>
        <p:sp>
          <p:nvSpPr>
            <p:cNvPr id="50215" name="Rectangle 37"/>
            <p:cNvSpPr>
              <a:spLocks noChangeArrowheads="1"/>
            </p:cNvSpPr>
            <p:nvPr/>
          </p:nvSpPr>
          <p:spPr bwMode="auto">
            <a:xfrm>
              <a:off x="2640" y="3408"/>
              <a:ext cx="384" cy="96"/>
            </a:xfrm>
            <a:prstGeom prst="rect">
              <a:avLst/>
            </a:prstGeom>
            <a:solidFill>
              <a:srgbClr val="66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6" name="Rectangle 38"/>
            <p:cNvSpPr>
              <a:spLocks noChangeArrowheads="1"/>
            </p:cNvSpPr>
            <p:nvPr/>
          </p:nvSpPr>
          <p:spPr bwMode="auto">
            <a:xfrm>
              <a:off x="2640" y="3312"/>
              <a:ext cx="384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7" name="Rectangle 39"/>
            <p:cNvSpPr>
              <a:spLocks noChangeArrowheads="1"/>
            </p:cNvSpPr>
            <p:nvPr/>
          </p:nvSpPr>
          <p:spPr bwMode="auto">
            <a:xfrm>
              <a:off x="2640" y="3504"/>
              <a:ext cx="384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8" name="Rectangle 40"/>
            <p:cNvSpPr>
              <a:spLocks noChangeArrowheads="1"/>
            </p:cNvSpPr>
            <p:nvPr/>
          </p:nvSpPr>
          <p:spPr bwMode="auto">
            <a:xfrm>
              <a:off x="2640" y="3600"/>
              <a:ext cx="384" cy="96"/>
            </a:xfrm>
            <a:prstGeom prst="rect">
              <a:avLst/>
            </a:prstGeom>
            <a:solidFill>
              <a:srgbClr val="EF1F0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5" name="Group 41"/>
          <p:cNvGrpSpPr>
            <a:grpSpLocks/>
          </p:cNvGrpSpPr>
          <p:nvPr/>
        </p:nvGrpSpPr>
        <p:grpSpPr bwMode="auto">
          <a:xfrm>
            <a:off x="8382000" y="4343400"/>
            <a:ext cx="685800" cy="304800"/>
            <a:chOff x="2640" y="3312"/>
            <a:chExt cx="384" cy="384"/>
          </a:xfrm>
        </p:grpSpPr>
        <p:sp>
          <p:nvSpPr>
            <p:cNvPr id="50211" name="Rectangle 42"/>
            <p:cNvSpPr>
              <a:spLocks noChangeArrowheads="1"/>
            </p:cNvSpPr>
            <p:nvPr/>
          </p:nvSpPr>
          <p:spPr bwMode="auto">
            <a:xfrm>
              <a:off x="2640" y="3408"/>
              <a:ext cx="384" cy="96"/>
            </a:xfrm>
            <a:prstGeom prst="rect">
              <a:avLst/>
            </a:prstGeom>
            <a:solidFill>
              <a:srgbClr val="66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2" name="Rectangle 43"/>
            <p:cNvSpPr>
              <a:spLocks noChangeArrowheads="1"/>
            </p:cNvSpPr>
            <p:nvPr/>
          </p:nvSpPr>
          <p:spPr bwMode="auto">
            <a:xfrm>
              <a:off x="2640" y="3312"/>
              <a:ext cx="384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3" name="Rectangle 44"/>
            <p:cNvSpPr>
              <a:spLocks noChangeArrowheads="1"/>
            </p:cNvSpPr>
            <p:nvPr/>
          </p:nvSpPr>
          <p:spPr bwMode="auto">
            <a:xfrm>
              <a:off x="2640" y="3504"/>
              <a:ext cx="384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4" name="Rectangle 45"/>
            <p:cNvSpPr>
              <a:spLocks noChangeArrowheads="1"/>
            </p:cNvSpPr>
            <p:nvPr/>
          </p:nvSpPr>
          <p:spPr bwMode="auto">
            <a:xfrm>
              <a:off x="2640" y="3600"/>
              <a:ext cx="384" cy="96"/>
            </a:xfrm>
            <a:prstGeom prst="rect">
              <a:avLst/>
            </a:prstGeom>
            <a:solidFill>
              <a:srgbClr val="EF1F0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8382000" y="4038600"/>
            <a:ext cx="838200" cy="304800"/>
            <a:chOff x="2640" y="3312"/>
            <a:chExt cx="384" cy="384"/>
          </a:xfrm>
        </p:grpSpPr>
        <p:sp>
          <p:nvSpPr>
            <p:cNvPr id="50207" name="Rectangle 47"/>
            <p:cNvSpPr>
              <a:spLocks noChangeArrowheads="1"/>
            </p:cNvSpPr>
            <p:nvPr/>
          </p:nvSpPr>
          <p:spPr bwMode="auto">
            <a:xfrm>
              <a:off x="2640" y="3408"/>
              <a:ext cx="384" cy="96"/>
            </a:xfrm>
            <a:prstGeom prst="rect">
              <a:avLst/>
            </a:prstGeom>
            <a:solidFill>
              <a:srgbClr val="66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08" name="Rectangle 48"/>
            <p:cNvSpPr>
              <a:spLocks noChangeArrowheads="1"/>
            </p:cNvSpPr>
            <p:nvPr/>
          </p:nvSpPr>
          <p:spPr bwMode="auto">
            <a:xfrm>
              <a:off x="2640" y="3312"/>
              <a:ext cx="384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09" name="Rectangle 49"/>
            <p:cNvSpPr>
              <a:spLocks noChangeArrowheads="1"/>
            </p:cNvSpPr>
            <p:nvPr/>
          </p:nvSpPr>
          <p:spPr bwMode="auto">
            <a:xfrm>
              <a:off x="2640" y="3504"/>
              <a:ext cx="384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10" name="Rectangle 50"/>
            <p:cNvSpPr>
              <a:spLocks noChangeArrowheads="1"/>
            </p:cNvSpPr>
            <p:nvPr/>
          </p:nvSpPr>
          <p:spPr bwMode="auto">
            <a:xfrm>
              <a:off x="2640" y="3600"/>
              <a:ext cx="384" cy="96"/>
            </a:xfrm>
            <a:prstGeom prst="rect">
              <a:avLst/>
            </a:prstGeom>
            <a:solidFill>
              <a:srgbClr val="EF1F0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8382000" y="3733800"/>
            <a:ext cx="990600" cy="304800"/>
            <a:chOff x="2640" y="3312"/>
            <a:chExt cx="384" cy="384"/>
          </a:xfrm>
        </p:grpSpPr>
        <p:sp>
          <p:nvSpPr>
            <p:cNvPr id="50203" name="Rectangle 52"/>
            <p:cNvSpPr>
              <a:spLocks noChangeArrowheads="1"/>
            </p:cNvSpPr>
            <p:nvPr/>
          </p:nvSpPr>
          <p:spPr bwMode="auto">
            <a:xfrm>
              <a:off x="2640" y="3408"/>
              <a:ext cx="384" cy="96"/>
            </a:xfrm>
            <a:prstGeom prst="rect">
              <a:avLst/>
            </a:prstGeom>
            <a:solidFill>
              <a:srgbClr val="66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04" name="Rectangle 53"/>
            <p:cNvSpPr>
              <a:spLocks noChangeArrowheads="1"/>
            </p:cNvSpPr>
            <p:nvPr/>
          </p:nvSpPr>
          <p:spPr bwMode="auto">
            <a:xfrm>
              <a:off x="2640" y="3312"/>
              <a:ext cx="384" cy="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05" name="Rectangle 54"/>
            <p:cNvSpPr>
              <a:spLocks noChangeArrowheads="1"/>
            </p:cNvSpPr>
            <p:nvPr/>
          </p:nvSpPr>
          <p:spPr bwMode="auto">
            <a:xfrm>
              <a:off x="2640" y="3504"/>
              <a:ext cx="384" cy="96"/>
            </a:xfrm>
            <a:prstGeom prst="rect">
              <a:avLst/>
            </a:prstGeom>
            <a:solidFill>
              <a:srgbClr val="FFCC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  <p:sp>
          <p:nvSpPr>
            <p:cNvPr id="50206" name="Rectangle 55"/>
            <p:cNvSpPr>
              <a:spLocks noChangeArrowheads="1"/>
            </p:cNvSpPr>
            <p:nvPr/>
          </p:nvSpPr>
          <p:spPr bwMode="auto">
            <a:xfrm>
              <a:off x="2640" y="3600"/>
              <a:ext cx="384" cy="96"/>
            </a:xfrm>
            <a:prstGeom prst="rect">
              <a:avLst/>
            </a:prstGeom>
            <a:solidFill>
              <a:srgbClr val="EF1F0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endParaRPr lang="en-US"/>
            </a:p>
          </p:txBody>
        </p:sp>
      </p:grpSp>
      <p:sp>
        <p:nvSpPr>
          <p:cNvPr id="50200" name="Text Box 57"/>
          <p:cNvSpPr txBox="1">
            <a:spLocks noChangeArrowheads="1"/>
          </p:cNvSpPr>
          <p:nvPr/>
        </p:nvSpPr>
        <p:spPr bwMode="auto">
          <a:xfrm>
            <a:off x="3055938" y="3094038"/>
            <a:ext cx="15922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/>
              <a:t>Waterfall</a:t>
            </a:r>
          </a:p>
        </p:txBody>
      </p:sp>
      <p:sp>
        <p:nvSpPr>
          <p:cNvPr id="162874" name="Text Box 58"/>
          <p:cNvSpPr txBox="1">
            <a:spLocks noChangeArrowheads="1"/>
          </p:cNvSpPr>
          <p:nvPr/>
        </p:nvSpPr>
        <p:spPr bwMode="auto">
          <a:xfrm>
            <a:off x="5961064" y="3086100"/>
            <a:ext cx="15081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/>
              <a:t>Iterative</a:t>
            </a:r>
          </a:p>
        </p:txBody>
      </p:sp>
      <p:sp>
        <p:nvSpPr>
          <p:cNvPr id="162875" name="Text Box 59"/>
          <p:cNvSpPr txBox="1">
            <a:spLocks noChangeArrowheads="1"/>
          </p:cNvSpPr>
          <p:nvPr/>
        </p:nvSpPr>
        <p:spPr bwMode="auto">
          <a:xfrm>
            <a:off x="8775701" y="3048000"/>
            <a:ext cx="563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defRPr>
            </a:lvl9pPr>
          </a:lstStyle>
          <a:p>
            <a:r>
              <a:rPr lang="en-US"/>
              <a:t>XP</a:t>
            </a:r>
          </a:p>
        </p:txBody>
      </p:sp>
    </p:spTree>
    <p:extLst>
      <p:ext uri="{BB962C8B-B14F-4D97-AF65-F5344CB8AC3E}">
        <p14:creationId xmlns:p14="http://schemas.microsoft.com/office/powerpoint/2010/main" val="4114578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What’s Different About XP</a:t>
            </a:r>
          </a:p>
        </p:txBody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85750" indent="-285750"/>
            <a:r>
              <a:rPr lang="en-US" smtClean="0">
                <a:ea typeface="ＭＳ Ｐゴシック" panose="020B0600070205080204" pitchFamily="34" charset="-128"/>
              </a:rPr>
              <a:t>Develop infrastructure and frameworks as you develop your application</a:t>
            </a:r>
          </a:p>
          <a:p>
            <a:pPr marL="685800" lvl="1" indent="-228600"/>
            <a:r>
              <a:rPr lang="en-US" smtClean="0">
                <a:ea typeface="ＭＳ Ｐゴシック" panose="020B0600070205080204" pitchFamily="34" charset="-128"/>
              </a:rPr>
              <a:t>not up-front</a:t>
            </a:r>
          </a:p>
          <a:p>
            <a:pPr marL="685800" lvl="1" indent="-228600"/>
            <a:r>
              <a:rPr lang="en-US" smtClean="0">
                <a:ea typeface="ＭＳ Ｐゴシック" panose="020B0600070205080204" pitchFamily="34" charset="-128"/>
              </a:rPr>
              <a:t>quickly delivering business value is the driver of XP projects. </a:t>
            </a:r>
          </a:p>
          <a:p>
            <a:pPr marL="285750" indent="-285750">
              <a:buNone/>
            </a:pPr>
            <a:endParaRPr 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300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When to (Not) Use XP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 for: 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 dynamic project done in small teams (2-10 people)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Projects with requirements prone to change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Have a customer available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Do not use when: 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Requirements are truly known and fixed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Cost of late changes is very high 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Your customer is not available (e.g., space probe)</a:t>
            </a:r>
          </a:p>
        </p:txBody>
      </p:sp>
    </p:spTree>
    <p:extLst>
      <p:ext uri="{BB962C8B-B14F-4D97-AF65-F5344CB8AC3E}">
        <p14:creationId xmlns:p14="http://schemas.microsoft.com/office/powerpoint/2010/main" val="3805466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What can go wrong?</a:t>
            </a: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Requirements defined incrementally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Can lead to rework or scope creep</a:t>
            </a:r>
          </a:p>
          <a:p>
            <a:pPr lvl="1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Design is on the fly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Can lead to significant redesign</a:t>
            </a:r>
          </a:p>
          <a:p>
            <a:pPr lvl="1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Customer representative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Single point of failure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Frequent meetings can be costly</a:t>
            </a:r>
          </a:p>
        </p:txBody>
      </p:sp>
    </p:spTree>
    <p:extLst>
      <p:ext uri="{BB962C8B-B14F-4D97-AF65-F5344CB8AC3E}">
        <p14:creationId xmlns:p14="http://schemas.microsoft.com/office/powerpoint/2010/main" val="456325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Conclusion: XP</a:t>
            </a:r>
          </a:p>
        </p:txBody>
      </p:sp>
      <p:sp>
        <p:nvSpPr>
          <p:cNvPr id="911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Extreme Programming is an incremental software process designed to cope with change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mtClean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With XP you never miss a deadline; you just deliver less content</a:t>
            </a:r>
          </a:p>
        </p:txBody>
      </p:sp>
    </p:spTree>
    <p:extLst>
      <p:ext uri="{BB962C8B-B14F-4D97-AF65-F5344CB8AC3E}">
        <p14:creationId xmlns:p14="http://schemas.microsoft.com/office/powerpoint/2010/main" val="12528060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Agile Software Development</a:t>
            </a:r>
          </a:p>
        </p:txBody>
      </p:sp>
      <p:sp>
        <p:nvSpPr>
          <p:cNvPr id="921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“Agile Manifesto” 2001</a:t>
            </a:r>
          </a:p>
          <a:p>
            <a:pPr>
              <a:buFontTx/>
              <a:buNone/>
            </a:pPr>
            <a:endParaRPr lang="en-US" smtClean="0">
              <a:ea typeface="ＭＳ Ｐゴシック" panose="020B0600070205080204" pitchFamily="34" charset="-128"/>
            </a:endParaRP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“Scrum” project management</a:t>
            </a:r>
          </a:p>
          <a:p>
            <a:pPr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+ Extreme programming engineering practice</a:t>
            </a:r>
          </a:p>
          <a:p>
            <a:pPr>
              <a:buFontTx/>
              <a:buNone/>
            </a:pPr>
            <a:endParaRPr lang="en-US" smtClean="0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Build software incrementally, using short 1-4 week iterations</a:t>
            </a:r>
          </a:p>
          <a:p>
            <a:pPr>
              <a:buFontTx/>
              <a:buNone/>
            </a:pPr>
            <a:r>
              <a:rPr lang="en-US" smtClean="0">
                <a:ea typeface="ＭＳ Ｐゴシック" panose="020B0600070205080204" pitchFamily="34" charset="-128"/>
              </a:rPr>
              <a:t>	Keep development aligned with changing needs</a:t>
            </a:r>
          </a:p>
        </p:txBody>
      </p:sp>
    </p:spTree>
    <p:extLst>
      <p:ext uri="{BB962C8B-B14F-4D97-AF65-F5344CB8AC3E}">
        <p14:creationId xmlns:p14="http://schemas.microsoft.com/office/powerpoint/2010/main" val="180045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Structure of Agile Team</a:t>
            </a:r>
          </a:p>
        </p:txBody>
      </p:sp>
      <p:sp>
        <p:nvSpPr>
          <p:cNvPr id="931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Cross functional team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Developers, testers, product owner, scrum master</a:t>
            </a:r>
          </a:p>
          <a:p>
            <a:pPr lvl="1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Product Owner: Drive product from business perspective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Define and prioritize requirements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Determine release date and content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Lead iteration and release planning meetings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Accept/reject work of each iteration</a:t>
            </a:r>
          </a:p>
        </p:txBody>
      </p:sp>
    </p:spTree>
    <p:extLst>
      <p:ext uri="{BB962C8B-B14F-4D97-AF65-F5344CB8AC3E}">
        <p14:creationId xmlns:p14="http://schemas.microsoft.com/office/powerpoint/2010/main" val="334479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Structure of Agile Team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Cross functional team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Developers, testers, product owner, scrum master</a:t>
            </a:r>
          </a:p>
          <a:p>
            <a:pPr lvl="1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Scrum Master:Team leader who ensures team is fully productive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Enable close cooperation across roles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Remove blocks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Work with management to track progress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Lead the “inspect and adapt” processes</a:t>
            </a:r>
          </a:p>
        </p:txBody>
      </p:sp>
    </p:spTree>
    <p:extLst>
      <p:ext uri="{BB962C8B-B14F-4D97-AF65-F5344CB8AC3E}">
        <p14:creationId xmlns:p14="http://schemas.microsoft.com/office/powerpoint/2010/main" val="95122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Iterations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Team works in iterations to deliver user stories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Set of unfinished user stories kept in “backlog”</a:t>
            </a:r>
          </a:p>
          <a:p>
            <a:r>
              <a:rPr lang="en-US" smtClean="0">
                <a:ea typeface="ＭＳ Ｐゴシック" panose="020B0600070205080204" pitchFamily="34" charset="-128"/>
              </a:rPr>
              <a:t>Iteration time fixed (say 2 weeks)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Stories planned into iterations based on priority/size/team capacity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Each user story is given a rough size estimate using a relative scale</a:t>
            </a:r>
          </a:p>
        </p:txBody>
      </p:sp>
    </p:spTree>
    <p:extLst>
      <p:ext uri="{BB962C8B-B14F-4D97-AF65-F5344CB8AC3E}">
        <p14:creationId xmlns:p14="http://schemas.microsoft.com/office/powerpoint/2010/main" val="215005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Stories implemented by Tasks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Story = Collection of tasks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Wait to break stories into task until story is planned for current iteration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Tasks estimated in hours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Stories validated by acceptance tests</a:t>
            </a:r>
          </a:p>
        </p:txBody>
      </p:sp>
    </p:spTree>
    <p:extLst>
      <p:ext uri="{BB962C8B-B14F-4D97-AF65-F5344CB8AC3E}">
        <p14:creationId xmlns:p14="http://schemas.microsoft.com/office/powerpoint/2010/main" val="152924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When is a Story done?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“done” means: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All tasks completed (dev, test, doc, …)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All acceptance tests running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Zero open defects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Accepted by product owner</a:t>
            </a:r>
          </a:p>
          <a:p>
            <a:pPr lvl="1"/>
            <a:endParaRPr lang="en-US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71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XP Customer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2424" y="2080849"/>
            <a:ext cx="8305800" cy="44196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Expert customer is part of the team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On site, available constantly 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XP principles: communication and feedback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Make sure we build what the client wants</a:t>
            </a:r>
          </a:p>
          <a:p>
            <a:pPr lvl="1"/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Customer involved active in all stages: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Clarifies the requirements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Negotiates with the team what to do next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Writes and runs acceptance tests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Constantly evaluates intermediate versions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Question: How often is this feasible?</a:t>
            </a:r>
          </a:p>
        </p:txBody>
      </p:sp>
    </p:spTree>
    <p:extLst>
      <p:ext uri="{BB962C8B-B14F-4D97-AF65-F5344CB8AC3E}">
        <p14:creationId xmlns:p14="http://schemas.microsoft.com/office/powerpoint/2010/main" val="3149532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SCRUM</a:t>
            </a:r>
          </a:p>
        </p:txBody>
      </p:sp>
      <p:sp>
        <p:nvSpPr>
          <p:cNvPr id="983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“Process skeleton” which contains a set of practices and predefined roles</a:t>
            </a:r>
          </a:p>
          <a:p>
            <a:pPr lvl="1"/>
            <a:r>
              <a:rPr lang="en-US" dirty="0" err="1" smtClean="0">
                <a:ea typeface="ＭＳ Ｐゴシック" panose="020B0600070205080204" pitchFamily="34" charset="-128"/>
              </a:rPr>
              <a:t>ScrumMaster</a:t>
            </a:r>
            <a:r>
              <a:rPr lang="en-US" dirty="0" smtClean="0">
                <a:ea typeface="ＭＳ Ｐゴシック" panose="020B0600070205080204" pitchFamily="34" charset="-128"/>
              </a:rPr>
              <a:t> (maintains processes)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Product Owner (represents the business)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Team (Designers/developers/testers)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At each point: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User requirements go into prioritized backlog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Implementation done in iterations or sprints</a:t>
            </a:r>
          </a:p>
          <a:p>
            <a:pPr lvl="1">
              <a:buFontTx/>
              <a:buNone/>
            </a:pPr>
            <a:endParaRPr 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6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Sprint Planning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Decide which user stories from the backlog go into the sprint (usually Product Owner)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Team determines how much of this they can commit to complete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During a sprint, the sprint backlog is frozen</a:t>
            </a:r>
          </a:p>
        </p:txBody>
      </p:sp>
    </p:spTree>
    <p:extLst>
      <p:ext uri="{BB962C8B-B14F-4D97-AF65-F5344CB8AC3E}">
        <p14:creationId xmlns:p14="http://schemas.microsoft.com/office/powerpoint/2010/main" val="325842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Meetings: Daily Scrum</a:t>
            </a:r>
          </a:p>
        </p:txBody>
      </p:sp>
      <p:sp>
        <p:nvSpPr>
          <p:cNvPr id="1003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>
                <a:ea typeface="ＭＳ Ｐゴシック" panose="020B0600070205080204" pitchFamily="34" charset="-128"/>
              </a:rPr>
              <a:t>Daily Scrum: Each day during the sprint, a project status meeting occurs</a:t>
            </a:r>
          </a:p>
          <a:p>
            <a:endParaRPr lang="en-US" sz="2400">
              <a:ea typeface="ＭＳ Ｐゴシック" panose="020B0600070205080204" pitchFamily="34" charset="-128"/>
            </a:endParaRPr>
          </a:p>
          <a:p>
            <a:r>
              <a:rPr lang="en-US" sz="2400">
                <a:ea typeface="ＭＳ Ｐゴシック" panose="020B0600070205080204" pitchFamily="34" charset="-128"/>
              </a:rPr>
              <a:t>Specific guidelines:</a:t>
            </a:r>
          </a:p>
          <a:p>
            <a:pPr lvl="1"/>
            <a:r>
              <a:rPr lang="en-US" sz="2000">
                <a:ea typeface="ＭＳ Ｐゴシック" panose="020B0600070205080204" pitchFamily="34" charset="-128"/>
              </a:rPr>
              <a:t>Start meeting on time</a:t>
            </a:r>
          </a:p>
          <a:p>
            <a:pPr lvl="1"/>
            <a:r>
              <a:rPr lang="en-US" sz="2000">
                <a:ea typeface="ＭＳ Ｐゴシック" panose="020B0600070205080204" pitchFamily="34" charset="-128"/>
              </a:rPr>
              <a:t>All are welcome, only committed members speak</a:t>
            </a:r>
          </a:p>
          <a:p>
            <a:pPr lvl="1"/>
            <a:r>
              <a:rPr lang="en-US" sz="2000">
                <a:ea typeface="ＭＳ Ｐゴシック" panose="020B0600070205080204" pitchFamily="34" charset="-128"/>
              </a:rPr>
              <a:t>Meeting lasts 15 min</a:t>
            </a:r>
          </a:p>
          <a:p>
            <a:r>
              <a:rPr lang="en-US" sz="2400">
                <a:ea typeface="ＭＳ Ｐゴシック" panose="020B0600070205080204" pitchFamily="34" charset="-128"/>
              </a:rPr>
              <a:t>Questions:</a:t>
            </a:r>
          </a:p>
          <a:p>
            <a:pPr lvl="1"/>
            <a:r>
              <a:rPr lang="en-US" sz="2000">
                <a:ea typeface="ＭＳ Ｐゴシック" panose="020B0600070205080204" pitchFamily="34" charset="-128"/>
              </a:rPr>
              <a:t>What have you done since yesterday?</a:t>
            </a:r>
          </a:p>
          <a:p>
            <a:pPr lvl="1"/>
            <a:r>
              <a:rPr lang="en-US" sz="2000">
                <a:ea typeface="ＭＳ Ｐゴシック" panose="020B0600070205080204" pitchFamily="34" charset="-128"/>
              </a:rPr>
              <a:t>What are you planning to do today?</a:t>
            </a:r>
          </a:p>
          <a:p>
            <a:pPr lvl="1"/>
            <a:r>
              <a:rPr lang="en-US" sz="2000">
                <a:ea typeface="ＭＳ Ｐゴシック" panose="020B0600070205080204" pitchFamily="34" charset="-128"/>
              </a:rPr>
              <a:t>Do you have any problems preventing you from finishing your goals?</a:t>
            </a:r>
          </a:p>
        </p:txBody>
      </p:sp>
    </p:spTree>
    <p:extLst>
      <p:ext uri="{BB962C8B-B14F-4D97-AF65-F5344CB8AC3E}">
        <p14:creationId xmlns:p14="http://schemas.microsoft.com/office/powerpoint/2010/main" val="340851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Scrum of Scrums</a:t>
            </a:r>
          </a:p>
        </p:txBody>
      </p:sp>
      <p:sp>
        <p:nvSpPr>
          <p:cNvPr id="1013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ea typeface="ＭＳ Ｐゴシック" panose="020B0600070205080204" pitchFamily="34" charset="-128"/>
              </a:rPr>
              <a:t>Meet </a:t>
            </a:r>
            <a:r>
              <a:rPr lang="en-US" sz="2400" dirty="0">
                <a:ea typeface="ＭＳ Ｐゴシック" panose="020B0600070205080204" pitchFamily="34" charset="-128"/>
              </a:rPr>
              <a:t>with clusters of teams to discuss work, overlap and integration</a:t>
            </a:r>
          </a:p>
          <a:p>
            <a:r>
              <a:rPr lang="en-US" sz="2400" dirty="0">
                <a:ea typeface="ＭＳ Ｐゴシック" panose="020B0600070205080204" pitchFamily="34" charset="-128"/>
              </a:rPr>
              <a:t>Designated person from each team attends</a:t>
            </a:r>
          </a:p>
          <a:p>
            <a:endParaRPr lang="en-US" sz="2400" dirty="0">
              <a:ea typeface="ＭＳ Ｐゴシック" panose="020B0600070205080204" pitchFamily="34" charset="-128"/>
            </a:endParaRPr>
          </a:p>
          <a:p>
            <a:r>
              <a:rPr lang="en-US" sz="2400" dirty="0">
                <a:ea typeface="ＭＳ Ｐゴシック" panose="020B0600070205080204" pitchFamily="34" charset="-128"/>
              </a:rPr>
              <a:t>4 additional questions:</a:t>
            </a:r>
          </a:p>
          <a:p>
            <a:pPr lvl="1"/>
            <a:r>
              <a:rPr lang="en-US" sz="2000" dirty="0">
                <a:ea typeface="ＭＳ Ｐゴシック" panose="020B0600070205080204" pitchFamily="34" charset="-128"/>
              </a:rPr>
              <a:t>What has the team done since last meeting?</a:t>
            </a:r>
          </a:p>
          <a:p>
            <a:pPr lvl="1"/>
            <a:r>
              <a:rPr lang="en-US" sz="2000" dirty="0">
                <a:ea typeface="ＭＳ Ｐゴシック" panose="020B0600070205080204" pitchFamily="34" charset="-128"/>
              </a:rPr>
              <a:t>What will the team do before we meet again?</a:t>
            </a:r>
          </a:p>
          <a:p>
            <a:pPr lvl="1"/>
            <a:r>
              <a:rPr lang="en-US" sz="2000" dirty="0">
                <a:ea typeface="ＭＳ Ｐゴシック" panose="020B0600070205080204" pitchFamily="34" charset="-128"/>
              </a:rPr>
              <a:t>Is anything slowing your team down?</a:t>
            </a:r>
          </a:p>
          <a:p>
            <a:pPr lvl="1"/>
            <a:r>
              <a:rPr lang="en-US" sz="2000" dirty="0">
                <a:ea typeface="ＭＳ Ｐゴシック" panose="020B0600070205080204" pitchFamily="34" charset="-128"/>
              </a:rPr>
              <a:t>Are you about to put something in another team’s way?</a:t>
            </a:r>
          </a:p>
        </p:txBody>
      </p:sp>
    </p:spTree>
    <p:extLst>
      <p:ext uri="{BB962C8B-B14F-4D97-AF65-F5344CB8AC3E}">
        <p14:creationId xmlns:p14="http://schemas.microsoft.com/office/powerpoint/2010/main" val="7431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Sprint-related Meetings</a:t>
            </a:r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Sprint Planning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Sprint Review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Sprint Retrospective</a:t>
            </a:r>
          </a:p>
        </p:txBody>
      </p:sp>
    </p:spTree>
    <p:extLst>
      <p:ext uri="{BB962C8B-B14F-4D97-AF65-F5344CB8AC3E}">
        <p14:creationId xmlns:p14="http://schemas.microsoft.com/office/powerpoint/2010/main" val="184048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Recommended Approach in This Class	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“Agile + Classical”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Classical: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Staged waterfall development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Generation of project documentation as you go</a:t>
            </a: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Agile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XP planning game to move from customer requirements (user stories) to design specification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Test-driven development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Refactoring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Continuous system integration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Pair-programming (encouraged)</a:t>
            </a:r>
          </a:p>
        </p:txBody>
      </p:sp>
    </p:spTree>
    <p:extLst>
      <p:ext uri="{BB962C8B-B14F-4D97-AF65-F5344CB8AC3E}">
        <p14:creationId xmlns:p14="http://schemas.microsoft.com/office/powerpoint/2010/main" val="135525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Requirements and Specification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6594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Numbers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239" y="1899138"/>
            <a:ext cx="10102725" cy="4220308"/>
          </a:xfrm>
        </p:spPr>
      </p:pic>
    </p:spTree>
    <p:extLst>
      <p:ext uri="{BB962C8B-B14F-4D97-AF65-F5344CB8AC3E}">
        <p14:creationId xmlns:p14="http://schemas.microsoft.com/office/powerpoint/2010/main" val="214545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Numbers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5581" y="1561514"/>
            <a:ext cx="9441437" cy="5030936"/>
          </a:xfrm>
        </p:spPr>
      </p:pic>
    </p:spTree>
    <p:extLst>
      <p:ext uri="{BB962C8B-B14F-4D97-AF65-F5344CB8AC3E}">
        <p14:creationId xmlns:p14="http://schemas.microsoft.com/office/powerpoint/2010/main" val="105456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Numbers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081" y="1767772"/>
            <a:ext cx="6549347" cy="4963618"/>
          </a:xfrm>
        </p:spPr>
      </p:pic>
    </p:spTree>
    <p:extLst>
      <p:ext uri="{BB962C8B-B14F-4D97-AF65-F5344CB8AC3E}">
        <p14:creationId xmlns:p14="http://schemas.microsoft.com/office/powerpoint/2010/main" val="2068277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The Planning Game: User Stories</a:t>
            </a:r>
          </a:p>
        </p:txBody>
      </p:sp>
      <p:sp>
        <p:nvSpPr>
          <p:cNvPr id="522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Write on index cards (or on a wiki)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meaningful title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short (customer-centered) description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Focus on “what” not the “why” or “how”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Uses client language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Client must be able to test if a story is completed</a:t>
            </a:r>
          </a:p>
          <a:p>
            <a:pPr lvl="1"/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No need to have all stories in first iteration</a:t>
            </a:r>
          </a:p>
        </p:txBody>
      </p:sp>
    </p:spTree>
    <p:extLst>
      <p:ext uri="{BB962C8B-B14F-4D97-AF65-F5344CB8AC3E}">
        <p14:creationId xmlns:p14="http://schemas.microsoft.com/office/powerpoint/2010/main" val="38094053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Numbers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572" y="1688123"/>
            <a:ext cx="7943720" cy="5485491"/>
          </a:xfrm>
        </p:spPr>
      </p:pic>
    </p:spTree>
    <p:extLst>
      <p:ext uri="{BB962C8B-B14F-4D97-AF65-F5344CB8AC3E}">
        <p14:creationId xmlns:p14="http://schemas.microsoft.com/office/powerpoint/2010/main" val="1906818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lIns="90487" tIns="44450" rIns="90487" bIns="44450" rtlCol="0" anchor="ctr">
            <a:normAutofit/>
          </a:bodyPr>
          <a:lstStyle/>
          <a:p>
            <a:r>
              <a:rPr lang="en-GB" smtClean="0">
                <a:ea typeface="ＭＳ Ｐゴシック" panose="020B0600070205080204" pitchFamily="34" charset="-128"/>
              </a:rPr>
              <a:t>Requirements Engineering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vert="horz" lIns="90487" tIns="44450" rIns="90487" bIns="44450" rtlCol="0">
            <a:normAutofit/>
          </a:bodyPr>
          <a:lstStyle/>
          <a:p>
            <a:r>
              <a:rPr lang="en-GB" smtClean="0">
                <a:ea typeface="ＭＳ Ｐゴシック" panose="020B0600070205080204" pitchFamily="34" charset="-128"/>
              </a:rPr>
              <a:t>The process of establishing the services that the customer requires from a system and the constraints under which it operates and is developed</a:t>
            </a:r>
          </a:p>
          <a:p>
            <a:pPr>
              <a:buFontTx/>
              <a:buNone/>
            </a:pPr>
            <a:endParaRPr lang="en-GB" smtClean="0">
              <a:ea typeface="ＭＳ Ｐゴシック" panose="020B0600070205080204" pitchFamily="34" charset="-128"/>
            </a:endParaRPr>
          </a:p>
          <a:p>
            <a:r>
              <a:rPr lang="en-GB" smtClean="0">
                <a:ea typeface="ＭＳ Ｐゴシック" panose="020B0600070205080204" pitchFamily="34" charset="-128"/>
              </a:rPr>
              <a:t>The </a:t>
            </a:r>
            <a:r>
              <a:rPr lang="en-GB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requirements</a:t>
            </a:r>
            <a:r>
              <a:rPr lang="en-GB" smtClean="0">
                <a:ea typeface="ＭＳ Ｐゴシック" panose="020B0600070205080204" pitchFamily="34" charset="-128"/>
              </a:rPr>
              <a:t> themselves are the descriptions of the system services and constraints that are generated during the requirements engineering process</a:t>
            </a:r>
          </a:p>
        </p:txBody>
      </p:sp>
    </p:spTree>
    <p:extLst>
      <p:ext uri="{BB962C8B-B14F-4D97-AF65-F5344CB8AC3E}">
        <p14:creationId xmlns:p14="http://schemas.microsoft.com/office/powerpoint/2010/main" val="299570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Requirements Engineering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The hardest single part of building a software system is deciding what to build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Cripples the process if done wrong</a:t>
            </a:r>
          </a:p>
          <a:p>
            <a:pPr lvl="1"/>
            <a:r>
              <a:rPr lang="en-US" dirty="0">
                <a:ea typeface="ＭＳ Ｐゴシック" panose="020B0600070205080204" pitchFamily="34" charset="-128"/>
              </a:rPr>
              <a:t>Costly to rectify </a:t>
            </a:r>
            <a:r>
              <a:rPr lang="en-US" dirty="0" smtClean="0">
                <a:ea typeface="ＭＳ Ｐゴシック" panose="020B0600070205080204" pitchFamily="34" charset="-128"/>
              </a:rPr>
              <a:t>later</a:t>
            </a:r>
          </a:p>
          <a:p>
            <a:pPr lvl="1"/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The </a:t>
            </a:r>
            <a:r>
              <a:rPr lang="en-US" dirty="0">
                <a:ea typeface="ＭＳ Ｐゴシック" panose="020B0600070205080204" pitchFamily="34" charset="-128"/>
              </a:rPr>
              <a:t>goal of requirement engineering is to determine (pick one):</a:t>
            </a:r>
          </a:p>
          <a:p>
            <a:pPr lvl="1"/>
            <a:r>
              <a:rPr lang="en-US" dirty="0">
                <a:ea typeface="ＭＳ Ｐゴシック" panose="020B0600070205080204" pitchFamily="34" charset="-128"/>
              </a:rPr>
              <a:t>What software client</a:t>
            </a:r>
            <a:r>
              <a:rPr lang="en-US" b="1" dirty="0">
                <a:ea typeface="ＭＳ Ｐゴシック" panose="020B0600070205080204" pitchFamily="34" charset="-128"/>
              </a:rPr>
              <a:t> wants?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What software client </a:t>
            </a:r>
            <a:r>
              <a:rPr lang="en-US" b="1" dirty="0" smtClean="0">
                <a:ea typeface="ＭＳ Ｐゴシック" panose="020B0600070205080204" pitchFamily="34" charset="-128"/>
              </a:rPr>
              <a:t>needs?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638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ea typeface="ＭＳ Ｐゴシック" panose="020B0600070205080204" pitchFamily="34" charset="-128"/>
              </a:rPr>
              <a:t>User requirements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>
                <a:ea typeface="ＭＳ Ｐゴシック" panose="020B0600070205080204" pitchFamily="34" charset="-128"/>
              </a:rPr>
              <a:t>Should describe requirements in such a way that they are understandable by system users who don’t have detailed technical knowledge.</a:t>
            </a:r>
          </a:p>
          <a:p>
            <a:endParaRPr lang="en-GB" smtClean="0">
              <a:ea typeface="ＭＳ Ｐゴシック" panose="020B0600070205080204" pitchFamily="34" charset="-128"/>
            </a:endParaRPr>
          </a:p>
          <a:p>
            <a:r>
              <a:rPr lang="en-GB" smtClean="0">
                <a:ea typeface="ＭＳ Ｐゴシック" panose="020B0600070205080204" pitchFamily="34" charset="-128"/>
              </a:rPr>
              <a:t>User requirements are defined using natural language, tables and diagrams as these can be understood by all users.</a:t>
            </a:r>
          </a:p>
        </p:txBody>
      </p:sp>
    </p:spTree>
    <p:extLst>
      <p:ext uri="{BB962C8B-B14F-4D97-AF65-F5344CB8AC3E}">
        <p14:creationId xmlns:p14="http://schemas.microsoft.com/office/powerpoint/2010/main" val="202114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Example: Library system (</a:t>
            </a:r>
            <a:r>
              <a:rPr lang="en-US" dirty="0" err="1" smtClean="0">
                <a:ea typeface="ＭＳ Ｐゴシック" panose="020B0600070205080204" pitchFamily="34" charset="-128"/>
              </a:rPr>
              <a:t>LibSys</a:t>
            </a:r>
            <a:r>
              <a:rPr lang="en-US" dirty="0" smtClean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A library system that provides a single interface to a number of databases of articles in different libraries.</a:t>
            </a:r>
          </a:p>
          <a:p>
            <a:r>
              <a:rPr lang="en-US" dirty="0" smtClean="0">
                <a:ea typeface="ＭＳ Ｐゴシック" panose="020B0600070205080204" pitchFamily="34" charset="-128"/>
              </a:rPr>
              <a:t>Users can search for, download and print these articles for personal study.</a:t>
            </a:r>
          </a:p>
        </p:txBody>
      </p:sp>
    </p:spTree>
    <p:extLst>
      <p:ext uri="{BB962C8B-B14F-4D97-AF65-F5344CB8AC3E}">
        <p14:creationId xmlns:p14="http://schemas.microsoft.com/office/powerpoint/2010/main" val="243470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Determining Stakeholders and Needs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Must determine stakeholders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Anyone who benefits from the system developed</a:t>
            </a:r>
          </a:p>
          <a:p>
            <a:pPr lvl="1"/>
            <a:r>
              <a:rPr lang="en-US" smtClean="0">
                <a:ea typeface="ＭＳ Ｐゴシック" panose="020B0600070205080204" pitchFamily="34" charset="-128"/>
              </a:rPr>
              <a:t>E.g., who’s client and who’s user ?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Try to understand what their needs are</a:t>
            </a:r>
          </a:p>
          <a:p>
            <a:endParaRPr lang="en-US" smtClean="0">
              <a:ea typeface="ＭＳ Ｐゴシック" panose="020B0600070205080204" pitchFamily="34" charset="-128"/>
            </a:endParaRPr>
          </a:p>
          <a:p>
            <a:r>
              <a:rPr lang="en-US" smtClean="0">
                <a:ea typeface="ＭＳ Ｐゴシック" panose="020B0600070205080204" pitchFamily="34" charset="-128"/>
              </a:rPr>
              <a:t>Reconcile different needs/points of view</a:t>
            </a:r>
          </a:p>
        </p:txBody>
      </p:sp>
    </p:spTree>
    <p:extLst>
      <p:ext uri="{BB962C8B-B14F-4D97-AF65-F5344CB8AC3E}">
        <p14:creationId xmlns:p14="http://schemas.microsoft.com/office/powerpoint/2010/main" val="4082080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Techniques for Requirement Gathering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9848" y="2318360"/>
            <a:ext cx="10058400" cy="4050792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Interviewing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User stories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err="1" smtClean="0">
                <a:ea typeface="ＭＳ Ｐゴシック" panose="020B0600070205080204" pitchFamily="34" charset="-128"/>
              </a:rPr>
              <a:t>Strawmen</a:t>
            </a:r>
            <a:endParaRPr lang="en-US" dirty="0" smtClean="0">
              <a:ea typeface="ＭＳ Ｐゴシック" panose="020B0600070205080204" pitchFamily="34" charset="-128"/>
            </a:endParaRP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Prototypes</a:t>
            </a:r>
          </a:p>
        </p:txBody>
      </p:sp>
    </p:spTree>
    <p:extLst>
      <p:ext uri="{BB962C8B-B14F-4D97-AF65-F5344CB8AC3E}">
        <p14:creationId xmlns:p14="http://schemas.microsoft.com/office/powerpoint/2010/main" val="3107675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Interviewing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One path is obvious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Sit down with client/user and ask questions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Listen to what they say, and what they don’t say</a:t>
            </a:r>
          </a:p>
          <a:p>
            <a:pPr lvl="1">
              <a:lnSpc>
                <a:spcPct val="90000"/>
              </a:lnSpc>
            </a:pPr>
            <a:endParaRPr lang="en-US" sz="20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A less obvious path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Master-apprentice relationship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Have them teach you what they do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Go to workplace and watch them do the task</a:t>
            </a:r>
          </a:p>
          <a:p>
            <a:pPr lvl="1">
              <a:lnSpc>
                <a:spcPct val="90000"/>
              </a:lnSpc>
            </a:pPr>
            <a:endParaRPr lang="en-US" sz="200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z="2400">
                <a:ea typeface="ＭＳ Ｐゴシック" panose="020B0600070205080204" pitchFamily="34" charset="-128"/>
              </a:rPr>
              <a:t>In all types of interviews, get details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Ask for copies of reports, logs, emails on process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a typeface="ＭＳ Ｐゴシック" panose="020B0600070205080204" pitchFamily="34" charset="-128"/>
              </a:rPr>
              <a:t>These may support, fill in, or contradict what the user said</a:t>
            </a:r>
          </a:p>
        </p:txBody>
      </p:sp>
    </p:spTree>
    <p:extLst>
      <p:ext uri="{BB962C8B-B14F-4D97-AF65-F5344CB8AC3E}">
        <p14:creationId xmlns:p14="http://schemas.microsoft.com/office/powerpoint/2010/main" val="2970760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Extreme Programming – User Stories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2074982"/>
            <a:ext cx="8534400" cy="4419600"/>
          </a:xfrm>
        </p:spPr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Recall: client writes user stories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Using client vocabulary</a:t>
            </a:r>
          </a:p>
          <a:p>
            <a:pPr lvl="1"/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Describe usage scenarios of software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Title, short description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Each user story has acceptance tests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Clarify the story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Will tell you when the customer thinks story is done</a:t>
            </a:r>
          </a:p>
        </p:txBody>
      </p:sp>
    </p:spTree>
    <p:extLst>
      <p:ext uri="{BB962C8B-B14F-4D97-AF65-F5344CB8AC3E}">
        <p14:creationId xmlns:p14="http://schemas.microsoft.com/office/powerpoint/2010/main" val="3992504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Disadvantages of Talking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Interviews are useful, but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i="1" smtClean="0">
                <a:ea typeface="ＭＳ Ｐゴシック" panose="020B0600070205080204" pitchFamily="34" charset="-128"/>
              </a:rPr>
              <a:t>  </a:t>
            </a:r>
            <a:r>
              <a:rPr lang="en-US" i="1">
                <a:ea typeface="ＭＳ Ｐゴシック" panose="020B0600070205080204" pitchFamily="34" charset="-128"/>
              </a:rPr>
              <a:t>“I know you believe you understood what you think I said, but I am not sure you realize that what you heard is not what I meant!”</a:t>
            </a:r>
            <a:endParaRPr lang="en-US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Users/clients may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Not have the vocabulary to tell you what they need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Not know enough about computer science to understand what is possible</a:t>
            </a:r>
          </a:p>
          <a:p>
            <a:pPr lvl="2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Or impossible</a:t>
            </a:r>
          </a:p>
          <a:p>
            <a:pPr lvl="1"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Sometimes may lead to restricted functionality</a:t>
            </a:r>
          </a:p>
          <a:p>
            <a:pPr lvl="2">
              <a:lnSpc>
                <a:spcPct val="90000"/>
              </a:lnSpc>
            </a:pPr>
            <a:endParaRPr lang="en-US" smtClean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smtClean="0">
                <a:ea typeface="ＭＳ Ｐゴシック" panose="020B0600070205080204" pitchFamily="34" charset="-128"/>
              </a:rPr>
              <a:t>Good idea to gather requirements in other ways, too</a:t>
            </a:r>
          </a:p>
        </p:txBody>
      </p:sp>
    </p:spTree>
    <p:extLst>
      <p:ext uri="{BB962C8B-B14F-4D97-AF65-F5344CB8AC3E}">
        <p14:creationId xmlns:p14="http://schemas.microsoft.com/office/powerpoint/2010/main" val="289140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Example: Accounting Software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CEO: “I need an accounting software using which I can create a named account, list accounts, query the account balance, and delete an account.”</a:t>
            </a:r>
          </a:p>
          <a:p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Analyze the CEO’s statement and create some user stories </a:t>
            </a:r>
          </a:p>
        </p:txBody>
      </p:sp>
    </p:spTree>
    <p:extLst>
      <p:ext uri="{BB962C8B-B14F-4D97-AF65-F5344CB8AC3E}">
        <p14:creationId xmlns:p14="http://schemas.microsoft.com/office/powerpoint/2010/main" val="24579408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A Straw-</a:t>
            </a:r>
            <a:r>
              <a:rPr lang="en-US" dirty="0" err="1">
                <a:ea typeface="ＭＳ Ｐゴシック" panose="020B0600070205080204" pitchFamily="34" charset="-128"/>
              </a:rPr>
              <a:t>m</a:t>
            </a:r>
            <a:r>
              <a:rPr lang="en-US" dirty="0" err="1" smtClean="0">
                <a:ea typeface="ＭＳ Ｐゴシック" panose="020B0600070205080204" pitchFamily="34" charset="-128"/>
              </a:rPr>
              <a:t>An</a:t>
            </a:r>
            <a:r>
              <a:rPr lang="en-US" dirty="0" smtClean="0">
                <a:ea typeface="ＭＳ Ｐゴシック" panose="020B0600070205080204" pitchFamily="34" charset="-128"/>
              </a:rPr>
              <a:t> Proposal 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Sketch the product for the user/client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Storyboards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Flowcharts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HTML mock-ups</a:t>
            </a:r>
          </a:p>
          <a:p>
            <a:pPr lvl="1"/>
            <a:r>
              <a:rPr lang="en-US" dirty="0" smtClean="0">
                <a:ea typeface="ＭＳ Ｐゴシック" panose="020B0600070205080204" pitchFamily="34" charset="-128"/>
              </a:rPr>
              <a:t>Illustrate major events/interfaces/actions</a:t>
            </a:r>
          </a:p>
          <a:p>
            <a:pPr lvl="1"/>
            <a:endParaRPr lang="en-US" dirty="0" smtClean="0">
              <a:ea typeface="ＭＳ Ｐゴシック" panose="020B0600070205080204" pitchFamily="34" charset="-128"/>
            </a:endParaRPr>
          </a:p>
          <a:p>
            <a:r>
              <a:rPr lang="en-US" dirty="0" smtClean="0">
                <a:ea typeface="ＭＳ Ｐゴシック" panose="020B0600070205080204" pitchFamily="34" charset="-128"/>
              </a:rPr>
              <a:t>Anything to convey ideas without writing code!</a:t>
            </a:r>
          </a:p>
        </p:txBody>
      </p:sp>
    </p:spTree>
    <p:extLst>
      <p:ext uri="{BB962C8B-B14F-4D97-AF65-F5344CB8AC3E}">
        <p14:creationId xmlns:p14="http://schemas.microsoft.com/office/powerpoint/2010/main" val="392120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storyboard-c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26" y="0"/>
            <a:ext cx="5330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315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a typeface="ＭＳ Ｐゴシック" panose="020B0600070205080204" pitchFamily="34" charset="-128"/>
              </a:rPr>
              <a:t>User Stories</a:t>
            </a:r>
          </a:p>
        </p:txBody>
      </p:sp>
      <p:grpSp>
        <p:nvGrpSpPr>
          <p:cNvPr id="54277" name="Group 8"/>
          <p:cNvGrpSpPr>
            <a:grpSpLocks/>
          </p:cNvGrpSpPr>
          <p:nvPr/>
        </p:nvGrpSpPr>
        <p:grpSpPr bwMode="auto">
          <a:xfrm>
            <a:off x="2057400" y="1658820"/>
            <a:ext cx="3429000" cy="1981200"/>
            <a:chOff x="533400" y="1447800"/>
            <a:chExt cx="3429000" cy="1981200"/>
          </a:xfrm>
        </p:grpSpPr>
        <p:sp>
          <p:nvSpPr>
            <p:cNvPr id="54287" name="Rectangle 5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u="sng"/>
                <a:t>Title: </a:t>
              </a:r>
              <a:r>
                <a:rPr lang="en-US" sz="2000"/>
                <a:t>Create Account</a:t>
              </a:r>
            </a:p>
            <a:p>
              <a:pPr algn="l"/>
              <a:r>
                <a:rPr lang="en-US" sz="2000" u="sng"/>
                <a:t>Description: </a:t>
              </a:r>
              <a:r>
                <a:rPr lang="en-US" sz="2000"/>
                <a:t>I can create a named account</a:t>
              </a:r>
            </a:p>
          </p:txBody>
        </p:sp>
        <p:cxnSp>
          <p:nvCxnSpPr>
            <p:cNvPr id="54288" name="Straight Connector 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5943600" y="1658820"/>
            <a:ext cx="3429000" cy="1981200"/>
            <a:chOff x="533400" y="1447800"/>
            <a:chExt cx="3429000" cy="1981200"/>
          </a:xfrm>
        </p:grpSpPr>
        <p:sp>
          <p:nvSpPr>
            <p:cNvPr id="54285" name="Rectangle 10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List Accounts</a:t>
              </a:r>
            </a:p>
            <a:p>
              <a:pPr algn="l"/>
              <a:r>
                <a:rPr lang="en-US" sz="2000"/>
                <a:t>Description: I can get a list of all accounts.</a:t>
              </a:r>
            </a:p>
          </p:txBody>
        </p:sp>
        <p:cxnSp>
          <p:nvCxnSpPr>
            <p:cNvPr id="54286" name="Straight Connector 11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172200" y="4097220"/>
            <a:ext cx="3429000" cy="1981200"/>
            <a:chOff x="533400" y="1447800"/>
            <a:chExt cx="3429000" cy="1981200"/>
          </a:xfrm>
        </p:grpSpPr>
        <p:sp>
          <p:nvSpPr>
            <p:cNvPr id="54283" name="Rectangle 13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Delete Account</a:t>
              </a:r>
            </a:p>
            <a:p>
              <a:pPr algn="l"/>
              <a:r>
                <a:rPr lang="en-US" sz="2000"/>
                <a:t>Description: I can delete a named account</a:t>
              </a:r>
            </a:p>
          </p:txBody>
        </p:sp>
        <p:cxnSp>
          <p:nvCxnSpPr>
            <p:cNvPr id="54284" name="Straight Connector 14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057400" y="4097220"/>
            <a:ext cx="3657600" cy="1981200"/>
            <a:chOff x="533400" y="1447800"/>
            <a:chExt cx="3657600" cy="1981200"/>
          </a:xfrm>
        </p:grpSpPr>
        <p:sp>
          <p:nvSpPr>
            <p:cNvPr id="54281" name="Rectangle 16"/>
            <p:cNvSpPr>
              <a:spLocks noChangeArrowheads="1"/>
            </p:cNvSpPr>
            <p:nvPr/>
          </p:nvSpPr>
          <p:spPr bwMode="auto">
            <a:xfrm>
              <a:off x="533400" y="1447800"/>
              <a:ext cx="36576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</a:t>
              </a:r>
              <a:r>
                <a:rPr lang="en-US" sz="1800"/>
                <a:t>: Query Account Balance</a:t>
              </a:r>
              <a:endParaRPr lang="en-US" sz="2000"/>
            </a:p>
            <a:p>
              <a:pPr algn="l"/>
              <a:r>
                <a:rPr lang="en-US" sz="2000"/>
                <a:t>Description: I can query account balance.</a:t>
              </a:r>
            </a:p>
          </p:txBody>
        </p:sp>
        <p:cxnSp>
          <p:nvCxnSpPr>
            <p:cNvPr id="54282" name="Straight Connector 1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1149202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panose="020B0600070205080204" pitchFamily="34" charset="-128"/>
              </a:rPr>
              <a:t>User Stories</a:t>
            </a:r>
          </a:p>
        </p:txBody>
      </p:sp>
      <p:grpSp>
        <p:nvGrpSpPr>
          <p:cNvPr id="55301" name="Group 8"/>
          <p:cNvGrpSpPr>
            <a:grpSpLocks/>
          </p:cNvGrpSpPr>
          <p:nvPr/>
        </p:nvGrpSpPr>
        <p:grpSpPr bwMode="auto">
          <a:xfrm>
            <a:off x="2057400" y="1672883"/>
            <a:ext cx="3429000" cy="1981200"/>
            <a:chOff x="533400" y="1447800"/>
            <a:chExt cx="3429000" cy="1981200"/>
          </a:xfrm>
        </p:grpSpPr>
        <p:sp>
          <p:nvSpPr>
            <p:cNvPr id="55312" name="Rectangle 5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 u="sng"/>
                <a:t>Title: </a:t>
              </a:r>
              <a:r>
                <a:rPr lang="en-US" sz="2000"/>
                <a:t>Create Account</a:t>
              </a:r>
            </a:p>
            <a:p>
              <a:pPr algn="l"/>
              <a:r>
                <a:rPr lang="en-US" sz="2000" u="sng"/>
                <a:t>Description: </a:t>
              </a:r>
              <a:r>
                <a:rPr lang="en-US" sz="2000"/>
                <a:t>I can create a named account</a:t>
              </a:r>
            </a:p>
          </p:txBody>
        </p:sp>
        <p:cxnSp>
          <p:nvCxnSpPr>
            <p:cNvPr id="55313" name="Straight Connector 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302" name="Group 9"/>
          <p:cNvGrpSpPr>
            <a:grpSpLocks/>
          </p:cNvGrpSpPr>
          <p:nvPr/>
        </p:nvGrpSpPr>
        <p:grpSpPr bwMode="auto">
          <a:xfrm>
            <a:off x="5943600" y="1672883"/>
            <a:ext cx="3429000" cy="1981200"/>
            <a:chOff x="533400" y="1447800"/>
            <a:chExt cx="3429000" cy="1981200"/>
          </a:xfrm>
        </p:grpSpPr>
        <p:sp>
          <p:nvSpPr>
            <p:cNvPr id="55310" name="Rectangle 10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List Accounts</a:t>
              </a:r>
            </a:p>
            <a:p>
              <a:pPr algn="l"/>
              <a:r>
                <a:rPr lang="en-US" sz="2000"/>
                <a:t>Description: I can get a list of all accounts.</a:t>
              </a:r>
            </a:p>
          </p:txBody>
        </p:sp>
        <p:cxnSp>
          <p:nvCxnSpPr>
            <p:cNvPr id="55311" name="Straight Connector 11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303" name="Group 12"/>
          <p:cNvGrpSpPr>
            <a:grpSpLocks/>
          </p:cNvGrpSpPr>
          <p:nvPr/>
        </p:nvGrpSpPr>
        <p:grpSpPr bwMode="auto">
          <a:xfrm>
            <a:off x="6172200" y="4111283"/>
            <a:ext cx="3429000" cy="1981200"/>
            <a:chOff x="533400" y="1447800"/>
            <a:chExt cx="3429000" cy="1981200"/>
          </a:xfrm>
        </p:grpSpPr>
        <p:sp>
          <p:nvSpPr>
            <p:cNvPr id="55308" name="Rectangle 13"/>
            <p:cNvSpPr>
              <a:spLocks noChangeArrowheads="1"/>
            </p:cNvSpPr>
            <p:nvPr/>
          </p:nvSpPr>
          <p:spPr bwMode="auto">
            <a:xfrm>
              <a:off x="533400" y="1447800"/>
              <a:ext cx="34290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Title: Delete Account</a:t>
              </a:r>
            </a:p>
            <a:p>
              <a:pPr algn="l"/>
              <a:r>
                <a:rPr lang="en-US" sz="2000"/>
                <a:t>Description: I can delete a named account</a:t>
              </a:r>
            </a:p>
          </p:txBody>
        </p:sp>
        <p:cxnSp>
          <p:nvCxnSpPr>
            <p:cNvPr id="55309" name="Straight Connector 14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5304" name="Group 15"/>
          <p:cNvGrpSpPr>
            <a:grpSpLocks/>
          </p:cNvGrpSpPr>
          <p:nvPr/>
        </p:nvGrpSpPr>
        <p:grpSpPr bwMode="auto">
          <a:xfrm>
            <a:off x="2057400" y="4111283"/>
            <a:ext cx="3657600" cy="1981200"/>
            <a:chOff x="533400" y="1447800"/>
            <a:chExt cx="3657600" cy="1981200"/>
          </a:xfrm>
        </p:grpSpPr>
        <p:sp>
          <p:nvSpPr>
            <p:cNvPr id="55306" name="Rectangle 16"/>
            <p:cNvSpPr>
              <a:spLocks noChangeArrowheads="1"/>
            </p:cNvSpPr>
            <p:nvPr/>
          </p:nvSpPr>
          <p:spPr bwMode="auto">
            <a:xfrm>
              <a:off x="533400" y="1447800"/>
              <a:ext cx="3657600" cy="1981200"/>
            </a:xfrm>
            <a:prstGeom prst="rect">
              <a:avLst/>
            </a:prstGeom>
            <a:solidFill>
              <a:srgbClr val="FFFCA4"/>
            </a:solidFill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anose="030F0702030302020204" pitchFamily="66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sz="2000"/>
                <a:t>Title</a:t>
              </a:r>
              <a:r>
                <a:rPr lang="en-US" sz="1800"/>
                <a:t>: Query Account Balance</a:t>
              </a:r>
              <a:endParaRPr lang="en-US" sz="2000"/>
            </a:p>
            <a:p>
              <a:pPr algn="l"/>
              <a:r>
                <a:rPr lang="en-US" sz="2000"/>
                <a:t>Description: I can query account balance.</a:t>
              </a:r>
            </a:p>
          </p:txBody>
        </p:sp>
        <p:cxnSp>
          <p:nvCxnSpPr>
            <p:cNvPr id="55307" name="Straight Connector 17"/>
            <p:cNvCxnSpPr>
              <a:cxnSpLocks noChangeShapeType="1"/>
            </p:cNvCxnSpPr>
            <p:nvPr/>
          </p:nvCxnSpPr>
          <p:spPr bwMode="auto">
            <a:xfrm>
              <a:off x="533400" y="1828800"/>
              <a:ext cx="34290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Oval Callout 18"/>
          <p:cNvSpPr/>
          <p:nvPr/>
        </p:nvSpPr>
        <p:spPr bwMode="auto">
          <a:xfrm>
            <a:off x="6248400" y="225083"/>
            <a:ext cx="3429000" cy="129540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/>
          <a:lstStyle/>
          <a:p>
            <a:pPr>
              <a:defRPr/>
            </a:pPr>
            <a:r>
              <a:rPr lang="en-US">
                <a:latin typeface="Comic Sans MS" charset="0"/>
                <a:ea typeface="ＭＳ Ｐゴシック" charset="-128"/>
              </a:rPr>
              <a:t>How is the list ordered?</a:t>
            </a:r>
          </a:p>
        </p:txBody>
      </p:sp>
    </p:spTree>
    <p:extLst>
      <p:ext uri="{BB962C8B-B14F-4D97-AF65-F5344CB8AC3E}">
        <p14:creationId xmlns:p14="http://schemas.microsoft.com/office/powerpoint/2010/main" val="19410948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1403</TotalTime>
  <Words>3252</Words>
  <Application>Microsoft Office PowerPoint</Application>
  <PresentationFormat>Widescreen</PresentationFormat>
  <Paragraphs>600</Paragraphs>
  <Slides>71</Slides>
  <Notes>64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71</vt:i4>
      </vt:variant>
    </vt:vector>
  </HeadingPairs>
  <TitlesOfParts>
    <vt:vector size="81" baseType="lpstr">
      <vt:lpstr>ＭＳ Ｐゴシック</vt:lpstr>
      <vt:lpstr>Arial</vt:lpstr>
      <vt:lpstr>Calibri</vt:lpstr>
      <vt:lpstr>Comic Sans MS</vt:lpstr>
      <vt:lpstr>Rockwell</vt:lpstr>
      <vt:lpstr>Rockwell Condensed</vt:lpstr>
      <vt:lpstr>Times New Roman</vt:lpstr>
      <vt:lpstr>Wingdings</vt:lpstr>
      <vt:lpstr>Wood Type</vt:lpstr>
      <vt:lpstr>Office Theme</vt:lpstr>
      <vt:lpstr>Software Engineering</vt:lpstr>
      <vt:lpstr>PowerPoint Presentation</vt:lpstr>
      <vt:lpstr>Acknowledgements</vt:lpstr>
      <vt:lpstr>Extreme Programming (XP)</vt:lpstr>
      <vt:lpstr>XP Customer</vt:lpstr>
      <vt:lpstr>The Planning Game: User Stories</vt:lpstr>
      <vt:lpstr>Example: Accounting Software</vt:lpstr>
      <vt:lpstr>User Stories</vt:lpstr>
      <vt:lpstr>User Stories</vt:lpstr>
      <vt:lpstr>User Stories</vt:lpstr>
      <vt:lpstr>User Stories</vt:lpstr>
      <vt:lpstr>User Stories</vt:lpstr>
      <vt:lpstr>User Story?</vt:lpstr>
      <vt:lpstr>User Story?</vt:lpstr>
      <vt:lpstr>Customer Acceptance Tests</vt:lpstr>
      <vt:lpstr>User Stories</vt:lpstr>
      <vt:lpstr>Example: Accounting Customer Tests</vt:lpstr>
      <vt:lpstr>Automate Acceptance Tests</vt:lpstr>
      <vt:lpstr>Tasks</vt:lpstr>
      <vt:lpstr>Tasks</vt:lpstr>
      <vt:lpstr>Play the Planning Game</vt:lpstr>
      <vt:lpstr>Planning Game</vt:lpstr>
      <vt:lpstr>Test-driven development</vt:lpstr>
      <vt:lpstr>Why Write Tests First?</vt:lpstr>
      <vt:lpstr>Test-Driven Development. Bug Fixes</vt:lpstr>
      <vt:lpstr>Simplicity (KISS)</vt:lpstr>
      <vt:lpstr>Refactoring: Improving the Design of Code</vt:lpstr>
      <vt:lpstr>Refactoring: Remove Duplicated Code</vt:lpstr>
      <vt:lpstr>Refactoring: Change Names</vt:lpstr>
      <vt:lpstr>Refactoring and Regression Testing</vt:lpstr>
      <vt:lpstr>Continuous Integration</vt:lpstr>
      <vt:lpstr>XP: Pair programming</vt:lpstr>
      <vt:lpstr>Pair programming</vt:lpstr>
      <vt:lpstr>Benefits of Pair Programming</vt:lpstr>
      <vt:lpstr>Why Some Programmers Resist Pairing ?</vt:lpstr>
      <vt:lpstr>Why Some Managers Resist Pairing?</vt:lpstr>
      <vt:lpstr>Evaluation and Planning</vt:lpstr>
      <vt:lpstr>XP Practices</vt:lpstr>
      <vt:lpstr>What’s Different About XP</vt:lpstr>
      <vt:lpstr>What’s Different About XP</vt:lpstr>
      <vt:lpstr>When to (Not) Use XP</vt:lpstr>
      <vt:lpstr>What can go wrong?</vt:lpstr>
      <vt:lpstr>Conclusion: XP</vt:lpstr>
      <vt:lpstr>Agile Software Development</vt:lpstr>
      <vt:lpstr>Structure of Agile Team</vt:lpstr>
      <vt:lpstr>Structure of Agile Team</vt:lpstr>
      <vt:lpstr>Iterations</vt:lpstr>
      <vt:lpstr>Stories implemented by Tasks</vt:lpstr>
      <vt:lpstr>When is a Story done?</vt:lpstr>
      <vt:lpstr>SCRUM</vt:lpstr>
      <vt:lpstr>Sprint Planning</vt:lpstr>
      <vt:lpstr>Meetings: Daily Scrum</vt:lpstr>
      <vt:lpstr>Scrum of Scrums</vt:lpstr>
      <vt:lpstr>Sprint-related Meetings</vt:lpstr>
      <vt:lpstr>Recommended Approach in This Class </vt:lpstr>
      <vt:lpstr>Requirements and Specification</vt:lpstr>
      <vt:lpstr>Fibonacci Numbers</vt:lpstr>
      <vt:lpstr>Fibonacci Numbers</vt:lpstr>
      <vt:lpstr>Fibonacci Numbers</vt:lpstr>
      <vt:lpstr>Fibonacci Numbers</vt:lpstr>
      <vt:lpstr>Requirements Engineering</vt:lpstr>
      <vt:lpstr>Requirements Engineering</vt:lpstr>
      <vt:lpstr>User requirements</vt:lpstr>
      <vt:lpstr>Example: Library system (LibSys)</vt:lpstr>
      <vt:lpstr>Determining Stakeholders and Needs</vt:lpstr>
      <vt:lpstr>Techniques for Requirement Gathering</vt:lpstr>
      <vt:lpstr>Interviewing</vt:lpstr>
      <vt:lpstr>Extreme Programming – User Stories</vt:lpstr>
      <vt:lpstr>Disadvantages of Talking</vt:lpstr>
      <vt:lpstr>A Straw-mAn Proposal </vt:lpstr>
      <vt:lpstr>PowerPoint Presentation</vt:lpstr>
    </vt:vector>
  </TitlesOfParts>
  <Company>Yale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Engineering</dc:title>
  <dc:creator>Piskac, Ruzica</dc:creator>
  <cp:lastModifiedBy>Piskac, Ruzica</cp:lastModifiedBy>
  <cp:revision>110</cp:revision>
  <dcterms:created xsi:type="dcterms:W3CDTF">2014-01-12T21:15:03Z</dcterms:created>
  <dcterms:modified xsi:type="dcterms:W3CDTF">2014-01-17T20:10:58Z</dcterms:modified>
</cp:coreProperties>
</file>