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59"/>
  </p:notesMasterIdLst>
  <p:handoutMasterIdLst>
    <p:handoutMasterId r:id="rId60"/>
  </p:handoutMasterIdLst>
  <p:sldIdLst>
    <p:sldId id="256" r:id="rId2"/>
    <p:sldId id="328" r:id="rId3"/>
    <p:sldId id="327"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3" r:id="rId18"/>
    <p:sldId id="344" r:id="rId19"/>
    <p:sldId id="345" r:id="rId20"/>
    <p:sldId id="346" r:id="rId21"/>
    <p:sldId id="347" r:id="rId22"/>
    <p:sldId id="348" r:id="rId23"/>
    <p:sldId id="349" r:id="rId24"/>
    <p:sldId id="350" r:id="rId25"/>
    <p:sldId id="351" r:id="rId26"/>
    <p:sldId id="352" r:id="rId27"/>
    <p:sldId id="383" r:id="rId28"/>
    <p:sldId id="353" r:id="rId29"/>
    <p:sldId id="354" r:id="rId30"/>
    <p:sldId id="355" r:id="rId31"/>
    <p:sldId id="356" r:id="rId32"/>
    <p:sldId id="357" r:id="rId33"/>
    <p:sldId id="358" r:id="rId34"/>
    <p:sldId id="359" r:id="rId35"/>
    <p:sldId id="360" r:id="rId36"/>
    <p:sldId id="361" r:id="rId37"/>
    <p:sldId id="386" r:id="rId38"/>
    <p:sldId id="363" r:id="rId39"/>
    <p:sldId id="364" r:id="rId40"/>
    <p:sldId id="365" r:id="rId41"/>
    <p:sldId id="366" r:id="rId42"/>
    <p:sldId id="384" r:id="rId43"/>
    <p:sldId id="385" r:id="rId44"/>
    <p:sldId id="369" r:id="rId45"/>
    <p:sldId id="370" r:id="rId46"/>
    <p:sldId id="371" r:id="rId47"/>
    <p:sldId id="372" r:id="rId48"/>
    <p:sldId id="373" r:id="rId49"/>
    <p:sldId id="374" r:id="rId50"/>
    <p:sldId id="375" r:id="rId51"/>
    <p:sldId id="376" r:id="rId52"/>
    <p:sldId id="382" r:id="rId53"/>
    <p:sldId id="378" r:id="rId54"/>
    <p:sldId id="379" r:id="rId55"/>
    <p:sldId id="380" r:id="rId56"/>
    <p:sldId id="381" r:id="rId57"/>
    <p:sldId id="38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1143" autoAdjust="0"/>
  </p:normalViewPr>
  <p:slideViewPr>
    <p:cSldViewPr snapToGrid="0">
      <p:cViewPr varScale="1">
        <p:scale>
          <a:sx n="68" d="100"/>
          <a:sy n="68" d="100"/>
        </p:scale>
        <p:origin x="78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F94F6-EBCE-422D-AB7D-EB97BED62550}" type="datetimeFigureOut">
              <a:rPr lang="en-US" smtClean="0"/>
              <a:t>1/27/2014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CC3C30-CC35-40A0-8C72-C0C14CE5AE18}" type="slidenum">
              <a:rPr lang="en-US" smtClean="0"/>
              <a:t>‹#›</a:t>
            </a:fld>
            <a:endParaRPr lang="en-US"/>
          </a:p>
        </p:txBody>
      </p:sp>
    </p:spTree>
    <p:extLst>
      <p:ext uri="{BB962C8B-B14F-4D97-AF65-F5344CB8AC3E}">
        <p14:creationId xmlns:p14="http://schemas.microsoft.com/office/powerpoint/2010/main" val="7543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99A16-63A3-4F42-892A-E051858DCEF8}" type="datetimeFigureOut">
              <a:rPr lang="en-US" smtClean="0"/>
              <a:t>1/27/2014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C8C0C-7535-4431-807F-C2220752EF6F}" type="slidenum">
              <a:rPr lang="en-US" smtClean="0"/>
              <a:t>‹#›</a:t>
            </a:fld>
            <a:endParaRPr lang="en-US"/>
          </a:p>
        </p:txBody>
      </p:sp>
    </p:spTree>
    <p:extLst>
      <p:ext uri="{BB962C8B-B14F-4D97-AF65-F5344CB8AC3E}">
        <p14:creationId xmlns:p14="http://schemas.microsoft.com/office/powerpoint/2010/main" val="24805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37436C4-D0E4-41A6-B355-A326EE8A2FF1}" type="slidenum">
              <a:rPr lang="en-US" sz="1300"/>
              <a:pPr/>
              <a:t>4</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2041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6AB8F5D-F884-499E-995F-BFE56B238364}" type="slidenum">
              <a:rPr lang="en-US" sz="1300"/>
              <a:pPr/>
              <a:t>13</a:t>
            </a:fld>
            <a:endParaRPr lang="en-US" sz="1300"/>
          </a:p>
        </p:txBody>
      </p:sp>
    </p:spTree>
    <p:extLst>
      <p:ext uri="{BB962C8B-B14F-4D97-AF65-F5344CB8AC3E}">
        <p14:creationId xmlns:p14="http://schemas.microsoft.com/office/powerpoint/2010/main" val="28138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E0880B-0F29-4F34-BD37-81675774A76D}" type="slidenum">
              <a:rPr lang="en-US" sz="1300"/>
              <a:pPr/>
              <a:t>14</a:t>
            </a:fld>
            <a:endParaRPr 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4205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483416-9663-4406-9D9A-C81468FD5AF4}" type="slidenum">
              <a:rPr lang="en-US" sz="1300"/>
              <a:pPr/>
              <a:t>15</a:t>
            </a:fld>
            <a:endParaRPr lang="en-US" sz="1300"/>
          </a:p>
        </p:txBody>
      </p:sp>
    </p:spTree>
    <p:extLst>
      <p:ext uri="{BB962C8B-B14F-4D97-AF65-F5344CB8AC3E}">
        <p14:creationId xmlns:p14="http://schemas.microsoft.com/office/powerpoint/2010/main" val="254471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DC24554-0178-4EB6-BF1B-4A5822A1FD33}" type="slidenum">
              <a:rPr lang="en-US" sz="1300"/>
              <a:pPr/>
              <a:t>16</a:t>
            </a:fld>
            <a:endParaRPr lang="en-US" sz="1300"/>
          </a:p>
        </p:txBody>
      </p:sp>
    </p:spTree>
    <p:extLst>
      <p:ext uri="{BB962C8B-B14F-4D97-AF65-F5344CB8AC3E}">
        <p14:creationId xmlns:p14="http://schemas.microsoft.com/office/powerpoint/2010/main" val="365991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3B2940-E5A2-4B64-A154-49833C4C9D81}" type="slidenum">
              <a:rPr lang="en-US" sz="1300"/>
              <a:pPr/>
              <a:t>17</a:t>
            </a:fld>
            <a:endParaRPr lang="en-US" sz="1300"/>
          </a:p>
        </p:txBody>
      </p:sp>
    </p:spTree>
    <p:extLst>
      <p:ext uri="{BB962C8B-B14F-4D97-AF65-F5344CB8AC3E}">
        <p14:creationId xmlns:p14="http://schemas.microsoft.com/office/powerpoint/2010/main" val="50936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DCB3E86-19BC-4024-BC0E-7082AA6F923D}" type="slidenum">
              <a:rPr lang="en-US" sz="1300"/>
              <a:pPr/>
              <a:t>18</a:t>
            </a:fld>
            <a:endParaRPr lang="en-US" sz="1300"/>
          </a:p>
        </p:txBody>
      </p:sp>
    </p:spTree>
    <p:extLst>
      <p:ext uri="{BB962C8B-B14F-4D97-AF65-F5344CB8AC3E}">
        <p14:creationId xmlns:p14="http://schemas.microsoft.com/office/powerpoint/2010/main" val="358734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7EBF0C8-730A-4301-8A0D-2546DE130C26}" type="slidenum">
              <a:rPr lang="en-US" sz="1300"/>
              <a:pPr/>
              <a:t>19</a:t>
            </a:fld>
            <a:endParaRPr lang="en-US" sz="1300"/>
          </a:p>
        </p:txBody>
      </p:sp>
    </p:spTree>
    <p:extLst>
      <p:ext uri="{BB962C8B-B14F-4D97-AF65-F5344CB8AC3E}">
        <p14:creationId xmlns:p14="http://schemas.microsoft.com/office/powerpoint/2010/main" val="145412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BBE7DEC-F100-46EF-BFE9-B9BB7061E739}" type="slidenum">
              <a:rPr lang="en-US" sz="1300"/>
              <a:pPr/>
              <a:t>20</a:t>
            </a:fld>
            <a:endParaRPr lang="en-US" sz="1300"/>
          </a:p>
        </p:txBody>
      </p:sp>
    </p:spTree>
    <p:extLst>
      <p:ext uri="{BB962C8B-B14F-4D97-AF65-F5344CB8AC3E}">
        <p14:creationId xmlns:p14="http://schemas.microsoft.com/office/powerpoint/2010/main" val="17234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AF8127-1B41-4BB2-8EC0-05C32A4C37D5}" type="slidenum">
              <a:rPr lang="en-US" sz="1300"/>
              <a:pPr/>
              <a:t>21</a:t>
            </a:fld>
            <a:endParaRPr lang="en-US" sz="1300"/>
          </a:p>
        </p:txBody>
      </p:sp>
    </p:spTree>
    <p:extLst>
      <p:ext uri="{BB962C8B-B14F-4D97-AF65-F5344CB8AC3E}">
        <p14:creationId xmlns:p14="http://schemas.microsoft.com/office/powerpoint/2010/main" val="2960322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A6DAD63-CD86-4858-B87A-3913144B3BA3}" type="slidenum">
              <a:rPr lang="en-US" sz="1300"/>
              <a:pPr/>
              <a:t>22</a:t>
            </a:fld>
            <a:endParaRPr lang="en-US" sz="1300"/>
          </a:p>
        </p:txBody>
      </p:sp>
    </p:spTree>
    <p:extLst>
      <p:ext uri="{BB962C8B-B14F-4D97-AF65-F5344CB8AC3E}">
        <p14:creationId xmlns:p14="http://schemas.microsoft.com/office/powerpoint/2010/main" val="13676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6A2505C-C601-4D25-8501-092DC126F50B}" type="slidenum">
              <a:rPr lang="en-US" sz="1300"/>
              <a:pPr/>
              <a:t>5</a:t>
            </a:fld>
            <a:endParaRPr 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33529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317E57A-12CA-4E67-926D-CCB8E2AE787A}" type="slidenum">
              <a:rPr lang="en-US" sz="1300"/>
              <a:pPr/>
              <a:t>23</a:t>
            </a:fld>
            <a:endParaRPr lang="en-US" sz="1300"/>
          </a:p>
        </p:txBody>
      </p:sp>
    </p:spTree>
    <p:extLst>
      <p:ext uri="{BB962C8B-B14F-4D97-AF65-F5344CB8AC3E}">
        <p14:creationId xmlns:p14="http://schemas.microsoft.com/office/powerpoint/2010/main" val="153842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D420181-3C7A-44A2-83DD-0BEC48687E55}" type="slidenum">
              <a:rPr lang="en-US" sz="1300"/>
              <a:pPr/>
              <a:t>24</a:t>
            </a:fld>
            <a:endParaRPr lang="en-US" sz="1300"/>
          </a:p>
        </p:txBody>
      </p:sp>
    </p:spTree>
    <p:extLst>
      <p:ext uri="{BB962C8B-B14F-4D97-AF65-F5344CB8AC3E}">
        <p14:creationId xmlns:p14="http://schemas.microsoft.com/office/powerpoint/2010/main" val="299875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3C99905-99C8-47D7-85EE-F5D342D2F088}" type="slidenum">
              <a:rPr lang="en-US" sz="1300"/>
              <a:pPr/>
              <a:t>25</a:t>
            </a:fld>
            <a:endParaRPr lang="en-US" sz="1300"/>
          </a:p>
        </p:txBody>
      </p:sp>
    </p:spTree>
    <p:extLst>
      <p:ext uri="{BB962C8B-B14F-4D97-AF65-F5344CB8AC3E}">
        <p14:creationId xmlns:p14="http://schemas.microsoft.com/office/powerpoint/2010/main" val="1508966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075EF39-871E-468D-ADD6-44BA60A45ED2}" type="slidenum">
              <a:rPr lang="en-US" sz="1300"/>
              <a:pPr/>
              <a:t>28</a:t>
            </a:fld>
            <a:endParaRPr lang="en-US" sz="1300"/>
          </a:p>
        </p:txBody>
      </p:sp>
    </p:spTree>
    <p:extLst>
      <p:ext uri="{BB962C8B-B14F-4D97-AF65-F5344CB8AC3E}">
        <p14:creationId xmlns:p14="http://schemas.microsoft.com/office/powerpoint/2010/main" val="3568516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6F7CE73-C4C1-4EC4-B1DA-C42FC0EB5E66}" type="slidenum">
              <a:rPr lang="en-US" sz="1300"/>
              <a:pPr/>
              <a:t>29</a:t>
            </a:fld>
            <a:endParaRPr lang="en-US" sz="1300"/>
          </a:p>
        </p:txBody>
      </p:sp>
    </p:spTree>
    <p:extLst>
      <p:ext uri="{BB962C8B-B14F-4D97-AF65-F5344CB8AC3E}">
        <p14:creationId xmlns:p14="http://schemas.microsoft.com/office/powerpoint/2010/main" val="236143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8BA33F-8F61-4BD5-B371-FF062031E313}" type="slidenum">
              <a:rPr lang="en-US" sz="1300"/>
              <a:pPr/>
              <a:t>30</a:t>
            </a:fld>
            <a:endParaRPr lang="en-US" sz="1300"/>
          </a:p>
        </p:txBody>
      </p:sp>
    </p:spTree>
    <p:extLst>
      <p:ext uri="{BB962C8B-B14F-4D97-AF65-F5344CB8AC3E}">
        <p14:creationId xmlns:p14="http://schemas.microsoft.com/office/powerpoint/2010/main" val="1453079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03F113-829A-4CCB-A467-F911061AD5DC}" type="slidenum">
              <a:rPr lang="en-US" sz="1300"/>
              <a:pPr/>
              <a:t>31</a:t>
            </a:fld>
            <a:endParaRPr lang="en-US" sz="1300"/>
          </a:p>
        </p:txBody>
      </p:sp>
    </p:spTree>
    <p:extLst>
      <p:ext uri="{BB962C8B-B14F-4D97-AF65-F5344CB8AC3E}">
        <p14:creationId xmlns:p14="http://schemas.microsoft.com/office/powerpoint/2010/main" val="1801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anose="02020603050405020304" pitchFamily="18" charset="0"/>
              <a:ea typeface="ＭＳ Ｐゴシック" panose="020B0600070205080204"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B3C89BE-C074-4EEB-8703-30ED59DA543E}" type="slidenum">
              <a:rPr lang="en-US" sz="1300"/>
              <a:pPr/>
              <a:t>32</a:t>
            </a:fld>
            <a:endParaRPr lang="en-US" sz="1300"/>
          </a:p>
        </p:txBody>
      </p:sp>
    </p:spTree>
    <p:extLst>
      <p:ext uri="{BB962C8B-B14F-4D97-AF65-F5344CB8AC3E}">
        <p14:creationId xmlns:p14="http://schemas.microsoft.com/office/powerpoint/2010/main" val="3115475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anose="02020603050405020304" pitchFamily="18" charset="0"/>
                <a:ea typeface="ＭＳ Ｐゴシック" panose="020B0600070205080204" pitchFamily="34" charset="-128"/>
              </a:rPr>
              <a:t>Link from Design: Task to </a:t>
            </a:r>
            <a:r>
              <a:rPr lang="en-US" dirty="0" err="1" smtClean="0">
                <a:latin typeface="Times New Roman" panose="02020603050405020304" pitchFamily="18" charset="0"/>
                <a:ea typeface="ＭＳ Ｐゴシック" panose="020B0600070205080204" pitchFamily="34" charset="-128"/>
              </a:rPr>
              <a:t>Impl</a:t>
            </a:r>
            <a:r>
              <a:rPr lang="en-US" dirty="0" smtClean="0">
                <a:latin typeface="Times New Roman" panose="02020603050405020304" pitchFamily="18" charset="0"/>
                <a:ea typeface="ＭＳ Ｐゴシック" panose="020B0600070205080204" pitchFamily="34" charset="-128"/>
              </a:rPr>
              <a:t> : Activity should not be there</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4523F5-A357-43BE-BD2C-DA8627299324}" type="slidenum">
              <a:rPr lang="en-US" sz="1300"/>
              <a:pPr/>
              <a:t>33</a:t>
            </a:fld>
            <a:endParaRPr lang="en-US" sz="1300"/>
          </a:p>
        </p:txBody>
      </p:sp>
    </p:spTree>
    <p:extLst>
      <p:ext uri="{BB962C8B-B14F-4D97-AF65-F5344CB8AC3E}">
        <p14:creationId xmlns:p14="http://schemas.microsoft.com/office/powerpoint/2010/main" val="2158316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BF2C99E-B055-46BE-844B-1B5F0BDAAE76}" type="slidenum">
              <a:rPr lang="en-US" sz="1300"/>
              <a:pPr/>
              <a:t>34</a:t>
            </a:fld>
            <a:endParaRPr lang="en-US" sz="1300"/>
          </a:p>
        </p:txBody>
      </p:sp>
    </p:spTree>
    <p:extLst>
      <p:ext uri="{BB962C8B-B14F-4D97-AF65-F5344CB8AC3E}">
        <p14:creationId xmlns:p14="http://schemas.microsoft.com/office/powerpoint/2010/main" val="250390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0A9BFBA-D0EC-46AB-B3B1-E0AFBCB47E2B}" type="slidenum">
              <a:rPr lang="en-US" sz="1300"/>
              <a:pPr/>
              <a:t>6</a:t>
            </a:fld>
            <a:endParaRPr 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75092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BD443E8-6EFA-4FFE-A7F7-166975721AE1}" type="slidenum">
              <a:rPr lang="en-US" sz="1300"/>
              <a:pPr/>
              <a:t>35</a:t>
            </a:fld>
            <a:endParaRPr lang="en-US" sz="1300"/>
          </a:p>
        </p:txBody>
      </p:sp>
    </p:spTree>
    <p:extLst>
      <p:ext uri="{BB962C8B-B14F-4D97-AF65-F5344CB8AC3E}">
        <p14:creationId xmlns:p14="http://schemas.microsoft.com/office/powerpoint/2010/main" val="2797325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4BC6EBF-7D30-4F00-BBAA-FD2F7A6A08AB}" type="slidenum">
              <a:rPr lang="en-US" sz="1300"/>
              <a:pPr/>
              <a:t>36</a:t>
            </a:fld>
            <a:endParaRPr lang="en-US" sz="1300"/>
          </a:p>
        </p:txBody>
      </p:sp>
    </p:spTree>
    <p:extLst>
      <p:ext uri="{BB962C8B-B14F-4D97-AF65-F5344CB8AC3E}">
        <p14:creationId xmlns:p14="http://schemas.microsoft.com/office/powerpoint/2010/main" val="3033769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Wikipedia</a:t>
            </a:r>
            <a:endParaRPr lang="en-US" dirty="0"/>
          </a:p>
        </p:txBody>
      </p:sp>
      <p:sp>
        <p:nvSpPr>
          <p:cNvPr id="4" name="Slide Number Placeholder 3"/>
          <p:cNvSpPr>
            <a:spLocks noGrp="1"/>
          </p:cNvSpPr>
          <p:nvPr>
            <p:ph type="sldNum" sz="quarter" idx="10"/>
          </p:nvPr>
        </p:nvSpPr>
        <p:spPr/>
        <p:txBody>
          <a:bodyPr/>
          <a:lstStyle/>
          <a:p>
            <a:fld id="{A2CC8C0C-7535-4431-807F-C2220752EF6F}" type="slidenum">
              <a:rPr lang="en-US" smtClean="0"/>
              <a:t>37</a:t>
            </a:fld>
            <a:endParaRPr lang="en-US"/>
          </a:p>
        </p:txBody>
      </p:sp>
    </p:spTree>
    <p:extLst>
      <p:ext uri="{BB962C8B-B14F-4D97-AF65-F5344CB8AC3E}">
        <p14:creationId xmlns:p14="http://schemas.microsoft.com/office/powerpoint/2010/main" val="2897553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DF9C127-3892-461C-BB12-4D08E29C516C}" type="slidenum">
              <a:rPr lang="en-US" sz="1300"/>
              <a:pPr/>
              <a:t>38</a:t>
            </a:fld>
            <a:endParaRPr lang="en-US" sz="1300"/>
          </a:p>
        </p:txBody>
      </p:sp>
    </p:spTree>
    <p:extLst>
      <p:ext uri="{BB962C8B-B14F-4D97-AF65-F5344CB8AC3E}">
        <p14:creationId xmlns:p14="http://schemas.microsoft.com/office/powerpoint/2010/main" val="3978595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261C5D5-D8B4-4F6E-8DA4-7A9945FEAEF1}" type="slidenum">
              <a:rPr lang="en-US" sz="1300"/>
              <a:pPr/>
              <a:t>39</a:t>
            </a:fld>
            <a:endParaRPr lang="en-US" sz="1300"/>
          </a:p>
        </p:txBody>
      </p:sp>
    </p:spTree>
    <p:extLst>
      <p:ext uri="{BB962C8B-B14F-4D97-AF65-F5344CB8AC3E}">
        <p14:creationId xmlns:p14="http://schemas.microsoft.com/office/powerpoint/2010/main" val="1544790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D0350EF-881C-437B-9684-22E49778B091}" type="slidenum">
              <a:rPr lang="en-US" sz="1300"/>
              <a:pPr/>
              <a:t>40</a:t>
            </a:fld>
            <a:endParaRPr lang="en-US" sz="1300"/>
          </a:p>
        </p:txBody>
      </p:sp>
    </p:spTree>
    <p:extLst>
      <p:ext uri="{BB962C8B-B14F-4D97-AF65-F5344CB8AC3E}">
        <p14:creationId xmlns:p14="http://schemas.microsoft.com/office/powerpoint/2010/main" val="627202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AF5A53-1FB3-436B-813E-BB587F40F328}" type="slidenum">
              <a:rPr lang="en-US" sz="1300"/>
              <a:pPr/>
              <a:t>41</a:t>
            </a:fld>
            <a:endParaRPr lang="en-US" sz="1300"/>
          </a:p>
        </p:txBody>
      </p:sp>
    </p:spTree>
    <p:extLst>
      <p:ext uri="{BB962C8B-B14F-4D97-AF65-F5344CB8AC3E}">
        <p14:creationId xmlns:p14="http://schemas.microsoft.com/office/powerpoint/2010/main" val="208500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C85C2B-AD31-4495-97A2-CA683413B2CE}" type="slidenum">
              <a:rPr lang="en-US" sz="1300"/>
              <a:pPr/>
              <a:t>42</a:t>
            </a:fld>
            <a:endParaRPr lang="en-US" sz="1300"/>
          </a:p>
        </p:txBody>
      </p:sp>
    </p:spTree>
    <p:extLst>
      <p:ext uri="{BB962C8B-B14F-4D97-AF65-F5344CB8AC3E}">
        <p14:creationId xmlns:p14="http://schemas.microsoft.com/office/powerpoint/2010/main" val="3617517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6C7A09E-613F-49DA-AE4D-6E8FC610EA78}" type="slidenum">
              <a:rPr lang="en-US" sz="1300"/>
              <a:pPr/>
              <a:t>45</a:t>
            </a:fld>
            <a:endParaRPr lang="en-US" sz="1300"/>
          </a:p>
        </p:txBody>
      </p:sp>
    </p:spTree>
    <p:extLst>
      <p:ext uri="{BB962C8B-B14F-4D97-AF65-F5344CB8AC3E}">
        <p14:creationId xmlns:p14="http://schemas.microsoft.com/office/powerpoint/2010/main" val="1093925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076DA1-734C-4AF5-92BE-381D8052A3AC}" type="slidenum">
              <a:rPr lang="en-US" sz="1300"/>
              <a:pPr/>
              <a:t>46</a:t>
            </a:fld>
            <a:endParaRPr lang="en-US" sz="1300"/>
          </a:p>
        </p:txBody>
      </p:sp>
    </p:spTree>
    <p:extLst>
      <p:ext uri="{BB962C8B-B14F-4D97-AF65-F5344CB8AC3E}">
        <p14:creationId xmlns:p14="http://schemas.microsoft.com/office/powerpoint/2010/main" val="32442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FD92A4-5DE9-4B56-B2F9-5D2E7CF63650}" type="slidenum">
              <a:rPr lang="en-US" sz="1300"/>
              <a:pPr/>
              <a:t>7</a:t>
            </a:fld>
            <a:endParaRPr lang="en-US" sz="130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ea typeface="ＭＳ Ｐゴシック" panose="020B0600070205080204" pitchFamily="34" charset="-128"/>
              </a:rPr>
              <a:t>･Grady </a:t>
            </a:r>
            <a:r>
              <a:rPr lang="en-US" dirty="0" err="1" smtClean="0">
                <a:latin typeface="Times New Roman" panose="02020603050405020304" pitchFamily="18" charset="0"/>
                <a:ea typeface="ＭＳ Ｐゴシック" panose="020B0600070205080204" pitchFamily="34" charset="-128"/>
              </a:rPr>
              <a:t>Booch</a:t>
            </a:r>
            <a:r>
              <a:rPr lang="en-US" dirty="0" smtClean="0">
                <a:latin typeface="Times New Roman" panose="02020603050405020304" pitchFamily="18" charset="0"/>
                <a:ea typeface="ＭＳ Ｐゴシック" panose="020B0600070205080204" pitchFamily="34" charset="-128"/>
              </a:rPr>
              <a:t> had done a lot of work with Rational Software in developing Ada systems.</a:t>
            </a:r>
          </a:p>
          <a:p>
            <a:pPr eaLnBrk="1" hangingPunct="1"/>
            <a:endParaRPr lang="en-US" dirty="0" smtClean="0">
              <a:latin typeface="Times New Roman" panose="02020603050405020304" pitchFamily="18" charset="0"/>
              <a:ea typeface="ＭＳ Ｐゴシック" panose="020B0600070205080204" pitchFamily="34" charset="-128"/>
            </a:endParaRPr>
          </a:p>
          <a:p>
            <a:pPr eaLnBrk="1" hangingPunct="1"/>
            <a:r>
              <a:rPr lang="en-US" dirty="0" smtClean="0">
                <a:latin typeface="Times New Roman" panose="02020603050405020304" pitchFamily="18" charset="0"/>
                <a:ea typeface="ＭＳ Ｐゴシック" panose="020B0600070205080204" pitchFamily="34" charset="-128"/>
              </a:rPr>
              <a:t>Jim </a:t>
            </a:r>
            <a:r>
              <a:rPr lang="en-US" dirty="0" err="1" smtClean="0">
                <a:latin typeface="Times New Roman" panose="02020603050405020304" pitchFamily="18" charset="0"/>
                <a:ea typeface="ＭＳ Ｐゴシック" panose="020B0600070205080204" pitchFamily="34" charset="-128"/>
              </a:rPr>
              <a:t>Rumbaugh</a:t>
            </a:r>
            <a:r>
              <a:rPr lang="en-US" dirty="0" smtClean="0">
                <a:latin typeface="Times New Roman" panose="02020603050405020304" pitchFamily="18" charset="0"/>
                <a:ea typeface="ＭＳ Ｐゴシック" panose="020B0600070205080204" pitchFamily="34" charset="-128"/>
              </a:rPr>
              <a:t> led a team at the research labs at General Electric, which came out with a very popular book about a method called Object Modeling Technique (OMT). </a:t>
            </a:r>
          </a:p>
          <a:p>
            <a:pPr eaLnBrk="1" hangingPunct="1"/>
            <a:endParaRPr lang="en-US" dirty="0" smtClean="0">
              <a:latin typeface="Times New Roman" panose="02020603050405020304" pitchFamily="18" charset="0"/>
              <a:ea typeface="ＭＳ Ｐゴシック" panose="020B0600070205080204" pitchFamily="34" charset="-128"/>
            </a:endParaRPr>
          </a:p>
          <a:p>
            <a:pPr eaLnBrk="1" hangingPunct="1"/>
            <a:r>
              <a:rPr lang="en-US" dirty="0" smtClean="0">
                <a:latin typeface="Times New Roman" panose="02020603050405020304" pitchFamily="18" charset="0"/>
                <a:ea typeface="ＭＳ Ｐゴシック" panose="020B0600070205080204" pitchFamily="34" charset="-128"/>
              </a:rPr>
              <a:t>･Ivar Jacobson built his books on his experience with telephone switches for Ericsson and introduced the concept of use cases in the first one. See Jacobson (1992 and 1995).</a:t>
            </a:r>
          </a:p>
        </p:txBody>
      </p:sp>
    </p:spTree>
    <p:extLst>
      <p:ext uri="{BB962C8B-B14F-4D97-AF65-F5344CB8AC3E}">
        <p14:creationId xmlns:p14="http://schemas.microsoft.com/office/powerpoint/2010/main" val="56781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C85C2B-AD31-4495-97A2-CA683413B2CE}" type="slidenum">
              <a:rPr lang="en-US" sz="1300"/>
              <a:pPr/>
              <a:t>47</a:t>
            </a:fld>
            <a:endParaRPr lang="en-US" sz="1300"/>
          </a:p>
        </p:txBody>
      </p:sp>
    </p:spTree>
    <p:extLst>
      <p:ext uri="{BB962C8B-B14F-4D97-AF65-F5344CB8AC3E}">
        <p14:creationId xmlns:p14="http://schemas.microsoft.com/office/powerpoint/2010/main" val="247519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C19E6AB-EF40-4047-84B0-80022912EB52}" type="slidenum">
              <a:rPr lang="en-US" sz="1300"/>
              <a:pPr/>
              <a:t>48</a:t>
            </a:fld>
            <a:endParaRPr lang="en-US" sz="1300"/>
          </a:p>
        </p:txBody>
      </p:sp>
    </p:spTree>
    <p:extLst>
      <p:ext uri="{BB962C8B-B14F-4D97-AF65-F5344CB8AC3E}">
        <p14:creationId xmlns:p14="http://schemas.microsoft.com/office/powerpoint/2010/main" val="2821121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64D4CD2-0BBF-4394-9480-7953E8475715}" type="slidenum">
              <a:rPr lang="en-US" sz="1300"/>
              <a:pPr/>
              <a:t>49</a:t>
            </a:fld>
            <a:endParaRPr lang="en-US" sz="1300"/>
          </a:p>
        </p:txBody>
      </p:sp>
    </p:spTree>
    <p:extLst>
      <p:ext uri="{BB962C8B-B14F-4D97-AF65-F5344CB8AC3E}">
        <p14:creationId xmlns:p14="http://schemas.microsoft.com/office/powerpoint/2010/main" val="4289091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7E4127-7FDC-4E45-8334-4AD9253BB832}" type="slidenum">
              <a:rPr lang="en-US" sz="1300"/>
              <a:pPr/>
              <a:t>50</a:t>
            </a:fld>
            <a:endParaRPr lang="en-US" sz="1300"/>
          </a:p>
        </p:txBody>
      </p:sp>
    </p:spTree>
    <p:extLst>
      <p:ext uri="{BB962C8B-B14F-4D97-AF65-F5344CB8AC3E}">
        <p14:creationId xmlns:p14="http://schemas.microsoft.com/office/powerpoint/2010/main" val="2356574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E8A15D-5A29-43D7-95E3-0BD2C7D99DF6}" type="slidenum">
              <a:rPr lang="en-US" sz="1300"/>
              <a:pPr/>
              <a:t>51</a:t>
            </a:fld>
            <a:endParaRPr lang="en-US" sz="1300"/>
          </a:p>
        </p:txBody>
      </p:sp>
    </p:spTree>
    <p:extLst>
      <p:ext uri="{BB962C8B-B14F-4D97-AF65-F5344CB8AC3E}">
        <p14:creationId xmlns:p14="http://schemas.microsoft.com/office/powerpoint/2010/main" val="3267097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E3AFF7-4F5F-4400-9454-2040BC7BED4F}" type="slidenum">
              <a:rPr lang="en-US" sz="1300"/>
              <a:pPr/>
              <a:t>52</a:t>
            </a:fld>
            <a:endParaRPr lang="en-US" sz="130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38236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E42BC05-D813-4D8C-9E6D-A9AB0EF5B38B}" type="slidenum">
              <a:rPr lang="en-US" sz="1300"/>
              <a:pPr/>
              <a:t>53</a:t>
            </a:fld>
            <a:endParaRPr lang="en-US" sz="1300"/>
          </a:p>
        </p:txBody>
      </p:sp>
    </p:spTree>
    <p:extLst>
      <p:ext uri="{BB962C8B-B14F-4D97-AF65-F5344CB8AC3E}">
        <p14:creationId xmlns:p14="http://schemas.microsoft.com/office/powerpoint/2010/main" val="3392120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FF541C-C8F8-4720-99DC-841A02A5ECF9}" type="slidenum">
              <a:rPr lang="en-US" sz="1300"/>
              <a:pPr/>
              <a:t>54</a:t>
            </a:fld>
            <a:endParaRPr lang="en-US" sz="1300"/>
          </a:p>
        </p:txBody>
      </p:sp>
    </p:spTree>
    <p:extLst>
      <p:ext uri="{BB962C8B-B14F-4D97-AF65-F5344CB8AC3E}">
        <p14:creationId xmlns:p14="http://schemas.microsoft.com/office/powerpoint/2010/main" val="898547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7C667CF-EE3F-4D8F-A9A4-0194F5A74B34}" type="slidenum">
              <a:rPr lang="en-US" sz="1300"/>
              <a:pPr/>
              <a:t>55</a:t>
            </a:fld>
            <a:endParaRPr lang="en-US" sz="1300"/>
          </a:p>
        </p:txBody>
      </p:sp>
    </p:spTree>
    <p:extLst>
      <p:ext uri="{BB962C8B-B14F-4D97-AF65-F5344CB8AC3E}">
        <p14:creationId xmlns:p14="http://schemas.microsoft.com/office/powerpoint/2010/main" val="116296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78788B-FEF8-49A3-9AD6-57439CD5A98C}" type="slidenum">
              <a:rPr lang="en-US" sz="1300"/>
              <a:pPr/>
              <a:t>8</a:t>
            </a:fld>
            <a:endParaRPr 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0569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C16FA64-BE84-489B-A401-B313B17DAE7C}" type="slidenum">
              <a:rPr lang="en-US" sz="1300"/>
              <a:pPr/>
              <a:t>9</a:t>
            </a:fld>
            <a:endParaRPr lang="en-US" sz="130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8454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E3AFF7-4F5F-4400-9454-2040BC7BED4F}" type="slidenum">
              <a:rPr lang="en-US" sz="1300"/>
              <a:pPr/>
              <a:t>10</a:t>
            </a:fld>
            <a:endParaRPr lang="en-US" sz="130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6120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anose="02020603050405020304" pitchFamily="18" charset="0"/>
                <a:ea typeface="ＭＳ Ｐゴシック" panose="020B0600070205080204" pitchFamily="34" charset="-128"/>
              </a:rPr>
              <a:t>Actors are users of the system—human users of other systems—stick figures if human user—box annotated with &lt;&lt;Actor&gt;&gt; for system</a:t>
            </a:r>
          </a:p>
          <a:p>
            <a:pPr eaLnBrk="1" hangingPunct="1"/>
            <a:r>
              <a:rPr lang="en-US" dirty="0" smtClean="0">
                <a:latin typeface="Times New Roman" panose="02020603050405020304" pitchFamily="18" charset="0"/>
                <a:ea typeface="ＭＳ Ｐゴシック" panose="020B0600070205080204" pitchFamily="34" charset="-128"/>
              </a:rPr>
              <a:t>Use Cases --- functionality or services provided by a system to users-oval shaped</a:t>
            </a:r>
          </a:p>
          <a:p>
            <a:pPr eaLnBrk="1" hangingPunct="1"/>
            <a:r>
              <a:rPr lang="en-US" dirty="0" smtClean="0">
                <a:latin typeface="Times New Roman" panose="02020603050405020304" pitchFamily="18" charset="0"/>
                <a:ea typeface="ＭＳ Ｐゴシック" panose="020B0600070205080204" pitchFamily="34" charset="-128"/>
              </a:rPr>
              <a:t>Relations: --lines connecting use cases ad use cases and actors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893E1F-49F2-4148-9D87-8BDCA65FB758}" type="slidenum">
              <a:rPr lang="en-US" sz="1300"/>
              <a:pPr/>
              <a:t>11</a:t>
            </a:fld>
            <a:endParaRPr lang="en-US" sz="1300"/>
          </a:p>
        </p:txBody>
      </p:sp>
    </p:spTree>
    <p:extLst>
      <p:ext uri="{BB962C8B-B14F-4D97-AF65-F5344CB8AC3E}">
        <p14:creationId xmlns:p14="http://schemas.microsoft.com/office/powerpoint/2010/main" val="20563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anose="02020603050405020304" pitchFamily="18" charset="0"/>
                <a:ea typeface="ＭＳ Ｐゴシック" panose="020B0600070205080204" pitchFamily="34" charset="-128"/>
              </a:rPr>
              <a:t>Source: Wikipedia</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60438">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6DE3FEC-10A2-4C72-9149-8BDF7326C3F7}" type="slidenum">
              <a:rPr lang="en-US" sz="1300"/>
              <a:pPr/>
              <a:t>12</a:t>
            </a:fld>
            <a:endParaRPr lang="en-US" sz="1300"/>
          </a:p>
        </p:txBody>
      </p:sp>
    </p:spTree>
    <p:extLst>
      <p:ext uri="{BB962C8B-B14F-4D97-AF65-F5344CB8AC3E}">
        <p14:creationId xmlns:p14="http://schemas.microsoft.com/office/powerpoint/2010/main" val="26922391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039003-BD5A-4664-8275-085CEF93BBB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FAF7AD6-1C98-4150-B7B9-9C8331BF4294}" type="slidenum">
              <a:rPr lang="en-US" smtClean="0"/>
              <a:t>‹#›</a:t>
            </a:fld>
            <a:endParaRPr lang="en-US"/>
          </a:p>
        </p:txBody>
      </p:sp>
    </p:spTree>
    <p:extLst>
      <p:ext uri="{BB962C8B-B14F-4D97-AF65-F5344CB8AC3E}">
        <p14:creationId xmlns:p14="http://schemas.microsoft.com/office/powerpoint/2010/main" val="49090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039003-BD5A-4664-8275-085CEF93BBB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282909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039003-BD5A-4664-8275-085CEF93BBB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235079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76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435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248400" y="1600200"/>
            <a:ext cx="5435600" cy="44196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Majumdar  CS 130  Lecture 4</a:t>
            </a:r>
          </a:p>
        </p:txBody>
      </p:sp>
      <p:sp>
        <p:nvSpPr>
          <p:cNvPr id="7" name="Rectangle 6"/>
          <p:cNvSpPr>
            <a:spLocks noGrp="1" noChangeArrowheads="1"/>
          </p:cNvSpPr>
          <p:nvPr>
            <p:ph type="sldNum" sz="quarter" idx="12"/>
          </p:nvPr>
        </p:nvSpPr>
        <p:spPr>
          <a:ln/>
        </p:spPr>
        <p:txBody>
          <a:bodyPr/>
          <a:lstStyle>
            <a:lvl1pPr>
              <a:defRPr/>
            </a:lvl1pPr>
          </a:lstStyle>
          <a:p>
            <a:fld id="{10E9344F-0616-44FC-A209-648418948AB0}" type="slidenum">
              <a:rPr lang="en-US"/>
              <a:pPr/>
              <a:t>‹#›</a:t>
            </a:fld>
            <a:endParaRPr lang="en-US"/>
          </a:p>
        </p:txBody>
      </p:sp>
    </p:spTree>
    <p:extLst>
      <p:ext uri="{BB962C8B-B14F-4D97-AF65-F5344CB8AC3E}">
        <p14:creationId xmlns:p14="http://schemas.microsoft.com/office/powerpoint/2010/main" val="3028678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039003-BD5A-4664-8275-085CEF93BBB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314256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F039003-BD5A-4664-8275-085CEF93BBBA}" type="datetimeFigureOut">
              <a:rPr lang="en-US" smtClean="0"/>
              <a:t>1/27/2014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FAF7AD6-1C98-4150-B7B9-9C8331BF4294}" type="slidenum">
              <a:rPr lang="en-US" smtClean="0"/>
              <a:t>‹#›</a:t>
            </a:fld>
            <a:endParaRPr lang="en-US"/>
          </a:p>
        </p:txBody>
      </p:sp>
    </p:spTree>
    <p:extLst>
      <p:ext uri="{BB962C8B-B14F-4D97-AF65-F5344CB8AC3E}">
        <p14:creationId xmlns:p14="http://schemas.microsoft.com/office/powerpoint/2010/main" val="380899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039003-BD5A-4664-8275-085CEF93BBB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346113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039003-BD5A-4664-8275-085CEF93BBBA}"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34102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039003-BD5A-4664-8275-085CEF93BBBA}"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338381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9003-BD5A-4664-8275-085CEF93BBBA}"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261059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39003-BD5A-4664-8275-085CEF93BBB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21883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39003-BD5A-4664-8275-085CEF93BBBA}" type="datetimeFigureOut">
              <a:rPr lang="en-US" smtClean="0"/>
              <a:t>1/27/2014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FAF7AD6-1C98-4150-B7B9-9C8331BF4294}" type="slidenum">
              <a:rPr lang="en-US" smtClean="0"/>
              <a:t>‹#›</a:t>
            </a:fld>
            <a:endParaRPr lang="en-US"/>
          </a:p>
        </p:txBody>
      </p:sp>
    </p:spTree>
    <p:extLst>
      <p:ext uri="{BB962C8B-B14F-4D97-AF65-F5344CB8AC3E}">
        <p14:creationId xmlns:p14="http://schemas.microsoft.com/office/powerpoint/2010/main" val="380805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F039003-BD5A-4664-8275-085CEF93BBBA}" type="datetimeFigureOut">
              <a:rPr lang="en-US" smtClean="0"/>
              <a:t>1/27/2014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FAF7AD6-1C98-4150-B7B9-9C8331BF4294}" type="slidenum">
              <a:rPr lang="en-US" smtClean="0"/>
              <a:t>‹#›</a:t>
            </a:fld>
            <a:endParaRPr lang="en-US"/>
          </a:p>
        </p:txBody>
      </p:sp>
    </p:spTree>
    <p:extLst>
      <p:ext uri="{BB962C8B-B14F-4D97-AF65-F5344CB8AC3E}">
        <p14:creationId xmlns:p14="http://schemas.microsoft.com/office/powerpoint/2010/main" val="165110971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rbis.library.yale.edu/vwebv/holdingsInfo?searchId=2083&amp;recCount=50&amp;recPointer=0&amp;bibId=716656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connect.yale.edu/owa/redir.aspx?C=udISbeYIFEuddmCDIcqJ58SGm8cH7dAIn_cIMPeZgsLilsuLJRqh-Hsg58j-mKs52rnDXJQfH3w.&amp;URL=http://issuu.com/yalejournalofeconomics/docs/yale_journal_of_economics_fall_2013_c6164204c2d92a" TargetMode="External"/><Relationship Id="rId2" Type="http://schemas.openxmlformats.org/officeDocument/2006/relationships/hyperlink" Target="https://connect.yale.edu/owa/redir.aspx?C=udISbeYIFEuddmCDIcqJ58SGm8cH7dAIn_cIMPeZgsLilsuLJRqh-Hsg58j-mKs52rnDXJQfH3w.&amp;URL=http://issuu.com/yalejournalofeconomics/docs/yje_spring2013?e=7770624/1902964" TargetMode="External"/><Relationship Id="rId1" Type="http://schemas.openxmlformats.org/officeDocument/2006/relationships/slideLayout" Target="../slideLayouts/slideLayout7.xml"/><Relationship Id="rId4" Type="http://schemas.openxmlformats.org/officeDocument/2006/relationships/hyperlink" Target="https://connect.yale.edu/owa/redir.aspx?C=udISbeYIFEuddmCDIcqJ58SGm8cH7dAIn_cIMPeZgsLilsuLJRqh-Hsg58j-mKs52rnDXJQfH3w.&amp;URL=mailto:yaleeconomicsjournal@gmai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anford.edu/class/cs295/" TargetMode="External"/><Relationship Id="rId2" Type="http://schemas.openxmlformats.org/officeDocument/2006/relationships/hyperlink" Target="http://www.mpi-sws.org/~rupak/" TargetMode="External"/><Relationship Id="rId1" Type="http://schemas.openxmlformats.org/officeDocument/2006/relationships/slideLayout" Target="../slideLayouts/slideLayout2.xml"/><Relationship Id="rId4" Type="http://schemas.openxmlformats.org/officeDocument/2006/relationships/hyperlink" Target="https://wiki.engr.illinois.edu/display/cs427fa13/Hom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uml-diagram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ibm.com/developerworks/rational/library/3101.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Engineering</a:t>
            </a:r>
            <a:endParaRPr lang="en-US" dirty="0"/>
          </a:p>
        </p:txBody>
      </p:sp>
      <p:sp>
        <p:nvSpPr>
          <p:cNvPr id="3" name="Subtitle 2"/>
          <p:cNvSpPr>
            <a:spLocks noGrp="1"/>
          </p:cNvSpPr>
          <p:nvPr>
            <p:ph type="subTitle" idx="1"/>
          </p:nvPr>
        </p:nvSpPr>
        <p:spPr/>
        <p:txBody>
          <a:bodyPr/>
          <a:lstStyle/>
          <a:p>
            <a:r>
              <a:rPr lang="en-US" dirty="0" smtClean="0"/>
              <a:t>CPSC 439/539</a:t>
            </a:r>
          </a:p>
          <a:p>
            <a:r>
              <a:rPr lang="en-US" dirty="0" smtClean="0"/>
              <a:t>Spring 2014</a:t>
            </a:r>
            <a:endParaRPr lang="en-US" dirty="0"/>
          </a:p>
        </p:txBody>
      </p:sp>
    </p:spTree>
    <p:extLst>
      <p:ext uri="{BB962C8B-B14F-4D97-AF65-F5344CB8AC3E}">
        <p14:creationId xmlns:p14="http://schemas.microsoft.com/office/powerpoint/2010/main" val="3204230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smtClean="0">
                <a:ea typeface="ＭＳ Ｐゴシック" panose="020B0600070205080204" pitchFamily="34" charset="-128"/>
              </a:rPr>
              <a:t>This Lecture</a:t>
            </a:r>
          </a:p>
        </p:txBody>
      </p:sp>
      <p:sp>
        <p:nvSpPr>
          <p:cNvPr id="28677" name="Rectangle 3"/>
          <p:cNvSpPr>
            <a:spLocks noGrp="1" noChangeArrowheads="1"/>
          </p:cNvSpPr>
          <p:nvPr>
            <p:ph type="body" idx="1"/>
          </p:nvPr>
        </p:nvSpPr>
        <p:spPr>
          <a:xfrm>
            <a:off x="1069848" y="2121407"/>
            <a:ext cx="10058400" cy="4420069"/>
          </a:xfrm>
        </p:spPr>
        <p:txBody>
          <a:bodyPr>
            <a:normAutofit/>
          </a:bodyPr>
          <a:lstStyle/>
          <a:p>
            <a:r>
              <a:rPr lang="en-US" dirty="0" smtClean="0">
                <a:ea typeface="ＭＳ Ｐゴシック" panose="020B0600070205080204" pitchFamily="34" charset="-128"/>
              </a:rPr>
              <a:t>We discuss</a:t>
            </a:r>
          </a:p>
          <a:p>
            <a:pPr lvl="1"/>
            <a:r>
              <a:rPr lang="en-US" dirty="0" smtClean="0">
                <a:ea typeface="ＭＳ Ｐゴシック" panose="020B0600070205080204" pitchFamily="34" charset="-128"/>
              </a:rPr>
              <a:t>Use Case Diagrams               for functional models</a:t>
            </a:r>
          </a:p>
          <a:p>
            <a:pPr lvl="1"/>
            <a:r>
              <a:rPr lang="en-US" dirty="0" smtClean="0">
                <a:ea typeface="ＭＳ Ｐゴシック" panose="020B0600070205080204" pitchFamily="34" charset="-128"/>
              </a:rPr>
              <a:t>Class Diagrams    </a:t>
            </a:r>
          </a:p>
          <a:p>
            <a:pPr lvl="1"/>
            <a:r>
              <a:rPr lang="en-US" dirty="0" smtClean="0">
                <a:ea typeface="ＭＳ Ｐゴシック" panose="020B0600070205080204" pitchFamily="34" charset="-128"/>
              </a:rPr>
              <a:t>Object Diagrams</a:t>
            </a:r>
          </a:p>
          <a:p>
            <a:pPr lvl="1"/>
            <a:r>
              <a:rPr lang="en-US" dirty="0" smtClean="0">
                <a:ea typeface="ＭＳ Ｐゴシック" panose="020B0600070205080204" pitchFamily="34" charset="-128"/>
              </a:rPr>
              <a:t>Sequence Diagrams</a:t>
            </a:r>
          </a:p>
          <a:p>
            <a:pPr lvl="1"/>
            <a:r>
              <a:rPr lang="en-US" dirty="0" smtClean="0">
                <a:ea typeface="ＭＳ Ｐゴシック" panose="020B0600070205080204" pitchFamily="34" charset="-128"/>
              </a:rPr>
              <a:t>Activity Diagrams                    for dynamic models</a:t>
            </a:r>
          </a:p>
          <a:p>
            <a:pPr lvl="1"/>
            <a:r>
              <a:rPr lang="en-US" dirty="0" smtClean="0">
                <a:ea typeface="ＭＳ Ｐゴシック" panose="020B0600070205080204" pitchFamily="34" charset="-128"/>
              </a:rPr>
              <a:t>State Diagrams</a:t>
            </a:r>
          </a:p>
          <a:p>
            <a:pPr lvl="1"/>
            <a:endParaRPr lang="en-US" dirty="0" smtClean="0">
              <a:ea typeface="ＭＳ Ｐゴシック" panose="020B0600070205080204" pitchFamily="34" charset="-128"/>
            </a:endParaRPr>
          </a:p>
          <a:p>
            <a:r>
              <a:rPr lang="en-US" dirty="0" smtClean="0">
                <a:ea typeface="ＭＳ Ｐゴシック" panose="020B0600070205080204" pitchFamily="34" charset="-128"/>
              </a:rPr>
              <a:t>This is a subset of UML</a:t>
            </a:r>
          </a:p>
          <a:p>
            <a:pPr lvl="1"/>
            <a:r>
              <a:rPr lang="en-US" dirty="0" smtClean="0">
                <a:ea typeface="ＭＳ Ｐゴシック" panose="020B0600070205080204" pitchFamily="34" charset="-128"/>
              </a:rPr>
              <a:t>But probably the most used subset</a:t>
            </a:r>
          </a:p>
          <a:p>
            <a:endParaRPr lang="en-US" dirty="0">
              <a:ea typeface="ＭＳ Ｐゴシック" panose="020B0600070205080204" pitchFamily="34" charset="-128"/>
            </a:endParaRPr>
          </a:p>
          <a:p>
            <a:r>
              <a:rPr lang="en-US" dirty="0" smtClean="0">
                <a:ea typeface="ＭＳ Ｐゴシック" panose="020B0600070205080204" pitchFamily="34" charset="-128"/>
              </a:rPr>
              <a:t>Book </a:t>
            </a:r>
            <a:r>
              <a:rPr lang="en-US" dirty="0">
                <a:hlinkClick r:id="rId3"/>
              </a:rPr>
              <a:t>UML </a:t>
            </a:r>
            <a:r>
              <a:rPr lang="en-US" dirty="0" smtClean="0">
                <a:hlinkClick r:id="rId3"/>
              </a:rPr>
              <a:t>Distilled</a:t>
            </a:r>
            <a:r>
              <a:rPr lang="en-US" dirty="0" smtClean="0"/>
              <a:t> by Martin Fowler</a:t>
            </a:r>
            <a:endParaRPr lang="en-US" dirty="0"/>
          </a:p>
        </p:txBody>
      </p:sp>
      <p:sp>
        <p:nvSpPr>
          <p:cNvPr id="28678" name="AutoShape 4"/>
          <p:cNvSpPr>
            <a:spLocks/>
          </p:cNvSpPr>
          <p:nvPr/>
        </p:nvSpPr>
        <p:spPr bwMode="auto">
          <a:xfrm>
            <a:off x="3806966" y="3433104"/>
            <a:ext cx="173015" cy="759068"/>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28679" name="TextBox 6"/>
          <p:cNvSpPr txBox="1">
            <a:spLocks noChangeArrowheads="1"/>
          </p:cNvSpPr>
          <p:nvPr/>
        </p:nvSpPr>
        <p:spPr bwMode="auto">
          <a:xfrm>
            <a:off x="4458493" y="2892890"/>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sz="1800" dirty="0" smtClean="0">
                <a:latin typeface="Rockwell (Body)"/>
              </a:rPr>
              <a:t>for structural models</a:t>
            </a:r>
            <a:endParaRPr lang="en-US" sz="1800" dirty="0">
              <a:latin typeface="Rockwell (Body)"/>
            </a:endParaRPr>
          </a:p>
        </p:txBody>
      </p:sp>
      <p:sp>
        <p:nvSpPr>
          <p:cNvPr id="28680" name="AutoShape 4"/>
          <p:cNvSpPr>
            <a:spLocks/>
          </p:cNvSpPr>
          <p:nvPr/>
        </p:nvSpPr>
        <p:spPr bwMode="auto">
          <a:xfrm>
            <a:off x="3713871" y="2814638"/>
            <a:ext cx="176539" cy="618466"/>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dirty="0">
              <a:latin typeface="Rockwell (Body)"/>
            </a:endParaRPr>
          </a:p>
        </p:txBody>
      </p:sp>
    </p:spTree>
    <p:extLst>
      <p:ext uri="{BB962C8B-B14F-4D97-AF65-F5344CB8AC3E}">
        <p14:creationId xmlns:p14="http://schemas.microsoft.com/office/powerpoint/2010/main" val="210041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0"/>
          <p:cNvSpPr>
            <a:spLocks noGrp="1"/>
          </p:cNvSpPr>
          <p:nvPr>
            <p:ph type="title"/>
          </p:nvPr>
        </p:nvSpPr>
        <p:spPr/>
        <p:txBody>
          <a:bodyPr/>
          <a:lstStyle/>
          <a:p>
            <a:r>
              <a:rPr lang="en-US" smtClean="0">
                <a:ea typeface="ＭＳ Ｐゴシック" panose="020B0600070205080204" pitchFamily="34" charset="-128"/>
              </a:rPr>
              <a:t>Use Case Diagram</a:t>
            </a:r>
          </a:p>
        </p:txBody>
      </p:sp>
      <p:sp>
        <p:nvSpPr>
          <p:cNvPr id="30723" name="Content Placeholder 11"/>
          <p:cNvSpPr>
            <a:spLocks noGrp="1"/>
          </p:cNvSpPr>
          <p:nvPr>
            <p:ph sz="half" idx="1"/>
          </p:nvPr>
        </p:nvSpPr>
        <p:spPr/>
        <p:txBody>
          <a:bodyPr/>
          <a:lstStyle/>
          <a:p>
            <a:r>
              <a:rPr lang="en-US" smtClean="0">
                <a:ea typeface="ＭＳ Ｐゴシック" panose="020B0600070205080204" pitchFamily="34" charset="-128"/>
              </a:rPr>
              <a:t>Elements</a:t>
            </a:r>
          </a:p>
          <a:p>
            <a:pPr lvl="1"/>
            <a:r>
              <a:rPr lang="en-US" smtClean="0">
                <a:ea typeface="ＭＳ Ｐゴシック" panose="020B0600070205080204" pitchFamily="34" charset="-128"/>
              </a:rPr>
              <a:t>Actors</a:t>
            </a:r>
          </a:p>
          <a:p>
            <a:pPr lvl="1"/>
            <a:r>
              <a:rPr lang="en-US" smtClean="0">
                <a:ea typeface="ＭＳ Ｐゴシック" panose="020B0600070205080204" pitchFamily="34" charset="-128"/>
              </a:rPr>
              <a:t>Use cases</a:t>
            </a:r>
          </a:p>
          <a:p>
            <a:pPr lvl="1"/>
            <a:r>
              <a:rPr lang="en-US" smtClean="0">
                <a:ea typeface="ＭＳ Ｐゴシック" panose="020B0600070205080204" pitchFamily="34" charset="-128"/>
              </a:rPr>
              <a:t>Relations</a:t>
            </a:r>
          </a:p>
          <a:p>
            <a:r>
              <a:rPr lang="en-US" smtClean="0">
                <a:ea typeface="ＭＳ Ｐゴシック" panose="020B0600070205080204" pitchFamily="34" charset="-128"/>
              </a:rPr>
              <a:t>Use case diagram shows relationship between actors and use cases</a:t>
            </a:r>
          </a:p>
        </p:txBody>
      </p:sp>
      <p:sp>
        <p:nvSpPr>
          <p:cNvPr id="30728" name="Rectangle 7"/>
          <p:cNvSpPr>
            <a:spLocks noChangeArrowheads="1"/>
          </p:cNvSpPr>
          <p:nvPr/>
        </p:nvSpPr>
        <p:spPr bwMode="auto">
          <a:xfrm>
            <a:off x="7162800" y="1676400"/>
            <a:ext cx="2743200" cy="3962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29" name="Oval 10"/>
          <p:cNvSpPr>
            <a:spLocks noChangeArrowheads="1"/>
          </p:cNvSpPr>
          <p:nvPr/>
        </p:nvSpPr>
        <p:spPr bwMode="auto">
          <a:xfrm>
            <a:off x="7848600" y="4038600"/>
            <a:ext cx="1524000" cy="914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30" name="Text Box 11"/>
          <p:cNvSpPr txBox="1">
            <a:spLocks noChangeArrowheads="1"/>
          </p:cNvSpPr>
          <p:nvPr/>
        </p:nvSpPr>
        <p:spPr bwMode="auto">
          <a:xfrm>
            <a:off x="8061326" y="4308476"/>
            <a:ext cx="131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sz="1800">
                <a:latin typeface="Comic Sans MS" panose="030F0702030302020204" pitchFamily="66" charset="0"/>
              </a:rPr>
              <a:t>Use</a:t>
            </a:r>
          </a:p>
          <a:p>
            <a:pPr algn="ctr"/>
            <a:r>
              <a:rPr lang="en-US" sz="1800">
                <a:latin typeface="Comic Sans MS" panose="030F0702030302020204" pitchFamily="66" charset="0"/>
              </a:rPr>
              <a:t>case</a:t>
            </a:r>
          </a:p>
        </p:txBody>
      </p:sp>
      <p:sp>
        <p:nvSpPr>
          <p:cNvPr id="30731" name="Oval 9"/>
          <p:cNvSpPr>
            <a:spLocks noChangeArrowheads="1"/>
          </p:cNvSpPr>
          <p:nvPr/>
        </p:nvSpPr>
        <p:spPr bwMode="auto">
          <a:xfrm>
            <a:off x="7848600" y="2362200"/>
            <a:ext cx="1524000" cy="914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32" name="Text Box 12"/>
          <p:cNvSpPr txBox="1">
            <a:spLocks noChangeArrowheads="1"/>
          </p:cNvSpPr>
          <p:nvPr/>
        </p:nvSpPr>
        <p:spPr bwMode="auto">
          <a:xfrm>
            <a:off x="8001001" y="2590801"/>
            <a:ext cx="115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sz="1800">
                <a:latin typeface="Comic Sans MS" panose="030F0702030302020204" pitchFamily="66" charset="0"/>
              </a:rPr>
              <a:t>Use</a:t>
            </a:r>
          </a:p>
          <a:p>
            <a:pPr algn="ctr"/>
            <a:r>
              <a:rPr lang="en-US" sz="1800">
                <a:latin typeface="Comic Sans MS" panose="030F0702030302020204" pitchFamily="66" charset="0"/>
              </a:rPr>
              <a:t>case</a:t>
            </a:r>
          </a:p>
        </p:txBody>
      </p:sp>
      <p:sp>
        <p:nvSpPr>
          <p:cNvPr id="30733" name="Oval 15"/>
          <p:cNvSpPr>
            <a:spLocks noChangeArrowheads="1"/>
          </p:cNvSpPr>
          <p:nvPr/>
        </p:nvSpPr>
        <p:spPr bwMode="auto">
          <a:xfrm>
            <a:off x="6172200" y="2286000"/>
            <a:ext cx="3048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34" name="Line 16"/>
          <p:cNvSpPr>
            <a:spLocks noChangeShapeType="1"/>
          </p:cNvSpPr>
          <p:nvPr/>
        </p:nvSpPr>
        <p:spPr bwMode="auto">
          <a:xfrm>
            <a:off x="6324600" y="25908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35" name="Line 17"/>
          <p:cNvSpPr>
            <a:spLocks noChangeShapeType="1"/>
          </p:cNvSpPr>
          <p:nvPr/>
        </p:nvSpPr>
        <p:spPr bwMode="auto">
          <a:xfrm>
            <a:off x="6096000" y="28194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36" name="Line 18"/>
          <p:cNvSpPr>
            <a:spLocks noChangeShapeType="1"/>
          </p:cNvSpPr>
          <p:nvPr/>
        </p:nvSpPr>
        <p:spPr bwMode="auto">
          <a:xfrm flipH="1">
            <a:off x="6096000" y="3124200"/>
            <a:ext cx="2286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37" name="Line 19"/>
          <p:cNvSpPr>
            <a:spLocks noChangeShapeType="1"/>
          </p:cNvSpPr>
          <p:nvPr/>
        </p:nvSpPr>
        <p:spPr bwMode="auto">
          <a:xfrm>
            <a:off x="6324600" y="3124200"/>
            <a:ext cx="2286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38" name="Oval 22"/>
          <p:cNvSpPr>
            <a:spLocks noChangeArrowheads="1"/>
          </p:cNvSpPr>
          <p:nvPr/>
        </p:nvSpPr>
        <p:spPr bwMode="auto">
          <a:xfrm>
            <a:off x="6172200" y="4343400"/>
            <a:ext cx="3048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39" name="Line 23"/>
          <p:cNvSpPr>
            <a:spLocks noChangeShapeType="1"/>
          </p:cNvSpPr>
          <p:nvPr/>
        </p:nvSpPr>
        <p:spPr bwMode="auto">
          <a:xfrm>
            <a:off x="6324600" y="46482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0" name="Line 24"/>
          <p:cNvSpPr>
            <a:spLocks noChangeShapeType="1"/>
          </p:cNvSpPr>
          <p:nvPr/>
        </p:nvSpPr>
        <p:spPr bwMode="auto">
          <a:xfrm>
            <a:off x="6096000" y="48768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1" name="Line 25"/>
          <p:cNvSpPr>
            <a:spLocks noChangeShapeType="1"/>
          </p:cNvSpPr>
          <p:nvPr/>
        </p:nvSpPr>
        <p:spPr bwMode="auto">
          <a:xfrm flipH="1">
            <a:off x="6096000" y="5181600"/>
            <a:ext cx="2286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2" name="Line 26"/>
          <p:cNvSpPr>
            <a:spLocks noChangeShapeType="1"/>
          </p:cNvSpPr>
          <p:nvPr/>
        </p:nvSpPr>
        <p:spPr bwMode="auto">
          <a:xfrm>
            <a:off x="6324600" y="5181600"/>
            <a:ext cx="2286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3" name="Text Box 27"/>
          <p:cNvSpPr txBox="1">
            <a:spLocks noChangeArrowheads="1"/>
          </p:cNvSpPr>
          <p:nvPr/>
        </p:nvSpPr>
        <p:spPr bwMode="auto">
          <a:xfrm>
            <a:off x="5851526" y="3546475"/>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30744" name="Text Box 28"/>
          <p:cNvSpPr txBox="1">
            <a:spLocks noChangeArrowheads="1"/>
          </p:cNvSpPr>
          <p:nvPr/>
        </p:nvSpPr>
        <p:spPr bwMode="auto">
          <a:xfrm>
            <a:off x="5410200" y="3429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actor</a:t>
            </a:r>
          </a:p>
        </p:txBody>
      </p:sp>
      <p:sp>
        <p:nvSpPr>
          <p:cNvPr id="30745" name="Text Box 29"/>
          <p:cNvSpPr txBox="1">
            <a:spLocks noChangeArrowheads="1"/>
          </p:cNvSpPr>
          <p:nvPr/>
        </p:nvSpPr>
        <p:spPr bwMode="auto">
          <a:xfrm>
            <a:off x="5486400" y="5486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actor</a:t>
            </a:r>
          </a:p>
        </p:txBody>
      </p:sp>
      <p:sp>
        <p:nvSpPr>
          <p:cNvPr id="30746" name="Line 30"/>
          <p:cNvSpPr>
            <a:spLocks noChangeShapeType="1"/>
          </p:cNvSpPr>
          <p:nvPr/>
        </p:nvSpPr>
        <p:spPr bwMode="auto">
          <a:xfrm flipV="1">
            <a:off x="6781800" y="4800600"/>
            <a:ext cx="990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7" name="Line 31"/>
          <p:cNvSpPr>
            <a:spLocks noChangeShapeType="1"/>
          </p:cNvSpPr>
          <p:nvPr/>
        </p:nvSpPr>
        <p:spPr bwMode="auto">
          <a:xfrm flipV="1">
            <a:off x="6781800" y="3124200"/>
            <a:ext cx="114300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0748" name="Line 32"/>
          <p:cNvSpPr>
            <a:spLocks noChangeShapeType="1"/>
          </p:cNvSpPr>
          <p:nvPr/>
        </p:nvSpPr>
        <p:spPr bwMode="auto">
          <a:xfrm flipV="1">
            <a:off x="6705600" y="2819400"/>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27217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mtClean="0">
                <a:ea typeface="ＭＳ Ｐゴシック" panose="020B0600070205080204" pitchFamily="34" charset="-128"/>
              </a:rPr>
              <a:t>Use Case Diagram Example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38" y="1699846"/>
            <a:ext cx="5096022" cy="5096022"/>
          </a:xfrm>
          <a:prstGeom prst="rect">
            <a:avLst/>
          </a:prstGeom>
        </p:spPr>
      </p:pic>
    </p:spTree>
    <p:extLst>
      <p:ext uri="{BB962C8B-B14F-4D97-AF65-F5344CB8AC3E}">
        <p14:creationId xmlns:p14="http://schemas.microsoft.com/office/powerpoint/2010/main" val="369929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anose="020B0600070205080204" pitchFamily="34" charset="-128"/>
              </a:rPr>
              <a:t>Project and Resource Management System</a:t>
            </a:r>
          </a:p>
        </p:txBody>
      </p:sp>
      <p:sp>
        <p:nvSpPr>
          <p:cNvPr id="34819" name="Content Placeholder 5"/>
          <p:cNvSpPr>
            <a:spLocks noGrp="1"/>
          </p:cNvSpPr>
          <p:nvPr>
            <p:ph idx="1"/>
          </p:nvPr>
        </p:nvSpPr>
        <p:spPr/>
        <p:txBody>
          <a:bodyPr/>
          <a:lstStyle/>
          <a:p>
            <a:endParaRPr lang="en-US" dirty="0" smtClean="0">
              <a:ea typeface="ＭＳ Ｐゴシック" panose="020B0600070205080204" pitchFamily="34" charset="-128"/>
            </a:endParaRPr>
          </a:p>
          <a:p>
            <a:endParaRPr lang="en-US" dirty="0">
              <a:ea typeface="ＭＳ Ｐゴシック" panose="020B0600070205080204" pitchFamily="34" charset="-128"/>
            </a:endParaRPr>
          </a:p>
          <a:p>
            <a:r>
              <a:rPr lang="en-US" dirty="0" smtClean="0">
                <a:ea typeface="ＭＳ Ｐゴシック" panose="020B0600070205080204" pitchFamily="34" charset="-128"/>
              </a:rPr>
              <a:t>A resource manager manages resources</a:t>
            </a:r>
          </a:p>
          <a:p>
            <a:r>
              <a:rPr lang="en-US" dirty="0" smtClean="0">
                <a:ea typeface="ＭＳ Ｐゴシック" panose="020B0600070205080204" pitchFamily="34" charset="-128"/>
              </a:rPr>
              <a:t>A project manager manages projects</a:t>
            </a:r>
          </a:p>
          <a:p>
            <a:r>
              <a:rPr lang="en-US" dirty="0" smtClean="0">
                <a:ea typeface="ＭＳ Ｐゴシック" panose="020B0600070205080204" pitchFamily="34" charset="-128"/>
              </a:rPr>
              <a:t>A system administrator is responsible for administrative functions of the system</a:t>
            </a:r>
          </a:p>
          <a:p>
            <a:r>
              <a:rPr lang="en-US" dirty="0" smtClean="0">
                <a:ea typeface="ＭＳ Ｐゴシック" panose="020B0600070205080204" pitchFamily="34" charset="-128"/>
              </a:rPr>
              <a:t>A backup system houses backup data for the system </a:t>
            </a:r>
          </a:p>
        </p:txBody>
      </p:sp>
    </p:spTree>
    <p:extLst>
      <p:ext uri="{BB962C8B-B14F-4D97-AF65-F5344CB8AC3E}">
        <p14:creationId xmlns:p14="http://schemas.microsoft.com/office/powerpoint/2010/main" val="203137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6" desc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1534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69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anose="020B0600070205080204" pitchFamily="34" charset="-128"/>
              </a:rPr>
              <a:t>Manage Project Use Case</a:t>
            </a:r>
          </a:p>
        </p:txBody>
      </p:sp>
      <p:sp>
        <p:nvSpPr>
          <p:cNvPr id="38915" name="Content Placeholder 2"/>
          <p:cNvSpPr>
            <a:spLocks noGrp="1"/>
          </p:cNvSpPr>
          <p:nvPr>
            <p:ph idx="1"/>
          </p:nvPr>
        </p:nvSpPr>
        <p:spPr/>
        <p:txBody>
          <a:bodyPr/>
          <a:lstStyle/>
          <a:p>
            <a:r>
              <a:rPr lang="en-US" smtClean="0">
                <a:ea typeface="ＭＳ Ｐゴシック" panose="020B0600070205080204" pitchFamily="34" charset="-128"/>
              </a:rPr>
              <a:t>A project manager can add, remove, and update a project</a:t>
            </a:r>
          </a:p>
          <a:p>
            <a:r>
              <a:rPr lang="en-US" smtClean="0">
                <a:ea typeface="ＭＳ Ｐゴシック" panose="020B0600070205080204" pitchFamily="34" charset="-128"/>
              </a:rPr>
              <a:t>Remove and update project requires to find project</a:t>
            </a:r>
          </a:p>
          <a:p>
            <a:r>
              <a:rPr lang="en-US" smtClean="0">
                <a:ea typeface="ＭＳ Ｐゴシック" panose="020B0600070205080204" pitchFamily="34" charset="-128"/>
              </a:rPr>
              <a:t>A project update may involve </a:t>
            </a:r>
          </a:p>
          <a:p>
            <a:pPr lvl="1"/>
            <a:r>
              <a:rPr lang="en-US" smtClean="0">
                <a:ea typeface="ＭＳ Ｐゴシック" panose="020B0600070205080204" pitchFamily="34" charset="-128"/>
              </a:rPr>
              <a:t>Add, remove, or update activity</a:t>
            </a:r>
          </a:p>
          <a:p>
            <a:pPr lvl="1"/>
            <a:r>
              <a:rPr lang="en-US" smtClean="0">
                <a:ea typeface="ＭＳ Ｐゴシック" panose="020B0600070205080204" pitchFamily="34" charset="-128"/>
              </a:rPr>
              <a:t>Add, remove, or update task</a:t>
            </a:r>
          </a:p>
          <a:p>
            <a:pPr lvl="1"/>
            <a:r>
              <a:rPr lang="en-US" smtClean="0">
                <a:ea typeface="ＭＳ Ｐゴシック" panose="020B0600070205080204" pitchFamily="34" charset="-128"/>
              </a:rPr>
              <a:t>Assign resource to a task or unassign resource from a task </a:t>
            </a:r>
          </a:p>
        </p:txBody>
      </p:sp>
    </p:spTree>
    <p:extLst>
      <p:ext uri="{BB962C8B-B14F-4D97-AF65-F5344CB8AC3E}">
        <p14:creationId xmlns:p14="http://schemas.microsoft.com/office/powerpoint/2010/main" val="128173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028" desc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6076"/>
            <a:ext cx="64008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mtClean="0">
                <a:ea typeface="ＭＳ Ｐゴシック" panose="020B0600070205080204" pitchFamily="34" charset="-128"/>
              </a:rPr>
              <a:t>Class Diagrams</a:t>
            </a:r>
          </a:p>
        </p:txBody>
      </p:sp>
      <p:sp>
        <p:nvSpPr>
          <p:cNvPr id="45061" name="Rectangle 3"/>
          <p:cNvSpPr>
            <a:spLocks noGrp="1" noChangeArrowheads="1"/>
          </p:cNvSpPr>
          <p:nvPr>
            <p:ph type="body" sz="half" idx="1"/>
          </p:nvPr>
        </p:nvSpPr>
        <p:spPr/>
        <p:txBody>
          <a:bodyPr/>
          <a:lstStyle/>
          <a:p>
            <a:r>
              <a:rPr lang="en-US" sz="2400">
                <a:ea typeface="ＭＳ Ｐゴシック" panose="020B0600070205080204" pitchFamily="34" charset="-128"/>
              </a:rPr>
              <a:t>Describe classes</a:t>
            </a:r>
          </a:p>
          <a:p>
            <a:pPr lvl="1"/>
            <a:r>
              <a:rPr lang="en-US" sz="2000">
                <a:ea typeface="ＭＳ Ｐゴシック" panose="020B0600070205080204" pitchFamily="34" charset="-128"/>
              </a:rPr>
              <a:t>In the OO sense</a:t>
            </a:r>
          </a:p>
          <a:p>
            <a:r>
              <a:rPr lang="en-US" sz="2400">
                <a:ea typeface="ＭＳ Ｐゴシック" panose="020B0600070205080204" pitchFamily="34" charset="-128"/>
              </a:rPr>
              <a:t>Class diagrams are static -- they display what interacts but not what happens when they do interact</a:t>
            </a:r>
          </a:p>
          <a:p>
            <a:r>
              <a:rPr lang="en-US" sz="2400">
                <a:ea typeface="ＭＳ Ｐゴシック" panose="020B0600070205080204" pitchFamily="34" charset="-128"/>
              </a:rPr>
              <a:t>Each box is a class</a:t>
            </a:r>
          </a:p>
          <a:p>
            <a:pPr lvl="1"/>
            <a:r>
              <a:rPr lang="en-US" sz="2000">
                <a:ea typeface="ＭＳ Ｐゴシック" panose="020B0600070205080204" pitchFamily="34" charset="-128"/>
              </a:rPr>
              <a:t>List fields</a:t>
            </a:r>
          </a:p>
          <a:p>
            <a:pPr lvl="1"/>
            <a:r>
              <a:rPr lang="en-US" sz="2000">
                <a:ea typeface="ＭＳ Ｐゴシック" panose="020B0600070205080204" pitchFamily="34" charset="-128"/>
              </a:rPr>
              <a:t>List methods</a:t>
            </a:r>
          </a:p>
        </p:txBody>
      </p:sp>
      <p:grpSp>
        <p:nvGrpSpPr>
          <p:cNvPr id="2" name="Group 8"/>
          <p:cNvGrpSpPr>
            <a:grpSpLocks/>
          </p:cNvGrpSpPr>
          <p:nvPr/>
        </p:nvGrpSpPr>
        <p:grpSpPr bwMode="auto">
          <a:xfrm>
            <a:off x="7162800" y="1447800"/>
            <a:ext cx="2590800" cy="4622800"/>
            <a:chOff x="3552" y="912"/>
            <a:chExt cx="1632" cy="2912"/>
          </a:xfrm>
        </p:grpSpPr>
        <p:sp>
          <p:nvSpPr>
            <p:cNvPr id="45063" name="Text Box 5"/>
            <p:cNvSpPr txBox="1">
              <a:spLocks noChangeArrowheads="1"/>
            </p:cNvSpPr>
            <p:nvPr/>
          </p:nvSpPr>
          <p:spPr bwMode="auto">
            <a:xfrm>
              <a:off x="3552" y="912"/>
              <a:ext cx="1632" cy="29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Train</a:t>
              </a:r>
            </a:p>
            <a:p>
              <a:pPr>
                <a:spcBef>
                  <a:spcPct val="50000"/>
                </a:spcBef>
              </a:pPr>
              <a:r>
                <a:rPr lang="en-US" sz="1800">
                  <a:latin typeface="Comic Sans MS" panose="030F0702030302020204" pitchFamily="66" charset="0"/>
                </a:rPr>
                <a:t>lastStop</a:t>
              </a:r>
            </a:p>
            <a:p>
              <a:pPr>
                <a:spcBef>
                  <a:spcPct val="50000"/>
                </a:spcBef>
              </a:pPr>
              <a:r>
                <a:rPr lang="en-US" sz="1800">
                  <a:latin typeface="Comic Sans MS" panose="030F0702030302020204" pitchFamily="66" charset="0"/>
                </a:rPr>
                <a:t>nextStop</a:t>
              </a:r>
            </a:p>
            <a:p>
              <a:pPr>
                <a:spcBef>
                  <a:spcPct val="50000"/>
                </a:spcBef>
              </a:pPr>
              <a:r>
                <a:rPr lang="en-US" sz="1800">
                  <a:latin typeface="Comic Sans MS" panose="030F0702030302020204" pitchFamily="66" charset="0"/>
                </a:rPr>
                <a:t>velocity</a:t>
              </a:r>
            </a:p>
            <a:p>
              <a:pPr>
                <a:spcBef>
                  <a:spcPct val="50000"/>
                </a:spcBef>
              </a:pPr>
              <a:r>
                <a:rPr lang="en-US" sz="1800">
                  <a:latin typeface="Comic Sans MS" panose="030F0702030302020204" pitchFamily="66" charset="0"/>
                </a:rPr>
                <a:t>doorsOpen?</a:t>
              </a:r>
            </a:p>
            <a:p>
              <a:pPr>
                <a:spcBef>
                  <a:spcPct val="50000"/>
                </a:spcBef>
              </a:pPr>
              <a:endParaRPr lang="en-US" sz="1800">
                <a:latin typeface="Comic Sans MS" panose="030F0702030302020204" pitchFamily="66" charset="0"/>
              </a:endParaRPr>
            </a:p>
            <a:p>
              <a:pPr>
                <a:spcBef>
                  <a:spcPct val="50000"/>
                </a:spcBef>
              </a:pPr>
              <a:r>
                <a:rPr lang="en-US" sz="1800">
                  <a:latin typeface="Comic Sans MS" panose="030F0702030302020204" pitchFamily="66" charset="0"/>
                </a:rPr>
                <a:t>addStop(stop);</a:t>
              </a:r>
            </a:p>
            <a:p>
              <a:pPr>
                <a:spcBef>
                  <a:spcPct val="50000"/>
                </a:spcBef>
              </a:pPr>
              <a:r>
                <a:rPr lang="en-US" sz="1800">
                  <a:latin typeface="Comic Sans MS" panose="030F0702030302020204" pitchFamily="66" charset="0"/>
                </a:rPr>
                <a:t>startTrain(velocity);</a:t>
              </a:r>
            </a:p>
            <a:p>
              <a:pPr>
                <a:spcBef>
                  <a:spcPct val="50000"/>
                </a:spcBef>
              </a:pPr>
              <a:r>
                <a:rPr lang="en-US" sz="1800">
                  <a:latin typeface="Comic Sans MS" panose="030F0702030302020204" pitchFamily="66" charset="0"/>
                </a:rPr>
                <a:t>stopTrain();</a:t>
              </a:r>
            </a:p>
            <a:p>
              <a:pPr>
                <a:spcBef>
                  <a:spcPct val="50000"/>
                </a:spcBef>
              </a:pPr>
              <a:r>
                <a:rPr lang="en-US" sz="1800">
                  <a:latin typeface="Comic Sans MS" panose="030F0702030302020204" pitchFamily="66" charset="0"/>
                </a:rPr>
                <a:t>openDoors();</a:t>
              </a:r>
            </a:p>
            <a:p>
              <a:pPr>
                <a:spcBef>
                  <a:spcPct val="50000"/>
                </a:spcBef>
              </a:pPr>
              <a:r>
                <a:rPr lang="en-US" sz="1800">
                  <a:latin typeface="Comic Sans MS" panose="030F0702030302020204" pitchFamily="66" charset="0"/>
                </a:rPr>
                <a:t>closeDoors();</a:t>
              </a:r>
              <a:endParaRPr lang="en-US">
                <a:latin typeface="Comic Sans MS" panose="030F0702030302020204" pitchFamily="66" charset="0"/>
              </a:endParaRPr>
            </a:p>
          </p:txBody>
        </p:sp>
        <p:sp>
          <p:nvSpPr>
            <p:cNvPr id="45064" name="Line 6"/>
            <p:cNvSpPr>
              <a:spLocks noChangeShapeType="1"/>
            </p:cNvSpPr>
            <p:nvPr/>
          </p:nvSpPr>
          <p:spPr bwMode="auto">
            <a:xfrm>
              <a:off x="3552" y="1200"/>
              <a:ext cx="163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5065" name="Line 7"/>
            <p:cNvSpPr>
              <a:spLocks noChangeShapeType="1"/>
            </p:cNvSpPr>
            <p:nvPr/>
          </p:nvSpPr>
          <p:spPr bwMode="auto">
            <a:xfrm>
              <a:off x="3552" y="2352"/>
              <a:ext cx="163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5208919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r>
              <a:rPr lang="en-US" smtClean="0">
                <a:ea typeface="ＭＳ Ｐゴシック" panose="020B0600070205080204" pitchFamily="34" charset="-128"/>
              </a:rPr>
              <a:t>Class Diagrams: Relationships</a:t>
            </a:r>
          </a:p>
        </p:txBody>
      </p:sp>
      <p:sp>
        <p:nvSpPr>
          <p:cNvPr id="47109" name="Rectangle 3"/>
          <p:cNvSpPr>
            <a:spLocks noGrp="1" noChangeArrowheads="1"/>
          </p:cNvSpPr>
          <p:nvPr>
            <p:ph type="body" sz="half" idx="1"/>
          </p:nvPr>
        </p:nvSpPr>
        <p:spPr/>
        <p:txBody>
          <a:bodyPr/>
          <a:lstStyle/>
          <a:p>
            <a:r>
              <a:rPr lang="en-US" sz="2400" dirty="0">
                <a:ea typeface="ＭＳ Ｐゴシック" panose="020B0600070205080204" pitchFamily="34" charset="-128"/>
              </a:rPr>
              <a:t>Many different kinds of edges to show different relationships between classes</a:t>
            </a:r>
          </a:p>
          <a:p>
            <a:endParaRPr lang="en-US" sz="2400" dirty="0">
              <a:ea typeface="ＭＳ Ｐゴシック" panose="020B0600070205080204" pitchFamily="34" charset="-128"/>
            </a:endParaRPr>
          </a:p>
          <a:p>
            <a:r>
              <a:rPr lang="en-US" sz="2400" dirty="0">
                <a:ea typeface="ＭＳ Ｐゴシック" panose="020B0600070205080204" pitchFamily="34" charset="-128"/>
              </a:rPr>
              <a:t>Mention just a couple</a:t>
            </a:r>
          </a:p>
        </p:txBody>
      </p:sp>
    </p:spTree>
    <p:extLst>
      <p:ext uri="{BB962C8B-B14F-4D97-AF65-F5344CB8AC3E}">
        <p14:creationId xmlns:p14="http://schemas.microsoft.com/office/powerpoint/2010/main" val="5318415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r>
              <a:rPr lang="en-US" smtClean="0">
                <a:ea typeface="ＭＳ Ｐゴシック" panose="020B0600070205080204" pitchFamily="34" charset="-128"/>
              </a:rPr>
              <a:t>Association</a:t>
            </a:r>
          </a:p>
        </p:txBody>
      </p:sp>
      <p:sp>
        <p:nvSpPr>
          <p:cNvPr id="49157" name="Rectangle 3"/>
          <p:cNvSpPr>
            <a:spLocks noGrp="1" noChangeArrowheads="1"/>
          </p:cNvSpPr>
          <p:nvPr>
            <p:ph type="body" sz="half" idx="1"/>
          </p:nvPr>
        </p:nvSpPr>
        <p:spPr/>
        <p:txBody>
          <a:bodyPr/>
          <a:lstStyle/>
          <a:p>
            <a:r>
              <a:rPr lang="en-US" sz="2400">
                <a:ea typeface="ＭＳ Ｐゴシック" panose="020B0600070205080204" pitchFamily="34" charset="-128"/>
              </a:rPr>
              <a:t>Association between two classes</a:t>
            </a:r>
          </a:p>
          <a:p>
            <a:pPr lvl="1"/>
            <a:r>
              <a:rPr lang="en-US" sz="2000">
                <a:ea typeface="ＭＳ Ｐゴシック" panose="020B0600070205080204" pitchFamily="34" charset="-128"/>
              </a:rPr>
              <a:t> if an instance of one class must know about the other in order to perform its work.</a:t>
            </a:r>
          </a:p>
          <a:p>
            <a:r>
              <a:rPr lang="en-US" sz="2400">
                <a:ea typeface="ＭＳ Ｐゴシック" panose="020B0600070205080204" pitchFamily="34" charset="-128"/>
              </a:rPr>
              <a:t>Label endpoints of edge with cardinalities</a:t>
            </a:r>
          </a:p>
          <a:p>
            <a:pPr lvl="1"/>
            <a:r>
              <a:rPr lang="en-US" sz="2000">
                <a:ea typeface="ＭＳ Ｐゴシック" panose="020B0600070205080204" pitchFamily="34" charset="-128"/>
              </a:rPr>
              <a:t>Use * for arbitrary </a:t>
            </a:r>
          </a:p>
          <a:p>
            <a:r>
              <a:rPr lang="en-US" sz="2400">
                <a:ea typeface="ＭＳ Ｐゴシック" panose="020B0600070205080204" pitchFamily="34" charset="-128"/>
              </a:rPr>
              <a:t>Can be directional (use arrows in that case)</a:t>
            </a:r>
          </a:p>
        </p:txBody>
      </p:sp>
      <p:sp>
        <p:nvSpPr>
          <p:cNvPr id="49158" name="Text Box 5"/>
          <p:cNvSpPr txBox="1">
            <a:spLocks noChangeArrowheads="1"/>
          </p:cNvSpPr>
          <p:nvPr/>
        </p:nvSpPr>
        <p:spPr bwMode="auto">
          <a:xfrm>
            <a:off x="67056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Order</a:t>
            </a:r>
          </a:p>
        </p:txBody>
      </p:sp>
      <p:cxnSp>
        <p:nvCxnSpPr>
          <p:cNvPr id="49159" name="AutoShape 10"/>
          <p:cNvCxnSpPr>
            <a:cxnSpLocks noChangeShapeType="1"/>
            <a:stCxn id="49160" idx="2"/>
            <a:endCxn id="49158" idx="0"/>
          </p:cNvCxnSpPr>
          <p:nvPr/>
        </p:nvCxnSpPr>
        <p:spPr bwMode="auto">
          <a:xfrm rot="5400000">
            <a:off x="6861176" y="3392488"/>
            <a:ext cx="2052637" cy="1588"/>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49160" name="Text Box 11"/>
          <p:cNvSpPr txBox="1">
            <a:spLocks noChangeArrowheads="1"/>
          </p:cNvSpPr>
          <p:nvPr/>
        </p:nvSpPr>
        <p:spPr bwMode="auto">
          <a:xfrm>
            <a:off x="6858000" y="1905001"/>
            <a:ext cx="20574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Customer</a:t>
            </a:r>
          </a:p>
        </p:txBody>
      </p:sp>
      <p:sp>
        <p:nvSpPr>
          <p:cNvPr id="49161" name="Text Box 12"/>
          <p:cNvSpPr txBox="1">
            <a:spLocks noChangeArrowheads="1"/>
          </p:cNvSpPr>
          <p:nvPr/>
        </p:nvSpPr>
        <p:spPr bwMode="auto">
          <a:xfrm>
            <a:off x="7467600" y="3962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a:t>
            </a:r>
          </a:p>
        </p:txBody>
      </p:sp>
      <p:sp>
        <p:nvSpPr>
          <p:cNvPr id="49162" name="Text Box 13"/>
          <p:cNvSpPr txBox="1">
            <a:spLocks noChangeArrowheads="1"/>
          </p:cNvSpPr>
          <p:nvPr/>
        </p:nvSpPr>
        <p:spPr bwMode="auto">
          <a:xfrm>
            <a:off x="74676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Tree>
    <p:extLst>
      <p:ext uri="{BB962C8B-B14F-4D97-AF65-F5344CB8AC3E}">
        <p14:creationId xmlns:p14="http://schemas.microsoft.com/office/powerpoint/2010/main" val="8692168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977141" cy="8402300"/>
          </a:xfrm>
          <a:prstGeom prst="rect">
            <a:avLst/>
          </a:prstGeom>
          <a:noFill/>
        </p:spPr>
        <p:txBody>
          <a:bodyPr wrap="square" rtlCol="0">
            <a:spAutoFit/>
          </a:bodyPr>
          <a:lstStyle/>
          <a:p>
            <a:r>
              <a:rPr lang="en-US" b="1" dirty="0" smtClean="0"/>
              <a:t>Wanted</a:t>
            </a:r>
            <a:r>
              <a:rPr lang="en-US" b="1" dirty="0"/>
              <a:t>: </a:t>
            </a:r>
            <a:r>
              <a:rPr lang="en-US" b="1" dirty="0" err="1"/>
              <a:t>LaTeX</a:t>
            </a:r>
            <a:r>
              <a:rPr lang="en-US" b="1" dirty="0"/>
              <a:t> Design Editor</a:t>
            </a:r>
            <a:endParaRPr lang="en-US" dirty="0"/>
          </a:p>
          <a:p>
            <a:r>
              <a:rPr lang="en-US" dirty="0"/>
              <a:t/>
            </a:r>
            <a:br>
              <a:rPr lang="en-US" dirty="0"/>
            </a:br>
            <a:r>
              <a:rPr lang="en-US" dirty="0"/>
              <a:t>Dear students,</a:t>
            </a:r>
          </a:p>
          <a:p>
            <a:r>
              <a:rPr lang="en-US" dirty="0"/>
              <a:t/>
            </a:r>
            <a:br>
              <a:rPr lang="en-US" dirty="0"/>
            </a:br>
            <a:r>
              <a:rPr lang="en-US" dirty="0"/>
              <a:t>The </a:t>
            </a:r>
            <a:r>
              <a:rPr lang="en-US" i="1" dirty="0"/>
              <a:t>Yale Journal of Economics</a:t>
            </a:r>
            <a:r>
              <a:rPr lang="en-US" dirty="0"/>
              <a:t> is seeking a </a:t>
            </a:r>
            <a:r>
              <a:rPr lang="en-US" b="1" dirty="0" err="1"/>
              <a:t>LaTeX</a:t>
            </a:r>
            <a:r>
              <a:rPr lang="en-US" b="1" dirty="0"/>
              <a:t> Design Editor</a:t>
            </a:r>
            <a:r>
              <a:rPr lang="en-US" dirty="0"/>
              <a:t> for the Spring 2014 semester, and we’re inviting you to apply!</a:t>
            </a:r>
          </a:p>
          <a:p>
            <a:r>
              <a:rPr lang="en-US" dirty="0"/>
              <a:t> </a:t>
            </a:r>
          </a:p>
          <a:p>
            <a:r>
              <a:rPr lang="en-US" b="1" dirty="0"/>
              <a:t>ABOUT THE JOURNAL:</a:t>
            </a:r>
            <a:endParaRPr lang="en-US" dirty="0"/>
          </a:p>
          <a:p>
            <a:r>
              <a:rPr lang="en-US" dirty="0"/>
              <a:t>Launched last year with the support of the Economics Department, the </a:t>
            </a:r>
            <a:r>
              <a:rPr lang="en-US" i="1" dirty="0"/>
              <a:t>Journal</a:t>
            </a:r>
            <a:r>
              <a:rPr lang="en-US" dirty="0"/>
              <a:t> showcases outstanding research in economics by undergraduates at Yale and across the globe. The </a:t>
            </a:r>
            <a:r>
              <a:rPr lang="en-US" i="1" dirty="0"/>
              <a:t>Journal </a:t>
            </a:r>
            <a:r>
              <a:rPr lang="en-US" dirty="0"/>
              <a:t>published its </a:t>
            </a:r>
            <a:r>
              <a:rPr lang="en-US" u="sng" dirty="0">
                <a:hlinkClick r:id="rId2"/>
              </a:rPr>
              <a:t>first issue</a:t>
            </a:r>
            <a:r>
              <a:rPr lang="en-US" dirty="0"/>
              <a:t> last spring and its </a:t>
            </a:r>
            <a:r>
              <a:rPr lang="en-US" u="sng" dirty="0">
                <a:hlinkClick r:id="rId3"/>
              </a:rPr>
              <a:t>second issue</a:t>
            </a:r>
            <a:r>
              <a:rPr lang="en-US" dirty="0"/>
              <a:t> this fall; these issues featured work by students at Yale, MIT, Princeton, and the University of Chicago on topics like Spotify’s effect on music piracy, laptops in the classroom, and IPO performance. Our work has reached students and professors across the United States and around the world.</a:t>
            </a:r>
          </a:p>
          <a:p>
            <a:r>
              <a:rPr lang="en-US" dirty="0"/>
              <a:t> </a:t>
            </a:r>
          </a:p>
          <a:p>
            <a:r>
              <a:rPr lang="en-US" b="1" dirty="0"/>
              <a:t>ABOUT THE POSITION:</a:t>
            </a:r>
            <a:endParaRPr lang="en-US" dirty="0"/>
          </a:p>
          <a:p>
            <a:r>
              <a:rPr lang="en-US" dirty="0"/>
              <a:t>Our design team is responsible for typesetting and laying out the </a:t>
            </a:r>
            <a:r>
              <a:rPr lang="en-US" i="1" dirty="0"/>
              <a:t>Journal</a:t>
            </a:r>
            <a:r>
              <a:rPr lang="en-US" dirty="0"/>
              <a:t> using </a:t>
            </a:r>
            <a:r>
              <a:rPr lang="en-US" dirty="0" err="1"/>
              <a:t>LaTeX</a:t>
            </a:r>
            <a:r>
              <a:rPr lang="en-US" dirty="0"/>
              <a:t>. We’re looking for a new design editor who has previous experience using this software and who wants to be part of a new and rapidly growing publication.</a:t>
            </a:r>
          </a:p>
          <a:p>
            <a:r>
              <a:rPr lang="en-US" dirty="0"/>
              <a:t> </a:t>
            </a:r>
          </a:p>
          <a:p>
            <a:r>
              <a:rPr lang="en-US" b="1" dirty="0"/>
              <a:t>HOW TO APPLY:</a:t>
            </a:r>
            <a:endParaRPr lang="en-US" dirty="0"/>
          </a:p>
          <a:p>
            <a:r>
              <a:rPr lang="en-US" dirty="0"/>
              <a:t>Please send an email to </a:t>
            </a:r>
            <a:r>
              <a:rPr lang="en-US" dirty="0">
                <a:hlinkClick r:id="rId4"/>
              </a:rPr>
              <a:t>yaleeconomicsjournal@gmail.com</a:t>
            </a:r>
            <a:r>
              <a:rPr lang="en-US" dirty="0"/>
              <a:t> with your name, college, and class year, as well as why you’re interested in the position and your relevant experience. Applications will be considered on a rolling basis. For additional information about the </a:t>
            </a:r>
            <a:r>
              <a:rPr lang="en-US" i="1" dirty="0"/>
              <a:t>Journal</a:t>
            </a:r>
            <a:r>
              <a:rPr lang="en-US" dirty="0"/>
              <a:t>, feel free to email us with questions. We hope to hear from you soon!</a:t>
            </a:r>
          </a:p>
          <a:p>
            <a:r>
              <a:rPr lang="en-US" dirty="0"/>
              <a:t> </a:t>
            </a:r>
          </a:p>
          <a:p>
            <a:r>
              <a:rPr lang="en-US" dirty="0"/>
              <a:t>Regards,</a:t>
            </a:r>
          </a:p>
          <a:p>
            <a:r>
              <a:rPr lang="en-US" dirty="0"/>
              <a:t> </a:t>
            </a:r>
          </a:p>
          <a:p>
            <a:r>
              <a:rPr lang="en-US" dirty="0"/>
              <a:t>Antonia Woodford, Editor-in-Chief</a:t>
            </a:r>
          </a:p>
          <a:p>
            <a:r>
              <a:rPr lang="en-US" dirty="0"/>
              <a:t>Moss Weinstock, Managing Editor</a:t>
            </a:r>
          </a:p>
          <a:p>
            <a:endParaRPr lang="en-US" dirty="0"/>
          </a:p>
        </p:txBody>
      </p:sp>
    </p:spTree>
    <p:extLst>
      <p:ext uri="{BB962C8B-B14F-4D97-AF65-F5344CB8AC3E}">
        <p14:creationId xmlns:p14="http://schemas.microsoft.com/office/powerpoint/2010/main" val="399412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ea typeface="ＭＳ Ｐゴシック" panose="020B0600070205080204" pitchFamily="34" charset="-128"/>
              </a:rPr>
              <a:t>Aggregation			Composition</a:t>
            </a:r>
          </a:p>
        </p:txBody>
      </p:sp>
      <p:sp>
        <p:nvSpPr>
          <p:cNvPr id="51203" name="Rectangle 3"/>
          <p:cNvSpPr>
            <a:spLocks noGrp="1" noChangeArrowheads="1"/>
          </p:cNvSpPr>
          <p:nvPr>
            <p:ph sz="half" idx="1"/>
          </p:nvPr>
        </p:nvSpPr>
        <p:spPr/>
        <p:txBody>
          <a:bodyPr/>
          <a:lstStyle/>
          <a:p>
            <a:r>
              <a:rPr lang="en-US" sz="2400">
                <a:ea typeface="ＭＳ Ｐゴシック" panose="020B0600070205080204" pitchFamily="34" charset="-128"/>
              </a:rPr>
              <a:t>An association in which one class belongs to a collection</a:t>
            </a:r>
          </a:p>
          <a:p>
            <a:pPr lvl="1"/>
            <a:r>
              <a:rPr lang="en-US" sz="2000">
                <a:ea typeface="ＭＳ Ｐゴシック" panose="020B0600070205080204" pitchFamily="34" charset="-128"/>
              </a:rPr>
              <a:t>Shared: An object can exist in more than one collections</a:t>
            </a:r>
          </a:p>
          <a:p>
            <a:pPr lvl="1"/>
            <a:r>
              <a:rPr lang="en-US" sz="2000">
                <a:ea typeface="ＭＳ Ｐゴシック" panose="020B0600070205080204" pitchFamily="34" charset="-128"/>
              </a:rPr>
              <a:t>No ownership implied</a:t>
            </a:r>
          </a:p>
          <a:p>
            <a:r>
              <a:rPr lang="en-US" sz="2400">
                <a:ea typeface="ＭＳ Ｐゴシック" panose="020B0600070205080204" pitchFamily="34" charset="-128"/>
              </a:rPr>
              <a:t>Denoted by </a:t>
            </a:r>
            <a:r>
              <a:rPr lang="en-US" sz="2400" u="sng">
                <a:ea typeface="ＭＳ Ｐゴシック" panose="020B0600070205080204" pitchFamily="34" charset="-128"/>
              </a:rPr>
              <a:t>hollow</a:t>
            </a:r>
            <a:r>
              <a:rPr lang="en-US" sz="2400">
                <a:ea typeface="ＭＳ Ｐゴシック" panose="020B0600070205080204" pitchFamily="34" charset="-128"/>
              </a:rPr>
              <a:t> diamond on the “contains” side</a:t>
            </a:r>
          </a:p>
          <a:p>
            <a:endParaRPr lang="en-US" sz="2400">
              <a:ea typeface="ＭＳ Ｐゴシック" panose="020B0600070205080204" pitchFamily="34" charset="-128"/>
            </a:endParaRPr>
          </a:p>
        </p:txBody>
      </p:sp>
      <p:sp>
        <p:nvSpPr>
          <p:cNvPr id="51204" name="Content Placeholder 25"/>
          <p:cNvSpPr>
            <a:spLocks noGrp="1"/>
          </p:cNvSpPr>
          <p:nvPr>
            <p:ph sz="half" idx="2"/>
          </p:nvPr>
        </p:nvSpPr>
        <p:spPr/>
        <p:txBody>
          <a:bodyPr/>
          <a:lstStyle/>
          <a:p>
            <a:r>
              <a:rPr lang="en-US" sz="2400">
                <a:ea typeface="ＭＳ Ｐゴシック" panose="020B0600070205080204" pitchFamily="34" charset="-128"/>
              </a:rPr>
              <a:t>An association in which one class belongs to a collection</a:t>
            </a:r>
          </a:p>
          <a:p>
            <a:pPr lvl="1"/>
            <a:r>
              <a:rPr lang="en-US" sz="2000">
                <a:ea typeface="ＭＳ Ｐゴシック" panose="020B0600070205080204" pitchFamily="34" charset="-128"/>
              </a:rPr>
              <a:t>No Sharing: An object cannot exist in more than one collections</a:t>
            </a:r>
          </a:p>
          <a:p>
            <a:pPr lvl="1"/>
            <a:r>
              <a:rPr lang="en-US" sz="2000">
                <a:ea typeface="ＭＳ Ｐゴシック" panose="020B0600070205080204" pitchFamily="34" charset="-128"/>
              </a:rPr>
              <a:t>Strong “has a” relationship</a:t>
            </a:r>
          </a:p>
          <a:p>
            <a:pPr lvl="1"/>
            <a:r>
              <a:rPr lang="en-US" sz="2000">
                <a:ea typeface="ＭＳ Ｐゴシック" panose="020B0600070205080204" pitchFamily="34" charset="-128"/>
              </a:rPr>
              <a:t>Ownership</a:t>
            </a:r>
          </a:p>
          <a:p>
            <a:r>
              <a:rPr lang="en-US" sz="2400">
                <a:ea typeface="ＭＳ Ｐゴシック" panose="020B0600070205080204" pitchFamily="34" charset="-128"/>
              </a:rPr>
              <a:t>Denoted by </a:t>
            </a:r>
            <a:r>
              <a:rPr lang="en-US" sz="2400" u="sng">
                <a:ea typeface="ＭＳ Ｐゴシック" panose="020B0600070205080204" pitchFamily="34" charset="-128"/>
              </a:rPr>
              <a:t>filled</a:t>
            </a:r>
            <a:r>
              <a:rPr lang="en-US" sz="2400">
                <a:ea typeface="ＭＳ Ｐゴシック" panose="020B0600070205080204" pitchFamily="34" charset="-128"/>
              </a:rPr>
              <a:t> diamond on the “contains” side</a:t>
            </a:r>
          </a:p>
          <a:p>
            <a:pPr>
              <a:buFontTx/>
              <a:buNone/>
            </a:pPr>
            <a:endParaRPr lang="en-US" sz="2400">
              <a:ea typeface="ＭＳ Ｐゴシック" panose="020B0600070205080204" pitchFamily="34" charset="-128"/>
            </a:endParaRPr>
          </a:p>
        </p:txBody>
      </p:sp>
    </p:spTree>
    <p:extLst>
      <p:ext uri="{BB962C8B-B14F-4D97-AF65-F5344CB8AC3E}">
        <p14:creationId xmlns:p14="http://schemas.microsoft.com/office/powerpoint/2010/main" val="129726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5"/>
          <p:cNvSpPr txBox="1">
            <a:spLocks noChangeArrowheads="1"/>
          </p:cNvSpPr>
          <p:nvPr/>
        </p:nvSpPr>
        <p:spPr bwMode="auto">
          <a:xfrm>
            <a:off x="67056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Consultant</a:t>
            </a:r>
          </a:p>
        </p:txBody>
      </p:sp>
      <p:cxnSp>
        <p:nvCxnSpPr>
          <p:cNvPr id="53253" name="AutoShape 10"/>
          <p:cNvCxnSpPr>
            <a:cxnSpLocks noChangeShapeType="1"/>
            <a:stCxn id="53254" idx="2"/>
            <a:endCxn id="53252" idx="0"/>
          </p:cNvCxnSpPr>
          <p:nvPr/>
        </p:nvCxnSpPr>
        <p:spPr bwMode="auto">
          <a:xfrm rot="5400000">
            <a:off x="6879432" y="3374232"/>
            <a:ext cx="2052637" cy="381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3254" name="Text Box 11"/>
          <p:cNvSpPr txBox="1">
            <a:spLocks noChangeArrowheads="1"/>
          </p:cNvSpPr>
          <p:nvPr/>
        </p:nvSpPr>
        <p:spPr bwMode="auto">
          <a:xfrm>
            <a:off x="71628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Project</a:t>
            </a:r>
          </a:p>
        </p:txBody>
      </p:sp>
      <p:sp>
        <p:nvSpPr>
          <p:cNvPr id="53255" name="Text Box 12"/>
          <p:cNvSpPr txBox="1">
            <a:spLocks noChangeArrowheads="1"/>
          </p:cNvSpPr>
          <p:nvPr/>
        </p:nvSpPr>
        <p:spPr bwMode="auto">
          <a:xfrm>
            <a:off x="70866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1..*</a:t>
            </a:r>
          </a:p>
        </p:txBody>
      </p:sp>
      <p:sp>
        <p:nvSpPr>
          <p:cNvPr id="53256" name="Text Box 13"/>
          <p:cNvSpPr txBox="1">
            <a:spLocks noChangeArrowheads="1"/>
          </p:cNvSpPr>
          <p:nvPr/>
        </p:nvSpPr>
        <p:spPr bwMode="auto">
          <a:xfrm>
            <a:off x="74676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3257" name="Text Box 5"/>
          <p:cNvSpPr txBox="1">
            <a:spLocks noChangeArrowheads="1"/>
          </p:cNvSpPr>
          <p:nvPr/>
        </p:nvSpPr>
        <p:spPr bwMode="auto">
          <a:xfrm>
            <a:off x="23622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Wheels</a:t>
            </a:r>
          </a:p>
        </p:txBody>
      </p:sp>
      <p:cxnSp>
        <p:nvCxnSpPr>
          <p:cNvPr id="53258" name="AutoShape 10"/>
          <p:cNvCxnSpPr>
            <a:cxnSpLocks noChangeShapeType="1"/>
            <a:stCxn id="53259" idx="2"/>
            <a:endCxn id="53257" idx="0"/>
          </p:cNvCxnSpPr>
          <p:nvPr/>
        </p:nvCxnSpPr>
        <p:spPr bwMode="auto">
          <a:xfrm rot="5400000">
            <a:off x="2536032" y="3374232"/>
            <a:ext cx="2052637" cy="381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3259" name="Text Box 11"/>
          <p:cNvSpPr txBox="1">
            <a:spLocks noChangeArrowheads="1"/>
          </p:cNvSpPr>
          <p:nvPr/>
        </p:nvSpPr>
        <p:spPr bwMode="auto">
          <a:xfrm>
            <a:off x="28194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Car</a:t>
            </a:r>
          </a:p>
        </p:txBody>
      </p:sp>
      <p:sp>
        <p:nvSpPr>
          <p:cNvPr id="53260" name="Text Box 12"/>
          <p:cNvSpPr txBox="1">
            <a:spLocks noChangeArrowheads="1"/>
          </p:cNvSpPr>
          <p:nvPr/>
        </p:nvSpPr>
        <p:spPr bwMode="auto">
          <a:xfrm>
            <a:off x="2743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4</a:t>
            </a:r>
          </a:p>
        </p:txBody>
      </p:sp>
      <p:sp>
        <p:nvSpPr>
          <p:cNvPr id="53261" name="Text Box 13"/>
          <p:cNvSpPr txBox="1">
            <a:spLocks noChangeArrowheads="1"/>
          </p:cNvSpPr>
          <p:nvPr/>
        </p:nvSpPr>
        <p:spPr bwMode="auto">
          <a:xfrm>
            <a:off x="31242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3262" name="Title 18"/>
          <p:cNvSpPr>
            <a:spLocks noGrp="1"/>
          </p:cNvSpPr>
          <p:nvPr>
            <p:ph type="title"/>
          </p:nvPr>
        </p:nvSpPr>
        <p:spPr/>
        <p:txBody>
          <a:bodyPr/>
          <a:lstStyle/>
          <a:p>
            <a:r>
              <a:rPr lang="en-US" smtClean="0">
                <a:ea typeface="ＭＳ Ｐゴシック" panose="020B0600070205080204" pitchFamily="34" charset="-128"/>
              </a:rPr>
              <a:t> </a:t>
            </a:r>
          </a:p>
        </p:txBody>
      </p:sp>
    </p:spTree>
    <p:extLst>
      <p:ext uri="{BB962C8B-B14F-4D97-AF65-F5344CB8AC3E}">
        <p14:creationId xmlns:p14="http://schemas.microsoft.com/office/powerpoint/2010/main" val="23315925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r>
              <a:rPr lang="en-US" smtClean="0">
                <a:ea typeface="ＭＳ Ｐゴシック" panose="020B0600070205080204" pitchFamily="34" charset="-128"/>
              </a:rPr>
              <a:t>Composition			Aggregation</a:t>
            </a:r>
          </a:p>
        </p:txBody>
      </p:sp>
      <p:sp>
        <p:nvSpPr>
          <p:cNvPr id="55301" name="Text Box 5"/>
          <p:cNvSpPr txBox="1">
            <a:spLocks noChangeArrowheads="1"/>
          </p:cNvSpPr>
          <p:nvPr/>
        </p:nvSpPr>
        <p:spPr bwMode="auto">
          <a:xfrm>
            <a:off x="67056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Consultant</a:t>
            </a:r>
          </a:p>
        </p:txBody>
      </p:sp>
      <p:cxnSp>
        <p:nvCxnSpPr>
          <p:cNvPr id="55302" name="AutoShape 10"/>
          <p:cNvCxnSpPr>
            <a:cxnSpLocks noChangeShapeType="1"/>
            <a:stCxn id="55306" idx="2"/>
            <a:endCxn id="55301" idx="0"/>
          </p:cNvCxnSpPr>
          <p:nvPr/>
        </p:nvCxnSpPr>
        <p:spPr bwMode="auto">
          <a:xfrm rot="5400000">
            <a:off x="7010401" y="3543301"/>
            <a:ext cx="1752600" cy="3175"/>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5303" name="Text Box 11"/>
          <p:cNvSpPr txBox="1">
            <a:spLocks noChangeArrowheads="1"/>
          </p:cNvSpPr>
          <p:nvPr/>
        </p:nvSpPr>
        <p:spPr bwMode="auto">
          <a:xfrm>
            <a:off x="71628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Project</a:t>
            </a:r>
          </a:p>
        </p:txBody>
      </p:sp>
      <p:sp>
        <p:nvSpPr>
          <p:cNvPr id="55304" name="Text Box 12"/>
          <p:cNvSpPr txBox="1">
            <a:spLocks noChangeArrowheads="1"/>
          </p:cNvSpPr>
          <p:nvPr/>
        </p:nvSpPr>
        <p:spPr bwMode="auto">
          <a:xfrm>
            <a:off x="70866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1..*</a:t>
            </a:r>
          </a:p>
        </p:txBody>
      </p:sp>
      <p:sp>
        <p:nvSpPr>
          <p:cNvPr id="55305" name="Text Box 13"/>
          <p:cNvSpPr txBox="1">
            <a:spLocks noChangeArrowheads="1"/>
          </p:cNvSpPr>
          <p:nvPr/>
        </p:nvSpPr>
        <p:spPr bwMode="auto">
          <a:xfrm>
            <a:off x="74676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5306" name="AutoShape 15"/>
          <p:cNvSpPr>
            <a:spLocks noChangeArrowheads="1"/>
          </p:cNvSpPr>
          <p:nvPr/>
        </p:nvSpPr>
        <p:spPr bwMode="auto">
          <a:xfrm>
            <a:off x="7772400" y="2438400"/>
            <a:ext cx="228600" cy="228600"/>
          </a:xfrm>
          <a:prstGeom prst="diamond">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55307" name="Text Box 5"/>
          <p:cNvSpPr txBox="1">
            <a:spLocks noChangeArrowheads="1"/>
          </p:cNvSpPr>
          <p:nvPr/>
        </p:nvSpPr>
        <p:spPr bwMode="auto">
          <a:xfrm>
            <a:off x="23622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Wheels</a:t>
            </a:r>
          </a:p>
        </p:txBody>
      </p:sp>
      <p:cxnSp>
        <p:nvCxnSpPr>
          <p:cNvPr id="55308" name="AutoShape 10"/>
          <p:cNvCxnSpPr>
            <a:cxnSpLocks noChangeShapeType="1"/>
            <a:stCxn id="55312" idx="2"/>
            <a:endCxn id="55307" idx="0"/>
          </p:cNvCxnSpPr>
          <p:nvPr/>
        </p:nvCxnSpPr>
        <p:spPr bwMode="auto">
          <a:xfrm rot="5400000">
            <a:off x="2667001" y="3543301"/>
            <a:ext cx="1752600" cy="3175"/>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5309" name="Text Box 11"/>
          <p:cNvSpPr txBox="1">
            <a:spLocks noChangeArrowheads="1"/>
          </p:cNvSpPr>
          <p:nvPr/>
        </p:nvSpPr>
        <p:spPr bwMode="auto">
          <a:xfrm>
            <a:off x="28194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Car</a:t>
            </a:r>
          </a:p>
        </p:txBody>
      </p:sp>
      <p:sp>
        <p:nvSpPr>
          <p:cNvPr id="55310" name="Text Box 12"/>
          <p:cNvSpPr txBox="1">
            <a:spLocks noChangeArrowheads="1"/>
          </p:cNvSpPr>
          <p:nvPr/>
        </p:nvSpPr>
        <p:spPr bwMode="auto">
          <a:xfrm>
            <a:off x="2743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4</a:t>
            </a:r>
          </a:p>
        </p:txBody>
      </p:sp>
      <p:sp>
        <p:nvSpPr>
          <p:cNvPr id="55311" name="Text Box 13"/>
          <p:cNvSpPr txBox="1">
            <a:spLocks noChangeArrowheads="1"/>
          </p:cNvSpPr>
          <p:nvPr/>
        </p:nvSpPr>
        <p:spPr bwMode="auto">
          <a:xfrm>
            <a:off x="31242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5312" name="AutoShape 15"/>
          <p:cNvSpPr>
            <a:spLocks noChangeArrowheads="1"/>
          </p:cNvSpPr>
          <p:nvPr/>
        </p:nvSpPr>
        <p:spPr bwMode="auto">
          <a:xfrm>
            <a:off x="3429000" y="2438400"/>
            <a:ext cx="228600" cy="228600"/>
          </a:xfrm>
          <a:prstGeom prst="diamond">
            <a:avLst/>
          </a:prstGeom>
          <a:solidFill>
            <a:schemeClr val="tx1"/>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Tree>
    <p:extLst>
      <p:ext uri="{BB962C8B-B14F-4D97-AF65-F5344CB8AC3E}">
        <p14:creationId xmlns:p14="http://schemas.microsoft.com/office/powerpoint/2010/main" val="22255164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5"/>
          <p:cNvSpPr txBox="1">
            <a:spLocks noChangeArrowheads="1"/>
          </p:cNvSpPr>
          <p:nvPr/>
        </p:nvSpPr>
        <p:spPr bwMode="auto">
          <a:xfrm>
            <a:off x="67056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classroom</a:t>
            </a:r>
          </a:p>
        </p:txBody>
      </p:sp>
      <p:cxnSp>
        <p:nvCxnSpPr>
          <p:cNvPr id="57349" name="AutoShape 10"/>
          <p:cNvCxnSpPr>
            <a:cxnSpLocks noChangeShapeType="1"/>
            <a:stCxn id="57350" idx="2"/>
            <a:endCxn id="57348" idx="0"/>
          </p:cNvCxnSpPr>
          <p:nvPr/>
        </p:nvCxnSpPr>
        <p:spPr bwMode="auto">
          <a:xfrm rot="5400000">
            <a:off x="6879432" y="3374232"/>
            <a:ext cx="2052637" cy="381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7350" name="Text Box 11"/>
          <p:cNvSpPr txBox="1">
            <a:spLocks noChangeArrowheads="1"/>
          </p:cNvSpPr>
          <p:nvPr/>
        </p:nvSpPr>
        <p:spPr bwMode="auto">
          <a:xfrm>
            <a:off x="71628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dirty="0" smtClean="0">
                <a:latin typeface="Comic Sans MS" panose="030F0702030302020204" pitchFamily="66" charset="0"/>
              </a:rPr>
              <a:t>AKW</a:t>
            </a:r>
            <a:endParaRPr lang="en-US" dirty="0">
              <a:latin typeface="Comic Sans MS" panose="030F0702030302020204" pitchFamily="66" charset="0"/>
            </a:endParaRPr>
          </a:p>
        </p:txBody>
      </p:sp>
      <p:sp>
        <p:nvSpPr>
          <p:cNvPr id="57351" name="Text Box 12"/>
          <p:cNvSpPr txBox="1">
            <a:spLocks noChangeArrowheads="1"/>
          </p:cNvSpPr>
          <p:nvPr/>
        </p:nvSpPr>
        <p:spPr bwMode="auto">
          <a:xfrm>
            <a:off x="70866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1..*</a:t>
            </a:r>
          </a:p>
        </p:txBody>
      </p:sp>
      <p:sp>
        <p:nvSpPr>
          <p:cNvPr id="57352" name="Text Box 13"/>
          <p:cNvSpPr txBox="1">
            <a:spLocks noChangeArrowheads="1"/>
          </p:cNvSpPr>
          <p:nvPr/>
        </p:nvSpPr>
        <p:spPr bwMode="auto">
          <a:xfrm>
            <a:off x="74676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7353" name="Text Box 5"/>
          <p:cNvSpPr txBox="1">
            <a:spLocks noChangeArrowheads="1"/>
          </p:cNvSpPr>
          <p:nvPr/>
        </p:nvSpPr>
        <p:spPr bwMode="auto">
          <a:xfrm>
            <a:off x="23622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Student</a:t>
            </a:r>
          </a:p>
        </p:txBody>
      </p:sp>
      <p:cxnSp>
        <p:nvCxnSpPr>
          <p:cNvPr id="57354" name="AutoShape 10"/>
          <p:cNvCxnSpPr>
            <a:cxnSpLocks noChangeShapeType="1"/>
            <a:stCxn id="57355" idx="2"/>
            <a:endCxn id="57353" idx="0"/>
          </p:cNvCxnSpPr>
          <p:nvPr/>
        </p:nvCxnSpPr>
        <p:spPr bwMode="auto">
          <a:xfrm rot="5400000">
            <a:off x="2536032" y="3374232"/>
            <a:ext cx="2052637" cy="381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7355" name="Text Box 11"/>
          <p:cNvSpPr txBox="1">
            <a:spLocks noChangeArrowheads="1"/>
          </p:cNvSpPr>
          <p:nvPr/>
        </p:nvSpPr>
        <p:spPr bwMode="auto">
          <a:xfrm>
            <a:off x="28194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dirty="0" smtClean="0">
                <a:latin typeface="Comic Sans MS" panose="030F0702030302020204" pitchFamily="66" charset="0"/>
              </a:rPr>
              <a:t>CPSC439</a:t>
            </a:r>
            <a:endParaRPr lang="en-US" dirty="0">
              <a:latin typeface="Comic Sans MS" panose="030F0702030302020204" pitchFamily="66" charset="0"/>
            </a:endParaRPr>
          </a:p>
        </p:txBody>
      </p:sp>
      <p:sp>
        <p:nvSpPr>
          <p:cNvPr id="57356" name="Text Box 12"/>
          <p:cNvSpPr txBox="1">
            <a:spLocks noChangeArrowheads="1"/>
          </p:cNvSpPr>
          <p:nvPr/>
        </p:nvSpPr>
        <p:spPr bwMode="auto">
          <a:xfrm>
            <a:off x="2743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a:t>
            </a:r>
          </a:p>
        </p:txBody>
      </p:sp>
      <p:sp>
        <p:nvSpPr>
          <p:cNvPr id="57357" name="Text Box 13"/>
          <p:cNvSpPr txBox="1">
            <a:spLocks noChangeArrowheads="1"/>
          </p:cNvSpPr>
          <p:nvPr/>
        </p:nvSpPr>
        <p:spPr bwMode="auto">
          <a:xfrm>
            <a:off x="31242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7358" name="Title 18"/>
          <p:cNvSpPr>
            <a:spLocks noGrp="1"/>
          </p:cNvSpPr>
          <p:nvPr>
            <p:ph type="title"/>
          </p:nvPr>
        </p:nvSpPr>
        <p:spPr/>
        <p:txBody>
          <a:bodyPr/>
          <a:lstStyle/>
          <a:p>
            <a:r>
              <a:rPr lang="en-US" smtClean="0">
                <a:ea typeface="ＭＳ Ｐゴシック" panose="020B0600070205080204" pitchFamily="34" charset="-128"/>
              </a:rPr>
              <a:t> </a:t>
            </a:r>
          </a:p>
        </p:txBody>
      </p:sp>
    </p:spTree>
    <p:extLst>
      <p:ext uri="{BB962C8B-B14F-4D97-AF65-F5344CB8AC3E}">
        <p14:creationId xmlns:p14="http://schemas.microsoft.com/office/powerpoint/2010/main" val="27604449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US" smtClean="0">
                <a:ea typeface="ＭＳ Ｐゴシック" panose="020B0600070205080204" pitchFamily="34" charset="-128"/>
              </a:rPr>
              <a:t>Aggregation			Composition</a:t>
            </a:r>
          </a:p>
        </p:txBody>
      </p:sp>
      <p:sp>
        <p:nvSpPr>
          <p:cNvPr id="59397" name="Text Box 5"/>
          <p:cNvSpPr txBox="1">
            <a:spLocks noChangeArrowheads="1"/>
          </p:cNvSpPr>
          <p:nvPr/>
        </p:nvSpPr>
        <p:spPr bwMode="auto">
          <a:xfrm>
            <a:off x="67056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Classroom</a:t>
            </a:r>
          </a:p>
        </p:txBody>
      </p:sp>
      <p:cxnSp>
        <p:nvCxnSpPr>
          <p:cNvPr id="59398" name="AutoShape 10"/>
          <p:cNvCxnSpPr>
            <a:cxnSpLocks noChangeShapeType="1"/>
            <a:stCxn id="59402" idx="2"/>
            <a:endCxn id="59403" idx="0"/>
          </p:cNvCxnSpPr>
          <p:nvPr/>
        </p:nvCxnSpPr>
        <p:spPr bwMode="auto">
          <a:xfrm rot="5400000">
            <a:off x="2628901" y="3505201"/>
            <a:ext cx="1828800" cy="3175"/>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9399" name="Text Box 11"/>
          <p:cNvSpPr txBox="1">
            <a:spLocks noChangeArrowheads="1"/>
          </p:cNvSpPr>
          <p:nvPr/>
        </p:nvSpPr>
        <p:spPr bwMode="auto">
          <a:xfrm>
            <a:off x="71628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dirty="0" smtClean="0">
                <a:latin typeface="Comic Sans MS" panose="030F0702030302020204" pitchFamily="66" charset="0"/>
              </a:rPr>
              <a:t>AKW</a:t>
            </a:r>
            <a:endParaRPr lang="en-US" dirty="0">
              <a:latin typeface="Comic Sans MS" panose="030F0702030302020204" pitchFamily="66" charset="0"/>
            </a:endParaRPr>
          </a:p>
        </p:txBody>
      </p:sp>
      <p:sp>
        <p:nvSpPr>
          <p:cNvPr id="59400" name="Text Box 12"/>
          <p:cNvSpPr txBox="1">
            <a:spLocks noChangeArrowheads="1"/>
          </p:cNvSpPr>
          <p:nvPr/>
        </p:nvSpPr>
        <p:spPr bwMode="auto">
          <a:xfrm>
            <a:off x="70866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1..*</a:t>
            </a:r>
          </a:p>
        </p:txBody>
      </p:sp>
      <p:sp>
        <p:nvSpPr>
          <p:cNvPr id="59401" name="Text Box 13"/>
          <p:cNvSpPr txBox="1">
            <a:spLocks noChangeArrowheads="1"/>
          </p:cNvSpPr>
          <p:nvPr/>
        </p:nvSpPr>
        <p:spPr bwMode="auto">
          <a:xfrm>
            <a:off x="74676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9402" name="AutoShape 15"/>
          <p:cNvSpPr>
            <a:spLocks noChangeArrowheads="1"/>
          </p:cNvSpPr>
          <p:nvPr/>
        </p:nvSpPr>
        <p:spPr bwMode="auto">
          <a:xfrm>
            <a:off x="3429000" y="2362200"/>
            <a:ext cx="228600" cy="228600"/>
          </a:xfrm>
          <a:prstGeom prst="diamond">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59403" name="Text Box 5"/>
          <p:cNvSpPr txBox="1">
            <a:spLocks noChangeArrowheads="1"/>
          </p:cNvSpPr>
          <p:nvPr/>
        </p:nvSpPr>
        <p:spPr bwMode="auto">
          <a:xfrm>
            <a:off x="2362200" y="4419601"/>
            <a:ext cx="23622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dirty="0">
                <a:latin typeface="Comic Sans MS" panose="030F0702030302020204" pitchFamily="66" charset="0"/>
              </a:rPr>
              <a:t>Student</a:t>
            </a:r>
          </a:p>
        </p:txBody>
      </p:sp>
      <p:cxnSp>
        <p:nvCxnSpPr>
          <p:cNvPr id="59404" name="AutoShape 10"/>
          <p:cNvCxnSpPr>
            <a:cxnSpLocks noChangeShapeType="1"/>
            <a:stCxn id="59399" idx="2"/>
            <a:endCxn id="59397" idx="0"/>
          </p:cNvCxnSpPr>
          <p:nvPr/>
        </p:nvCxnSpPr>
        <p:spPr bwMode="auto">
          <a:xfrm rot="5400000">
            <a:off x="6879432" y="3374232"/>
            <a:ext cx="2052637" cy="381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9405" name="Text Box 11"/>
          <p:cNvSpPr txBox="1">
            <a:spLocks noChangeArrowheads="1"/>
          </p:cNvSpPr>
          <p:nvPr/>
        </p:nvSpPr>
        <p:spPr bwMode="auto">
          <a:xfrm>
            <a:off x="2819400" y="1905001"/>
            <a:ext cx="1524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dirty="0" smtClean="0">
                <a:latin typeface="Comic Sans MS" panose="030F0702030302020204" pitchFamily="66" charset="0"/>
              </a:rPr>
              <a:t>CS439</a:t>
            </a:r>
            <a:endParaRPr lang="en-US" dirty="0">
              <a:latin typeface="Comic Sans MS" panose="030F0702030302020204" pitchFamily="66" charset="0"/>
            </a:endParaRPr>
          </a:p>
        </p:txBody>
      </p:sp>
      <p:sp>
        <p:nvSpPr>
          <p:cNvPr id="59406" name="Text Box 12"/>
          <p:cNvSpPr txBox="1">
            <a:spLocks noChangeArrowheads="1"/>
          </p:cNvSpPr>
          <p:nvPr/>
        </p:nvSpPr>
        <p:spPr bwMode="auto">
          <a:xfrm>
            <a:off x="2743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atin typeface="Comic Sans MS" panose="030F0702030302020204" pitchFamily="66" charset="0"/>
              </a:rPr>
              <a:t>*</a:t>
            </a:r>
          </a:p>
        </p:txBody>
      </p:sp>
      <p:sp>
        <p:nvSpPr>
          <p:cNvPr id="59407" name="Text Box 13"/>
          <p:cNvSpPr txBox="1">
            <a:spLocks noChangeArrowheads="1"/>
          </p:cNvSpPr>
          <p:nvPr/>
        </p:nvSpPr>
        <p:spPr bwMode="auto">
          <a:xfrm>
            <a:off x="3124200" y="2286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1</a:t>
            </a:r>
          </a:p>
        </p:txBody>
      </p:sp>
      <p:sp>
        <p:nvSpPr>
          <p:cNvPr id="59408" name="AutoShape 15"/>
          <p:cNvSpPr>
            <a:spLocks noChangeArrowheads="1"/>
          </p:cNvSpPr>
          <p:nvPr/>
        </p:nvSpPr>
        <p:spPr bwMode="auto">
          <a:xfrm>
            <a:off x="7820464" y="2362200"/>
            <a:ext cx="228600" cy="228600"/>
          </a:xfrm>
          <a:prstGeom prst="diamond">
            <a:avLst/>
          </a:prstGeom>
          <a:solidFill>
            <a:schemeClr val="tx1"/>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Tree>
    <p:extLst>
      <p:ext uri="{BB962C8B-B14F-4D97-AF65-F5344CB8AC3E}">
        <p14:creationId xmlns:p14="http://schemas.microsoft.com/office/powerpoint/2010/main" val="14116598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r>
              <a:rPr lang="en-US" smtClean="0">
                <a:ea typeface="ＭＳ Ｐゴシック" panose="020B0600070205080204" pitchFamily="34" charset="-128"/>
              </a:rPr>
              <a:t>Generalization</a:t>
            </a:r>
          </a:p>
        </p:txBody>
      </p:sp>
      <p:sp>
        <p:nvSpPr>
          <p:cNvPr id="61445" name="Rectangle 3"/>
          <p:cNvSpPr>
            <a:spLocks noGrp="1" noChangeArrowheads="1"/>
          </p:cNvSpPr>
          <p:nvPr>
            <p:ph type="body" sz="half" idx="1"/>
          </p:nvPr>
        </p:nvSpPr>
        <p:spPr/>
        <p:txBody>
          <a:bodyPr/>
          <a:lstStyle/>
          <a:p>
            <a:r>
              <a:rPr lang="en-US" sz="2400">
                <a:ea typeface="ＭＳ Ｐゴシック" panose="020B0600070205080204" pitchFamily="34" charset="-128"/>
              </a:rPr>
              <a:t>Inheritance between classes</a:t>
            </a:r>
          </a:p>
          <a:p>
            <a:endParaRPr lang="en-US" sz="2400">
              <a:ea typeface="ＭＳ Ｐゴシック" panose="020B0600070205080204" pitchFamily="34" charset="-128"/>
            </a:endParaRPr>
          </a:p>
          <a:p>
            <a:r>
              <a:rPr lang="en-US" sz="2400">
                <a:ea typeface="ＭＳ Ｐゴシック" panose="020B0600070205080204" pitchFamily="34" charset="-128"/>
              </a:rPr>
              <a:t>Denoted by open triangle</a:t>
            </a:r>
          </a:p>
        </p:txBody>
      </p:sp>
      <p:sp>
        <p:nvSpPr>
          <p:cNvPr id="61446" name="Text Box 5"/>
          <p:cNvSpPr txBox="1">
            <a:spLocks noChangeArrowheads="1"/>
          </p:cNvSpPr>
          <p:nvPr/>
        </p:nvSpPr>
        <p:spPr bwMode="auto">
          <a:xfrm>
            <a:off x="6705600" y="1981201"/>
            <a:ext cx="1524000"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Button</a:t>
            </a:r>
          </a:p>
        </p:txBody>
      </p:sp>
      <p:sp>
        <p:nvSpPr>
          <p:cNvPr id="61447" name="Text Box 6"/>
          <p:cNvSpPr txBox="1">
            <a:spLocks noChangeArrowheads="1"/>
          </p:cNvSpPr>
          <p:nvPr/>
        </p:nvSpPr>
        <p:spPr bwMode="auto">
          <a:xfrm>
            <a:off x="4648200" y="4800601"/>
            <a:ext cx="2362200"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RequestButton</a:t>
            </a:r>
          </a:p>
        </p:txBody>
      </p:sp>
      <p:sp>
        <p:nvSpPr>
          <p:cNvPr id="61448" name="Text Box 16"/>
          <p:cNvSpPr txBox="1">
            <a:spLocks noChangeArrowheads="1"/>
          </p:cNvSpPr>
          <p:nvPr/>
        </p:nvSpPr>
        <p:spPr bwMode="auto">
          <a:xfrm>
            <a:off x="7696200" y="4876801"/>
            <a:ext cx="2743200"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EmergencyButton</a:t>
            </a:r>
          </a:p>
        </p:txBody>
      </p:sp>
      <p:sp>
        <p:nvSpPr>
          <p:cNvPr id="61449" name="AutoShape 17"/>
          <p:cNvSpPr>
            <a:spLocks noChangeArrowheads="1"/>
          </p:cNvSpPr>
          <p:nvPr/>
        </p:nvSpPr>
        <p:spPr bwMode="auto">
          <a:xfrm>
            <a:off x="7162800" y="2514600"/>
            <a:ext cx="533400" cy="457200"/>
          </a:xfrm>
          <a:prstGeom prst="triangle">
            <a:avLst>
              <a:gd name="adj" fmla="val 50000"/>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cxnSp>
        <p:nvCxnSpPr>
          <p:cNvPr id="61450" name="AutoShape 18"/>
          <p:cNvCxnSpPr>
            <a:cxnSpLocks noChangeShapeType="1"/>
            <a:stCxn id="61449" idx="3"/>
            <a:endCxn id="61447" idx="0"/>
          </p:cNvCxnSpPr>
          <p:nvPr/>
        </p:nvCxnSpPr>
        <p:spPr bwMode="auto">
          <a:xfrm flipH="1">
            <a:off x="5829300" y="2971800"/>
            <a:ext cx="1600200" cy="18288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cxnSp>
        <p:nvCxnSpPr>
          <p:cNvPr id="61451" name="AutoShape 19"/>
          <p:cNvCxnSpPr>
            <a:cxnSpLocks noChangeShapeType="1"/>
            <a:stCxn id="61449" idx="3"/>
            <a:endCxn id="61448" idx="0"/>
          </p:cNvCxnSpPr>
          <p:nvPr/>
        </p:nvCxnSpPr>
        <p:spPr bwMode="auto">
          <a:xfrm>
            <a:off x="7429500" y="2971800"/>
            <a:ext cx="1638300" cy="190500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86631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p:cNvSpPr>
            <a:spLocks noGrp="1"/>
          </p:cNvSpPr>
          <p:nvPr>
            <p:ph type="title"/>
          </p:nvPr>
        </p:nvSpPr>
        <p:spPr/>
        <p:txBody>
          <a:bodyPr/>
          <a:lstStyle/>
          <a:p>
            <a:r>
              <a:rPr lang="en-US" smtClean="0">
                <a:ea typeface="ＭＳ Ｐゴシック" panose="020B0600070205080204" pitchFamily="34" charset="-128"/>
              </a:rPr>
              <a:t>Generalization</a:t>
            </a:r>
          </a:p>
        </p:txBody>
      </p:sp>
      <p:sp>
        <p:nvSpPr>
          <p:cNvPr id="63491" name="Content Placeholder 9"/>
          <p:cNvSpPr>
            <a:spLocks noGrp="1"/>
          </p:cNvSpPr>
          <p:nvPr>
            <p:ph idx="1"/>
          </p:nvPr>
        </p:nvSpPr>
        <p:spPr/>
        <p:txBody>
          <a:bodyPr/>
          <a:lstStyle/>
          <a:p>
            <a:r>
              <a:rPr lang="en-US" dirty="0" smtClean="0">
                <a:ea typeface="ＭＳ Ｐゴシック" panose="020B0600070205080204" pitchFamily="34" charset="-128"/>
              </a:rPr>
              <a:t>(Think </a:t>
            </a:r>
            <a:r>
              <a:rPr lang="en-US" dirty="0" err="1" smtClean="0">
                <a:ea typeface="ＭＳ Ｐゴシック" panose="020B0600070205080204" pitchFamily="34" charset="-128"/>
              </a:rPr>
              <a:t>subclassing</a:t>
            </a:r>
            <a:r>
              <a:rPr lang="en-US" dirty="0" smtClean="0">
                <a:ea typeface="ＭＳ Ｐゴシック" panose="020B0600070205080204" pitchFamily="34" charset="-128"/>
              </a:rPr>
              <a:t>)</a:t>
            </a:r>
          </a:p>
        </p:txBody>
      </p:sp>
      <p:sp>
        <p:nvSpPr>
          <p:cNvPr id="63494" name="Text Box 5"/>
          <p:cNvSpPr txBox="1">
            <a:spLocks noChangeArrowheads="1"/>
          </p:cNvSpPr>
          <p:nvPr/>
        </p:nvSpPr>
        <p:spPr bwMode="auto">
          <a:xfrm>
            <a:off x="2438400" y="4038601"/>
            <a:ext cx="2667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Hospital Doctor</a:t>
            </a:r>
          </a:p>
        </p:txBody>
      </p:sp>
      <p:sp>
        <p:nvSpPr>
          <p:cNvPr id="63495" name="Text Box 11"/>
          <p:cNvSpPr txBox="1">
            <a:spLocks noChangeArrowheads="1"/>
          </p:cNvSpPr>
          <p:nvPr/>
        </p:nvSpPr>
        <p:spPr bwMode="auto">
          <a:xfrm>
            <a:off x="5334000" y="2357438"/>
            <a:ext cx="2057400" cy="46196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Doctor</a:t>
            </a:r>
          </a:p>
        </p:txBody>
      </p:sp>
      <p:sp>
        <p:nvSpPr>
          <p:cNvPr id="63496" name="Text Box 5"/>
          <p:cNvSpPr txBox="1">
            <a:spLocks noChangeArrowheads="1"/>
          </p:cNvSpPr>
          <p:nvPr/>
        </p:nvSpPr>
        <p:spPr bwMode="auto">
          <a:xfrm>
            <a:off x="6705600" y="4114801"/>
            <a:ext cx="2362200" cy="8302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General Practitioner</a:t>
            </a:r>
          </a:p>
        </p:txBody>
      </p:sp>
      <p:sp>
        <p:nvSpPr>
          <p:cNvPr id="63497" name="Isosceles Triangle 19"/>
          <p:cNvSpPr>
            <a:spLocks noChangeArrowheads="1"/>
          </p:cNvSpPr>
          <p:nvPr/>
        </p:nvSpPr>
        <p:spPr bwMode="auto">
          <a:xfrm>
            <a:off x="5942014" y="2951163"/>
            <a:ext cx="822325" cy="823912"/>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Isosceles Triangle 21"/>
          <p:cNvSpPr>
            <a:spLocks noChangeArrowheads="1"/>
          </p:cNvSpPr>
          <p:nvPr/>
        </p:nvSpPr>
        <p:spPr bwMode="auto">
          <a:xfrm>
            <a:off x="5867400" y="2819400"/>
            <a:ext cx="450850" cy="381000"/>
          </a:xfrm>
          <a:prstGeom prst="triangle">
            <a:avLst>
              <a:gd name="adj" fmla="val 50000"/>
            </a:avLst>
          </a:prstGeom>
          <a:gradFill rotWithShape="1">
            <a:gsLst>
              <a:gs pos="0">
                <a:srgbClr val="FFFFFF"/>
              </a:gs>
              <a:gs pos="100000">
                <a:srgbClr val="FFFFFF"/>
              </a:gs>
            </a:gsLst>
            <a:lin ang="5400000"/>
          </a:gradFill>
          <a:ln w="25400">
            <a:solidFill>
              <a:srgbClr val="663300"/>
            </a:solidFill>
            <a:round/>
            <a:headEnd/>
            <a:tailEnd/>
          </a:ln>
          <a:effectLst>
            <a:outerShdw blurRad="40000" dist="23000" dir="5400000" rotWithShape="0">
              <a:srgbClr val="808080">
                <a:alpha val="34999"/>
              </a:srgbClr>
            </a:outerShdw>
          </a:effectLst>
        </p:spPr>
        <p:txBody>
          <a:bodyPr anchor="ctr"/>
          <a:lstStyle/>
          <a:p>
            <a:pPr>
              <a:defRPr/>
            </a:pPr>
            <a:endParaRPr lang="en-US">
              <a:latin typeface="Times New Roman" charset="0"/>
            </a:endParaRPr>
          </a:p>
        </p:txBody>
      </p:sp>
      <p:sp>
        <p:nvSpPr>
          <p:cNvPr id="23" name="Isosceles Triangle 22"/>
          <p:cNvSpPr>
            <a:spLocks noChangeArrowheads="1"/>
          </p:cNvSpPr>
          <p:nvPr/>
        </p:nvSpPr>
        <p:spPr bwMode="auto">
          <a:xfrm>
            <a:off x="3581400" y="4495800"/>
            <a:ext cx="450850" cy="381000"/>
          </a:xfrm>
          <a:prstGeom prst="triangle">
            <a:avLst>
              <a:gd name="adj" fmla="val 50000"/>
            </a:avLst>
          </a:prstGeom>
          <a:gradFill rotWithShape="1">
            <a:gsLst>
              <a:gs pos="0">
                <a:srgbClr val="FFFFFF"/>
              </a:gs>
              <a:gs pos="100000">
                <a:srgbClr val="FFFFFF"/>
              </a:gs>
            </a:gsLst>
            <a:lin ang="5400000"/>
          </a:gradFill>
          <a:ln w="25400">
            <a:solidFill>
              <a:srgbClr val="663300"/>
            </a:solidFill>
            <a:round/>
            <a:headEnd/>
            <a:tailEnd/>
          </a:ln>
          <a:effectLst>
            <a:outerShdw blurRad="40000" dist="23000" dir="5400000" rotWithShape="0">
              <a:srgbClr val="808080">
                <a:alpha val="34999"/>
              </a:srgbClr>
            </a:outerShdw>
          </a:effectLst>
        </p:spPr>
        <p:txBody>
          <a:bodyPr anchor="ctr"/>
          <a:lstStyle/>
          <a:p>
            <a:pPr>
              <a:defRPr/>
            </a:pPr>
            <a:endParaRPr lang="en-US">
              <a:latin typeface="Times New Roman" charset="0"/>
            </a:endParaRPr>
          </a:p>
        </p:txBody>
      </p:sp>
      <p:cxnSp>
        <p:nvCxnSpPr>
          <p:cNvPr id="63500" name="Elbow Connector 24"/>
          <p:cNvCxnSpPr>
            <a:cxnSpLocks noChangeShapeType="1"/>
            <a:stCxn id="63494" idx="0"/>
          </p:cNvCxnSpPr>
          <p:nvPr/>
        </p:nvCxnSpPr>
        <p:spPr bwMode="auto">
          <a:xfrm rot="16200000" flipH="1">
            <a:off x="5848350" y="1962150"/>
            <a:ext cx="76200" cy="4229100"/>
          </a:xfrm>
          <a:prstGeom prst="bentConnector4">
            <a:avLst>
              <a:gd name="adj1" fmla="val -300000"/>
              <a:gd name="adj2" fmla="val 100023"/>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3501" name="Straight Connector 28"/>
          <p:cNvCxnSpPr>
            <a:cxnSpLocks noChangeShapeType="1"/>
            <a:endCxn id="22" idx="3"/>
          </p:cNvCxnSpPr>
          <p:nvPr/>
        </p:nvCxnSpPr>
        <p:spPr bwMode="auto">
          <a:xfrm rot="16200000" flipV="1">
            <a:off x="5789613" y="3503613"/>
            <a:ext cx="609600"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3502" name="Text Box 5"/>
          <p:cNvSpPr txBox="1">
            <a:spLocks noChangeArrowheads="1"/>
          </p:cNvSpPr>
          <p:nvPr/>
        </p:nvSpPr>
        <p:spPr bwMode="auto">
          <a:xfrm>
            <a:off x="2472396" y="5638801"/>
            <a:ext cx="2667000" cy="4619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Cardiologist</a:t>
            </a:r>
          </a:p>
        </p:txBody>
      </p:sp>
      <p:cxnSp>
        <p:nvCxnSpPr>
          <p:cNvPr id="63503" name="Straight Connector 34"/>
          <p:cNvCxnSpPr>
            <a:cxnSpLocks noChangeShapeType="1"/>
            <a:stCxn id="63502" idx="0"/>
            <a:endCxn id="23" idx="3"/>
          </p:cNvCxnSpPr>
          <p:nvPr/>
        </p:nvCxnSpPr>
        <p:spPr bwMode="auto">
          <a:xfrm flipV="1">
            <a:off x="3805896" y="4876800"/>
            <a:ext cx="929" cy="76200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948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a:t>
            </a:r>
            <a:r>
              <a:rPr lang="en-US" dirty="0" smtClean="0"/>
              <a:t>vs </a:t>
            </a:r>
            <a:r>
              <a:rPr lang="en-US" dirty="0"/>
              <a:t>Aggregation </a:t>
            </a:r>
            <a:r>
              <a:rPr lang="en-US" dirty="0" smtClean="0"/>
              <a:t>in Java</a:t>
            </a:r>
            <a:endParaRPr lang="en-US" dirty="0"/>
          </a:p>
        </p:txBody>
      </p:sp>
      <p:sp>
        <p:nvSpPr>
          <p:cNvPr id="7" name="Rectangle 2"/>
          <p:cNvSpPr>
            <a:spLocks noGrp="1" noChangeArrowheads="1"/>
          </p:cNvSpPr>
          <p:nvPr>
            <p:ph sz="half" idx="1"/>
          </p:nvPr>
        </p:nvSpPr>
        <p:spPr bwMode="auto">
          <a:xfrm>
            <a:off x="1069848" y="2284654"/>
            <a:ext cx="455722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Rockwell (Body)"/>
              </a:rPr>
              <a:t>final class </a:t>
            </a:r>
            <a:r>
              <a:rPr kumimoji="0" lang="en-US" b="0" i="0" u="none" strike="noStrike" cap="none" normalizeH="0" baseline="0" dirty="0" smtClean="0">
                <a:ln>
                  <a:noFill/>
                </a:ln>
                <a:solidFill>
                  <a:srgbClr val="00B0F0"/>
                </a:solidFill>
                <a:effectLst/>
                <a:latin typeface="Rockwell (Body)"/>
              </a:rPr>
              <a:t>Car</a:t>
            </a:r>
            <a:r>
              <a:rPr kumimoji="0" lang="en-US" b="0" i="0" u="none" strike="noStrike" cap="none" normalizeH="0" baseline="0" dirty="0" smtClean="0">
                <a:ln>
                  <a:noFill/>
                </a:ln>
                <a:solidFill>
                  <a:schemeClr val="tx1"/>
                </a:solidFill>
                <a:effectLst/>
                <a:latin typeface="Rockwell (Body)"/>
              </a:rPr>
              <a:t> {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smtClean="0">
                <a:ln>
                  <a:noFill/>
                </a:ln>
                <a:solidFill>
                  <a:srgbClr val="002060"/>
                </a:solidFill>
                <a:effectLst/>
                <a:latin typeface="Rockwell (Body)"/>
              </a:rPr>
              <a:t>  </a:t>
            </a:r>
            <a:r>
              <a:rPr kumimoji="0" lang="en-US" b="0" i="0" u="none" strike="noStrike" cap="none" normalizeH="0" baseline="0" dirty="0" smtClean="0">
                <a:ln>
                  <a:noFill/>
                </a:ln>
                <a:solidFill>
                  <a:srgbClr val="002060"/>
                </a:solidFill>
                <a:effectLst/>
                <a:latin typeface="Rockwell (Body)"/>
              </a:rPr>
              <a:t>private final </a:t>
            </a:r>
            <a:r>
              <a:rPr kumimoji="0" lang="en-US" b="0" i="0" u="none" strike="noStrike" cap="none" normalizeH="0" baseline="0" dirty="0" smtClean="0">
                <a:ln>
                  <a:noFill/>
                </a:ln>
                <a:solidFill>
                  <a:srgbClr val="00B0F0"/>
                </a:solidFill>
                <a:effectLst/>
                <a:latin typeface="Rockwell (Body)"/>
              </a:rPr>
              <a:t>Engine</a:t>
            </a: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err="1" smtClean="0">
                <a:ln>
                  <a:noFill/>
                </a:ln>
                <a:solidFill>
                  <a:schemeClr val="tx1"/>
                </a:solidFill>
                <a:effectLst/>
                <a:latin typeface="Rockwell (Body)"/>
              </a:rPr>
              <a:t>engine</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Rockwell (Body)"/>
              </a:rPr>
              <a:t>  </a:t>
            </a:r>
            <a:r>
              <a:rPr kumimoji="0" lang="en-US" b="0" i="0" u="none" strike="noStrike" cap="none" normalizeH="0" baseline="0" dirty="0" smtClean="0">
                <a:ln>
                  <a:noFill/>
                </a:ln>
                <a:solidFill>
                  <a:srgbClr val="00B0F0"/>
                </a:solidFill>
                <a:effectLst/>
                <a:latin typeface="Rockwell (Body)"/>
              </a:rPr>
              <a:t>Car</a:t>
            </a:r>
            <a:r>
              <a:rPr kumimoji="0" lang="en-US" b="0" i="0" u="none" strike="noStrike" cap="none" normalizeH="0" baseline="0" dirty="0" smtClean="0">
                <a:ln>
                  <a:noFill/>
                </a:ln>
                <a:solidFill>
                  <a:schemeClr val="tx1"/>
                </a:solidFill>
                <a:effectLst/>
                <a:latin typeface="Rockwell (Body)"/>
              </a:rPr>
              <a:t>(</a:t>
            </a:r>
            <a:r>
              <a:rPr kumimoji="0" lang="en-US" b="0" i="0" u="none" strike="noStrike" cap="none" normalizeH="0" baseline="0" dirty="0" err="1" smtClean="0">
                <a:ln>
                  <a:noFill/>
                </a:ln>
                <a:solidFill>
                  <a:srgbClr val="00B0F0"/>
                </a:solidFill>
                <a:effectLst/>
                <a:latin typeface="Rockwell (Body)"/>
              </a:rPr>
              <a:t>EngineSpecs</a:t>
            </a:r>
            <a:r>
              <a:rPr kumimoji="0" lang="en-US" b="0" i="0" u="none" strike="noStrike" cap="none" normalizeH="0" baseline="0" dirty="0" smtClean="0">
                <a:ln>
                  <a:noFill/>
                </a:ln>
                <a:solidFill>
                  <a:schemeClr val="tx1"/>
                </a:solidFill>
                <a:effectLst/>
                <a:latin typeface="Rockwell (Body)"/>
              </a:rPr>
              <a:t> specs) {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chemeClr val="tx1"/>
                </a:solidFill>
                <a:effectLst/>
                <a:latin typeface="Rockwell (Body)"/>
              </a:rPr>
              <a:t>engine = </a:t>
            </a:r>
            <a:r>
              <a:rPr kumimoji="0" lang="en-US" b="0" i="0" u="none" strike="noStrike" cap="none" normalizeH="0" baseline="0" dirty="0" smtClean="0">
                <a:ln>
                  <a:noFill/>
                </a:ln>
                <a:solidFill>
                  <a:srgbClr val="002060"/>
                </a:solidFill>
                <a:effectLst/>
                <a:latin typeface="Rockwell (Body)"/>
              </a:rPr>
              <a:t>new</a:t>
            </a: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B0F0"/>
                </a:solidFill>
                <a:effectLst/>
                <a:latin typeface="Rockwell (Body)"/>
              </a:rPr>
              <a:t>Engine</a:t>
            </a:r>
            <a:r>
              <a:rPr kumimoji="0" lang="en-US" b="0" i="0" u="none" strike="noStrike" cap="none" normalizeH="0" baseline="0" dirty="0" smtClean="0">
                <a:ln>
                  <a:noFill/>
                </a:ln>
                <a:solidFill>
                  <a:schemeClr val="tx1"/>
                </a:solidFill>
                <a:effectLst/>
                <a:latin typeface="Rockwell (Body)"/>
              </a:rPr>
              <a:t>(specs);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2060"/>
                </a:solidFill>
                <a:effectLst/>
                <a:latin typeface="Rockwell (Body)"/>
              </a:rPr>
              <a:t>void</a:t>
            </a:r>
            <a:r>
              <a:rPr kumimoji="0" lang="en-US" b="0" i="0" u="none" strike="noStrike" cap="none" normalizeH="0" baseline="0" dirty="0" smtClean="0">
                <a:ln>
                  <a:noFill/>
                </a:ln>
                <a:solidFill>
                  <a:schemeClr val="tx1"/>
                </a:solidFill>
                <a:effectLst/>
                <a:latin typeface="Rockwell (Body)"/>
              </a:rPr>
              <a:t> move() {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err="1" smtClean="0">
                <a:ln>
                  <a:noFill/>
                </a:ln>
                <a:solidFill>
                  <a:schemeClr val="tx1"/>
                </a:solidFill>
                <a:effectLst/>
                <a:latin typeface="Rockwell (Body)"/>
              </a:rPr>
              <a:t>engine.work</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chemeClr val="tx1"/>
                </a:solidFill>
                <a:effectLst/>
                <a:latin typeface="Rockwell (Body)"/>
              </a:rPr>
              <a:t>} </a:t>
            </a: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p>
        </p:txBody>
      </p:sp>
      <p:sp>
        <p:nvSpPr>
          <p:cNvPr id="9" name="Rectangle 4"/>
          <p:cNvSpPr>
            <a:spLocks noGrp="1" noChangeArrowheads="1"/>
          </p:cNvSpPr>
          <p:nvPr>
            <p:ph sz="half" idx="2"/>
          </p:nvPr>
        </p:nvSpPr>
        <p:spPr bwMode="auto">
          <a:xfrm>
            <a:off x="6364224" y="2136668"/>
            <a:ext cx="404630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2060"/>
                </a:solidFill>
                <a:effectLst/>
                <a:latin typeface="Rockwell (Body)"/>
              </a:rPr>
              <a:t>final class </a:t>
            </a:r>
            <a:r>
              <a:rPr kumimoji="0" lang="en-US" b="0" i="0" u="none" strike="noStrike" cap="none" normalizeH="0" baseline="0" dirty="0" smtClean="0">
                <a:ln>
                  <a:noFill/>
                </a:ln>
                <a:solidFill>
                  <a:srgbClr val="00B0F0"/>
                </a:solidFill>
                <a:effectLst/>
                <a:latin typeface="Rockwell (Body)"/>
              </a:rPr>
              <a:t>Car</a:t>
            </a:r>
            <a:r>
              <a:rPr kumimoji="0" lang="en-US" b="0" i="0" u="none" strike="noStrike" cap="none" normalizeH="0" baseline="0" dirty="0" smtClean="0">
                <a:ln>
                  <a:noFill/>
                </a:ln>
                <a:solidFill>
                  <a:schemeClr val="tx1"/>
                </a:solidFill>
                <a:effectLst/>
                <a:latin typeface="Rockwell (Body)"/>
              </a:rPr>
              <a:t> {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2060"/>
                </a:solidFill>
                <a:effectLst/>
                <a:latin typeface="Rockwell (Body)"/>
              </a:rPr>
              <a:t>private</a:t>
            </a: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B0F0"/>
                </a:solidFill>
                <a:effectLst/>
                <a:latin typeface="Rockwell (Body)"/>
              </a:rPr>
              <a:t>Engine</a:t>
            </a: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err="1" smtClean="0">
                <a:ln>
                  <a:noFill/>
                </a:ln>
                <a:solidFill>
                  <a:schemeClr val="tx1"/>
                </a:solidFill>
                <a:effectLst/>
                <a:latin typeface="Rockwell (Body)"/>
              </a:rPr>
              <a:t>engine</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2060"/>
                </a:solidFill>
                <a:effectLst/>
                <a:latin typeface="Rockwell (Body)"/>
              </a:rPr>
              <a:t>void</a:t>
            </a: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err="1" smtClean="0">
                <a:ln>
                  <a:noFill/>
                </a:ln>
                <a:solidFill>
                  <a:schemeClr val="tx1"/>
                </a:solidFill>
                <a:effectLst/>
                <a:latin typeface="Rockwell (Body)"/>
              </a:rPr>
              <a:t>setEngine</a:t>
            </a:r>
            <a:r>
              <a:rPr kumimoji="0" lang="en-US" b="0" i="0" u="none" strike="noStrike" cap="none" normalizeH="0" baseline="0" dirty="0" smtClean="0">
                <a:ln>
                  <a:noFill/>
                </a:ln>
                <a:solidFill>
                  <a:schemeClr val="tx1"/>
                </a:solidFill>
                <a:effectLst/>
                <a:latin typeface="Rockwell (Body)"/>
              </a:rPr>
              <a:t>(</a:t>
            </a:r>
            <a:r>
              <a:rPr kumimoji="0" lang="en-US" b="0" i="0" u="none" strike="noStrike" cap="none" normalizeH="0" baseline="0" dirty="0" smtClean="0">
                <a:ln>
                  <a:noFill/>
                </a:ln>
                <a:solidFill>
                  <a:srgbClr val="00B0F0"/>
                </a:solidFill>
                <a:effectLst/>
                <a:latin typeface="Rockwell (Body)"/>
              </a:rPr>
              <a:t>Engine</a:t>
            </a:r>
            <a:r>
              <a:rPr kumimoji="0" lang="en-US" b="0" i="0" u="none" strike="noStrike" cap="none" normalizeH="0" baseline="0" dirty="0" smtClean="0">
                <a:ln>
                  <a:noFill/>
                </a:ln>
                <a:solidFill>
                  <a:schemeClr val="tx1"/>
                </a:solidFill>
                <a:effectLst/>
                <a:latin typeface="Rockwell (Body)"/>
              </a:rPr>
              <a:t> engine) {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err="1" smtClean="0">
                <a:ln>
                  <a:noFill/>
                </a:ln>
                <a:solidFill>
                  <a:srgbClr val="002060"/>
                </a:solidFill>
                <a:effectLst/>
                <a:latin typeface="Rockwell (Body)"/>
              </a:rPr>
              <a:t>this</a:t>
            </a:r>
            <a:r>
              <a:rPr kumimoji="0" lang="en-US" b="0" i="0" u="none" strike="noStrike" cap="none" normalizeH="0" baseline="0" dirty="0" err="1" smtClean="0">
                <a:ln>
                  <a:noFill/>
                </a:ln>
                <a:solidFill>
                  <a:schemeClr val="tx1"/>
                </a:solidFill>
                <a:effectLst/>
                <a:latin typeface="Rockwell (Body)"/>
              </a:rPr>
              <a:t>.engine</a:t>
            </a:r>
            <a:r>
              <a:rPr kumimoji="0" lang="en-US" b="0" i="0" u="none" strike="noStrike" cap="none" normalizeH="0" baseline="0" dirty="0" smtClean="0">
                <a:ln>
                  <a:noFill/>
                </a:ln>
                <a:solidFill>
                  <a:schemeClr val="tx1"/>
                </a:solidFill>
                <a:effectLst/>
                <a:latin typeface="Rockwell (Body)"/>
              </a:rPr>
              <a:t> = engine;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Rockwel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r>
              <a:rPr kumimoji="0" lang="en-US" b="0" i="0" u="none" strike="noStrike" cap="none" normalizeH="0" baseline="0" dirty="0" smtClean="0">
                <a:ln>
                  <a:noFill/>
                </a:ln>
                <a:solidFill>
                  <a:srgbClr val="002060"/>
                </a:solidFill>
                <a:effectLst/>
                <a:latin typeface="Rockwell (Body)"/>
              </a:rPr>
              <a:t>void</a:t>
            </a:r>
            <a:r>
              <a:rPr kumimoji="0" lang="en-US" b="0" i="0" u="none" strike="noStrike" cap="none" normalizeH="0" baseline="0" dirty="0" smtClean="0">
                <a:ln>
                  <a:noFill/>
                </a:ln>
                <a:solidFill>
                  <a:schemeClr val="tx1"/>
                </a:solidFill>
                <a:effectLst/>
                <a:latin typeface="Rockwell (Body)"/>
              </a:rPr>
              <a:t> move() {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rgbClr val="002060"/>
                </a:solidFill>
                <a:effectLst/>
                <a:latin typeface="Rockwell (Body)"/>
              </a:rPr>
              <a:t>if</a:t>
            </a:r>
            <a:r>
              <a:rPr kumimoji="0" lang="en-US" b="0" i="0" u="none" strike="noStrike" cap="none" normalizeH="0" baseline="0" dirty="0" smtClean="0">
                <a:ln>
                  <a:noFill/>
                </a:ln>
                <a:solidFill>
                  <a:schemeClr val="tx1"/>
                </a:solidFill>
                <a:effectLst/>
                <a:latin typeface="Rockwell (Body)"/>
              </a:rPr>
              <a:t> (engine != </a:t>
            </a:r>
            <a:r>
              <a:rPr kumimoji="0" lang="en-US" b="0" i="0" u="none" strike="noStrike" cap="none" normalizeH="0" baseline="0" dirty="0" smtClean="0">
                <a:ln>
                  <a:noFill/>
                </a:ln>
                <a:solidFill>
                  <a:srgbClr val="002060"/>
                </a:solidFill>
                <a:effectLst/>
                <a:latin typeface="Rockwell (Body)"/>
              </a:rPr>
              <a:t>null</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err="1" smtClean="0">
                <a:ln>
                  <a:noFill/>
                </a:ln>
                <a:solidFill>
                  <a:schemeClr val="tx1"/>
                </a:solidFill>
                <a:effectLst/>
                <a:latin typeface="Rockwell (Body)"/>
              </a:rPr>
              <a:t>engine.work</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Rockwell (Body)"/>
              </a:rPr>
              <a:t> </a:t>
            </a:r>
            <a:r>
              <a:rPr lang="en-US" dirty="0" smtClean="0">
                <a:latin typeface="Rockwell (Body)"/>
              </a:rPr>
              <a:t> </a:t>
            </a:r>
            <a:r>
              <a:rPr kumimoji="0" lang="en-US" b="0" i="0" u="none" strike="noStrike" cap="none" normalizeH="0" baseline="0" dirty="0" smtClean="0">
                <a:ln>
                  <a:noFill/>
                </a:ln>
                <a:solidFill>
                  <a:schemeClr val="tx1"/>
                </a:solidFill>
                <a:effectLst/>
                <a:latin typeface="Rockwell (Body)"/>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Rockwell (Body)"/>
              </a:rPr>
              <a:t>} </a:t>
            </a:r>
          </a:p>
        </p:txBody>
      </p:sp>
    </p:spTree>
    <p:extLst>
      <p:ext uri="{BB962C8B-B14F-4D97-AF65-F5344CB8AC3E}">
        <p14:creationId xmlns:p14="http://schemas.microsoft.com/office/powerpoint/2010/main" val="220921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8388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46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64" y="228600"/>
            <a:ext cx="584358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8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anose="020B0600070205080204" pitchFamily="34" charset="-128"/>
              </a:rPr>
              <a:t>Acknowledgements</a:t>
            </a:r>
            <a:endParaRPr lang="en-US" dirty="0"/>
          </a:p>
        </p:txBody>
      </p:sp>
      <p:sp>
        <p:nvSpPr>
          <p:cNvPr id="3" name="Content Placeholder 2"/>
          <p:cNvSpPr>
            <a:spLocks noGrp="1"/>
          </p:cNvSpPr>
          <p:nvPr>
            <p:ph idx="1"/>
          </p:nvPr>
        </p:nvSpPr>
        <p:spPr/>
        <p:txBody>
          <a:bodyPr/>
          <a:lstStyle/>
          <a:p>
            <a:r>
              <a:rPr lang="en-US" dirty="0" smtClean="0">
                <a:ea typeface="ＭＳ Ｐゴシック" panose="020B0600070205080204" pitchFamily="34" charset="-128"/>
              </a:rPr>
              <a:t>Many </a:t>
            </a:r>
            <a:r>
              <a:rPr lang="en-US" dirty="0">
                <a:ea typeface="ＭＳ Ｐゴシック" panose="020B0600070205080204" pitchFamily="34" charset="-128"/>
              </a:rPr>
              <a:t>slides courtesy of </a:t>
            </a:r>
            <a:r>
              <a:rPr lang="en-US" dirty="0" err="1">
                <a:ea typeface="ＭＳ Ｐゴシック" panose="020B0600070205080204" pitchFamily="34" charset="-128"/>
                <a:hlinkClick r:id="rId2"/>
              </a:rPr>
              <a:t>Rupak</a:t>
            </a:r>
            <a:r>
              <a:rPr lang="en-US" dirty="0">
                <a:ea typeface="ＭＳ Ｐゴシック" panose="020B0600070205080204" pitchFamily="34" charset="-128"/>
                <a:hlinkClick r:id="rId2"/>
              </a:rPr>
              <a:t> </a:t>
            </a:r>
            <a:r>
              <a:rPr lang="en-US" dirty="0" err="1">
                <a:ea typeface="ＭＳ Ｐゴシック" panose="020B0600070205080204" pitchFamily="34" charset="-128"/>
                <a:hlinkClick r:id="rId2"/>
              </a:rPr>
              <a:t>Majumdar</a:t>
            </a:r>
            <a:r>
              <a:rPr lang="en-US" dirty="0">
                <a:ea typeface="ＭＳ Ｐゴシック" panose="020B0600070205080204" pitchFamily="34" charset="-128"/>
              </a:rPr>
              <a:t> </a:t>
            </a:r>
            <a:endParaRPr lang="en-US" dirty="0" smtClean="0">
              <a:ea typeface="ＭＳ Ｐゴシック" panose="020B0600070205080204" pitchFamily="34" charset="-128"/>
            </a:endParaRPr>
          </a:p>
          <a:p>
            <a:r>
              <a:rPr lang="en-US" dirty="0" err="1" smtClean="0">
                <a:ea typeface="ＭＳ Ｐゴシック" panose="020B0600070205080204" pitchFamily="34" charset="-128"/>
              </a:rPr>
              <a:t>Additinally</a:t>
            </a:r>
            <a:r>
              <a:rPr lang="en-US" dirty="0" smtClean="0">
                <a:ea typeface="ＭＳ Ｐゴシック" panose="020B0600070205080204" pitchFamily="34" charset="-128"/>
              </a:rPr>
              <a:t>, </a:t>
            </a:r>
            <a:r>
              <a:rPr lang="en-US" dirty="0" err="1" smtClean="0">
                <a:ea typeface="ＭＳ Ｐゴシック" panose="020B0600070205080204" pitchFamily="34" charset="-128"/>
              </a:rPr>
              <a:t>Rupak</a:t>
            </a:r>
            <a:r>
              <a:rPr lang="en-US" dirty="0" smtClean="0">
                <a:ea typeface="ＭＳ Ｐゴシック" panose="020B0600070205080204" pitchFamily="34" charset="-128"/>
              </a:rPr>
              <a:t> thanked Alex </a:t>
            </a:r>
            <a:r>
              <a:rPr lang="en-US" dirty="0">
                <a:ea typeface="ＭＳ Ｐゴシック" panose="020B0600070205080204" pitchFamily="34" charset="-128"/>
              </a:rPr>
              <a:t>Aiken, </a:t>
            </a:r>
            <a:r>
              <a:rPr lang="en-US" dirty="0" err="1">
                <a:ea typeface="ＭＳ Ｐゴシック" panose="020B0600070205080204" pitchFamily="34" charset="-128"/>
              </a:rPr>
              <a:t>Ras</a:t>
            </a:r>
            <a:r>
              <a:rPr lang="en-US" dirty="0">
                <a:ea typeface="ＭＳ Ｐゴシック" panose="020B0600070205080204" pitchFamily="34" charset="-128"/>
              </a:rPr>
              <a:t> </a:t>
            </a:r>
            <a:r>
              <a:rPr lang="en-US" dirty="0" err="1">
                <a:ea typeface="ＭＳ Ｐゴシック" panose="020B0600070205080204" pitchFamily="34" charset="-128"/>
              </a:rPr>
              <a:t>Bodik</a:t>
            </a:r>
            <a:r>
              <a:rPr lang="en-US" dirty="0">
                <a:ea typeface="ＭＳ Ｐゴシック" panose="020B0600070205080204" pitchFamily="34" charset="-128"/>
              </a:rPr>
              <a:t>, Ralph Johnson, </a:t>
            </a:r>
            <a:r>
              <a:rPr lang="en-US" dirty="0" smtClean="0">
                <a:ea typeface="ＭＳ Ｐゴシック" panose="020B0600070205080204" pitchFamily="34" charset="-128"/>
              </a:rPr>
              <a:t>George </a:t>
            </a:r>
            <a:r>
              <a:rPr lang="en-US" dirty="0" err="1">
                <a:ea typeface="ＭＳ Ｐゴシック" panose="020B0600070205080204" pitchFamily="34" charset="-128"/>
              </a:rPr>
              <a:t>Necula</a:t>
            </a:r>
            <a:r>
              <a:rPr lang="en-US" dirty="0">
                <a:ea typeface="ＭＳ Ｐゴシック" panose="020B0600070205080204" pitchFamily="34" charset="-128"/>
              </a:rPr>
              <a:t>, </a:t>
            </a:r>
            <a:r>
              <a:rPr lang="en-US" dirty="0" err="1">
                <a:ea typeface="ＭＳ Ｐゴシック" panose="020B0600070205080204" pitchFamily="34" charset="-128"/>
              </a:rPr>
              <a:t>Koushik</a:t>
            </a:r>
            <a:r>
              <a:rPr lang="en-US" dirty="0">
                <a:ea typeface="ＭＳ Ｐゴシック" panose="020B0600070205080204" pitchFamily="34" charset="-128"/>
              </a:rPr>
              <a:t> Sen, A J Shankar</a:t>
            </a:r>
          </a:p>
          <a:p>
            <a:endParaRPr lang="en-US" dirty="0">
              <a:ea typeface="ＭＳ Ｐゴシック" panose="020B0600070205080204" pitchFamily="34" charset="-128"/>
            </a:endParaRPr>
          </a:p>
          <a:p>
            <a:r>
              <a:rPr lang="en-US" dirty="0" smtClean="0"/>
              <a:t>This course is inspired by various courses available on-line that combine software engineering and formal methods</a:t>
            </a:r>
          </a:p>
          <a:p>
            <a:pPr lvl="1"/>
            <a:r>
              <a:rPr lang="en-US" dirty="0">
                <a:hlinkClick r:id="rId3"/>
              </a:rPr>
              <a:t>Alex </a:t>
            </a:r>
            <a:r>
              <a:rPr lang="en-US" dirty="0" smtClean="0">
                <a:hlinkClick r:id="rId3"/>
              </a:rPr>
              <a:t>Aiken’s course at Stanford</a:t>
            </a:r>
            <a:endParaRPr lang="en-US" dirty="0" smtClean="0"/>
          </a:p>
          <a:p>
            <a:pPr lvl="1"/>
            <a:r>
              <a:rPr lang="en-US" dirty="0" err="1" smtClean="0">
                <a:hlinkClick r:id="rId4"/>
              </a:rPr>
              <a:t>Darko</a:t>
            </a:r>
            <a:r>
              <a:rPr lang="en-US" dirty="0" smtClean="0">
                <a:hlinkClick r:id="rId4"/>
              </a:rPr>
              <a:t> </a:t>
            </a:r>
            <a:r>
              <a:rPr lang="en-US" dirty="0" err="1" smtClean="0">
                <a:hlinkClick r:id="rId4"/>
              </a:rPr>
              <a:t>Marinov’s</a:t>
            </a:r>
            <a:r>
              <a:rPr lang="en-US" dirty="0" smtClean="0">
                <a:hlinkClick r:id="rId4"/>
              </a:rPr>
              <a:t> course </a:t>
            </a:r>
            <a:r>
              <a:rPr lang="en-US" dirty="0">
                <a:hlinkClick r:id="rId4"/>
              </a:rPr>
              <a:t>at  </a:t>
            </a:r>
            <a:r>
              <a:rPr lang="en-US" dirty="0" smtClean="0">
                <a:hlinkClick r:id="rId4"/>
              </a:rPr>
              <a:t>the </a:t>
            </a:r>
            <a:r>
              <a:rPr lang="en-US" dirty="0">
                <a:hlinkClick r:id="rId4"/>
              </a:rPr>
              <a:t>University of Illinois</a:t>
            </a:r>
            <a:endParaRPr lang="en-US" dirty="0" smtClean="0"/>
          </a:p>
          <a:p>
            <a:endParaRPr lang="en-US" dirty="0"/>
          </a:p>
        </p:txBody>
      </p:sp>
    </p:spTree>
    <p:extLst>
      <p:ext uri="{BB962C8B-B14F-4D97-AF65-F5344CB8AC3E}">
        <p14:creationId xmlns:p14="http://schemas.microsoft.com/office/powerpoint/2010/main" val="2590092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9538"/>
            <a:ext cx="70866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01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ea typeface="ＭＳ Ｐゴシック" panose="020B0600070205080204" pitchFamily="34" charset="-128"/>
              </a:rPr>
              <a:t>Object Diagram</a:t>
            </a:r>
          </a:p>
        </p:txBody>
      </p:sp>
      <p:sp>
        <p:nvSpPr>
          <p:cNvPr id="70659" name="Content Placeholder 2"/>
          <p:cNvSpPr>
            <a:spLocks noGrp="1"/>
          </p:cNvSpPr>
          <p:nvPr>
            <p:ph idx="1"/>
          </p:nvPr>
        </p:nvSpPr>
        <p:spPr/>
        <p:txBody>
          <a:bodyPr/>
          <a:lstStyle/>
          <a:p>
            <a:r>
              <a:rPr lang="en-US" dirty="0" smtClean="0">
                <a:ea typeface="ＭＳ Ｐゴシック" panose="020B0600070205080204" pitchFamily="34" charset="-128"/>
              </a:rPr>
              <a:t>Object diagram is an instantiation of a class diagram</a:t>
            </a:r>
          </a:p>
          <a:p>
            <a:r>
              <a:rPr lang="en-US" dirty="0" smtClean="0">
                <a:ea typeface="ＭＳ Ｐゴシック" panose="020B0600070205080204" pitchFamily="34" charset="-128"/>
              </a:rPr>
              <a:t>Represents a static structure of a system at a particular time</a:t>
            </a:r>
          </a:p>
          <a:p>
            <a:r>
              <a:rPr lang="en-US" dirty="0" smtClean="0">
                <a:ea typeface="ＭＳ Ｐゴシック" panose="020B0600070205080204" pitchFamily="34" charset="-128"/>
              </a:rPr>
              <a:t>Now obsolete (</a:t>
            </a:r>
            <a:r>
              <a:rPr lang="en-US" dirty="0" smtClean="0">
                <a:ea typeface="ＭＳ Ｐゴシック" panose="020B0600070205080204" pitchFamily="34" charset="-128"/>
                <a:hlinkClick r:id="rId3"/>
              </a:rPr>
              <a:t>link</a:t>
            </a:r>
            <a:r>
              <a:rPr lang="en-US" dirty="0" smtClean="0">
                <a:ea typeface="ＭＳ Ｐゴシック" panose="020B0600070205080204" pitchFamily="34" charset="-128"/>
              </a:rPr>
              <a:t>)</a:t>
            </a:r>
          </a:p>
        </p:txBody>
      </p:sp>
    </p:spTree>
    <p:extLst>
      <p:ext uri="{BB962C8B-B14F-4D97-AF65-F5344CB8AC3E}">
        <p14:creationId xmlns:p14="http://schemas.microsoft.com/office/powerpoint/2010/main" val="278673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5" descr="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621" y="130746"/>
            <a:ext cx="51641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5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0CEF3D0-DE5F-476B-AEE3-E3AE17E3E71F}" type="slidenum">
              <a:rPr lang="en-US" sz="1400"/>
              <a:pPr/>
              <a:t>33</a:t>
            </a:fld>
            <a:endParaRPr lang="en-US" sz="1400"/>
          </a:p>
        </p:txBody>
      </p:sp>
      <p:pic>
        <p:nvPicPr>
          <p:cNvPr id="74756" name="Picture 5" descr="Snapshot 2008-09-14 22-01-25.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2238"/>
            <a:ext cx="5562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6"/>
          <p:cNvSpPr txBox="1">
            <a:spLocks noChangeArrowheads="1"/>
          </p:cNvSpPr>
          <p:nvPr/>
        </p:nvSpPr>
        <p:spPr bwMode="auto">
          <a:xfrm>
            <a:off x="8965180" y="1301262"/>
            <a:ext cx="26659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sz="2000" dirty="0">
                <a:latin typeface="+mn-lt"/>
              </a:rPr>
              <a:t>Invalid</a:t>
            </a:r>
          </a:p>
          <a:p>
            <a:pPr algn="ctr"/>
            <a:r>
              <a:rPr lang="en-US" sz="2000" dirty="0">
                <a:latin typeface="+mn-lt"/>
              </a:rPr>
              <a:t>Object </a:t>
            </a:r>
          </a:p>
          <a:p>
            <a:pPr algn="ctr"/>
            <a:r>
              <a:rPr lang="en-US" sz="2000" dirty="0">
                <a:latin typeface="+mn-lt"/>
              </a:rPr>
              <a:t>Diagram</a:t>
            </a:r>
          </a:p>
        </p:txBody>
      </p:sp>
    </p:spTree>
    <p:extLst>
      <p:ext uri="{BB962C8B-B14F-4D97-AF65-F5344CB8AC3E}">
        <p14:creationId xmlns:p14="http://schemas.microsoft.com/office/powerpoint/2010/main" val="332270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1026"/>
          <p:cNvSpPr>
            <a:spLocks noGrp="1" noChangeArrowheads="1"/>
          </p:cNvSpPr>
          <p:nvPr>
            <p:ph type="title"/>
          </p:nvPr>
        </p:nvSpPr>
        <p:spPr/>
        <p:txBody>
          <a:bodyPr/>
          <a:lstStyle/>
          <a:p>
            <a:r>
              <a:rPr lang="en-US" smtClean="0">
                <a:ea typeface="ＭＳ Ｐゴシック" panose="020B0600070205080204" pitchFamily="34" charset="-128"/>
              </a:rPr>
              <a:t>Sequence Diagrams</a:t>
            </a:r>
          </a:p>
        </p:txBody>
      </p:sp>
      <p:sp>
        <p:nvSpPr>
          <p:cNvPr id="76805" name="Rectangle 1027"/>
          <p:cNvSpPr>
            <a:spLocks noGrp="1" noChangeArrowheads="1"/>
          </p:cNvSpPr>
          <p:nvPr>
            <p:ph type="body" idx="1"/>
          </p:nvPr>
        </p:nvSpPr>
        <p:spPr/>
        <p:txBody>
          <a:bodyPr/>
          <a:lstStyle/>
          <a:p>
            <a:r>
              <a:rPr lang="en-US" smtClean="0">
                <a:ea typeface="ＭＳ Ｐゴシック" panose="020B0600070205080204" pitchFamily="34" charset="-128"/>
              </a:rPr>
              <a:t>Sequence diagrams</a:t>
            </a:r>
          </a:p>
          <a:p>
            <a:pPr lvl="1"/>
            <a:r>
              <a:rPr lang="en-US" smtClean="0">
                <a:ea typeface="ＭＳ Ｐゴシック" panose="020B0600070205080204" pitchFamily="34" charset="-128"/>
              </a:rPr>
              <a:t>Refine use cases</a:t>
            </a:r>
          </a:p>
          <a:p>
            <a:pPr lvl="1"/>
            <a:r>
              <a:rPr lang="en-US" smtClean="0">
                <a:ea typeface="ＭＳ Ｐゴシック" panose="020B0600070205080204" pitchFamily="34" charset="-128"/>
              </a:rPr>
              <a:t>Gives view of dynamic behavior of classes</a:t>
            </a:r>
          </a:p>
          <a:p>
            <a:pPr lvl="2"/>
            <a:r>
              <a:rPr lang="en-US" smtClean="0">
                <a:ea typeface="ＭＳ Ｐゴシック" panose="020B0600070205080204" pitchFamily="34" charset="-128"/>
              </a:rPr>
              <a:t>Class diagrams give the static class structure</a:t>
            </a:r>
          </a:p>
          <a:p>
            <a:pPr lvl="2"/>
            <a:endParaRPr lang="en-US" smtClean="0">
              <a:ea typeface="ＭＳ Ｐゴシック" panose="020B0600070205080204" pitchFamily="34" charset="-128"/>
            </a:endParaRPr>
          </a:p>
          <a:p>
            <a:r>
              <a:rPr lang="en-US" smtClean="0">
                <a:ea typeface="ＭＳ Ｐゴシック" panose="020B0600070205080204" pitchFamily="34" charset="-128"/>
              </a:rPr>
              <a:t>Not orthogonal to other diagrams</a:t>
            </a:r>
          </a:p>
          <a:p>
            <a:pPr lvl="1"/>
            <a:r>
              <a:rPr lang="en-US" smtClean="0">
                <a:ea typeface="ＭＳ Ｐゴシック" panose="020B0600070205080204" pitchFamily="34" charset="-128"/>
              </a:rPr>
              <a:t>Overlapping functionality</a:t>
            </a:r>
          </a:p>
          <a:p>
            <a:pPr lvl="1"/>
            <a:r>
              <a:rPr lang="en-US" smtClean="0">
                <a:ea typeface="ＭＳ Ｐゴシック" panose="020B0600070205080204" pitchFamily="34" charset="-128"/>
              </a:rPr>
              <a:t>True of all UML diagrams</a:t>
            </a:r>
          </a:p>
        </p:txBody>
      </p:sp>
    </p:spTree>
    <p:extLst>
      <p:ext uri="{BB962C8B-B14F-4D97-AF65-F5344CB8AC3E}">
        <p14:creationId xmlns:p14="http://schemas.microsoft.com/office/powerpoint/2010/main" val="381639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7"/>
          <p:cNvSpPr>
            <a:spLocks noGrp="1"/>
          </p:cNvSpPr>
          <p:nvPr>
            <p:ph type="title"/>
          </p:nvPr>
        </p:nvSpPr>
        <p:spPr/>
        <p:txBody>
          <a:bodyPr/>
          <a:lstStyle/>
          <a:p>
            <a:r>
              <a:rPr lang="en-US" smtClean="0">
                <a:ea typeface="ＭＳ Ｐゴシック" panose="020B0600070205080204" pitchFamily="34" charset="-128"/>
              </a:rPr>
              <a:t>Sequence Diagrams</a:t>
            </a:r>
          </a:p>
        </p:txBody>
      </p:sp>
      <p:sp>
        <p:nvSpPr>
          <p:cNvPr id="78851" name="Content Placeholder 8"/>
          <p:cNvSpPr>
            <a:spLocks noGrp="1"/>
          </p:cNvSpPr>
          <p:nvPr>
            <p:ph idx="1"/>
          </p:nvPr>
        </p:nvSpPr>
        <p:spPr/>
        <p:txBody>
          <a:bodyPr/>
          <a:lstStyle/>
          <a:p>
            <a:r>
              <a:rPr lang="en-US" smtClean="0">
                <a:ea typeface="ＭＳ Ｐゴシック" panose="020B0600070205080204" pitchFamily="34" charset="-128"/>
              </a:rPr>
              <a:t>Class roles: roles that objects play</a:t>
            </a:r>
          </a:p>
          <a:p>
            <a:r>
              <a:rPr lang="en-US" smtClean="0">
                <a:ea typeface="ＭＳ Ｐゴシック" panose="020B0600070205080204" pitchFamily="34" charset="-128"/>
              </a:rPr>
              <a:t>Lifelines: the existence of an object over time</a:t>
            </a:r>
          </a:p>
          <a:p>
            <a:r>
              <a:rPr lang="en-US" smtClean="0">
                <a:ea typeface="ＭＳ Ｐゴシック" panose="020B0600070205080204" pitchFamily="34" charset="-128"/>
              </a:rPr>
              <a:t>Activations: time during which an object is performing an operation</a:t>
            </a:r>
          </a:p>
          <a:p>
            <a:r>
              <a:rPr lang="en-US" smtClean="0">
                <a:ea typeface="ＭＳ Ｐゴシック" panose="020B0600070205080204" pitchFamily="34" charset="-128"/>
              </a:rPr>
              <a:t>Messages: communications between objects</a:t>
            </a:r>
          </a:p>
        </p:txBody>
      </p:sp>
    </p:spTree>
    <p:extLst>
      <p:ext uri="{BB962C8B-B14F-4D97-AF65-F5344CB8AC3E}">
        <p14:creationId xmlns:p14="http://schemas.microsoft.com/office/powerpoint/2010/main" val="243720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996950"/>
            <a:ext cx="82550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7792" y="6049108"/>
            <a:ext cx="717452" cy="369332"/>
          </a:xfrm>
          <a:prstGeom prst="rect">
            <a:avLst/>
          </a:prstGeom>
          <a:noFill/>
        </p:spPr>
        <p:txBody>
          <a:bodyPr wrap="square" rtlCol="0">
            <a:spAutoFit/>
          </a:bodyPr>
          <a:lstStyle/>
          <a:p>
            <a:r>
              <a:rPr lang="en-US" dirty="0" smtClean="0">
                <a:hlinkClick r:id="rId4"/>
              </a:rPr>
              <a:t>link</a:t>
            </a:r>
            <a:endParaRPr lang="en-US" dirty="0"/>
          </a:p>
        </p:txBody>
      </p:sp>
    </p:spTree>
    <p:extLst>
      <p:ext uri="{BB962C8B-B14F-4D97-AF65-F5344CB8AC3E}">
        <p14:creationId xmlns:p14="http://schemas.microsoft.com/office/powerpoint/2010/main" val="72915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966" y="644193"/>
            <a:ext cx="5771857" cy="5719386"/>
          </a:xfrm>
          <a:prstGeom prst="rect">
            <a:avLst/>
          </a:prstGeom>
        </p:spPr>
      </p:pic>
    </p:spTree>
    <p:extLst>
      <p:ext uri="{BB962C8B-B14F-4D97-AF65-F5344CB8AC3E}">
        <p14:creationId xmlns:p14="http://schemas.microsoft.com/office/powerpoint/2010/main" val="516188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
            <a:ext cx="77597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40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s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3" y="152400"/>
            <a:ext cx="45259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47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mtClean="0">
                <a:ea typeface="ＭＳ Ｐゴシック" panose="020B0600070205080204" pitchFamily="34" charset="-128"/>
              </a:rPr>
              <a:t>UML: Unified Modeling Language</a:t>
            </a:r>
          </a:p>
        </p:txBody>
      </p:sp>
      <p:sp>
        <p:nvSpPr>
          <p:cNvPr id="16389" name="Rectangle 3"/>
          <p:cNvSpPr>
            <a:spLocks noGrp="1" noChangeArrowheads="1"/>
          </p:cNvSpPr>
          <p:nvPr>
            <p:ph type="body" idx="1"/>
          </p:nvPr>
        </p:nvSpPr>
        <p:spPr/>
        <p:txBody>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331316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r>
              <a:rPr lang="en-US" smtClean="0">
                <a:ea typeface="ＭＳ Ｐゴシック" panose="020B0600070205080204" pitchFamily="34" charset="-128"/>
              </a:rPr>
              <a:t>Activity Diagrams</a:t>
            </a:r>
          </a:p>
        </p:txBody>
      </p:sp>
      <p:sp>
        <p:nvSpPr>
          <p:cNvPr id="89093" name="Rectangle 3"/>
          <p:cNvSpPr>
            <a:spLocks noGrp="1" noChangeArrowheads="1"/>
          </p:cNvSpPr>
          <p:nvPr>
            <p:ph type="body" idx="1"/>
          </p:nvPr>
        </p:nvSpPr>
        <p:spPr/>
        <p:txBody>
          <a:bodyPr/>
          <a:lstStyle/>
          <a:p>
            <a:r>
              <a:rPr lang="en-US" smtClean="0">
                <a:ea typeface="ＭＳ Ｐゴシック" panose="020B0600070205080204" pitchFamily="34" charset="-128"/>
              </a:rPr>
              <a:t>Reincarnation of flow charts</a:t>
            </a:r>
          </a:p>
          <a:p>
            <a:pPr lvl="1"/>
            <a:r>
              <a:rPr lang="en-US" smtClean="0">
                <a:ea typeface="ＭＳ Ｐゴシック" panose="020B0600070205080204" pitchFamily="34" charset="-128"/>
              </a:rPr>
              <a:t>Uses flowchart symbols</a:t>
            </a:r>
          </a:p>
          <a:p>
            <a:endParaRPr lang="en-US" smtClean="0">
              <a:ea typeface="ＭＳ Ｐゴシック" panose="020B0600070205080204" pitchFamily="34" charset="-128"/>
            </a:endParaRPr>
          </a:p>
          <a:p>
            <a:r>
              <a:rPr lang="en-US" smtClean="0">
                <a:ea typeface="ＭＳ Ｐゴシック" panose="020B0600070205080204" pitchFamily="34" charset="-128"/>
              </a:rPr>
              <a:t>Emphasis on control-flow</a:t>
            </a:r>
          </a:p>
          <a:p>
            <a:pPr>
              <a:buFontTx/>
              <a:buNone/>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140575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92" y="436098"/>
            <a:ext cx="6949440" cy="5943600"/>
          </a:xfrm>
          <a:prstGeom prst="rect">
            <a:avLst/>
          </a:prstGeom>
        </p:spPr>
      </p:pic>
    </p:spTree>
    <p:extLst>
      <p:ext uri="{BB962C8B-B14F-4D97-AF65-F5344CB8AC3E}">
        <p14:creationId xmlns:p14="http://schemas.microsoft.com/office/powerpoint/2010/main" val="29670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59" y="0"/>
            <a:ext cx="8074855" cy="6858000"/>
          </a:xfrm>
          <a:prstGeom prst="rect">
            <a:avLst/>
          </a:prstGeom>
        </p:spPr>
      </p:pic>
    </p:spTree>
    <p:extLst>
      <p:ext uri="{BB962C8B-B14F-4D97-AF65-F5344CB8AC3E}">
        <p14:creationId xmlns:p14="http://schemas.microsoft.com/office/powerpoint/2010/main" val="119942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74" y="-225084"/>
            <a:ext cx="7821637" cy="6858000"/>
          </a:xfrm>
          <a:prstGeom prst="rect">
            <a:avLst/>
          </a:prstGeom>
        </p:spPr>
      </p:pic>
      <p:sp>
        <p:nvSpPr>
          <p:cNvPr id="3" name="TextBox 2"/>
          <p:cNvSpPr txBox="1"/>
          <p:nvPr/>
        </p:nvSpPr>
        <p:spPr>
          <a:xfrm>
            <a:off x="2461847" y="4754880"/>
            <a:ext cx="3938954" cy="400110"/>
          </a:xfrm>
          <a:prstGeom prst="rect">
            <a:avLst/>
          </a:prstGeom>
          <a:noFill/>
        </p:spPr>
        <p:txBody>
          <a:bodyPr wrap="square" rtlCol="0">
            <a:spAutoFit/>
          </a:bodyPr>
          <a:lstStyle/>
          <a:p>
            <a:r>
              <a:rPr lang="en-US" sz="2000" dirty="0" smtClean="0"/>
              <a:t>Order (output parameter)</a:t>
            </a:r>
            <a:endParaRPr lang="en-US" sz="2000" dirty="0"/>
          </a:p>
        </p:txBody>
      </p:sp>
      <p:sp>
        <p:nvSpPr>
          <p:cNvPr id="4" name="TextBox 3"/>
          <p:cNvSpPr txBox="1"/>
          <p:nvPr/>
        </p:nvSpPr>
        <p:spPr>
          <a:xfrm>
            <a:off x="1939000" y="1910863"/>
            <a:ext cx="3938954" cy="400110"/>
          </a:xfrm>
          <a:prstGeom prst="rect">
            <a:avLst/>
          </a:prstGeom>
          <a:noFill/>
        </p:spPr>
        <p:txBody>
          <a:bodyPr wrap="square" rtlCol="0">
            <a:spAutoFit/>
          </a:bodyPr>
          <a:lstStyle/>
          <a:p>
            <a:r>
              <a:rPr lang="en-US" sz="2000" dirty="0" smtClean="0"/>
              <a:t>Order (input parameter)</a:t>
            </a:r>
            <a:endParaRPr lang="en-US" sz="2000" dirty="0"/>
          </a:p>
        </p:txBody>
      </p:sp>
    </p:spTree>
    <p:extLst>
      <p:ext uri="{BB962C8B-B14F-4D97-AF65-F5344CB8AC3E}">
        <p14:creationId xmlns:p14="http://schemas.microsoft.com/office/powerpoint/2010/main" val="2665893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p:txBody>
          <a:bodyPr/>
          <a:lstStyle/>
          <a:p>
            <a:r>
              <a:rPr lang="en-US" smtClean="0">
                <a:ea typeface="ＭＳ Ｐゴシック" panose="020B0600070205080204" pitchFamily="34" charset="-128"/>
              </a:rPr>
              <a:t>Question</a:t>
            </a:r>
          </a:p>
        </p:txBody>
      </p:sp>
      <p:sp>
        <p:nvSpPr>
          <p:cNvPr id="97283" name="Content Placeholder 4"/>
          <p:cNvSpPr>
            <a:spLocks noGrp="1"/>
          </p:cNvSpPr>
          <p:nvPr>
            <p:ph idx="1"/>
          </p:nvPr>
        </p:nvSpPr>
        <p:spPr/>
        <p:txBody>
          <a:bodyPr/>
          <a:lstStyle/>
          <a:p>
            <a:r>
              <a:rPr lang="en-US" smtClean="0">
                <a:ea typeface="ＭＳ Ｐゴシック" panose="020B0600070205080204" pitchFamily="34" charset="-128"/>
              </a:rPr>
              <a:t>How will you model the following situation:</a:t>
            </a:r>
          </a:p>
          <a:p>
            <a:endParaRPr lang="en-US" smtClean="0">
              <a:ea typeface="ＭＳ Ｐゴシック" panose="020B0600070205080204" pitchFamily="34" charset="-128"/>
            </a:endParaRPr>
          </a:p>
          <a:p>
            <a:pPr>
              <a:buFontTx/>
              <a:buNone/>
            </a:pPr>
            <a:r>
              <a:rPr lang="en-US" smtClean="0">
                <a:ea typeface="ＭＳ Ｐゴシック" panose="020B0600070205080204" pitchFamily="34" charset="-128"/>
              </a:rPr>
              <a:t>In parallel, you accept payment and send order to warehouse to be delivered.</a:t>
            </a:r>
          </a:p>
          <a:p>
            <a:pPr>
              <a:buFontTx/>
              <a:buNone/>
            </a:pPr>
            <a:r>
              <a:rPr lang="en-US" smtClean="0">
                <a:ea typeface="ＭＳ Ｐゴシック" panose="020B0600070205080204" pitchFamily="34" charset="-128"/>
              </a:rPr>
              <a:t>Then the warehouse throws an exception to denote product is not available</a:t>
            </a:r>
          </a:p>
          <a:p>
            <a:pPr>
              <a:buFontTx/>
              <a:buNone/>
            </a:pPr>
            <a:r>
              <a:rPr lang="en-US" smtClean="0">
                <a:ea typeface="ＭＳ Ｐゴシック" panose="020B0600070205080204" pitchFamily="34" charset="-128"/>
              </a:rPr>
              <a:t>Then you must put back the charge on the CC</a:t>
            </a:r>
          </a:p>
          <a:p>
            <a:pPr>
              <a:buFontTx/>
              <a:buNone/>
            </a:pPr>
            <a:endParaRPr lang="en-US" smtClean="0">
              <a:ea typeface="ＭＳ Ｐゴシック" panose="020B0600070205080204" pitchFamily="34" charset="-128"/>
            </a:endParaRPr>
          </a:p>
          <a:p>
            <a:pPr>
              <a:buFontTx/>
              <a:buNone/>
            </a:pPr>
            <a:r>
              <a:rPr lang="en-US" smtClean="0">
                <a:ea typeface="ＭＳ Ｐゴシック" panose="020B0600070205080204" pitchFamily="34" charset="-128"/>
              </a:rPr>
              <a:t>In general, how do you handle exceptions?</a:t>
            </a:r>
          </a:p>
        </p:txBody>
      </p:sp>
    </p:spTree>
    <p:extLst>
      <p:ext uri="{BB962C8B-B14F-4D97-AF65-F5344CB8AC3E}">
        <p14:creationId xmlns:p14="http://schemas.microsoft.com/office/powerpoint/2010/main" val="369181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873" y="1477107"/>
            <a:ext cx="7811768" cy="3795859"/>
          </a:xfrm>
          <a:prstGeom prst="rect">
            <a:avLst/>
          </a:prstGeom>
        </p:spPr>
      </p:pic>
    </p:spTree>
    <p:extLst>
      <p:ext uri="{BB962C8B-B14F-4D97-AF65-F5344CB8AC3E}">
        <p14:creationId xmlns:p14="http://schemas.microsoft.com/office/powerpoint/2010/main" val="404531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ea typeface="ＭＳ Ｐゴシック" panose="020B0600070205080204" pitchFamily="34" charset="-128"/>
              </a:rPr>
              <a:t>Activity Diagrams</a:t>
            </a:r>
          </a:p>
        </p:txBody>
      </p:sp>
      <p:sp>
        <p:nvSpPr>
          <p:cNvPr id="100355" name="Content Placeholder 2"/>
          <p:cNvSpPr>
            <a:spLocks noGrp="1"/>
          </p:cNvSpPr>
          <p:nvPr>
            <p:ph idx="1"/>
          </p:nvPr>
        </p:nvSpPr>
        <p:spPr/>
        <p:txBody>
          <a:bodyPr/>
          <a:lstStyle/>
          <a:p>
            <a:r>
              <a:rPr lang="en-US" smtClean="0">
                <a:ea typeface="ＭＳ Ｐゴシック" panose="020B0600070205080204" pitchFamily="34" charset="-128"/>
              </a:rPr>
              <a:t>Swimlanes: responsibility of one or more objects</a:t>
            </a:r>
          </a:p>
          <a:p>
            <a:r>
              <a:rPr lang="en-US" smtClean="0">
                <a:ea typeface="ＭＳ Ｐゴシック" panose="020B0600070205080204" pitchFamily="34" charset="-128"/>
              </a:rPr>
              <a:t>Action states: steps in the execution of an algorithm</a:t>
            </a:r>
          </a:p>
          <a:p>
            <a:r>
              <a:rPr lang="en-US" smtClean="0">
                <a:ea typeface="ＭＳ Ｐゴシック" panose="020B0600070205080204" pitchFamily="34" charset="-128"/>
              </a:rPr>
              <a:t>Action flows: relationship between the different action states</a:t>
            </a:r>
          </a:p>
          <a:p>
            <a:r>
              <a:rPr lang="en-US" smtClean="0">
                <a:ea typeface="ＭＳ Ｐゴシック" panose="020B0600070205080204" pitchFamily="34" charset="-128"/>
              </a:rPr>
              <a:t>Object flow: utilization of objects by action states </a:t>
            </a:r>
          </a:p>
        </p:txBody>
      </p:sp>
    </p:spTree>
    <p:extLst>
      <p:ext uri="{BB962C8B-B14F-4D97-AF65-F5344CB8AC3E}">
        <p14:creationId xmlns:p14="http://schemas.microsoft.com/office/powerpoint/2010/main" val="75317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59" y="0"/>
            <a:ext cx="8074855" cy="6858000"/>
          </a:xfrm>
          <a:prstGeom prst="rect">
            <a:avLst/>
          </a:prstGeom>
        </p:spPr>
      </p:pic>
    </p:spTree>
    <p:extLst>
      <p:ext uri="{BB962C8B-B14F-4D97-AF65-F5344CB8AC3E}">
        <p14:creationId xmlns:p14="http://schemas.microsoft.com/office/powerpoint/2010/main" val="297360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ChangeArrowheads="1"/>
          </p:cNvSpPr>
          <p:nvPr>
            <p:ph type="title"/>
          </p:nvPr>
        </p:nvSpPr>
        <p:spPr/>
        <p:txBody>
          <a:bodyPr/>
          <a:lstStyle/>
          <a:p>
            <a:r>
              <a:rPr lang="en-US" smtClean="0">
                <a:ea typeface="ＭＳ Ｐゴシック" panose="020B0600070205080204" pitchFamily="34" charset="-128"/>
              </a:rPr>
              <a:t>StateChart Diagrams</a:t>
            </a:r>
          </a:p>
        </p:txBody>
      </p:sp>
      <p:sp>
        <p:nvSpPr>
          <p:cNvPr id="104453" name="Rectangle 3"/>
          <p:cNvSpPr>
            <a:spLocks noGrp="1" noChangeArrowheads="1"/>
          </p:cNvSpPr>
          <p:nvPr>
            <p:ph type="body" idx="1"/>
          </p:nvPr>
        </p:nvSpPr>
        <p:spPr/>
        <p:txBody>
          <a:bodyPr/>
          <a:lstStyle/>
          <a:p>
            <a:r>
              <a:rPr lang="en-US" smtClean="0">
                <a:ea typeface="ＭＳ Ｐゴシック" panose="020B0600070205080204" pitchFamily="34" charset="-128"/>
              </a:rPr>
              <a:t>Hierarchical finite automata</a:t>
            </a:r>
          </a:p>
          <a:p>
            <a:pPr lvl="1"/>
            <a:r>
              <a:rPr lang="en-US" smtClean="0">
                <a:ea typeface="ＭＳ Ｐゴシック" panose="020B0600070205080204" pitchFamily="34" charset="-128"/>
              </a:rPr>
              <a:t>Invented by David Harel, 1983</a:t>
            </a:r>
          </a:p>
          <a:p>
            <a:endParaRPr lang="en-US" smtClean="0">
              <a:ea typeface="ＭＳ Ｐゴシック" panose="020B0600070205080204" pitchFamily="34" charset="-128"/>
            </a:endParaRPr>
          </a:p>
          <a:p>
            <a:r>
              <a:rPr lang="en-US" smtClean="0">
                <a:ea typeface="ＭＳ Ｐゴシック" panose="020B0600070205080204" pitchFamily="34" charset="-128"/>
              </a:rPr>
              <a:t>Specify automata with many states compactly</a:t>
            </a:r>
          </a:p>
          <a:p>
            <a:pPr lvl="1">
              <a:buFontTx/>
              <a:buNone/>
            </a:pPr>
            <a:endParaRPr lang="en-US" smtClean="0">
              <a:ea typeface="ＭＳ Ｐゴシック" panose="020B0600070205080204" pitchFamily="34" charset="-128"/>
            </a:endParaRPr>
          </a:p>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3441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r>
              <a:rPr lang="en-US" smtClean="0">
                <a:ea typeface="ＭＳ Ｐゴシック" panose="020B0600070205080204" pitchFamily="34" charset="-128"/>
              </a:rPr>
              <a:t>Example Simple StateChart</a:t>
            </a:r>
          </a:p>
        </p:txBody>
      </p:sp>
      <p:sp>
        <p:nvSpPr>
          <p:cNvPr id="106501" name="Text Box 4"/>
          <p:cNvSpPr txBox="1">
            <a:spLocks noChangeArrowheads="1"/>
          </p:cNvSpPr>
          <p:nvPr/>
        </p:nvSpPr>
        <p:spPr bwMode="auto">
          <a:xfrm>
            <a:off x="5105400" y="3248026"/>
            <a:ext cx="914400" cy="46166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off</a:t>
            </a:r>
          </a:p>
        </p:txBody>
      </p:sp>
      <p:sp>
        <p:nvSpPr>
          <p:cNvPr id="106502" name="Text Box 5"/>
          <p:cNvSpPr txBox="1">
            <a:spLocks noChangeArrowheads="1"/>
          </p:cNvSpPr>
          <p:nvPr/>
        </p:nvSpPr>
        <p:spPr bwMode="auto">
          <a:xfrm>
            <a:off x="5105400" y="4391026"/>
            <a:ext cx="914400" cy="46166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atin typeface="Comic Sans MS" panose="030F0702030302020204" pitchFamily="66" charset="0"/>
              </a:rPr>
              <a:t>on</a:t>
            </a:r>
          </a:p>
        </p:txBody>
      </p:sp>
      <p:cxnSp>
        <p:nvCxnSpPr>
          <p:cNvPr id="106503" name="AutoShape 6"/>
          <p:cNvCxnSpPr>
            <a:cxnSpLocks noChangeShapeType="1"/>
            <a:stCxn id="106501" idx="3"/>
            <a:endCxn id="106502" idx="3"/>
          </p:cNvCxnSpPr>
          <p:nvPr/>
        </p:nvCxnSpPr>
        <p:spPr bwMode="auto">
          <a:xfrm>
            <a:off x="6019800" y="3478858"/>
            <a:ext cx="12700" cy="1143000"/>
          </a:xfrm>
          <a:prstGeom prst="curvedConnector3">
            <a:avLst>
              <a:gd name="adj1" fmla="val 1800000"/>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06504" name="Text Box 7"/>
          <p:cNvSpPr txBox="1">
            <a:spLocks noChangeArrowheads="1"/>
          </p:cNvSpPr>
          <p:nvPr/>
        </p:nvSpPr>
        <p:spPr bwMode="auto">
          <a:xfrm>
            <a:off x="6324600" y="375285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sz="1800">
                <a:latin typeface="Comic Sans MS" panose="030F0702030302020204" pitchFamily="66" charset="0"/>
              </a:rPr>
              <a:t>push</a:t>
            </a:r>
          </a:p>
        </p:txBody>
      </p:sp>
      <p:cxnSp>
        <p:nvCxnSpPr>
          <p:cNvPr id="106505" name="AutoShape 8"/>
          <p:cNvCxnSpPr>
            <a:cxnSpLocks noChangeShapeType="1"/>
            <a:stCxn id="106502" idx="1"/>
            <a:endCxn id="106501" idx="1"/>
          </p:cNvCxnSpPr>
          <p:nvPr/>
        </p:nvCxnSpPr>
        <p:spPr bwMode="auto">
          <a:xfrm rot="10800000">
            <a:off x="5105400" y="3478858"/>
            <a:ext cx="12700" cy="1143000"/>
          </a:xfrm>
          <a:prstGeom prst="curvedConnector3">
            <a:avLst>
              <a:gd name="adj1" fmla="val 1800000"/>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06506" name="Text Box 9"/>
          <p:cNvSpPr txBox="1">
            <a:spLocks noChangeArrowheads="1"/>
          </p:cNvSpPr>
          <p:nvPr/>
        </p:nvSpPr>
        <p:spPr bwMode="auto">
          <a:xfrm>
            <a:off x="3962400" y="3781426"/>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sz="1800">
                <a:latin typeface="Comic Sans MS" panose="030F0702030302020204" pitchFamily="66" charset="0"/>
              </a:rPr>
              <a:t>depart</a:t>
            </a:r>
          </a:p>
        </p:txBody>
      </p:sp>
      <p:sp>
        <p:nvSpPr>
          <p:cNvPr id="106507" name="Line 10"/>
          <p:cNvSpPr>
            <a:spLocks noChangeShapeType="1"/>
          </p:cNvSpPr>
          <p:nvPr/>
        </p:nvSpPr>
        <p:spPr bwMode="auto">
          <a:xfrm>
            <a:off x="5486400" y="2743200"/>
            <a:ext cx="0" cy="4572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6508" name="AutoShape 11"/>
          <p:cNvSpPr>
            <a:spLocks noChangeArrowheads="1"/>
          </p:cNvSpPr>
          <p:nvPr/>
        </p:nvSpPr>
        <p:spPr bwMode="auto">
          <a:xfrm>
            <a:off x="3810000" y="2438400"/>
            <a:ext cx="3657600" cy="2743200"/>
          </a:xfrm>
          <a:prstGeom prst="roundRect">
            <a:avLst>
              <a:gd name="adj" fmla="val 16667"/>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106509" name="Text Box 12"/>
          <p:cNvSpPr txBox="1">
            <a:spLocks noChangeArrowheads="1"/>
          </p:cNvSpPr>
          <p:nvPr/>
        </p:nvSpPr>
        <p:spPr bwMode="auto">
          <a:xfrm>
            <a:off x="3810000" y="251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atin typeface="Comic Sans MS" panose="030F0702030302020204" pitchFamily="66" charset="0"/>
              </a:rPr>
              <a:t> Button</a:t>
            </a:r>
          </a:p>
        </p:txBody>
      </p:sp>
    </p:spTree>
    <p:extLst>
      <p:ext uri="{BB962C8B-B14F-4D97-AF65-F5344CB8AC3E}">
        <p14:creationId xmlns:p14="http://schemas.microsoft.com/office/powerpoint/2010/main" val="123122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dirty="0" smtClean="0">
                <a:ea typeface="ＭＳ Ｐゴシック" panose="020B0600070205080204" pitchFamily="34" charset="-128"/>
              </a:rPr>
              <a:t>Modeling</a:t>
            </a:r>
          </a:p>
        </p:txBody>
      </p:sp>
      <p:sp>
        <p:nvSpPr>
          <p:cNvPr id="18437" name="Rectangle 3"/>
          <p:cNvSpPr>
            <a:spLocks noGrp="1" noChangeArrowheads="1"/>
          </p:cNvSpPr>
          <p:nvPr>
            <p:ph type="body" idx="1"/>
          </p:nvPr>
        </p:nvSpPr>
        <p:spPr/>
        <p:txBody>
          <a:bodyPr/>
          <a:lstStyle/>
          <a:p>
            <a:pPr>
              <a:lnSpc>
                <a:spcPct val="90000"/>
              </a:lnSpc>
            </a:pPr>
            <a:r>
              <a:rPr lang="en-US" dirty="0" smtClean="0">
                <a:ea typeface="ＭＳ Ｐゴシック" panose="020B0600070205080204" pitchFamily="34" charset="-128"/>
              </a:rPr>
              <a:t>Describing a system at a high level of abstraction</a:t>
            </a:r>
          </a:p>
          <a:p>
            <a:pPr lvl="1">
              <a:lnSpc>
                <a:spcPct val="90000"/>
              </a:lnSpc>
            </a:pPr>
            <a:r>
              <a:rPr lang="en-US" dirty="0" smtClean="0">
                <a:ea typeface="ＭＳ Ｐゴシック" panose="020B0600070205080204" pitchFamily="34" charset="-128"/>
              </a:rPr>
              <a:t>A model of the system</a:t>
            </a:r>
          </a:p>
          <a:p>
            <a:pPr lvl="1">
              <a:lnSpc>
                <a:spcPct val="90000"/>
              </a:lnSpc>
            </a:pPr>
            <a:r>
              <a:rPr lang="en-US" dirty="0" smtClean="0">
                <a:ea typeface="ＭＳ Ｐゴシック" panose="020B0600070205080204" pitchFamily="34" charset="-128"/>
              </a:rPr>
              <a:t>Used for requirements and specification</a:t>
            </a:r>
          </a:p>
          <a:p>
            <a:pPr lvl="1">
              <a:lnSpc>
                <a:spcPct val="90000"/>
              </a:lnSpc>
            </a:pPr>
            <a:endParaRPr lang="en-US" dirty="0" smtClean="0">
              <a:ea typeface="ＭＳ Ｐゴシック" panose="020B0600070205080204" pitchFamily="34" charset="-128"/>
            </a:endParaRPr>
          </a:p>
          <a:p>
            <a:pPr>
              <a:lnSpc>
                <a:spcPct val="90000"/>
              </a:lnSpc>
            </a:pPr>
            <a:r>
              <a:rPr lang="en-US" dirty="0" smtClean="0">
                <a:ea typeface="ＭＳ Ｐゴシック" panose="020B0600070205080204" pitchFamily="34" charset="-128"/>
              </a:rPr>
              <a:t>Many notations over time</a:t>
            </a:r>
          </a:p>
          <a:p>
            <a:pPr lvl="1">
              <a:lnSpc>
                <a:spcPct val="90000"/>
              </a:lnSpc>
            </a:pPr>
            <a:r>
              <a:rPr lang="en-US" dirty="0" smtClean="0">
                <a:ea typeface="ＭＳ Ｐゴシック" panose="020B0600070205080204" pitchFamily="34" charset="-128"/>
              </a:rPr>
              <a:t>State machines</a:t>
            </a:r>
          </a:p>
          <a:p>
            <a:pPr lvl="1">
              <a:lnSpc>
                <a:spcPct val="90000"/>
              </a:lnSpc>
            </a:pPr>
            <a:r>
              <a:rPr lang="en-US" dirty="0" smtClean="0">
                <a:ea typeface="ＭＳ Ｐゴシック" panose="020B0600070205080204" pitchFamily="34" charset="-128"/>
              </a:rPr>
              <a:t>Entity-relationship diagrams</a:t>
            </a:r>
          </a:p>
          <a:p>
            <a:pPr lvl="1">
              <a:lnSpc>
                <a:spcPct val="90000"/>
              </a:lnSpc>
            </a:pPr>
            <a:r>
              <a:rPr lang="en-US" dirty="0" smtClean="0">
                <a:ea typeface="ＭＳ Ｐゴシック" panose="020B0600070205080204" pitchFamily="34" charset="-128"/>
              </a:rPr>
              <a:t>Dataflow diagrams</a:t>
            </a:r>
          </a:p>
          <a:p>
            <a:pPr lvl="1">
              <a:lnSpc>
                <a:spcPct val="90000"/>
              </a:lnSpc>
              <a:buFontTx/>
              <a:buNone/>
            </a:pPr>
            <a:endParaRPr lang="en-US" dirty="0" smtClean="0">
              <a:ea typeface="ＭＳ Ｐゴシック" panose="020B0600070205080204" pitchFamily="34" charset="-128"/>
            </a:endParaRPr>
          </a:p>
          <a:p>
            <a:pPr lvl="1">
              <a:lnSpc>
                <a:spcPct val="90000"/>
              </a:lnSpc>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312298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78232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7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249238"/>
            <a:ext cx="6727825" cy="638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90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smtClean="0">
                <a:ea typeface="ＭＳ Ｐゴシック" panose="020B0600070205080204" pitchFamily="34" charset="-128"/>
              </a:rPr>
              <a:t>This Lecture</a:t>
            </a:r>
          </a:p>
        </p:txBody>
      </p:sp>
      <p:sp>
        <p:nvSpPr>
          <p:cNvPr id="28677" name="Rectangle 3"/>
          <p:cNvSpPr>
            <a:spLocks noGrp="1" noChangeArrowheads="1"/>
          </p:cNvSpPr>
          <p:nvPr>
            <p:ph type="body" idx="1"/>
          </p:nvPr>
        </p:nvSpPr>
        <p:spPr>
          <a:xfrm>
            <a:off x="1069848" y="2121407"/>
            <a:ext cx="10058400" cy="4420069"/>
          </a:xfrm>
        </p:spPr>
        <p:txBody>
          <a:bodyPr>
            <a:normAutofit/>
          </a:bodyPr>
          <a:lstStyle/>
          <a:p>
            <a:r>
              <a:rPr lang="en-US" dirty="0" smtClean="0">
                <a:ea typeface="ＭＳ Ｐゴシック" panose="020B0600070205080204" pitchFamily="34" charset="-128"/>
              </a:rPr>
              <a:t>We </a:t>
            </a:r>
            <a:r>
              <a:rPr lang="en-US" dirty="0" smtClean="0">
                <a:ea typeface="ＭＳ Ｐゴシック" panose="020B0600070205080204" pitchFamily="34" charset="-128"/>
              </a:rPr>
              <a:t>discussed</a:t>
            </a:r>
            <a:endParaRPr lang="en-US" dirty="0" smtClean="0">
              <a:ea typeface="ＭＳ Ｐゴシック" panose="020B0600070205080204" pitchFamily="34" charset="-128"/>
            </a:endParaRPr>
          </a:p>
          <a:p>
            <a:pPr lvl="1"/>
            <a:r>
              <a:rPr lang="en-US" dirty="0" smtClean="0">
                <a:ea typeface="ＭＳ Ｐゴシック" panose="020B0600070205080204" pitchFamily="34" charset="-128"/>
              </a:rPr>
              <a:t>Use Case Diagrams               for functional models</a:t>
            </a:r>
          </a:p>
          <a:p>
            <a:pPr lvl="1"/>
            <a:r>
              <a:rPr lang="en-US" dirty="0" smtClean="0">
                <a:ea typeface="ＭＳ Ｐゴシック" panose="020B0600070205080204" pitchFamily="34" charset="-128"/>
              </a:rPr>
              <a:t>Class Diagrams    </a:t>
            </a:r>
          </a:p>
          <a:p>
            <a:pPr lvl="1"/>
            <a:r>
              <a:rPr lang="en-US" dirty="0" smtClean="0">
                <a:ea typeface="ＭＳ Ｐゴシック" panose="020B0600070205080204" pitchFamily="34" charset="-128"/>
              </a:rPr>
              <a:t>Object Diagrams</a:t>
            </a:r>
          </a:p>
          <a:p>
            <a:pPr lvl="1"/>
            <a:r>
              <a:rPr lang="en-US" dirty="0" smtClean="0">
                <a:ea typeface="ＭＳ Ｐゴシック" panose="020B0600070205080204" pitchFamily="34" charset="-128"/>
              </a:rPr>
              <a:t>Sequence Diagrams</a:t>
            </a:r>
          </a:p>
          <a:p>
            <a:pPr lvl="1"/>
            <a:r>
              <a:rPr lang="en-US" dirty="0" smtClean="0">
                <a:ea typeface="ＭＳ Ｐゴシック" panose="020B0600070205080204" pitchFamily="34" charset="-128"/>
              </a:rPr>
              <a:t>Activity Diagrams                    for dynamic models</a:t>
            </a:r>
          </a:p>
          <a:p>
            <a:pPr lvl="1"/>
            <a:r>
              <a:rPr lang="en-US" dirty="0" smtClean="0">
                <a:ea typeface="ＭＳ Ｐゴシック" panose="020B0600070205080204" pitchFamily="34" charset="-128"/>
              </a:rPr>
              <a:t>State Diagrams</a:t>
            </a:r>
          </a:p>
          <a:p>
            <a:pPr lvl="1"/>
            <a:endParaRPr lang="en-US" dirty="0" smtClean="0">
              <a:ea typeface="ＭＳ Ｐゴシック" panose="020B0600070205080204" pitchFamily="34" charset="-128"/>
            </a:endParaRPr>
          </a:p>
          <a:p>
            <a:r>
              <a:rPr lang="en-US" dirty="0" smtClean="0">
                <a:ea typeface="ＭＳ Ｐゴシック" panose="020B0600070205080204" pitchFamily="34" charset="-128"/>
              </a:rPr>
              <a:t>This is a subset of UML</a:t>
            </a:r>
          </a:p>
          <a:p>
            <a:pPr lvl="1"/>
            <a:r>
              <a:rPr lang="en-US" dirty="0" smtClean="0">
                <a:ea typeface="ＭＳ Ｐゴシック" panose="020B0600070205080204" pitchFamily="34" charset="-128"/>
              </a:rPr>
              <a:t>But probably the most used subset</a:t>
            </a:r>
          </a:p>
          <a:p>
            <a:pPr marL="0" indent="0">
              <a:buNone/>
            </a:pPr>
            <a:endParaRPr lang="en-US" dirty="0">
              <a:ea typeface="ＭＳ Ｐゴシック" panose="020B0600070205080204" pitchFamily="34" charset="-128"/>
            </a:endParaRPr>
          </a:p>
        </p:txBody>
      </p:sp>
      <p:sp>
        <p:nvSpPr>
          <p:cNvPr id="28678" name="AutoShape 4"/>
          <p:cNvSpPr>
            <a:spLocks/>
          </p:cNvSpPr>
          <p:nvPr/>
        </p:nvSpPr>
        <p:spPr bwMode="auto">
          <a:xfrm>
            <a:off x="3806966" y="3433104"/>
            <a:ext cx="173015" cy="759068"/>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p>
        </p:txBody>
      </p:sp>
      <p:sp>
        <p:nvSpPr>
          <p:cNvPr id="28679" name="TextBox 6"/>
          <p:cNvSpPr txBox="1">
            <a:spLocks noChangeArrowheads="1"/>
          </p:cNvSpPr>
          <p:nvPr/>
        </p:nvSpPr>
        <p:spPr bwMode="auto">
          <a:xfrm>
            <a:off x="4458493" y="2892890"/>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sz="1800" dirty="0" smtClean="0">
                <a:latin typeface="Rockwell (Body)"/>
              </a:rPr>
              <a:t>for structural models</a:t>
            </a:r>
            <a:endParaRPr lang="en-US" sz="1800" dirty="0">
              <a:latin typeface="Rockwell (Body)"/>
            </a:endParaRPr>
          </a:p>
        </p:txBody>
      </p:sp>
      <p:sp>
        <p:nvSpPr>
          <p:cNvPr id="28680" name="AutoShape 4"/>
          <p:cNvSpPr>
            <a:spLocks/>
          </p:cNvSpPr>
          <p:nvPr/>
        </p:nvSpPr>
        <p:spPr bwMode="auto">
          <a:xfrm>
            <a:off x="3713871" y="2814638"/>
            <a:ext cx="176539" cy="618466"/>
          </a:xfrm>
          <a:prstGeom prst="righ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a:defRPr sz="2400">
                <a:solidFill>
                  <a:schemeClr val="tx1"/>
                </a:solidFill>
                <a:latin typeface="Times New Roman" panose="02020603050405020304" pitchFamily="18" charset="0"/>
                <a:ea typeface="ＭＳ Ｐゴシック" panose="020B0600070205080204" pitchFamily="34" charset="-128"/>
              </a:defRPr>
            </a:lvl4pPr>
            <a:lvl5pPr>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dirty="0">
              <a:latin typeface="Rockwell (Body)"/>
            </a:endParaRPr>
          </a:p>
        </p:txBody>
      </p:sp>
    </p:spTree>
    <p:extLst>
      <p:ext uri="{BB962C8B-B14F-4D97-AF65-F5344CB8AC3E}">
        <p14:creationId xmlns:p14="http://schemas.microsoft.com/office/powerpoint/2010/main" val="319438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p:nvPr>
        </p:nvSpPr>
        <p:spPr/>
        <p:txBody>
          <a:bodyPr/>
          <a:lstStyle/>
          <a:p>
            <a:r>
              <a:rPr lang="en-US" smtClean="0">
                <a:ea typeface="ＭＳ Ｐゴシック" panose="020B0600070205080204" pitchFamily="34" charset="-128"/>
              </a:rPr>
              <a:t>Opinions about UML: What’s Good</a:t>
            </a:r>
          </a:p>
        </p:txBody>
      </p:sp>
      <p:sp>
        <p:nvSpPr>
          <p:cNvPr id="114693" name="Rectangle 3"/>
          <p:cNvSpPr>
            <a:spLocks noGrp="1" noChangeArrowheads="1"/>
          </p:cNvSpPr>
          <p:nvPr>
            <p:ph type="body" idx="1"/>
          </p:nvPr>
        </p:nvSpPr>
        <p:spPr/>
        <p:txBody>
          <a:bodyPr>
            <a:normAutofit fontScale="92500" lnSpcReduction="20000"/>
          </a:bodyPr>
          <a:lstStyle/>
          <a:p>
            <a:pPr>
              <a:lnSpc>
                <a:spcPct val="90000"/>
              </a:lnSpc>
            </a:pPr>
            <a:r>
              <a:rPr lang="en-US" sz="2400">
                <a:ea typeface="ＭＳ Ｐゴシック" panose="020B0600070205080204" pitchFamily="34" charset="-128"/>
              </a:rPr>
              <a:t>A common language</a:t>
            </a:r>
          </a:p>
          <a:p>
            <a:pPr lvl="1">
              <a:lnSpc>
                <a:spcPct val="90000"/>
              </a:lnSpc>
            </a:pPr>
            <a:r>
              <a:rPr lang="en-US" sz="2000">
                <a:ea typeface="ＭＳ Ｐゴシック" panose="020B0600070205080204" pitchFamily="34" charset="-128"/>
              </a:rPr>
              <a:t>Makes it easier to share requirements, specs, designs</a:t>
            </a:r>
          </a:p>
          <a:p>
            <a:pPr lvl="1">
              <a:lnSpc>
                <a:spcPct val="90000"/>
              </a:lnSpc>
            </a:pPr>
            <a:endParaRPr lang="en-US" sz="2000">
              <a:ea typeface="ＭＳ Ｐゴシック" panose="020B0600070205080204" pitchFamily="34" charset="-128"/>
            </a:endParaRPr>
          </a:p>
          <a:p>
            <a:pPr>
              <a:lnSpc>
                <a:spcPct val="90000"/>
              </a:lnSpc>
            </a:pPr>
            <a:r>
              <a:rPr lang="en-US" sz="2400">
                <a:ea typeface="ＭＳ Ｐゴシック" panose="020B0600070205080204" pitchFamily="34" charset="-128"/>
              </a:rPr>
              <a:t>Visual syntax is useful, to a point</a:t>
            </a:r>
          </a:p>
          <a:p>
            <a:pPr lvl="1">
              <a:lnSpc>
                <a:spcPct val="90000"/>
              </a:lnSpc>
            </a:pPr>
            <a:r>
              <a:rPr lang="en-US" sz="2000">
                <a:ea typeface="ＭＳ Ｐゴシック" panose="020B0600070205080204" pitchFamily="34" charset="-128"/>
              </a:rPr>
              <a:t>A (good) picture is worth 1000 words</a:t>
            </a:r>
          </a:p>
          <a:p>
            <a:pPr lvl="1">
              <a:lnSpc>
                <a:spcPct val="90000"/>
              </a:lnSpc>
            </a:pPr>
            <a:r>
              <a:rPr lang="en-US" sz="2000">
                <a:ea typeface="ＭＳ Ｐゴシック" panose="020B0600070205080204" pitchFamily="34" charset="-128"/>
              </a:rPr>
              <a:t>For the non-technical, easier to grasp simple diagrams than simple pseudo-code</a:t>
            </a:r>
          </a:p>
          <a:p>
            <a:pPr lvl="1">
              <a:lnSpc>
                <a:spcPct val="90000"/>
              </a:lnSpc>
            </a:pPr>
            <a:endParaRPr lang="en-US" sz="2000">
              <a:ea typeface="ＭＳ Ｐゴシック" panose="020B0600070205080204" pitchFamily="34" charset="-128"/>
            </a:endParaRPr>
          </a:p>
          <a:p>
            <a:pPr>
              <a:lnSpc>
                <a:spcPct val="90000"/>
              </a:lnSpc>
            </a:pPr>
            <a:r>
              <a:rPr lang="en-US" sz="2400">
                <a:ea typeface="ＭＳ Ｐゴシック" panose="020B0600070205080204" pitchFamily="34" charset="-128"/>
              </a:rPr>
              <a:t>To the extent UML is precise, it forces clarity</a:t>
            </a:r>
          </a:p>
          <a:p>
            <a:pPr lvl="1">
              <a:lnSpc>
                <a:spcPct val="90000"/>
              </a:lnSpc>
            </a:pPr>
            <a:r>
              <a:rPr lang="en-US" sz="2000">
                <a:ea typeface="ＭＳ Ｐゴシック" panose="020B0600070205080204" pitchFamily="34" charset="-128"/>
              </a:rPr>
              <a:t>Much better than natural language</a:t>
            </a:r>
          </a:p>
          <a:p>
            <a:pPr lvl="1">
              <a:lnSpc>
                <a:spcPct val="90000"/>
              </a:lnSpc>
            </a:pPr>
            <a:endParaRPr lang="en-US" sz="2000">
              <a:ea typeface="ＭＳ Ｐゴシック" panose="020B0600070205080204" pitchFamily="34" charset="-128"/>
            </a:endParaRPr>
          </a:p>
          <a:p>
            <a:pPr>
              <a:lnSpc>
                <a:spcPct val="90000"/>
              </a:lnSpc>
            </a:pPr>
            <a:r>
              <a:rPr lang="en-US" sz="2400">
                <a:ea typeface="ＭＳ Ｐゴシック" panose="020B0600070205080204" pitchFamily="34" charset="-128"/>
              </a:rPr>
              <a:t>Commercial tool support</a:t>
            </a:r>
          </a:p>
          <a:p>
            <a:pPr lvl="1">
              <a:lnSpc>
                <a:spcPct val="90000"/>
              </a:lnSpc>
            </a:pPr>
            <a:r>
              <a:rPr lang="en-US" sz="2000">
                <a:ea typeface="ＭＳ Ｐゴシック" panose="020B0600070205080204" pitchFamily="34" charset="-128"/>
              </a:rPr>
              <a:t>Something natural language could never have</a:t>
            </a:r>
          </a:p>
        </p:txBody>
      </p:sp>
    </p:spTree>
    <p:extLst>
      <p:ext uri="{BB962C8B-B14F-4D97-AF65-F5344CB8AC3E}">
        <p14:creationId xmlns:p14="http://schemas.microsoft.com/office/powerpoint/2010/main" val="272021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ChangeArrowheads="1"/>
          </p:cNvSpPr>
          <p:nvPr>
            <p:ph type="title"/>
          </p:nvPr>
        </p:nvSpPr>
        <p:spPr/>
        <p:txBody>
          <a:bodyPr/>
          <a:lstStyle/>
          <a:p>
            <a:r>
              <a:rPr lang="en-US" smtClean="0">
                <a:ea typeface="ＭＳ Ｐゴシック" panose="020B0600070205080204" pitchFamily="34" charset="-128"/>
              </a:rPr>
              <a:t>Opinions On UML: What’s Bad</a:t>
            </a:r>
          </a:p>
        </p:txBody>
      </p:sp>
      <p:sp>
        <p:nvSpPr>
          <p:cNvPr id="116741" name="Rectangle 3"/>
          <p:cNvSpPr>
            <a:spLocks noGrp="1" noChangeArrowheads="1"/>
          </p:cNvSpPr>
          <p:nvPr>
            <p:ph type="body" idx="1"/>
          </p:nvPr>
        </p:nvSpPr>
        <p:spPr/>
        <p:txBody>
          <a:bodyPr/>
          <a:lstStyle/>
          <a:p>
            <a:r>
              <a:rPr lang="en-US" smtClean="0">
                <a:ea typeface="ＭＳ Ｐゴシック" panose="020B0600070205080204" pitchFamily="34" charset="-128"/>
              </a:rPr>
              <a:t>Hodge-podge of ideas</a:t>
            </a:r>
          </a:p>
          <a:p>
            <a:pPr lvl="1"/>
            <a:r>
              <a:rPr lang="en-US" smtClean="0">
                <a:ea typeface="ＭＳ Ｐゴシック" panose="020B0600070205080204" pitchFamily="34" charset="-128"/>
              </a:rPr>
              <a:t>Union of most popular modeling languages</a:t>
            </a:r>
          </a:p>
          <a:p>
            <a:pPr lvl="1"/>
            <a:r>
              <a:rPr lang="en-US" smtClean="0">
                <a:ea typeface="ＭＳ Ｐゴシック" panose="020B0600070205080204" pitchFamily="34" charset="-128"/>
              </a:rPr>
              <a:t>Sublanguages remain largely unintegrated</a:t>
            </a:r>
          </a:p>
          <a:p>
            <a:pPr lvl="1"/>
            <a:endParaRPr lang="en-US" smtClean="0">
              <a:ea typeface="ＭＳ Ｐゴシック" panose="020B0600070205080204" pitchFamily="34" charset="-128"/>
            </a:endParaRPr>
          </a:p>
          <a:p>
            <a:r>
              <a:rPr lang="en-US" smtClean="0">
                <a:ea typeface="ＭＳ Ｐゴシック" panose="020B0600070205080204" pitchFamily="34" charset="-128"/>
              </a:rPr>
              <a:t>Visual syntax does not scale well</a:t>
            </a:r>
          </a:p>
          <a:p>
            <a:pPr lvl="1"/>
            <a:r>
              <a:rPr lang="en-US" smtClean="0">
                <a:ea typeface="ＭＳ Ｐゴシック" panose="020B0600070205080204" pitchFamily="34" charset="-128"/>
              </a:rPr>
              <a:t>Many details are hard to depict visually</a:t>
            </a:r>
          </a:p>
          <a:p>
            <a:pPr lvl="2"/>
            <a:r>
              <a:rPr lang="en-US" smtClean="0">
                <a:ea typeface="ＭＳ Ｐゴシック" panose="020B0600070205080204" pitchFamily="34" charset="-128"/>
              </a:rPr>
              <a:t>Ad hoc text attached to diagrams</a:t>
            </a:r>
          </a:p>
          <a:p>
            <a:pPr lvl="1"/>
            <a:r>
              <a:rPr lang="en-US" smtClean="0">
                <a:ea typeface="ＭＳ Ｐゴシック" panose="020B0600070205080204" pitchFamily="34" charset="-128"/>
              </a:rPr>
              <a:t>No visualization advantage for large diagrams</a:t>
            </a:r>
          </a:p>
          <a:p>
            <a:pPr lvl="2"/>
            <a:r>
              <a:rPr lang="en-US" smtClean="0">
                <a:ea typeface="ＭＳ Ｐゴシック" panose="020B0600070205080204" pitchFamily="34" charset="-128"/>
              </a:rPr>
              <a:t>1000 pictures are very hard to understand</a:t>
            </a:r>
          </a:p>
          <a:p>
            <a:pPr lvl="2"/>
            <a:endParaRPr lang="en-US" smtClean="0">
              <a:ea typeface="ＭＳ Ｐゴシック" panose="020B0600070205080204" pitchFamily="34" charset="-128"/>
            </a:endParaRPr>
          </a:p>
        </p:txBody>
      </p:sp>
    </p:spTree>
    <p:extLst>
      <p:ext uri="{BB962C8B-B14F-4D97-AF65-F5344CB8AC3E}">
        <p14:creationId xmlns:p14="http://schemas.microsoft.com/office/powerpoint/2010/main" val="56807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r>
              <a:rPr lang="en-US" smtClean="0">
                <a:ea typeface="ＭＳ Ｐゴシック" panose="020B0600070205080204" pitchFamily="34" charset="-128"/>
              </a:rPr>
              <a:t>UML is Happening</a:t>
            </a:r>
          </a:p>
        </p:txBody>
      </p:sp>
      <p:sp>
        <p:nvSpPr>
          <p:cNvPr id="118789" name="Rectangle 3"/>
          <p:cNvSpPr>
            <a:spLocks noGrp="1" noChangeArrowheads="1"/>
          </p:cNvSpPr>
          <p:nvPr>
            <p:ph type="body" idx="1"/>
          </p:nvPr>
        </p:nvSpPr>
        <p:spPr/>
        <p:txBody>
          <a:bodyPr/>
          <a:lstStyle/>
          <a:p>
            <a:r>
              <a:rPr lang="en-US" smtClean="0">
                <a:ea typeface="ＭＳ Ｐゴシック" panose="020B0600070205080204" pitchFamily="34" charset="-128"/>
              </a:rPr>
              <a:t>UML is being widely adopted</a:t>
            </a:r>
          </a:p>
          <a:p>
            <a:pPr lvl="1"/>
            <a:r>
              <a:rPr lang="en-US" smtClean="0">
                <a:ea typeface="ＭＳ Ｐゴシック" panose="020B0600070205080204" pitchFamily="34" charset="-128"/>
              </a:rPr>
              <a:t>By users</a:t>
            </a:r>
          </a:p>
          <a:p>
            <a:pPr lvl="1"/>
            <a:r>
              <a:rPr lang="en-US" smtClean="0">
                <a:ea typeface="ＭＳ Ｐゴシック" panose="020B0600070205080204" pitchFamily="34" charset="-128"/>
              </a:rPr>
              <a:t>By tool vendors</a:t>
            </a:r>
          </a:p>
          <a:p>
            <a:pPr lvl="1"/>
            <a:r>
              <a:rPr lang="en-US" smtClean="0">
                <a:ea typeface="ＭＳ Ｐゴシック" panose="020B0600070205080204" pitchFamily="34" charset="-128"/>
              </a:rPr>
              <a:t>By programmers</a:t>
            </a:r>
          </a:p>
          <a:p>
            <a:r>
              <a:rPr lang="en-US" smtClean="0">
                <a:ea typeface="ＭＳ Ｐゴシック" panose="020B0600070205080204" pitchFamily="34" charset="-128"/>
              </a:rPr>
              <a:t>A step forward</a:t>
            </a:r>
          </a:p>
          <a:p>
            <a:pPr lvl="1"/>
            <a:r>
              <a:rPr lang="en-US" smtClean="0">
                <a:ea typeface="ＭＳ Ｐゴシック" panose="020B0600070205080204" pitchFamily="34" charset="-128"/>
              </a:rPr>
              <a:t>Seems useful</a:t>
            </a:r>
          </a:p>
          <a:p>
            <a:pPr lvl="1"/>
            <a:r>
              <a:rPr lang="en-US" smtClean="0">
                <a:ea typeface="ＭＳ Ｐゴシック" panose="020B0600070205080204" pitchFamily="34" charset="-128"/>
              </a:rPr>
              <a:t>First standard for high-levels of software process</a:t>
            </a:r>
          </a:p>
          <a:p>
            <a:pPr lvl="1"/>
            <a:r>
              <a:rPr lang="en-US" smtClean="0">
                <a:ea typeface="ＭＳ Ｐゴシック" panose="020B0600070205080204" pitchFamily="34" charset="-128"/>
              </a:rPr>
              <a:t>Expect further evolution, development of UML</a:t>
            </a:r>
          </a:p>
        </p:txBody>
      </p:sp>
    </p:spTree>
    <p:extLst>
      <p:ext uri="{BB962C8B-B14F-4D97-AF65-F5344CB8AC3E}">
        <p14:creationId xmlns:p14="http://schemas.microsoft.com/office/powerpoint/2010/main" val="5876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ea typeface="ＭＳ Ｐゴシック" panose="020B0600070205080204" pitchFamily="34" charset="-128"/>
              </a:rPr>
              <a:t>Exercise</a:t>
            </a:r>
          </a:p>
        </p:txBody>
      </p:sp>
      <p:sp>
        <p:nvSpPr>
          <p:cNvPr id="120835" name="Content Placeholder 2"/>
          <p:cNvSpPr>
            <a:spLocks noGrp="1"/>
          </p:cNvSpPr>
          <p:nvPr>
            <p:ph idx="1"/>
          </p:nvPr>
        </p:nvSpPr>
        <p:spPr/>
        <p:txBody>
          <a:bodyPr/>
          <a:lstStyle/>
          <a:p>
            <a:r>
              <a:rPr lang="en-US" dirty="0" smtClean="0">
                <a:ea typeface="ＭＳ Ｐゴシック" panose="020B0600070205080204" pitchFamily="34" charset="-128"/>
              </a:rPr>
              <a:t>Decide on a high-level specification</a:t>
            </a:r>
          </a:p>
          <a:p>
            <a:pPr lvl="1"/>
            <a:r>
              <a:rPr lang="en-US" dirty="0" smtClean="0">
                <a:ea typeface="ＭＳ Ｐゴシック" panose="020B0600070205080204" pitchFamily="34" charset="-128"/>
              </a:rPr>
              <a:t>E.g., Structure of the government in the US, or your own system of choosing classes to attend this semester</a:t>
            </a:r>
          </a:p>
          <a:p>
            <a:endParaRPr lang="en-US" dirty="0" smtClean="0">
              <a:ea typeface="ＭＳ Ｐゴシック" panose="020B0600070205080204" pitchFamily="34" charset="-128"/>
            </a:endParaRPr>
          </a:p>
          <a:p>
            <a:r>
              <a:rPr lang="en-US" dirty="0" smtClean="0">
                <a:ea typeface="ＭＳ Ｐゴシック" panose="020B0600070205080204" pitchFamily="34" charset="-128"/>
              </a:rPr>
              <a:t>Work in groups of 3-4</a:t>
            </a:r>
          </a:p>
          <a:p>
            <a:r>
              <a:rPr lang="en-US" dirty="0" smtClean="0">
                <a:ea typeface="ＭＳ Ｐゴシック" panose="020B0600070205080204" pitchFamily="34" charset="-128"/>
              </a:rPr>
              <a:t>No talking or writing in any natural language</a:t>
            </a:r>
          </a:p>
          <a:p>
            <a:r>
              <a:rPr lang="en-US" dirty="0" smtClean="0">
                <a:ea typeface="ＭＳ Ｐゴシック" panose="020B0600070205080204" pitchFamily="34" charset="-128"/>
              </a:rPr>
              <a:t>ONLY using UML to communicate, see if you can come up with a thorough design of the system so that all of you agree on the design of the system</a:t>
            </a:r>
          </a:p>
        </p:txBody>
      </p:sp>
    </p:spTree>
    <p:extLst>
      <p:ext uri="{BB962C8B-B14F-4D97-AF65-F5344CB8AC3E}">
        <p14:creationId xmlns:p14="http://schemas.microsoft.com/office/powerpoint/2010/main" val="224878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Hamlet Activity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044" y="1631851"/>
            <a:ext cx="5679722" cy="5110613"/>
          </a:xfrm>
        </p:spPr>
      </p:pic>
    </p:spTree>
    <p:extLst>
      <p:ext uri="{BB962C8B-B14F-4D97-AF65-F5344CB8AC3E}">
        <p14:creationId xmlns:p14="http://schemas.microsoft.com/office/powerpoint/2010/main" val="2509311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smtClean="0">
                <a:ea typeface="ＭＳ Ｐゴシック" panose="020B0600070205080204" pitchFamily="34" charset="-128"/>
              </a:rPr>
              <a:t>History: 1980’s</a:t>
            </a:r>
          </a:p>
        </p:txBody>
      </p:sp>
      <p:sp>
        <p:nvSpPr>
          <p:cNvPr id="20485" name="Rectangle 3"/>
          <p:cNvSpPr>
            <a:spLocks noGrp="1" noChangeArrowheads="1"/>
          </p:cNvSpPr>
          <p:nvPr>
            <p:ph type="body" idx="1"/>
          </p:nvPr>
        </p:nvSpPr>
        <p:spPr/>
        <p:txBody>
          <a:bodyPr/>
          <a:lstStyle/>
          <a:p>
            <a:r>
              <a:rPr lang="en-US" dirty="0" smtClean="0">
                <a:ea typeface="ＭＳ Ｐゴシック" panose="020B0600070205080204" pitchFamily="34" charset="-128"/>
              </a:rPr>
              <a:t>The rise of object-oriented programming</a:t>
            </a:r>
          </a:p>
          <a:p>
            <a:pPr lvl="1"/>
            <a:endParaRPr lang="en-US" dirty="0" smtClean="0">
              <a:ea typeface="ＭＳ Ｐゴシック" panose="020B0600070205080204" pitchFamily="34" charset="-128"/>
            </a:endParaRPr>
          </a:p>
          <a:p>
            <a:r>
              <a:rPr lang="en-US" dirty="0" smtClean="0">
                <a:ea typeface="ＭＳ Ｐゴシック" panose="020B0600070205080204" pitchFamily="34" charset="-128"/>
              </a:rPr>
              <a:t>New class of OO modeling languages</a:t>
            </a:r>
          </a:p>
          <a:p>
            <a:endParaRPr lang="en-US" dirty="0" smtClean="0">
              <a:ea typeface="ＭＳ Ｐゴシック" panose="020B0600070205080204" pitchFamily="34" charset="-128"/>
            </a:endParaRPr>
          </a:p>
          <a:p>
            <a:r>
              <a:rPr lang="en-US" dirty="0" smtClean="0">
                <a:ea typeface="ＭＳ Ｐゴシック" panose="020B0600070205080204" pitchFamily="34" charset="-128"/>
              </a:rPr>
              <a:t>By early ’90’s, over 50 OO modeling languages</a:t>
            </a:r>
          </a:p>
          <a:p>
            <a:pPr lvl="1"/>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96524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ea typeface="ＭＳ Ｐゴシック" panose="020B0600070205080204" pitchFamily="34" charset="-128"/>
              </a:rPr>
              <a:t>History: 1990’s</a:t>
            </a:r>
          </a:p>
        </p:txBody>
      </p:sp>
      <p:sp>
        <p:nvSpPr>
          <p:cNvPr id="22533" name="Rectangle 3"/>
          <p:cNvSpPr>
            <a:spLocks noGrp="1" noChangeArrowheads="1"/>
          </p:cNvSpPr>
          <p:nvPr>
            <p:ph type="body" idx="1"/>
          </p:nvPr>
        </p:nvSpPr>
        <p:spPr/>
        <p:txBody>
          <a:bodyPr/>
          <a:lstStyle/>
          <a:p>
            <a:r>
              <a:rPr lang="en-US" smtClean="0">
                <a:ea typeface="ＭＳ Ｐゴシック" panose="020B0600070205080204" pitchFamily="34" charset="-128"/>
              </a:rPr>
              <a:t>Three leading OO notations decide to combine</a:t>
            </a:r>
          </a:p>
          <a:p>
            <a:pPr lvl="1"/>
            <a:r>
              <a:rPr lang="en-US" smtClean="0">
                <a:ea typeface="ＭＳ Ｐゴシック" panose="020B0600070205080204" pitchFamily="34" charset="-128"/>
              </a:rPr>
              <a:t>Grady Booch (BOOCH)</a:t>
            </a:r>
          </a:p>
          <a:p>
            <a:pPr lvl="1"/>
            <a:r>
              <a:rPr lang="en-US" smtClean="0">
                <a:ea typeface="ＭＳ Ｐゴシック" panose="020B0600070205080204" pitchFamily="34" charset="-128"/>
              </a:rPr>
              <a:t>Jim Rumbaugh (OMT: Object Modeling Technique)</a:t>
            </a:r>
          </a:p>
          <a:p>
            <a:pPr lvl="1"/>
            <a:r>
              <a:rPr lang="en-US" smtClean="0">
                <a:ea typeface="ＭＳ Ｐゴシック" panose="020B0600070205080204" pitchFamily="34" charset="-128"/>
              </a:rPr>
              <a:t>Ivar Jacobsen (OOSE: OO Soft. Eng)</a:t>
            </a:r>
          </a:p>
          <a:p>
            <a:pPr lvl="1"/>
            <a:endParaRPr lang="en-US" smtClean="0">
              <a:ea typeface="ＭＳ Ｐゴシック" panose="020B0600070205080204" pitchFamily="34" charset="-128"/>
            </a:endParaRPr>
          </a:p>
          <a:p>
            <a:r>
              <a:rPr lang="en-US" smtClean="0">
                <a:ea typeface="ＭＳ Ｐゴシック" panose="020B0600070205080204" pitchFamily="34" charset="-128"/>
              </a:rPr>
              <a:t>Why?</a:t>
            </a:r>
          </a:p>
          <a:p>
            <a:pPr lvl="1"/>
            <a:r>
              <a:rPr lang="en-US" smtClean="0">
                <a:ea typeface="ＭＳ Ｐゴシック" panose="020B0600070205080204" pitchFamily="34" charset="-128"/>
              </a:rPr>
              <a:t>Natural evolution towards each other</a:t>
            </a:r>
          </a:p>
          <a:p>
            <a:pPr lvl="1"/>
            <a:r>
              <a:rPr lang="en-US" smtClean="0">
                <a:ea typeface="ＭＳ Ｐゴシック" panose="020B0600070205080204" pitchFamily="34" charset="-128"/>
              </a:rPr>
              <a:t>Effort to set an industry standard</a:t>
            </a:r>
          </a:p>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31826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smtClean="0">
                <a:ea typeface="ＭＳ Ｐゴシック" panose="020B0600070205080204" pitchFamily="34" charset="-128"/>
              </a:rPr>
              <a:t>UML</a:t>
            </a:r>
          </a:p>
        </p:txBody>
      </p:sp>
      <p:sp>
        <p:nvSpPr>
          <p:cNvPr id="24581" name="Rectangle 3"/>
          <p:cNvSpPr>
            <a:spLocks noGrp="1" noChangeArrowheads="1"/>
          </p:cNvSpPr>
          <p:nvPr>
            <p:ph type="body" idx="1"/>
          </p:nvPr>
        </p:nvSpPr>
        <p:spPr/>
        <p:txBody>
          <a:bodyPr/>
          <a:lstStyle/>
          <a:p>
            <a:r>
              <a:rPr lang="en-US" smtClean="0">
                <a:ea typeface="ＭＳ Ｐゴシック" panose="020B0600070205080204" pitchFamily="34" charset="-128"/>
              </a:rPr>
              <a:t>UML stands for</a:t>
            </a:r>
          </a:p>
          <a:p>
            <a:pPr algn="ctr">
              <a:buFontTx/>
              <a:buNone/>
            </a:pPr>
            <a:r>
              <a:rPr lang="en-US" smtClean="0">
                <a:solidFill>
                  <a:schemeClr val="accent2"/>
                </a:solidFill>
                <a:ea typeface="ＭＳ Ｐゴシック" panose="020B0600070205080204" pitchFamily="34" charset="-128"/>
              </a:rPr>
              <a:t>Unified Modeling Language</a:t>
            </a:r>
          </a:p>
          <a:p>
            <a:pPr algn="ctr">
              <a:buFontTx/>
              <a:buNone/>
            </a:pPr>
            <a:endParaRPr lang="en-US" smtClean="0">
              <a:solidFill>
                <a:schemeClr val="accent2"/>
              </a:solidFill>
              <a:ea typeface="ＭＳ Ｐゴシック" panose="020B0600070205080204" pitchFamily="34" charset="-128"/>
            </a:endParaRPr>
          </a:p>
          <a:p>
            <a:r>
              <a:rPr lang="en-US" smtClean="0">
                <a:ea typeface="ＭＳ Ｐゴシック" panose="020B0600070205080204" pitchFamily="34" charset="-128"/>
              </a:rPr>
              <a:t>Design by committee</a:t>
            </a:r>
          </a:p>
          <a:p>
            <a:pPr lvl="1"/>
            <a:r>
              <a:rPr lang="en-US" smtClean="0">
                <a:ea typeface="ＭＳ Ｐゴシック" panose="020B0600070205080204" pitchFamily="34" charset="-128"/>
              </a:rPr>
              <a:t>Many interest groups participating</a:t>
            </a:r>
          </a:p>
          <a:p>
            <a:pPr lvl="1"/>
            <a:r>
              <a:rPr lang="en-US" smtClean="0">
                <a:ea typeface="ＭＳ Ｐゴシック" panose="020B0600070205080204" pitchFamily="34" charset="-128"/>
              </a:rPr>
              <a:t>Everyone wants their favorite approach to be “in”</a:t>
            </a:r>
          </a:p>
          <a:p>
            <a:pPr lvl="1"/>
            <a:endParaRPr lang="en-US" smtClean="0">
              <a:ea typeface="ＭＳ Ｐゴシック" panose="020B0600070205080204" pitchFamily="34" charset="-128"/>
            </a:endParaRPr>
          </a:p>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4331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mtClean="0">
                <a:ea typeface="ＭＳ Ｐゴシック" panose="020B0600070205080204" pitchFamily="34" charset="-128"/>
              </a:rPr>
              <a:t>UML (Cont.)</a:t>
            </a:r>
          </a:p>
        </p:txBody>
      </p:sp>
      <p:sp>
        <p:nvSpPr>
          <p:cNvPr id="160771" name="Rectangle 3"/>
          <p:cNvSpPr>
            <a:spLocks noGrp="1" noChangeArrowheads="1"/>
          </p:cNvSpPr>
          <p:nvPr>
            <p:ph type="body" idx="1"/>
          </p:nvPr>
        </p:nvSpPr>
        <p:spPr/>
        <p:txBody>
          <a:bodyPr/>
          <a:lstStyle/>
          <a:p>
            <a:r>
              <a:rPr lang="en-US" smtClean="0">
                <a:ea typeface="ＭＳ Ｐゴシック" panose="020B0600070205080204" pitchFamily="34" charset="-128"/>
              </a:rPr>
              <a:t>Resulting design is huge</a:t>
            </a:r>
          </a:p>
          <a:p>
            <a:pPr lvl="1"/>
            <a:r>
              <a:rPr lang="en-US" smtClean="0">
                <a:ea typeface="ＭＳ Ｐゴシック" panose="020B0600070205080204" pitchFamily="34" charset="-128"/>
              </a:rPr>
              <a:t>Many features</a:t>
            </a:r>
          </a:p>
          <a:p>
            <a:pPr lvl="1"/>
            <a:r>
              <a:rPr lang="en-US" smtClean="0">
                <a:ea typeface="ＭＳ Ｐゴシック" panose="020B0600070205080204" pitchFamily="34" charset="-128"/>
              </a:rPr>
              <a:t>Many loosely unrelated styles under one roof</a:t>
            </a:r>
          </a:p>
          <a:p>
            <a:pPr lvl="1"/>
            <a:endParaRPr lang="en-US" smtClean="0">
              <a:ea typeface="ＭＳ Ｐゴシック" panose="020B0600070205080204" pitchFamily="34" charset="-128"/>
            </a:endParaRPr>
          </a:p>
          <a:p>
            <a:r>
              <a:rPr lang="en-US" smtClean="0">
                <a:ea typeface="ＭＳ Ｐゴシック" panose="020B0600070205080204" pitchFamily="34" charset="-128"/>
              </a:rPr>
              <a:t>Could also be called</a:t>
            </a:r>
          </a:p>
          <a:p>
            <a:pPr algn="ctr">
              <a:buFontTx/>
              <a:buNone/>
            </a:pPr>
            <a:r>
              <a:rPr lang="en-US" smtClean="0">
                <a:solidFill>
                  <a:schemeClr val="accent2"/>
                </a:solidFill>
                <a:ea typeface="ＭＳ Ｐゴシック" panose="020B0600070205080204" pitchFamily="34" charset="-128"/>
              </a:rPr>
              <a:t>Union of all Modeling Languages</a:t>
            </a:r>
          </a:p>
          <a:p>
            <a:pPr algn="ctr">
              <a:buFontTx/>
              <a:buNone/>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96245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2773</TotalTime>
  <Words>1419</Words>
  <Application>Microsoft Office PowerPoint</Application>
  <PresentationFormat>Widescreen</PresentationFormat>
  <Paragraphs>389</Paragraphs>
  <Slides>57</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Calibri</vt:lpstr>
      <vt:lpstr>Comic Sans MS</vt:lpstr>
      <vt:lpstr>Rockwell</vt:lpstr>
      <vt:lpstr>Rockwell (Body)</vt:lpstr>
      <vt:lpstr>Rockwell Condensed</vt:lpstr>
      <vt:lpstr>Times New Roman</vt:lpstr>
      <vt:lpstr>Wingdings</vt:lpstr>
      <vt:lpstr>Wood Type</vt:lpstr>
      <vt:lpstr>Software Engineering</vt:lpstr>
      <vt:lpstr>PowerPoint Presentation</vt:lpstr>
      <vt:lpstr>Acknowledgements</vt:lpstr>
      <vt:lpstr>UML: Unified Modeling Language</vt:lpstr>
      <vt:lpstr>Modeling</vt:lpstr>
      <vt:lpstr>History: 1980’s</vt:lpstr>
      <vt:lpstr>History: 1990’s</vt:lpstr>
      <vt:lpstr>UML</vt:lpstr>
      <vt:lpstr>UML (Cont.)</vt:lpstr>
      <vt:lpstr>This Lecture</vt:lpstr>
      <vt:lpstr>Use Case Diagram</vt:lpstr>
      <vt:lpstr>Use Case Diagram Example</vt:lpstr>
      <vt:lpstr>Project and Resource Management System</vt:lpstr>
      <vt:lpstr>PowerPoint Presentation</vt:lpstr>
      <vt:lpstr>Manage Project Use Case</vt:lpstr>
      <vt:lpstr>PowerPoint Presentation</vt:lpstr>
      <vt:lpstr>Class Diagrams</vt:lpstr>
      <vt:lpstr>Class Diagrams: Relationships</vt:lpstr>
      <vt:lpstr>Association</vt:lpstr>
      <vt:lpstr>Aggregation   Composition</vt:lpstr>
      <vt:lpstr> </vt:lpstr>
      <vt:lpstr>Composition   Aggregation</vt:lpstr>
      <vt:lpstr> </vt:lpstr>
      <vt:lpstr>Aggregation   Composition</vt:lpstr>
      <vt:lpstr>Generalization</vt:lpstr>
      <vt:lpstr>Generalization</vt:lpstr>
      <vt:lpstr>Composition vs Aggregation in Java</vt:lpstr>
      <vt:lpstr>PowerPoint Presentation</vt:lpstr>
      <vt:lpstr>PowerPoint Presentation</vt:lpstr>
      <vt:lpstr>PowerPoint Presentation</vt:lpstr>
      <vt:lpstr>Object Diagram</vt:lpstr>
      <vt:lpstr>PowerPoint Presentation</vt:lpstr>
      <vt:lpstr>PowerPoint Presentation</vt:lpstr>
      <vt:lpstr>Sequence Diagrams</vt:lpstr>
      <vt:lpstr>Sequence Diagrams</vt:lpstr>
      <vt:lpstr>PowerPoint Presentation</vt:lpstr>
      <vt:lpstr>PowerPoint Presentation</vt:lpstr>
      <vt:lpstr>PowerPoint Presentation</vt:lpstr>
      <vt:lpstr>PowerPoint Presentation</vt:lpstr>
      <vt:lpstr>Activity Diagrams</vt:lpstr>
      <vt:lpstr>PowerPoint Presentation</vt:lpstr>
      <vt:lpstr>PowerPoint Presentation</vt:lpstr>
      <vt:lpstr>PowerPoint Presentation</vt:lpstr>
      <vt:lpstr>Question</vt:lpstr>
      <vt:lpstr>PowerPoint Presentation</vt:lpstr>
      <vt:lpstr>Activity Diagrams</vt:lpstr>
      <vt:lpstr>PowerPoint Presentation</vt:lpstr>
      <vt:lpstr>StateChart Diagrams</vt:lpstr>
      <vt:lpstr>Example Simple StateChart</vt:lpstr>
      <vt:lpstr>PowerPoint Presentation</vt:lpstr>
      <vt:lpstr>PowerPoint Presentation</vt:lpstr>
      <vt:lpstr>This Lecture</vt:lpstr>
      <vt:lpstr>Opinions about UML: What’s Good</vt:lpstr>
      <vt:lpstr>Opinions On UML: What’s Bad</vt:lpstr>
      <vt:lpstr>UML is Happening</vt:lpstr>
      <vt:lpstr>Exercise</vt:lpstr>
      <vt:lpstr>Hamlet Activity</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Piskac, Ruzica</dc:creator>
  <cp:lastModifiedBy>Piskac, Ruzica</cp:lastModifiedBy>
  <cp:revision>172</cp:revision>
  <dcterms:created xsi:type="dcterms:W3CDTF">2014-01-12T21:15:03Z</dcterms:created>
  <dcterms:modified xsi:type="dcterms:W3CDTF">2014-01-27T14:45:22Z</dcterms:modified>
</cp:coreProperties>
</file>