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70"/>
  </p:notesMasterIdLst>
  <p:handoutMasterIdLst>
    <p:handoutMasterId r:id="rId71"/>
  </p:handoutMasterIdLst>
  <p:sldIdLst>
    <p:sldId id="256" r:id="rId2"/>
    <p:sldId id="327" r:id="rId3"/>
    <p:sldId id="399" r:id="rId4"/>
    <p:sldId id="330" r:id="rId5"/>
    <p:sldId id="331" r:id="rId6"/>
    <p:sldId id="332" r:id="rId7"/>
    <p:sldId id="333" r:id="rId8"/>
    <p:sldId id="398" r:id="rId9"/>
    <p:sldId id="334" r:id="rId10"/>
    <p:sldId id="335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3" r:id="rId37"/>
    <p:sldId id="364" r:id="rId38"/>
    <p:sldId id="365" r:id="rId39"/>
    <p:sldId id="366" r:id="rId40"/>
    <p:sldId id="369" r:id="rId41"/>
    <p:sldId id="370" r:id="rId42"/>
    <p:sldId id="371" r:id="rId43"/>
    <p:sldId id="372" r:id="rId44"/>
    <p:sldId id="373" r:id="rId45"/>
    <p:sldId id="374" r:id="rId46"/>
    <p:sldId id="375" r:id="rId47"/>
    <p:sldId id="376" r:id="rId48"/>
    <p:sldId id="377" r:id="rId49"/>
    <p:sldId id="378" r:id="rId50"/>
    <p:sldId id="381" r:id="rId51"/>
    <p:sldId id="379" r:id="rId52"/>
    <p:sldId id="380" r:id="rId53"/>
    <p:sldId id="382" r:id="rId54"/>
    <p:sldId id="383" r:id="rId55"/>
    <p:sldId id="384" r:id="rId56"/>
    <p:sldId id="385" r:id="rId57"/>
    <p:sldId id="386" r:id="rId58"/>
    <p:sldId id="387" r:id="rId59"/>
    <p:sldId id="388" r:id="rId60"/>
    <p:sldId id="389" r:id="rId61"/>
    <p:sldId id="390" r:id="rId62"/>
    <p:sldId id="391" r:id="rId63"/>
    <p:sldId id="392" r:id="rId64"/>
    <p:sldId id="393" r:id="rId65"/>
    <p:sldId id="394" r:id="rId66"/>
    <p:sldId id="395" r:id="rId67"/>
    <p:sldId id="396" r:id="rId68"/>
    <p:sldId id="397" r:id="rId6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1143" autoAdjust="0"/>
  </p:normalViewPr>
  <p:slideViewPr>
    <p:cSldViewPr snapToGrid="0">
      <p:cViewPr varScale="1">
        <p:scale>
          <a:sx n="68" d="100"/>
          <a:sy n="68" d="100"/>
        </p:scale>
        <p:origin x="786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F94F6-EBCE-422D-AB7D-EB97BED62550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C3C30-CC35-40A0-8C72-C0C14CE5A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28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99A16-63A3-4F42-892A-E051858DCEF8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C8C0C-7535-4431-807F-C2220752EF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41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D8D4BCFF-2BAB-4B53-9DB5-80B352C887D7}" type="slidenum">
              <a:rPr lang="en-US" sz="1300"/>
              <a:pPr/>
              <a:t>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42504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577EFE3-5B7A-4008-8C50-1B38F920A7DC}" type="slidenum">
              <a:rPr lang="en-US" sz="1300"/>
              <a:pPr/>
              <a:t>13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178243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B0C2FD2-5DB8-444C-B191-E23F2A50D965}" type="slidenum">
              <a:rPr lang="en-US" sz="1300"/>
              <a:pPr/>
              <a:t>14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367359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DC241FD-EF51-40EA-90DB-6563071141C4}" type="slidenum">
              <a:rPr lang="en-US" sz="1300"/>
              <a:pPr/>
              <a:t>15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481254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EDF7AB5-16C6-4575-B129-55C91435C973}" type="slidenum">
              <a:rPr lang="en-US" sz="1300"/>
              <a:pPr/>
              <a:t>16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9437499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1FC9B49-E1E1-4234-AE32-C112FBFE196B}" type="slidenum">
              <a:rPr lang="en-US" sz="1300"/>
              <a:pPr/>
              <a:t>17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6965196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ea typeface="ＭＳ Ｐゴシック" panose="020B0600070205080204" pitchFamily="34" charset="-128"/>
              </a:rPr>
              <a:t>As long as we know this element can draw itself and specify its dimension, its complexity has no bearing on how and where it should appear on the page.</a:t>
            </a: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A2C8C4B-728D-42ED-A42D-DA5017293F12}" type="slidenum">
              <a:rPr lang="en-US" sz="1300"/>
              <a:pPr/>
              <a:t>18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165557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E16F7D0-6952-41C7-9F16-ED363686E28E}" type="slidenum">
              <a:rPr lang="en-US" sz="1300"/>
              <a:pPr/>
              <a:t>19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843449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EC966D4-95AE-48C6-BDB8-D06DBC979536}" type="slidenum">
              <a:rPr lang="en-US" sz="1300"/>
              <a:pPr/>
              <a:t>20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4312146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84B54D5-0CD7-41BF-958D-E7909F777821}" type="slidenum">
              <a:rPr lang="en-US" sz="1300"/>
              <a:pPr/>
              <a:t>21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403434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6BD288F-0C43-4FC3-B939-A0A815916CA2}" type="slidenum">
              <a:rPr lang="en-US" sz="1300"/>
              <a:pPr/>
              <a:t>22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97463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B1090F9-E9BC-452B-992D-187C7435FE0C}" type="slidenum">
              <a:rPr lang="en-US" sz="1300"/>
              <a:pPr/>
              <a:t>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0395836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3BFBD51-066C-40E8-9A07-47B5E386AEAF}" type="slidenum">
              <a:rPr lang="en-US" sz="1300"/>
              <a:pPr/>
              <a:t>23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424888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2E5C3D7-080D-4598-8179-DCA31B796C76}" type="slidenum">
              <a:rPr lang="en-US" sz="1300"/>
              <a:pPr/>
              <a:t>24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0806279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629A8B8-D194-4867-B302-508E1E9B253B}" type="slidenum">
              <a:rPr lang="en-US" sz="1300"/>
              <a:pPr/>
              <a:t>25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743845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F85A2F9-1679-468E-896C-A3EAB3301613}" type="slidenum">
              <a:rPr lang="en-US" sz="1300"/>
              <a:pPr/>
              <a:t>26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610610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BE3A3AF-A8CE-44A9-BF8A-87372FF22AAF}" type="slidenum">
              <a:rPr lang="en-US" sz="1300"/>
              <a:pPr/>
              <a:t>27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1642706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6EA59E2-4B69-4FBD-8EC5-BD8707DC7ABA}" type="slidenum">
              <a:rPr lang="en-US" sz="1300"/>
              <a:pPr/>
              <a:t>28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74260239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E0525D7-D648-43C3-A6A3-7B2D3C3F35F3}" type="slidenum">
              <a:rPr lang="en-US" sz="1300"/>
              <a:pPr/>
              <a:t>29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95977757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05E4807-044F-49DE-8236-CBD5C2B96F83}" type="slidenum">
              <a:rPr lang="en-US" sz="1300"/>
              <a:pPr/>
              <a:t>30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4346601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B6717DC-DE11-42D3-9708-96AE6A4FA973}" type="slidenum">
              <a:rPr lang="en-US" sz="1300"/>
              <a:pPr/>
              <a:t>31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97123196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E0CAD0C-529E-487F-9EE0-A50592B58AE7}" type="slidenum">
              <a:rPr lang="en-US" sz="1300"/>
              <a:pPr/>
              <a:t>32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350340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99A99DE-5906-4BC9-8F55-73E550C30352}" type="slidenum">
              <a:rPr lang="en-US" sz="1300"/>
              <a:pPr/>
              <a:t>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3029702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C9CD88E-490D-4E88-8039-49DB8A5D4316}" type="slidenum">
              <a:rPr lang="en-US" sz="1300"/>
              <a:pPr/>
              <a:t>33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5604469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9701376-D89B-45A6-820D-0FE6A4FA1C67}" type="slidenum">
              <a:rPr lang="en-US" sz="1300"/>
              <a:pPr/>
              <a:t>34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0283283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ADE99BD-D353-47D1-A584-2CB6B7E4C54A}" type="slidenum">
              <a:rPr lang="en-US" sz="1300"/>
              <a:pPr/>
              <a:t>35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3336597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BB4801A-91B3-4845-AB21-17085F18F91E}" type="slidenum">
              <a:rPr lang="en-US" sz="1300"/>
              <a:pPr/>
              <a:t>36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05552124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85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462AB47-2C75-4BCD-80CA-52AA5165AF91}" type="slidenum">
              <a:rPr lang="en-US" sz="1300"/>
              <a:pPr/>
              <a:t>37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11211810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678ACAA-D728-4C31-8F6F-6B7BAF40CD07}" type="slidenum">
              <a:rPr lang="en-US" sz="1300"/>
              <a:pPr/>
              <a:t>38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0737980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05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0F7BFE5-3BC1-45D6-95A1-5985126DBBAF}" type="slidenum">
              <a:rPr lang="en-US" sz="1300"/>
              <a:pPr/>
              <a:t>39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86877583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16836EA-6B03-47F4-BE8A-055F84837C80}" type="slidenum">
              <a:rPr lang="en-US" sz="1300"/>
              <a:pPr/>
              <a:t>40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1702081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DBBCAF5-E85D-46F6-A392-ECE65CFD8AB2}" type="slidenum">
              <a:rPr lang="en-US" sz="1300"/>
              <a:pPr/>
              <a:t>41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87774155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61445C4-F1A5-4227-BEBD-1BA8605C2764}" type="slidenum">
              <a:rPr lang="en-US" sz="1300"/>
              <a:pPr/>
              <a:t>42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167342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3DC0FCD-A72B-4DDC-B1F2-F848ABB2F9F1}" type="slidenum">
              <a:rPr lang="en-US" sz="1300"/>
              <a:pPr/>
              <a:t>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9454807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67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8A720BCF-B7D6-44AB-8204-D30FBC983551}" type="slidenum">
              <a:rPr lang="en-US" sz="1300"/>
              <a:pPr/>
              <a:t>43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0967960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CE14960-94CC-489D-BB0D-A09883F58294}" type="slidenum">
              <a:rPr lang="en-US" sz="1300"/>
              <a:pPr/>
              <a:t>44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73484671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B7B1D39-7B3B-4505-8456-DDDDB82CDDF7}" type="slidenum">
              <a:rPr lang="en-US" sz="1300"/>
              <a:pPr/>
              <a:t>45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807503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CC272DB-3E98-4BEA-BA73-DFF43ADE7479}" type="slidenum">
              <a:rPr lang="en-US" sz="1300"/>
              <a:pPr/>
              <a:t>46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2929534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ACFCD77-58F9-49E9-A30D-22F422988883}" type="slidenum">
              <a:rPr lang="en-US" sz="1300"/>
              <a:pPr/>
              <a:t>47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6840739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B0823C2-7ABB-4ECE-A333-361103130913}" type="slidenum">
              <a:rPr lang="en-US" sz="1300"/>
              <a:pPr/>
              <a:t>48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97891864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28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3C6C12F-DE81-4C1E-BEE2-6C3739325FC3}" type="slidenum">
              <a:rPr lang="en-US" sz="1300"/>
              <a:pPr/>
              <a:t>49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81558431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AABFF02-CC05-4E19-869E-E23821FB3383}" type="slidenum">
              <a:rPr lang="en-US" sz="1300"/>
              <a:pPr/>
              <a:t>50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0057321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6CC4031-DF2B-4609-8898-1DE5E959298D}" type="slidenum">
              <a:rPr lang="en-US" sz="1300"/>
              <a:pPr/>
              <a:t>51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87097966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A1E6888-86BD-41BB-8DB0-1A6ED1AE9417}" type="slidenum">
              <a:rPr lang="en-US" sz="1300"/>
              <a:pPr/>
              <a:t>52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349780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3DC0FCD-A72B-4DDC-B1F2-F848ABB2F9F1}" type="slidenum">
              <a:rPr lang="en-US" sz="1300"/>
              <a:pPr/>
              <a:t>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9669914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0C5A081-1278-47A7-A5C1-10EA1AF20273}" type="slidenum">
              <a:rPr lang="en-US" sz="1300"/>
              <a:pPr/>
              <a:t>53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20674507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84E6C6F-76D2-44EF-B22F-C1F44089D257}" type="slidenum">
              <a:rPr lang="en-US" sz="1300"/>
              <a:pPr/>
              <a:t>54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12868615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F43F9B88-92E7-4B61-956D-FFC2C7A50F03}" type="slidenum">
              <a:rPr lang="en-US" sz="1300"/>
              <a:pPr/>
              <a:t>55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77576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4199253-DDF3-4B9E-97CC-6FE55E4FA546}" type="slidenum">
              <a:rPr lang="en-US" sz="1300"/>
              <a:pPr/>
              <a:t>56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6677196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10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0A4BB00-2248-4631-9F80-C8BE02626AE0}" type="slidenum">
              <a:rPr lang="en-US" sz="1300"/>
              <a:pPr/>
              <a:t>57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29773678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C874D14-A4EC-4593-B7BD-CCFD5B86816D}" type="slidenum">
              <a:rPr lang="en-US" sz="1300"/>
              <a:pPr/>
              <a:t>58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17503544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3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EC34A917-395A-47D6-9799-AB6443D6165A}" type="slidenum">
              <a:rPr lang="en-US" sz="1300"/>
              <a:pPr/>
              <a:t>59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83615286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9A3B6294-EA62-49E9-AD42-267FE219F2F1}" type="slidenum">
              <a:rPr lang="en-US" sz="1300"/>
              <a:pPr/>
              <a:t>60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1117348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5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5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C32DE165-7888-4589-B8E7-C26C7ABB041E}" type="slidenum">
              <a:rPr lang="en-US" sz="1300"/>
              <a:pPr/>
              <a:t>61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116765274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6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436CEF9-D088-43E7-8E6C-EE443B1CD11F}" type="slidenum">
              <a:rPr lang="en-US" sz="1300"/>
              <a:pPr/>
              <a:t>62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909658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8A88300-4BA6-4B1E-9DDA-F33B954AD8F4}" type="slidenum">
              <a:rPr lang="en-US" sz="1300"/>
              <a:pPr/>
              <a:t>9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706880666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7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7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0DCE37D-D0BD-4F80-B2F0-7607ECE4A96E}" type="slidenum">
              <a:rPr lang="en-US" sz="1300"/>
              <a:pPr/>
              <a:t>63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27708911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8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A23C700E-B828-4A91-A273-B17030CDB5C2}" type="slidenum">
              <a:rPr lang="en-US" sz="1300"/>
              <a:pPr/>
              <a:t>64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79205207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39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09963F8-9631-4A69-A623-92CB78F71EBA}" type="slidenum">
              <a:rPr lang="en-US" sz="1300"/>
              <a:pPr/>
              <a:t>65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30771313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434C2C4-3D17-49A5-A45A-5D8B7373109A}" type="slidenum">
              <a:rPr lang="en-US" sz="1300"/>
              <a:pPr/>
              <a:t>66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693963515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13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1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ECA375F-D9F6-482F-9CFE-4E901084CCC9}" type="slidenum">
              <a:rPr lang="en-US" sz="1300"/>
              <a:pPr/>
              <a:t>67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406359474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142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0E70A6AD-AF11-4715-8DCC-40095EBD6817}" type="slidenum">
              <a:rPr lang="en-US" sz="1300"/>
              <a:pPr/>
              <a:t>68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70786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C8D63F8-DB90-4AA7-9F95-0D421EAD7A2E}" type="slidenum">
              <a:rPr lang="en-US" sz="1300"/>
              <a:pPr/>
              <a:t>10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2981202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BB78E649-274B-44F2-A9E8-F0EBF8B5D93B}" type="slidenum">
              <a:rPr lang="en-US" sz="1300"/>
              <a:pPr/>
              <a:t>11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149446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defTabSz="96043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defTabSz="9604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6DC1FA6D-CC94-4121-BDA8-4FA90DB44BD2}" type="slidenum">
              <a:rPr lang="en-US" sz="1300"/>
              <a:pPr/>
              <a:t>12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1063297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0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9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9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6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9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3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3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1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591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300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05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3F039003-BD5A-4664-8275-085CEF93BBBA}" type="datetimeFigureOut">
              <a:rPr lang="en-US" smtClean="0"/>
              <a:t>1/29/2014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FAF7AD6-1C98-4150-B7B9-9C8331BF4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0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orbis.library.yale.edu/vwebv/holdingsInfo?searchId=8735&amp;recCount=50&amp;recPointer=1&amp;bibId=9140663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nford.edu/class/cs295/" TargetMode="External"/><Relationship Id="rId2" Type="http://schemas.openxmlformats.org/officeDocument/2006/relationships/hyperlink" Target="http://www.mpi-sws.org/~rupak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engr.illinois.edu/display/cs427fa13/Home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Software Engineering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CPSC 439/539</a:t>
            </a:r>
          </a:p>
          <a:p>
            <a:r>
              <a:rPr lang="en-US" dirty="0" smtClean="0"/>
              <a:t>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3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Iterator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interface Iterator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</a:t>
            </a:r>
            <a:r>
              <a:rPr lang="en-US" sz="1800" dirty="0" err="1">
                <a:ea typeface="ＭＳ Ｐゴシック" panose="020B0600070205080204" pitchFamily="34" charset="-128"/>
              </a:rPr>
              <a:t>boolean</a:t>
            </a:r>
            <a:r>
              <a:rPr lang="en-US" sz="1800" dirty="0">
                <a:ea typeface="ＭＳ Ｐゴシック" panose="020B0600070205080204" pitchFamily="34" charset="-128"/>
              </a:rPr>
              <a:t> </a:t>
            </a:r>
            <a:r>
              <a:rPr lang="en-US" sz="1800" dirty="0" err="1">
                <a:ea typeface="ＭＳ Ｐゴシック" panose="020B0600070205080204" pitchFamily="34" charset="-128"/>
              </a:rPr>
              <a:t>hasNext</a:t>
            </a:r>
            <a:r>
              <a:rPr lang="en-US" sz="1800" dirty="0">
                <a:ea typeface="ＭＳ Ｐゴシック" panose="020B0600070205080204" pitchFamily="34" charset="-128"/>
              </a:rPr>
              <a:t>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Object next();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ea typeface="ＭＳ Ｐゴシック" panose="020B0600070205080204" pitchFamily="34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364224" y="1167617"/>
            <a:ext cx="4754880" cy="4948311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>
                <a:ea typeface="ＭＳ Ｐゴシック" panose="020B0600070205080204" pitchFamily="34" charset="-128"/>
              </a:rPr>
              <a:t>LinkedList</a:t>
            </a:r>
            <a:r>
              <a:rPr lang="en-US" dirty="0">
                <a:ea typeface="ＭＳ Ｐゴシック" panose="020B0600070205080204" pitchFamily="34" charset="-128"/>
              </a:rPr>
              <a:t> a = new </a:t>
            </a:r>
            <a:r>
              <a:rPr lang="en-US" dirty="0" err="1">
                <a:ea typeface="ＭＳ Ｐゴシック" panose="020B0600070205080204" pitchFamily="34" charset="-128"/>
              </a:rPr>
              <a:t>LinkedList</a:t>
            </a:r>
            <a:r>
              <a:rPr lang="en-US" dirty="0">
                <a:ea typeface="ＭＳ Ｐゴシック" panose="020B0600070205080204" pitchFamily="34" charset="-128"/>
              </a:rPr>
              <a:t>();</a:t>
            </a:r>
          </a:p>
          <a:p>
            <a:pPr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dirty="0" err="1">
                <a:ea typeface="ＭＳ Ｐゴシック" panose="020B0600070205080204" pitchFamily="34" charset="-128"/>
              </a:rPr>
              <a:t>a.add</a:t>
            </a:r>
            <a:r>
              <a:rPr lang="en-US" dirty="0">
                <a:ea typeface="ＭＳ Ｐゴシック" panose="020B0600070205080204" pitchFamily="34" charset="-128"/>
              </a:rPr>
              <a:t>(1); </a:t>
            </a:r>
            <a:r>
              <a:rPr lang="en-US" dirty="0" err="1">
                <a:ea typeface="ＭＳ Ｐゴシック" panose="020B0600070205080204" pitchFamily="34" charset="-128"/>
              </a:rPr>
              <a:t>a.add</a:t>
            </a:r>
            <a:r>
              <a:rPr lang="en-US" dirty="0">
                <a:ea typeface="ＭＳ Ｐゴシック" panose="020B0600070205080204" pitchFamily="34" charset="-128"/>
              </a:rPr>
              <a:t>(9); ….</a:t>
            </a:r>
          </a:p>
          <a:p>
            <a:pPr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Iterator </a:t>
            </a:r>
            <a:r>
              <a:rPr lang="en-US" dirty="0" err="1">
                <a:ea typeface="ＭＳ Ｐゴシック" panose="020B0600070205080204" pitchFamily="34" charset="-128"/>
              </a:rPr>
              <a:t>itr</a:t>
            </a:r>
            <a:r>
              <a:rPr lang="en-US" dirty="0">
                <a:ea typeface="ＭＳ Ｐゴシック" panose="020B0600070205080204" pitchFamily="34" charset="-128"/>
              </a:rPr>
              <a:t> = </a:t>
            </a:r>
            <a:r>
              <a:rPr lang="en-US" dirty="0" err="1">
                <a:ea typeface="ＭＳ Ｐゴシック" panose="020B0600070205080204" pitchFamily="34" charset="-128"/>
              </a:rPr>
              <a:t>a.getIterator</a:t>
            </a:r>
            <a:r>
              <a:rPr lang="en-US" dirty="0">
                <a:ea typeface="ＭＳ Ｐゴシック" panose="020B0600070205080204" pitchFamily="34" charset="-128"/>
              </a:rPr>
              <a:t>();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while(</a:t>
            </a:r>
            <a:r>
              <a:rPr lang="en-US" dirty="0" err="1">
                <a:ea typeface="ＭＳ Ｐゴシック" panose="020B0600070205080204" pitchFamily="34" charset="-128"/>
              </a:rPr>
              <a:t>itr.hasNext</a:t>
            </a:r>
            <a:r>
              <a:rPr lang="en-US" dirty="0">
                <a:ea typeface="ＭＳ Ｐゴシック" panose="020B0600070205080204" pitchFamily="34" charset="-128"/>
              </a:rPr>
              <a:t>()){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foo(</a:t>
            </a:r>
            <a:r>
              <a:rPr lang="en-US" dirty="0" err="1">
                <a:ea typeface="ＭＳ Ｐゴシック" panose="020B0600070205080204" pitchFamily="34" charset="-128"/>
              </a:rPr>
              <a:t>itr.next</a:t>
            </a:r>
            <a:r>
              <a:rPr lang="en-US" dirty="0">
                <a:ea typeface="ＭＳ Ｐゴシック" panose="020B0600070205080204" pitchFamily="34" charset="-128"/>
              </a:rPr>
              <a:t>());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}</a:t>
            </a:r>
          </a:p>
          <a:p>
            <a:pPr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dirty="0" err="1">
                <a:ea typeface="ＭＳ Ｐゴシック" panose="020B0600070205080204" pitchFamily="34" charset="-128"/>
              </a:rPr>
              <a:t>itr</a:t>
            </a:r>
            <a:r>
              <a:rPr lang="en-US" dirty="0">
                <a:ea typeface="ＭＳ Ｐゴシック" panose="020B0600070205080204" pitchFamily="34" charset="-128"/>
              </a:rPr>
              <a:t> = </a:t>
            </a:r>
            <a:r>
              <a:rPr lang="en-US" dirty="0" err="1">
                <a:ea typeface="ＭＳ Ｐゴシック" panose="020B0600070205080204" pitchFamily="34" charset="-128"/>
              </a:rPr>
              <a:t>a.getIterator</a:t>
            </a:r>
            <a:r>
              <a:rPr lang="en-US" dirty="0">
                <a:ea typeface="ＭＳ Ｐゴシック" panose="020B0600070205080204" pitchFamily="34" charset="-128"/>
              </a:rPr>
              <a:t>();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while(</a:t>
            </a:r>
            <a:r>
              <a:rPr lang="en-US" dirty="0" err="1">
                <a:ea typeface="ＭＳ Ｐゴシック" panose="020B0600070205080204" pitchFamily="34" charset="-128"/>
              </a:rPr>
              <a:t>itr.hasNext</a:t>
            </a:r>
            <a:r>
              <a:rPr lang="en-US" dirty="0">
                <a:ea typeface="ＭＳ Ｐゴシック" panose="020B0600070205080204" pitchFamily="34" charset="-128"/>
              </a:rPr>
              <a:t>()){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print(</a:t>
            </a:r>
            <a:r>
              <a:rPr lang="en-US" dirty="0" err="1">
                <a:ea typeface="ＭＳ Ｐゴシック" panose="020B0600070205080204" pitchFamily="34" charset="-128"/>
              </a:rPr>
              <a:t>itr.next</a:t>
            </a:r>
            <a:r>
              <a:rPr lang="en-US" dirty="0">
                <a:ea typeface="ＭＳ Ｐゴシック" panose="020B0600070205080204" pitchFamily="34" charset="-128"/>
              </a:rPr>
              <a:t>());</a:t>
            </a:r>
          </a:p>
          <a:p>
            <a:pPr>
              <a:buNone/>
            </a:pPr>
            <a:r>
              <a:rPr lang="en-US" dirty="0" smtClean="0">
                <a:ea typeface="ＭＳ Ｐゴシック" panose="020B0600070205080204" pitchFamily="34" charset="-128"/>
              </a:rPr>
              <a:t>}</a:t>
            </a:r>
            <a:endParaRPr 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996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Object-oriented design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Object-oriented software design is hard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Even hard to make them reusable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Figure out objects, classes, and hierarchy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Foresee future problems and requirements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Avoid redesign</a:t>
            </a:r>
          </a:p>
          <a:p>
            <a:pPr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Experts do them well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Do not start from scratch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Recurrent problems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Identify patterns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Use existing good solution: Design patterns</a:t>
            </a:r>
          </a:p>
          <a:p>
            <a:pPr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Design patterns 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Solve specific design problem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anose="020B0600070205080204" pitchFamily="34" charset="-128"/>
              </a:rPr>
              <a:t>Flexible, elegant, and reusable</a:t>
            </a:r>
          </a:p>
        </p:txBody>
      </p:sp>
    </p:spTree>
    <p:extLst>
      <p:ext uri="{BB962C8B-B14F-4D97-AF65-F5344CB8AC3E}">
        <p14:creationId xmlns:p14="http://schemas.microsoft.com/office/powerpoint/2010/main" val="420887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What are Design Patterns?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Tx/>
              <a:buNone/>
            </a:pPr>
            <a:r>
              <a:rPr lang="en-US" smtClean="0">
                <a:ea typeface="ＭＳ Ｐゴシック" panose="020B0600070205080204" pitchFamily="34" charset="-128"/>
              </a:rPr>
              <a:t>“A pattern describes a problem that occurs often, along with a tried solution to the problem” </a:t>
            </a:r>
          </a:p>
          <a:p>
            <a:pPr lvl="1">
              <a:buFontTx/>
              <a:buNone/>
            </a:pPr>
            <a:r>
              <a:rPr lang="en-US" smtClean="0">
                <a:ea typeface="ＭＳ Ｐゴシック" panose="020B0600070205080204" pitchFamily="34" charset="-128"/>
              </a:rPr>
              <a:t>				- Christopher Alexander, 1977</a:t>
            </a:r>
          </a:p>
          <a:p>
            <a:pPr lvl="1">
              <a:buFontTx/>
              <a:buNone/>
            </a:pPr>
            <a:r>
              <a:rPr lang="en-US" smtClean="0">
                <a:ea typeface="ＭＳ Ｐゴシック" panose="020B0600070205080204" pitchFamily="34" charset="-128"/>
              </a:rPr>
              <a:t>	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Descriptions of </a:t>
            </a:r>
            <a:r>
              <a:rPr lang="en-US" u="sng" smtClean="0">
                <a:ea typeface="ＭＳ Ｐゴシック" panose="020B0600070205080204" pitchFamily="34" charset="-128"/>
              </a:rPr>
              <a:t>communicating objects</a:t>
            </a:r>
            <a:r>
              <a:rPr lang="en-US" smtClean="0">
                <a:ea typeface="ＭＳ Ｐゴシック" panose="020B0600070205080204" pitchFamily="34" charset="-128"/>
              </a:rPr>
              <a:t> and classes that are </a:t>
            </a:r>
            <a:r>
              <a:rPr lang="en-US" u="sng" smtClean="0">
                <a:ea typeface="ＭＳ Ｐゴシック" panose="020B0600070205080204" pitchFamily="34" charset="-128"/>
              </a:rPr>
              <a:t>customized</a:t>
            </a:r>
            <a:r>
              <a:rPr lang="en-US" smtClean="0">
                <a:ea typeface="ＭＳ Ｐゴシック" panose="020B0600070205080204" pitchFamily="34" charset="-128"/>
              </a:rPr>
              <a:t> to solve a general </a:t>
            </a:r>
            <a:r>
              <a:rPr lang="en-US" u="sng" smtClean="0">
                <a:ea typeface="ＭＳ Ｐゴシック" panose="020B0600070205080204" pitchFamily="34" charset="-128"/>
              </a:rPr>
              <a:t>design problem</a:t>
            </a:r>
            <a:r>
              <a:rPr lang="en-US" smtClean="0">
                <a:ea typeface="ＭＳ Ｐゴシック" panose="020B0600070205080204" pitchFamily="34" charset="-128"/>
              </a:rPr>
              <a:t> in a particular context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Not individual classes or libraries</a:t>
            </a:r>
          </a:p>
          <a:p>
            <a:pPr lvl="2"/>
            <a:r>
              <a:rPr lang="en-US" smtClean="0">
                <a:ea typeface="ＭＳ Ｐゴシック" panose="020B0600070205080204" pitchFamily="34" charset="-128"/>
              </a:rPr>
              <a:t>Such as lists, hash tables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Not full designs</a:t>
            </a:r>
          </a:p>
        </p:txBody>
      </p:sp>
    </p:spTree>
    <p:extLst>
      <p:ext uri="{BB962C8B-B14F-4D97-AF65-F5344CB8AC3E}">
        <p14:creationId xmlns:p14="http://schemas.microsoft.com/office/powerpoint/2010/main" val="1985799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Improved Communication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i="1" smtClean="0">
              <a:ea typeface="ＭＳ Ｐゴシック" panose="020B0600070205080204" pitchFamily="34" charset="-128"/>
            </a:endParaRPr>
          </a:p>
          <a:p>
            <a:pPr algn="ctr">
              <a:buFontTx/>
              <a:buNone/>
            </a:pPr>
            <a:endParaRPr lang="en-US" i="1" smtClean="0">
              <a:ea typeface="ＭＳ Ｐゴシック" panose="020B0600070205080204" pitchFamily="34" charset="-128"/>
            </a:endParaRPr>
          </a:p>
          <a:p>
            <a:pPr algn="ctr">
              <a:buFontTx/>
              <a:buNone/>
            </a:pPr>
            <a:endParaRPr lang="en-US" i="1" smtClean="0">
              <a:ea typeface="ＭＳ Ｐゴシック" panose="020B0600070205080204" pitchFamily="34" charset="-128"/>
            </a:endParaRPr>
          </a:p>
          <a:p>
            <a:pPr algn="ctr">
              <a:buFontTx/>
              <a:buNone/>
            </a:pPr>
            <a:r>
              <a:rPr lang="en-US" i="1" smtClean="0">
                <a:ea typeface="ＭＳ Ｐゴシック" panose="020B0600070205080204" pitchFamily="34" charset="-128"/>
              </a:rPr>
              <a:t>One of the main benefits of design patterns is that they name common (and successful) ways of building software.</a:t>
            </a:r>
          </a:p>
        </p:txBody>
      </p:sp>
    </p:spTree>
    <p:extLst>
      <p:ext uri="{BB962C8B-B14F-4D97-AF65-F5344CB8AC3E}">
        <p14:creationId xmlns:p14="http://schemas.microsoft.com/office/powerpoint/2010/main" val="63336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More Specifically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Teaching and learning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It is much easier to learn the code architecture from descriptions of design patterns than from reading code</a:t>
            </a:r>
          </a:p>
          <a:p>
            <a:pPr lvl="1"/>
            <a:endParaRPr lang="en-US" smtClean="0">
              <a:ea typeface="ＭＳ Ｐゴシック" panose="020B0600070205080204" pitchFamily="34" charset="-128"/>
            </a:endParaRPr>
          </a:p>
          <a:p>
            <a:r>
              <a:rPr lang="en-US" smtClean="0">
                <a:ea typeface="ＭＳ Ｐゴシック" panose="020B0600070205080204" pitchFamily="34" charset="-128"/>
              </a:rPr>
              <a:t>Teamwork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Members of a team have a way to name and discuss the elements of their design</a:t>
            </a:r>
          </a:p>
          <a:p>
            <a:pPr lvl="1"/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3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What design patterns are not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Does not tell you how to structure the entire application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Data structures (i.e. hash tables)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Does not describe a specific algorithm</a:t>
            </a:r>
          </a:p>
          <a:p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101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Example: A Text Editor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Describe a text editor using patterns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A running example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Introduces several important patterns</a:t>
            </a:r>
          </a:p>
          <a:p>
            <a:pPr>
              <a:lnSpc>
                <a:spcPct val="90000"/>
              </a:lnSpc>
            </a:pPr>
            <a:endParaRPr lang="en-US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Gives an overall flavor of pattern culture</a:t>
            </a:r>
          </a:p>
          <a:p>
            <a:pPr>
              <a:lnSpc>
                <a:spcPct val="90000"/>
              </a:lnSpc>
            </a:pPr>
            <a:endParaRPr lang="en-US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i="1" dirty="0" smtClean="0">
                <a:ea typeface="ＭＳ Ｐゴシック" panose="020B0600070205080204" pitchFamily="34" charset="-128"/>
              </a:rPr>
              <a:t>Note: This example is from the book “Design Patterns: Elements of Reusable Object-Oriented Software”, Gamma, et al. : </a:t>
            </a:r>
            <a:r>
              <a:rPr lang="en-US" i="1" dirty="0" err="1" smtClean="0">
                <a:ea typeface="ＭＳ Ｐゴシック" panose="020B0600070205080204" pitchFamily="34" charset="-128"/>
                <a:hlinkClick r:id="rId3"/>
              </a:rPr>
              <a:t>GoF</a:t>
            </a:r>
            <a:r>
              <a:rPr lang="en-US" i="1" dirty="0" smtClean="0">
                <a:ea typeface="ＭＳ Ｐゴシック" panose="020B0600070205080204" pitchFamily="34" charset="-128"/>
                <a:hlinkClick r:id="rId3"/>
              </a:rPr>
              <a:t> book</a:t>
            </a:r>
            <a:endParaRPr lang="en-US" i="1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0573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Text Editor Requirements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A WYSIWYG editor (“Lexi”)</a:t>
            </a:r>
          </a:p>
          <a:p>
            <a:r>
              <a:rPr lang="en-US" dirty="0" smtClean="0">
                <a:ea typeface="ＭＳ Ｐゴシック" panose="020B0600070205080204" pitchFamily="34" charset="-128"/>
              </a:rPr>
              <a:t>Text and graphics can be freely mixed</a:t>
            </a:r>
          </a:p>
          <a:p>
            <a:r>
              <a:rPr lang="en-US" dirty="0" smtClean="0">
                <a:ea typeface="ＭＳ Ｐゴシック" panose="020B0600070205080204" pitchFamily="34" charset="-128"/>
              </a:rPr>
              <a:t>Graphical user interface</a:t>
            </a:r>
          </a:p>
          <a:p>
            <a:pPr lvl="2"/>
            <a:r>
              <a:rPr lang="en-US" dirty="0" smtClean="0">
                <a:ea typeface="ＭＳ Ｐゴシック" panose="020B0600070205080204" pitchFamily="34" charset="-128"/>
              </a:rPr>
              <a:t>Toolbars, scrollbars, etc.</a:t>
            </a:r>
          </a:p>
          <a:p>
            <a:r>
              <a:rPr lang="en-US" dirty="0" smtClean="0">
                <a:ea typeface="ＭＳ Ｐゴシック" panose="020B0600070205080204" pitchFamily="34" charset="-128"/>
              </a:rPr>
              <a:t>Traversal operations: spell-checking, hyphenation</a:t>
            </a:r>
          </a:p>
          <a:p>
            <a:pPr lvl="1"/>
            <a:endParaRPr lang="en-US" dirty="0" smtClean="0">
              <a:ea typeface="ＭＳ Ｐゴシック" panose="020B0600070205080204" pitchFamily="34" charset="-128"/>
            </a:endParaRPr>
          </a:p>
          <a:p>
            <a:r>
              <a:rPr lang="en-US" dirty="0" smtClean="0">
                <a:ea typeface="ＭＳ Ｐゴシック" panose="020B0600070205080204" pitchFamily="34" charset="-128"/>
              </a:rPr>
              <a:t>Simple enough for one lecture!</a:t>
            </a:r>
          </a:p>
        </p:txBody>
      </p:sp>
    </p:spTree>
    <p:extLst>
      <p:ext uri="{BB962C8B-B14F-4D97-AF65-F5344CB8AC3E}">
        <p14:creationId xmlns:p14="http://schemas.microsoft.com/office/powerpoint/2010/main" val="300259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Problem 1: Document Structure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ea typeface="ＭＳ Ｐゴシック" panose="020B0600070205080204" pitchFamily="34" charset="-128"/>
              </a:rPr>
              <a:t>A document is represented by its physical structure: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Primitive </a:t>
            </a:r>
            <a:r>
              <a:rPr lang="en-US" sz="2000" i="1" dirty="0">
                <a:ea typeface="ＭＳ Ｐゴシック" panose="020B0600070205080204" pitchFamily="34" charset="-128"/>
              </a:rPr>
              <a:t>glyphs: </a:t>
            </a:r>
            <a:r>
              <a:rPr lang="en-US" dirty="0">
                <a:ea typeface="ＭＳ Ｐゴシック" panose="020B0600070205080204" pitchFamily="34" charset="-128"/>
              </a:rPr>
              <a:t>characters, rectangles, circles, pictures, . . .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Lines:</a:t>
            </a:r>
            <a:r>
              <a:rPr lang="en-US" dirty="0">
                <a:ea typeface="ＭＳ Ｐゴシック" panose="020B0600070205080204" pitchFamily="34" charset="-128"/>
              </a:rPr>
              <a:t> sequence of glyphs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Columns: </a:t>
            </a:r>
            <a:r>
              <a:rPr lang="en-US" dirty="0">
                <a:ea typeface="ＭＳ Ｐゴシック" panose="020B0600070205080204" pitchFamily="34" charset="-128"/>
              </a:rPr>
              <a:t>A sequence of lines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Pages: </a:t>
            </a:r>
            <a:r>
              <a:rPr lang="en-US" dirty="0">
                <a:ea typeface="ＭＳ Ｐゴシック" panose="020B0600070205080204" pitchFamily="34" charset="-128"/>
              </a:rPr>
              <a:t>A sequence of columns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Documents: </a:t>
            </a:r>
            <a:r>
              <a:rPr lang="en-US" dirty="0">
                <a:ea typeface="ＭＳ Ｐゴシック" panose="020B0600070205080204" pitchFamily="34" charset="-128"/>
              </a:rPr>
              <a:t>A sequence of pages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ea typeface="ＭＳ Ｐゴシック" panose="020B0600070205080204" pitchFamily="34" charset="-128"/>
              </a:rPr>
              <a:t>Treat text and graphics uniformly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Embed text within graphics and vice versa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ea typeface="ＭＳ Ｐゴシック" panose="020B0600070205080204" pitchFamily="34" charset="-128"/>
              </a:rPr>
              <a:t>No distinction between a single element or a group of elements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Arbitrarily complex </a:t>
            </a:r>
            <a:r>
              <a:rPr lang="en-US" dirty="0" smtClean="0">
                <a:ea typeface="ＭＳ Ｐゴシック" panose="020B0600070205080204" pitchFamily="34" charset="-128"/>
              </a:rPr>
              <a:t>documents</a:t>
            </a:r>
            <a:endParaRPr lang="en-US" sz="1800" i="1" dirty="0">
              <a:solidFill>
                <a:srgbClr val="FF0000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5414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 Design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9848" y="2121408"/>
            <a:ext cx="10058400" cy="46310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ea typeface="ＭＳ Ｐゴシック" panose="020B0600070205080204" pitchFamily="34" charset="-128"/>
              </a:rPr>
              <a:t>Classes for </a:t>
            </a:r>
            <a:r>
              <a:rPr lang="en-US" sz="2400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Character, Circle, Line, Column, Page</a:t>
            </a:r>
            <a:r>
              <a:rPr lang="en-US" sz="2400" dirty="0">
                <a:ea typeface="ＭＳ Ｐゴシック" panose="020B0600070205080204" pitchFamily="34" charset="-128"/>
              </a:rPr>
              <a:t>, …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Not so good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A lot of code duplication</a:t>
            </a:r>
          </a:p>
          <a:p>
            <a:pPr lvl="1">
              <a:lnSpc>
                <a:spcPct val="90000"/>
              </a:lnSpc>
            </a:pPr>
            <a:endParaRPr lang="en-US" sz="20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z="2400" dirty="0">
                <a:ea typeface="ＭＳ Ｐゴシック" panose="020B0600070205080204" pitchFamily="34" charset="-128"/>
              </a:rPr>
              <a:t>One (abstract) class of </a:t>
            </a:r>
            <a:r>
              <a:rPr lang="en-US" sz="2400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Each element realized by a subclass of </a:t>
            </a:r>
            <a:r>
              <a:rPr lang="en-US" sz="2000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All elements present the same interface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ea typeface="ＭＳ Ｐゴシック" panose="020B0600070205080204" pitchFamily="34" charset="-128"/>
              </a:rPr>
              <a:t>How to draw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ea typeface="ＭＳ Ｐゴシック" panose="020B0600070205080204" pitchFamily="34" charset="-128"/>
              </a:rPr>
              <a:t>Mouse hit detection</a:t>
            </a:r>
          </a:p>
          <a:p>
            <a:pPr lvl="2">
              <a:lnSpc>
                <a:spcPct val="90000"/>
              </a:lnSpc>
            </a:pPr>
            <a:r>
              <a:rPr lang="en-US" sz="1800" dirty="0">
                <a:ea typeface="ＭＳ Ｐゴシック" panose="020B0600070205080204" pitchFamily="34" charset="-128"/>
              </a:rPr>
              <a:t>…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Makes extending the class easy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ea typeface="ＭＳ Ｐゴシック" panose="020B0600070205080204" pitchFamily="34" charset="-128"/>
              </a:rPr>
              <a:t>Treats all elements </a:t>
            </a:r>
            <a:r>
              <a:rPr lang="en-US" sz="2000" dirty="0" smtClean="0">
                <a:ea typeface="ＭＳ Ｐゴシック" panose="020B0600070205080204" pitchFamily="34" charset="-128"/>
              </a:rPr>
              <a:t>uniformly</a:t>
            </a:r>
          </a:p>
          <a:p>
            <a:pPr lvl="1">
              <a:lnSpc>
                <a:spcPct val="90000"/>
              </a:lnSpc>
            </a:pPr>
            <a:endParaRPr lang="en-US" sz="2000" dirty="0" smtClean="0">
              <a:ea typeface="ＭＳ Ｐゴシック" panose="020B0600070205080204" pitchFamily="34" charset="-128"/>
            </a:endParaRPr>
          </a:p>
          <a:p>
            <a:r>
              <a:rPr lang="en-US" sz="2200" dirty="0" smtClean="0">
                <a:ea typeface="ＭＳ Ｐゴシック" panose="020B0600070205080204" pitchFamily="34" charset="-128"/>
              </a:rPr>
              <a:t>RECURSIVE COMPOSITION</a:t>
            </a:r>
            <a:endParaRPr lang="en-US" sz="22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320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Many </a:t>
            </a:r>
            <a:r>
              <a:rPr lang="en-US" dirty="0">
                <a:ea typeface="ＭＳ Ｐゴシック" panose="020B0600070205080204" pitchFamily="34" charset="-128"/>
              </a:rPr>
              <a:t>slides courtesy of </a:t>
            </a:r>
            <a:r>
              <a:rPr lang="en-US" dirty="0" err="1">
                <a:ea typeface="ＭＳ Ｐゴシック" panose="020B0600070205080204" pitchFamily="34" charset="-128"/>
                <a:hlinkClick r:id="rId2"/>
              </a:rPr>
              <a:t>Rupak</a:t>
            </a:r>
            <a:r>
              <a:rPr lang="en-US" dirty="0">
                <a:ea typeface="ＭＳ Ｐゴシック" panose="020B0600070205080204" pitchFamily="34" charset="-128"/>
                <a:hlinkClick r:id="rId2"/>
              </a:rPr>
              <a:t> </a:t>
            </a:r>
            <a:r>
              <a:rPr lang="en-US" dirty="0" err="1">
                <a:ea typeface="ＭＳ Ｐゴシック" panose="020B0600070205080204" pitchFamily="34" charset="-128"/>
                <a:hlinkClick r:id="rId2"/>
              </a:rPr>
              <a:t>Majumdar</a:t>
            </a:r>
            <a:r>
              <a:rPr lang="en-US" dirty="0">
                <a:ea typeface="ＭＳ Ｐゴシック" panose="020B0600070205080204" pitchFamily="34" charset="-128"/>
              </a:rPr>
              <a:t> </a:t>
            </a:r>
            <a:endParaRPr lang="en-US" dirty="0" smtClean="0">
              <a:ea typeface="ＭＳ Ｐゴシック" panose="020B0600070205080204" pitchFamily="34" charset="-128"/>
            </a:endParaRPr>
          </a:p>
          <a:p>
            <a:r>
              <a:rPr lang="en-US" dirty="0" err="1" smtClean="0">
                <a:ea typeface="ＭＳ Ｐゴシック" panose="020B0600070205080204" pitchFamily="34" charset="-128"/>
              </a:rPr>
              <a:t>Additinally</a:t>
            </a:r>
            <a:r>
              <a:rPr lang="en-US" dirty="0" smtClean="0">
                <a:ea typeface="ＭＳ Ｐゴシック" panose="020B0600070205080204" pitchFamily="34" charset="-128"/>
              </a:rPr>
              <a:t>, </a:t>
            </a:r>
            <a:r>
              <a:rPr lang="en-US" dirty="0" err="1" smtClean="0">
                <a:ea typeface="ＭＳ Ｐゴシック" panose="020B0600070205080204" pitchFamily="34" charset="-128"/>
              </a:rPr>
              <a:t>Rupak</a:t>
            </a:r>
            <a:r>
              <a:rPr lang="en-US" dirty="0" smtClean="0">
                <a:ea typeface="ＭＳ Ｐゴシック" panose="020B0600070205080204" pitchFamily="34" charset="-128"/>
              </a:rPr>
              <a:t> thanked Alex </a:t>
            </a:r>
            <a:r>
              <a:rPr lang="en-US" dirty="0">
                <a:ea typeface="ＭＳ Ｐゴシック" panose="020B0600070205080204" pitchFamily="34" charset="-128"/>
              </a:rPr>
              <a:t>Aiken, </a:t>
            </a:r>
            <a:r>
              <a:rPr lang="en-US" dirty="0" err="1">
                <a:ea typeface="ＭＳ Ｐゴシック" panose="020B0600070205080204" pitchFamily="34" charset="-128"/>
              </a:rPr>
              <a:t>Ras</a:t>
            </a:r>
            <a:r>
              <a:rPr lang="en-US" dirty="0">
                <a:ea typeface="ＭＳ Ｐゴシック" panose="020B0600070205080204" pitchFamily="34" charset="-128"/>
              </a:rPr>
              <a:t> </a:t>
            </a:r>
            <a:r>
              <a:rPr lang="en-US" dirty="0" err="1">
                <a:ea typeface="ＭＳ Ｐゴシック" panose="020B0600070205080204" pitchFamily="34" charset="-128"/>
              </a:rPr>
              <a:t>Bodik</a:t>
            </a:r>
            <a:r>
              <a:rPr lang="en-US" dirty="0">
                <a:ea typeface="ＭＳ Ｐゴシック" panose="020B0600070205080204" pitchFamily="34" charset="-128"/>
              </a:rPr>
              <a:t>, Ralph Johnson, </a:t>
            </a:r>
            <a:r>
              <a:rPr lang="en-US" dirty="0" smtClean="0">
                <a:ea typeface="ＭＳ Ｐゴシック" panose="020B0600070205080204" pitchFamily="34" charset="-128"/>
              </a:rPr>
              <a:t>George </a:t>
            </a:r>
            <a:r>
              <a:rPr lang="en-US" dirty="0" err="1">
                <a:ea typeface="ＭＳ Ｐゴシック" panose="020B0600070205080204" pitchFamily="34" charset="-128"/>
              </a:rPr>
              <a:t>Necula</a:t>
            </a:r>
            <a:r>
              <a:rPr lang="en-US" dirty="0">
                <a:ea typeface="ＭＳ Ｐゴシック" panose="020B0600070205080204" pitchFamily="34" charset="-128"/>
              </a:rPr>
              <a:t>, </a:t>
            </a:r>
            <a:r>
              <a:rPr lang="en-US" dirty="0" err="1">
                <a:ea typeface="ＭＳ Ｐゴシック" panose="020B0600070205080204" pitchFamily="34" charset="-128"/>
              </a:rPr>
              <a:t>Koushik</a:t>
            </a:r>
            <a:r>
              <a:rPr lang="en-US" dirty="0">
                <a:ea typeface="ＭＳ Ｐゴシック" panose="020B0600070205080204" pitchFamily="34" charset="-128"/>
              </a:rPr>
              <a:t> Sen, A J Shankar</a:t>
            </a:r>
          </a:p>
          <a:p>
            <a:endParaRPr lang="en-US" dirty="0">
              <a:ea typeface="ＭＳ Ｐゴシック" panose="020B0600070205080204" pitchFamily="34" charset="-128"/>
            </a:endParaRPr>
          </a:p>
          <a:p>
            <a:r>
              <a:rPr lang="en-US" dirty="0" smtClean="0"/>
              <a:t>This course is inspired by various courses available on-line that combine software engineering and formal methods</a:t>
            </a:r>
          </a:p>
          <a:p>
            <a:pPr lvl="1"/>
            <a:r>
              <a:rPr lang="en-US" dirty="0">
                <a:hlinkClick r:id="rId3"/>
              </a:rPr>
              <a:t>Alex </a:t>
            </a:r>
            <a:r>
              <a:rPr lang="en-US" dirty="0" smtClean="0">
                <a:hlinkClick r:id="rId3"/>
              </a:rPr>
              <a:t>Aiken’s course at Stanford</a:t>
            </a:r>
            <a:endParaRPr lang="en-US" dirty="0" smtClean="0"/>
          </a:p>
          <a:p>
            <a:pPr lvl="1"/>
            <a:r>
              <a:rPr lang="en-US" dirty="0" err="1" smtClean="0">
                <a:hlinkClick r:id="rId4"/>
              </a:rPr>
              <a:t>Darko</a:t>
            </a:r>
            <a:r>
              <a:rPr lang="en-US" dirty="0" smtClean="0">
                <a:hlinkClick r:id="rId4"/>
              </a:rPr>
              <a:t> </a:t>
            </a:r>
            <a:r>
              <a:rPr lang="en-US" dirty="0" err="1" smtClean="0">
                <a:hlinkClick r:id="rId4"/>
              </a:rPr>
              <a:t>Marinov’s</a:t>
            </a:r>
            <a:r>
              <a:rPr lang="en-US" dirty="0" smtClean="0">
                <a:hlinkClick r:id="rId4"/>
              </a:rPr>
              <a:t> course </a:t>
            </a:r>
            <a:r>
              <a:rPr lang="en-US" dirty="0">
                <a:hlinkClick r:id="rId4"/>
              </a:rPr>
              <a:t>at  </a:t>
            </a:r>
            <a:r>
              <a:rPr lang="en-US" dirty="0" smtClean="0">
                <a:hlinkClick r:id="rId4"/>
              </a:rPr>
              <a:t>the </a:t>
            </a:r>
            <a:r>
              <a:rPr lang="en-US" dirty="0">
                <a:hlinkClick r:id="rId4"/>
              </a:rPr>
              <a:t>University of Illinois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9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Example of Hierarchical Composition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3581400" y="1981200"/>
            <a:ext cx="914400" cy="7620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G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4572000" y="1981200"/>
            <a:ext cx="1066800" cy="7620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g</a:t>
            </a:r>
          </a:p>
        </p:txBody>
      </p:sp>
      <p:sp>
        <p:nvSpPr>
          <p:cNvPr id="257033" name="Rectangle 9"/>
          <p:cNvSpPr>
            <a:spLocks noChangeArrowheads="1"/>
          </p:cNvSpPr>
          <p:nvPr/>
        </p:nvSpPr>
        <p:spPr bwMode="auto">
          <a:xfrm>
            <a:off x="3429000" y="1905000"/>
            <a:ext cx="4800600" cy="990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257034" name="Rectangle 10"/>
          <p:cNvSpPr>
            <a:spLocks noChangeArrowheads="1"/>
          </p:cNvSpPr>
          <p:nvPr/>
        </p:nvSpPr>
        <p:spPr bwMode="auto">
          <a:xfrm>
            <a:off x="3429000" y="2971800"/>
            <a:ext cx="4800600" cy="990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257035" name="Rectangle 11"/>
          <p:cNvSpPr>
            <a:spLocks noChangeArrowheads="1"/>
          </p:cNvSpPr>
          <p:nvPr/>
        </p:nvSpPr>
        <p:spPr bwMode="auto">
          <a:xfrm>
            <a:off x="3276600" y="1828800"/>
            <a:ext cx="5029200" cy="38862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20490" name="Rectangle 12"/>
          <p:cNvSpPr>
            <a:spLocks noChangeArrowheads="1"/>
          </p:cNvSpPr>
          <p:nvPr/>
        </p:nvSpPr>
        <p:spPr bwMode="auto">
          <a:xfrm>
            <a:off x="5715000" y="1981200"/>
            <a:ext cx="990600" cy="7620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pic>
        <p:nvPicPr>
          <p:cNvPr id="20491" name="Picture 13" descr="j02129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981201"/>
            <a:ext cx="1219200" cy="7651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7038" name="Text Box 14"/>
          <p:cNvSpPr txBox="1">
            <a:spLocks noChangeArrowheads="1"/>
          </p:cNvSpPr>
          <p:nvPr/>
        </p:nvSpPr>
        <p:spPr bwMode="auto">
          <a:xfrm>
            <a:off x="8572501" y="5257801"/>
            <a:ext cx="188384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>
                <a:solidFill>
                  <a:srgbClr val="FF0000"/>
                </a:solidFill>
              </a:rPr>
              <a:t>column glyph</a:t>
            </a:r>
          </a:p>
          <a:p>
            <a:r>
              <a:rPr lang="en-US">
                <a:solidFill>
                  <a:srgbClr val="FF0000"/>
                </a:solidFill>
              </a:rPr>
              <a:t>(composite)</a:t>
            </a:r>
          </a:p>
        </p:txBody>
      </p:sp>
      <p:sp>
        <p:nvSpPr>
          <p:cNvPr id="257039" name="Text Box 15"/>
          <p:cNvSpPr txBox="1">
            <a:spLocks noChangeArrowheads="1"/>
          </p:cNvSpPr>
          <p:nvPr/>
        </p:nvSpPr>
        <p:spPr bwMode="auto">
          <a:xfrm>
            <a:off x="8610601" y="3276601"/>
            <a:ext cx="16530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>
                <a:solidFill>
                  <a:schemeClr val="accent2"/>
                </a:solidFill>
              </a:rPr>
              <a:t>line glyph</a:t>
            </a:r>
          </a:p>
          <a:p>
            <a:r>
              <a:rPr lang="en-US">
                <a:solidFill>
                  <a:schemeClr val="accent2"/>
                </a:solidFill>
              </a:rPr>
              <a:t>(composite)</a:t>
            </a:r>
          </a:p>
        </p:txBody>
      </p:sp>
      <p:sp>
        <p:nvSpPr>
          <p:cNvPr id="257040" name="Rectangle 16"/>
          <p:cNvSpPr>
            <a:spLocks noChangeArrowheads="1"/>
          </p:cNvSpPr>
          <p:nvPr/>
        </p:nvSpPr>
        <p:spPr bwMode="auto">
          <a:xfrm>
            <a:off x="3429000" y="4572000"/>
            <a:ext cx="4800600" cy="990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20495" name="Text Box 17"/>
          <p:cNvSpPr txBox="1">
            <a:spLocks noChangeArrowheads="1"/>
          </p:cNvSpPr>
          <p:nvPr/>
        </p:nvSpPr>
        <p:spPr bwMode="auto">
          <a:xfrm>
            <a:off x="1752600" y="1752601"/>
            <a:ext cx="138691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character </a:t>
            </a:r>
          </a:p>
          <a:p>
            <a:r>
              <a:rPr lang="en-US"/>
              <a:t>glyph</a:t>
            </a:r>
          </a:p>
        </p:txBody>
      </p:sp>
      <p:sp>
        <p:nvSpPr>
          <p:cNvPr id="20496" name="Text Box 18"/>
          <p:cNvSpPr txBox="1">
            <a:spLocks noChangeArrowheads="1"/>
          </p:cNvSpPr>
          <p:nvPr/>
        </p:nvSpPr>
        <p:spPr bwMode="auto">
          <a:xfrm>
            <a:off x="8742363" y="1752601"/>
            <a:ext cx="1114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picture </a:t>
            </a:r>
          </a:p>
          <a:p>
            <a:r>
              <a:rPr lang="en-US"/>
              <a:t>glyph</a:t>
            </a:r>
          </a:p>
        </p:txBody>
      </p:sp>
      <p:sp>
        <p:nvSpPr>
          <p:cNvPr id="20497" name="Line 19"/>
          <p:cNvSpPr>
            <a:spLocks noChangeShapeType="1"/>
          </p:cNvSpPr>
          <p:nvPr/>
        </p:nvSpPr>
        <p:spPr bwMode="auto">
          <a:xfrm flipV="1">
            <a:off x="2667000" y="2362200"/>
            <a:ext cx="9144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57044" name="Line 20"/>
          <p:cNvSpPr>
            <a:spLocks noChangeShapeType="1"/>
          </p:cNvSpPr>
          <p:nvPr/>
        </p:nvSpPr>
        <p:spPr bwMode="auto">
          <a:xfrm flipH="1" flipV="1">
            <a:off x="8305800" y="4419600"/>
            <a:ext cx="990600" cy="914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0499" name="Line 21"/>
          <p:cNvSpPr>
            <a:spLocks noChangeShapeType="1"/>
          </p:cNvSpPr>
          <p:nvPr/>
        </p:nvSpPr>
        <p:spPr bwMode="auto">
          <a:xfrm flipH="1" flipV="1">
            <a:off x="8077200" y="2133600"/>
            <a:ext cx="6096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57046" name="Line 22"/>
          <p:cNvSpPr>
            <a:spLocks noChangeShapeType="1"/>
          </p:cNvSpPr>
          <p:nvPr/>
        </p:nvSpPr>
        <p:spPr bwMode="auto">
          <a:xfrm flipH="1" flipV="1">
            <a:off x="7391400" y="3581400"/>
            <a:ext cx="1295400" cy="76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4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33" grpId="0" animBg="1"/>
      <p:bldP spid="257034" grpId="0" animBg="1"/>
      <p:bldP spid="257035" grpId="0" animBg="1"/>
      <p:bldP spid="257038" grpId="0"/>
      <p:bldP spid="257039" grpId="0"/>
      <p:bldP spid="257040" grpId="0" animBg="1"/>
      <p:bldP spid="257044" grpId="0" animBg="1"/>
      <p:bldP spid="25704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Logical Object Structure</a:t>
            </a:r>
          </a:p>
        </p:txBody>
      </p:sp>
      <p:pic>
        <p:nvPicPr>
          <p:cNvPr id="21509" name="Picture 4" descr="texts0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1620838"/>
            <a:ext cx="6881813" cy="333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58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386156"/>
            <a:ext cx="10058400" cy="1609344"/>
          </a:xfrm>
        </p:spPr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55780" y="2011687"/>
            <a:ext cx="4754880" cy="4473526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abstract class Glyph {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</a:t>
            </a:r>
            <a:r>
              <a:rPr lang="en-US" sz="1400" smtClean="0">
                <a:ea typeface="ＭＳ Ｐゴシック" panose="020B0600070205080204" pitchFamily="34" charset="-128"/>
              </a:rPr>
              <a:t>  List </a:t>
            </a:r>
            <a:r>
              <a:rPr lang="en-US" sz="1400" dirty="0">
                <a:ea typeface="ＭＳ Ｐゴシック" panose="020B0600070205080204" pitchFamily="34" charset="-128"/>
              </a:rPr>
              <a:t>children;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      </a:t>
            </a:r>
            <a:r>
              <a:rPr lang="en-US" sz="1400" dirty="0" err="1">
                <a:ea typeface="ＭＳ Ｐゴシック" panose="020B0600070205080204" pitchFamily="34" charset="-128"/>
              </a:rPr>
              <a:t>int</a:t>
            </a:r>
            <a:r>
              <a:rPr lang="en-US" sz="1400" dirty="0">
                <a:ea typeface="ＭＳ Ｐゴシック" panose="020B0600070205080204" pitchFamily="34" charset="-128"/>
              </a:rPr>
              <a:t> ox, </a:t>
            </a:r>
            <a:r>
              <a:rPr lang="en-US" sz="1400" dirty="0" err="1">
                <a:ea typeface="ＭＳ Ｐゴシック" panose="020B0600070205080204" pitchFamily="34" charset="-128"/>
              </a:rPr>
              <a:t>oy</a:t>
            </a:r>
            <a:r>
              <a:rPr lang="en-US" sz="1400" dirty="0">
                <a:ea typeface="ＭＳ Ｐゴシック" panose="020B0600070205080204" pitchFamily="34" charset="-128"/>
              </a:rPr>
              <a:t>, width, height;</a:t>
            </a: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abstract void draw();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</a:t>
            </a:r>
            <a:r>
              <a:rPr lang="en-US" sz="1400" dirty="0" err="1">
                <a:ea typeface="ＭＳ Ｐゴシック" panose="020B0600070205080204" pitchFamily="34" charset="-128"/>
              </a:rPr>
              <a:t>boolean</a:t>
            </a:r>
            <a:r>
              <a:rPr lang="en-US" sz="1400" dirty="0">
                <a:ea typeface="ＭＳ Ｐゴシック" panose="020B0600070205080204" pitchFamily="34" charset="-128"/>
              </a:rPr>
              <a:t> intersects(</a:t>
            </a:r>
            <a:r>
              <a:rPr lang="en-US" sz="1400" dirty="0" err="1">
                <a:ea typeface="ＭＳ Ｐゴシック" panose="020B0600070205080204" pitchFamily="34" charset="-128"/>
              </a:rPr>
              <a:t>int</a:t>
            </a:r>
            <a:r>
              <a:rPr lang="en-US" sz="1400" dirty="0">
                <a:ea typeface="ＭＳ Ｐゴシック" panose="020B0600070205080204" pitchFamily="34" charset="-128"/>
              </a:rPr>
              <a:t> </a:t>
            </a:r>
            <a:r>
              <a:rPr lang="en-US" sz="1400" dirty="0" err="1">
                <a:ea typeface="ＭＳ Ｐゴシック" panose="020B0600070205080204" pitchFamily="34" charset="-128"/>
              </a:rPr>
              <a:t>x,int</a:t>
            </a:r>
            <a:r>
              <a:rPr lang="en-US" sz="1400" dirty="0">
                <a:ea typeface="ＭＳ Ｐゴシック" panose="020B0600070205080204" pitchFamily="34" charset="-128"/>
              </a:rPr>
              <a:t> y)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return (x &gt;= ox) &amp;&amp; (x &lt; </a:t>
            </a:r>
            <a:r>
              <a:rPr lang="en-US" sz="1400" dirty="0" err="1">
                <a:ea typeface="ＭＳ Ｐゴシック" panose="020B0600070205080204" pitchFamily="34" charset="-128"/>
              </a:rPr>
              <a:t>ox+width</a:t>
            </a:r>
            <a:r>
              <a:rPr lang="en-US" sz="1400" dirty="0">
                <a:ea typeface="ＭＳ Ｐゴシック" panose="020B0600070205080204" pitchFamily="34" charset="-128"/>
              </a:rPr>
              <a:t>)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     &amp;&amp; (y &gt;= </a:t>
            </a:r>
            <a:r>
              <a:rPr lang="en-US" sz="1400" dirty="0" err="1">
                <a:ea typeface="ＭＳ Ｐゴシック" panose="020B0600070205080204" pitchFamily="34" charset="-128"/>
              </a:rPr>
              <a:t>oy</a:t>
            </a:r>
            <a:r>
              <a:rPr lang="en-US" sz="1400" dirty="0">
                <a:ea typeface="ＭＳ Ｐゴシック" panose="020B0600070205080204" pitchFamily="34" charset="-128"/>
              </a:rPr>
              <a:t>) &amp;&amp; (y &lt; </a:t>
            </a:r>
            <a:r>
              <a:rPr lang="en-US" sz="1400" dirty="0" err="1">
                <a:ea typeface="ＭＳ Ｐゴシック" panose="020B0600070205080204" pitchFamily="34" charset="-128"/>
              </a:rPr>
              <a:t>oy+height</a:t>
            </a:r>
            <a:r>
              <a:rPr lang="en-US" sz="1400" dirty="0">
                <a:ea typeface="ＭＳ Ｐゴシック" panose="020B0600070205080204" pitchFamily="34" charset="-128"/>
              </a:rPr>
              <a:t>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insert(Glyph g)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</a:t>
            </a:r>
            <a:r>
              <a:rPr lang="en-US" sz="1400" dirty="0" err="1">
                <a:ea typeface="ＭＳ Ｐゴシック" panose="020B0600070205080204" pitchFamily="34" charset="-128"/>
              </a:rPr>
              <a:t>children.add</a:t>
            </a:r>
            <a:r>
              <a:rPr lang="en-US" sz="1400" dirty="0">
                <a:ea typeface="ＭＳ Ｐゴシック" panose="020B0600070205080204" pitchFamily="34" charset="-128"/>
              </a:rPr>
              <a:t>(g);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</p:txBody>
      </p:sp>
      <p:sp>
        <p:nvSpPr>
          <p:cNvPr id="2253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63175" y="633046"/>
            <a:ext cx="5055929" cy="5539154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class Character extends Glyph {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char c;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// other attributes</a:t>
            </a:r>
          </a:p>
          <a:p>
            <a:pPr>
              <a:buFontTx/>
              <a:buNone/>
            </a:pPr>
            <a:endParaRPr lang="en-US" sz="14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public Character(char c){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	this.c = c;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	// set other attributes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4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void draw() {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	…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4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boolean intersects(int x, int y) {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	…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400">
                <a:ea typeface="ＭＳ Ｐゴシック" panose="020B0600070205080204" pitchFamily="34" charset="-128"/>
              </a:rPr>
              <a:t>}		 </a:t>
            </a:r>
          </a:p>
        </p:txBody>
      </p:sp>
    </p:spTree>
    <p:extLst>
      <p:ext uri="{BB962C8B-B14F-4D97-AF65-F5344CB8AC3E}">
        <p14:creationId xmlns:p14="http://schemas.microsoft.com/office/powerpoint/2010/main" val="356634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19A9739C-8BDE-49AC-B041-D171BDD5C9B2}" type="slidenum">
              <a:rPr lang="en-US" sz="1400"/>
              <a:pPr/>
              <a:t>23</a:t>
            </a:fld>
            <a:endParaRPr lang="en-US" sz="140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2355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894363" y="1575582"/>
            <a:ext cx="5224741" cy="4697202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Line extends Glyph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</a:t>
            </a:r>
            <a:r>
              <a:rPr lang="en-US" sz="1600" dirty="0" err="1">
                <a:ea typeface="ＭＳ Ｐゴシック" panose="020B0600070205080204" pitchFamily="34" charset="-128"/>
              </a:rPr>
              <a:t>ArrayList</a:t>
            </a:r>
            <a:r>
              <a:rPr lang="en-US" sz="1600" dirty="0">
                <a:ea typeface="ＭＳ Ｐゴシック" panose="020B0600070205080204" pitchFamily="34" charset="-128"/>
              </a:rPr>
              <a:t> children; 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public Line(){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children = new </a:t>
            </a:r>
            <a:r>
              <a:rPr lang="en-US" sz="1600" dirty="0" err="1">
                <a:ea typeface="ＭＳ Ｐゴシック" panose="020B0600070205080204" pitchFamily="34" charset="-128"/>
              </a:rPr>
              <a:t>ArrayList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draw()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for (g : children)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     </a:t>
            </a:r>
            <a:r>
              <a:rPr lang="en-US" sz="1600" dirty="0" err="1">
                <a:ea typeface="ＭＳ Ｐゴシック" panose="020B0600070205080204" pitchFamily="34" charset="-128"/>
              </a:rPr>
              <a:t>g.draw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	</a:t>
            </a:r>
            <a:r>
              <a:rPr lang="en-US" sz="1400" dirty="0">
                <a:ea typeface="ＭＳ Ｐゴシック" panose="020B0600070205080204" pitchFamily="34" charset="-128"/>
              </a:rPr>
              <a:t>	 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903850" y="2168771"/>
            <a:ext cx="40767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class Picture extends Glyph {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File </a:t>
            </a:r>
            <a:r>
              <a:rPr lang="en-US" sz="1600" dirty="0" err="1">
                <a:latin typeface="+mn-lt"/>
              </a:rPr>
              <a:t>pictureFile</a:t>
            </a:r>
            <a:r>
              <a:rPr lang="en-US" sz="1600" dirty="0">
                <a:latin typeface="+mn-lt"/>
              </a:rPr>
              <a:t>;</a:t>
            </a:r>
          </a:p>
          <a:p>
            <a:pPr algn="l">
              <a:spcBef>
                <a:spcPct val="20000"/>
              </a:spcBef>
            </a:pPr>
            <a:endParaRPr lang="en-US" sz="1600" dirty="0">
              <a:latin typeface="+mn-lt"/>
            </a:endParaRP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public Picture(File </a:t>
            </a:r>
            <a:r>
              <a:rPr lang="en-US" sz="1600" dirty="0" err="1">
                <a:latin typeface="+mn-lt"/>
              </a:rPr>
              <a:t>pictureFile</a:t>
            </a:r>
            <a:r>
              <a:rPr lang="en-US" sz="1600" dirty="0">
                <a:latin typeface="+mn-lt"/>
              </a:rPr>
              <a:t>){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	</a:t>
            </a:r>
            <a:r>
              <a:rPr lang="en-US" sz="1600" dirty="0" err="1">
                <a:latin typeface="+mn-lt"/>
              </a:rPr>
              <a:t>this.pictureFile</a:t>
            </a:r>
            <a:r>
              <a:rPr lang="en-US" sz="1600" dirty="0">
                <a:latin typeface="+mn-lt"/>
              </a:rPr>
              <a:t> = </a:t>
            </a:r>
            <a:r>
              <a:rPr lang="en-US" sz="1600" dirty="0" err="1">
                <a:latin typeface="+mn-lt"/>
              </a:rPr>
              <a:t>pictureFile</a:t>
            </a:r>
            <a:r>
              <a:rPr lang="en-US" sz="1600" dirty="0">
                <a:latin typeface="+mn-lt"/>
              </a:rPr>
              <a:t>;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}</a:t>
            </a:r>
          </a:p>
          <a:p>
            <a:pPr algn="l">
              <a:spcBef>
                <a:spcPct val="20000"/>
              </a:spcBef>
            </a:pPr>
            <a:endParaRPr lang="en-US" sz="1600" dirty="0">
              <a:latin typeface="+mn-lt"/>
            </a:endParaRP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void draw() {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	// draw picture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}</a:t>
            </a:r>
          </a:p>
          <a:p>
            <a:pPr algn="l">
              <a:spcBef>
                <a:spcPct val="20000"/>
              </a:spcBef>
            </a:pPr>
            <a:endParaRPr lang="en-US" sz="1600" dirty="0">
              <a:latin typeface="+mn-lt"/>
            </a:endParaRP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}</a:t>
            </a:r>
            <a:r>
              <a:rPr lang="en-US" sz="1400" dirty="0">
                <a:latin typeface="Comic Sans MS" panose="030F0702030302020204" pitchFamily="66" charset="0"/>
              </a:rPr>
              <a:t>		 </a:t>
            </a:r>
          </a:p>
        </p:txBody>
      </p:sp>
    </p:spTree>
    <p:extLst>
      <p:ext uri="{BB962C8B-B14F-4D97-AF65-F5344CB8AC3E}">
        <p14:creationId xmlns:p14="http://schemas.microsoft.com/office/powerpoint/2010/main" val="378576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Diagram</a:t>
            </a: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495800" y="1524001"/>
            <a:ext cx="2362200" cy="15351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000">
                <a:latin typeface="Comic Sans MS" panose="030F0702030302020204" pitchFamily="66" charset="0"/>
              </a:rPr>
              <a:t>Glyph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intersects(int x,int y)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24582" name="Line 4"/>
          <p:cNvSpPr>
            <a:spLocks noChangeShapeType="1"/>
          </p:cNvSpPr>
          <p:nvPr/>
        </p:nvSpPr>
        <p:spPr bwMode="auto">
          <a:xfrm>
            <a:off x="4495800" y="19812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4583" name="AutoShape 5"/>
          <p:cNvSpPr>
            <a:spLocks noChangeArrowheads="1"/>
          </p:cNvSpPr>
          <p:nvPr/>
        </p:nvSpPr>
        <p:spPr bwMode="auto">
          <a:xfrm>
            <a:off x="5486400" y="3276600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24584" name="Text Box 10"/>
          <p:cNvSpPr txBox="1">
            <a:spLocks noChangeArrowheads="1"/>
          </p:cNvSpPr>
          <p:nvPr/>
        </p:nvSpPr>
        <p:spPr bwMode="auto">
          <a:xfrm>
            <a:off x="1752600" y="4210050"/>
            <a:ext cx="2362200" cy="15954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Character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intersects(int x,int y)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24585" name="Line 11"/>
          <p:cNvSpPr>
            <a:spLocks noChangeShapeType="1"/>
          </p:cNvSpPr>
          <p:nvPr/>
        </p:nvSpPr>
        <p:spPr bwMode="auto">
          <a:xfrm>
            <a:off x="1752600" y="466725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4586" name="Text Box 12"/>
          <p:cNvSpPr txBox="1">
            <a:spLocks noChangeArrowheads="1"/>
          </p:cNvSpPr>
          <p:nvPr/>
        </p:nvSpPr>
        <p:spPr bwMode="auto">
          <a:xfrm>
            <a:off x="4572000" y="4210050"/>
            <a:ext cx="2362200" cy="15954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Picture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intersects(int x,int y)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24587" name="Line 13"/>
          <p:cNvSpPr>
            <a:spLocks noChangeShapeType="1"/>
          </p:cNvSpPr>
          <p:nvPr/>
        </p:nvSpPr>
        <p:spPr bwMode="auto">
          <a:xfrm>
            <a:off x="4572000" y="466725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24588" name="Text Box 14"/>
          <p:cNvSpPr txBox="1">
            <a:spLocks noChangeArrowheads="1"/>
          </p:cNvSpPr>
          <p:nvPr/>
        </p:nvSpPr>
        <p:spPr bwMode="auto">
          <a:xfrm>
            <a:off x="7391400" y="4210050"/>
            <a:ext cx="2362200" cy="15954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Line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intersects(int x,int y)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24589" name="Line 15"/>
          <p:cNvSpPr>
            <a:spLocks noChangeShapeType="1"/>
          </p:cNvSpPr>
          <p:nvPr/>
        </p:nvSpPr>
        <p:spPr bwMode="auto">
          <a:xfrm>
            <a:off x="7391400" y="466725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24590" name="AutoShape 16"/>
          <p:cNvCxnSpPr>
            <a:cxnSpLocks noChangeShapeType="1"/>
            <a:stCxn id="24583" idx="3"/>
            <a:endCxn id="24584" idx="0"/>
          </p:cNvCxnSpPr>
          <p:nvPr/>
        </p:nvCxnSpPr>
        <p:spPr bwMode="auto">
          <a:xfrm flipH="1">
            <a:off x="2933700" y="3752850"/>
            <a:ext cx="2819400" cy="4381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1" name="AutoShape 17"/>
          <p:cNvCxnSpPr>
            <a:cxnSpLocks noChangeShapeType="1"/>
            <a:stCxn id="24583" idx="3"/>
            <a:endCxn id="24586" idx="0"/>
          </p:cNvCxnSpPr>
          <p:nvPr/>
        </p:nvCxnSpPr>
        <p:spPr bwMode="auto">
          <a:xfrm>
            <a:off x="5753100" y="3752850"/>
            <a:ext cx="0" cy="4381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592" name="AutoShape 18"/>
          <p:cNvCxnSpPr>
            <a:cxnSpLocks noChangeShapeType="1"/>
            <a:stCxn id="24583" idx="3"/>
            <a:endCxn id="24588" idx="0"/>
          </p:cNvCxnSpPr>
          <p:nvPr/>
        </p:nvCxnSpPr>
        <p:spPr bwMode="auto">
          <a:xfrm>
            <a:off x="5753100" y="3752850"/>
            <a:ext cx="2819400" cy="4381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3" name="Text Box 20"/>
          <p:cNvSpPr txBox="1">
            <a:spLocks noChangeArrowheads="1"/>
          </p:cNvSpPr>
          <p:nvPr/>
        </p:nvSpPr>
        <p:spPr bwMode="auto">
          <a:xfrm>
            <a:off x="10058400" y="47244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24594" name="AutoShape 21"/>
          <p:cNvSpPr>
            <a:spLocks noChangeArrowheads="1"/>
          </p:cNvSpPr>
          <p:nvPr/>
        </p:nvSpPr>
        <p:spPr bwMode="auto">
          <a:xfrm>
            <a:off x="8763000" y="3886200"/>
            <a:ext cx="230886" cy="274320"/>
          </a:xfrm>
          <a:prstGeom prst="flowChartDecision">
            <a:avLst/>
          </a:prstGeom>
          <a:ln>
            <a:solidFill>
              <a:schemeClr val="accent2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 b="1"/>
          </a:p>
        </p:txBody>
      </p:sp>
      <p:cxnSp>
        <p:nvCxnSpPr>
          <p:cNvPr id="24595" name="AutoShape 22"/>
          <p:cNvCxnSpPr>
            <a:cxnSpLocks noChangeShapeType="1"/>
            <a:stCxn id="24594" idx="0"/>
            <a:endCxn id="24581" idx="3"/>
          </p:cNvCxnSpPr>
          <p:nvPr/>
        </p:nvCxnSpPr>
        <p:spPr bwMode="auto">
          <a:xfrm rot="16200000" flipV="1">
            <a:off x="7070901" y="2078657"/>
            <a:ext cx="1594642" cy="2020443"/>
          </a:xfrm>
          <a:prstGeom prst="bentConnector2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596" name="Text Box 24"/>
          <p:cNvSpPr txBox="1">
            <a:spLocks noChangeArrowheads="1"/>
          </p:cNvSpPr>
          <p:nvPr/>
        </p:nvSpPr>
        <p:spPr bwMode="auto">
          <a:xfrm>
            <a:off x="8877300" y="3200400"/>
            <a:ext cx="1182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children</a:t>
            </a:r>
          </a:p>
        </p:txBody>
      </p:sp>
      <p:sp>
        <p:nvSpPr>
          <p:cNvPr id="24597" name="Text Box 25"/>
          <p:cNvSpPr txBox="1">
            <a:spLocks noChangeArrowheads="1"/>
          </p:cNvSpPr>
          <p:nvPr/>
        </p:nvSpPr>
        <p:spPr bwMode="auto">
          <a:xfrm>
            <a:off x="6902450" y="1905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0489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Composites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This is the </a:t>
            </a:r>
            <a:r>
              <a:rPr lang="en-US" i="1" smtClean="0">
                <a:ea typeface="ＭＳ Ｐゴシック" panose="020B0600070205080204" pitchFamily="34" charset="-128"/>
              </a:rPr>
              <a:t>composite</a:t>
            </a:r>
            <a:r>
              <a:rPr lang="en-US" smtClean="0">
                <a:ea typeface="ＭＳ Ｐゴシック" panose="020B0600070205080204" pitchFamily="34" charset="-128"/>
              </a:rPr>
              <a:t> pattern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Composes objects into tree structure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Lets clients treat individual objects and composition of objects uniformly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Easier to add new kinds of components</a:t>
            </a: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The GoF says you use the Composite design pattern to “Compose objects into tree structures to represent part-whole hierarchies. Composite lets clients treat individual objects and compositions of objects uniformly.” </a:t>
            </a:r>
          </a:p>
          <a:p>
            <a:pPr lvl="1">
              <a:lnSpc>
                <a:spcPct val="90000"/>
              </a:lnSpc>
            </a:pPr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Problem 2: Enhancing the User Interface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We will want to decorate elements of the UI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Add borders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Scrollbars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Etc.</a:t>
            </a:r>
          </a:p>
          <a:p>
            <a:pPr lvl="1"/>
            <a:endParaRPr lang="en-US" dirty="0" smtClean="0">
              <a:ea typeface="ＭＳ Ｐゴシック" panose="020B0600070205080204" pitchFamily="34" charset="-128"/>
            </a:endParaRPr>
          </a:p>
          <a:p>
            <a:r>
              <a:rPr lang="en-US" dirty="0" smtClean="0">
                <a:ea typeface="ＭＳ Ｐゴシック" panose="020B0600070205080204" pitchFamily="34" charset="-128"/>
              </a:rPr>
              <a:t>How do we incorporate this into the physical structure?</a:t>
            </a:r>
          </a:p>
          <a:p>
            <a:endParaRPr 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631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 Design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Object behavior can be extended using inheritance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Not so good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Major drawback: inheritance structure is static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Subclass elements of </a:t>
            </a:r>
            <a:r>
              <a:rPr lang="en-US" sz="240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</a:p>
          <a:p>
            <a:pPr lvl="1"/>
            <a:r>
              <a:rPr lang="en-US" sz="2000">
                <a:solidFill>
                  <a:schemeClr val="accent2"/>
                </a:solidFill>
                <a:ea typeface="ＭＳ Ｐゴシック" panose="020B0600070205080204" pitchFamily="34" charset="-128"/>
              </a:rPr>
              <a:t>BorderedComposition</a:t>
            </a:r>
          </a:p>
          <a:p>
            <a:pPr lvl="1"/>
            <a:r>
              <a:rPr lang="en-US" sz="2000">
                <a:solidFill>
                  <a:schemeClr val="accent2"/>
                </a:solidFill>
                <a:ea typeface="ＭＳ Ｐゴシック" panose="020B0600070205080204" pitchFamily="34" charset="-128"/>
              </a:rPr>
              <a:t>ScrolledComposition</a:t>
            </a:r>
          </a:p>
          <a:p>
            <a:pPr lvl="1"/>
            <a:r>
              <a:rPr lang="en-US" sz="2000">
                <a:solidFill>
                  <a:schemeClr val="accent2"/>
                </a:solidFill>
                <a:ea typeface="ＭＳ Ｐゴシック" panose="020B0600070205080204" pitchFamily="34" charset="-128"/>
              </a:rPr>
              <a:t>BorderedAndScrolledComposition</a:t>
            </a:r>
          </a:p>
          <a:p>
            <a:pPr lvl="1"/>
            <a:r>
              <a:rPr lang="en-US" sz="2000">
                <a:solidFill>
                  <a:schemeClr val="accent2"/>
                </a:solidFill>
                <a:ea typeface="ＭＳ Ｐゴシック" panose="020B0600070205080204" pitchFamily="34" charset="-128"/>
              </a:rPr>
              <a:t>ScrolledAndBorderedComposition</a:t>
            </a:r>
          </a:p>
          <a:p>
            <a:pPr lvl="1"/>
            <a:r>
              <a:rPr lang="en-US" sz="2000">
                <a:solidFill>
                  <a:schemeClr val="accent2"/>
                </a:solidFill>
                <a:ea typeface="ＭＳ Ｐゴシック" panose="020B0600070205080204" pitchFamily="34" charset="-128"/>
              </a:rPr>
              <a:t>…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Leads to an explosion of classes</a:t>
            </a:r>
          </a:p>
        </p:txBody>
      </p:sp>
    </p:spTree>
    <p:extLst>
      <p:ext uri="{BB962C8B-B14F-4D97-AF65-F5344CB8AC3E}">
        <p14:creationId xmlns:p14="http://schemas.microsoft.com/office/powerpoint/2010/main" val="163414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Decorators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Want to have a number of decorations (e.g.,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Border, ScrollBar, Menu</a:t>
            </a:r>
            <a:r>
              <a:rPr lang="en-US" smtClean="0">
                <a:ea typeface="ＭＳ Ｐゴシック" panose="020B0600070205080204" pitchFamily="34" charset="-128"/>
              </a:rPr>
              <a:t>) that we can mix independently</a:t>
            </a:r>
          </a:p>
          <a:p>
            <a:pPr lvl="1">
              <a:buFontTx/>
              <a:buNone/>
            </a:pPr>
            <a:r>
              <a:rPr lang="en-US" smtClean="0">
                <a:ea typeface="ＭＳ Ｐゴシック" panose="020B0600070205080204" pitchFamily="34" charset="-128"/>
              </a:rPr>
              <a:t>  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x = new ScrollBar(new Border(new Character(c)))</a:t>
            </a:r>
          </a:p>
          <a:p>
            <a:pPr lvl="1"/>
            <a:endParaRPr lang="en-US" smtClean="0">
              <a:ea typeface="ＭＳ Ｐゴシック" panose="020B0600070205080204" pitchFamily="34" charset="-128"/>
            </a:endParaRP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We have n decorators and 2</a:t>
            </a:r>
            <a:r>
              <a:rPr lang="en-US" baseline="30000" smtClean="0">
                <a:ea typeface="ＭＳ Ｐゴシック" panose="020B0600070205080204" pitchFamily="34" charset="-128"/>
              </a:rPr>
              <a:t>n</a:t>
            </a:r>
            <a:r>
              <a:rPr lang="en-US" smtClean="0">
                <a:ea typeface="ＭＳ Ｐゴシック" panose="020B0600070205080204" pitchFamily="34" charset="-128"/>
              </a:rPr>
              <a:t> combinations</a:t>
            </a:r>
          </a:p>
          <a:p>
            <a:endParaRPr lang="en-US" smtClean="0">
              <a:ea typeface="ＭＳ Ｐゴシック" panose="020B0600070205080204" pitchFamily="34" charset="-128"/>
            </a:endParaRPr>
          </a:p>
          <a:p>
            <a:pPr lvl="1"/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24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Transparent Enclosure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Define Decorator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Implements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Has one member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 decorated </a:t>
            </a:r>
            <a:r>
              <a:rPr lang="en-US" smtClean="0">
                <a:ea typeface="ＭＳ Ｐゴシック" panose="020B0600070205080204" pitchFamily="34" charset="-128"/>
              </a:rPr>
              <a:t>of type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 Glyph </a:t>
            </a:r>
          </a:p>
          <a:p>
            <a:pPr lvl="1"/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Border, ScrollBar, Menu </a:t>
            </a:r>
            <a:r>
              <a:rPr lang="en-US" smtClean="0">
                <a:ea typeface="ＭＳ Ｐゴシック" panose="020B0600070205080204" pitchFamily="34" charset="-128"/>
              </a:rPr>
              <a:t>extend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 Decorator</a:t>
            </a:r>
            <a:r>
              <a:rPr lang="en-US" smtClean="0">
                <a:ea typeface="ＭＳ Ｐゴシック" panose="020B0600070205080204" pitchFamily="34" charset="-128"/>
              </a:rPr>
              <a:t> </a:t>
            </a:r>
          </a:p>
          <a:p>
            <a:pPr lvl="1">
              <a:buFontTx/>
              <a:buNone/>
            </a:pPr>
            <a:endParaRPr lang="en-US" smtClean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681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final exam will take place April 25,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Students taking CPSC 539, if you did not until now, send me an email to get a paper assigned</a:t>
            </a:r>
          </a:p>
          <a:p>
            <a:r>
              <a:rPr lang="en-US" dirty="0"/>
              <a:t>Students taking CPSC </a:t>
            </a:r>
            <a:r>
              <a:rPr lang="en-US" dirty="0" smtClean="0"/>
              <a:t>539 need to give a 15+5-minute presentation of the assigned scientific paper from the SE field</a:t>
            </a:r>
          </a:p>
          <a:p>
            <a:r>
              <a:rPr lang="en-US" dirty="0" smtClean="0"/>
              <a:t>15+5 means: 15 minutes presentation, 5 minutes questions</a:t>
            </a:r>
            <a:endParaRPr lang="en-US" dirty="0" smtClean="0"/>
          </a:p>
          <a:p>
            <a:r>
              <a:rPr lang="en-US" dirty="0" smtClean="0"/>
              <a:t>But first we need to assign groups </a:t>
            </a:r>
            <a:r>
              <a:rPr lang="en-US" dirty="0" smtClean="0"/>
              <a:t>for the projects!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59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32222" y="2194560"/>
            <a:ext cx="4754880" cy="3977640"/>
          </a:xfrm>
        </p:spPr>
        <p:txBody>
          <a:bodyPr/>
          <a:lstStyle/>
          <a:p>
            <a:pPr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abstract class Decorator extends Glyph {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Glyph decorated;</a:t>
            </a:r>
          </a:p>
          <a:p>
            <a:pPr>
              <a:buFontTx/>
              <a:buNone/>
            </a:pPr>
            <a:endParaRPr lang="en-US" sz="18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void </a:t>
            </a:r>
            <a:r>
              <a:rPr lang="en-US" sz="1800" dirty="0" err="1">
                <a:ea typeface="ＭＳ Ｐゴシック" panose="020B0600070205080204" pitchFamily="34" charset="-128"/>
              </a:rPr>
              <a:t>setDecorated</a:t>
            </a:r>
            <a:r>
              <a:rPr lang="en-US" sz="1800" dirty="0">
                <a:ea typeface="ＭＳ Ｐゴシック" panose="020B0600070205080204" pitchFamily="34" charset="-128"/>
              </a:rPr>
              <a:t>(Glyph d) {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	decorated = d;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</p:txBody>
      </p:sp>
      <p:sp>
        <p:nvSpPr>
          <p:cNvPr id="3072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669280" y="484632"/>
            <a:ext cx="5449824" cy="5687568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class </a:t>
            </a:r>
            <a:r>
              <a:rPr lang="en-US" sz="1400" dirty="0" err="1">
                <a:ea typeface="ＭＳ Ｐゴシック" panose="020B0600070205080204" pitchFamily="34" charset="-128"/>
              </a:rPr>
              <a:t>ScrollBar</a:t>
            </a:r>
            <a:r>
              <a:rPr lang="en-US" sz="1400" dirty="0">
                <a:ea typeface="ＭＳ Ｐゴシック" panose="020B0600070205080204" pitchFamily="34" charset="-128"/>
              </a:rPr>
              <a:t> extends Decorator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public </a:t>
            </a:r>
            <a:r>
              <a:rPr lang="en-US" sz="1400" dirty="0" err="1">
                <a:ea typeface="ＭＳ Ｐゴシック" panose="020B0600070205080204" pitchFamily="34" charset="-128"/>
              </a:rPr>
              <a:t>ScrollBar</a:t>
            </a:r>
            <a:r>
              <a:rPr lang="en-US" sz="1400" dirty="0">
                <a:ea typeface="ＭＳ Ｐゴシック" panose="020B0600070205080204" pitchFamily="34" charset="-128"/>
              </a:rPr>
              <a:t>(Glyph decorated)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</a:t>
            </a:r>
            <a:r>
              <a:rPr lang="en-US" sz="1400" dirty="0" err="1">
                <a:ea typeface="ＭＳ Ｐゴシック" panose="020B0600070205080204" pitchFamily="34" charset="-128"/>
              </a:rPr>
              <a:t>setDecorated</a:t>
            </a:r>
            <a:r>
              <a:rPr lang="en-US" sz="1400" dirty="0">
                <a:ea typeface="ＭＳ Ｐゴシック" panose="020B0600070205080204" pitchFamily="34" charset="-128"/>
              </a:rPr>
              <a:t>(decorated);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…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draw()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</a:t>
            </a:r>
            <a:r>
              <a:rPr lang="en-US" sz="1400" dirty="0" err="1">
                <a:ea typeface="ＭＳ Ｐゴシック" panose="020B0600070205080204" pitchFamily="34" charset="-128"/>
              </a:rPr>
              <a:t>decorated.draw</a:t>
            </a:r>
            <a:r>
              <a:rPr lang="en-US" sz="14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</a:t>
            </a:r>
            <a:r>
              <a:rPr lang="en-US" sz="1400" dirty="0" err="1">
                <a:ea typeface="ＭＳ Ｐゴシック" panose="020B0600070205080204" pitchFamily="34" charset="-128"/>
              </a:rPr>
              <a:t>drawScrollBar</a:t>
            </a:r>
            <a:r>
              <a:rPr lang="en-US" sz="14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</a:t>
            </a:r>
            <a:r>
              <a:rPr lang="en-US" sz="1400" dirty="0" err="1">
                <a:ea typeface="ＭＳ Ｐゴシック" panose="020B0600070205080204" pitchFamily="34" charset="-128"/>
              </a:rPr>
              <a:t>drawScrollBar</a:t>
            </a:r>
            <a:r>
              <a:rPr lang="en-US" sz="1400" dirty="0">
                <a:ea typeface="ＭＳ Ｐゴシック" panose="020B0600070205080204" pitchFamily="34" charset="-128"/>
              </a:rPr>
              <a:t>(){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// draw scroll bar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endParaRPr lang="en-US" sz="24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836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Diagram</a:t>
            </a: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2362200" y="1833486"/>
            <a:ext cx="2057400" cy="12747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>
                <a:latin typeface="+mn-lt"/>
              </a:rPr>
              <a:t>Glyph</a:t>
            </a: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+mn-lt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800" dirty="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31750" name="Line 4"/>
          <p:cNvSpPr>
            <a:spLocks noChangeShapeType="1"/>
          </p:cNvSpPr>
          <p:nvPr/>
        </p:nvSpPr>
        <p:spPr bwMode="auto">
          <a:xfrm flipV="1">
            <a:off x="2362200" y="2290685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751" name="AutoShape 5"/>
          <p:cNvSpPr>
            <a:spLocks noChangeArrowheads="1"/>
          </p:cNvSpPr>
          <p:nvPr/>
        </p:nvSpPr>
        <p:spPr bwMode="auto">
          <a:xfrm>
            <a:off x="2971800" y="3128885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31752" name="AutoShape 6"/>
          <p:cNvCxnSpPr>
            <a:cxnSpLocks noChangeShapeType="1"/>
            <a:stCxn id="31751" idx="3"/>
          </p:cNvCxnSpPr>
          <p:nvPr/>
        </p:nvCxnSpPr>
        <p:spPr bwMode="auto">
          <a:xfrm flipH="1">
            <a:off x="3228976" y="3605136"/>
            <a:ext cx="9525" cy="12160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1781175" y="4840211"/>
            <a:ext cx="2895600" cy="16414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>
                <a:latin typeface="Rockwell (Body)"/>
              </a:rPr>
              <a:t>Decorator</a:t>
            </a: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setDecorated</a:t>
            </a:r>
            <a:r>
              <a:rPr lang="en-US" sz="1600" dirty="0">
                <a:latin typeface="Rockwell (Body)"/>
              </a:rPr>
              <a:t>(Glyph g)</a:t>
            </a: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Rockwell (Body)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800" dirty="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31754" name="Line 9"/>
          <p:cNvSpPr>
            <a:spLocks noChangeShapeType="1"/>
          </p:cNvSpPr>
          <p:nvPr/>
        </p:nvSpPr>
        <p:spPr bwMode="auto">
          <a:xfrm flipV="1">
            <a:off x="1752600" y="5262485"/>
            <a:ext cx="2971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6019800" y="2671686"/>
            <a:ext cx="2057400" cy="8620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>
                <a:latin typeface="Rockwell (Body)"/>
              </a:rPr>
              <a:t>Border</a:t>
            </a: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Rockwell (Body)"/>
              </a:rPr>
              <a:t>draw()</a:t>
            </a:r>
            <a:endParaRPr lang="en-US" sz="1800" dirty="0">
              <a:latin typeface="Rockwell (Body)"/>
            </a:endParaRPr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 flipV="1">
            <a:off x="6019800" y="3128885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757" name="Text Box 14"/>
          <p:cNvSpPr txBox="1">
            <a:spLocks noChangeArrowheads="1"/>
          </p:cNvSpPr>
          <p:nvPr/>
        </p:nvSpPr>
        <p:spPr bwMode="auto">
          <a:xfrm>
            <a:off x="6858000" y="5033886"/>
            <a:ext cx="2133600" cy="8620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 err="1">
                <a:latin typeface="Rockwell (Body)"/>
              </a:rPr>
              <a:t>ScrollBar</a:t>
            </a:r>
            <a:endParaRPr lang="en-US" dirty="0">
              <a:latin typeface="Rockwell (Body)"/>
            </a:endParaRP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Rockwell (Body)"/>
              </a:rPr>
              <a:t>draw()</a:t>
            </a:r>
          </a:p>
        </p:txBody>
      </p:sp>
      <p:sp>
        <p:nvSpPr>
          <p:cNvPr id="31758" name="AutoShape 17"/>
          <p:cNvSpPr>
            <a:spLocks noChangeArrowheads="1"/>
          </p:cNvSpPr>
          <p:nvPr/>
        </p:nvSpPr>
        <p:spPr bwMode="auto">
          <a:xfrm rot="-5400000">
            <a:off x="4610100" y="5300585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31759" name="AutoShape 18"/>
          <p:cNvCxnSpPr>
            <a:cxnSpLocks noChangeShapeType="1"/>
            <a:stCxn id="31758" idx="3"/>
            <a:endCxn id="31755" idx="2"/>
          </p:cNvCxnSpPr>
          <p:nvPr/>
        </p:nvCxnSpPr>
        <p:spPr bwMode="auto">
          <a:xfrm flipV="1">
            <a:off x="5124450" y="3552749"/>
            <a:ext cx="1924050" cy="1976437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0" name="AutoShape 19"/>
          <p:cNvCxnSpPr>
            <a:cxnSpLocks noChangeShapeType="1"/>
            <a:stCxn id="31758" idx="3"/>
            <a:endCxn id="31757" idx="1"/>
          </p:cNvCxnSpPr>
          <p:nvPr/>
        </p:nvCxnSpPr>
        <p:spPr bwMode="auto">
          <a:xfrm flipV="1">
            <a:off x="5124450" y="5465685"/>
            <a:ext cx="1714500" cy="635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1" name="AutoShape 20"/>
          <p:cNvSpPr>
            <a:spLocks noChangeArrowheads="1"/>
          </p:cNvSpPr>
          <p:nvPr/>
        </p:nvSpPr>
        <p:spPr bwMode="auto">
          <a:xfrm>
            <a:off x="3886200" y="4348085"/>
            <a:ext cx="609600" cy="457200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31762" name="AutoShape 21"/>
          <p:cNvCxnSpPr>
            <a:cxnSpLocks noChangeShapeType="1"/>
            <a:stCxn id="31761" idx="0"/>
            <a:endCxn id="31749" idx="3"/>
          </p:cNvCxnSpPr>
          <p:nvPr/>
        </p:nvCxnSpPr>
        <p:spPr bwMode="auto">
          <a:xfrm rot="-5400000">
            <a:off x="3386138" y="3276523"/>
            <a:ext cx="1857375" cy="247650"/>
          </a:xfrm>
          <a:prstGeom prst="bentConnector4">
            <a:avLst>
              <a:gd name="adj1" fmla="val 32394"/>
              <a:gd name="adj2" fmla="val 184616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3" name="Line 22"/>
          <p:cNvSpPr>
            <a:spLocks noChangeShapeType="1"/>
          </p:cNvSpPr>
          <p:nvPr/>
        </p:nvSpPr>
        <p:spPr bwMode="auto">
          <a:xfrm flipV="1">
            <a:off x="6858000" y="5491085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1764" name="AutoShape 24"/>
          <p:cNvSpPr>
            <a:spLocks/>
          </p:cNvSpPr>
          <p:nvPr/>
        </p:nvSpPr>
        <p:spPr bwMode="auto">
          <a:xfrm>
            <a:off x="8319868" y="2252585"/>
            <a:ext cx="2057400" cy="609600"/>
          </a:xfrm>
          <a:prstGeom prst="borderCallout2">
            <a:avLst>
              <a:gd name="adj1" fmla="val 18750"/>
              <a:gd name="adj2" fmla="val -3704"/>
              <a:gd name="adj3" fmla="val 18750"/>
              <a:gd name="adj4" fmla="val -27315"/>
              <a:gd name="adj5" fmla="val 181250"/>
              <a:gd name="adj6" fmla="val -51852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600"/>
              <a:t>decorated.draw(w)</a:t>
            </a:r>
          </a:p>
          <a:p>
            <a:pPr algn="l"/>
            <a:r>
              <a:rPr lang="en-US" sz="1600"/>
              <a:t>drawBorder(w)</a:t>
            </a:r>
          </a:p>
        </p:txBody>
      </p:sp>
      <p:sp>
        <p:nvSpPr>
          <p:cNvPr id="31765" name="Text Box 26"/>
          <p:cNvSpPr txBox="1">
            <a:spLocks noChangeArrowheads="1"/>
          </p:cNvSpPr>
          <p:nvPr/>
        </p:nvSpPr>
        <p:spPr bwMode="auto">
          <a:xfrm>
            <a:off x="4114801" y="3662285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decorated</a:t>
            </a:r>
          </a:p>
        </p:txBody>
      </p:sp>
      <p:sp>
        <p:nvSpPr>
          <p:cNvPr id="31766" name="AutoShape 27"/>
          <p:cNvSpPr>
            <a:spLocks/>
          </p:cNvSpPr>
          <p:nvPr/>
        </p:nvSpPr>
        <p:spPr bwMode="auto">
          <a:xfrm>
            <a:off x="8458200" y="3814685"/>
            <a:ext cx="2057400" cy="609600"/>
          </a:xfrm>
          <a:prstGeom prst="borderCallout2">
            <a:avLst>
              <a:gd name="adj1" fmla="val 18750"/>
              <a:gd name="adj2" fmla="val -3704"/>
              <a:gd name="adj3" fmla="val 18750"/>
              <a:gd name="adj4" fmla="val -9644"/>
              <a:gd name="adj5" fmla="val 304949"/>
              <a:gd name="adj6" fmla="val -15894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600"/>
              <a:t>decorated.draw(w)</a:t>
            </a:r>
          </a:p>
          <a:p>
            <a:pPr algn="l"/>
            <a:r>
              <a:rPr lang="en-US" sz="1600"/>
              <a:t>drawScrollBar(w)</a:t>
            </a:r>
          </a:p>
        </p:txBody>
      </p:sp>
    </p:spTree>
    <p:extLst>
      <p:ext uri="{BB962C8B-B14F-4D97-AF65-F5344CB8AC3E}">
        <p14:creationId xmlns:p14="http://schemas.microsoft.com/office/powerpoint/2010/main" val="252294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Decorators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This is the </a:t>
            </a:r>
            <a:r>
              <a:rPr lang="en-US" sz="2400" i="1">
                <a:ea typeface="ＭＳ Ｐゴシック" panose="020B0600070205080204" pitchFamily="34" charset="-128"/>
              </a:rPr>
              <a:t>decorator </a:t>
            </a:r>
            <a:r>
              <a:rPr lang="en-US" sz="2400">
                <a:ea typeface="ＭＳ Ｐゴシック" panose="020B0600070205080204" pitchFamily="34" charset="-128"/>
              </a:rPr>
              <a:t>pattern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The formal definition of the Decorator pattern from the GoF book says you can, “Attach additional responsibilities to an object dynamically. Decorators provide a flexible alternative to subclassing for extending functionality.”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A way of adding responsibilities to an object</a:t>
            </a:r>
          </a:p>
          <a:p>
            <a:endParaRPr lang="en-US" sz="2400">
              <a:ea typeface="ＭＳ Ｐゴシック" panose="020B0600070205080204" pitchFamily="34" charset="-128"/>
            </a:endParaRPr>
          </a:p>
          <a:p>
            <a:r>
              <a:rPr lang="en-US" sz="2400">
                <a:ea typeface="ＭＳ Ｐゴシック" panose="020B0600070205080204" pitchFamily="34" charset="-128"/>
              </a:rPr>
              <a:t>Commonly extending a composite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As 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1077876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4B5D6CDC-7B09-496B-8F39-259BBAFC2C58}" type="slidenum">
              <a:rPr lang="en-US" sz="1400"/>
              <a:pPr/>
              <a:t>33</a:t>
            </a:fld>
            <a:endParaRPr lang="en-US" sz="140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305800" cy="9144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Problem 3: Supporting </a:t>
            </a:r>
            <a:br>
              <a:rPr lang="en-US" dirty="0" smtClean="0">
                <a:ea typeface="ＭＳ Ｐゴシック" panose="020B0600070205080204" pitchFamily="34" charset="-128"/>
              </a:rPr>
            </a:br>
            <a:r>
              <a:rPr lang="en-US" dirty="0" smtClean="0">
                <a:ea typeface="ＭＳ Ｐゴシック" panose="020B0600070205080204" pitchFamily="34" charset="-128"/>
              </a:rPr>
              <a:t>Look-and-Feel Standards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Different look-and-feel standards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Appearance of scrollbars, menus, etc.</a:t>
            </a:r>
          </a:p>
          <a:p>
            <a:pPr lvl="1"/>
            <a:endParaRPr lang="en-US" dirty="0" smtClean="0">
              <a:ea typeface="ＭＳ Ｐゴシック" panose="020B0600070205080204" pitchFamily="34" charset="-128"/>
            </a:endParaRPr>
          </a:p>
          <a:p>
            <a:r>
              <a:rPr lang="en-US" dirty="0" smtClean="0">
                <a:ea typeface="ＭＳ Ｐゴシック" panose="020B0600070205080204" pitchFamily="34" charset="-128"/>
              </a:rPr>
              <a:t>We want the editor to support them all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What do we write in code like</a:t>
            </a:r>
          </a:p>
          <a:p>
            <a:pPr lvl="1" algn="ctr">
              <a:buFontTx/>
              <a:buNone/>
            </a:pPr>
            <a:r>
              <a:rPr lang="en-US" dirty="0" err="1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ScrollBar</a:t>
            </a:r>
            <a:r>
              <a:rPr lang="en-US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scr</a:t>
            </a:r>
            <a:r>
              <a:rPr lang="en-US" dirty="0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 = new ?</a:t>
            </a:r>
          </a:p>
          <a:p>
            <a:pPr lvl="1" algn="ctr">
              <a:buFontTx/>
              <a:buNone/>
            </a:pPr>
            <a:endParaRPr lang="en-US" dirty="0" smtClean="0">
              <a:solidFill>
                <a:schemeClr val="accent2"/>
              </a:solidFill>
              <a:ea typeface="ＭＳ Ｐゴシック" panose="020B0600070205080204" pitchFamily="34" charset="-128"/>
            </a:endParaRPr>
          </a:p>
          <a:p>
            <a:pPr lvl="1" algn="ctr">
              <a:buFontTx/>
              <a:buNone/>
            </a:pPr>
            <a:endParaRPr lang="en-US" dirty="0" smtClean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828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Possible Designs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 dirty="0" smtClean="0">
                <a:ea typeface="ＭＳ Ｐゴシック" panose="020B0600070205080204" pitchFamily="34" charset="-128"/>
              </a:rPr>
              <a:t>Very bad idea</a:t>
            </a:r>
            <a:endParaRPr lang="en-US" sz="2400" dirty="0">
              <a:ea typeface="ＭＳ Ｐゴシック" panose="020B0600070205080204" pitchFamily="34" charset="-128"/>
            </a:endParaRPr>
          </a:p>
          <a:p>
            <a:pPr lvl="1">
              <a:buFontTx/>
              <a:buNone/>
            </a:pPr>
            <a:r>
              <a:rPr lang="en-US" sz="1600" dirty="0" err="1">
                <a:solidFill>
                  <a:schemeClr val="accent2"/>
                </a:solidFill>
                <a:ea typeface="ＭＳ Ｐゴシック" panose="020B0600070205080204" pitchFamily="34" charset="-128"/>
              </a:rPr>
              <a:t>ScrollBar</a:t>
            </a:r>
            <a:r>
              <a:rPr lang="en-US" sz="1600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ea typeface="ＭＳ Ｐゴシック" panose="020B0600070205080204" pitchFamily="34" charset="-128"/>
              </a:rPr>
              <a:t>scr</a:t>
            </a:r>
            <a:r>
              <a:rPr lang="en-US" sz="1600" dirty="0">
                <a:solidFill>
                  <a:schemeClr val="accent2"/>
                </a:solidFill>
                <a:ea typeface="ＭＳ Ｐゴシック" panose="020B0600070205080204" pitchFamily="34" charset="-128"/>
              </a:rPr>
              <a:t> = new </a:t>
            </a:r>
            <a:r>
              <a:rPr lang="en-US" sz="1600" dirty="0" err="1">
                <a:solidFill>
                  <a:schemeClr val="accent2"/>
                </a:solidFill>
                <a:ea typeface="ＭＳ Ｐゴシック" panose="020B0600070205080204" pitchFamily="34" charset="-128"/>
              </a:rPr>
              <a:t>MotifScrollBar</a:t>
            </a:r>
            <a:endParaRPr lang="en-US" sz="1600" dirty="0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5632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>
                <a:ea typeface="ＭＳ Ｐゴシック" panose="020B0600070205080204" pitchFamily="34" charset="-128"/>
              </a:rPr>
              <a:t>Little better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ScrollBar scr;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if (style == MOTIF) 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	scr = new MotifScrollBar()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else if (style == MacScrollBar) 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	scr = new MacScrollBar()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else if (style == …)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		….</a:t>
            </a:r>
          </a:p>
          <a:p>
            <a:pPr lvl="1"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- </a:t>
            </a:r>
            <a:r>
              <a:rPr lang="en-US">
                <a:ea typeface="ＭＳ Ｐゴシック" panose="020B0600070205080204" pitchFamily="34" charset="-128"/>
              </a:rPr>
              <a:t>will have similar conditionals for menus, borders, etc.</a:t>
            </a: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 </a:t>
            </a:r>
          </a:p>
          <a:p>
            <a:endParaRPr 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33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Abstract Object Creation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Encapsulate what varies in a class</a:t>
            </a: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Here object creation varies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Want to create different menu, scrollbar, etc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Depending on current look-and-feel</a:t>
            </a:r>
          </a:p>
          <a:p>
            <a:pPr lvl="1">
              <a:lnSpc>
                <a:spcPct val="90000"/>
              </a:lnSpc>
            </a:pPr>
            <a:endParaRPr lang="en-US" smtClean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Define a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GUIFactory</a:t>
            </a:r>
            <a:r>
              <a:rPr lang="en-US" smtClean="0">
                <a:ea typeface="ＭＳ Ｐゴシック" panose="020B0600070205080204" pitchFamily="34" charset="-128"/>
              </a:rPr>
              <a:t> class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One method to create each look-and-feel dependent object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One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GUIFactory</a:t>
            </a:r>
            <a:r>
              <a:rPr lang="en-US" smtClean="0">
                <a:ea typeface="ＭＳ Ｐゴシック" panose="020B0600070205080204" pitchFamily="34" charset="-128"/>
              </a:rPr>
              <a:t> object for each look-and-feel</a:t>
            </a:r>
          </a:p>
          <a:p>
            <a:pPr lvl="1">
              <a:lnSpc>
                <a:spcPct val="90000"/>
              </a:lnSpc>
            </a:pPr>
            <a:r>
              <a:rPr lang="en-US" smtClean="0">
                <a:ea typeface="ＭＳ Ｐゴシック" panose="020B0600070205080204" pitchFamily="34" charset="-128"/>
              </a:rPr>
              <a:t>Created itself using conditionals</a:t>
            </a:r>
          </a:p>
        </p:txBody>
      </p:sp>
    </p:spTree>
    <p:extLst>
      <p:ext uri="{BB962C8B-B14F-4D97-AF65-F5344CB8AC3E}">
        <p14:creationId xmlns:p14="http://schemas.microsoft.com/office/powerpoint/2010/main" val="39822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795528" y="118872"/>
            <a:ext cx="10058400" cy="1609344"/>
          </a:xfrm>
        </p:spPr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Java Code 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9994" y="1955409"/>
            <a:ext cx="4994734" cy="4902591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abstract class </a:t>
            </a:r>
            <a:r>
              <a:rPr lang="en-US" sz="1400" dirty="0" err="1">
                <a:ea typeface="ＭＳ Ｐゴシック" panose="020B0600070205080204" pitchFamily="34" charset="-128"/>
              </a:rPr>
              <a:t>GuiFactory</a:t>
            </a:r>
            <a:r>
              <a:rPr lang="en-US" sz="1400" dirty="0">
                <a:ea typeface="ＭＳ Ｐゴシック" panose="020B0600070205080204" pitchFamily="34" charset="-128"/>
              </a:rPr>
              <a:t>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abstract </a:t>
            </a:r>
            <a:r>
              <a:rPr lang="en-US" sz="1400" dirty="0" err="1">
                <a:ea typeface="ＭＳ Ｐゴシック" panose="020B0600070205080204" pitchFamily="34" charset="-128"/>
              </a:rPr>
              <a:t>ScrollBar</a:t>
            </a:r>
            <a:r>
              <a:rPr lang="en-US" sz="1400" dirty="0">
                <a:ea typeface="ＭＳ Ｐゴシック" panose="020B0600070205080204" pitchFamily="34" charset="-128"/>
              </a:rPr>
              <a:t> </a:t>
            </a:r>
            <a:r>
              <a:rPr lang="en-US" sz="1400" dirty="0" err="1">
                <a:ea typeface="ＭＳ Ｐゴシック" panose="020B0600070205080204" pitchFamily="34" charset="-128"/>
              </a:rPr>
              <a:t>CreateScrollBar</a:t>
            </a:r>
            <a:r>
              <a:rPr lang="en-US" sz="14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abstract Menu </a:t>
            </a:r>
            <a:r>
              <a:rPr lang="en-US" sz="1400" dirty="0" err="1">
                <a:ea typeface="ＭＳ Ｐゴシック" panose="020B0600070205080204" pitchFamily="34" charset="-128"/>
              </a:rPr>
              <a:t>CreateMenu</a:t>
            </a:r>
            <a:r>
              <a:rPr lang="en-US" sz="14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class </a:t>
            </a:r>
            <a:r>
              <a:rPr lang="en-US" sz="1400" dirty="0" err="1">
                <a:ea typeface="ＭＳ Ｐゴシック" panose="020B0600070205080204" pitchFamily="34" charset="-128"/>
              </a:rPr>
              <a:t>MotifFactory</a:t>
            </a:r>
            <a:r>
              <a:rPr lang="en-US" sz="1400" dirty="0">
                <a:ea typeface="ＭＳ Ｐゴシック" panose="020B0600070205080204" pitchFamily="34" charset="-128"/>
              </a:rPr>
              <a:t> extends </a:t>
            </a:r>
            <a:r>
              <a:rPr lang="en-US" sz="1400" dirty="0" err="1">
                <a:ea typeface="ＭＳ Ｐゴシック" panose="020B0600070205080204" pitchFamily="34" charset="-128"/>
              </a:rPr>
              <a:t>GuiFactory</a:t>
            </a:r>
            <a:r>
              <a:rPr lang="en-US" sz="1400" dirty="0">
                <a:ea typeface="ＭＳ Ｐゴシック" panose="020B0600070205080204" pitchFamily="34" charset="-128"/>
              </a:rPr>
              <a:t>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</a:t>
            </a:r>
            <a:r>
              <a:rPr lang="en-US" sz="1400" dirty="0" err="1">
                <a:ea typeface="ＭＳ Ｐゴシック" panose="020B0600070205080204" pitchFamily="34" charset="-128"/>
              </a:rPr>
              <a:t>ScrollBar</a:t>
            </a:r>
            <a:r>
              <a:rPr lang="en-US" sz="1400" dirty="0">
                <a:ea typeface="ＭＳ Ｐゴシック" panose="020B0600070205080204" pitchFamily="34" charset="-128"/>
              </a:rPr>
              <a:t> </a:t>
            </a:r>
            <a:r>
              <a:rPr lang="en-US" sz="1400" dirty="0" err="1">
                <a:ea typeface="ＭＳ Ｐゴシック" panose="020B0600070205080204" pitchFamily="34" charset="-128"/>
              </a:rPr>
              <a:t>CreateScrollBar</a:t>
            </a:r>
            <a:r>
              <a:rPr lang="en-US" sz="1400" dirty="0">
                <a:ea typeface="ＭＳ Ｐゴシック" panose="020B0600070205080204" pitchFamily="34" charset="-128"/>
              </a:rPr>
              <a:t>()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return new </a:t>
            </a:r>
            <a:r>
              <a:rPr lang="en-US" sz="1400" dirty="0" err="1">
                <a:ea typeface="ＭＳ Ｐゴシック" panose="020B0600070205080204" pitchFamily="34" charset="-128"/>
              </a:rPr>
              <a:t>MotifScrollBar</a:t>
            </a:r>
            <a:r>
              <a:rPr lang="en-US" sz="14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Menu </a:t>
            </a:r>
            <a:r>
              <a:rPr lang="en-US" sz="1400" dirty="0" err="1">
                <a:ea typeface="ＭＳ Ｐゴシック" panose="020B0600070205080204" pitchFamily="34" charset="-128"/>
              </a:rPr>
              <a:t>CreateMenu</a:t>
            </a:r>
            <a:r>
              <a:rPr lang="en-US" sz="1400" dirty="0">
                <a:ea typeface="ＭＳ Ｐゴシック" panose="020B0600070205080204" pitchFamily="34" charset="-128"/>
              </a:rPr>
              <a:t>()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return new </a:t>
            </a:r>
            <a:r>
              <a:rPr lang="en-US" sz="1400" dirty="0" err="1">
                <a:ea typeface="ＭＳ Ｐゴシック" panose="020B0600070205080204" pitchFamily="34" charset="-128"/>
              </a:rPr>
              <a:t>MotifMenu</a:t>
            </a:r>
            <a:r>
              <a:rPr lang="en-US" sz="14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  <a:p>
            <a:pPr algn="ctr"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</p:txBody>
      </p:sp>
      <p:sp>
        <p:nvSpPr>
          <p:cNvPr id="3687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049108" y="1336431"/>
            <a:ext cx="5069996" cy="483576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600" dirty="0" err="1">
                <a:ea typeface="ＭＳ Ｐゴシック" panose="020B0600070205080204" pitchFamily="34" charset="-128"/>
              </a:rPr>
              <a:t>GuiFactory</a:t>
            </a:r>
            <a:r>
              <a:rPr lang="en-US" sz="1600" dirty="0">
                <a:ea typeface="ＭＳ Ｐゴシック" panose="020B0600070205080204" pitchFamily="34" charset="-128"/>
              </a:rPr>
              <a:t> factory;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if (style==MOTIF)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factory = new </a:t>
            </a:r>
            <a:r>
              <a:rPr lang="en-US" sz="1600" dirty="0" err="1">
                <a:ea typeface="ＭＳ Ｐゴシック" panose="020B0600070205080204" pitchFamily="34" charset="-128"/>
              </a:rPr>
              <a:t>MotifFactory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else if (style==MAC)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factory = new </a:t>
            </a:r>
            <a:r>
              <a:rPr lang="en-US" sz="1600" dirty="0" err="1">
                <a:ea typeface="ＭＳ Ｐゴシック" panose="020B0600070205080204" pitchFamily="34" charset="-128"/>
              </a:rPr>
              <a:t>MacFactory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else if (style==…)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 err="1">
                <a:ea typeface="ＭＳ Ｐゴシック" panose="020B0600070205080204" pitchFamily="34" charset="-128"/>
              </a:rPr>
              <a:t>ScrollBar</a:t>
            </a:r>
            <a:r>
              <a:rPr lang="en-US" sz="1600" dirty="0">
                <a:ea typeface="ＭＳ Ｐゴシック" panose="020B0600070205080204" pitchFamily="34" charset="-128"/>
              </a:rPr>
              <a:t> </a:t>
            </a:r>
            <a:r>
              <a:rPr lang="en-US" sz="1600" dirty="0" err="1">
                <a:ea typeface="ＭＳ Ｐゴシック" panose="020B0600070205080204" pitchFamily="34" charset="-128"/>
              </a:rPr>
              <a:t>scr</a:t>
            </a:r>
            <a:r>
              <a:rPr lang="en-US" sz="1600" dirty="0">
                <a:ea typeface="ＭＳ Ｐゴシック" panose="020B0600070205080204" pitchFamily="34" charset="-128"/>
              </a:rPr>
              <a:t> = </a:t>
            </a:r>
            <a:r>
              <a:rPr lang="en-US" sz="1600" dirty="0" err="1">
                <a:ea typeface="ＭＳ Ｐゴシック" panose="020B0600070205080204" pitchFamily="34" charset="-128"/>
              </a:rPr>
              <a:t>factory.CreateScrollBar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4817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Diagram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4648200" y="1697039"/>
            <a:ext cx="2057400" cy="1228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 err="1">
                <a:latin typeface="Rockwell (Body)"/>
              </a:rPr>
              <a:t>GuiFactory</a:t>
            </a:r>
            <a:endParaRPr lang="en-US" dirty="0">
              <a:latin typeface="Rockwell (Body)"/>
            </a:endParaRP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CreateScrollBar</a:t>
            </a:r>
            <a:r>
              <a:rPr lang="en-US" sz="1600" dirty="0">
                <a:latin typeface="Rockwell (Body)"/>
              </a:rPr>
              <a:t>()</a:t>
            </a: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CreateMenu</a:t>
            </a:r>
            <a:r>
              <a:rPr lang="en-US" sz="1600" dirty="0">
                <a:latin typeface="Rockwell (Body)"/>
              </a:rPr>
              <a:t>()</a:t>
            </a:r>
            <a:endParaRPr lang="en-US" sz="1800" dirty="0">
              <a:latin typeface="Rockwell (Body)"/>
            </a:endParaRPr>
          </a:p>
        </p:txBody>
      </p:sp>
      <p:sp>
        <p:nvSpPr>
          <p:cNvPr id="37894" name="Line 4"/>
          <p:cNvSpPr>
            <a:spLocks noChangeShapeType="1"/>
          </p:cNvSpPr>
          <p:nvPr/>
        </p:nvSpPr>
        <p:spPr bwMode="auto">
          <a:xfrm flipV="1">
            <a:off x="4648200" y="2230438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7895" name="AutoShape 5"/>
          <p:cNvSpPr>
            <a:spLocks noChangeArrowheads="1"/>
          </p:cNvSpPr>
          <p:nvPr/>
        </p:nvSpPr>
        <p:spPr bwMode="auto">
          <a:xfrm>
            <a:off x="5410200" y="2971800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37896" name="AutoShape 18"/>
          <p:cNvCxnSpPr>
            <a:cxnSpLocks noChangeShapeType="1"/>
            <a:stCxn id="37895" idx="3"/>
            <a:endCxn id="37897" idx="0"/>
          </p:cNvCxnSpPr>
          <p:nvPr/>
        </p:nvCxnSpPr>
        <p:spPr bwMode="auto">
          <a:xfrm flipH="1">
            <a:off x="3352800" y="3448051"/>
            <a:ext cx="2324100" cy="72866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897" name="Text Box 19"/>
          <p:cNvSpPr txBox="1">
            <a:spLocks noChangeArrowheads="1"/>
          </p:cNvSpPr>
          <p:nvPr/>
        </p:nvSpPr>
        <p:spPr bwMode="auto">
          <a:xfrm>
            <a:off x="1752600" y="4195763"/>
            <a:ext cx="3200400" cy="19621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 err="1">
                <a:latin typeface="Rockwell (Body)"/>
              </a:rPr>
              <a:t>MotifFactory</a:t>
            </a:r>
            <a:endParaRPr lang="en-US" dirty="0">
              <a:latin typeface="Rockwell (Body)"/>
            </a:endParaRP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CreateScrollBar</a:t>
            </a:r>
            <a:r>
              <a:rPr lang="en-US" sz="1600" dirty="0">
                <a:latin typeface="Rockwell (Body)"/>
              </a:rPr>
              <a:t>() {</a:t>
            </a: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Rockwell (Body)"/>
              </a:rPr>
              <a:t>  return new </a:t>
            </a:r>
            <a:r>
              <a:rPr lang="en-US" sz="1600" dirty="0" err="1">
                <a:latin typeface="Rockwell (Body)"/>
              </a:rPr>
              <a:t>MotifScrollBar</a:t>
            </a:r>
            <a:r>
              <a:rPr lang="en-US" sz="1600" dirty="0">
                <a:latin typeface="Rockwell (Body)"/>
              </a:rPr>
              <a:t>();}</a:t>
            </a: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CreateMenu</a:t>
            </a:r>
            <a:r>
              <a:rPr lang="en-US" sz="1600" dirty="0">
                <a:latin typeface="Rockwell (Body)"/>
              </a:rPr>
              <a:t>() {</a:t>
            </a: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Rockwell (Body)"/>
              </a:rPr>
              <a:t>  return new </a:t>
            </a:r>
            <a:r>
              <a:rPr lang="en-US" sz="1600" dirty="0" err="1">
                <a:latin typeface="Rockwell (Body)"/>
              </a:rPr>
              <a:t>MotifMenu</a:t>
            </a:r>
            <a:r>
              <a:rPr lang="en-US" sz="1600" dirty="0">
                <a:latin typeface="Rockwell (Body)"/>
              </a:rPr>
              <a:t>();}</a:t>
            </a:r>
            <a:endParaRPr lang="en-US" sz="1800" dirty="0">
              <a:latin typeface="Rockwell (Body)"/>
            </a:endParaRPr>
          </a:p>
        </p:txBody>
      </p:sp>
      <p:sp>
        <p:nvSpPr>
          <p:cNvPr id="37898" name="Line 20"/>
          <p:cNvSpPr>
            <a:spLocks noChangeShapeType="1"/>
          </p:cNvSpPr>
          <p:nvPr/>
        </p:nvSpPr>
        <p:spPr bwMode="auto">
          <a:xfrm flipV="1">
            <a:off x="1752600" y="4648201"/>
            <a:ext cx="3200400" cy="47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7899" name="AutoShape 21"/>
          <p:cNvCxnSpPr>
            <a:cxnSpLocks noChangeShapeType="1"/>
            <a:stCxn id="37895" idx="3"/>
            <a:endCxn id="37901" idx="0"/>
          </p:cNvCxnSpPr>
          <p:nvPr/>
        </p:nvCxnSpPr>
        <p:spPr bwMode="auto">
          <a:xfrm>
            <a:off x="5676900" y="3448050"/>
            <a:ext cx="1181100" cy="7239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0" name="Text Box 22"/>
          <p:cNvSpPr txBox="1">
            <a:spLocks noChangeArrowheads="1"/>
          </p:cNvSpPr>
          <p:nvPr/>
        </p:nvSpPr>
        <p:spPr bwMode="auto">
          <a:xfrm>
            <a:off x="9677400" y="4191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37901" name="Text Box 23"/>
          <p:cNvSpPr txBox="1">
            <a:spLocks noChangeArrowheads="1"/>
          </p:cNvSpPr>
          <p:nvPr/>
        </p:nvSpPr>
        <p:spPr bwMode="auto">
          <a:xfrm>
            <a:off x="5257800" y="4191000"/>
            <a:ext cx="3200400" cy="196215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 err="1">
                <a:latin typeface="Rockwell (Body)"/>
              </a:rPr>
              <a:t>MacFactory</a:t>
            </a:r>
            <a:endParaRPr lang="en-US" dirty="0">
              <a:latin typeface="Rockwell (Body)"/>
            </a:endParaRP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CreateScrollBar</a:t>
            </a:r>
            <a:r>
              <a:rPr lang="en-US" sz="1600" dirty="0">
                <a:latin typeface="Rockwell (Body)"/>
              </a:rPr>
              <a:t>() {</a:t>
            </a: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Rockwell (Body)"/>
              </a:rPr>
              <a:t>  return new </a:t>
            </a:r>
            <a:r>
              <a:rPr lang="en-US" sz="1600" dirty="0" err="1">
                <a:latin typeface="Rockwell (Body)"/>
              </a:rPr>
              <a:t>MacScrollBar</a:t>
            </a:r>
            <a:r>
              <a:rPr lang="en-US" sz="1600" dirty="0">
                <a:latin typeface="Rockwell (Body)"/>
              </a:rPr>
              <a:t>()}</a:t>
            </a: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CreateMenu</a:t>
            </a:r>
            <a:r>
              <a:rPr lang="en-US" sz="1600" dirty="0">
                <a:latin typeface="Rockwell (Body)"/>
              </a:rPr>
              <a:t>() {</a:t>
            </a:r>
          </a:p>
          <a:p>
            <a:pPr algn="l">
              <a:spcBef>
                <a:spcPct val="50000"/>
              </a:spcBef>
            </a:pPr>
            <a:r>
              <a:rPr lang="en-US" sz="1600" dirty="0">
                <a:latin typeface="Rockwell (Body)"/>
              </a:rPr>
              <a:t>  return new </a:t>
            </a:r>
            <a:r>
              <a:rPr lang="en-US" sz="1600" dirty="0" err="1">
                <a:latin typeface="Rockwell (Body)"/>
              </a:rPr>
              <a:t>MacMenu</a:t>
            </a:r>
            <a:r>
              <a:rPr lang="en-US" sz="1600" dirty="0">
                <a:latin typeface="Rockwell (Body)"/>
              </a:rPr>
              <a:t>()}</a:t>
            </a:r>
            <a:endParaRPr lang="en-US" sz="1800" dirty="0">
              <a:latin typeface="Rockwell (Body)"/>
            </a:endParaRPr>
          </a:p>
        </p:txBody>
      </p:sp>
      <p:sp>
        <p:nvSpPr>
          <p:cNvPr id="37902" name="Line 24"/>
          <p:cNvSpPr>
            <a:spLocks noChangeShapeType="1"/>
          </p:cNvSpPr>
          <p:nvPr/>
        </p:nvSpPr>
        <p:spPr bwMode="auto">
          <a:xfrm flipV="1">
            <a:off x="5257800" y="4643438"/>
            <a:ext cx="3200400" cy="4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7903" name="AutoShape 25"/>
          <p:cNvCxnSpPr>
            <a:cxnSpLocks noChangeShapeType="1"/>
            <a:stCxn id="37895" idx="3"/>
          </p:cNvCxnSpPr>
          <p:nvPr/>
        </p:nvCxnSpPr>
        <p:spPr bwMode="auto">
          <a:xfrm>
            <a:off x="5676900" y="3448050"/>
            <a:ext cx="4229100" cy="7429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6847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Abstract Products</a:t>
            </a: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4648200" y="3610267"/>
            <a:ext cx="2057400" cy="8620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 err="1">
                <a:latin typeface="Rockwell (Body)"/>
              </a:rPr>
              <a:t>ScrollBar</a:t>
            </a:r>
            <a:endParaRPr lang="en-US" dirty="0">
              <a:latin typeface="Rockwell (Body)"/>
            </a:endParaRP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scrollTo</a:t>
            </a:r>
            <a:r>
              <a:rPr lang="en-US" sz="1600" dirty="0">
                <a:latin typeface="Rockwell (Body)"/>
              </a:rPr>
              <a:t>(</a:t>
            </a:r>
            <a:r>
              <a:rPr lang="en-US" sz="1600" dirty="0" err="1">
                <a:latin typeface="Rockwell (Body)"/>
              </a:rPr>
              <a:t>int</a:t>
            </a:r>
            <a:r>
              <a:rPr lang="en-US" sz="1600" dirty="0">
                <a:latin typeface="Rockwell (Body)"/>
              </a:rPr>
              <a:t>);</a:t>
            </a:r>
          </a:p>
        </p:txBody>
      </p:sp>
      <p:sp>
        <p:nvSpPr>
          <p:cNvPr id="38918" name="Line 4"/>
          <p:cNvSpPr>
            <a:spLocks noChangeShapeType="1"/>
          </p:cNvSpPr>
          <p:nvPr/>
        </p:nvSpPr>
        <p:spPr bwMode="auto">
          <a:xfrm flipV="1">
            <a:off x="4648200" y="4143666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38919" name="AutoShape 5"/>
          <p:cNvSpPr>
            <a:spLocks noChangeArrowheads="1"/>
          </p:cNvSpPr>
          <p:nvPr/>
        </p:nvSpPr>
        <p:spPr bwMode="auto">
          <a:xfrm>
            <a:off x="5410200" y="4524666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38920" name="AutoShape 6"/>
          <p:cNvCxnSpPr>
            <a:cxnSpLocks noChangeShapeType="1"/>
            <a:stCxn id="38919" idx="3"/>
            <a:endCxn id="38921" idx="0"/>
          </p:cNvCxnSpPr>
          <p:nvPr/>
        </p:nvCxnSpPr>
        <p:spPr bwMode="auto">
          <a:xfrm flipH="1">
            <a:off x="3352800" y="5000917"/>
            <a:ext cx="2324100" cy="728663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1" name="Text Box 7"/>
          <p:cNvSpPr txBox="1">
            <a:spLocks noChangeArrowheads="1"/>
          </p:cNvSpPr>
          <p:nvPr/>
        </p:nvSpPr>
        <p:spPr bwMode="auto">
          <a:xfrm>
            <a:off x="1752600" y="5748629"/>
            <a:ext cx="3200400" cy="862012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 err="1">
                <a:latin typeface="Rockwell (Body)"/>
              </a:rPr>
              <a:t>MotifScrollBar</a:t>
            </a:r>
            <a:endParaRPr lang="en-US" dirty="0">
              <a:latin typeface="Rockwell (Body)"/>
            </a:endParaRP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scrollTo</a:t>
            </a:r>
            <a:r>
              <a:rPr lang="en-US" sz="1600" dirty="0">
                <a:latin typeface="Rockwell (Body)"/>
              </a:rPr>
              <a:t>(</a:t>
            </a:r>
            <a:r>
              <a:rPr lang="en-US" sz="1600" dirty="0" err="1">
                <a:latin typeface="Rockwell (Body)"/>
              </a:rPr>
              <a:t>int</a:t>
            </a:r>
            <a:r>
              <a:rPr lang="en-US" sz="1600" dirty="0">
                <a:latin typeface="Rockwell (Body)"/>
              </a:rPr>
              <a:t>);</a:t>
            </a:r>
          </a:p>
        </p:txBody>
      </p:sp>
      <p:sp>
        <p:nvSpPr>
          <p:cNvPr id="38922" name="Line 8"/>
          <p:cNvSpPr>
            <a:spLocks noChangeShapeType="1"/>
          </p:cNvSpPr>
          <p:nvPr/>
        </p:nvSpPr>
        <p:spPr bwMode="auto">
          <a:xfrm flipV="1">
            <a:off x="1752600" y="6201067"/>
            <a:ext cx="3200400" cy="47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8923" name="AutoShape 9"/>
          <p:cNvCxnSpPr>
            <a:cxnSpLocks noChangeShapeType="1"/>
            <a:stCxn id="38919" idx="3"/>
            <a:endCxn id="38925" idx="0"/>
          </p:cNvCxnSpPr>
          <p:nvPr/>
        </p:nvCxnSpPr>
        <p:spPr bwMode="auto">
          <a:xfrm>
            <a:off x="5676900" y="5000916"/>
            <a:ext cx="1181100" cy="7239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4" name="Text Box 10"/>
          <p:cNvSpPr txBox="1">
            <a:spLocks noChangeArrowheads="1"/>
          </p:cNvSpPr>
          <p:nvPr/>
        </p:nvSpPr>
        <p:spPr bwMode="auto">
          <a:xfrm>
            <a:off x="9677400" y="5743866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38925" name="Text Box 11"/>
          <p:cNvSpPr txBox="1">
            <a:spLocks noChangeArrowheads="1"/>
          </p:cNvSpPr>
          <p:nvPr/>
        </p:nvSpPr>
        <p:spPr bwMode="auto">
          <a:xfrm>
            <a:off x="5257800" y="5743867"/>
            <a:ext cx="3200400" cy="86201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 err="1">
                <a:latin typeface="Rockwell (Body)"/>
              </a:rPr>
              <a:t>MacScrollBar</a:t>
            </a:r>
            <a:endParaRPr lang="en-US" dirty="0">
              <a:latin typeface="Rockwell (Body)"/>
            </a:endParaRPr>
          </a:p>
          <a:p>
            <a:pPr algn="l">
              <a:spcBef>
                <a:spcPct val="50000"/>
              </a:spcBef>
            </a:pPr>
            <a:r>
              <a:rPr lang="en-US" sz="1600" dirty="0" err="1">
                <a:latin typeface="Rockwell (Body)"/>
              </a:rPr>
              <a:t>scrollTo</a:t>
            </a:r>
            <a:r>
              <a:rPr lang="en-US" sz="1600" dirty="0">
                <a:latin typeface="Rockwell (Body)"/>
              </a:rPr>
              <a:t>(</a:t>
            </a:r>
            <a:r>
              <a:rPr lang="en-US" sz="1600" dirty="0" err="1">
                <a:latin typeface="Rockwell (Body)"/>
              </a:rPr>
              <a:t>int</a:t>
            </a:r>
            <a:r>
              <a:rPr lang="en-US" sz="1600" dirty="0">
                <a:latin typeface="Rockwell (Body)"/>
              </a:rPr>
              <a:t>);</a:t>
            </a:r>
          </a:p>
        </p:txBody>
      </p:sp>
      <p:sp>
        <p:nvSpPr>
          <p:cNvPr id="38926" name="Line 12"/>
          <p:cNvSpPr>
            <a:spLocks noChangeShapeType="1"/>
          </p:cNvSpPr>
          <p:nvPr/>
        </p:nvSpPr>
        <p:spPr bwMode="auto">
          <a:xfrm flipV="1">
            <a:off x="5257800" y="6196304"/>
            <a:ext cx="3200400" cy="4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8927" name="AutoShape 13"/>
          <p:cNvCxnSpPr>
            <a:cxnSpLocks noChangeShapeType="1"/>
            <a:stCxn id="38919" idx="3"/>
          </p:cNvCxnSpPr>
          <p:nvPr/>
        </p:nvCxnSpPr>
        <p:spPr bwMode="auto">
          <a:xfrm>
            <a:off x="5676900" y="5000916"/>
            <a:ext cx="4229100" cy="7429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8" name="Text Box 14"/>
          <p:cNvSpPr txBox="1">
            <a:spLocks noChangeArrowheads="1"/>
          </p:cNvSpPr>
          <p:nvPr/>
        </p:nvSpPr>
        <p:spPr bwMode="auto">
          <a:xfrm>
            <a:off x="4648200" y="2114842"/>
            <a:ext cx="2057400" cy="46166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dirty="0">
                <a:latin typeface="Rockwell (Body)"/>
              </a:rPr>
              <a:t>Glyph</a:t>
            </a:r>
          </a:p>
        </p:txBody>
      </p:sp>
      <p:sp>
        <p:nvSpPr>
          <p:cNvPr id="38929" name="AutoShape 16"/>
          <p:cNvSpPr>
            <a:spLocks noChangeArrowheads="1"/>
          </p:cNvSpPr>
          <p:nvPr/>
        </p:nvSpPr>
        <p:spPr bwMode="auto">
          <a:xfrm>
            <a:off x="5410200" y="2648241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38930" name="AutoShape 17"/>
          <p:cNvCxnSpPr>
            <a:cxnSpLocks noChangeShapeType="1"/>
            <a:stCxn id="38929" idx="3"/>
            <a:endCxn id="38917" idx="0"/>
          </p:cNvCxnSpPr>
          <p:nvPr/>
        </p:nvCxnSpPr>
        <p:spPr bwMode="auto">
          <a:xfrm>
            <a:off x="5676900" y="3124492"/>
            <a:ext cx="0" cy="46672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8316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Factories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This is the </a:t>
            </a:r>
            <a:r>
              <a:rPr lang="en-US" sz="2400" i="1">
                <a:ea typeface="ＭＳ Ｐゴシック" panose="020B0600070205080204" pitchFamily="34" charset="-128"/>
              </a:rPr>
              <a:t>abstract factory </a:t>
            </a:r>
            <a:r>
              <a:rPr lang="en-US" sz="2400">
                <a:ea typeface="ＭＳ Ｐゴシック" panose="020B0600070205080204" pitchFamily="34" charset="-128"/>
              </a:rPr>
              <a:t>pattern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According to the GoF book, the Factory Method design pattern should “Define an interface for creating an object, but let subclasses decide which class to instantiate. Factory method lets a class defer instantiation to subclasses.”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A class which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Abstracts the creation of a family of objects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Different instances provide alternative implementations of that family</a:t>
            </a:r>
          </a:p>
          <a:p>
            <a:pPr>
              <a:lnSpc>
                <a:spcPct val="90000"/>
              </a:lnSpc>
            </a:pPr>
            <a:r>
              <a:rPr lang="en-US" sz="2400">
                <a:ea typeface="ＭＳ Ｐゴシック" panose="020B0600070205080204" pitchFamily="34" charset="-128"/>
              </a:rPr>
              <a:t>Note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The “current” factory is still a global variable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ea typeface="ＭＳ Ｐゴシック" panose="020B0600070205080204" pitchFamily="34" charset="-128"/>
              </a:rPr>
              <a:t>The factory can be changed even at runtime</a:t>
            </a:r>
          </a:p>
        </p:txBody>
      </p:sp>
    </p:spTree>
    <p:extLst>
      <p:ext uri="{BB962C8B-B14F-4D97-AF65-F5344CB8AC3E}">
        <p14:creationId xmlns:p14="http://schemas.microsoft.com/office/powerpoint/2010/main" val="338307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Design Patterns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7128" y="4997196"/>
            <a:ext cx="9052560" cy="1066800"/>
          </a:xfrm>
        </p:spPr>
        <p:txBody>
          <a:bodyPr/>
          <a:lstStyle/>
          <a:p>
            <a:endParaRPr 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8364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Problem 4: Spell-Checking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Considerations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Spell-checking requires traversing the document</a:t>
            </a:r>
          </a:p>
          <a:p>
            <a:pPr lvl="2"/>
            <a:r>
              <a:rPr lang="en-US" dirty="0" smtClean="0">
                <a:ea typeface="ＭＳ Ｐゴシック" panose="020B0600070205080204" pitchFamily="34" charset="-128"/>
              </a:rPr>
              <a:t>Need to see every glyph, in order</a:t>
            </a:r>
          </a:p>
          <a:p>
            <a:pPr lvl="2"/>
            <a:r>
              <a:rPr lang="en-US" dirty="0" smtClean="0">
                <a:ea typeface="ＭＳ Ｐゴシック" panose="020B0600070205080204" pitchFamily="34" charset="-128"/>
              </a:rPr>
              <a:t>Information we need is scattered all over the document</a:t>
            </a:r>
          </a:p>
          <a:p>
            <a:pPr lvl="2"/>
            <a:endParaRPr lang="en-US" dirty="0" smtClean="0">
              <a:ea typeface="ＭＳ Ｐゴシック" panose="020B0600070205080204" pitchFamily="34" charset="-128"/>
            </a:endParaRP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There may be other analyses we want to perform</a:t>
            </a:r>
          </a:p>
          <a:p>
            <a:pPr lvl="2"/>
            <a:r>
              <a:rPr lang="en-US" dirty="0" smtClean="0">
                <a:ea typeface="ＭＳ Ｐゴシック" panose="020B0600070205080204" pitchFamily="34" charset="-128"/>
              </a:rPr>
              <a:t>E.g., grammar analysis</a:t>
            </a:r>
          </a:p>
          <a:p>
            <a:pPr lvl="1"/>
            <a:endParaRPr 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884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One Possibility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Iterators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Hide the structure of a container from clients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A method for </a:t>
            </a:r>
          </a:p>
          <a:p>
            <a:pPr lvl="2"/>
            <a:r>
              <a:rPr lang="en-US" smtClean="0">
                <a:ea typeface="ＭＳ Ｐゴシック" panose="020B0600070205080204" pitchFamily="34" charset="-128"/>
              </a:rPr>
              <a:t>pointing to the first element</a:t>
            </a:r>
          </a:p>
          <a:p>
            <a:pPr lvl="2"/>
            <a:r>
              <a:rPr lang="en-US" smtClean="0">
                <a:ea typeface="ＭＳ Ｐゴシック" panose="020B0600070205080204" pitchFamily="34" charset="-128"/>
              </a:rPr>
              <a:t>advancing to the next element and getting the current element</a:t>
            </a:r>
          </a:p>
          <a:p>
            <a:pPr lvl="2"/>
            <a:r>
              <a:rPr lang="en-US" smtClean="0">
                <a:ea typeface="ＭＳ Ｐゴシック" panose="020B0600070205080204" pitchFamily="34" charset="-128"/>
              </a:rPr>
              <a:t>testing for termination</a:t>
            </a: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Iterator i = composition.getIterator();</a:t>
            </a:r>
            <a:endParaRPr lang="en-US" smtClean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while (i.hasNext()) { </a:t>
            </a: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	Glyph g = i.next();</a:t>
            </a: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	do something with Glyph  g; </a:t>
            </a: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ea typeface="ＭＳ Ｐゴシック" panose="020B0600070205080204" pitchFamily="34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7524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Diagram</a:t>
            </a: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4953000" y="1835151"/>
            <a:ext cx="2057400" cy="1228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Iterator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hasNext()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next()</a:t>
            </a:r>
          </a:p>
        </p:txBody>
      </p:sp>
      <p:sp>
        <p:nvSpPr>
          <p:cNvPr id="45062" name="Line 4"/>
          <p:cNvSpPr>
            <a:spLocks noChangeShapeType="1"/>
          </p:cNvSpPr>
          <p:nvPr/>
        </p:nvSpPr>
        <p:spPr bwMode="auto">
          <a:xfrm flipV="1">
            <a:off x="4953000" y="2325688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45063" name="AutoShape 5"/>
          <p:cNvSpPr>
            <a:spLocks noChangeArrowheads="1"/>
          </p:cNvSpPr>
          <p:nvPr/>
        </p:nvSpPr>
        <p:spPr bwMode="auto">
          <a:xfrm>
            <a:off x="5638800" y="3095625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45064" name="AutoShape 6"/>
          <p:cNvCxnSpPr>
            <a:cxnSpLocks noChangeShapeType="1"/>
            <a:stCxn id="45063" idx="3"/>
            <a:endCxn id="45065" idx="0"/>
          </p:cNvCxnSpPr>
          <p:nvPr/>
        </p:nvCxnSpPr>
        <p:spPr bwMode="auto">
          <a:xfrm flipH="1">
            <a:off x="3886200" y="3571875"/>
            <a:ext cx="2019300" cy="74295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5" name="Text Box 7"/>
          <p:cNvSpPr txBox="1">
            <a:spLocks noChangeArrowheads="1"/>
          </p:cNvSpPr>
          <p:nvPr/>
        </p:nvSpPr>
        <p:spPr bwMode="auto">
          <a:xfrm>
            <a:off x="2286000" y="4333876"/>
            <a:ext cx="3200400" cy="1228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PreorderIterator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hasNext()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next()</a:t>
            </a:r>
            <a:endParaRPr lang="en-US">
              <a:latin typeface="Comic Sans MS" panose="030F0702030302020204" pitchFamily="66" charset="0"/>
            </a:endParaRPr>
          </a:p>
        </p:txBody>
      </p:sp>
      <p:sp>
        <p:nvSpPr>
          <p:cNvPr id="45066" name="Line 8"/>
          <p:cNvSpPr>
            <a:spLocks noChangeShapeType="1"/>
          </p:cNvSpPr>
          <p:nvPr/>
        </p:nvSpPr>
        <p:spPr bwMode="auto">
          <a:xfrm flipV="1">
            <a:off x="2286000" y="4786313"/>
            <a:ext cx="3200400" cy="47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45067" name="AutoShape 9"/>
          <p:cNvCxnSpPr>
            <a:cxnSpLocks noChangeShapeType="1"/>
            <a:stCxn id="45063" idx="3"/>
            <a:endCxn id="45068" idx="0"/>
          </p:cNvCxnSpPr>
          <p:nvPr/>
        </p:nvCxnSpPr>
        <p:spPr bwMode="auto">
          <a:xfrm>
            <a:off x="5905500" y="3571875"/>
            <a:ext cx="1485900" cy="7381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5068" name="Text Box 10"/>
          <p:cNvSpPr txBox="1">
            <a:spLocks noChangeArrowheads="1"/>
          </p:cNvSpPr>
          <p:nvPr/>
        </p:nvSpPr>
        <p:spPr bwMode="auto">
          <a:xfrm>
            <a:off x="5791200" y="4329114"/>
            <a:ext cx="3200400" cy="12287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ListIterator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hasNext()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next()</a:t>
            </a:r>
            <a:endParaRPr lang="en-US" sz="1800">
              <a:latin typeface="Comic Sans MS" panose="030F0702030302020204" pitchFamily="66" charset="0"/>
            </a:endParaRPr>
          </a:p>
        </p:txBody>
      </p:sp>
      <p:sp>
        <p:nvSpPr>
          <p:cNvPr id="45069" name="Line 11"/>
          <p:cNvSpPr>
            <a:spLocks noChangeShapeType="1"/>
          </p:cNvSpPr>
          <p:nvPr/>
        </p:nvSpPr>
        <p:spPr bwMode="auto">
          <a:xfrm flipV="1">
            <a:off x="5791200" y="4781551"/>
            <a:ext cx="3200400" cy="47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5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Notes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ea typeface="ＭＳ Ｐゴシック" panose="020B0600070205080204" pitchFamily="34" charset="-128"/>
              </a:rPr>
              <a:t>Iterators work well if we don’t need to know the type of the elements being iterated over</a:t>
            </a:r>
          </a:p>
          <a:p>
            <a:pPr lvl="1"/>
            <a:r>
              <a:rPr lang="en-US" sz="2000" dirty="0">
                <a:ea typeface="ＭＳ Ｐゴシック" panose="020B0600070205080204" pitchFamily="34" charset="-128"/>
              </a:rPr>
              <a:t>E.g., send kill message to all processes in a queue</a:t>
            </a:r>
          </a:p>
          <a:p>
            <a:r>
              <a:rPr lang="en-US" sz="2400" dirty="0">
                <a:ea typeface="ＭＳ Ｐゴシック" panose="020B0600070205080204" pitchFamily="34" charset="-128"/>
              </a:rPr>
              <a:t>Not a good fit for spell-checking</a:t>
            </a:r>
          </a:p>
          <a:p>
            <a:pPr lvl="1"/>
            <a:r>
              <a:rPr lang="en-US" sz="2000" dirty="0">
                <a:ea typeface="ＭＳ Ｐゴシック" panose="020B0600070205080204" pitchFamily="34" charset="-128"/>
              </a:rPr>
              <a:t>Ugly</a:t>
            </a:r>
          </a:p>
          <a:p>
            <a:pPr lvl="1"/>
            <a:r>
              <a:rPr lang="en-US" sz="2000" dirty="0">
                <a:ea typeface="ＭＳ Ｐゴシック" panose="020B0600070205080204" pitchFamily="34" charset="-128"/>
              </a:rPr>
              <a:t>Change body whenever the class hierarchy of Glyph changes</a:t>
            </a:r>
          </a:p>
        </p:txBody>
      </p:sp>
      <p:sp>
        <p:nvSpPr>
          <p:cNvPr id="46084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Iterator </a:t>
            </a:r>
            <a:r>
              <a:rPr lang="en-US" sz="1600" dirty="0" err="1">
                <a:ea typeface="ＭＳ Ｐゴシック" panose="020B0600070205080204" pitchFamily="34" charset="-128"/>
              </a:rPr>
              <a:t>i</a:t>
            </a:r>
            <a:r>
              <a:rPr lang="en-US" sz="1600" dirty="0">
                <a:ea typeface="ＭＳ Ｐゴシック" panose="020B0600070205080204" pitchFamily="34" charset="-128"/>
              </a:rPr>
              <a:t> = </a:t>
            </a:r>
            <a:r>
              <a:rPr lang="en-US" sz="1600" dirty="0" err="1">
                <a:ea typeface="ＭＳ Ｐゴシック" panose="020B0600070205080204" pitchFamily="34" charset="-128"/>
              </a:rPr>
              <a:t>composition.getIterator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while (</a:t>
            </a:r>
            <a:r>
              <a:rPr lang="en-US" sz="1600" dirty="0" err="1">
                <a:ea typeface="ＭＳ Ｐゴシック" panose="020B0600070205080204" pitchFamily="34" charset="-128"/>
              </a:rPr>
              <a:t>i.hasNext</a:t>
            </a:r>
            <a:r>
              <a:rPr lang="en-US" sz="1600" dirty="0">
                <a:ea typeface="ＭＳ Ｐゴシック" panose="020B0600070205080204" pitchFamily="34" charset="-128"/>
              </a:rPr>
              <a:t>()) { 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Glyph g = </a:t>
            </a:r>
            <a:r>
              <a:rPr lang="en-US" sz="1600" dirty="0" err="1">
                <a:ea typeface="ＭＳ Ｐゴシック" panose="020B0600070205080204" pitchFamily="34" charset="-128"/>
              </a:rPr>
              <a:t>i.next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if (g </a:t>
            </a:r>
            <a:r>
              <a:rPr lang="en-US" sz="1600" dirty="0" err="1">
                <a:ea typeface="ＭＳ Ｐゴシック" panose="020B0600070205080204" pitchFamily="34" charset="-128"/>
              </a:rPr>
              <a:t>instanceof</a:t>
            </a:r>
            <a:r>
              <a:rPr lang="en-US" sz="1600" dirty="0">
                <a:ea typeface="ＭＳ Ｐゴシック" panose="020B0600070205080204" pitchFamily="34" charset="-128"/>
              </a:rPr>
              <a:t> Character)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analyze the character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 else if (g </a:t>
            </a:r>
            <a:r>
              <a:rPr lang="en-US" sz="1600" dirty="0" err="1">
                <a:ea typeface="ＭＳ Ｐゴシック" panose="020B0600070205080204" pitchFamily="34" charset="-128"/>
              </a:rPr>
              <a:t>instanceof</a:t>
            </a:r>
            <a:r>
              <a:rPr lang="en-US" sz="1600" dirty="0">
                <a:ea typeface="ＭＳ Ｐゴシック" panose="020B0600070205080204" pitchFamily="34" charset="-128"/>
              </a:rPr>
              <a:t> Line)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prepare to analyze children of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row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 else if (g </a:t>
            </a:r>
            <a:r>
              <a:rPr lang="en-US" sz="1600" dirty="0" err="1">
                <a:ea typeface="ＭＳ Ｐゴシック" panose="020B0600070205080204" pitchFamily="34" charset="-128"/>
              </a:rPr>
              <a:t>instanceof</a:t>
            </a:r>
            <a:r>
              <a:rPr lang="en-US" sz="1600" dirty="0">
                <a:ea typeface="ＭＳ Ｐゴシック" panose="020B0600070205080204" pitchFamily="34" charset="-128"/>
              </a:rPr>
              <a:t> Picture)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do nothing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 else if (…) … 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  <a:p>
            <a:endParaRPr lang="en-US" sz="1600" dirty="0">
              <a:ea typeface="ＭＳ Ｐゴシック" panose="020B0600070205080204" pitchFamily="34" charset="-128"/>
            </a:endParaRPr>
          </a:p>
        </p:txBody>
      </p:sp>
      <p:sp>
        <p:nvSpPr>
          <p:cNvPr id="460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5FC8C5FB-5BC0-48AB-99CD-FE27C3C94520}" type="slidenum">
              <a:rPr lang="en-US" sz="1400"/>
              <a:pPr/>
              <a:t>43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46625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Visitors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The visitor pattern is more general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Iterators provide traversal of containers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Visitors allow </a:t>
            </a:r>
          </a:p>
          <a:p>
            <a:pPr lvl="2"/>
            <a:r>
              <a:rPr lang="en-US" dirty="0" smtClean="0">
                <a:ea typeface="ＭＳ Ｐゴシック" panose="020B0600070205080204" pitchFamily="34" charset="-128"/>
              </a:rPr>
              <a:t>Traversal</a:t>
            </a:r>
          </a:p>
          <a:p>
            <a:pPr lvl="2"/>
            <a:r>
              <a:rPr lang="en-US" u="sng" dirty="0" smtClean="0">
                <a:ea typeface="ＭＳ Ｐゴシック" panose="020B0600070205080204" pitchFamily="34" charset="-128"/>
              </a:rPr>
              <a:t>And type-specific actions</a:t>
            </a:r>
          </a:p>
          <a:p>
            <a:pPr lvl="2"/>
            <a:endParaRPr lang="en-US" dirty="0" smtClean="0">
              <a:ea typeface="ＭＳ Ｐゴシック" panose="020B0600070205080204" pitchFamily="34" charset="-128"/>
            </a:endParaRPr>
          </a:p>
          <a:p>
            <a:r>
              <a:rPr lang="en-US" dirty="0" smtClean="0">
                <a:ea typeface="ＭＳ Ｐゴシック" panose="020B0600070205080204" pitchFamily="34" charset="-128"/>
              </a:rPr>
              <a:t>The idea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Separate traversal from the action</a:t>
            </a:r>
          </a:p>
          <a:p>
            <a:pPr lvl="1"/>
            <a:r>
              <a:rPr lang="en-US" dirty="0" smtClean="0">
                <a:ea typeface="ＭＳ Ｐゴシック" panose="020B0600070205080204" pitchFamily="34" charset="-128"/>
              </a:rPr>
              <a:t>Have a “do it” method for each element type</a:t>
            </a:r>
          </a:p>
          <a:p>
            <a:pPr lvl="2"/>
            <a:r>
              <a:rPr lang="en-US" dirty="0" smtClean="0">
                <a:ea typeface="ＭＳ Ｐゴシック" panose="020B0600070205080204" pitchFamily="34" charset="-128"/>
              </a:rPr>
              <a:t>Can be overridden in a particular traversal</a:t>
            </a:r>
          </a:p>
          <a:p>
            <a:pPr lvl="1"/>
            <a:endParaRPr 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560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48131" name="Content Placeholder 6"/>
          <p:cNvSpPr>
            <a:spLocks noGrp="1"/>
          </p:cNvSpPr>
          <p:nvPr>
            <p:ph sz="half" idx="1"/>
          </p:nvPr>
        </p:nvSpPr>
        <p:spPr>
          <a:xfrm>
            <a:off x="1069848" y="2093976"/>
            <a:ext cx="4721352" cy="4764024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abstract class Glyph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abstract void accept(Visitor </a:t>
            </a:r>
            <a:r>
              <a:rPr lang="en-US" sz="1400" dirty="0" err="1">
                <a:ea typeface="ＭＳ Ｐゴシック" panose="020B0600070205080204" pitchFamily="34" charset="-128"/>
              </a:rPr>
              <a:t>vis</a:t>
            </a:r>
            <a:r>
              <a:rPr lang="en-US" sz="1400" dirty="0">
                <a:ea typeface="ＭＳ Ｐゴシック" panose="020B0600070205080204" pitchFamily="34" charset="-128"/>
              </a:rPr>
              <a:t>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class Character extends Glyph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accept(Visitor </a:t>
            </a:r>
            <a:r>
              <a:rPr lang="en-US" sz="1400" dirty="0" err="1">
                <a:ea typeface="ＭＳ Ｐゴシック" panose="020B0600070205080204" pitchFamily="34" charset="-128"/>
              </a:rPr>
              <a:t>vis</a:t>
            </a:r>
            <a:r>
              <a:rPr lang="en-US" sz="1400" dirty="0">
                <a:ea typeface="ＭＳ Ｐゴシック" panose="020B0600070205080204" pitchFamily="34" charset="-128"/>
              </a:rPr>
              <a:t>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</a:t>
            </a:r>
            <a:r>
              <a:rPr lang="en-US" sz="1400" dirty="0" err="1">
                <a:ea typeface="ＭＳ Ｐゴシック" panose="020B0600070205080204" pitchFamily="34" charset="-128"/>
              </a:rPr>
              <a:t>vis.visitChar</a:t>
            </a:r>
            <a:r>
              <a:rPr lang="en-US" sz="1400" dirty="0">
                <a:ea typeface="ＭＳ Ｐゴシック" panose="020B0600070205080204" pitchFamily="34" charset="-128"/>
              </a:rPr>
              <a:t> (this);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class Line extends Glyph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accept(Visitor </a:t>
            </a:r>
            <a:r>
              <a:rPr lang="en-US" sz="1400" dirty="0" err="1">
                <a:ea typeface="ＭＳ Ｐゴシック" panose="020B0600070205080204" pitchFamily="34" charset="-128"/>
              </a:rPr>
              <a:t>vis</a:t>
            </a:r>
            <a:r>
              <a:rPr lang="en-US" sz="1400" dirty="0">
                <a:ea typeface="ＭＳ Ｐゴシック" panose="020B0600070205080204" pitchFamily="34" charset="-128"/>
              </a:rPr>
              <a:t>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	</a:t>
            </a:r>
            <a:r>
              <a:rPr lang="en-US" sz="1400" dirty="0" err="1">
                <a:ea typeface="ＭＳ Ｐゴシック" panose="020B0600070205080204" pitchFamily="34" charset="-128"/>
              </a:rPr>
              <a:t>vis.visitLine</a:t>
            </a:r>
            <a:r>
              <a:rPr lang="en-US" sz="1400" dirty="0">
                <a:ea typeface="ＭＳ Ｐゴシック" panose="020B0600070205080204" pitchFamily="34" charset="-128"/>
              </a:rPr>
              <a:t>(this);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400" dirty="0" smtClean="0">
                <a:ea typeface="ＭＳ Ｐゴシック" panose="020B0600070205080204" pitchFamily="34" charset="-128"/>
              </a:rPr>
              <a:t>}</a:t>
            </a:r>
            <a:endParaRPr lang="en-US" sz="1400" dirty="0">
              <a:ea typeface="ＭＳ Ｐゴシック" panose="020B0600070205080204" pitchFamily="34" charset="-128"/>
            </a:endParaRPr>
          </a:p>
        </p:txBody>
      </p:sp>
      <p:sp>
        <p:nvSpPr>
          <p:cNvPr id="48132" name="Content Placeholder 7"/>
          <p:cNvSpPr>
            <a:spLocks noGrp="1"/>
          </p:cNvSpPr>
          <p:nvPr>
            <p:ph sz="half" idx="2"/>
          </p:nvPr>
        </p:nvSpPr>
        <p:spPr>
          <a:xfrm>
            <a:off x="5943599" y="1600200"/>
            <a:ext cx="5802923" cy="52578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abstract class Visitor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</a:t>
            </a:r>
            <a:r>
              <a:rPr lang="en-US" sz="1600" dirty="0" err="1">
                <a:ea typeface="ＭＳ Ｐゴシック" panose="020B0600070205080204" pitchFamily="34" charset="-128"/>
              </a:rPr>
              <a:t>visitChar</a:t>
            </a:r>
            <a:r>
              <a:rPr lang="en-US" sz="1600" dirty="0">
                <a:ea typeface="ＭＳ Ｐゴシック" panose="020B0600070205080204" pitchFamily="34" charset="-128"/>
              </a:rPr>
              <a:t> (Character c);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</a:t>
            </a:r>
            <a:r>
              <a:rPr lang="en-US" sz="1600" dirty="0" err="1">
                <a:ea typeface="ＭＳ Ｐゴシック" panose="020B0600070205080204" pitchFamily="34" charset="-128"/>
              </a:rPr>
              <a:t>visitLine</a:t>
            </a:r>
            <a:r>
              <a:rPr lang="en-US" sz="1600" dirty="0">
                <a:ea typeface="ＭＳ Ｐゴシック" panose="020B0600070205080204" pitchFamily="34" charset="-128"/>
              </a:rPr>
              <a:t>(Line l);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</a:t>
            </a:r>
            <a:r>
              <a:rPr lang="en-US" sz="1600" dirty="0" err="1">
                <a:ea typeface="ＭＳ Ｐゴシック" panose="020B0600070205080204" pitchFamily="34" charset="-128"/>
              </a:rPr>
              <a:t>visitPicture</a:t>
            </a:r>
            <a:r>
              <a:rPr lang="en-US" sz="1600" dirty="0">
                <a:ea typeface="ＭＳ Ｐゴシック" panose="020B0600070205080204" pitchFamily="34" charset="-128"/>
              </a:rPr>
              <a:t>(Picture p);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</a:t>
            </a:r>
            <a:r>
              <a:rPr lang="en-US" sz="1600" dirty="0" err="1">
                <a:ea typeface="ＭＳ Ｐゴシック" panose="020B0600070205080204" pitchFamily="34" charset="-128"/>
              </a:rPr>
              <a:t>SpellChecker</a:t>
            </a:r>
            <a:r>
              <a:rPr lang="en-US" sz="1600" dirty="0">
                <a:ea typeface="ＭＳ Ｐゴシック" panose="020B0600070205080204" pitchFamily="34" charset="-128"/>
              </a:rPr>
              <a:t> extends Visitor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visitChar</a:t>
            </a:r>
            <a:r>
              <a:rPr lang="en-US" sz="1600" dirty="0">
                <a:ea typeface="ＭＳ Ｐゴシック" panose="020B0600070205080204" pitchFamily="34" charset="-128"/>
              </a:rPr>
              <a:t> (Character c)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analyze character}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visitLine</a:t>
            </a:r>
            <a:r>
              <a:rPr lang="en-US" sz="1600" dirty="0">
                <a:ea typeface="ＭＳ Ｐゴシック" panose="020B0600070205080204" pitchFamily="34" charset="-128"/>
              </a:rPr>
              <a:t>(Line l)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process children 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visitPicture</a:t>
            </a:r>
            <a:r>
              <a:rPr lang="en-US" sz="1600" dirty="0">
                <a:ea typeface="ＭＳ Ｐゴシック" panose="020B0600070205080204" pitchFamily="34" charset="-128"/>
              </a:rPr>
              <a:t>(Picture p)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do nothing 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8667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49155" name="Content Placeholder 7"/>
          <p:cNvSpPr>
            <a:spLocks noGrp="1"/>
          </p:cNvSpPr>
          <p:nvPr>
            <p:ph sz="half" idx="2"/>
          </p:nvPr>
        </p:nvSpPr>
        <p:spPr>
          <a:xfrm>
            <a:off x="5943600" y="1600200"/>
            <a:ext cx="4191000" cy="4419600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abstract class Visitor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</a:t>
            </a:r>
            <a:r>
              <a:rPr lang="en-US" sz="1600" dirty="0" err="1">
                <a:ea typeface="ＭＳ Ｐゴシック" panose="020B0600070205080204" pitchFamily="34" charset="-128"/>
              </a:rPr>
              <a:t>visitChar</a:t>
            </a:r>
            <a:r>
              <a:rPr lang="en-US" sz="1600" dirty="0">
                <a:ea typeface="ＭＳ Ｐゴシック" panose="020B0600070205080204" pitchFamily="34" charset="-128"/>
              </a:rPr>
              <a:t> (Character c);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</a:t>
            </a:r>
            <a:r>
              <a:rPr lang="en-US" sz="1600" dirty="0" err="1">
                <a:ea typeface="ＭＳ Ｐゴシック" panose="020B0600070205080204" pitchFamily="34" charset="-128"/>
              </a:rPr>
              <a:t>visitLine</a:t>
            </a:r>
            <a:r>
              <a:rPr lang="en-US" sz="1600" dirty="0">
                <a:ea typeface="ＭＳ Ｐゴシック" panose="020B0600070205080204" pitchFamily="34" charset="-128"/>
              </a:rPr>
              <a:t>(Line l);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</a:t>
            </a:r>
            <a:r>
              <a:rPr lang="en-US" sz="1600" dirty="0" err="1">
                <a:ea typeface="ＭＳ Ｐゴシック" panose="020B0600070205080204" pitchFamily="34" charset="-128"/>
              </a:rPr>
              <a:t>visitPicture</a:t>
            </a:r>
            <a:r>
              <a:rPr lang="en-US" sz="1600" dirty="0">
                <a:ea typeface="ＭＳ Ｐゴシック" panose="020B0600070205080204" pitchFamily="34" charset="-128"/>
              </a:rPr>
              <a:t>(Picture p);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</a:t>
            </a:r>
            <a:r>
              <a:rPr lang="en-US" sz="1600" dirty="0" err="1">
                <a:ea typeface="ＭＳ Ｐゴシック" panose="020B0600070205080204" pitchFamily="34" charset="-128"/>
              </a:rPr>
              <a:t>SpellChecker</a:t>
            </a:r>
            <a:r>
              <a:rPr lang="en-US" sz="1600" dirty="0">
                <a:ea typeface="ＭＳ Ｐゴシック" panose="020B0600070205080204" pitchFamily="34" charset="-128"/>
              </a:rPr>
              <a:t> extends Visitor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visitChar</a:t>
            </a:r>
            <a:r>
              <a:rPr lang="en-US" sz="1600" dirty="0">
                <a:ea typeface="ＭＳ Ｐゴシック" panose="020B0600070205080204" pitchFamily="34" charset="-128"/>
              </a:rPr>
              <a:t> (Character c)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analyze character}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visitLine</a:t>
            </a:r>
            <a:r>
              <a:rPr lang="en-US" sz="1600" dirty="0">
                <a:ea typeface="ＭＳ Ｐゴシック" panose="020B0600070205080204" pitchFamily="34" charset="-128"/>
              </a:rPr>
              <a:t>(Line l)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process children 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visitPicture</a:t>
            </a:r>
            <a:r>
              <a:rPr lang="en-US" sz="1600" dirty="0">
                <a:ea typeface="ＭＳ Ｐゴシック" panose="020B0600070205080204" pitchFamily="34" charset="-128"/>
              </a:rPr>
              <a:t>(Picture p)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do nothing 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…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</p:txBody>
      </p:sp>
      <p:sp>
        <p:nvSpPr>
          <p:cNvPr id="49158" name="Content Placeholder 5"/>
          <p:cNvSpPr txBox="1">
            <a:spLocks/>
          </p:cNvSpPr>
          <p:nvPr/>
        </p:nvSpPr>
        <p:spPr bwMode="auto">
          <a:xfrm>
            <a:off x="1215683" y="2093976"/>
            <a:ext cx="40767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sz="1600" dirty="0" err="1">
                <a:latin typeface="+mn-lt"/>
              </a:rPr>
              <a:t>SpellChecker</a:t>
            </a:r>
            <a:r>
              <a:rPr lang="en-US" sz="1600" dirty="0">
                <a:latin typeface="+mn-lt"/>
              </a:rPr>
              <a:t> checker = new </a:t>
            </a:r>
            <a:r>
              <a:rPr lang="en-US" sz="1600" dirty="0" err="1">
                <a:latin typeface="+mn-lt"/>
              </a:rPr>
              <a:t>SpellChecker</a:t>
            </a:r>
            <a:r>
              <a:rPr lang="en-US" sz="1600" dirty="0">
                <a:latin typeface="+mn-lt"/>
              </a:rPr>
              <a:t>();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Iterator </a:t>
            </a:r>
            <a:r>
              <a:rPr lang="en-US" sz="1600" dirty="0" err="1">
                <a:latin typeface="+mn-lt"/>
              </a:rPr>
              <a:t>i</a:t>
            </a:r>
            <a:r>
              <a:rPr lang="en-US" sz="1600" dirty="0">
                <a:latin typeface="+mn-lt"/>
              </a:rPr>
              <a:t> = </a:t>
            </a:r>
            <a:r>
              <a:rPr lang="en-US" sz="1600" dirty="0" err="1">
                <a:latin typeface="+mn-lt"/>
              </a:rPr>
              <a:t>composition.getIterator</a:t>
            </a:r>
            <a:r>
              <a:rPr lang="en-US" sz="1600" dirty="0">
                <a:latin typeface="+mn-lt"/>
              </a:rPr>
              <a:t>();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while (</a:t>
            </a:r>
            <a:r>
              <a:rPr lang="en-US" sz="1600" dirty="0" err="1">
                <a:latin typeface="+mn-lt"/>
              </a:rPr>
              <a:t>i.hasNext</a:t>
            </a:r>
            <a:r>
              <a:rPr lang="en-US" sz="1600" dirty="0">
                <a:latin typeface="+mn-lt"/>
              </a:rPr>
              <a:t>()) { 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Glyph g = </a:t>
            </a:r>
            <a:r>
              <a:rPr lang="en-US" sz="1600" dirty="0" err="1">
                <a:latin typeface="+mn-lt"/>
              </a:rPr>
              <a:t>i.next</a:t>
            </a:r>
            <a:r>
              <a:rPr lang="en-US" sz="1600" dirty="0">
                <a:latin typeface="+mn-lt"/>
              </a:rPr>
              <a:t>();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	</a:t>
            </a:r>
            <a:r>
              <a:rPr lang="en-US" sz="1600" dirty="0" err="1">
                <a:latin typeface="+mn-lt"/>
              </a:rPr>
              <a:t>g.accept</a:t>
            </a:r>
            <a:r>
              <a:rPr lang="en-US" sz="1600" dirty="0">
                <a:latin typeface="+mn-lt"/>
              </a:rPr>
              <a:t>(checker);</a:t>
            </a:r>
          </a:p>
          <a:p>
            <a:pPr algn="l">
              <a:spcBef>
                <a:spcPct val="20000"/>
              </a:spcBef>
            </a:pPr>
            <a:r>
              <a:rPr lang="en-US" sz="1600" dirty="0">
                <a:latin typeface="+mn-lt"/>
              </a:rPr>
              <a:t>}</a:t>
            </a:r>
          </a:p>
          <a:p>
            <a:pPr algn="l">
              <a:spcBef>
                <a:spcPct val="20000"/>
              </a:spcBef>
              <a:buFontTx/>
              <a:buChar char="•"/>
            </a:pPr>
            <a:endParaRPr lang="en-US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67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1400"/>
              <a:t>Prof. Majumdar CS 130  Lecture 6</a:t>
            </a: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3985AC0D-C9FC-4408-8DA9-4AC55D9D8134}" type="slidenum">
              <a:rPr lang="en-US" sz="1400"/>
              <a:pPr/>
              <a:t>47</a:t>
            </a:fld>
            <a:endParaRPr lang="en-US" sz="140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Diagram</a:t>
            </a:r>
          </a:p>
        </p:txBody>
      </p:sp>
      <p:sp>
        <p:nvSpPr>
          <p:cNvPr id="50181" name="Text Box 3"/>
          <p:cNvSpPr txBox="1">
            <a:spLocks noChangeArrowheads="1"/>
          </p:cNvSpPr>
          <p:nvPr/>
        </p:nvSpPr>
        <p:spPr bwMode="auto">
          <a:xfrm>
            <a:off x="3657600" y="1524001"/>
            <a:ext cx="2362200" cy="12922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Glyph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accept(Visitor)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50182" name="Line 4"/>
          <p:cNvSpPr>
            <a:spLocks noChangeShapeType="1"/>
          </p:cNvSpPr>
          <p:nvPr/>
        </p:nvSpPr>
        <p:spPr bwMode="auto">
          <a:xfrm>
            <a:off x="3657600" y="198120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0183" name="AutoShape 5"/>
          <p:cNvSpPr>
            <a:spLocks noChangeArrowheads="1"/>
          </p:cNvSpPr>
          <p:nvPr/>
        </p:nvSpPr>
        <p:spPr bwMode="auto">
          <a:xfrm>
            <a:off x="4648200" y="3276600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50184" name="Text Box 6"/>
          <p:cNvSpPr txBox="1">
            <a:spLocks noChangeArrowheads="1"/>
          </p:cNvSpPr>
          <p:nvPr/>
        </p:nvSpPr>
        <p:spPr bwMode="auto">
          <a:xfrm>
            <a:off x="1752600" y="4210051"/>
            <a:ext cx="2362200" cy="12922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Character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accept(Visitor v) {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 v.visitChar(this); }</a:t>
            </a:r>
          </a:p>
        </p:txBody>
      </p:sp>
      <p:sp>
        <p:nvSpPr>
          <p:cNvPr id="50185" name="Line 7"/>
          <p:cNvSpPr>
            <a:spLocks noChangeShapeType="1"/>
          </p:cNvSpPr>
          <p:nvPr/>
        </p:nvSpPr>
        <p:spPr bwMode="auto">
          <a:xfrm>
            <a:off x="1752600" y="4667250"/>
            <a:ext cx="2362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0186" name="Text Box 8"/>
          <p:cNvSpPr txBox="1">
            <a:spLocks noChangeArrowheads="1"/>
          </p:cNvSpPr>
          <p:nvPr/>
        </p:nvSpPr>
        <p:spPr bwMode="auto">
          <a:xfrm>
            <a:off x="4343400" y="4210051"/>
            <a:ext cx="2819400" cy="129222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Picture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accept(Visitor v) {  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  v.visitPicture(this); }</a:t>
            </a:r>
          </a:p>
        </p:txBody>
      </p:sp>
      <p:sp>
        <p:nvSpPr>
          <p:cNvPr id="50187" name="Line 9"/>
          <p:cNvSpPr>
            <a:spLocks noChangeShapeType="1"/>
          </p:cNvSpPr>
          <p:nvPr/>
        </p:nvSpPr>
        <p:spPr bwMode="auto">
          <a:xfrm flipV="1">
            <a:off x="4343400" y="4648200"/>
            <a:ext cx="2819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0188" name="Text Box 10"/>
          <p:cNvSpPr txBox="1">
            <a:spLocks noChangeArrowheads="1"/>
          </p:cNvSpPr>
          <p:nvPr/>
        </p:nvSpPr>
        <p:spPr bwMode="auto">
          <a:xfrm>
            <a:off x="7391400" y="3962401"/>
            <a:ext cx="2819400" cy="21240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Line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accept(Visitor v) {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  v.visitLine(this);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  for each c in children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      c.accept(v) }</a:t>
            </a:r>
          </a:p>
        </p:txBody>
      </p:sp>
      <p:sp>
        <p:nvSpPr>
          <p:cNvPr id="50189" name="Line 11"/>
          <p:cNvSpPr>
            <a:spLocks noChangeShapeType="1"/>
          </p:cNvSpPr>
          <p:nvPr/>
        </p:nvSpPr>
        <p:spPr bwMode="auto">
          <a:xfrm flipV="1">
            <a:off x="7391400" y="4419600"/>
            <a:ext cx="2743200" cy="190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50190" name="AutoShape 12"/>
          <p:cNvCxnSpPr>
            <a:cxnSpLocks noChangeShapeType="1"/>
            <a:stCxn id="50183" idx="3"/>
            <a:endCxn id="50184" idx="0"/>
          </p:cNvCxnSpPr>
          <p:nvPr/>
        </p:nvCxnSpPr>
        <p:spPr bwMode="auto">
          <a:xfrm rot="5400000">
            <a:off x="3686175" y="2981325"/>
            <a:ext cx="476250" cy="19812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1" name="AutoShape 13"/>
          <p:cNvCxnSpPr>
            <a:cxnSpLocks noChangeShapeType="1"/>
            <a:stCxn id="50183" idx="3"/>
            <a:endCxn id="50186" idx="0"/>
          </p:cNvCxnSpPr>
          <p:nvPr/>
        </p:nvCxnSpPr>
        <p:spPr bwMode="auto">
          <a:xfrm rot="16200000" flipH="1">
            <a:off x="5095875" y="3552825"/>
            <a:ext cx="476250" cy="8382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192" name="AutoShape 14"/>
          <p:cNvCxnSpPr>
            <a:cxnSpLocks noChangeShapeType="1"/>
            <a:stCxn id="50183" idx="3"/>
            <a:endCxn id="50188" idx="0"/>
          </p:cNvCxnSpPr>
          <p:nvPr/>
        </p:nvCxnSpPr>
        <p:spPr bwMode="auto">
          <a:xfrm rot="16200000" flipH="1">
            <a:off x="6743700" y="1905000"/>
            <a:ext cx="228600" cy="38862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193" name="Text Box 16"/>
          <p:cNvSpPr txBox="1">
            <a:spLocks noChangeArrowheads="1"/>
          </p:cNvSpPr>
          <p:nvPr/>
        </p:nvSpPr>
        <p:spPr bwMode="auto">
          <a:xfrm>
            <a:off x="10058400" y="4267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/>
              <a:t>…</a:t>
            </a:r>
          </a:p>
        </p:txBody>
      </p:sp>
      <p:sp>
        <p:nvSpPr>
          <p:cNvPr id="50194" name="Text Box 17"/>
          <p:cNvSpPr txBox="1">
            <a:spLocks noChangeArrowheads="1"/>
          </p:cNvSpPr>
          <p:nvPr/>
        </p:nvSpPr>
        <p:spPr bwMode="auto">
          <a:xfrm>
            <a:off x="7620000" y="1447800"/>
            <a:ext cx="2667000" cy="2146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Visitor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visitChar(Character)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visitPicture(Picture)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visitLine(Line)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50195" name="Line 18"/>
          <p:cNvSpPr>
            <a:spLocks noChangeShapeType="1"/>
          </p:cNvSpPr>
          <p:nvPr/>
        </p:nvSpPr>
        <p:spPr bwMode="auto">
          <a:xfrm>
            <a:off x="7620000" y="1905000"/>
            <a:ext cx="2667000" cy="15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08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Visitor Pattern</a:t>
            </a:r>
          </a:p>
        </p:txBody>
      </p:sp>
      <p:sp>
        <p:nvSpPr>
          <p:cNvPr id="51203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According to the GoF book, the Visitor design pattern should “Represent an operation to be performed on the elements of an object structure. Visitor lets you define a new operation without changing the classes of the elements on which it operates.”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Semantic analysis of an abstract syntax tree</a:t>
            </a:r>
          </a:p>
        </p:txBody>
      </p:sp>
    </p:spTree>
    <p:extLst>
      <p:ext uri="{BB962C8B-B14F-4D97-AF65-F5344CB8AC3E}">
        <p14:creationId xmlns:p14="http://schemas.microsoft.com/office/powerpoint/2010/main" val="32122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Problem 5: Formatting</a:t>
            </a:r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A particular physical structure for a document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Decisions about layout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Must deal with e.g., line breaking</a:t>
            </a:r>
          </a:p>
          <a:p>
            <a:pPr lvl="1">
              <a:lnSpc>
                <a:spcPct val="90000"/>
              </a:lnSpc>
            </a:pPr>
            <a:endParaRPr lang="en-US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Design issues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Layout is complicated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No best algorithm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ea typeface="ＭＳ Ｐゴシック" panose="020B0600070205080204" pitchFamily="34" charset="-128"/>
              </a:rPr>
              <a:t>Many alternatives, simple to complex</a:t>
            </a:r>
          </a:p>
          <a:p>
            <a:pPr lvl="2">
              <a:lnSpc>
                <a:spcPct val="90000"/>
              </a:lnSpc>
            </a:pPr>
            <a:endParaRPr lang="en-US" dirty="0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7835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Stepping through a Collection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6603" y="1913206"/>
            <a:ext cx="4868125" cy="494479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class </a:t>
            </a:r>
            <a:r>
              <a:rPr lang="en-US" sz="1400" dirty="0" err="1">
                <a:ea typeface="ＭＳ Ｐゴシック" panose="020B0600070205080204" pitchFamily="34" charset="-128"/>
              </a:rPr>
              <a:t>ArrayList</a:t>
            </a:r>
            <a:r>
              <a:rPr lang="en-US" sz="1400" dirty="0">
                <a:ea typeface="ＭＳ Ｐゴシック" panose="020B0600070205080204" pitchFamily="34" charset="-128"/>
              </a:rPr>
              <a:t> extends List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Object[] data = new Object[100];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</a:t>
            </a:r>
            <a:r>
              <a:rPr lang="en-US" sz="1400" dirty="0" err="1">
                <a:ea typeface="ＭＳ Ｐゴシック" panose="020B0600070205080204" pitchFamily="34" charset="-128"/>
              </a:rPr>
              <a:t>int</a:t>
            </a:r>
            <a:r>
              <a:rPr lang="en-US" sz="1400" dirty="0">
                <a:ea typeface="ＭＳ Ｐゴシック" panose="020B0600070205080204" pitchFamily="34" charset="-128"/>
              </a:rPr>
              <a:t> size = 0;</a:t>
            </a:r>
          </a:p>
          <a:p>
            <a:pPr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add(Object o) { … 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remove(Object o) { …}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void insert(Object o, </a:t>
            </a:r>
            <a:r>
              <a:rPr lang="en-US" sz="1400" dirty="0" err="1">
                <a:ea typeface="ＭＳ Ｐゴシック" panose="020B0600070205080204" pitchFamily="34" charset="-128"/>
              </a:rPr>
              <a:t>int</a:t>
            </a:r>
            <a:r>
              <a:rPr lang="en-US" sz="1400" dirty="0">
                <a:ea typeface="ＭＳ Ｐゴシック" panose="020B0600070205080204" pitchFamily="34" charset="-128"/>
              </a:rPr>
              <a:t> </a:t>
            </a:r>
            <a:r>
              <a:rPr lang="en-US" sz="1400" dirty="0" err="1">
                <a:ea typeface="ＭＳ Ｐゴシック" panose="020B0600070205080204" pitchFamily="34" charset="-128"/>
              </a:rPr>
              <a:t>i</a:t>
            </a:r>
            <a:r>
              <a:rPr lang="en-US" sz="1400" dirty="0">
                <a:ea typeface="ＭＳ Ｐゴシック" panose="020B0600070205080204" pitchFamily="34" charset="-128"/>
              </a:rPr>
              <a:t>){ … }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 err="1">
                <a:ea typeface="ＭＳ Ｐゴシック" panose="020B0600070205080204" pitchFamily="34" charset="-128"/>
              </a:rPr>
              <a:t>ArrayList</a:t>
            </a:r>
            <a:r>
              <a:rPr lang="en-US" sz="1400" dirty="0">
                <a:ea typeface="ＭＳ Ｐゴシック" panose="020B0600070205080204" pitchFamily="34" charset="-128"/>
              </a:rPr>
              <a:t> a = new </a:t>
            </a:r>
            <a:r>
              <a:rPr lang="en-US" sz="1400" dirty="0" err="1">
                <a:ea typeface="ＭＳ Ｐゴシック" panose="020B0600070205080204" pitchFamily="34" charset="-128"/>
              </a:rPr>
              <a:t>ArrayList</a:t>
            </a:r>
            <a:r>
              <a:rPr lang="en-US" sz="1400" dirty="0">
                <a:ea typeface="ＭＳ Ｐゴシック" panose="020B0600070205080204" pitchFamily="34" charset="-128"/>
              </a:rPr>
              <a:t>();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 err="1">
                <a:ea typeface="ＭＳ Ｐゴシック" panose="020B0600070205080204" pitchFamily="34" charset="-128"/>
              </a:rPr>
              <a:t>a.add</a:t>
            </a:r>
            <a:r>
              <a:rPr lang="en-US" sz="1400" dirty="0">
                <a:ea typeface="ＭＳ Ｐゴシック" panose="020B0600070205080204" pitchFamily="34" charset="-128"/>
              </a:rPr>
              <a:t>(1); </a:t>
            </a:r>
            <a:r>
              <a:rPr lang="en-US" sz="1400" dirty="0" err="1">
                <a:ea typeface="ＭＳ Ｐゴシック" panose="020B0600070205080204" pitchFamily="34" charset="-128"/>
              </a:rPr>
              <a:t>a.add</a:t>
            </a:r>
            <a:r>
              <a:rPr lang="en-US" sz="1400" dirty="0">
                <a:ea typeface="ＭＳ Ｐゴシック" panose="020B0600070205080204" pitchFamily="34" charset="-128"/>
              </a:rPr>
              <a:t>(9); ….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for(</a:t>
            </a:r>
            <a:r>
              <a:rPr lang="en-US" sz="1400" dirty="0" err="1">
                <a:ea typeface="ＭＳ Ｐゴシック" panose="020B0600070205080204" pitchFamily="34" charset="-128"/>
              </a:rPr>
              <a:t>int</a:t>
            </a:r>
            <a:r>
              <a:rPr lang="en-US" sz="1400" dirty="0">
                <a:ea typeface="ＭＳ Ｐゴシック" panose="020B0600070205080204" pitchFamily="34" charset="-128"/>
              </a:rPr>
              <a:t> I=0; I&lt;</a:t>
            </a:r>
            <a:r>
              <a:rPr lang="en-US" sz="1400" dirty="0" err="1">
                <a:ea typeface="ＭＳ Ｐゴシック" panose="020B0600070205080204" pitchFamily="34" charset="-128"/>
              </a:rPr>
              <a:t>size;I</a:t>
            </a:r>
            <a:r>
              <a:rPr lang="en-US" sz="1400" dirty="0">
                <a:ea typeface="ＭＳ Ｐゴシック" panose="020B0600070205080204" pitchFamily="34" charset="-128"/>
              </a:rPr>
              <a:t>++) {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	foo(data[I]);</a:t>
            </a:r>
          </a:p>
          <a:p>
            <a:pPr>
              <a:buFontTx/>
              <a:buNone/>
            </a:pPr>
            <a:r>
              <a:rPr lang="en-US" sz="1400" dirty="0">
                <a:ea typeface="ＭＳ Ｐゴシック" panose="020B0600070205080204" pitchFamily="3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400" dirty="0">
              <a:ea typeface="ＭＳ Ｐゴシック" panose="020B0600070205080204" pitchFamily="34" charset="-128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34099" y="1805359"/>
            <a:ext cx="4810565" cy="4904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class </a:t>
            </a:r>
            <a:r>
              <a:rPr lang="en-US" sz="1400" dirty="0" err="1">
                <a:latin typeface="+mn-lt"/>
              </a:rPr>
              <a:t>ArrayList</a:t>
            </a:r>
            <a:r>
              <a:rPr lang="en-US" sz="1400" dirty="0">
                <a:latin typeface="+mn-lt"/>
              </a:rPr>
              <a:t> extends List {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Object[] data = new Object[100];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</a:t>
            </a:r>
            <a:r>
              <a:rPr lang="en-US" sz="1400" dirty="0" err="1">
                <a:latin typeface="+mn-lt"/>
              </a:rPr>
              <a:t>int</a:t>
            </a:r>
            <a:r>
              <a:rPr lang="en-US" sz="1400" dirty="0">
                <a:latin typeface="+mn-lt"/>
              </a:rPr>
              <a:t> size = 0;</a:t>
            </a:r>
          </a:p>
          <a:p>
            <a:pPr algn="l">
              <a:spcBef>
                <a:spcPct val="20000"/>
              </a:spcBef>
            </a:pPr>
            <a:endParaRPr lang="en-US" sz="1400" dirty="0">
              <a:latin typeface="+mn-lt"/>
            </a:endParaRP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void add(Object o) { … }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void remove(Object o) { …}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void insert(Object o, </a:t>
            </a:r>
            <a:r>
              <a:rPr lang="en-US" sz="1400" dirty="0" err="1">
                <a:latin typeface="+mn-lt"/>
              </a:rPr>
              <a:t>int</a:t>
            </a:r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i</a:t>
            </a:r>
            <a:r>
              <a:rPr lang="en-US" sz="1400" dirty="0">
                <a:latin typeface="+mn-lt"/>
              </a:rPr>
              <a:t>){ … }</a:t>
            </a:r>
          </a:p>
          <a:p>
            <a:pPr algn="l">
              <a:spcBef>
                <a:spcPct val="20000"/>
              </a:spcBef>
            </a:pPr>
            <a:endParaRPr lang="en-US" sz="1400" dirty="0">
              <a:latin typeface="+mn-lt"/>
            </a:endParaRP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void someFunction1( ) {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    for(</a:t>
            </a:r>
            <a:r>
              <a:rPr lang="en-US" sz="1400" dirty="0" err="1">
                <a:latin typeface="+mn-lt"/>
              </a:rPr>
              <a:t>int</a:t>
            </a:r>
            <a:r>
              <a:rPr lang="en-US" sz="1400" dirty="0">
                <a:latin typeface="+mn-lt"/>
              </a:rPr>
              <a:t> I=0; I&lt;</a:t>
            </a:r>
            <a:r>
              <a:rPr lang="en-US" sz="1400" dirty="0" err="1">
                <a:latin typeface="+mn-lt"/>
              </a:rPr>
              <a:t>size;I</a:t>
            </a:r>
            <a:r>
              <a:rPr lang="en-US" sz="1400" dirty="0">
                <a:latin typeface="+mn-lt"/>
              </a:rPr>
              <a:t>++) {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	foo(data[I]);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    }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	}</a:t>
            </a:r>
          </a:p>
          <a:p>
            <a:pPr algn="l">
              <a:spcBef>
                <a:spcPct val="20000"/>
              </a:spcBef>
            </a:pPr>
            <a:r>
              <a:rPr lang="en-US" sz="1400" dirty="0">
                <a:latin typeface="+mn-lt"/>
              </a:rPr>
              <a:t>}</a:t>
            </a:r>
          </a:p>
          <a:p>
            <a:pPr algn="l">
              <a:lnSpc>
                <a:spcPct val="90000"/>
              </a:lnSpc>
            </a:pPr>
            <a:r>
              <a:rPr lang="en-US" sz="1400" dirty="0" err="1">
                <a:latin typeface="+mn-lt"/>
              </a:rPr>
              <a:t>ArrayList</a:t>
            </a:r>
            <a:r>
              <a:rPr lang="en-US" sz="1400" dirty="0">
                <a:latin typeface="+mn-lt"/>
              </a:rPr>
              <a:t> a = new </a:t>
            </a:r>
            <a:r>
              <a:rPr lang="en-US" sz="1400" dirty="0" err="1">
                <a:latin typeface="+mn-lt"/>
              </a:rPr>
              <a:t>ArrayList</a:t>
            </a:r>
            <a:r>
              <a:rPr lang="en-US" sz="1400" dirty="0">
                <a:latin typeface="+mn-lt"/>
              </a:rPr>
              <a:t>();</a:t>
            </a:r>
          </a:p>
          <a:p>
            <a:pPr algn="l">
              <a:lnSpc>
                <a:spcPct val="90000"/>
              </a:lnSpc>
            </a:pPr>
            <a:endParaRPr lang="en-US" sz="1400" dirty="0">
              <a:latin typeface="+mn-lt"/>
            </a:endParaRPr>
          </a:p>
          <a:p>
            <a:pPr algn="l">
              <a:lnSpc>
                <a:spcPct val="90000"/>
              </a:lnSpc>
            </a:pPr>
            <a:r>
              <a:rPr lang="en-US" sz="1400" dirty="0" err="1">
                <a:latin typeface="+mn-lt"/>
              </a:rPr>
              <a:t>a.add</a:t>
            </a:r>
            <a:r>
              <a:rPr lang="en-US" sz="1400" dirty="0">
                <a:latin typeface="+mn-lt"/>
              </a:rPr>
              <a:t>(1); </a:t>
            </a:r>
            <a:r>
              <a:rPr lang="en-US" sz="1400" dirty="0" err="1">
                <a:latin typeface="+mn-lt"/>
              </a:rPr>
              <a:t>a.add</a:t>
            </a:r>
            <a:r>
              <a:rPr lang="en-US" sz="1400" dirty="0">
                <a:latin typeface="+mn-lt"/>
              </a:rPr>
              <a:t>(9); ….</a:t>
            </a:r>
          </a:p>
          <a:p>
            <a:pPr algn="l">
              <a:lnSpc>
                <a:spcPct val="90000"/>
              </a:lnSpc>
            </a:pPr>
            <a:r>
              <a:rPr lang="en-US" sz="1400" dirty="0">
                <a:latin typeface="+mn-lt"/>
              </a:rPr>
              <a:t>a.someFunction1</a:t>
            </a:r>
            <a:r>
              <a:rPr lang="en-US" sz="1400" dirty="0" smtClean="0">
                <a:latin typeface="+mn-lt"/>
              </a:rPr>
              <a:t>();</a:t>
            </a:r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5049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Formatting Examples</a:t>
            </a:r>
          </a:p>
        </p:txBody>
      </p:sp>
      <p:sp>
        <p:nvSpPr>
          <p:cNvPr id="55301" name="Text Box 6"/>
          <p:cNvSpPr txBox="1">
            <a:spLocks noChangeArrowheads="1"/>
          </p:cNvSpPr>
          <p:nvPr/>
        </p:nvSpPr>
        <p:spPr bwMode="auto">
          <a:xfrm>
            <a:off x="2133600" y="1802875"/>
            <a:ext cx="3733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</a:pPr>
            <a:r>
              <a:rPr lang="en-US">
                <a:latin typeface="Comic Sans MS" panose="030F0702030302020204" pitchFamily="66" charset="0"/>
              </a:rPr>
              <a:t>We've settled on a way to represent the document's physical structure. Next, we need to figure out how to construct a particular physical structure, one that corresponds to a properly formatted document. </a:t>
            </a:r>
            <a:endParaRPr lang="en-US"/>
          </a:p>
        </p:txBody>
      </p:sp>
      <p:sp>
        <p:nvSpPr>
          <p:cNvPr id="55302" name="Text Box 7"/>
          <p:cNvSpPr txBox="1">
            <a:spLocks noChangeArrowheads="1"/>
          </p:cNvSpPr>
          <p:nvPr/>
        </p:nvSpPr>
        <p:spPr bwMode="auto">
          <a:xfrm>
            <a:off x="6324600" y="1883837"/>
            <a:ext cx="37338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>
                <a:latin typeface="Comic Sans MS" panose="030F0702030302020204" pitchFamily="66" charset="0"/>
              </a:rPr>
              <a:t>We've settled on a way to represent the document's physical structure. Next, we need to figure out how to construct a particular physical structure, one that corresponds to a properly formatted document.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4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 Design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Add a </a:t>
            </a:r>
            <a:r>
              <a:rPr lang="en-US" i="1" smtClean="0">
                <a:ea typeface="ＭＳ Ｐゴシック" panose="020B0600070205080204" pitchFamily="34" charset="-128"/>
              </a:rPr>
              <a:t>format</a:t>
            </a:r>
            <a:r>
              <a:rPr lang="en-US" smtClean="0">
                <a:ea typeface="ＭＳ Ｐゴシック" panose="020B0600070205080204" pitchFamily="34" charset="-128"/>
              </a:rPr>
              <a:t> method to each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  <a:r>
              <a:rPr lang="en-US" smtClean="0">
                <a:ea typeface="ＭＳ Ｐゴシック" panose="020B0600070205080204" pitchFamily="34" charset="-128"/>
              </a:rPr>
              <a:t> class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Not so good</a:t>
            </a:r>
          </a:p>
          <a:p>
            <a:r>
              <a:rPr lang="en-US" smtClean="0">
                <a:ea typeface="ＭＳ Ｐゴシック" panose="020B0600070205080204" pitchFamily="34" charset="-128"/>
              </a:rPr>
              <a:t>Problems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Can’t modify the algorithm without modifying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Can’t easily add new formatting algorithms</a:t>
            </a:r>
          </a:p>
        </p:txBody>
      </p:sp>
    </p:spTree>
    <p:extLst>
      <p:ext uri="{BB962C8B-B14F-4D97-AF65-F5344CB8AC3E}">
        <p14:creationId xmlns:p14="http://schemas.microsoft.com/office/powerpoint/2010/main" val="332333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The Core Issue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Formatting is complex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We don’t want that complexity to pollute </a:t>
            </a:r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We may want to change the formatting method</a:t>
            </a:r>
          </a:p>
          <a:p>
            <a:pPr lvl="1"/>
            <a:endParaRPr lang="en-US" smtClean="0">
              <a:ea typeface="ＭＳ Ｐゴシック" panose="020B0600070205080204" pitchFamily="34" charset="-128"/>
            </a:endParaRPr>
          </a:p>
          <a:p>
            <a:r>
              <a:rPr lang="en-US" smtClean="0">
                <a:ea typeface="ＭＳ Ｐゴシック" panose="020B0600070205080204" pitchFamily="34" charset="-128"/>
              </a:rPr>
              <a:t>Encapsulate formatting behind an interface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Each formatting algorithm an instance</a:t>
            </a:r>
          </a:p>
          <a:p>
            <a:pPr lvl="1"/>
            <a:r>
              <a:rPr lang="en-US" smtClean="0">
                <a:solidFill>
                  <a:schemeClr val="accent2"/>
                </a:solidFill>
                <a:ea typeface="ＭＳ Ｐゴシック" panose="020B0600070205080204" pitchFamily="34" charset="-128"/>
              </a:rPr>
              <a:t>Glyph</a:t>
            </a:r>
            <a:r>
              <a:rPr lang="en-US" smtClean="0">
                <a:ea typeface="ＭＳ Ｐゴシック" panose="020B0600070205080204" pitchFamily="34" charset="-128"/>
              </a:rPr>
              <a:t> only deals with the interface</a:t>
            </a:r>
          </a:p>
        </p:txBody>
      </p:sp>
    </p:spTree>
    <p:extLst>
      <p:ext uri="{BB962C8B-B14F-4D97-AF65-F5344CB8AC3E}">
        <p14:creationId xmlns:p14="http://schemas.microsoft.com/office/powerpoint/2010/main" val="408986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64711"/>
            <a:ext cx="10058400" cy="1609344"/>
          </a:xfrm>
        </p:spPr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58129" y="1674055"/>
            <a:ext cx="4966599" cy="483576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abstract class Composition extends Glyph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Formatter </a:t>
            </a:r>
            <a:r>
              <a:rPr lang="en-US" sz="1600" dirty="0" err="1">
                <a:ea typeface="ＭＳ Ｐゴシック" panose="020B0600070205080204" pitchFamily="34" charset="-128"/>
              </a:rPr>
              <a:t>formatter</a:t>
            </a:r>
            <a:r>
              <a:rPr lang="en-US" sz="1600" dirty="0">
                <a:ea typeface="ＭＳ Ｐゴシック" panose="020B0600070205080204" pitchFamily="34" charset="-128"/>
              </a:rPr>
              <a:t>;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setFormatter</a:t>
            </a:r>
            <a:r>
              <a:rPr lang="en-US" sz="1600" dirty="0">
                <a:ea typeface="ＭＳ Ｐゴシック" panose="020B0600070205080204" pitchFamily="34" charset="-128"/>
              </a:rPr>
              <a:t>(Formatter f){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formatter = f;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</a:t>
            </a:r>
            <a:r>
              <a:rPr lang="en-US" sz="1600" dirty="0" err="1">
                <a:ea typeface="ＭＳ Ｐゴシック" panose="020B0600070205080204" pitchFamily="34" charset="-128"/>
              </a:rPr>
              <a:t>formatter.setComposition</a:t>
            </a:r>
            <a:r>
              <a:rPr lang="en-US" sz="1600" dirty="0">
                <a:ea typeface="ＭＳ Ｐゴシック" panose="020B0600070205080204" pitchFamily="34" charset="-128"/>
              </a:rPr>
              <a:t>(this);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insert(Glyph g)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</a:t>
            </a:r>
            <a:r>
              <a:rPr lang="en-US" sz="1600" dirty="0" err="1">
                <a:ea typeface="ＭＳ Ｐゴシック" panose="020B0600070205080204" pitchFamily="34" charset="-128"/>
              </a:rPr>
              <a:t>children.add</a:t>
            </a:r>
            <a:r>
              <a:rPr lang="en-US" sz="1600" dirty="0">
                <a:ea typeface="ＭＳ Ｐゴシック" panose="020B0600070205080204" pitchFamily="34" charset="-128"/>
              </a:rPr>
              <a:t>(g);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</a:t>
            </a:r>
            <a:r>
              <a:rPr lang="en-US" sz="1600" dirty="0" err="1">
                <a:ea typeface="ＭＳ Ｐゴシック" panose="020B0600070205080204" pitchFamily="34" charset="-128"/>
              </a:rPr>
              <a:t>formatter.Compose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</p:txBody>
      </p:sp>
      <p:sp>
        <p:nvSpPr>
          <p:cNvPr id="5632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824728" y="1266090"/>
            <a:ext cx="5294376" cy="534572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abstract class Formatter 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Composition </a:t>
            </a:r>
            <a:r>
              <a:rPr lang="en-US" sz="1600" dirty="0" err="1">
                <a:ea typeface="ＭＳ Ｐゴシック" panose="020B0600070205080204" pitchFamily="34" charset="-128"/>
              </a:rPr>
              <a:t>composition</a:t>
            </a: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setComposition</a:t>
            </a:r>
            <a:r>
              <a:rPr lang="en-US" sz="1600" dirty="0">
                <a:ea typeface="ＭＳ Ｐゴシック" panose="020B0600070205080204" pitchFamily="34" charset="-128"/>
              </a:rPr>
              <a:t>(Composition c){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composition = c;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Compose();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	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</a:t>
            </a:r>
            <a:r>
              <a:rPr lang="en-US" sz="1600" dirty="0" err="1">
                <a:ea typeface="ＭＳ Ｐゴシック" panose="020B0600070205080204" pitchFamily="34" charset="-128"/>
              </a:rPr>
              <a:t>FormatSimple</a:t>
            </a:r>
            <a:r>
              <a:rPr lang="en-US" sz="1600" dirty="0">
                <a:ea typeface="ＭＳ Ｐゴシック" panose="020B0600070205080204" pitchFamily="34" charset="-128"/>
              </a:rPr>
              <a:t> extends Formatter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Compose()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  // implement your formatting algorithm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	</a:t>
            </a:r>
            <a:r>
              <a:rPr lang="en-US" sz="1400" dirty="0">
                <a:ea typeface="ＭＳ Ｐゴシック" panose="020B0600070205080204" pitchFamily="34" charset="-128"/>
              </a:rPr>
              <a:t>	 </a:t>
            </a:r>
          </a:p>
        </p:txBody>
      </p:sp>
    </p:spTree>
    <p:extLst>
      <p:ext uri="{BB962C8B-B14F-4D97-AF65-F5344CB8AC3E}">
        <p14:creationId xmlns:p14="http://schemas.microsoft.com/office/powerpoint/2010/main" val="1456161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Diagram</a:t>
            </a: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2057400" y="1524000"/>
            <a:ext cx="2057400" cy="13922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000">
                <a:latin typeface="Comic Sans MS" panose="030F0702030302020204" pitchFamily="66" charset="0"/>
              </a:rPr>
              <a:t>Glyph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intersects(int x,int y)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insert(Glyph)</a:t>
            </a:r>
          </a:p>
        </p:txBody>
      </p:sp>
      <p:sp>
        <p:nvSpPr>
          <p:cNvPr id="57350" name="Line 4"/>
          <p:cNvSpPr>
            <a:spLocks noChangeShapeType="1"/>
          </p:cNvSpPr>
          <p:nvPr/>
        </p:nvSpPr>
        <p:spPr bwMode="auto">
          <a:xfrm flipV="1">
            <a:off x="2057400" y="1981200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7351" name="AutoShape 5"/>
          <p:cNvSpPr>
            <a:spLocks noChangeArrowheads="1"/>
          </p:cNvSpPr>
          <p:nvPr/>
        </p:nvSpPr>
        <p:spPr bwMode="auto">
          <a:xfrm>
            <a:off x="2819400" y="3124200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57352" name="AutoShape 13"/>
          <p:cNvCxnSpPr>
            <a:cxnSpLocks noChangeShapeType="1"/>
            <a:stCxn id="57351" idx="3"/>
            <a:endCxn id="57354" idx="0"/>
          </p:cNvCxnSpPr>
          <p:nvPr/>
        </p:nvCxnSpPr>
        <p:spPr bwMode="auto">
          <a:xfrm flipH="1">
            <a:off x="2971800" y="3600450"/>
            <a:ext cx="114300" cy="1181100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53" name="AutoShape 17"/>
          <p:cNvSpPr>
            <a:spLocks noChangeArrowheads="1"/>
          </p:cNvSpPr>
          <p:nvPr/>
        </p:nvSpPr>
        <p:spPr bwMode="auto">
          <a:xfrm>
            <a:off x="4191000" y="5257800"/>
            <a:ext cx="609600" cy="457200"/>
          </a:xfrm>
          <a:prstGeom prst="diamond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57354" name="Text Box 25"/>
          <p:cNvSpPr txBox="1">
            <a:spLocks noChangeArrowheads="1"/>
          </p:cNvSpPr>
          <p:nvPr/>
        </p:nvSpPr>
        <p:spPr bwMode="auto">
          <a:xfrm>
            <a:off x="1828800" y="4800600"/>
            <a:ext cx="2286000" cy="139223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000">
                <a:latin typeface="Comic Sans MS" panose="030F0702030302020204" pitchFamily="66" charset="0"/>
              </a:rPr>
              <a:t> Composition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draw()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intersects(int x, int y)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insert(Glyph g)</a:t>
            </a:r>
          </a:p>
        </p:txBody>
      </p:sp>
      <p:sp>
        <p:nvSpPr>
          <p:cNvPr id="57355" name="Line 26"/>
          <p:cNvSpPr>
            <a:spLocks noChangeShapeType="1"/>
          </p:cNvSpPr>
          <p:nvPr/>
        </p:nvSpPr>
        <p:spPr bwMode="auto">
          <a:xfrm flipV="1">
            <a:off x="1828800" y="5257800"/>
            <a:ext cx="2286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7356" name="Text Box 27"/>
          <p:cNvSpPr txBox="1">
            <a:spLocks noChangeArrowheads="1"/>
          </p:cNvSpPr>
          <p:nvPr/>
        </p:nvSpPr>
        <p:spPr bwMode="auto">
          <a:xfrm>
            <a:off x="5562600" y="3352801"/>
            <a:ext cx="2057400" cy="1274763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>
                <a:latin typeface="Comic Sans MS" panose="030F0702030302020204" pitchFamily="66" charset="0"/>
              </a:rPr>
              <a:t>Formatter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Compose()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57357" name="Line 28"/>
          <p:cNvSpPr>
            <a:spLocks noChangeShapeType="1"/>
          </p:cNvSpPr>
          <p:nvPr/>
        </p:nvSpPr>
        <p:spPr bwMode="auto">
          <a:xfrm flipV="1">
            <a:off x="5562600" y="3810000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7358" name="Text Box 29"/>
          <p:cNvSpPr txBox="1">
            <a:spLocks noChangeArrowheads="1"/>
          </p:cNvSpPr>
          <p:nvPr/>
        </p:nvSpPr>
        <p:spPr bwMode="auto">
          <a:xfrm>
            <a:off x="8077200" y="1524001"/>
            <a:ext cx="2057400" cy="11207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2000">
                <a:latin typeface="Comic Sans MS" panose="030F0702030302020204" pitchFamily="66" charset="0"/>
              </a:rPr>
              <a:t>FormatSimple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Compose()</a:t>
            </a:r>
          </a:p>
          <a:p>
            <a:pPr algn="l">
              <a:spcBef>
                <a:spcPct val="50000"/>
              </a:spcBef>
            </a:pPr>
            <a:r>
              <a:rPr lang="en-US" sz="16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57359" name="Line 30"/>
          <p:cNvSpPr>
            <a:spLocks noChangeShapeType="1"/>
          </p:cNvSpPr>
          <p:nvPr/>
        </p:nvSpPr>
        <p:spPr bwMode="auto">
          <a:xfrm flipV="1">
            <a:off x="8077200" y="1981200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57360" name="Text Box 35"/>
          <p:cNvSpPr txBox="1">
            <a:spLocks noChangeArrowheads="1"/>
          </p:cNvSpPr>
          <p:nvPr/>
        </p:nvSpPr>
        <p:spPr bwMode="auto">
          <a:xfrm>
            <a:off x="8153400" y="4668839"/>
            <a:ext cx="2057400" cy="12731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1800">
                <a:latin typeface="Comic Sans MS" panose="030F0702030302020204" pitchFamily="66" charset="0"/>
              </a:rPr>
              <a:t>FormatJustified</a:t>
            </a:r>
          </a:p>
          <a:p>
            <a:pPr algn="l">
              <a:spcBef>
                <a:spcPct val="50000"/>
              </a:spcBef>
            </a:pPr>
            <a:endParaRPr lang="en-US" sz="1200">
              <a:latin typeface="Comic Sans MS" panose="030F0702030302020204" pitchFamily="66" charset="0"/>
            </a:endParaRPr>
          </a:p>
          <a:p>
            <a:pPr algn="l">
              <a:spcBef>
                <a:spcPct val="50000"/>
              </a:spcBef>
            </a:pPr>
            <a:r>
              <a:rPr lang="en-US" sz="1200">
                <a:latin typeface="Comic Sans MS" panose="030F0702030302020204" pitchFamily="66" charset="0"/>
              </a:rPr>
              <a:t>Compose()</a:t>
            </a:r>
          </a:p>
          <a:p>
            <a:pPr algn="l">
              <a:spcBef>
                <a:spcPct val="50000"/>
              </a:spcBef>
            </a:pPr>
            <a:r>
              <a:rPr lang="en-US" sz="1400">
                <a:latin typeface="Comic Sans MS" panose="030F0702030302020204" pitchFamily="66" charset="0"/>
              </a:rPr>
              <a:t>…</a:t>
            </a:r>
          </a:p>
        </p:txBody>
      </p:sp>
      <p:sp>
        <p:nvSpPr>
          <p:cNvPr id="57361" name="Line 36"/>
          <p:cNvSpPr>
            <a:spLocks noChangeShapeType="1"/>
          </p:cNvSpPr>
          <p:nvPr/>
        </p:nvSpPr>
        <p:spPr bwMode="auto">
          <a:xfrm flipV="1">
            <a:off x="8153400" y="5126038"/>
            <a:ext cx="2057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57362" name="AutoShape 37"/>
          <p:cNvCxnSpPr>
            <a:cxnSpLocks noChangeShapeType="1"/>
            <a:stCxn id="57353" idx="3"/>
            <a:endCxn id="57356" idx="1"/>
          </p:cNvCxnSpPr>
          <p:nvPr/>
        </p:nvCxnSpPr>
        <p:spPr bwMode="auto">
          <a:xfrm flipV="1">
            <a:off x="4819650" y="3990976"/>
            <a:ext cx="723900" cy="149542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63" name="AutoShape 38"/>
          <p:cNvSpPr>
            <a:spLocks noChangeArrowheads="1"/>
          </p:cNvSpPr>
          <p:nvPr/>
        </p:nvSpPr>
        <p:spPr bwMode="auto">
          <a:xfrm rot="-5400000">
            <a:off x="7581900" y="3771900"/>
            <a:ext cx="533400" cy="4572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cxnSp>
        <p:nvCxnSpPr>
          <p:cNvPr id="57364" name="AutoShape 39"/>
          <p:cNvCxnSpPr>
            <a:cxnSpLocks noChangeShapeType="1"/>
            <a:stCxn id="57363" idx="3"/>
            <a:endCxn id="57358" idx="2"/>
          </p:cNvCxnSpPr>
          <p:nvPr/>
        </p:nvCxnSpPr>
        <p:spPr bwMode="auto">
          <a:xfrm flipV="1">
            <a:off x="8094664" y="2663825"/>
            <a:ext cx="1011237" cy="1335088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7365" name="AutoShape 40"/>
          <p:cNvCxnSpPr>
            <a:cxnSpLocks noChangeShapeType="1"/>
            <a:stCxn id="57363" idx="3"/>
            <a:endCxn id="57360" idx="0"/>
          </p:cNvCxnSpPr>
          <p:nvPr/>
        </p:nvCxnSpPr>
        <p:spPr bwMode="auto">
          <a:xfrm>
            <a:off x="8094664" y="3998914"/>
            <a:ext cx="1087437" cy="650875"/>
          </a:xfrm>
          <a:prstGeom prst="straightConnector1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66" name="Text Box 41"/>
          <p:cNvSpPr txBox="1">
            <a:spLocks noChangeArrowheads="1"/>
          </p:cNvSpPr>
          <p:nvPr/>
        </p:nvSpPr>
        <p:spPr bwMode="auto">
          <a:xfrm>
            <a:off x="5165725" y="34702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57367" name="Text Box 42"/>
          <p:cNvSpPr txBox="1">
            <a:spLocks noChangeArrowheads="1"/>
          </p:cNvSpPr>
          <p:nvPr/>
        </p:nvSpPr>
        <p:spPr bwMode="auto">
          <a:xfrm>
            <a:off x="5084764" y="4918075"/>
            <a:ext cx="1393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 formatter</a:t>
            </a:r>
          </a:p>
        </p:txBody>
      </p:sp>
      <p:sp>
        <p:nvSpPr>
          <p:cNvPr id="57368" name="Freeform 43"/>
          <p:cNvSpPr>
            <a:spLocks/>
          </p:cNvSpPr>
          <p:nvPr/>
        </p:nvSpPr>
        <p:spPr bwMode="auto">
          <a:xfrm>
            <a:off x="4114800" y="4648200"/>
            <a:ext cx="2667000" cy="1447800"/>
          </a:xfrm>
          <a:custGeom>
            <a:avLst/>
            <a:gdLst>
              <a:gd name="T0" fmla="*/ 2147483647 w 1680"/>
              <a:gd name="T1" fmla="*/ 0 h 912"/>
              <a:gd name="T2" fmla="*/ 2147483647 w 1680"/>
              <a:gd name="T3" fmla="*/ 2147483647 h 912"/>
              <a:gd name="T4" fmla="*/ 0 w 1680"/>
              <a:gd name="T5" fmla="*/ 2147483647 h 912"/>
              <a:gd name="T6" fmla="*/ 0 60000 65536"/>
              <a:gd name="T7" fmla="*/ 0 60000 65536"/>
              <a:gd name="T8" fmla="*/ 0 60000 65536"/>
              <a:gd name="T9" fmla="*/ 0 w 1680"/>
              <a:gd name="T10" fmla="*/ 0 h 912"/>
              <a:gd name="T11" fmla="*/ 1680 w 1680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80" h="912">
                <a:moveTo>
                  <a:pt x="1680" y="0"/>
                </a:moveTo>
                <a:lnTo>
                  <a:pt x="1680" y="912"/>
                </a:lnTo>
                <a:lnTo>
                  <a:pt x="0" y="91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endParaRPr lang="en-US"/>
          </a:p>
        </p:txBody>
      </p:sp>
      <p:sp>
        <p:nvSpPr>
          <p:cNvPr id="57369" name="Text Box 44"/>
          <p:cNvSpPr txBox="1">
            <a:spLocks noChangeArrowheads="1"/>
          </p:cNvSpPr>
          <p:nvPr/>
        </p:nvSpPr>
        <p:spPr bwMode="auto">
          <a:xfrm>
            <a:off x="5016500" y="5680075"/>
            <a:ext cx="169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/>
              <a:t>composition</a:t>
            </a:r>
          </a:p>
        </p:txBody>
      </p:sp>
      <p:sp>
        <p:nvSpPr>
          <p:cNvPr id="222253" name="AutoShape 45"/>
          <p:cNvSpPr>
            <a:spLocks/>
          </p:cNvSpPr>
          <p:nvPr/>
        </p:nvSpPr>
        <p:spPr bwMode="auto">
          <a:xfrm>
            <a:off x="5486400" y="2135188"/>
            <a:ext cx="2286000" cy="609600"/>
          </a:xfrm>
          <a:prstGeom prst="borderCallout2">
            <a:avLst>
              <a:gd name="adj1" fmla="val 18750"/>
              <a:gd name="adj2" fmla="val -3333"/>
              <a:gd name="adj3" fmla="val 18750"/>
              <a:gd name="adj4" fmla="val -13958"/>
              <a:gd name="adj5" fmla="val 624741"/>
              <a:gd name="adj6" fmla="val -76667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sz="1600"/>
              <a:t>Glyph::insert(g)</a:t>
            </a:r>
          </a:p>
          <a:p>
            <a:pPr algn="l"/>
            <a:r>
              <a:rPr lang="en-US" sz="1600"/>
              <a:t>    formatter.Compose()</a:t>
            </a:r>
          </a:p>
        </p:txBody>
      </p:sp>
    </p:spTree>
    <p:extLst>
      <p:ext uri="{BB962C8B-B14F-4D97-AF65-F5344CB8AC3E}">
        <p14:creationId xmlns:p14="http://schemas.microsoft.com/office/powerpoint/2010/main" val="132179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53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9848" y="217345"/>
            <a:ext cx="10058400" cy="1609344"/>
          </a:xfrm>
        </p:spPr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Formatter</a:t>
            </a:r>
          </a:p>
        </p:txBody>
      </p:sp>
      <p:pic>
        <p:nvPicPr>
          <p:cNvPr id="58373" name="Picture 4" descr="compo07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266" y="1449872"/>
            <a:ext cx="7696200" cy="455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Text Box 5"/>
          <p:cNvSpPr txBox="1">
            <a:spLocks noChangeArrowheads="1"/>
          </p:cNvSpPr>
          <p:nvPr/>
        </p:nvSpPr>
        <p:spPr bwMode="auto">
          <a:xfrm>
            <a:off x="2827606" y="1684224"/>
            <a:ext cx="1111348" cy="78483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500" dirty="0"/>
              <a:t>Formatter-generated Glyphs</a:t>
            </a:r>
          </a:p>
        </p:txBody>
      </p:sp>
      <p:sp>
        <p:nvSpPr>
          <p:cNvPr id="58375" name="Text Box 6"/>
          <p:cNvSpPr txBox="1">
            <a:spLocks noChangeArrowheads="1"/>
          </p:cNvSpPr>
          <p:nvPr/>
        </p:nvSpPr>
        <p:spPr bwMode="auto">
          <a:xfrm>
            <a:off x="8839200" y="2743200"/>
            <a:ext cx="1062038" cy="3365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1600"/>
              <a:t>Formatter</a:t>
            </a:r>
          </a:p>
        </p:txBody>
      </p:sp>
    </p:spTree>
    <p:extLst>
      <p:ext uri="{BB962C8B-B14F-4D97-AF65-F5344CB8AC3E}">
        <p14:creationId xmlns:p14="http://schemas.microsoft.com/office/powerpoint/2010/main" val="392538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Strategies</a:t>
            </a:r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This is the </a:t>
            </a:r>
            <a:r>
              <a:rPr lang="en-US" sz="2400" i="1">
                <a:ea typeface="ＭＳ Ｐゴシック" panose="020B0600070205080204" pitchFamily="34" charset="-128"/>
              </a:rPr>
              <a:t>strategy </a:t>
            </a:r>
            <a:r>
              <a:rPr lang="en-US" sz="2400">
                <a:ea typeface="ＭＳ Ｐゴシック" panose="020B0600070205080204" pitchFamily="34" charset="-128"/>
              </a:rPr>
              <a:t>pattern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Isolates variations in algorithms we might use</a:t>
            </a:r>
          </a:p>
          <a:p>
            <a:pPr lvl="1"/>
            <a:r>
              <a:rPr lang="en-US" sz="2000">
                <a:ea typeface="ＭＳ Ｐゴシック" panose="020B0600070205080204" pitchFamily="34" charset="-128"/>
              </a:rPr>
              <a:t>Formatter is the strategy, Composition is context</a:t>
            </a:r>
          </a:p>
          <a:p>
            <a:r>
              <a:rPr lang="en-US" sz="2400">
                <a:latin typeface="Times New Roman" panose="02020603050405020304" pitchFamily="18" charset="0"/>
                <a:ea typeface="ＭＳ Ｐゴシック" panose="020B0600070205080204" pitchFamily="34" charset="-128"/>
              </a:rPr>
              <a:t>The GoF book says the Strategy design pattern should: “Define a family of algorithms, encapsulate each one, and make them interchangeable. Strategy lets the algorithm vary independently from clients that use it.” </a:t>
            </a:r>
            <a:endParaRPr lang="en-US" sz="2400">
              <a:ea typeface="ＭＳ Ｐゴシック" panose="020B0600070205080204" pitchFamily="34" charset="-128"/>
            </a:endParaRPr>
          </a:p>
          <a:p>
            <a:r>
              <a:rPr lang="en-US" sz="2400">
                <a:ea typeface="ＭＳ Ｐゴシック" panose="020B0600070205080204" pitchFamily="34" charset="-128"/>
              </a:rPr>
              <a:t>General principle</a:t>
            </a:r>
          </a:p>
          <a:p>
            <a:pPr algn="ctr">
              <a:buFontTx/>
              <a:buNone/>
            </a:pPr>
            <a:r>
              <a:rPr lang="en-US" sz="2400" i="1">
                <a:solidFill>
                  <a:srgbClr val="FF0000"/>
                </a:solidFill>
                <a:ea typeface="ＭＳ Ｐゴシック" panose="020B0600070205080204" pitchFamily="34" charset="-128"/>
              </a:rPr>
              <a:t>encapsulate variation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In OO languages, this means defining abstract classes for things that are likely to change</a:t>
            </a:r>
          </a:p>
        </p:txBody>
      </p:sp>
    </p:spTree>
    <p:extLst>
      <p:ext uri="{BB962C8B-B14F-4D97-AF65-F5344CB8AC3E}">
        <p14:creationId xmlns:p14="http://schemas.microsoft.com/office/powerpoint/2010/main" val="353807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Problem: one-to-many-dependency</a:t>
            </a:r>
          </a:p>
        </p:txBody>
      </p:sp>
      <p:sp>
        <p:nvSpPr>
          <p:cNvPr id="60419" name="Content Placeholder 5"/>
          <p:cNvSpPr>
            <a:spLocks noGrp="1"/>
          </p:cNvSpPr>
          <p:nvPr>
            <p:ph idx="1"/>
          </p:nvPr>
        </p:nvSpPr>
        <p:spPr>
          <a:xfrm>
            <a:off x="1981200" y="1600200"/>
            <a:ext cx="8305800" cy="1524000"/>
          </a:xfrm>
        </p:spPr>
        <p:txBody>
          <a:bodyPr/>
          <a:lstStyle/>
          <a:p>
            <a:r>
              <a:rPr lang="en-US" dirty="0">
                <a:ea typeface="ＭＳ Ｐゴシック" panose="020B0600070205080204" pitchFamily="34" charset="-128"/>
              </a:rPr>
              <a:t>Many objects are dependent on object o</a:t>
            </a:r>
          </a:p>
          <a:p>
            <a:r>
              <a:rPr lang="en-US" dirty="0">
                <a:ea typeface="ＭＳ Ｐゴシック" panose="020B0600070205080204" pitchFamily="34" charset="-128"/>
              </a:rPr>
              <a:t>If o changes state, notify and update all dependent objects</a:t>
            </a:r>
          </a:p>
          <a:p>
            <a:pPr>
              <a:buFontTx/>
              <a:buNone/>
            </a:pPr>
            <a:r>
              <a:rPr lang="en-US" i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					</a:t>
            </a:r>
            <a:endParaRPr lang="en-US" dirty="0">
              <a:ea typeface="ＭＳ Ｐゴシック" panose="020B0600070205080204" pitchFamily="34" charset="-128"/>
            </a:endParaRPr>
          </a:p>
        </p:txBody>
      </p:sp>
      <p:pic>
        <p:nvPicPr>
          <p:cNvPr id="60422" name="Picture 7" descr="obser02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3048000"/>
            <a:ext cx="66675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004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Observer Pattern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209800" y="2362200"/>
            <a:ext cx="3048000" cy="2743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Subject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7924800" y="23622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7924800" y="44196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2</a:t>
            </a:r>
          </a:p>
        </p:txBody>
      </p:sp>
      <p:grpSp>
        <p:nvGrpSpPr>
          <p:cNvPr id="61448" name="Group 17"/>
          <p:cNvGrpSpPr>
            <a:grpSpLocks/>
          </p:cNvGrpSpPr>
          <p:nvPr/>
        </p:nvGrpSpPr>
        <p:grpSpPr bwMode="auto">
          <a:xfrm>
            <a:off x="5257800" y="2667000"/>
            <a:ext cx="2667000" cy="400050"/>
            <a:chOff x="3733800" y="2667000"/>
            <a:chExt cx="2667000" cy="400110"/>
          </a:xfrm>
        </p:grpSpPr>
        <p:cxnSp>
          <p:nvCxnSpPr>
            <p:cNvPr id="61449" name="Straight Arrow Connector 10"/>
            <p:cNvCxnSpPr>
              <a:cxnSpLocks noChangeShapeType="1"/>
            </p:cNvCxnSpPr>
            <p:nvPr/>
          </p:nvCxnSpPr>
          <p:spPr bwMode="auto">
            <a:xfrm rot="10800000">
              <a:off x="3733800" y="2741611"/>
              <a:ext cx="2667000" cy="1588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450" name="TextBox 11"/>
            <p:cNvSpPr txBox="1">
              <a:spLocks noChangeArrowheads="1"/>
            </p:cNvSpPr>
            <p:nvPr/>
          </p:nvSpPr>
          <p:spPr bwMode="auto">
            <a:xfrm>
              <a:off x="4572000" y="2667000"/>
              <a:ext cx="95410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sz="2000"/>
                <a:t>register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455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Observer Pattern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209800" y="2362200"/>
            <a:ext cx="3048000" cy="2743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Subject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7924800" y="23622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7924800" y="44196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2</a:t>
            </a:r>
          </a:p>
        </p:txBody>
      </p:sp>
      <p:grpSp>
        <p:nvGrpSpPr>
          <p:cNvPr id="62472" name="Group 17"/>
          <p:cNvGrpSpPr>
            <a:grpSpLocks/>
          </p:cNvGrpSpPr>
          <p:nvPr/>
        </p:nvGrpSpPr>
        <p:grpSpPr bwMode="auto">
          <a:xfrm>
            <a:off x="5257800" y="4648200"/>
            <a:ext cx="2667000" cy="400050"/>
            <a:chOff x="3733800" y="2667000"/>
            <a:chExt cx="2667000" cy="400110"/>
          </a:xfrm>
        </p:grpSpPr>
        <p:cxnSp>
          <p:nvCxnSpPr>
            <p:cNvPr id="62473" name="Straight Arrow Connector 10"/>
            <p:cNvCxnSpPr>
              <a:cxnSpLocks noChangeShapeType="1"/>
            </p:cNvCxnSpPr>
            <p:nvPr/>
          </p:nvCxnSpPr>
          <p:spPr bwMode="auto">
            <a:xfrm rot="10800000">
              <a:off x="3733800" y="2741611"/>
              <a:ext cx="2667000" cy="1588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474" name="TextBox 11"/>
            <p:cNvSpPr txBox="1">
              <a:spLocks noChangeArrowheads="1"/>
            </p:cNvSpPr>
            <p:nvPr/>
          </p:nvSpPr>
          <p:spPr bwMode="auto">
            <a:xfrm>
              <a:off x="4572000" y="2667000"/>
              <a:ext cx="95410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sz="2000"/>
                <a:t>register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440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Stepping through a Collection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</a:t>
            </a:r>
            <a:r>
              <a:rPr lang="en-US" sz="1600" dirty="0" err="1">
                <a:ea typeface="ＭＳ Ｐゴシック" panose="020B0600070205080204" pitchFamily="34" charset="-128"/>
              </a:rPr>
              <a:t>ArrayList</a:t>
            </a:r>
            <a:r>
              <a:rPr lang="en-US" sz="1600" dirty="0">
                <a:ea typeface="ＭＳ Ｐゴシック" panose="020B0600070205080204" pitchFamily="34" charset="-128"/>
              </a:rPr>
              <a:t> extends List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Object[] data = new Object[100];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</a:t>
            </a:r>
            <a:r>
              <a:rPr lang="en-US" sz="1600" dirty="0" err="1">
                <a:ea typeface="ＭＳ Ｐゴシック" panose="020B0600070205080204" pitchFamily="34" charset="-128"/>
              </a:rPr>
              <a:t>int</a:t>
            </a:r>
            <a:r>
              <a:rPr lang="en-US" sz="1600" dirty="0">
                <a:ea typeface="ＭＳ Ｐゴシック" panose="020B0600070205080204" pitchFamily="34" charset="-128"/>
              </a:rPr>
              <a:t> size = 0;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add(Object o) { …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remove(Object o) { …}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insert(Object o, </a:t>
            </a:r>
            <a:r>
              <a:rPr lang="en-US" sz="1600" dirty="0" err="1">
                <a:ea typeface="ＭＳ Ｐゴシック" panose="020B0600070205080204" pitchFamily="34" charset="-128"/>
              </a:rPr>
              <a:t>int</a:t>
            </a:r>
            <a:r>
              <a:rPr lang="en-US" sz="1600" dirty="0">
                <a:ea typeface="ＭＳ Ｐゴシック" panose="020B0600070205080204" pitchFamily="34" charset="-128"/>
              </a:rPr>
              <a:t> </a:t>
            </a:r>
            <a:r>
              <a:rPr lang="en-US" sz="1600" dirty="0" err="1">
                <a:ea typeface="ＭＳ Ｐゴシック" panose="020B0600070205080204" pitchFamily="34" charset="-128"/>
              </a:rPr>
              <a:t>i</a:t>
            </a:r>
            <a:r>
              <a:rPr lang="en-US" sz="1600" dirty="0">
                <a:ea typeface="ＭＳ Ｐゴシック" panose="020B0600070205080204" pitchFamily="34" charset="-128"/>
              </a:rPr>
              <a:t>){ … 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void someFunction1( ) 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    for(</a:t>
            </a:r>
            <a:r>
              <a:rPr lang="en-US" dirty="0" err="1">
                <a:ea typeface="ＭＳ Ｐゴシック" panose="020B0600070205080204" pitchFamily="34" charset="-128"/>
              </a:rPr>
              <a:t>int</a:t>
            </a:r>
            <a:r>
              <a:rPr lang="en-US" dirty="0">
                <a:ea typeface="ＭＳ Ｐゴシック" panose="020B0600070205080204" pitchFamily="34" charset="-128"/>
              </a:rPr>
              <a:t> I=0; I&lt;</a:t>
            </a:r>
            <a:r>
              <a:rPr lang="en-US" dirty="0" err="1">
                <a:ea typeface="ＭＳ Ｐゴシック" panose="020B0600070205080204" pitchFamily="34" charset="-128"/>
              </a:rPr>
              <a:t>size;I</a:t>
            </a:r>
            <a:r>
              <a:rPr lang="en-US" dirty="0">
                <a:ea typeface="ＭＳ Ｐゴシック" panose="020B0600070205080204" pitchFamily="34" charset="-128"/>
              </a:rPr>
              <a:t>++) 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	foo(data[I]);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    }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}</a:t>
            </a:r>
          </a:p>
          <a:p>
            <a:pPr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 void someFunction2( ) 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    for(</a:t>
            </a:r>
            <a:r>
              <a:rPr lang="en-US" dirty="0" err="1">
                <a:ea typeface="ＭＳ Ｐゴシック" panose="020B0600070205080204" pitchFamily="34" charset="-128"/>
              </a:rPr>
              <a:t>int</a:t>
            </a:r>
            <a:r>
              <a:rPr lang="en-US" dirty="0">
                <a:ea typeface="ＭＳ Ｐゴシック" panose="020B0600070205080204" pitchFamily="34" charset="-128"/>
              </a:rPr>
              <a:t> I=0; I&lt;</a:t>
            </a:r>
            <a:r>
              <a:rPr lang="en-US" dirty="0" err="1">
                <a:ea typeface="ＭＳ Ｐゴシック" panose="020B0600070205080204" pitchFamily="34" charset="-128"/>
              </a:rPr>
              <a:t>size;I</a:t>
            </a:r>
            <a:r>
              <a:rPr lang="en-US" dirty="0">
                <a:ea typeface="ＭＳ Ｐゴシック" panose="020B0600070205080204" pitchFamily="34" charset="-128"/>
              </a:rPr>
              <a:t>++) 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	print(data[I]);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    }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}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547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Observer Pattern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209800" y="2362200"/>
            <a:ext cx="3048000" cy="2743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Subject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7924800" y="23622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7924800" y="44196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2</a:t>
            </a:r>
          </a:p>
        </p:txBody>
      </p:sp>
      <p:cxnSp>
        <p:nvCxnSpPr>
          <p:cNvPr id="63496" name="Straight Arrow Connector 10"/>
          <p:cNvCxnSpPr>
            <a:cxnSpLocks noChangeShapeType="1"/>
          </p:cNvCxnSpPr>
          <p:nvPr/>
        </p:nvCxnSpPr>
        <p:spPr bwMode="auto">
          <a:xfrm rot="10800000">
            <a:off x="5257800" y="4722814"/>
            <a:ext cx="2667000" cy="15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497" name="TextBox 11"/>
          <p:cNvSpPr txBox="1">
            <a:spLocks noChangeArrowheads="1"/>
          </p:cNvSpPr>
          <p:nvPr/>
        </p:nvSpPr>
        <p:spPr bwMode="auto">
          <a:xfrm>
            <a:off x="6096000" y="4648200"/>
            <a:ext cx="1366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/>
              <a:t>notification</a:t>
            </a:r>
          </a:p>
        </p:txBody>
      </p:sp>
      <p:cxnSp>
        <p:nvCxnSpPr>
          <p:cNvPr id="63498" name="Straight Arrow Connector 13"/>
          <p:cNvCxnSpPr>
            <a:cxnSpLocks noChangeShapeType="1"/>
          </p:cNvCxnSpPr>
          <p:nvPr/>
        </p:nvCxnSpPr>
        <p:spPr bwMode="auto">
          <a:xfrm rot="10800000">
            <a:off x="5257800" y="2798764"/>
            <a:ext cx="2667000" cy="15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499" name="TextBox 14"/>
          <p:cNvSpPr txBox="1">
            <a:spLocks noChangeArrowheads="1"/>
          </p:cNvSpPr>
          <p:nvPr/>
        </p:nvSpPr>
        <p:spPr bwMode="auto">
          <a:xfrm>
            <a:off x="6096000" y="2724150"/>
            <a:ext cx="1366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/>
              <a:t>notification</a:t>
            </a:r>
          </a:p>
        </p:txBody>
      </p:sp>
    </p:spTree>
    <p:extLst>
      <p:ext uri="{BB962C8B-B14F-4D97-AF65-F5344CB8AC3E}">
        <p14:creationId xmlns:p14="http://schemas.microsoft.com/office/powerpoint/2010/main" val="207843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Observer Pattern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209800" y="2362200"/>
            <a:ext cx="3048000" cy="2743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Subject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7924800" y="23622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7924800" y="44196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2</a:t>
            </a:r>
          </a:p>
        </p:txBody>
      </p:sp>
      <p:grpSp>
        <p:nvGrpSpPr>
          <p:cNvPr id="64520" name="Group 17"/>
          <p:cNvGrpSpPr>
            <a:grpSpLocks/>
          </p:cNvGrpSpPr>
          <p:nvPr/>
        </p:nvGrpSpPr>
        <p:grpSpPr bwMode="auto">
          <a:xfrm>
            <a:off x="5257800" y="2667000"/>
            <a:ext cx="2667000" cy="400050"/>
            <a:chOff x="3733800" y="2667000"/>
            <a:chExt cx="2667000" cy="400110"/>
          </a:xfrm>
        </p:grpSpPr>
        <p:cxnSp>
          <p:nvCxnSpPr>
            <p:cNvPr id="64521" name="Straight Arrow Connector 10"/>
            <p:cNvCxnSpPr>
              <a:cxnSpLocks noChangeShapeType="1"/>
            </p:cNvCxnSpPr>
            <p:nvPr/>
          </p:nvCxnSpPr>
          <p:spPr bwMode="auto">
            <a:xfrm rot="10800000">
              <a:off x="3733800" y="2741611"/>
              <a:ext cx="2667000" cy="1588"/>
            </a:xfrm>
            <a:prstGeom prst="straightConnector1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522" name="TextBox 11"/>
            <p:cNvSpPr txBox="1">
              <a:spLocks noChangeArrowheads="1"/>
            </p:cNvSpPr>
            <p:nvPr/>
          </p:nvSpPr>
          <p:spPr bwMode="auto">
            <a:xfrm>
              <a:off x="4572000" y="2667000"/>
              <a:ext cx="121058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sz="2000"/>
                <a:t>unregister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230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Observer Pattern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209800" y="2362200"/>
            <a:ext cx="3048000" cy="27432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Subject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7924800" y="23622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1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7924800" y="4419600"/>
            <a:ext cx="1981200" cy="838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r>
              <a:rPr lang="en-US">
                <a:latin typeface="Times New Roman" charset="0"/>
                <a:ea typeface="ＭＳ Ｐゴシック" charset="-128"/>
              </a:rPr>
              <a:t>Observer 2</a:t>
            </a:r>
          </a:p>
        </p:txBody>
      </p:sp>
      <p:cxnSp>
        <p:nvCxnSpPr>
          <p:cNvPr id="65544" name="Straight Arrow Connector 10"/>
          <p:cNvCxnSpPr>
            <a:cxnSpLocks noChangeShapeType="1"/>
          </p:cNvCxnSpPr>
          <p:nvPr/>
        </p:nvCxnSpPr>
        <p:spPr bwMode="auto">
          <a:xfrm rot="10800000">
            <a:off x="5257800" y="4722814"/>
            <a:ext cx="2667000" cy="1587"/>
          </a:xfrm>
          <a:prstGeom prst="straightConnector1">
            <a:avLst/>
          </a:prstGeom>
          <a:noFill/>
          <a:ln w="28575">
            <a:solidFill>
              <a:schemeClr val="accent2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545" name="TextBox 11"/>
          <p:cNvSpPr txBox="1">
            <a:spLocks noChangeArrowheads="1"/>
          </p:cNvSpPr>
          <p:nvPr/>
        </p:nvSpPr>
        <p:spPr bwMode="auto">
          <a:xfrm>
            <a:off x="6096000" y="4648200"/>
            <a:ext cx="13668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2000"/>
              <a:t>notification</a:t>
            </a:r>
          </a:p>
        </p:txBody>
      </p:sp>
    </p:spTree>
    <p:extLst>
      <p:ext uri="{BB962C8B-B14F-4D97-AF65-F5344CB8AC3E}">
        <p14:creationId xmlns:p14="http://schemas.microsoft.com/office/powerpoint/2010/main" val="88206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66563" name="Content Placeholder 5"/>
          <p:cNvSpPr>
            <a:spLocks noGrp="1"/>
          </p:cNvSpPr>
          <p:nvPr>
            <p:ph sz="half" idx="1"/>
          </p:nvPr>
        </p:nvSpPr>
        <p:spPr>
          <a:xfrm>
            <a:off x="1052735" y="1940172"/>
            <a:ext cx="4076700" cy="45720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Subject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Vector observers = new Vector();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registerObserver</a:t>
            </a:r>
            <a:r>
              <a:rPr lang="en-US" sz="1600" dirty="0">
                <a:ea typeface="ＭＳ Ｐゴシック" panose="020B0600070205080204" pitchFamily="34" charset="-128"/>
              </a:rPr>
              <a:t>(Observer o)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</a:t>
            </a:r>
            <a:r>
              <a:rPr lang="en-US" sz="1600" dirty="0" err="1">
                <a:ea typeface="ＭＳ Ｐゴシック" panose="020B0600070205080204" pitchFamily="34" charset="-128"/>
              </a:rPr>
              <a:t>observers.add</a:t>
            </a:r>
            <a:r>
              <a:rPr lang="en-US" sz="1600" dirty="0">
                <a:ea typeface="ＭＳ Ｐゴシック" panose="020B0600070205080204" pitchFamily="34" charset="-128"/>
              </a:rPr>
              <a:t>(o);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removeObserver</a:t>
            </a:r>
            <a:r>
              <a:rPr lang="en-US" sz="1600" dirty="0">
                <a:ea typeface="ＭＳ Ｐゴシック" panose="020B0600070205080204" pitchFamily="34" charset="-128"/>
              </a:rPr>
              <a:t>(Observer o){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</a:t>
            </a:r>
            <a:r>
              <a:rPr lang="en-US" sz="1600" dirty="0" err="1">
                <a:ea typeface="ＭＳ Ｐゴシック" panose="020B0600070205080204" pitchFamily="34" charset="-128"/>
              </a:rPr>
              <a:t>observer.remove</a:t>
            </a:r>
            <a:r>
              <a:rPr lang="en-US" sz="1600" dirty="0">
                <a:ea typeface="ＭＳ Ｐゴシック" panose="020B0600070205080204" pitchFamily="34" charset="-128"/>
              </a:rPr>
              <a:t>(o);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</a:t>
            </a:r>
            <a:r>
              <a:rPr lang="en-US" sz="1600" dirty="0" err="1">
                <a:ea typeface="ＭＳ Ｐゴシック" panose="020B0600070205080204" pitchFamily="34" charset="-128"/>
              </a:rPr>
              <a:t>notifyObservers</a:t>
            </a:r>
            <a:r>
              <a:rPr lang="en-US" sz="1600" dirty="0">
                <a:ea typeface="ＭＳ Ｐゴシック" panose="020B0600070205080204" pitchFamily="34" charset="-128"/>
              </a:rPr>
              <a:t>()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for (</a:t>
            </a:r>
            <a:r>
              <a:rPr lang="en-US" sz="1600" dirty="0" err="1">
                <a:ea typeface="ＭＳ Ｐゴシック" panose="020B0600070205080204" pitchFamily="34" charset="-128"/>
              </a:rPr>
              <a:t>int</a:t>
            </a:r>
            <a:r>
              <a:rPr lang="en-US" sz="1600" dirty="0">
                <a:ea typeface="ＭＳ Ｐゴシック" panose="020B0600070205080204" pitchFamily="34" charset="-128"/>
              </a:rPr>
              <a:t> </a:t>
            </a:r>
            <a:r>
              <a:rPr lang="en-US" sz="1600" dirty="0" err="1">
                <a:ea typeface="ＭＳ Ｐゴシック" panose="020B0600070205080204" pitchFamily="34" charset="-128"/>
              </a:rPr>
              <a:t>i</a:t>
            </a:r>
            <a:r>
              <a:rPr lang="en-US" sz="1600" dirty="0">
                <a:ea typeface="ＭＳ Ｐゴシック" panose="020B0600070205080204" pitchFamily="34" charset="-128"/>
              </a:rPr>
              <a:t>=0;i&lt;</a:t>
            </a:r>
            <a:r>
              <a:rPr lang="en-US" sz="1600" dirty="0" err="1">
                <a:ea typeface="ＭＳ Ｐゴシック" panose="020B0600070205080204" pitchFamily="34" charset="-128"/>
              </a:rPr>
              <a:t>observers.size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  <a:r>
              <a:rPr lang="en-US" sz="1600" dirty="0" err="1">
                <a:ea typeface="ＭＳ Ｐゴシック" panose="020B0600070205080204" pitchFamily="34" charset="-128"/>
              </a:rPr>
              <a:t>i</a:t>
            </a:r>
            <a:r>
              <a:rPr lang="en-US" sz="1600" dirty="0">
                <a:ea typeface="ＭＳ Ｐゴシック" panose="020B0600070205080204" pitchFamily="34" charset="-128"/>
              </a:rPr>
              <a:t>++){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   Observer o=</a:t>
            </a:r>
            <a:r>
              <a:rPr lang="en-US" sz="1600" dirty="0" err="1">
                <a:ea typeface="ＭＳ Ｐゴシック" panose="020B0600070205080204" pitchFamily="34" charset="-128"/>
              </a:rPr>
              <a:t>observers.get</a:t>
            </a:r>
            <a:r>
              <a:rPr lang="en-US" sz="1600" dirty="0">
                <a:ea typeface="ＭＳ Ｐゴシック" panose="020B0600070205080204" pitchFamily="34" charset="-128"/>
              </a:rPr>
              <a:t>(</a:t>
            </a:r>
            <a:r>
              <a:rPr lang="en-US" sz="1600" dirty="0" err="1">
                <a:ea typeface="ＭＳ Ｐゴシック" panose="020B0600070205080204" pitchFamily="34" charset="-128"/>
              </a:rPr>
              <a:t>i</a:t>
            </a:r>
            <a:r>
              <a:rPr lang="en-US" sz="1600" dirty="0">
                <a:ea typeface="ＭＳ Ｐゴシック" panose="020B0600070205080204" pitchFamily="34" charset="-128"/>
              </a:rPr>
              <a:t>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   </a:t>
            </a:r>
            <a:r>
              <a:rPr lang="en-US" sz="1600" dirty="0" err="1">
                <a:ea typeface="ＭＳ Ｐゴシック" panose="020B0600070205080204" pitchFamily="34" charset="-128"/>
              </a:rPr>
              <a:t>o.update</a:t>
            </a:r>
            <a:r>
              <a:rPr lang="en-US" sz="1600" dirty="0">
                <a:ea typeface="ＭＳ Ｐゴシック" panose="020B0600070205080204" pitchFamily="34" charset="-128"/>
              </a:rPr>
              <a:t>(this);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 </a:t>
            </a:r>
          </a:p>
        </p:txBody>
      </p:sp>
      <p:sp>
        <p:nvSpPr>
          <p:cNvPr id="66564" name="Content Placeholder 6"/>
          <p:cNvSpPr>
            <a:spLocks noGrp="1"/>
          </p:cNvSpPr>
          <p:nvPr>
            <p:ph sz="half" idx="2"/>
          </p:nvPr>
        </p:nvSpPr>
        <p:spPr>
          <a:xfrm>
            <a:off x="6646399" y="1785425"/>
            <a:ext cx="4076700" cy="4572000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abstract class Observer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update(Subject s);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</a:t>
            </a:r>
            <a:r>
              <a:rPr lang="en-US" sz="1600" dirty="0" err="1">
                <a:ea typeface="ＭＳ Ｐゴシック" panose="020B0600070205080204" pitchFamily="34" charset="-128"/>
              </a:rPr>
              <a:t>ClockTimer</a:t>
            </a:r>
            <a:r>
              <a:rPr lang="en-US" sz="1600" dirty="0">
                <a:ea typeface="ＭＳ Ｐゴシック" panose="020B0600070205080204" pitchFamily="34" charset="-128"/>
              </a:rPr>
              <a:t> extends Subject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// timer state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tick()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update timer state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</a:t>
            </a:r>
            <a:r>
              <a:rPr lang="en-US" sz="1600" dirty="0" err="1">
                <a:ea typeface="ＭＳ Ｐゴシック" panose="020B0600070205080204" pitchFamily="34" charset="-128"/>
              </a:rPr>
              <a:t>notifyObservers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668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Java Code</a:t>
            </a:r>
          </a:p>
        </p:txBody>
      </p:sp>
      <p:sp>
        <p:nvSpPr>
          <p:cNvPr id="67587" name="Content Placeholder 5"/>
          <p:cNvSpPr>
            <a:spLocks noGrp="1"/>
          </p:cNvSpPr>
          <p:nvPr>
            <p:ph sz="half" idx="1"/>
          </p:nvPr>
        </p:nvSpPr>
        <p:spPr>
          <a:xfrm>
            <a:off x="602567" y="1968303"/>
            <a:ext cx="4076700" cy="45720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class PrintClock extends Observer {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ClockTimet timer;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public PrintClock(ClockTimer t) {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	this.timer = t;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void update(Subject s) {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	if (s == timer) {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	  // get time from timer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	  // and print time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	}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>
                <a:ea typeface="ＭＳ Ｐゴシック" panose="020B0600070205080204" pitchFamily="34" charset="-128"/>
              </a:rPr>
              <a:t>} 		</a:t>
            </a:r>
          </a:p>
        </p:txBody>
      </p:sp>
      <p:sp>
        <p:nvSpPr>
          <p:cNvPr id="67588" name="Content Placeholder 6"/>
          <p:cNvSpPr>
            <a:spLocks noGrp="1"/>
          </p:cNvSpPr>
          <p:nvPr>
            <p:ph sz="half" idx="2"/>
          </p:nvPr>
        </p:nvSpPr>
        <p:spPr>
          <a:xfrm>
            <a:off x="6336912" y="1771357"/>
            <a:ext cx="4076700" cy="45720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abstract class Observer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abstract void update(Subject s);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Class </a:t>
            </a:r>
            <a:r>
              <a:rPr lang="en-US" sz="1600" dirty="0" err="1">
                <a:ea typeface="ＭＳ Ｐゴシック" panose="020B0600070205080204" pitchFamily="34" charset="-128"/>
              </a:rPr>
              <a:t>ClockTimer</a:t>
            </a:r>
            <a:r>
              <a:rPr lang="en-US" sz="1600" dirty="0">
                <a:ea typeface="ＭＳ Ｐゴシック" panose="020B0600070205080204" pitchFamily="34" charset="-128"/>
              </a:rPr>
              <a:t> extends Subject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// timer state</a:t>
            </a:r>
          </a:p>
          <a:p>
            <a:pPr>
              <a:buFontTx/>
              <a:buNone/>
            </a:pPr>
            <a:endParaRPr lang="en-US" sz="1600" dirty="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void tick() {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// update timer state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	</a:t>
            </a:r>
            <a:r>
              <a:rPr lang="en-US" sz="1600" dirty="0" err="1">
                <a:ea typeface="ＭＳ Ｐゴシック" panose="020B0600070205080204" pitchFamily="34" charset="-128"/>
              </a:rPr>
              <a:t>notifyObservers</a:t>
            </a:r>
            <a:r>
              <a:rPr lang="en-US" sz="1600" dirty="0">
                <a:ea typeface="ＭＳ Ｐゴシック" panose="020B0600070205080204" pitchFamily="34" charset="-128"/>
              </a:rPr>
              <a:t>();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	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}</a:t>
            </a:r>
          </a:p>
          <a:p>
            <a:pPr>
              <a:buFontTx/>
              <a:buNone/>
            </a:pPr>
            <a:r>
              <a:rPr lang="en-US" sz="1600" dirty="0">
                <a:ea typeface="ＭＳ Ｐゴシック" panose="020B0600070205080204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4579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Observer Pattern</a:t>
            </a:r>
          </a:p>
        </p:txBody>
      </p:sp>
      <p:sp>
        <p:nvSpPr>
          <p:cNvPr id="68611" name="Content Placeholder 7"/>
          <p:cNvSpPr>
            <a:spLocks noGrp="1"/>
          </p:cNvSpPr>
          <p:nvPr>
            <p:ph idx="1"/>
          </p:nvPr>
        </p:nvSpPr>
        <p:spPr>
          <a:xfrm>
            <a:off x="1752600" y="1524000"/>
            <a:ext cx="8686800" cy="4419600"/>
          </a:xfrm>
        </p:spPr>
        <p:txBody>
          <a:bodyPr/>
          <a:lstStyle/>
          <a:p>
            <a:r>
              <a:rPr lang="en-US" sz="2400">
                <a:ea typeface="ＭＳ Ｐゴシック" panose="020B0600070205080204" pitchFamily="34" charset="-128"/>
              </a:rPr>
              <a:t>According to the GoF book, the Observer design pattern should “Define a one-to-many dependency between objects so that when one object changes state, all its dependents are notified and updated automatically”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A subject may have any number of dependent observers.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All observers are notified whenever the subject undergoes a change in state. </a:t>
            </a:r>
          </a:p>
          <a:p>
            <a:r>
              <a:rPr lang="en-US" sz="2400">
                <a:ea typeface="ＭＳ Ｐゴシック" panose="020B0600070205080204" pitchFamily="34" charset="-128"/>
              </a:rPr>
              <a:t>This kind of interaction is also known as </a:t>
            </a:r>
            <a:r>
              <a:rPr lang="en-US" sz="2400" b="1">
                <a:ea typeface="ＭＳ Ｐゴシック" panose="020B0600070205080204" pitchFamily="34" charset="-128"/>
              </a:rPr>
              <a:t>publish-subscribe. </a:t>
            </a:r>
          </a:p>
          <a:p>
            <a:r>
              <a:rPr lang="en-US" sz="2400" b="1">
                <a:ea typeface="ＭＳ Ｐゴシック" panose="020B0600070205080204" pitchFamily="34" charset="-128"/>
              </a:rPr>
              <a:t>The subject is the publisher of notifications.</a:t>
            </a:r>
            <a:endParaRPr lang="en-US" sz="2400">
              <a:ea typeface="ＭＳ Ｐゴシック" panose="020B0600070205080204" pitchFamily="34" charset="-128"/>
            </a:endParaRPr>
          </a:p>
          <a:p>
            <a:pPr>
              <a:buFontTx/>
              <a:buNone/>
            </a:pPr>
            <a:endParaRPr lang="en-US" sz="240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195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Design Patterns Philosophy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>
                <a:ea typeface="ＭＳ Ｐゴシック" panose="020B0600070205080204" pitchFamily="34" charset="-128"/>
              </a:rPr>
              <a:t>Program to an interface and not to an implementation</a:t>
            </a:r>
          </a:p>
          <a:p>
            <a:endParaRPr lang="en-US" i="1" smtClean="0">
              <a:ea typeface="ＭＳ Ｐゴシック" panose="020B0600070205080204" pitchFamily="34" charset="-128"/>
            </a:endParaRPr>
          </a:p>
          <a:p>
            <a:r>
              <a:rPr lang="en-US" i="1" smtClean="0">
                <a:ea typeface="ＭＳ Ｐゴシック" panose="020B0600070205080204" pitchFamily="34" charset="-128"/>
              </a:rPr>
              <a:t>Encapsulate variation</a:t>
            </a:r>
          </a:p>
          <a:p>
            <a:endParaRPr lang="en-US" i="1" smtClean="0">
              <a:ea typeface="ＭＳ Ｐゴシック" panose="020B0600070205080204" pitchFamily="34" charset="-128"/>
            </a:endParaRPr>
          </a:p>
          <a:p>
            <a:r>
              <a:rPr lang="en-US" i="1" smtClean="0">
                <a:ea typeface="ＭＳ Ｐゴシック" panose="020B0600070205080204" pitchFamily="34" charset="-128"/>
              </a:rPr>
              <a:t>Favor object composition over inheritance</a:t>
            </a:r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089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Design Patterns</a:t>
            </a: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A good idea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Simple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Describe useful “micro-architectures”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Capture common organizations of classes/objects</a:t>
            </a:r>
          </a:p>
          <a:p>
            <a:pPr lvl="1"/>
            <a:r>
              <a:rPr lang="en-US" smtClean="0">
                <a:ea typeface="ＭＳ Ｐゴシック" panose="020B0600070205080204" pitchFamily="34" charset="-128"/>
              </a:rPr>
              <a:t>Give us a richer vocabulary of design</a:t>
            </a:r>
          </a:p>
          <a:p>
            <a:pPr lvl="1"/>
            <a:endParaRPr lang="en-US" smtClean="0">
              <a:ea typeface="ＭＳ Ｐゴシック" panose="020B0600070205080204" pitchFamily="34" charset="-128"/>
            </a:endParaRPr>
          </a:p>
          <a:p>
            <a:r>
              <a:rPr lang="en-US" smtClean="0">
                <a:ea typeface="ＭＳ Ｐゴシック" panose="020B0600070205080204" pitchFamily="34" charset="-128"/>
              </a:rPr>
              <a:t>Relatively few patterns of real generality</a:t>
            </a:r>
          </a:p>
          <a:p>
            <a:endParaRPr 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891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More Patterns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See Readings on Lectures Page</a:t>
            </a:r>
          </a:p>
        </p:txBody>
      </p:sp>
    </p:spTree>
    <p:extLst>
      <p:ext uri="{BB962C8B-B14F-4D97-AF65-F5344CB8AC3E}">
        <p14:creationId xmlns:p14="http://schemas.microsoft.com/office/powerpoint/2010/main" val="3849308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Stepping through a Collection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class </a:t>
            </a:r>
            <a:r>
              <a:rPr lang="en-US" sz="1800" dirty="0" err="1">
                <a:ea typeface="ＭＳ Ｐゴシック" panose="020B0600070205080204" pitchFamily="34" charset="-128"/>
              </a:rPr>
              <a:t>ArrayList</a:t>
            </a:r>
            <a:r>
              <a:rPr lang="en-US" sz="1800" dirty="0">
                <a:ea typeface="ＭＳ Ｐゴシック" panose="020B0600070205080204" pitchFamily="34" charset="-128"/>
              </a:rPr>
              <a:t> extends List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Object[] data = new Object[100];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</a:t>
            </a:r>
            <a:r>
              <a:rPr lang="en-US" sz="1800" dirty="0" err="1">
                <a:ea typeface="ＭＳ Ｐゴシック" panose="020B0600070205080204" pitchFamily="34" charset="-128"/>
              </a:rPr>
              <a:t>int</a:t>
            </a:r>
            <a:r>
              <a:rPr lang="en-US" sz="1800" dirty="0">
                <a:ea typeface="ＭＳ Ｐゴシック" panose="020B0600070205080204" pitchFamily="34" charset="-128"/>
              </a:rPr>
              <a:t> size = 0;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void add(Object o) { …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void remove(Object o) { …}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void insert(Object o, </a:t>
            </a:r>
            <a:r>
              <a:rPr lang="en-US" sz="1800" dirty="0" err="1">
                <a:ea typeface="ＭＳ Ｐゴシック" panose="020B0600070205080204" pitchFamily="34" charset="-128"/>
              </a:rPr>
              <a:t>int</a:t>
            </a:r>
            <a:r>
              <a:rPr lang="en-US" sz="1800" dirty="0">
                <a:ea typeface="ＭＳ Ｐゴシック" panose="020B0600070205080204" pitchFamily="34" charset="-128"/>
              </a:rPr>
              <a:t> </a:t>
            </a:r>
            <a:r>
              <a:rPr lang="en-US" sz="1800" dirty="0" err="1">
                <a:ea typeface="ＭＳ Ｐゴシック" panose="020B0600070205080204" pitchFamily="34" charset="-128"/>
              </a:rPr>
              <a:t>i</a:t>
            </a:r>
            <a:r>
              <a:rPr lang="en-US" sz="1800" dirty="0">
                <a:ea typeface="ＭＳ Ｐゴシック" panose="020B0600070205080204" pitchFamily="34" charset="-128"/>
              </a:rPr>
              <a:t>){ … </a:t>
            </a:r>
            <a:r>
              <a:rPr lang="en-US" sz="1800" dirty="0" smtClean="0">
                <a:ea typeface="ＭＳ Ｐゴシック" panose="020B0600070205080204" pitchFamily="34" charset="-128"/>
              </a:rPr>
              <a:t>}</a:t>
            </a:r>
            <a:endParaRPr lang="en-US" sz="1800" dirty="0">
              <a:ea typeface="ＭＳ Ｐゴシック" panose="020B0600070205080204" pitchFamily="34" charset="-128"/>
            </a:endParaRPr>
          </a:p>
        </p:txBody>
      </p:sp>
      <p:sp>
        <p:nvSpPr>
          <p:cNvPr id="615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class </a:t>
            </a:r>
            <a:r>
              <a:rPr lang="en-US" sz="1800" dirty="0" err="1">
                <a:ea typeface="ＭＳ Ｐゴシック" panose="020B0600070205080204" pitchFamily="34" charset="-128"/>
              </a:rPr>
              <a:t>LinkedList</a:t>
            </a:r>
            <a:r>
              <a:rPr lang="en-US" sz="1800" dirty="0">
                <a:ea typeface="ＭＳ Ｐゴシック" panose="020B0600070205080204" pitchFamily="34" charset="-128"/>
              </a:rPr>
              <a:t> extends List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</a:t>
            </a:r>
            <a:r>
              <a:rPr lang="en-US" sz="1800" dirty="0" err="1">
                <a:ea typeface="ＭＳ Ｐゴシック" panose="020B0600070205080204" pitchFamily="34" charset="-128"/>
              </a:rPr>
              <a:t>ListCell</a:t>
            </a:r>
            <a:r>
              <a:rPr lang="en-US" sz="1800" dirty="0">
                <a:ea typeface="ＭＳ Ｐゴシック" panose="020B0600070205080204" pitchFamily="34" charset="-128"/>
              </a:rPr>
              <a:t> head;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void add(Object o) { …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void remove(Object o) { …}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void insert(Object o, </a:t>
            </a:r>
            <a:r>
              <a:rPr lang="en-US" sz="1800" dirty="0" err="1">
                <a:ea typeface="ＭＳ Ｐゴシック" panose="020B0600070205080204" pitchFamily="34" charset="-128"/>
              </a:rPr>
              <a:t>int</a:t>
            </a:r>
            <a:r>
              <a:rPr lang="en-US" sz="1800" dirty="0">
                <a:ea typeface="ＭＳ Ｐゴシック" panose="020B0600070205080204" pitchFamily="34" charset="-128"/>
              </a:rPr>
              <a:t> </a:t>
            </a:r>
            <a:r>
              <a:rPr lang="en-US" sz="1800" dirty="0" err="1">
                <a:ea typeface="ＭＳ Ｐゴシック" panose="020B0600070205080204" pitchFamily="34" charset="-128"/>
              </a:rPr>
              <a:t>i</a:t>
            </a:r>
            <a:r>
              <a:rPr lang="en-US" sz="1800" dirty="0">
                <a:ea typeface="ＭＳ Ｐゴシック" panose="020B0600070205080204" pitchFamily="34" charset="-128"/>
              </a:rPr>
              <a:t>){ … </a:t>
            </a:r>
            <a:r>
              <a:rPr lang="en-US" sz="1800" dirty="0" smtClean="0">
                <a:ea typeface="ＭＳ Ｐゴシック" panose="020B0600070205080204" pitchFamily="34" charset="-128"/>
              </a:rPr>
              <a:t>}</a:t>
            </a:r>
            <a:endParaRPr lang="en-US" sz="1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6921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anose="020B0600070205080204" pitchFamily="34" charset="-128"/>
              </a:rPr>
              <a:t>Stepping through a Collection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9848" y="2053880"/>
            <a:ext cx="4754880" cy="397764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void someFunction1( 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    for(</a:t>
            </a:r>
            <a:r>
              <a:rPr lang="en-US" sz="1800" dirty="0" err="1" smtClean="0">
                <a:ea typeface="ＭＳ Ｐゴシック" panose="020B0600070205080204" pitchFamily="34" charset="-128"/>
              </a:rPr>
              <a:t>int</a:t>
            </a:r>
            <a:r>
              <a:rPr lang="en-US" sz="1800" dirty="0" smtClean="0">
                <a:ea typeface="ＭＳ Ｐゴシック" panose="020B0600070205080204" pitchFamily="34" charset="-128"/>
              </a:rPr>
              <a:t> I=0; I&lt;</a:t>
            </a:r>
            <a:r>
              <a:rPr lang="en-US" sz="1800" dirty="0" err="1" smtClean="0">
                <a:ea typeface="ＭＳ Ｐゴシック" panose="020B0600070205080204" pitchFamily="34" charset="-128"/>
              </a:rPr>
              <a:t>size;I</a:t>
            </a:r>
            <a:r>
              <a:rPr lang="en-US" sz="1800" dirty="0" smtClean="0">
                <a:ea typeface="ＭＳ Ｐゴシック" panose="020B0600070205080204" pitchFamily="34" charset="-128"/>
              </a:rPr>
              <a:t>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	foo(data[I]);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 void someFunction2( 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    for(</a:t>
            </a:r>
            <a:r>
              <a:rPr lang="en-US" sz="1800" dirty="0" err="1" smtClean="0">
                <a:ea typeface="ＭＳ Ｐゴシック" panose="020B0600070205080204" pitchFamily="34" charset="-128"/>
              </a:rPr>
              <a:t>int</a:t>
            </a:r>
            <a:r>
              <a:rPr lang="en-US" sz="1800" dirty="0" smtClean="0">
                <a:ea typeface="ＭＳ Ｐゴシック" panose="020B0600070205080204" pitchFamily="34" charset="-128"/>
              </a:rPr>
              <a:t> I=0; I&lt;</a:t>
            </a:r>
            <a:r>
              <a:rPr lang="en-US" sz="1800" dirty="0" err="1" smtClean="0">
                <a:ea typeface="ＭＳ Ｐゴシック" panose="020B0600070205080204" pitchFamily="34" charset="-128"/>
              </a:rPr>
              <a:t>size;I</a:t>
            </a:r>
            <a:r>
              <a:rPr lang="en-US" sz="1800" dirty="0" smtClean="0">
                <a:ea typeface="ＭＳ Ｐゴシック" panose="020B0600070205080204" pitchFamily="34" charset="-128"/>
              </a:rPr>
              <a:t>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	print(data[I]);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}</a:t>
            </a:r>
            <a:endParaRPr lang="en-US" sz="1800" dirty="0">
              <a:ea typeface="ＭＳ Ｐゴシック" panose="020B0600070205080204" pitchFamily="34" charset="-128"/>
            </a:endParaRPr>
          </a:p>
        </p:txBody>
      </p:sp>
      <p:sp>
        <p:nvSpPr>
          <p:cNvPr id="615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64224" y="1786594"/>
            <a:ext cx="4754880" cy="397764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ea typeface="ＭＳ Ｐゴシック" panose="020B0600070205080204" pitchFamily="34" charset="-128"/>
              </a:rPr>
              <a:t>void </a:t>
            </a:r>
            <a:r>
              <a:rPr lang="en-US" sz="1800" dirty="0">
                <a:ea typeface="ＭＳ Ｐゴシック" panose="020B0600070205080204" pitchFamily="34" charset="-128"/>
              </a:rPr>
              <a:t>someFunction1( 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    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 = head;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    while (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 != null)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	foo(</a:t>
            </a:r>
            <a:r>
              <a:rPr lang="en-US" sz="1800" dirty="0" err="1">
                <a:ea typeface="ＭＳ Ｐゴシック" panose="020B0600070205080204" pitchFamily="34" charset="-128"/>
              </a:rPr>
              <a:t>tmp.val</a:t>
            </a:r>
            <a:r>
              <a:rPr lang="en-US" sz="1800" dirty="0">
                <a:ea typeface="ＭＳ Ｐゴシック" panose="020B0600070205080204" pitchFamily="34" charset="-128"/>
              </a:rPr>
              <a:t>); 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 = 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-&gt;next;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</a:t>
            </a:r>
            <a:r>
              <a:rPr lang="en-US" sz="1800" dirty="0" smtClean="0">
                <a:ea typeface="ＭＳ Ｐゴシック" panose="020B0600070205080204" pitchFamily="34" charset="-128"/>
              </a:rPr>
              <a:t>}</a:t>
            </a:r>
            <a:endParaRPr lang="en-US" sz="18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 void someFunction2( 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    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 = head;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    while (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 != null)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	print(</a:t>
            </a:r>
            <a:r>
              <a:rPr lang="en-US" sz="1800" dirty="0" err="1">
                <a:ea typeface="ＭＳ Ｐゴシック" panose="020B0600070205080204" pitchFamily="34" charset="-128"/>
              </a:rPr>
              <a:t>tmp.val</a:t>
            </a:r>
            <a:r>
              <a:rPr lang="en-US" sz="1800" dirty="0">
                <a:ea typeface="ＭＳ Ｐゴシック" panose="020B0600070205080204" pitchFamily="34" charset="-128"/>
              </a:rPr>
              <a:t>); 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 = </a:t>
            </a:r>
            <a:r>
              <a:rPr lang="en-US" sz="1800" dirty="0" err="1">
                <a:ea typeface="ＭＳ Ｐゴシック" panose="020B0600070205080204" pitchFamily="34" charset="-128"/>
              </a:rPr>
              <a:t>tmp</a:t>
            </a:r>
            <a:r>
              <a:rPr lang="en-US" sz="1800" dirty="0">
                <a:ea typeface="ＭＳ Ｐゴシック" panose="020B0600070205080204" pitchFamily="34" charset="-128"/>
              </a:rPr>
              <a:t>-&gt;next;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071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anose="020B0600070205080204" pitchFamily="34" charset="-128"/>
              </a:rPr>
              <a:t>Iterator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interface Iterator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</a:t>
            </a:r>
            <a:r>
              <a:rPr lang="en-US" sz="1800" dirty="0" err="1">
                <a:ea typeface="ＭＳ Ｐゴシック" panose="020B0600070205080204" pitchFamily="34" charset="-128"/>
              </a:rPr>
              <a:t>boolean</a:t>
            </a:r>
            <a:r>
              <a:rPr lang="en-US" sz="1800" dirty="0">
                <a:ea typeface="ＭＳ Ｐゴシック" panose="020B0600070205080204" pitchFamily="34" charset="-128"/>
              </a:rPr>
              <a:t> </a:t>
            </a:r>
            <a:r>
              <a:rPr lang="en-US" sz="1800" dirty="0" err="1">
                <a:ea typeface="ＭＳ Ｐゴシック" panose="020B0600070205080204" pitchFamily="34" charset="-128"/>
              </a:rPr>
              <a:t>hasNext</a:t>
            </a:r>
            <a:r>
              <a:rPr lang="en-US" sz="1800" dirty="0">
                <a:ea typeface="ＭＳ Ｐゴシック" panose="020B0600070205080204" pitchFamily="34" charset="-128"/>
              </a:rPr>
              <a:t>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Object next();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>
              <a:ea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>
                <a:ea typeface="ＭＳ Ｐゴシック" panose="020B0600070205080204" pitchFamily="34" charset="-128"/>
              </a:rPr>
              <a:t>	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364224" y="1111348"/>
            <a:ext cx="4754880" cy="50749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>
                <a:ea typeface="ＭＳ Ｐゴシック" panose="020B0600070205080204" pitchFamily="34" charset="-128"/>
              </a:rPr>
              <a:t>ArrayList</a:t>
            </a:r>
            <a:r>
              <a:rPr lang="en-US" dirty="0">
                <a:ea typeface="ＭＳ Ｐゴシック" panose="020B0600070205080204" pitchFamily="34" charset="-128"/>
              </a:rPr>
              <a:t> a = new </a:t>
            </a:r>
            <a:r>
              <a:rPr lang="en-US" dirty="0" err="1">
                <a:ea typeface="ＭＳ Ｐゴシック" panose="020B0600070205080204" pitchFamily="34" charset="-128"/>
              </a:rPr>
              <a:t>ArrayList</a:t>
            </a:r>
            <a:r>
              <a:rPr lang="en-US" dirty="0">
                <a:ea typeface="ＭＳ Ｐゴシック" panose="020B0600070205080204" pitchFamily="34" charset="-128"/>
              </a:rPr>
              <a:t>();</a:t>
            </a:r>
          </a:p>
          <a:p>
            <a:pPr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dirty="0" err="1">
                <a:ea typeface="ＭＳ Ｐゴシック" panose="020B0600070205080204" pitchFamily="34" charset="-128"/>
              </a:rPr>
              <a:t>a.add</a:t>
            </a:r>
            <a:r>
              <a:rPr lang="en-US" dirty="0">
                <a:ea typeface="ＭＳ Ｐゴシック" panose="020B0600070205080204" pitchFamily="34" charset="-128"/>
              </a:rPr>
              <a:t>(1); </a:t>
            </a:r>
            <a:r>
              <a:rPr lang="en-US" dirty="0" err="1">
                <a:ea typeface="ＭＳ Ｐゴシック" panose="020B0600070205080204" pitchFamily="34" charset="-128"/>
              </a:rPr>
              <a:t>a.add</a:t>
            </a:r>
            <a:r>
              <a:rPr lang="en-US" dirty="0">
                <a:ea typeface="ＭＳ Ｐゴシック" panose="020B0600070205080204" pitchFamily="34" charset="-128"/>
              </a:rPr>
              <a:t>(9); ….</a:t>
            </a:r>
          </a:p>
          <a:p>
            <a:pPr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Iterator </a:t>
            </a:r>
            <a:r>
              <a:rPr lang="en-US" dirty="0" err="1">
                <a:ea typeface="ＭＳ Ｐゴシック" panose="020B0600070205080204" pitchFamily="34" charset="-128"/>
              </a:rPr>
              <a:t>itr</a:t>
            </a:r>
            <a:r>
              <a:rPr lang="en-US" dirty="0">
                <a:ea typeface="ＭＳ Ｐゴシック" panose="020B0600070205080204" pitchFamily="34" charset="-128"/>
              </a:rPr>
              <a:t> = </a:t>
            </a:r>
            <a:r>
              <a:rPr lang="en-US" dirty="0" err="1">
                <a:ea typeface="ＭＳ Ｐゴシック" panose="020B0600070205080204" pitchFamily="34" charset="-128"/>
              </a:rPr>
              <a:t>a.getIterator</a:t>
            </a:r>
            <a:r>
              <a:rPr lang="en-US" dirty="0">
                <a:ea typeface="ＭＳ Ｐゴシック" panose="020B0600070205080204" pitchFamily="34" charset="-128"/>
              </a:rPr>
              <a:t>();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while(</a:t>
            </a:r>
            <a:r>
              <a:rPr lang="en-US" dirty="0" err="1">
                <a:ea typeface="ＭＳ Ｐゴシック" panose="020B0600070205080204" pitchFamily="34" charset="-128"/>
              </a:rPr>
              <a:t>itr.hasNext</a:t>
            </a:r>
            <a:r>
              <a:rPr lang="en-US" dirty="0">
                <a:ea typeface="ＭＳ Ｐゴシック" panose="020B0600070205080204" pitchFamily="34" charset="-128"/>
              </a:rPr>
              <a:t>()){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foo(</a:t>
            </a:r>
            <a:r>
              <a:rPr lang="en-US" dirty="0" err="1">
                <a:ea typeface="ＭＳ Ｐゴシック" panose="020B0600070205080204" pitchFamily="34" charset="-128"/>
              </a:rPr>
              <a:t>itr.next</a:t>
            </a:r>
            <a:r>
              <a:rPr lang="en-US" dirty="0">
                <a:ea typeface="ＭＳ Ｐゴシック" panose="020B0600070205080204" pitchFamily="34" charset="-128"/>
              </a:rPr>
              <a:t>());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}</a:t>
            </a:r>
          </a:p>
          <a:p>
            <a:pPr>
              <a:buNone/>
            </a:pPr>
            <a:endParaRPr lang="en-US" dirty="0"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dirty="0" err="1">
                <a:ea typeface="ＭＳ Ｐゴシック" panose="020B0600070205080204" pitchFamily="34" charset="-128"/>
              </a:rPr>
              <a:t>itr</a:t>
            </a:r>
            <a:r>
              <a:rPr lang="en-US" dirty="0">
                <a:ea typeface="ＭＳ Ｐゴシック" panose="020B0600070205080204" pitchFamily="34" charset="-128"/>
              </a:rPr>
              <a:t> = </a:t>
            </a:r>
            <a:r>
              <a:rPr lang="en-US" dirty="0" err="1">
                <a:ea typeface="ＭＳ Ｐゴシック" panose="020B0600070205080204" pitchFamily="34" charset="-128"/>
              </a:rPr>
              <a:t>a.getIterator</a:t>
            </a:r>
            <a:r>
              <a:rPr lang="en-US" dirty="0">
                <a:ea typeface="ＭＳ Ｐゴシック" panose="020B0600070205080204" pitchFamily="34" charset="-128"/>
              </a:rPr>
              <a:t>();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while(</a:t>
            </a:r>
            <a:r>
              <a:rPr lang="en-US" dirty="0" err="1">
                <a:ea typeface="ＭＳ Ｐゴシック" panose="020B0600070205080204" pitchFamily="34" charset="-128"/>
              </a:rPr>
              <a:t>itr.hasNext</a:t>
            </a:r>
            <a:r>
              <a:rPr lang="en-US" dirty="0">
                <a:ea typeface="ＭＳ Ｐゴシック" panose="020B0600070205080204" pitchFamily="34" charset="-128"/>
              </a:rPr>
              <a:t>()){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	print(</a:t>
            </a:r>
            <a:r>
              <a:rPr lang="en-US" dirty="0" err="1">
                <a:ea typeface="ＭＳ Ｐゴシック" panose="020B0600070205080204" pitchFamily="34" charset="-128"/>
              </a:rPr>
              <a:t>itr.next</a:t>
            </a:r>
            <a:r>
              <a:rPr lang="en-US" dirty="0">
                <a:ea typeface="ＭＳ Ｐゴシック" panose="020B0600070205080204" pitchFamily="34" charset="-128"/>
              </a:rPr>
              <a:t>());</a:t>
            </a:r>
          </a:p>
          <a:p>
            <a:pPr>
              <a:buNone/>
            </a:pPr>
            <a:r>
              <a:rPr lang="en-US" dirty="0">
                <a:ea typeface="ＭＳ Ｐゴシック" panose="020B0600070205080204" pitchFamily="34" charset="-128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45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3559</TotalTime>
  <Words>2226</Words>
  <Application>Microsoft Office PowerPoint</Application>
  <PresentationFormat>Widescreen</PresentationFormat>
  <Paragraphs>895</Paragraphs>
  <Slides>68</Slides>
  <Notes>65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7" baseType="lpstr">
      <vt:lpstr>ＭＳ Ｐゴシック</vt:lpstr>
      <vt:lpstr>Calibri</vt:lpstr>
      <vt:lpstr>Comic Sans MS</vt:lpstr>
      <vt:lpstr>Rockwell</vt:lpstr>
      <vt:lpstr>Rockwell (Body)</vt:lpstr>
      <vt:lpstr>Rockwell Condensed</vt:lpstr>
      <vt:lpstr>Times New Roman</vt:lpstr>
      <vt:lpstr>Wingdings</vt:lpstr>
      <vt:lpstr>Wood Type</vt:lpstr>
      <vt:lpstr>Software Engineering</vt:lpstr>
      <vt:lpstr>Acknowledgements</vt:lpstr>
      <vt:lpstr>Announcements</vt:lpstr>
      <vt:lpstr>Design Patterns</vt:lpstr>
      <vt:lpstr>Stepping through a Collection</vt:lpstr>
      <vt:lpstr>Stepping through a Collection</vt:lpstr>
      <vt:lpstr>Stepping through a Collection</vt:lpstr>
      <vt:lpstr>Stepping through a Collection</vt:lpstr>
      <vt:lpstr>Iterator</vt:lpstr>
      <vt:lpstr>Iterator</vt:lpstr>
      <vt:lpstr>Object-oriented design</vt:lpstr>
      <vt:lpstr>What are Design Patterns?</vt:lpstr>
      <vt:lpstr>Improved Communication</vt:lpstr>
      <vt:lpstr>More Specifically</vt:lpstr>
      <vt:lpstr>What design patterns are not</vt:lpstr>
      <vt:lpstr>Example: A Text Editor</vt:lpstr>
      <vt:lpstr>Text Editor Requirements</vt:lpstr>
      <vt:lpstr>Problem 1: Document Structure</vt:lpstr>
      <vt:lpstr>A Design</vt:lpstr>
      <vt:lpstr>Example of Hierarchical Composition</vt:lpstr>
      <vt:lpstr>Logical Object Structure</vt:lpstr>
      <vt:lpstr>Java Code</vt:lpstr>
      <vt:lpstr>Java Code</vt:lpstr>
      <vt:lpstr>Diagram</vt:lpstr>
      <vt:lpstr>Composites</vt:lpstr>
      <vt:lpstr>Problem 2: Enhancing the User Interface</vt:lpstr>
      <vt:lpstr>A Design</vt:lpstr>
      <vt:lpstr>Decorators</vt:lpstr>
      <vt:lpstr>Transparent Enclosure</vt:lpstr>
      <vt:lpstr>Java Code</vt:lpstr>
      <vt:lpstr>Diagram</vt:lpstr>
      <vt:lpstr>Decorators</vt:lpstr>
      <vt:lpstr>Problem 3: Supporting  Look-and-Feel Standards</vt:lpstr>
      <vt:lpstr>Possible Designs</vt:lpstr>
      <vt:lpstr>Abstract Object Creation</vt:lpstr>
      <vt:lpstr>Java Code </vt:lpstr>
      <vt:lpstr>Diagram</vt:lpstr>
      <vt:lpstr>Abstract Products</vt:lpstr>
      <vt:lpstr>Factories</vt:lpstr>
      <vt:lpstr>Problem 4: Spell-Checking</vt:lpstr>
      <vt:lpstr>One Possibility</vt:lpstr>
      <vt:lpstr>Diagram</vt:lpstr>
      <vt:lpstr>Notes</vt:lpstr>
      <vt:lpstr>Visitors</vt:lpstr>
      <vt:lpstr>Java Code</vt:lpstr>
      <vt:lpstr>Java Code</vt:lpstr>
      <vt:lpstr>Diagram</vt:lpstr>
      <vt:lpstr>Visitor Pattern</vt:lpstr>
      <vt:lpstr>Problem 5: Formatting</vt:lpstr>
      <vt:lpstr>Formatting Examples</vt:lpstr>
      <vt:lpstr>A Design</vt:lpstr>
      <vt:lpstr>The Core Issue</vt:lpstr>
      <vt:lpstr>Java Code</vt:lpstr>
      <vt:lpstr>Diagram</vt:lpstr>
      <vt:lpstr>Formatter</vt:lpstr>
      <vt:lpstr>Strategies</vt:lpstr>
      <vt:lpstr>Problem: one-to-many-dependency</vt:lpstr>
      <vt:lpstr>Observer Pattern</vt:lpstr>
      <vt:lpstr>Observer Pattern</vt:lpstr>
      <vt:lpstr>Observer Pattern</vt:lpstr>
      <vt:lpstr>Observer Pattern</vt:lpstr>
      <vt:lpstr>Observer Pattern</vt:lpstr>
      <vt:lpstr>Java Code</vt:lpstr>
      <vt:lpstr>Java Code</vt:lpstr>
      <vt:lpstr>Observer Pattern</vt:lpstr>
      <vt:lpstr>Design Patterns Philosophy</vt:lpstr>
      <vt:lpstr>Design Patterns</vt:lpstr>
      <vt:lpstr>More Patterns</vt:lpstr>
    </vt:vector>
  </TitlesOfParts>
  <Company>Yale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</dc:title>
  <dc:creator>Piskac, Ruzica</dc:creator>
  <cp:lastModifiedBy>Piskac, Ruzica</cp:lastModifiedBy>
  <cp:revision>219</cp:revision>
  <dcterms:created xsi:type="dcterms:W3CDTF">2014-01-12T21:15:03Z</dcterms:created>
  <dcterms:modified xsi:type="dcterms:W3CDTF">2014-01-29T15:23:57Z</dcterms:modified>
</cp:coreProperties>
</file>