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12" r:id="rId2"/>
  </p:sldMasterIdLst>
  <p:notesMasterIdLst>
    <p:notesMasterId r:id="rId42"/>
  </p:notesMasterIdLst>
  <p:handoutMasterIdLst>
    <p:handoutMasterId r:id="rId43"/>
  </p:handoutMasterIdLst>
  <p:sldIdLst>
    <p:sldId id="900" r:id="rId3"/>
    <p:sldId id="1016" r:id="rId4"/>
    <p:sldId id="991" r:id="rId5"/>
    <p:sldId id="990" r:id="rId6"/>
    <p:sldId id="1064" r:id="rId7"/>
    <p:sldId id="1017" r:id="rId8"/>
    <p:sldId id="992" r:id="rId9"/>
    <p:sldId id="993" r:id="rId10"/>
    <p:sldId id="994" r:id="rId11"/>
    <p:sldId id="995" r:id="rId12"/>
    <p:sldId id="996" r:id="rId13"/>
    <p:sldId id="997" r:id="rId14"/>
    <p:sldId id="999" r:id="rId15"/>
    <p:sldId id="1000" r:id="rId16"/>
    <p:sldId id="1001" r:id="rId17"/>
    <p:sldId id="1039" r:id="rId18"/>
    <p:sldId id="1040" r:id="rId19"/>
    <p:sldId id="1041" r:id="rId20"/>
    <p:sldId id="1042" r:id="rId21"/>
    <p:sldId id="1043" r:id="rId22"/>
    <p:sldId id="1059" r:id="rId23"/>
    <p:sldId id="1046" r:id="rId24"/>
    <p:sldId id="1104" r:id="rId25"/>
    <p:sldId id="1105" r:id="rId26"/>
    <p:sldId id="1106" r:id="rId27"/>
    <p:sldId id="1107" r:id="rId28"/>
    <p:sldId id="1116" r:id="rId29"/>
    <p:sldId id="1108" r:id="rId30"/>
    <p:sldId id="1109" r:id="rId31"/>
    <p:sldId id="1110" r:id="rId32"/>
    <p:sldId id="1111" r:id="rId33"/>
    <p:sldId id="1112" r:id="rId34"/>
    <p:sldId id="1117" r:id="rId35"/>
    <p:sldId id="1102" r:id="rId36"/>
    <p:sldId id="1119" r:id="rId37"/>
    <p:sldId id="1120" r:id="rId38"/>
    <p:sldId id="1125" r:id="rId39"/>
    <p:sldId id="1126" r:id="rId40"/>
    <p:sldId id="1144" r:id="rId41"/>
  </p:sldIdLst>
  <p:sldSz cx="9144000" cy="6858000" type="screen4x3"/>
  <p:notesSz cx="6858000" cy="9144000"/>
  <p:defaultTextStyle>
    <a:defPPr>
      <a:defRPr lang="en-US"/>
    </a:defPPr>
    <a:lvl1pPr algn="l" rtl="0" fontAlgn="base">
      <a:spcBef>
        <a:spcPct val="0"/>
      </a:spcBef>
      <a:spcAft>
        <a:spcPct val="0"/>
      </a:spcAft>
      <a:defRPr sz="2400" kern="1200" baseline="-250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baseline="-250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baseline="-250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baseline="-250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baseline="-250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baseline="-250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baseline="-250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baseline="-250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baseline="-250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808081"/>
    <a:srgbClr val="C5D1E0"/>
    <a:srgbClr val="FF6600"/>
    <a:srgbClr val="FFCC99"/>
    <a:srgbClr val="0F4D92"/>
    <a:srgbClr val="F3F3F3"/>
    <a:srgbClr val="FF1D1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98"/>
    <p:restoredTop sz="89106"/>
  </p:normalViewPr>
  <p:slideViewPr>
    <p:cSldViewPr snapToGrid="0">
      <p:cViewPr>
        <p:scale>
          <a:sx n="100" d="100"/>
          <a:sy n="100" d="100"/>
        </p:scale>
        <p:origin x="712" y="-152"/>
      </p:cViewPr>
      <p:guideLst>
        <p:guide orient="horz" pos="2160"/>
        <p:guide pos="2880"/>
      </p:guideLst>
    </p:cSldViewPr>
  </p:slideViewPr>
  <p:notesTextViewPr>
    <p:cViewPr>
      <p:scale>
        <a:sx n="100" d="100"/>
        <a:sy n="100" d="100"/>
      </p:scale>
      <p:origin x="0" y="0"/>
    </p:cViewPr>
  </p:notesTextViewPr>
  <p:sorterViewPr>
    <p:cViewPr>
      <p:scale>
        <a:sx n="98" d="100"/>
        <a:sy n="98"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effectLst>
                  <a:outerShdw blurRad="38100" dist="38100" dir="2700000" algn="tl">
                    <a:srgbClr val="DDDDDD"/>
                  </a:outerShdw>
                </a:effectLst>
              </a:defRPr>
            </a:lvl1pPr>
          </a:lstStyle>
          <a:p>
            <a:pPr>
              <a:defRPr/>
            </a:pPr>
            <a:endParaRPr lang="en-US"/>
          </a:p>
        </p:txBody>
      </p:sp>
      <p:sp>
        <p:nvSpPr>
          <p:cNvPr id="1546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effectLst>
                  <a:outerShdw blurRad="38100" dist="38100" dir="2700000" algn="tl">
                    <a:srgbClr val="DDDDDD"/>
                  </a:outerShdw>
                </a:effectLst>
              </a:defRPr>
            </a:lvl1pPr>
          </a:lstStyle>
          <a:p>
            <a:pPr>
              <a:defRPr/>
            </a:pPr>
            <a:endParaRPr lang="en-US"/>
          </a:p>
        </p:txBody>
      </p:sp>
      <p:sp>
        <p:nvSpPr>
          <p:cNvPr id="1546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effectLst>
                  <a:outerShdw blurRad="38100" dist="38100" dir="2700000" algn="tl">
                    <a:srgbClr val="DDDDDD"/>
                  </a:outerShdw>
                </a:effectLst>
              </a:defRPr>
            </a:lvl1pPr>
          </a:lstStyle>
          <a:p>
            <a:pPr>
              <a:defRPr/>
            </a:pPr>
            <a:endParaRPr lang="en-US"/>
          </a:p>
        </p:txBody>
      </p:sp>
      <p:sp>
        <p:nvSpPr>
          <p:cNvPr id="1546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effectLst>
                  <a:outerShdw blurRad="38100" dist="38100" dir="2700000" algn="tl">
                    <a:srgbClr val="DDDDDD"/>
                  </a:outerShdw>
                </a:effectLst>
              </a:defRPr>
            </a:lvl1pPr>
          </a:lstStyle>
          <a:p>
            <a:pPr>
              <a:defRPr/>
            </a:pPr>
            <a:fld id="{5721E9F5-F346-4544-A173-003E47FC89BC}" type="slidenum">
              <a:rPr lang="en-US"/>
              <a:pPr>
                <a:defRPr/>
              </a:pPr>
              <a:t>‹#›</a:t>
            </a:fld>
            <a:endParaRPr lang="en-US"/>
          </a:p>
        </p:txBody>
      </p:sp>
    </p:spTree>
    <p:extLst>
      <p:ext uri="{BB962C8B-B14F-4D97-AF65-F5344CB8AC3E}">
        <p14:creationId xmlns:p14="http://schemas.microsoft.com/office/powerpoint/2010/main" val="11891274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baseline="0">
                <a:effectLst/>
                <a:ea typeface="ＭＳ Ｐゴシック" charset="-128"/>
                <a:cs typeface="ＭＳ Ｐゴシック" charset="-128"/>
              </a:defRPr>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baseline="0">
                <a:effectLst/>
                <a:ea typeface="ＭＳ Ｐゴシック" charset="-128"/>
                <a:cs typeface="ＭＳ Ｐゴシック" charset="-128"/>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baseline="0">
                <a:effectLst/>
                <a:ea typeface="ＭＳ Ｐゴシック" charset="-128"/>
                <a:cs typeface="ＭＳ Ｐゴシック" charset="-128"/>
              </a:defRPr>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baseline="0">
                <a:effectLst/>
              </a:defRPr>
            </a:lvl1pPr>
          </a:lstStyle>
          <a:p>
            <a:pPr>
              <a:defRPr/>
            </a:pPr>
            <a:fld id="{86487906-38C7-2948-8EF2-63BA3985CDFF}" type="slidenum">
              <a:rPr lang="en-US"/>
              <a:pPr>
                <a:defRPr/>
              </a:pPr>
              <a:t>‹#›</a:t>
            </a:fld>
            <a:endParaRPr lang="en-US"/>
          </a:p>
        </p:txBody>
      </p:sp>
    </p:spTree>
    <p:extLst>
      <p:ext uri="{BB962C8B-B14F-4D97-AF65-F5344CB8AC3E}">
        <p14:creationId xmlns:p14="http://schemas.microsoft.com/office/powerpoint/2010/main" val="53612778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ＭＳ Ｐゴシック" charset="0"/>
                <a:cs typeface="ＭＳ Ｐゴシック" charset="0"/>
              </a:defRPr>
            </a:lvl1pPr>
            <a:lvl2pPr marL="742950" indent="-285750" eaLnBrk="0" hangingPunct="0">
              <a:defRPr sz="2400" baseline="-25000">
                <a:solidFill>
                  <a:schemeClr val="tx1"/>
                </a:solidFill>
                <a:latin typeface="Arial" charset="0"/>
                <a:ea typeface="ＭＳ Ｐゴシック" charset="0"/>
              </a:defRPr>
            </a:lvl2pPr>
            <a:lvl3pPr marL="1143000" indent="-228600" eaLnBrk="0" hangingPunct="0">
              <a:defRPr sz="2400" baseline="-25000">
                <a:solidFill>
                  <a:schemeClr val="tx1"/>
                </a:solidFill>
                <a:latin typeface="Arial" charset="0"/>
                <a:ea typeface="ＭＳ Ｐゴシック" charset="0"/>
              </a:defRPr>
            </a:lvl3pPr>
            <a:lvl4pPr marL="1600200" indent="-228600" eaLnBrk="0" hangingPunct="0">
              <a:defRPr sz="2400" baseline="-25000">
                <a:solidFill>
                  <a:schemeClr val="tx1"/>
                </a:solidFill>
                <a:latin typeface="Arial" charset="0"/>
                <a:ea typeface="ＭＳ Ｐゴシック" charset="0"/>
              </a:defRPr>
            </a:lvl4pPr>
            <a:lvl5pPr marL="2057400" indent="-228600" eaLnBrk="0" hangingPunct="0">
              <a:defRPr sz="2400" baseline="-25000">
                <a:solidFill>
                  <a:schemeClr val="tx1"/>
                </a:solidFill>
                <a:latin typeface="Arial" charset="0"/>
                <a:ea typeface="ＭＳ Ｐゴシック" charset="0"/>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charset="0"/>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charset="0"/>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charset="0"/>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charset="0"/>
              </a:defRPr>
            </a:lvl9pPr>
          </a:lstStyle>
          <a:p>
            <a:fld id="{662F50D6-D15D-9D43-8078-CCA5EDDAF389}" type="slidenum">
              <a:rPr lang="en-US" sz="1200" baseline="0"/>
              <a:pPr/>
              <a:t>1</a:t>
            </a:fld>
            <a:endParaRPr lang="en-US" sz="1200" baseline="0"/>
          </a:p>
        </p:txBody>
      </p:sp>
      <p:sp>
        <p:nvSpPr>
          <p:cNvPr id="51202" name="Rectangle 2"/>
          <p:cNvSpPr>
            <a:spLocks noGrp="1" noRot="1" noChangeAspect="1" noChangeArrowheads="1"/>
          </p:cNvSpPr>
          <p:nvPr>
            <p:ph type="sldImg"/>
          </p:nvPr>
        </p:nvSpPr>
        <p:spPr>
          <a:solidFill>
            <a:srgbClr val="FFFFFF"/>
          </a:solidFill>
          <a:ln/>
        </p:spPr>
      </p:sp>
      <p:sp>
        <p:nvSpPr>
          <p:cNvPr id="5120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984302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6562"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r>
              <a:rPr lang="en-US" sz="2000" dirty="0">
                <a:latin typeface="Lucida Grande" charset="0"/>
                <a:cs typeface="Lucida Grande" charset="0"/>
                <a:sym typeface="Lucida Grande" charset="0"/>
              </a:rPr>
              <a:t>We use the example Java algorithmic policy to illustrate the tracing method.  Suppose Maple executes the algorithmic policy on a packet with Ethernet source 1, Ethernet </a:t>
            </a:r>
            <a:r>
              <a:rPr lang="en-US" sz="2000" dirty="0" err="1">
                <a:latin typeface="Lucida Grande" charset="0"/>
                <a:cs typeface="Lucida Grande" charset="0"/>
                <a:sym typeface="Lucida Grande" charset="0"/>
              </a:rPr>
              <a:t>dest</a:t>
            </a:r>
            <a:r>
              <a:rPr lang="en-US" sz="2000" dirty="0">
                <a:latin typeface="Lucida Grande" charset="0"/>
                <a:cs typeface="Lucida Grande" charset="0"/>
                <a:sym typeface="Lucida Grande" charset="0"/>
              </a:rPr>
              <a:t> 2 and </a:t>
            </a:r>
            <a:r>
              <a:rPr lang="en-US" sz="2000" dirty="0" err="1">
                <a:latin typeface="Lucida Grande" charset="0"/>
                <a:cs typeface="Lucida Grande" charset="0"/>
                <a:sym typeface="Lucida Grande" charset="0"/>
              </a:rPr>
              <a:t>tcp</a:t>
            </a:r>
            <a:r>
              <a:rPr lang="en-US" sz="2000" dirty="0">
                <a:latin typeface="Lucida Grande" charset="0"/>
                <a:cs typeface="Lucida Grande" charset="0"/>
                <a:sym typeface="Lucida Grande" charset="0"/>
              </a:rPr>
              <a:t> destination 80. As the packet moves through the policy, Maple collects a trace of the execution. </a:t>
            </a:r>
            <a:r>
              <a:rPr lang="en-US" sz="2000" baseline="0" dirty="0" smtClean="0">
                <a:latin typeface="Lucida Grande" charset="0"/>
                <a:cs typeface="Lucida Grande" charset="0"/>
                <a:sym typeface="Lucida Grande" charset="0"/>
              </a:rPr>
              <a:t> </a:t>
            </a:r>
            <a:r>
              <a:rPr lang="en-US" sz="2000" dirty="0" smtClean="0">
                <a:latin typeface="Lucida Grande" charset="0"/>
                <a:cs typeface="Lucida Grande" charset="0"/>
                <a:sym typeface="Lucida Grande" charset="0"/>
              </a:rPr>
              <a:t>When </a:t>
            </a:r>
            <a:r>
              <a:rPr lang="en-US" sz="2000" dirty="0">
                <a:latin typeface="Lucida Grande" charset="0"/>
                <a:cs typeface="Lucida Grande" charset="0"/>
                <a:sym typeface="Lucida Grande" charset="0"/>
              </a:rPr>
              <a:t>this packet arrives at the check on </a:t>
            </a:r>
            <a:r>
              <a:rPr lang="en-US" sz="2000" dirty="0" err="1">
                <a:latin typeface="Lucida Grande" charset="0"/>
                <a:cs typeface="Lucida Grande" charset="0"/>
                <a:sym typeface="Lucida Grande" charset="0"/>
              </a:rPr>
              <a:t>tcp</a:t>
            </a:r>
            <a:r>
              <a:rPr lang="en-US" sz="2000" dirty="0">
                <a:latin typeface="Lucida Grande" charset="0"/>
                <a:cs typeface="Lucida Grande" charset="0"/>
                <a:sym typeface="Lucida Grande" charset="0"/>
              </a:rPr>
              <a:t> destination, Maple records the assertion, and its outcome. In this case, the outcome is false. The program proceeds to the else branch, where it reads the source and destination addresses, both of which Maple logs. Finally, the program returns the computed path.</a:t>
            </a:r>
          </a:p>
          <a:p>
            <a:endParaRPr lang="en-US" sz="2000" dirty="0">
              <a:latin typeface="Lucida Grande" charset="0"/>
              <a:cs typeface="Lucida Grande" charset="0"/>
              <a:sym typeface="Lucida Grande" charset="0"/>
            </a:endParaRPr>
          </a:p>
          <a:p>
            <a:endParaRPr lang="en-US" sz="2000" dirty="0">
              <a:latin typeface="Lucida Grande" charset="0"/>
              <a:cs typeface="Lucida Grande" charset="0"/>
              <a:sym typeface="Lucida Grande" charset="0"/>
            </a:endParaRPr>
          </a:p>
        </p:txBody>
      </p:sp>
    </p:spTree>
    <p:extLst>
      <p:ext uri="{BB962C8B-B14F-4D97-AF65-F5344CB8AC3E}">
        <p14:creationId xmlns:p14="http://schemas.microsoft.com/office/powerpoint/2010/main" val="1500852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861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r>
              <a:rPr lang="en-US" sz="2000" dirty="0">
                <a:latin typeface="Lucida Grande" charset="0"/>
                <a:cs typeface="Lucida Grande" charset="0"/>
                <a:sym typeface="Lucida Grande" charset="0"/>
              </a:rPr>
              <a:t>Maple then uses this trace to begin generating the Trace Tree. In this case, Maple still </a:t>
            </a:r>
            <a:r>
              <a:rPr lang="en-US" sz="2000" dirty="0" err="1">
                <a:latin typeface="Lucida Grande" charset="0"/>
                <a:cs typeface="Lucida Grande" charset="0"/>
                <a:sym typeface="Lucida Grande" charset="0"/>
              </a:rPr>
              <a:t>doesn</a:t>
            </a:r>
            <a:r>
              <a:rPr lang="ja-JP" altLang="en-US" sz="2000" dirty="0">
                <a:latin typeface="Arial"/>
                <a:cs typeface="Lucida Grande" charset="0"/>
                <a:sym typeface="Lucida Grande" charset="0"/>
              </a:rPr>
              <a:t>’</a:t>
            </a:r>
            <a:r>
              <a:rPr lang="en-US" sz="2000" dirty="0">
                <a:latin typeface="Lucida Grande" charset="0"/>
                <a:cs typeface="Lucida Grande" charset="0"/>
                <a:sym typeface="Lucida Grande" charset="0"/>
              </a:rPr>
              <a:t>t know what will happen if the assertion is true, and it therefore adds a placeholder under the true branch.</a:t>
            </a:r>
          </a:p>
          <a:p>
            <a:endParaRPr lang="en-US" sz="2000" dirty="0">
              <a:latin typeface="Lucida Grande" charset="0"/>
              <a:cs typeface="Lucida Grande" charset="0"/>
              <a:sym typeface="Lucida Grande" charset="0"/>
            </a:endParaRPr>
          </a:p>
          <a:p>
            <a:r>
              <a:rPr lang="en-US" sz="2000" dirty="0">
                <a:latin typeface="Lucida Grande" charset="0"/>
                <a:cs typeface="Lucida Grande" charset="0"/>
                <a:sym typeface="Lucida Grande" charset="0"/>
              </a:rPr>
              <a:t>Now, if we execute f on a packet to </a:t>
            </a:r>
            <a:r>
              <a:rPr lang="en-US" sz="2000" dirty="0" err="1">
                <a:latin typeface="Lucida Grande" charset="0"/>
                <a:cs typeface="Lucida Grande" charset="0"/>
                <a:sym typeface="Lucida Grande" charset="0"/>
              </a:rPr>
              <a:t>tcp</a:t>
            </a:r>
            <a:r>
              <a:rPr lang="en-US" sz="2000" dirty="0">
                <a:latin typeface="Lucida Grande" charset="0"/>
                <a:cs typeface="Lucida Grande" charset="0"/>
                <a:sym typeface="Lucida Grande" charset="0"/>
              </a:rPr>
              <a:t> destination 22, the assertion is true, and the packet is dropped. Maple logs this new trace and uses it to refine its Trace Tree, filling in the true branch of the assertion. </a:t>
            </a:r>
          </a:p>
          <a:p>
            <a:endParaRPr lang="en-US" sz="2000" dirty="0">
              <a:latin typeface="Lucida Grande" charset="0"/>
              <a:cs typeface="Lucida Grande" charset="0"/>
              <a:sym typeface="Lucida Grande" charset="0"/>
            </a:endParaRPr>
          </a:p>
        </p:txBody>
      </p:sp>
    </p:spTree>
    <p:extLst>
      <p:ext uri="{BB962C8B-B14F-4D97-AF65-F5344CB8AC3E}">
        <p14:creationId xmlns:p14="http://schemas.microsoft.com/office/powerpoint/2010/main" val="1813873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861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r>
              <a:rPr lang="en-US" sz="2000" dirty="0">
                <a:latin typeface="Lucida Grande" charset="0"/>
                <a:cs typeface="Lucida Grande" charset="0"/>
                <a:sym typeface="Lucida Grande" charset="0"/>
              </a:rPr>
              <a:t>Maple then uses this trace to begin generating the Trace Tree. In this case, Maple still </a:t>
            </a:r>
            <a:r>
              <a:rPr lang="en-US" sz="2000" dirty="0" err="1">
                <a:latin typeface="Lucida Grande" charset="0"/>
                <a:cs typeface="Lucida Grande" charset="0"/>
                <a:sym typeface="Lucida Grande" charset="0"/>
              </a:rPr>
              <a:t>doesn</a:t>
            </a:r>
            <a:r>
              <a:rPr lang="ja-JP" altLang="en-US" sz="2000" dirty="0">
                <a:latin typeface="Arial"/>
                <a:cs typeface="Lucida Grande" charset="0"/>
                <a:sym typeface="Lucida Grande" charset="0"/>
              </a:rPr>
              <a:t>’</a:t>
            </a:r>
            <a:r>
              <a:rPr lang="en-US" sz="2000" dirty="0">
                <a:latin typeface="Lucida Grande" charset="0"/>
                <a:cs typeface="Lucida Grande" charset="0"/>
                <a:sym typeface="Lucida Grande" charset="0"/>
              </a:rPr>
              <a:t>t know what will happen if the assertion is true, and it therefore adds a placeholder under the true branch.</a:t>
            </a:r>
          </a:p>
          <a:p>
            <a:endParaRPr lang="en-US" sz="2000" dirty="0">
              <a:latin typeface="Lucida Grande" charset="0"/>
              <a:cs typeface="Lucida Grande" charset="0"/>
              <a:sym typeface="Lucida Grande" charset="0"/>
            </a:endParaRPr>
          </a:p>
          <a:p>
            <a:r>
              <a:rPr lang="en-US" sz="2000" dirty="0">
                <a:latin typeface="Lucida Grande" charset="0"/>
                <a:cs typeface="Lucida Grande" charset="0"/>
                <a:sym typeface="Lucida Grande" charset="0"/>
              </a:rPr>
              <a:t>Now, if we execute f on a packet to </a:t>
            </a:r>
            <a:r>
              <a:rPr lang="en-US" sz="2000" dirty="0" err="1">
                <a:latin typeface="Lucida Grande" charset="0"/>
                <a:cs typeface="Lucida Grande" charset="0"/>
                <a:sym typeface="Lucida Grande" charset="0"/>
              </a:rPr>
              <a:t>tcp</a:t>
            </a:r>
            <a:r>
              <a:rPr lang="en-US" sz="2000" dirty="0">
                <a:latin typeface="Lucida Grande" charset="0"/>
                <a:cs typeface="Lucida Grande" charset="0"/>
                <a:sym typeface="Lucida Grande" charset="0"/>
              </a:rPr>
              <a:t> destination 22, the assertion is true, and the packet is dropped. Maple logs this new trace and uses it to refine its Trace Tree, filling in the true branch of the assertion. </a:t>
            </a:r>
          </a:p>
          <a:p>
            <a:endParaRPr lang="en-US" sz="2000" dirty="0">
              <a:latin typeface="Lucida Grande" charset="0"/>
              <a:cs typeface="Lucida Grande" charset="0"/>
              <a:sym typeface="Lucida Grande" charset="0"/>
            </a:endParaRPr>
          </a:p>
        </p:txBody>
      </p:sp>
    </p:spTree>
    <p:extLst>
      <p:ext uri="{BB962C8B-B14F-4D97-AF65-F5344CB8AC3E}">
        <p14:creationId xmlns:p14="http://schemas.microsoft.com/office/powerpoint/2010/main" val="584897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065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r>
              <a:rPr lang="en-US" sz="1400" dirty="0">
                <a:latin typeface="Lucida Grande" charset="0"/>
                <a:cs typeface="Lucida Grande" charset="0"/>
                <a:sym typeface="Lucida Grande" charset="0"/>
              </a:rPr>
              <a:t>The basic compilation algorithm is actually very simple, and we explain it here in the context of an example trace tree. For simplicity the leaves are </a:t>
            </a:r>
            <a:r>
              <a:rPr lang="en-US" sz="1400" dirty="0" smtClean="0">
                <a:latin typeface="Lucida Grande" charset="0"/>
                <a:cs typeface="Lucida Grande" charset="0"/>
                <a:sym typeface="Lucida Grande" charset="0"/>
              </a:rPr>
              <a:t>labeled </a:t>
            </a:r>
            <a:r>
              <a:rPr lang="en-US" sz="1400" dirty="0">
                <a:latin typeface="Lucida Grande" charset="0"/>
                <a:cs typeface="Lucida Grande" charset="0"/>
                <a:sym typeface="Lucida Grande" charset="0"/>
              </a:rPr>
              <a:t>with switch-specific actions, such as forward on some ports or drop. </a:t>
            </a:r>
          </a:p>
          <a:p>
            <a:endParaRPr lang="en-US" sz="1400" dirty="0">
              <a:latin typeface="Lucida Grande" charset="0"/>
              <a:cs typeface="Lucida Grande" charset="0"/>
              <a:sym typeface="Lucida Grande" charset="0"/>
            </a:endParaRPr>
          </a:p>
          <a:p>
            <a:r>
              <a:rPr lang="en-US" sz="1400" dirty="0">
                <a:latin typeface="Lucida Grande" charset="0"/>
                <a:cs typeface="Lucida Grande" charset="0"/>
                <a:sym typeface="Lucida Grande" charset="0"/>
              </a:rPr>
              <a:t>The basic algorithm generates one rule for each execution of f, and each execution of f is stored as a path from the root of the trace tree to a leaf. For example, the right-most path in this tree resulted from an execution that observed that </a:t>
            </a:r>
            <a:r>
              <a:rPr lang="en-US" sz="1400" dirty="0" err="1">
                <a:latin typeface="Lucida Grande" charset="0"/>
                <a:cs typeface="Lucida Grande" charset="0"/>
                <a:sym typeface="Lucida Grande" charset="0"/>
              </a:rPr>
              <a:t>tcpDst</a:t>
            </a:r>
            <a:r>
              <a:rPr lang="en-US" sz="1400" dirty="0">
                <a:latin typeface="Lucida Grande" charset="0"/>
                <a:cs typeface="Lucida Grande" charset="0"/>
                <a:sym typeface="Lucida Grande" charset="0"/>
              </a:rPr>
              <a:t>!=22 and </a:t>
            </a:r>
            <a:r>
              <a:rPr lang="en-US" sz="1400" dirty="0" err="1">
                <a:latin typeface="Lucida Grande" charset="0"/>
                <a:cs typeface="Lucida Grande" charset="0"/>
                <a:sym typeface="Lucida Grande" charset="0"/>
              </a:rPr>
              <a:t>ethDst</a:t>
            </a:r>
            <a:r>
              <a:rPr lang="en-US" sz="1400" dirty="0">
                <a:latin typeface="Lucida Grande" charset="0"/>
                <a:cs typeface="Lucida Grande" charset="0"/>
                <a:sym typeface="Lucida Grande" charset="0"/>
              </a:rPr>
              <a:t>==4 and </a:t>
            </a:r>
            <a:r>
              <a:rPr lang="en-US" sz="1400" dirty="0" err="1">
                <a:latin typeface="Lucida Grande" charset="0"/>
                <a:cs typeface="Lucida Grande" charset="0"/>
                <a:sym typeface="Lucida Grande" charset="0"/>
              </a:rPr>
              <a:t>ethSrc</a:t>
            </a:r>
            <a:r>
              <a:rPr lang="en-US" sz="1400" dirty="0">
                <a:latin typeface="Lucida Grande" charset="0"/>
                <a:cs typeface="Lucida Grande" charset="0"/>
                <a:sym typeface="Lucida Grande" charset="0"/>
              </a:rPr>
              <a:t>==6.</a:t>
            </a:r>
          </a:p>
          <a:p>
            <a:r>
              <a:rPr lang="en-US" sz="1400" dirty="0">
                <a:latin typeface="Lucida Grande" charset="0"/>
                <a:cs typeface="Lucida Grande" charset="0"/>
                <a:sym typeface="Lucida Grande" charset="0"/>
              </a:rPr>
              <a:t>The leaf stores the action and the match condition can be obtained from the path from the root to the leaf. In this case, we would want to match on </a:t>
            </a:r>
            <a:r>
              <a:rPr lang="en-US" sz="1400" dirty="0" err="1">
                <a:latin typeface="Lucida Grande" charset="0"/>
                <a:cs typeface="Lucida Grande" charset="0"/>
                <a:sym typeface="Lucida Grande" charset="0"/>
              </a:rPr>
              <a:t>tcpDst</a:t>
            </a:r>
            <a:r>
              <a:rPr lang="en-US" sz="1400" dirty="0">
                <a:latin typeface="Lucida Grande" charset="0"/>
                <a:cs typeface="Lucida Grande" charset="0"/>
                <a:sym typeface="Lucida Grande" charset="0"/>
              </a:rPr>
              <a:t>!=22, </a:t>
            </a:r>
            <a:r>
              <a:rPr lang="en-US" sz="1400" dirty="0" err="1">
                <a:latin typeface="Lucida Grande" charset="0"/>
                <a:cs typeface="Lucida Grande" charset="0"/>
                <a:sym typeface="Lucida Grande" charset="0"/>
              </a:rPr>
              <a:t>ethDst</a:t>
            </a:r>
            <a:r>
              <a:rPr lang="en-US" sz="1400" dirty="0">
                <a:latin typeface="Lucida Grande" charset="0"/>
                <a:cs typeface="Lucida Grande" charset="0"/>
                <a:sym typeface="Lucida Grande" charset="0"/>
              </a:rPr>
              <a:t>==4 and </a:t>
            </a:r>
            <a:r>
              <a:rPr lang="en-US" sz="1400" dirty="0" err="1">
                <a:latin typeface="Lucida Grande" charset="0"/>
                <a:cs typeface="Lucida Grande" charset="0"/>
                <a:sym typeface="Lucida Grande" charset="0"/>
              </a:rPr>
              <a:t>ethSrc</a:t>
            </a:r>
            <a:r>
              <a:rPr lang="en-US" sz="1400" dirty="0">
                <a:latin typeface="Lucida Grande" charset="0"/>
                <a:cs typeface="Lucida Grande" charset="0"/>
                <a:sym typeface="Lucida Grande" charset="0"/>
              </a:rPr>
              <a:t>==6. Of course, as we described earlier, we cannot match on </a:t>
            </a:r>
            <a:r>
              <a:rPr lang="en-US" sz="1400" dirty="0" err="1">
                <a:latin typeface="Lucida Grande" charset="0"/>
                <a:cs typeface="Lucida Grande" charset="0"/>
                <a:sym typeface="Lucida Grande" charset="0"/>
              </a:rPr>
              <a:t>tcpDst</a:t>
            </a:r>
            <a:r>
              <a:rPr lang="en-US" sz="1400" dirty="0">
                <a:latin typeface="Lucida Grande" charset="0"/>
                <a:cs typeface="Lucida Grande" charset="0"/>
                <a:sym typeface="Lucida Grande" charset="0"/>
              </a:rPr>
              <a:t>!=22, and so instead we will generate a rule at some higher priority that matches on the condition which we wish to negate. This rule, which we call a </a:t>
            </a:r>
            <a:r>
              <a:rPr lang="ja-JP" altLang="en-US" sz="1400" dirty="0">
                <a:latin typeface="Arial"/>
                <a:cs typeface="Lucida Grande" charset="0"/>
                <a:sym typeface="Lucida Grande" charset="0"/>
              </a:rPr>
              <a:t>“</a:t>
            </a:r>
            <a:r>
              <a:rPr lang="en-US" sz="1400" dirty="0">
                <a:latin typeface="Lucida Grande" charset="0"/>
                <a:cs typeface="Lucida Grande" charset="0"/>
                <a:sym typeface="Lucida Grande" charset="0"/>
              </a:rPr>
              <a:t>barrier rule</a:t>
            </a:r>
            <a:r>
              <a:rPr lang="ja-JP" altLang="en-US" sz="1400" dirty="0">
                <a:latin typeface="Arial"/>
                <a:cs typeface="Lucida Grande" charset="0"/>
                <a:sym typeface="Lucida Grande" charset="0"/>
              </a:rPr>
              <a:t>”</a:t>
            </a:r>
            <a:r>
              <a:rPr lang="en-US" sz="1400" dirty="0">
                <a:latin typeface="Lucida Grande" charset="0"/>
                <a:cs typeface="Lucida Grande" charset="0"/>
                <a:sym typeface="Lucida Grande" charset="0"/>
              </a:rPr>
              <a:t> ensures that the rule for the execution which we are considering only fires when the condition is false. </a:t>
            </a:r>
          </a:p>
          <a:p>
            <a:endParaRPr lang="en-US" sz="1400" dirty="0">
              <a:latin typeface="Lucida Grande" charset="0"/>
              <a:cs typeface="Lucida Grande" charset="0"/>
              <a:sym typeface="Lucida Grande" charset="0"/>
            </a:endParaRPr>
          </a:p>
          <a:p>
            <a:r>
              <a:rPr lang="en-US" sz="1400" dirty="0">
                <a:latin typeface="Lucida Grande" charset="0"/>
                <a:cs typeface="Lucida Grande" charset="0"/>
                <a:sym typeface="Lucida Grande" charset="0"/>
              </a:rPr>
              <a:t>We observe that all the rules that require </a:t>
            </a:r>
            <a:r>
              <a:rPr lang="en-US" sz="1400" dirty="0" err="1">
                <a:latin typeface="Lucida Grande" charset="0"/>
                <a:cs typeface="Lucida Grande" charset="0"/>
                <a:sym typeface="Lucida Grande" charset="0"/>
              </a:rPr>
              <a:t>tcpDst</a:t>
            </a:r>
            <a:r>
              <a:rPr lang="en-US" sz="1400" dirty="0">
                <a:latin typeface="Lucida Grande" charset="0"/>
                <a:cs typeface="Lucida Grande" charset="0"/>
                <a:sym typeface="Lucida Grande" charset="0"/>
              </a:rPr>
              <a:t>!=22 are under the False branch of the assertion node and all the rules that require </a:t>
            </a:r>
            <a:r>
              <a:rPr lang="en-US" sz="1400" dirty="0" err="1">
                <a:latin typeface="Lucida Grande" charset="0"/>
                <a:cs typeface="Lucida Grande" charset="0"/>
                <a:sym typeface="Lucida Grande" charset="0"/>
              </a:rPr>
              <a:t>tcpDst</a:t>
            </a:r>
            <a:r>
              <a:rPr lang="en-US" sz="1400" dirty="0">
                <a:latin typeface="Lucida Grande" charset="0"/>
                <a:cs typeface="Lucida Grande" charset="0"/>
                <a:sym typeface="Lucida Grande" charset="0"/>
              </a:rPr>
              <a:t>==22 are under the True branch of the assertion node. Therefore, we can determine the priority level of the barrier rule by first generating rules and assigning priorities to the False branch of the node, and then assigning the priority of the barrier rule to have the next higher priority. Then we can assign priorities to the True branch. Hence, by generating rules in-order from False to True, we can correctly assign priorities to rules. </a:t>
            </a:r>
          </a:p>
          <a:p>
            <a:endParaRPr lang="en-US" sz="1400" dirty="0">
              <a:latin typeface="Lucida Grande" charset="0"/>
              <a:cs typeface="Lucida Grande" charset="0"/>
              <a:sym typeface="Lucida Grande" charset="0"/>
            </a:endParaRPr>
          </a:p>
          <a:p>
            <a:r>
              <a:rPr lang="en-US" sz="1400" dirty="0">
                <a:latin typeface="Lucida Grande" charset="0"/>
                <a:cs typeface="Lucida Grande" charset="0"/>
                <a:sym typeface="Lucida Grande" charset="0"/>
              </a:rPr>
              <a:t>Finally, since the </a:t>
            </a:r>
            <a:r>
              <a:rPr lang="en-US" sz="1400" dirty="0" err="1">
                <a:latin typeface="Lucida Grande" charset="0"/>
                <a:cs typeface="Lucida Grande" charset="0"/>
                <a:sym typeface="Lucida Grande" charset="0"/>
              </a:rPr>
              <a:t>subtree</a:t>
            </a:r>
            <a:r>
              <a:rPr lang="en-US" sz="1400" dirty="0">
                <a:latin typeface="Lucida Grande" charset="0"/>
                <a:cs typeface="Lucida Grande" charset="0"/>
                <a:sym typeface="Lucida Grande" charset="0"/>
              </a:rPr>
              <a:t> under the True branch may not completely describe how to handle all </a:t>
            </a:r>
            <a:r>
              <a:rPr lang="en-US" sz="1400" dirty="0" err="1">
                <a:latin typeface="Lucida Grande" charset="0"/>
                <a:cs typeface="Lucida Grande" charset="0"/>
                <a:sym typeface="Lucida Grande" charset="0"/>
              </a:rPr>
              <a:t>tcpDst</a:t>
            </a:r>
            <a:r>
              <a:rPr lang="en-US" sz="1400" dirty="0">
                <a:latin typeface="Lucida Grande" charset="0"/>
                <a:cs typeface="Lucida Grande" charset="0"/>
                <a:sym typeface="Lucida Grande" charset="0"/>
              </a:rPr>
              <a:t>==22 packets, some packets with </a:t>
            </a:r>
            <a:r>
              <a:rPr lang="en-US" sz="1400" dirty="0" err="1">
                <a:latin typeface="Lucida Grande" charset="0"/>
                <a:cs typeface="Lucida Grande" charset="0"/>
                <a:sym typeface="Lucida Grande" charset="0"/>
              </a:rPr>
              <a:t>tcpDst</a:t>
            </a:r>
            <a:r>
              <a:rPr lang="en-US" sz="1400" dirty="0">
                <a:latin typeface="Lucida Grande" charset="0"/>
                <a:cs typeface="Lucida Grande" charset="0"/>
                <a:sym typeface="Lucida Grande" charset="0"/>
              </a:rPr>
              <a:t>==22 may fall through to the reach the barrier rule. Therefore, the action for the barrier rule must be </a:t>
            </a:r>
            <a:r>
              <a:rPr lang="en-US" sz="1400" dirty="0" err="1">
                <a:latin typeface="Lucida Grande" charset="0"/>
                <a:cs typeface="Lucida Grande" charset="0"/>
                <a:sym typeface="Lucida Grande" charset="0"/>
              </a:rPr>
              <a:t>ToController</a:t>
            </a:r>
            <a:r>
              <a:rPr lang="en-US" sz="1400" dirty="0">
                <a:latin typeface="Lucida Grande" charset="0"/>
                <a:cs typeface="Lucida Grande" charset="0"/>
                <a:sym typeface="Lucida Grande" charset="0"/>
              </a:rPr>
              <a:t>, so that we can continue to trace f correctly. </a:t>
            </a:r>
          </a:p>
          <a:p>
            <a:endParaRPr lang="en-US" sz="1400" dirty="0">
              <a:latin typeface="Lucida Grande" charset="0"/>
              <a:cs typeface="Lucida Grande" charset="0"/>
              <a:sym typeface="Lucida Grande" charset="0"/>
            </a:endParaRPr>
          </a:p>
        </p:txBody>
      </p:sp>
    </p:spTree>
    <p:extLst>
      <p:ext uri="{BB962C8B-B14F-4D97-AF65-F5344CB8AC3E}">
        <p14:creationId xmlns:p14="http://schemas.microsoft.com/office/powerpoint/2010/main" val="1897593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065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r>
              <a:rPr lang="en-US" sz="1400" dirty="0" smtClean="0">
                <a:latin typeface="Lucida Grande" charset="0"/>
                <a:cs typeface="Lucida Grande" charset="0"/>
                <a:sym typeface="Lucida Grande" charset="0"/>
              </a:rPr>
              <a:t>We observe that all the rules that require </a:t>
            </a:r>
            <a:r>
              <a:rPr lang="en-US" sz="1400" dirty="0" err="1" smtClean="0">
                <a:latin typeface="Lucida Grande" charset="0"/>
                <a:cs typeface="Lucida Grande" charset="0"/>
                <a:sym typeface="Lucida Grande" charset="0"/>
              </a:rPr>
              <a:t>tcpDst</a:t>
            </a:r>
            <a:r>
              <a:rPr lang="en-US" sz="1400" dirty="0" smtClean="0">
                <a:latin typeface="Lucida Grande" charset="0"/>
                <a:cs typeface="Lucida Grande" charset="0"/>
                <a:sym typeface="Lucida Grande" charset="0"/>
              </a:rPr>
              <a:t>!=22 are under the False branch of the assertion node and all the rules that require </a:t>
            </a:r>
            <a:r>
              <a:rPr lang="en-US" sz="1400" dirty="0" err="1" smtClean="0">
                <a:latin typeface="Lucida Grande" charset="0"/>
                <a:cs typeface="Lucida Grande" charset="0"/>
                <a:sym typeface="Lucida Grande" charset="0"/>
              </a:rPr>
              <a:t>tcpDst</a:t>
            </a:r>
            <a:r>
              <a:rPr lang="en-US" sz="1400" dirty="0" smtClean="0">
                <a:latin typeface="Lucida Grande" charset="0"/>
                <a:cs typeface="Lucida Grande" charset="0"/>
                <a:sym typeface="Lucida Grande" charset="0"/>
              </a:rPr>
              <a:t>==22 are under the True branch of the assertion node. Therefore, we can determine the priority level of the barrier rule by first generating rules and assigning priorities to the False branch of the node, and then assigning the priority of the barrier rule to have the next higher priority. Then we can assign priorities to the True branch. Hence, by generating rules in-order from False to True, we can correctly assign priorities to rules. </a:t>
            </a:r>
          </a:p>
          <a:p>
            <a:endParaRPr lang="en-US" sz="1400" dirty="0" smtClean="0">
              <a:latin typeface="Lucida Grande" charset="0"/>
              <a:cs typeface="Lucida Grande" charset="0"/>
              <a:sym typeface="Lucida Grande" charset="0"/>
            </a:endParaRPr>
          </a:p>
          <a:p>
            <a:r>
              <a:rPr lang="en-US" sz="1400" dirty="0" smtClean="0">
                <a:latin typeface="Lucida Grande" charset="0"/>
                <a:cs typeface="Lucida Grande" charset="0"/>
                <a:sym typeface="Lucida Grande" charset="0"/>
              </a:rPr>
              <a:t>Finally, since the subtree under the True branch may not completely describe how to handle all </a:t>
            </a:r>
            <a:r>
              <a:rPr lang="en-US" sz="1400" dirty="0" err="1" smtClean="0">
                <a:latin typeface="Lucida Grande" charset="0"/>
                <a:cs typeface="Lucida Grande" charset="0"/>
                <a:sym typeface="Lucida Grande" charset="0"/>
              </a:rPr>
              <a:t>tcpDst</a:t>
            </a:r>
            <a:r>
              <a:rPr lang="en-US" sz="1400" dirty="0" smtClean="0">
                <a:latin typeface="Lucida Grande" charset="0"/>
                <a:cs typeface="Lucida Grande" charset="0"/>
                <a:sym typeface="Lucida Grande" charset="0"/>
              </a:rPr>
              <a:t>==22 packets, some packets with </a:t>
            </a:r>
            <a:r>
              <a:rPr lang="en-US" sz="1400" dirty="0" err="1" smtClean="0">
                <a:latin typeface="Lucida Grande" charset="0"/>
                <a:cs typeface="Lucida Grande" charset="0"/>
                <a:sym typeface="Lucida Grande" charset="0"/>
              </a:rPr>
              <a:t>tcpDst</a:t>
            </a:r>
            <a:r>
              <a:rPr lang="en-US" sz="1400" dirty="0" smtClean="0">
                <a:latin typeface="Lucida Grande" charset="0"/>
                <a:cs typeface="Lucida Grande" charset="0"/>
                <a:sym typeface="Lucida Grande" charset="0"/>
              </a:rPr>
              <a:t>==22 may fall through to the reach the barrier rule. Therefore, the action for the barrier rule must be </a:t>
            </a:r>
            <a:r>
              <a:rPr lang="en-US" sz="1400" dirty="0" err="1" smtClean="0">
                <a:latin typeface="Lucida Grande" charset="0"/>
                <a:cs typeface="Lucida Grande" charset="0"/>
                <a:sym typeface="Lucida Grande" charset="0"/>
              </a:rPr>
              <a:t>ToController</a:t>
            </a:r>
            <a:r>
              <a:rPr lang="en-US" sz="1400" dirty="0" smtClean="0">
                <a:latin typeface="Lucida Grande" charset="0"/>
                <a:cs typeface="Lucida Grande" charset="0"/>
                <a:sym typeface="Lucida Grande" charset="0"/>
              </a:rPr>
              <a:t>, so that we can continue to trace f correctly. </a:t>
            </a:r>
          </a:p>
          <a:p>
            <a:endParaRPr lang="en-US" sz="1400" dirty="0">
              <a:latin typeface="Lucida Grande" charset="0"/>
              <a:cs typeface="Lucida Grande" charset="0"/>
              <a:sym typeface="Lucida Grande" charset="0"/>
            </a:endParaRPr>
          </a:p>
        </p:txBody>
      </p:sp>
    </p:spTree>
    <p:extLst>
      <p:ext uri="{BB962C8B-B14F-4D97-AF65-F5344CB8AC3E}">
        <p14:creationId xmlns:p14="http://schemas.microsoft.com/office/powerpoint/2010/main" val="1474988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065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1400" dirty="0">
              <a:latin typeface="Lucida Grande" charset="0"/>
              <a:cs typeface="Lucida Grande" charset="0"/>
              <a:sym typeface="Lucida Grande" charset="0"/>
            </a:endParaRPr>
          </a:p>
        </p:txBody>
      </p:sp>
    </p:spTree>
    <p:extLst>
      <p:ext uri="{BB962C8B-B14F-4D97-AF65-F5344CB8AC3E}">
        <p14:creationId xmlns:p14="http://schemas.microsoft.com/office/powerpoint/2010/main" val="1003070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16</a:t>
            </a:fld>
            <a:endParaRPr lang="en-US"/>
          </a:p>
        </p:txBody>
      </p:sp>
    </p:spTree>
    <p:extLst>
      <p:ext uri="{BB962C8B-B14F-4D97-AF65-F5344CB8AC3E}">
        <p14:creationId xmlns:p14="http://schemas.microsoft.com/office/powerpoint/2010/main" val="940053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2200" dirty="0">
              <a:latin typeface="Lucida Grande" charset="0"/>
              <a:cs typeface="Lucida Grande" charset="0"/>
              <a:sym typeface="Lucida Grande" charset="0"/>
            </a:endParaRPr>
          </a:p>
        </p:txBody>
      </p:sp>
    </p:spTree>
    <p:extLst>
      <p:ext uri="{BB962C8B-B14F-4D97-AF65-F5344CB8AC3E}">
        <p14:creationId xmlns:p14="http://schemas.microsoft.com/office/powerpoint/2010/main" val="914783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B64518-663D-4A75-A4E4-BD5C93D9276B}" type="slidenum">
              <a:rPr lang="en-US" smtClean="0"/>
              <a:t>18</a:t>
            </a:fld>
            <a:endParaRPr lang="en-US"/>
          </a:p>
        </p:txBody>
      </p:sp>
    </p:spTree>
    <p:extLst>
      <p:ext uri="{BB962C8B-B14F-4D97-AF65-F5344CB8AC3E}">
        <p14:creationId xmlns:p14="http://schemas.microsoft.com/office/powerpoint/2010/main" val="1425181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B64518-663D-4A75-A4E4-BD5C93D9276B}" type="slidenum">
              <a:rPr lang="en-US" smtClean="0"/>
              <a:t>19</a:t>
            </a:fld>
            <a:endParaRPr lang="en-US"/>
          </a:p>
        </p:txBody>
      </p:sp>
    </p:spTree>
    <p:extLst>
      <p:ext uri="{BB962C8B-B14F-4D97-AF65-F5344CB8AC3E}">
        <p14:creationId xmlns:p14="http://schemas.microsoft.com/office/powerpoint/2010/main" val="1844594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2200" dirty="0">
              <a:latin typeface="Lucida Grande" charset="0"/>
              <a:cs typeface="Lucida Grande" charset="0"/>
              <a:sym typeface="Lucida Grande" charset="0"/>
            </a:endParaRPr>
          </a:p>
        </p:txBody>
      </p:sp>
    </p:spTree>
    <p:extLst>
      <p:ext uri="{BB962C8B-B14F-4D97-AF65-F5344CB8AC3E}">
        <p14:creationId xmlns:p14="http://schemas.microsoft.com/office/powerpoint/2010/main" val="1525483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B64518-663D-4A75-A4E4-BD5C93D9276B}" type="slidenum">
              <a:rPr lang="en-US" smtClean="0"/>
              <a:t>20</a:t>
            </a:fld>
            <a:endParaRPr lang="en-US"/>
          </a:p>
        </p:txBody>
      </p:sp>
    </p:spTree>
    <p:extLst>
      <p:ext uri="{BB962C8B-B14F-4D97-AF65-F5344CB8AC3E}">
        <p14:creationId xmlns:p14="http://schemas.microsoft.com/office/powerpoint/2010/main" val="18807916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2200" dirty="0">
              <a:latin typeface="Lucida Grande" charset="0"/>
              <a:cs typeface="Lucida Grande" charset="0"/>
              <a:sym typeface="Lucida Grande" charset="0"/>
            </a:endParaRPr>
          </a:p>
        </p:txBody>
      </p:sp>
    </p:spTree>
    <p:extLst>
      <p:ext uri="{BB962C8B-B14F-4D97-AF65-F5344CB8AC3E}">
        <p14:creationId xmlns:p14="http://schemas.microsoft.com/office/powerpoint/2010/main" val="7385611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22</a:t>
            </a:fld>
            <a:endParaRPr lang="en-US"/>
          </a:p>
        </p:txBody>
      </p:sp>
    </p:spTree>
    <p:extLst>
      <p:ext uri="{BB962C8B-B14F-4D97-AF65-F5344CB8AC3E}">
        <p14:creationId xmlns:p14="http://schemas.microsoft.com/office/powerpoint/2010/main" val="21192444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23</a:t>
            </a:fld>
            <a:endParaRPr lang="en-US"/>
          </a:p>
        </p:txBody>
      </p:sp>
    </p:spTree>
    <p:extLst>
      <p:ext uri="{BB962C8B-B14F-4D97-AF65-F5344CB8AC3E}">
        <p14:creationId xmlns:p14="http://schemas.microsoft.com/office/powerpoint/2010/main" val="7841010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24</a:t>
            </a:fld>
            <a:endParaRPr lang="en-US"/>
          </a:p>
        </p:txBody>
      </p:sp>
    </p:spTree>
    <p:extLst>
      <p:ext uri="{BB962C8B-B14F-4D97-AF65-F5344CB8AC3E}">
        <p14:creationId xmlns:p14="http://schemas.microsoft.com/office/powerpoint/2010/main" val="1546323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25</a:t>
            </a:fld>
            <a:endParaRPr lang="en-US"/>
          </a:p>
        </p:txBody>
      </p:sp>
    </p:spTree>
    <p:extLst>
      <p:ext uri="{BB962C8B-B14F-4D97-AF65-F5344CB8AC3E}">
        <p14:creationId xmlns:p14="http://schemas.microsoft.com/office/powerpoint/2010/main" val="17301438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26</a:t>
            </a:fld>
            <a:endParaRPr lang="en-US"/>
          </a:p>
        </p:txBody>
      </p:sp>
    </p:spTree>
    <p:extLst>
      <p:ext uri="{BB962C8B-B14F-4D97-AF65-F5344CB8AC3E}">
        <p14:creationId xmlns:p14="http://schemas.microsoft.com/office/powerpoint/2010/main" val="21261087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2200" dirty="0">
              <a:latin typeface="Lucida Grande" charset="0"/>
              <a:cs typeface="Lucida Grande" charset="0"/>
              <a:sym typeface="Lucida Grande" charset="0"/>
            </a:endParaRPr>
          </a:p>
        </p:txBody>
      </p:sp>
    </p:spTree>
    <p:extLst>
      <p:ext uri="{BB962C8B-B14F-4D97-AF65-F5344CB8AC3E}">
        <p14:creationId xmlns:p14="http://schemas.microsoft.com/office/powerpoint/2010/main" val="13256045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28</a:t>
            </a:fld>
            <a:endParaRPr lang="en-US"/>
          </a:p>
        </p:txBody>
      </p:sp>
    </p:spTree>
    <p:extLst>
      <p:ext uri="{BB962C8B-B14F-4D97-AF65-F5344CB8AC3E}">
        <p14:creationId xmlns:p14="http://schemas.microsoft.com/office/powerpoint/2010/main" val="5131844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29</a:t>
            </a:fld>
            <a:endParaRPr lang="en-US"/>
          </a:p>
        </p:txBody>
      </p:sp>
    </p:spTree>
    <p:extLst>
      <p:ext uri="{BB962C8B-B14F-4D97-AF65-F5344CB8AC3E}">
        <p14:creationId xmlns:p14="http://schemas.microsoft.com/office/powerpoint/2010/main" val="31587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dirty="0" smtClean="0">
                <a:latin typeface="Lucida Grande" charset="0"/>
                <a:cs typeface="Lucida Grande" charset="0"/>
                <a:sym typeface="Lucida Grande" charset="0"/>
              </a:rPr>
              <a:t>Route </a:t>
            </a:r>
            <a:r>
              <a:rPr lang="en-US" sz="2200" dirty="0" err="1" smtClean="0">
                <a:latin typeface="Lucida Grande" charset="0"/>
                <a:cs typeface="Lucida Grande" charset="0"/>
                <a:sym typeface="Lucida Grande" charset="0"/>
              </a:rPr>
              <a:t>onPacket</a:t>
            </a:r>
            <a:r>
              <a:rPr lang="en-US" sz="2200" dirty="0" smtClean="0">
                <a:latin typeface="Lucida Grande" charset="0"/>
                <a:cs typeface="Lucida Grande" charset="0"/>
                <a:sym typeface="Lucida Grande" charset="0"/>
              </a:rPr>
              <a:t>(</a:t>
            </a:r>
            <a:r>
              <a:rPr lang="en-US" sz="2200" baseline="0" dirty="0" smtClean="0">
                <a:latin typeface="Lucida Grande" charset="0"/>
                <a:cs typeface="Lucida Grande" charset="0"/>
                <a:sym typeface="Lucida Grande" charset="0"/>
              </a:rPr>
              <a:t> </a:t>
            </a:r>
            <a:r>
              <a:rPr lang="en-US" sz="2200" baseline="0" dirty="0" err="1" smtClean="0">
                <a:latin typeface="Lucida Grande" charset="0"/>
                <a:cs typeface="Lucida Grande" charset="0"/>
                <a:sym typeface="Lucida Grande" charset="0"/>
              </a:rPr>
              <a:t>pkt</a:t>
            </a:r>
            <a:r>
              <a:rPr lang="en-US" sz="2200" baseline="0" dirty="0" smtClean="0">
                <a:latin typeface="Lucida Grande" charset="0"/>
                <a:cs typeface="Lucida Grande" charset="0"/>
                <a:sym typeface="Lucida Grande" charset="0"/>
              </a:rPr>
              <a:t> )</a:t>
            </a:r>
          </a:p>
        </p:txBody>
      </p:sp>
    </p:spTree>
    <p:extLst>
      <p:ext uri="{BB962C8B-B14F-4D97-AF65-F5344CB8AC3E}">
        <p14:creationId xmlns:p14="http://schemas.microsoft.com/office/powerpoint/2010/main" val="8443163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30</a:t>
            </a:fld>
            <a:endParaRPr lang="en-US"/>
          </a:p>
        </p:txBody>
      </p:sp>
    </p:spTree>
    <p:extLst>
      <p:ext uri="{BB962C8B-B14F-4D97-AF65-F5344CB8AC3E}">
        <p14:creationId xmlns:p14="http://schemas.microsoft.com/office/powerpoint/2010/main" val="2299127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2200" dirty="0">
              <a:latin typeface="Lucida Grande" charset="0"/>
              <a:cs typeface="Lucida Grande" charset="0"/>
              <a:sym typeface="Lucida Grande" charset="0"/>
            </a:endParaRPr>
          </a:p>
        </p:txBody>
      </p:sp>
    </p:spTree>
    <p:extLst>
      <p:ext uri="{BB962C8B-B14F-4D97-AF65-F5344CB8AC3E}">
        <p14:creationId xmlns:p14="http://schemas.microsoft.com/office/powerpoint/2010/main" val="8990154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32</a:t>
            </a:fld>
            <a:endParaRPr lang="en-US"/>
          </a:p>
        </p:txBody>
      </p:sp>
    </p:spTree>
    <p:extLst>
      <p:ext uri="{BB962C8B-B14F-4D97-AF65-F5344CB8AC3E}">
        <p14:creationId xmlns:p14="http://schemas.microsoft.com/office/powerpoint/2010/main" val="12065138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2200" dirty="0">
              <a:latin typeface="Lucida Grande" charset="0"/>
              <a:cs typeface="Lucida Grande" charset="0"/>
              <a:sym typeface="Lucida Grande" charset="0"/>
            </a:endParaRPr>
          </a:p>
        </p:txBody>
      </p:sp>
    </p:spTree>
    <p:extLst>
      <p:ext uri="{BB962C8B-B14F-4D97-AF65-F5344CB8AC3E}">
        <p14:creationId xmlns:p14="http://schemas.microsoft.com/office/powerpoint/2010/main" val="3158254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34</a:t>
            </a:fld>
            <a:endParaRPr lang="en-US"/>
          </a:p>
        </p:txBody>
      </p:sp>
    </p:spTree>
    <p:extLst>
      <p:ext uri="{BB962C8B-B14F-4D97-AF65-F5344CB8AC3E}">
        <p14:creationId xmlns:p14="http://schemas.microsoft.com/office/powerpoint/2010/main" val="10178881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35</a:t>
            </a:fld>
            <a:endParaRPr lang="en-US"/>
          </a:p>
        </p:txBody>
      </p:sp>
    </p:spTree>
    <p:extLst>
      <p:ext uri="{BB962C8B-B14F-4D97-AF65-F5344CB8AC3E}">
        <p14:creationId xmlns:p14="http://schemas.microsoft.com/office/powerpoint/2010/main" val="21170745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36</a:t>
            </a:fld>
            <a:endParaRPr lang="en-US"/>
          </a:p>
        </p:txBody>
      </p:sp>
    </p:spTree>
    <p:extLst>
      <p:ext uri="{BB962C8B-B14F-4D97-AF65-F5344CB8AC3E}">
        <p14:creationId xmlns:p14="http://schemas.microsoft.com/office/powerpoint/2010/main" val="6034793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2200" dirty="0">
              <a:latin typeface="Lucida Grande" charset="0"/>
              <a:cs typeface="Lucida Grande" charset="0"/>
              <a:sym typeface="Lucida Grande" charset="0"/>
            </a:endParaRPr>
          </a:p>
        </p:txBody>
      </p:sp>
    </p:spTree>
    <p:extLst>
      <p:ext uri="{BB962C8B-B14F-4D97-AF65-F5344CB8AC3E}">
        <p14:creationId xmlns:p14="http://schemas.microsoft.com/office/powerpoint/2010/main" val="10474070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487906-38C7-2948-8EF2-63BA3985CDFF}" type="slidenum">
              <a:rPr lang="en-US" smtClean="0"/>
              <a:pPr>
                <a:defRPr/>
              </a:pPr>
              <a:t>38</a:t>
            </a:fld>
            <a:endParaRPr lang="en-US"/>
          </a:p>
        </p:txBody>
      </p:sp>
    </p:spTree>
    <p:extLst>
      <p:ext uri="{BB962C8B-B14F-4D97-AF65-F5344CB8AC3E}">
        <p14:creationId xmlns:p14="http://schemas.microsoft.com/office/powerpoint/2010/main" val="122054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041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r>
              <a:rPr lang="en-US" sz="2200" dirty="0">
                <a:latin typeface="Lucida Grande" charset="0"/>
                <a:cs typeface="Lucida Grande" charset="0"/>
                <a:sym typeface="Lucida Grande" charset="0"/>
              </a:rPr>
              <a:t>Here is an example algorithmic program, written in Java.</a:t>
            </a:r>
          </a:p>
          <a:p>
            <a:r>
              <a:rPr lang="en-US" sz="2200" dirty="0" smtClean="0">
                <a:latin typeface="Lucida Grande" charset="0"/>
                <a:cs typeface="Lucida Grande" charset="0"/>
                <a:sym typeface="Lucida Grande" charset="0"/>
              </a:rPr>
              <a:t>Note </a:t>
            </a:r>
            <a:r>
              <a:rPr lang="en-US" sz="2200" dirty="0">
                <a:latin typeface="Lucida Grande" charset="0"/>
                <a:cs typeface="Lucida Grande" charset="0"/>
                <a:sym typeface="Lucida Grande" charset="0"/>
              </a:rPr>
              <a:t>that the program does not specify flow table configuration.</a:t>
            </a:r>
          </a:p>
          <a:p>
            <a:r>
              <a:rPr lang="en-US" sz="2200" dirty="0">
                <a:latin typeface="Lucida Grande" charset="0"/>
                <a:cs typeface="Lucida Grande" charset="0"/>
                <a:sym typeface="Lucida Grande" charset="0"/>
              </a:rPr>
              <a:t>So the programming model makes the programmer</a:t>
            </a:r>
            <a:r>
              <a:rPr lang="ja-JP" altLang="en-US" sz="2200" dirty="0">
                <a:latin typeface="Arial"/>
                <a:cs typeface="Lucida Grande" charset="0"/>
                <a:sym typeface="Lucida Grande" charset="0"/>
              </a:rPr>
              <a:t>’</a:t>
            </a:r>
            <a:r>
              <a:rPr lang="en-US" sz="2200" dirty="0">
                <a:latin typeface="Lucida Grande" charset="0"/>
                <a:cs typeface="Lucida Grande" charset="0"/>
                <a:sym typeface="Lucida Grande" charset="0"/>
              </a:rPr>
              <a:t>s life easy: just take a packet and say what to do with it.</a:t>
            </a:r>
          </a:p>
        </p:txBody>
      </p:sp>
    </p:spTree>
    <p:extLst>
      <p:ext uri="{BB962C8B-B14F-4D97-AF65-F5344CB8AC3E}">
        <p14:creationId xmlns:p14="http://schemas.microsoft.com/office/powerpoint/2010/main" val="1386540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r>
              <a:rPr lang="en-US" sz="2200" dirty="0" smtClean="0">
                <a:latin typeface="Lucida Grande" charset="0"/>
                <a:cs typeface="Lucida Grande" charset="0"/>
                <a:sym typeface="Lucida Grande" charset="0"/>
              </a:rPr>
              <a:t>On the other hand implementing algorithmic policies is challenging. </a:t>
            </a:r>
          </a:p>
          <a:p>
            <a:r>
              <a:rPr lang="en-US" sz="2200" dirty="0" smtClean="0">
                <a:latin typeface="Lucida Grande" charset="0"/>
                <a:cs typeface="Lucida Grande" charset="0"/>
                <a:sym typeface="Lucida Grande" charset="0"/>
              </a:rPr>
              <a:t>We know that naive solutions -- process every packet at controller or use only exact match rules -- perform poorly.</a:t>
            </a:r>
          </a:p>
        </p:txBody>
      </p:sp>
    </p:spTree>
    <p:extLst>
      <p:ext uri="{BB962C8B-B14F-4D97-AF65-F5344CB8AC3E}">
        <p14:creationId xmlns:p14="http://schemas.microsoft.com/office/powerpoint/2010/main" val="1993523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2200" dirty="0">
              <a:latin typeface="Lucida Grande" charset="0"/>
              <a:cs typeface="Lucida Grande" charset="0"/>
              <a:sym typeface="Lucida Grande" charset="0"/>
            </a:endParaRPr>
          </a:p>
        </p:txBody>
      </p:sp>
    </p:spTree>
    <p:extLst>
      <p:ext uri="{BB962C8B-B14F-4D97-AF65-F5344CB8AC3E}">
        <p14:creationId xmlns:p14="http://schemas.microsoft.com/office/powerpoint/2010/main" val="213529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2200" dirty="0">
              <a:latin typeface="Lucida Grande" charset="0"/>
              <a:cs typeface="Lucida Grande" charset="0"/>
              <a:sym typeface="Lucida Grande" charset="0"/>
            </a:endParaRPr>
          </a:p>
        </p:txBody>
      </p:sp>
    </p:spTree>
    <p:extLst>
      <p:ext uri="{BB962C8B-B14F-4D97-AF65-F5344CB8AC3E}">
        <p14:creationId xmlns:p14="http://schemas.microsoft.com/office/powerpoint/2010/main" val="1996699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2466"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endParaRPr lang="en-US" sz="2200" dirty="0">
              <a:latin typeface="Lucida Grande" charset="0"/>
              <a:cs typeface="Lucida Grande" charset="0"/>
              <a:sym typeface="Lucida Grande" charset="0"/>
            </a:endParaRPr>
          </a:p>
        </p:txBody>
      </p:sp>
    </p:spTree>
    <p:extLst>
      <p:ext uri="{BB962C8B-B14F-4D97-AF65-F5344CB8AC3E}">
        <p14:creationId xmlns:p14="http://schemas.microsoft.com/office/powerpoint/2010/main" val="725903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45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r>
              <a:rPr lang="en-US" sz="1800" dirty="0">
                <a:latin typeface="Lucida Grande" charset="0"/>
                <a:cs typeface="Lucida Grande" charset="0"/>
                <a:sym typeface="Lucida Grande" charset="0"/>
              </a:rPr>
              <a:t>Instead, we introduce Maple, a system that implements algorithmic policies using a fully dynamic compilation method and which does not depend on the source language used to express the algorithmic policy.</a:t>
            </a:r>
          </a:p>
          <a:p>
            <a:endParaRPr lang="en-US" sz="1800" dirty="0">
              <a:latin typeface="Lucida Grande" charset="0"/>
              <a:cs typeface="Lucida Grande" charset="0"/>
              <a:sym typeface="Lucida Grande" charset="0"/>
            </a:endParaRPr>
          </a:p>
          <a:p>
            <a:r>
              <a:rPr lang="en-US" sz="1800" dirty="0">
                <a:latin typeface="Lucida Grande" charset="0"/>
                <a:cs typeface="Lucida Grande" charset="0"/>
                <a:sym typeface="Lucida Grande" charset="0"/>
              </a:rPr>
              <a:t>Maple works by repeatedly executing the user</a:t>
            </a:r>
            <a:r>
              <a:rPr lang="ja-JP" altLang="en-US" sz="1800" dirty="0">
                <a:latin typeface="Arial"/>
                <a:cs typeface="Lucida Grande" charset="0"/>
                <a:sym typeface="Lucida Grande" charset="0"/>
              </a:rPr>
              <a:t>’</a:t>
            </a:r>
            <a:r>
              <a:rPr lang="en-US" sz="1800" dirty="0">
                <a:latin typeface="Lucida Grande" charset="0"/>
                <a:cs typeface="Lucida Grande" charset="0"/>
                <a:sym typeface="Lucida Grande" charset="0"/>
              </a:rPr>
              <a:t>s algorithmic policy f on packets entering the network, generalizing the outcome to other packets by observing traces of data accesses made during the execution.</a:t>
            </a:r>
          </a:p>
          <a:p>
            <a:endParaRPr lang="en-US" sz="1800" dirty="0">
              <a:latin typeface="Lucida Grande" charset="0"/>
              <a:cs typeface="Lucida Grande" charset="0"/>
              <a:sym typeface="Lucida Grande" charset="0"/>
            </a:endParaRPr>
          </a:p>
          <a:p>
            <a:r>
              <a:rPr lang="en-US" sz="1800" dirty="0">
                <a:latin typeface="Lucida Grande" charset="0"/>
                <a:cs typeface="Lucida Grande" charset="0"/>
                <a:sym typeface="Lucida Grande" charset="0"/>
              </a:rPr>
              <a:t>Maple then accumulates these traces into a trace tree, which is a partial decision tree of the input algorithmic policy, f.</a:t>
            </a:r>
          </a:p>
          <a:p>
            <a:endParaRPr lang="en-US" sz="1800" dirty="0">
              <a:latin typeface="Lucida Grande" charset="0"/>
              <a:cs typeface="Lucida Grande" charset="0"/>
              <a:sym typeface="Lucida Grande" charset="0"/>
            </a:endParaRPr>
          </a:p>
          <a:p>
            <a:r>
              <a:rPr lang="en-US" sz="1800" dirty="0">
                <a:latin typeface="Lucida Grande" charset="0"/>
                <a:cs typeface="Lucida Grande" charset="0"/>
                <a:sym typeface="Lucida Grande" charset="0"/>
              </a:rPr>
              <a:t>Finally, Maple compiles flow tables (FTs) for all the switches in the network from the trace tree. The compilation is done so that packets for which Maple has not yet successfully inferred a forwarding decision are sent back to the controller to ensure that Maple continues to execute f and refine its trace tree.</a:t>
            </a:r>
          </a:p>
        </p:txBody>
      </p:sp>
    </p:spTree>
    <p:extLst>
      <p:ext uri="{BB962C8B-B14F-4D97-AF65-F5344CB8AC3E}">
        <p14:creationId xmlns:p14="http://schemas.microsoft.com/office/powerpoint/2010/main" val="444960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C7131E5B-00C3-0745-B9A8-94A27EBE9C2C}" type="slidenum">
              <a:rPr lang="en-US"/>
              <a:pPr>
                <a:defRPr/>
              </a:pPr>
              <a:t>‹#›</a:t>
            </a:fld>
            <a:endParaRPr lang="en-US">
              <a:solidFill>
                <a:schemeClr val="bg2"/>
              </a:solidFill>
            </a:endParaRPr>
          </a:p>
        </p:txBody>
      </p:sp>
    </p:spTree>
    <p:extLst>
      <p:ext uri="{BB962C8B-B14F-4D97-AF65-F5344CB8AC3E}">
        <p14:creationId xmlns:p14="http://schemas.microsoft.com/office/powerpoint/2010/main" val="16697235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72D7EECA-1C83-6C45-83D6-4D079D0FAF5C}" type="slidenum">
              <a:rPr lang="en-US"/>
              <a:pPr>
                <a:defRPr/>
              </a:pPr>
              <a:t>‹#›</a:t>
            </a:fld>
            <a:endParaRPr lang="en-US">
              <a:solidFill>
                <a:schemeClr val="bg2"/>
              </a:solidFill>
            </a:endParaRPr>
          </a:p>
        </p:txBody>
      </p:sp>
    </p:spTree>
    <p:extLst>
      <p:ext uri="{BB962C8B-B14F-4D97-AF65-F5344CB8AC3E}">
        <p14:creationId xmlns:p14="http://schemas.microsoft.com/office/powerpoint/2010/main" val="2500056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9100" y="76200"/>
            <a:ext cx="2212975"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413" y="76200"/>
            <a:ext cx="6491287"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9AC140D7-3C71-1742-AEFB-F5B5412C9B00}" type="slidenum">
              <a:rPr lang="en-US"/>
              <a:pPr>
                <a:defRPr/>
              </a:pPr>
              <a:t>‹#›</a:t>
            </a:fld>
            <a:endParaRPr lang="en-US">
              <a:solidFill>
                <a:schemeClr val="bg2"/>
              </a:solidFill>
            </a:endParaRPr>
          </a:p>
        </p:txBody>
      </p:sp>
    </p:spTree>
    <p:extLst>
      <p:ext uri="{BB962C8B-B14F-4D97-AF65-F5344CB8AC3E}">
        <p14:creationId xmlns:p14="http://schemas.microsoft.com/office/powerpoint/2010/main" val="2399677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128588" y="6400800"/>
            <a:ext cx="1905000" cy="304800"/>
          </a:xfrm>
        </p:spPr>
        <p:txBody>
          <a:bodyPr/>
          <a:lstStyle>
            <a:lvl1pPr>
              <a:defRPr/>
            </a:lvl1pPr>
          </a:lstStyle>
          <a:p>
            <a:pPr>
              <a:defRPr/>
            </a:pPr>
            <a:fld id="{65C94A1E-3510-F44F-BED8-FBEFB14C5091}" type="slidenum">
              <a:rPr lang="en-US"/>
              <a:pPr>
                <a:defRPr/>
              </a:pPr>
              <a:t>‹#›</a:t>
            </a:fld>
            <a:endParaRPr lang="en-US">
              <a:solidFill>
                <a:schemeClr val="bg2"/>
              </a:solidFill>
            </a:endParaRPr>
          </a:p>
        </p:txBody>
      </p:sp>
    </p:spTree>
    <p:extLst>
      <p:ext uri="{BB962C8B-B14F-4D97-AF65-F5344CB8AC3E}">
        <p14:creationId xmlns:p14="http://schemas.microsoft.com/office/powerpoint/2010/main" val="209119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C7131E5B-00C3-0745-B9A8-94A27EBE9C2C}"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52243221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164B0F64-89EF-7A42-892D-484BAB952423}"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189901396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1A3492EE-3409-4449-A1A9-21803391433C}"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1872948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413" y="990600"/>
            <a:ext cx="4351337"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990600"/>
            <a:ext cx="4352925"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643B7268-F349-8842-B2C6-E5D994E4AE31}"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1050168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94E0BDCD-C9B5-0945-AF7F-3E94AA7ADACD}"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858972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09F64BDA-7C03-0348-A74F-EE75429B1384}"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78250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10B5A099-68A2-044B-9162-510493F6B079}"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531092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164B0F64-89EF-7A42-892D-484BAB952423}" type="slidenum">
              <a:rPr lang="en-US"/>
              <a:pPr>
                <a:defRPr/>
              </a:pPr>
              <a:t>‹#›</a:t>
            </a:fld>
            <a:endParaRPr lang="en-US">
              <a:solidFill>
                <a:schemeClr val="bg2"/>
              </a:solidFill>
            </a:endParaRPr>
          </a:p>
        </p:txBody>
      </p:sp>
    </p:spTree>
    <p:extLst>
      <p:ext uri="{BB962C8B-B14F-4D97-AF65-F5344CB8AC3E}">
        <p14:creationId xmlns:p14="http://schemas.microsoft.com/office/powerpoint/2010/main" val="250805909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D3A41906-1694-444C-9BC0-9D3A13E9E150}"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5272381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F9CB2A15-B8E4-7E4F-8BA5-A4DAD477726A}"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1632768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72D7EECA-1C83-6C45-83D6-4D079D0FAF5C}"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10008863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9100" y="76200"/>
            <a:ext cx="2212975"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413" y="76200"/>
            <a:ext cx="6491287"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9AC140D7-3C71-1742-AEFB-F5B5412C9B00}"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2910608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128588" y="6400800"/>
            <a:ext cx="1905000" cy="304800"/>
          </a:xfrm>
        </p:spPr>
        <p:txBody>
          <a:bodyPr/>
          <a:lstStyle>
            <a:lvl1pPr>
              <a:defRPr/>
            </a:lvl1pPr>
          </a:lstStyle>
          <a:p>
            <a:pPr>
              <a:defRPr/>
            </a:pPr>
            <a:fld id="{65C94A1E-3510-F44F-BED8-FBEFB14C5091}" type="slidenum">
              <a:rPr lang="en-US">
                <a:solidFill>
                  <a:prstClr val="black"/>
                </a:solidFill>
              </a:rPr>
              <a:pPr>
                <a:defRPr/>
              </a:pPr>
              <a:t>‹#›</a:t>
            </a:fld>
            <a:endParaRPr lang="en-US">
              <a:solidFill>
                <a:srgbClr val="EEECE1"/>
              </a:solidFill>
            </a:endParaRPr>
          </a:p>
        </p:txBody>
      </p:sp>
    </p:spTree>
    <p:extLst>
      <p:ext uri="{BB962C8B-B14F-4D97-AF65-F5344CB8AC3E}">
        <p14:creationId xmlns:p14="http://schemas.microsoft.com/office/powerpoint/2010/main" val="1359956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1A3492EE-3409-4449-A1A9-21803391433C}" type="slidenum">
              <a:rPr lang="en-US"/>
              <a:pPr>
                <a:defRPr/>
              </a:pPr>
              <a:t>‹#›</a:t>
            </a:fld>
            <a:endParaRPr lang="en-US">
              <a:solidFill>
                <a:schemeClr val="bg2"/>
              </a:solidFill>
            </a:endParaRPr>
          </a:p>
        </p:txBody>
      </p:sp>
    </p:spTree>
    <p:extLst>
      <p:ext uri="{BB962C8B-B14F-4D97-AF65-F5344CB8AC3E}">
        <p14:creationId xmlns:p14="http://schemas.microsoft.com/office/powerpoint/2010/main" val="3768700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413" y="990600"/>
            <a:ext cx="4351337"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990600"/>
            <a:ext cx="4352925"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643B7268-F349-8842-B2C6-E5D994E4AE31}" type="slidenum">
              <a:rPr lang="en-US"/>
              <a:pPr>
                <a:defRPr/>
              </a:pPr>
              <a:t>‹#›</a:t>
            </a:fld>
            <a:endParaRPr lang="en-US">
              <a:solidFill>
                <a:schemeClr val="bg2"/>
              </a:solidFill>
            </a:endParaRPr>
          </a:p>
        </p:txBody>
      </p:sp>
    </p:spTree>
    <p:extLst>
      <p:ext uri="{BB962C8B-B14F-4D97-AF65-F5344CB8AC3E}">
        <p14:creationId xmlns:p14="http://schemas.microsoft.com/office/powerpoint/2010/main" val="2011558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94E0BDCD-C9B5-0945-AF7F-3E94AA7ADACD}" type="slidenum">
              <a:rPr lang="en-US"/>
              <a:pPr>
                <a:defRPr/>
              </a:pPr>
              <a:t>‹#›</a:t>
            </a:fld>
            <a:endParaRPr lang="en-US">
              <a:solidFill>
                <a:schemeClr val="bg2"/>
              </a:solidFill>
            </a:endParaRPr>
          </a:p>
        </p:txBody>
      </p:sp>
    </p:spTree>
    <p:extLst>
      <p:ext uri="{BB962C8B-B14F-4D97-AF65-F5344CB8AC3E}">
        <p14:creationId xmlns:p14="http://schemas.microsoft.com/office/powerpoint/2010/main" val="3997318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09F64BDA-7C03-0348-A74F-EE75429B1384}" type="slidenum">
              <a:rPr lang="en-US"/>
              <a:pPr>
                <a:defRPr/>
              </a:pPr>
              <a:t>‹#›</a:t>
            </a:fld>
            <a:endParaRPr lang="en-US">
              <a:solidFill>
                <a:schemeClr val="bg2"/>
              </a:solidFill>
            </a:endParaRPr>
          </a:p>
        </p:txBody>
      </p:sp>
    </p:spTree>
    <p:extLst>
      <p:ext uri="{BB962C8B-B14F-4D97-AF65-F5344CB8AC3E}">
        <p14:creationId xmlns:p14="http://schemas.microsoft.com/office/powerpoint/2010/main" val="996688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10B5A099-68A2-044B-9162-510493F6B079}" type="slidenum">
              <a:rPr lang="en-US"/>
              <a:pPr>
                <a:defRPr/>
              </a:pPr>
              <a:t>‹#›</a:t>
            </a:fld>
            <a:endParaRPr lang="en-US">
              <a:solidFill>
                <a:schemeClr val="bg2"/>
              </a:solidFill>
            </a:endParaRPr>
          </a:p>
        </p:txBody>
      </p:sp>
    </p:spTree>
    <p:extLst>
      <p:ext uri="{BB962C8B-B14F-4D97-AF65-F5344CB8AC3E}">
        <p14:creationId xmlns:p14="http://schemas.microsoft.com/office/powerpoint/2010/main" val="2723597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D3A41906-1694-444C-9BC0-9D3A13E9E150}" type="slidenum">
              <a:rPr lang="en-US"/>
              <a:pPr>
                <a:defRPr/>
              </a:pPr>
              <a:t>‹#›</a:t>
            </a:fld>
            <a:endParaRPr lang="en-US">
              <a:solidFill>
                <a:schemeClr val="bg2"/>
              </a:solidFill>
            </a:endParaRPr>
          </a:p>
        </p:txBody>
      </p:sp>
    </p:spTree>
    <p:extLst>
      <p:ext uri="{BB962C8B-B14F-4D97-AF65-F5344CB8AC3E}">
        <p14:creationId xmlns:p14="http://schemas.microsoft.com/office/powerpoint/2010/main" val="373421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128588" y="6400800"/>
            <a:ext cx="1905000" cy="304800"/>
          </a:xfrm>
        </p:spPr>
        <p:txBody>
          <a:bodyPr/>
          <a:lstStyle>
            <a:lvl1pPr>
              <a:defRPr/>
            </a:lvl1pPr>
          </a:lstStyle>
          <a:p>
            <a:pPr>
              <a:defRPr/>
            </a:pPr>
            <a:fld id="{F9CB2A15-B8E4-7E4F-8BA5-A4DAD477726A}" type="slidenum">
              <a:rPr lang="en-US"/>
              <a:pPr>
                <a:defRPr/>
              </a:pPr>
              <a:t>‹#›</a:t>
            </a:fld>
            <a:endParaRPr lang="en-US">
              <a:solidFill>
                <a:schemeClr val="bg2"/>
              </a:solidFill>
            </a:endParaRPr>
          </a:p>
        </p:txBody>
      </p:sp>
    </p:spTree>
    <p:extLst>
      <p:ext uri="{BB962C8B-B14F-4D97-AF65-F5344CB8AC3E}">
        <p14:creationId xmlns:p14="http://schemas.microsoft.com/office/powerpoint/2010/main" val="37524828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4" Type="http://schemas.openxmlformats.org/officeDocument/2006/relationships/image" Target="../media/image1.jpeg"/><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3" name="Rectangle 2"/>
          <p:cNvSpPr/>
          <p:nvPr userDrawn="1"/>
        </p:nvSpPr>
        <p:spPr bwMode="auto">
          <a:xfrm>
            <a:off x="0" y="0"/>
            <a:ext cx="9144000" cy="804863"/>
          </a:xfrm>
          <a:prstGeom prst="rect">
            <a:avLst/>
          </a:prstGeom>
          <a:solidFill>
            <a:srgbClr val="0F4D92"/>
          </a:solidFill>
          <a:ln w="9525" cap="flat" cmpd="sng" algn="ctr">
            <a:solidFill>
              <a:schemeClr val="tx1">
                <a:lumMod val="50000"/>
                <a:lumOff val="50000"/>
              </a:schemeClr>
            </a:solidFill>
            <a:prstDash val="solid"/>
            <a:round/>
            <a:headEnd type="none" w="med" len="med"/>
            <a:tailEnd type="none" w="med" len="med"/>
          </a:ln>
          <a:effectLst/>
        </p:spPr>
        <p:txBody>
          <a:bodyPr/>
          <a:lstStyle/>
          <a:p>
            <a:pPr eaLnBrk="0" hangingPunct="0">
              <a:defRPr/>
            </a:pPr>
            <a:endParaRPr lang="en-US">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1026" name="Rectangle 2"/>
          <p:cNvSpPr>
            <a:spLocks noGrp="1" noChangeArrowheads="1"/>
          </p:cNvSpPr>
          <p:nvPr>
            <p:ph type="title"/>
          </p:nvPr>
        </p:nvSpPr>
        <p:spPr bwMode="auto">
          <a:xfrm>
            <a:off x="256874" y="85614"/>
            <a:ext cx="8562466" cy="685800"/>
          </a:xfrm>
          <a:prstGeom prst="rect">
            <a:avLst/>
          </a:prstGeom>
          <a:noFill/>
          <a:ln w="9525">
            <a:noFill/>
            <a:miter lim="800000"/>
            <a:headEnd/>
            <a:tailEnd/>
          </a:ln>
          <a:effectLst>
            <a:outerShdw blurRad="25400" dist="12700" dir="2700000" algn="ctr" rotWithShape="0">
              <a:srgbClr val="000000">
                <a:alpha val="25000"/>
              </a:srgbClr>
            </a:outerShdw>
          </a:effectLst>
        </p:spPr>
        <p:txBody>
          <a:bodyPr vert="horz" wrap="square" lIns="91440" tIns="45720" rIns="91440" bIns="45720" numCol="1" anchor="ctr" anchorCtr="0" compatLnSpc="1">
            <a:prstTxWarp prst="textNoShape">
              <a:avLst/>
            </a:prstTxWarp>
          </a:bodyPr>
          <a:lstStyle/>
          <a:p>
            <a:pPr lvl="0"/>
            <a:r>
              <a:rPr lang="en-US" dirty="0" smtClean="0"/>
              <a:t>Title</a:t>
            </a:r>
            <a:endParaRPr lang="en-US" dirty="0"/>
          </a:p>
        </p:txBody>
      </p:sp>
      <p:sp>
        <p:nvSpPr>
          <p:cNvPr id="6148" name="Rectangle 3"/>
          <p:cNvSpPr>
            <a:spLocks noGrp="1" noChangeArrowheads="1"/>
          </p:cNvSpPr>
          <p:nvPr>
            <p:ph type="body" idx="1"/>
          </p:nvPr>
        </p:nvSpPr>
        <p:spPr bwMode="auto">
          <a:xfrm>
            <a:off x="125413" y="990600"/>
            <a:ext cx="8856662" cy="5334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149" name="Straight Connector 6"/>
          <p:cNvCxnSpPr>
            <a:cxnSpLocks noChangeShapeType="1"/>
          </p:cNvCxnSpPr>
          <p:nvPr/>
        </p:nvCxnSpPr>
        <p:spPr bwMode="auto">
          <a:xfrm flipV="1">
            <a:off x="0" y="6583363"/>
            <a:ext cx="9144000" cy="17462"/>
          </a:xfrm>
          <a:prstGeom prst="line">
            <a:avLst/>
          </a:prstGeom>
          <a:noFill/>
          <a:ln w="50800" cmpd="dbl">
            <a:solidFill>
              <a:schemeClr val="tx1"/>
            </a:solidFill>
            <a:round/>
            <a:headEnd/>
            <a:tailEnd/>
          </a:ln>
          <a:extLst>
            <a:ext uri="{909E8E84-426E-40dd-AFC4-6F175D3DCCD1}">
              <a14:hiddenFill xmlns:a14="http://schemas.microsoft.com/office/drawing/2010/main" xmlns="">
                <a:noFill/>
              </a14:hiddenFill>
            </a:ext>
          </a:extLst>
        </p:spPr>
      </p:cxnSp>
      <p:sp>
        <p:nvSpPr>
          <p:cNvPr id="9" name="Slide Number Placeholder 11"/>
          <p:cNvSpPr>
            <a:spLocks noGrp="1"/>
          </p:cNvSpPr>
          <p:nvPr>
            <p:ph type="sldNum" sz="quarter" idx="4"/>
          </p:nvPr>
        </p:nvSpPr>
        <p:spPr>
          <a:xfrm>
            <a:off x="7159625" y="6549672"/>
            <a:ext cx="1905000" cy="304800"/>
          </a:xfrm>
          <a:prstGeom prst="rect">
            <a:avLst/>
          </a:prstGeom>
        </p:spPr>
        <p:txBody>
          <a:bodyPr/>
          <a:lstStyle>
            <a:lvl1pPr algn="r" eaLnBrk="0" hangingPunct="0">
              <a:defRPr sz="1600">
                <a:effectLst>
                  <a:outerShdw blurRad="38100" dist="38100" dir="2700000" algn="tl">
                    <a:srgbClr val="000000">
                      <a:alpha val="43137"/>
                    </a:srgbClr>
                  </a:outerShdw>
                </a:effectLst>
              </a:defRPr>
            </a:lvl1pPr>
          </a:lstStyle>
          <a:p>
            <a:pPr>
              <a:defRPr/>
            </a:pPr>
            <a:fld id="{28174B04-4DAE-EB42-9616-9AE45265018B}" type="slidenum">
              <a:rPr lang="en-US"/>
              <a:pPr>
                <a:defRPr/>
              </a:pPr>
              <a:t>‹#›</a:t>
            </a:fld>
            <a:endParaRPr lang="en-US">
              <a:solidFill>
                <a:schemeClr val="bg2"/>
              </a:solidFill>
            </a:endParaRPr>
          </a:p>
        </p:txBody>
      </p:sp>
      <p:sp>
        <p:nvSpPr>
          <p:cNvPr id="10" name="Rectangle 9"/>
          <p:cNvSpPr/>
          <p:nvPr userDrawn="1"/>
        </p:nvSpPr>
        <p:spPr>
          <a:xfrm>
            <a:off x="1667545" y="6558844"/>
            <a:ext cx="6365845" cy="338554"/>
          </a:xfrm>
          <a:prstGeom prst="rect">
            <a:avLst/>
          </a:prstGeom>
        </p:spPr>
        <p:txBody>
          <a:bodyPr wrap="none">
            <a:spAutoFit/>
          </a:bodyPr>
          <a:lstStyle/>
          <a:p>
            <a:pPr eaLnBrk="0" hangingPunct="0">
              <a:defRPr/>
            </a:pPr>
            <a:r>
              <a:rPr lang="en-US" sz="1600" kern="0" baseline="0" dirty="0" smtClean="0">
                <a:solidFill>
                  <a:schemeClr val="tx1">
                    <a:lumMod val="50000"/>
                    <a:lumOff val="50000"/>
                  </a:schemeClr>
                </a:solidFill>
                <a:effectLst/>
                <a:latin typeface="Verdana" charset="0"/>
              </a:rPr>
              <a:t>NSF DIMACS Workshop on </a:t>
            </a:r>
            <a:r>
              <a:rPr lang="en-US" sz="1600" kern="0" baseline="0" smtClean="0">
                <a:solidFill>
                  <a:schemeClr val="tx1">
                    <a:lumMod val="50000"/>
                    <a:lumOff val="50000"/>
                  </a:schemeClr>
                </a:solidFill>
                <a:effectLst/>
                <a:latin typeface="Verdana" charset="0"/>
              </a:rPr>
              <a:t>SDN Algorithms, June 2-3, 2016</a:t>
            </a:r>
            <a:endParaRPr lang="en-US" sz="1800" dirty="0">
              <a:solidFill>
                <a:schemeClr val="tx1">
                  <a:lumMod val="50000"/>
                  <a:lumOff val="50000"/>
                </a:schemeClr>
              </a:solidFill>
              <a:effectLst>
                <a:outerShdw blurRad="38100" dist="38100" dir="2700000" algn="tl">
                  <a:srgbClr val="000000">
                    <a:alpha val="43137"/>
                  </a:srgbClr>
                </a:outerShdw>
              </a:effectLst>
            </a:endParaRP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rgbClr val="F3F3F3"/>
          </a:solidFill>
          <a:latin typeface="+mj-lt"/>
          <a:ea typeface="+mj-ea"/>
          <a:cs typeface="+mj-cs"/>
        </a:defRPr>
      </a:lvl1pPr>
      <a:lvl2pPr algn="l" rtl="0" eaLnBrk="0" fontAlgn="base" hangingPunct="0">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2pPr>
      <a:lvl3pPr algn="l" rtl="0" eaLnBrk="0" fontAlgn="base" hangingPunct="0">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3pPr>
      <a:lvl4pPr algn="l" rtl="0" eaLnBrk="0" fontAlgn="base" hangingPunct="0">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4pPr>
      <a:lvl5pPr algn="l" rtl="0" eaLnBrk="0" fontAlgn="base" hangingPunct="0">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5pPr>
      <a:lvl6pPr marL="457200" algn="l" rtl="0" fontAlgn="base">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6pPr>
      <a:lvl7pPr marL="914400" algn="l" rtl="0" fontAlgn="base">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7pPr>
      <a:lvl8pPr marL="1371600" algn="l" rtl="0" fontAlgn="base">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8pPr>
      <a:lvl9pPr marL="1828800" algn="l" rtl="0" fontAlgn="base">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9pPr>
    </p:titleStyle>
    <p:bodyStyle>
      <a:lvl1pPr marL="342900" indent="-342900" algn="l" rtl="0" eaLnBrk="0" fontAlgn="base" hangingPunct="0">
        <a:spcBef>
          <a:spcPct val="20000"/>
        </a:spcBef>
        <a:spcAft>
          <a:spcPct val="0"/>
        </a:spcAft>
        <a:buClr>
          <a:srgbClr val="6E7BBD"/>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800">
          <a:solidFill>
            <a:schemeClr val="tx1"/>
          </a:solidFill>
          <a:latin typeface="+mj-lt"/>
          <a:ea typeface="+mn-ea"/>
        </a:defRPr>
      </a:lvl3pPr>
      <a:lvl4pPr marL="1600200" indent="-228600" algn="l" rtl="0" eaLnBrk="0" fontAlgn="base" hangingPunct="0">
        <a:spcBef>
          <a:spcPct val="20000"/>
        </a:spcBef>
        <a:spcAft>
          <a:spcPct val="0"/>
        </a:spcAft>
        <a:buChar char="–"/>
        <a:defRPr sz="2800">
          <a:solidFill>
            <a:schemeClr val="tx1"/>
          </a:solidFill>
          <a:latin typeface="+mj-lt"/>
          <a:ea typeface="+mn-ea"/>
        </a:defRPr>
      </a:lvl4pPr>
      <a:lvl5pPr marL="2057400" indent="-228600" algn="l" rtl="0" eaLnBrk="0" fontAlgn="base" hangingPunct="0">
        <a:spcBef>
          <a:spcPct val="20000"/>
        </a:spcBef>
        <a:spcAft>
          <a:spcPct val="0"/>
        </a:spcAft>
        <a:buChar char="»"/>
        <a:defRPr sz="2800">
          <a:solidFill>
            <a:schemeClr val="tx1"/>
          </a:solidFill>
          <a:latin typeface="+mj-lt"/>
          <a:ea typeface="+mn-ea"/>
        </a:defRPr>
      </a:lvl5pPr>
      <a:lvl6pPr marL="2514600" indent="-228600" algn="l" rtl="0" fontAlgn="base">
        <a:spcBef>
          <a:spcPct val="20000"/>
        </a:spcBef>
        <a:spcAft>
          <a:spcPct val="0"/>
        </a:spcAft>
        <a:buChar char="»"/>
        <a:defRPr>
          <a:solidFill>
            <a:srgbClr val="686868"/>
          </a:solidFill>
          <a:latin typeface="+mj-lt"/>
          <a:ea typeface="+mn-ea"/>
        </a:defRPr>
      </a:lvl6pPr>
      <a:lvl7pPr marL="2971800" indent="-228600" algn="l" rtl="0" fontAlgn="base">
        <a:spcBef>
          <a:spcPct val="20000"/>
        </a:spcBef>
        <a:spcAft>
          <a:spcPct val="0"/>
        </a:spcAft>
        <a:buChar char="»"/>
        <a:defRPr>
          <a:solidFill>
            <a:srgbClr val="686868"/>
          </a:solidFill>
          <a:latin typeface="+mj-lt"/>
          <a:ea typeface="+mn-ea"/>
        </a:defRPr>
      </a:lvl7pPr>
      <a:lvl8pPr marL="3429000" indent="-228600" algn="l" rtl="0" fontAlgn="base">
        <a:spcBef>
          <a:spcPct val="20000"/>
        </a:spcBef>
        <a:spcAft>
          <a:spcPct val="0"/>
        </a:spcAft>
        <a:buChar char="»"/>
        <a:defRPr>
          <a:solidFill>
            <a:srgbClr val="686868"/>
          </a:solidFill>
          <a:latin typeface="+mj-lt"/>
          <a:ea typeface="+mn-ea"/>
        </a:defRPr>
      </a:lvl8pPr>
      <a:lvl9pPr marL="3886200" indent="-228600" algn="l" rtl="0" fontAlgn="base">
        <a:spcBef>
          <a:spcPct val="20000"/>
        </a:spcBef>
        <a:spcAft>
          <a:spcPct val="0"/>
        </a:spcAft>
        <a:buChar char="»"/>
        <a:defRPr>
          <a:solidFill>
            <a:srgbClr val="686868"/>
          </a:solidFill>
          <a:latin typeface="+mj-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3" name="Rectangle 2"/>
          <p:cNvSpPr/>
          <p:nvPr userDrawn="1"/>
        </p:nvSpPr>
        <p:spPr bwMode="auto">
          <a:xfrm>
            <a:off x="0" y="0"/>
            <a:ext cx="9144000" cy="804863"/>
          </a:xfrm>
          <a:prstGeom prst="rect">
            <a:avLst/>
          </a:prstGeom>
          <a:solidFill>
            <a:srgbClr val="0F4D92"/>
          </a:solidFill>
          <a:ln w="9525" cap="flat" cmpd="sng" algn="ctr">
            <a:solidFill>
              <a:schemeClr val="tx1">
                <a:lumMod val="50000"/>
                <a:lumOff val="50000"/>
              </a:schemeClr>
            </a:solidFill>
            <a:prstDash val="solid"/>
            <a:round/>
            <a:headEnd type="none" w="med" len="med"/>
            <a:tailEnd type="none" w="med" len="med"/>
          </a:ln>
          <a:effectLst/>
        </p:spPr>
        <p:txBody>
          <a:bodyPr/>
          <a:lstStyle/>
          <a:p>
            <a:pPr eaLnBrk="0" hangingPunct="0">
              <a:defRPr/>
            </a:pPr>
            <a:endParaRPr lang="en-US">
              <a:solidFill>
                <a:prstClr val="black"/>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1026" name="Rectangle 2"/>
          <p:cNvSpPr>
            <a:spLocks noGrp="1" noChangeArrowheads="1"/>
          </p:cNvSpPr>
          <p:nvPr>
            <p:ph type="title"/>
          </p:nvPr>
        </p:nvSpPr>
        <p:spPr bwMode="auto">
          <a:xfrm>
            <a:off x="256874" y="85614"/>
            <a:ext cx="8562466" cy="685800"/>
          </a:xfrm>
          <a:prstGeom prst="rect">
            <a:avLst/>
          </a:prstGeom>
          <a:noFill/>
          <a:ln w="9525">
            <a:noFill/>
            <a:miter lim="800000"/>
            <a:headEnd/>
            <a:tailEnd/>
          </a:ln>
          <a:effectLst>
            <a:outerShdw blurRad="25400" dist="12700" dir="2700000" algn="ctr" rotWithShape="0">
              <a:srgbClr val="000000">
                <a:alpha val="25000"/>
              </a:srgbClr>
            </a:outerShdw>
          </a:effectLst>
        </p:spPr>
        <p:txBody>
          <a:bodyPr vert="horz" wrap="square" lIns="91440" tIns="45720" rIns="91440" bIns="45720" numCol="1" anchor="ctr" anchorCtr="0" compatLnSpc="1">
            <a:prstTxWarp prst="textNoShape">
              <a:avLst/>
            </a:prstTxWarp>
          </a:bodyPr>
          <a:lstStyle/>
          <a:p>
            <a:pPr lvl="0"/>
            <a:r>
              <a:rPr lang="en-US" dirty="0" smtClean="0"/>
              <a:t>Title</a:t>
            </a:r>
            <a:endParaRPr lang="en-US" dirty="0"/>
          </a:p>
        </p:txBody>
      </p:sp>
      <p:sp>
        <p:nvSpPr>
          <p:cNvPr id="6148" name="Rectangle 3"/>
          <p:cNvSpPr>
            <a:spLocks noGrp="1" noChangeArrowheads="1"/>
          </p:cNvSpPr>
          <p:nvPr>
            <p:ph type="body" idx="1"/>
          </p:nvPr>
        </p:nvSpPr>
        <p:spPr bwMode="auto">
          <a:xfrm>
            <a:off x="125413" y="990600"/>
            <a:ext cx="8856662" cy="5334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149" name="Straight Connector 6"/>
          <p:cNvCxnSpPr>
            <a:cxnSpLocks noChangeShapeType="1"/>
          </p:cNvCxnSpPr>
          <p:nvPr/>
        </p:nvCxnSpPr>
        <p:spPr bwMode="auto">
          <a:xfrm flipV="1">
            <a:off x="0" y="6583363"/>
            <a:ext cx="9144000" cy="17462"/>
          </a:xfrm>
          <a:prstGeom prst="line">
            <a:avLst/>
          </a:prstGeom>
          <a:noFill/>
          <a:ln w="50800" cmpd="dbl">
            <a:solidFill>
              <a:schemeClr val="tx1"/>
            </a:solidFill>
            <a:round/>
            <a:headEnd/>
            <a:tailEnd/>
          </a:ln>
          <a:extLst>
            <a:ext uri="{909E8E84-426E-40dd-AFC4-6F175D3DCCD1}">
              <a14:hiddenFill xmlns="" xmlns:a14="http://schemas.microsoft.com/office/drawing/2010/main">
                <a:noFill/>
              </a14:hiddenFill>
            </a:ext>
          </a:extLst>
        </p:spPr>
      </p:cxnSp>
      <p:sp>
        <p:nvSpPr>
          <p:cNvPr id="9" name="Slide Number Placeholder 11"/>
          <p:cNvSpPr>
            <a:spLocks noGrp="1"/>
          </p:cNvSpPr>
          <p:nvPr>
            <p:ph type="sldNum" sz="quarter" idx="4"/>
          </p:nvPr>
        </p:nvSpPr>
        <p:spPr>
          <a:xfrm>
            <a:off x="7159625" y="6549672"/>
            <a:ext cx="1905000" cy="304800"/>
          </a:xfrm>
          <a:prstGeom prst="rect">
            <a:avLst/>
          </a:prstGeom>
        </p:spPr>
        <p:txBody>
          <a:bodyPr/>
          <a:lstStyle>
            <a:lvl1pPr algn="r" eaLnBrk="0" hangingPunct="0">
              <a:defRPr sz="1600">
                <a:effectLst>
                  <a:outerShdw blurRad="38100" dist="38100" dir="2700000" algn="tl">
                    <a:srgbClr val="000000">
                      <a:alpha val="43137"/>
                    </a:srgbClr>
                  </a:outerShdw>
                </a:effectLst>
              </a:defRPr>
            </a:lvl1pPr>
          </a:lstStyle>
          <a:p>
            <a:pPr>
              <a:defRPr/>
            </a:pPr>
            <a:fld id="{28174B04-4DAE-EB42-9616-9AE45265018B}" type="slidenum">
              <a:rPr lang="en-US">
                <a:solidFill>
                  <a:prstClr val="black"/>
                </a:solidFill>
              </a:rPr>
              <a:pPr>
                <a:defRPr/>
              </a:pPr>
              <a:t>‹#›</a:t>
            </a:fld>
            <a:endParaRPr lang="en-US">
              <a:solidFill>
                <a:srgbClr val="EEECE1"/>
              </a:solidFill>
            </a:endParaRPr>
          </a:p>
        </p:txBody>
      </p:sp>
      <p:sp>
        <p:nvSpPr>
          <p:cNvPr id="10" name="Rectangle 9"/>
          <p:cNvSpPr/>
          <p:nvPr userDrawn="1"/>
        </p:nvSpPr>
        <p:spPr>
          <a:xfrm>
            <a:off x="2112045" y="6573484"/>
            <a:ext cx="5309467" cy="338554"/>
          </a:xfrm>
          <a:prstGeom prst="rect">
            <a:avLst/>
          </a:prstGeom>
        </p:spPr>
        <p:txBody>
          <a:bodyPr wrap="none">
            <a:spAutoFit/>
          </a:bodyPr>
          <a:lstStyle/>
          <a:p>
            <a:pPr eaLnBrk="0" hangingPunct="0">
              <a:defRPr/>
            </a:pPr>
            <a:r>
              <a:rPr lang="en-US" sz="1600" kern="0" baseline="0" dirty="0" smtClean="0">
                <a:solidFill>
                  <a:prstClr val="black">
                    <a:lumMod val="50000"/>
                    <a:lumOff val="50000"/>
                  </a:prstClr>
                </a:solidFill>
                <a:latin typeface="Verdana" charset="0"/>
              </a:rPr>
              <a:t>Global SDN/NFV Summit, Beijing, </a:t>
            </a:r>
            <a:r>
              <a:rPr lang="en-US" sz="1600" kern="0" baseline="0" smtClean="0">
                <a:solidFill>
                  <a:prstClr val="black">
                    <a:lumMod val="50000"/>
                    <a:lumOff val="50000"/>
                  </a:prstClr>
                </a:solidFill>
                <a:latin typeface="Verdana" charset="0"/>
              </a:rPr>
              <a:t>June 1-2, </a:t>
            </a:r>
            <a:r>
              <a:rPr lang="en-US" sz="1600" kern="0" baseline="0" dirty="0" smtClean="0">
                <a:solidFill>
                  <a:prstClr val="black">
                    <a:lumMod val="50000"/>
                    <a:lumOff val="50000"/>
                  </a:prstClr>
                </a:solidFill>
                <a:latin typeface="Verdana" charset="0"/>
              </a:rPr>
              <a:t>2016</a:t>
            </a:r>
            <a:endParaRPr lang="en-US" sz="1800" dirty="0">
              <a:solidFill>
                <a:prstClr val="black">
                  <a:lumMod val="50000"/>
                  <a:lumOff val="50000"/>
                </a:prst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10118545"/>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rgbClr val="F3F3F3"/>
          </a:solidFill>
          <a:latin typeface="+mj-lt"/>
          <a:ea typeface="+mj-ea"/>
          <a:cs typeface="+mj-cs"/>
        </a:defRPr>
      </a:lvl1pPr>
      <a:lvl2pPr algn="l" rtl="0" eaLnBrk="0" fontAlgn="base" hangingPunct="0">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2pPr>
      <a:lvl3pPr algn="l" rtl="0" eaLnBrk="0" fontAlgn="base" hangingPunct="0">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3pPr>
      <a:lvl4pPr algn="l" rtl="0" eaLnBrk="0" fontAlgn="base" hangingPunct="0">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4pPr>
      <a:lvl5pPr algn="l" rtl="0" eaLnBrk="0" fontAlgn="base" hangingPunct="0">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5pPr>
      <a:lvl6pPr marL="457200" algn="l" rtl="0" fontAlgn="base">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6pPr>
      <a:lvl7pPr marL="914400" algn="l" rtl="0" fontAlgn="base">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7pPr>
      <a:lvl8pPr marL="1371600" algn="l" rtl="0" fontAlgn="base">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8pPr>
      <a:lvl9pPr marL="1828800" algn="l" rtl="0" fontAlgn="base">
        <a:spcBef>
          <a:spcPct val="0"/>
        </a:spcBef>
        <a:spcAft>
          <a:spcPct val="0"/>
        </a:spcAft>
        <a:defRPr sz="3000">
          <a:solidFill>
            <a:srgbClr val="F3F3F3"/>
          </a:solidFill>
          <a:latin typeface="Georgia" pitchFamily="-105" charset="0"/>
          <a:ea typeface="ＭＳ Ｐゴシック" pitchFamily="-105" charset="-128"/>
          <a:cs typeface="ＭＳ Ｐゴシック" pitchFamily="-105" charset="-128"/>
        </a:defRPr>
      </a:lvl9pPr>
    </p:titleStyle>
    <p:bodyStyle>
      <a:lvl1pPr marL="342900" indent="-342900" algn="l" rtl="0" eaLnBrk="0" fontAlgn="base" hangingPunct="0">
        <a:spcBef>
          <a:spcPct val="20000"/>
        </a:spcBef>
        <a:spcAft>
          <a:spcPct val="0"/>
        </a:spcAft>
        <a:buClr>
          <a:srgbClr val="6E7BBD"/>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800">
          <a:solidFill>
            <a:schemeClr val="tx1"/>
          </a:solidFill>
          <a:latin typeface="+mj-lt"/>
          <a:ea typeface="+mn-ea"/>
        </a:defRPr>
      </a:lvl3pPr>
      <a:lvl4pPr marL="1600200" indent="-228600" algn="l" rtl="0" eaLnBrk="0" fontAlgn="base" hangingPunct="0">
        <a:spcBef>
          <a:spcPct val="20000"/>
        </a:spcBef>
        <a:spcAft>
          <a:spcPct val="0"/>
        </a:spcAft>
        <a:buChar char="–"/>
        <a:defRPr sz="2800">
          <a:solidFill>
            <a:schemeClr val="tx1"/>
          </a:solidFill>
          <a:latin typeface="+mj-lt"/>
          <a:ea typeface="+mn-ea"/>
        </a:defRPr>
      </a:lvl4pPr>
      <a:lvl5pPr marL="2057400" indent="-228600" algn="l" rtl="0" eaLnBrk="0" fontAlgn="base" hangingPunct="0">
        <a:spcBef>
          <a:spcPct val="20000"/>
        </a:spcBef>
        <a:spcAft>
          <a:spcPct val="0"/>
        </a:spcAft>
        <a:buChar char="»"/>
        <a:defRPr sz="2800">
          <a:solidFill>
            <a:schemeClr val="tx1"/>
          </a:solidFill>
          <a:latin typeface="+mj-lt"/>
          <a:ea typeface="+mn-ea"/>
        </a:defRPr>
      </a:lvl5pPr>
      <a:lvl6pPr marL="2514600" indent="-228600" algn="l" rtl="0" fontAlgn="base">
        <a:spcBef>
          <a:spcPct val="20000"/>
        </a:spcBef>
        <a:spcAft>
          <a:spcPct val="0"/>
        </a:spcAft>
        <a:buChar char="»"/>
        <a:defRPr>
          <a:solidFill>
            <a:srgbClr val="686868"/>
          </a:solidFill>
          <a:latin typeface="+mj-lt"/>
          <a:ea typeface="+mn-ea"/>
        </a:defRPr>
      </a:lvl6pPr>
      <a:lvl7pPr marL="2971800" indent="-228600" algn="l" rtl="0" fontAlgn="base">
        <a:spcBef>
          <a:spcPct val="20000"/>
        </a:spcBef>
        <a:spcAft>
          <a:spcPct val="0"/>
        </a:spcAft>
        <a:buChar char="»"/>
        <a:defRPr>
          <a:solidFill>
            <a:srgbClr val="686868"/>
          </a:solidFill>
          <a:latin typeface="+mj-lt"/>
          <a:ea typeface="+mn-ea"/>
        </a:defRPr>
      </a:lvl7pPr>
      <a:lvl8pPr marL="3429000" indent="-228600" algn="l" rtl="0" fontAlgn="base">
        <a:spcBef>
          <a:spcPct val="20000"/>
        </a:spcBef>
        <a:spcAft>
          <a:spcPct val="0"/>
        </a:spcAft>
        <a:buChar char="»"/>
        <a:defRPr>
          <a:solidFill>
            <a:srgbClr val="686868"/>
          </a:solidFill>
          <a:latin typeface="+mj-lt"/>
          <a:ea typeface="+mn-ea"/>
        </a:defRPr>
      </a:lvl8pPr>
      <a:lvl9pPr marL="3886200" indent="-228600" algn="l" rtl="0" fontAlgn="base">
        <a:spcBef>
          <a:spcPct val="20000"/>
        </a:spcBef>
        <a:spcAft>
          <a:spcPct val="0"/>
        </a:spcAft>
        <a:buChar char="»"/>
        <a:defRPr>
          <a:solidFill>
            <a:srgbClr val="686868"/>
          </a:solidFill>
          <a:latin typeface="+mj-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2"/>
          <p:cNvPicPr>
            <a:picLocks noChangeAspect="1"/>
          </p:cNvPicPr>
          <p:nvPr/>
        </p:nvPicPr>
        <p:blipFill>
          <a:blip r:embed="rId3">
            <a:lum bright="70000" contrast="-70000"/>
            <a:extLst>
              <a:ext uri="{28A0092B-C50C-407E-A947-70E740481C1C}">
                <a14:useLocalDpi xmlns:a14="http://schemas.microsoft.com/office/drawing/2010/main"/>
              </a:ext>
            </a:extLst>
          </a:blip>
          <a:stretch>
            <a:fillRect/>
          </a:stretch>
        </p:blipFill>
        <p:spPr>
          <a:xfrm>
            <a:off x="0" y="820738"/>
            <a:ext cx="9144000" cy="5789083"/>
          </a:xfrm>
          <a:prstGeom prst="rect">
            <a:avLst/>
          </a:prstGeom>
          <a:ln>
            <a:noFill/>
          </a:ln>
          <a:effectLst>
            <a:softEdge rad="112500"/>
          </a:effectLst>
        </p:spPr>
      </p:pic>
      <p:sp>
        <p:nvSpPr>
          <p:cNvPr id="13" name="Rectangle 2"/>
          <p:cNvSpPr>
            <a:spLocks noGrp="1" noChangeArrowheads="1"/>
          </p:cNvSpPr>
          <p:nvPr>
            <p:ph type="ctrTitle"/>
          </p:nvPr>
        </p:nvSpPr>
        <p:spPr>
          <a:xfrm>
            <a:off x="400050" y="1304734"/>
            <a:ext cx="8489950" cy="1631950"/>
          </a:xfrm>
        </p:spPr>
        <p:txBody>
          <a:bodyPr/>
          <a:lstStyle/>
          <a:p>
            <a:pPr algn="ctr" eaLnBrk="1" hangingPunct="1">
              <a:defRPr/>
            </a:pPr>
            <a:r>
              <a:rPr lang="en-US" altLang="zh-CN" sz="4000" dirty="0" smtClean="0">
                <a:solidFill>
                  <a:srgbClr val="800000"/>
                </a:solidFill>
                <a:latin typeface="Georgia" charset="0"/>
                <a:ea typeface="ＭＳ Ｐゴシック" charset="0"/>
                <a:cs typeface="ＭＳ Ｐゴシック" charset="0"/>
              </a:rPr>
              <a:t>Magellan: Automatic SDN Pipelining from Algorithmic Policies</a:t>
            </a:r>
            <a:endParaRPr lang="en-US" sz="4000" dirty="0">
              <a:solidFill>
                <a:srgbClr val="800000"/>
              </a:solidFill>
              <a:latin typeface="Georgia" charset="0"/>
              <a:ea typeface="ＭＳ Ｐゴシック" charset="0"/>
              <a:cs typeface="ＭＳ Ｐゴシック" charset="0"/>
            </a:endParaRPr>
          </a:p>
        </p:txBody>
      </p:sp>
      <p:sp>
        <p:nvSpPr>
          <p:cNvPr id="6" name="Rectangle 3"/>
          <p:cNvSpPr>
            <a:spLocks noGrp="1" noChangeArrowheads="1"/>
          </p:cNvSpPr>
          <p:nvPr>
            <p:ph type="subTitle" idx="1"/>
          </p:nvPr>
        </p:nvSpPr>
        <p:spPr>
          <a:xfrm>
            <a:off x="238389" y="3975100"/>
            <a:ext cx="8813272" cy="2239580"/>
          </a:xfrm>
          <a:effectLst>
            <a:outerShdw blurRad="25400" dist="12700" dir="2700000" algn="ctr" rotWithShape="0">
              <a:srgbClr val="000000">
                <a:alpha val="25000"/>
              </a:srgbClr>
            </a:outerShdw>
          </a:effectLst>
        </p:spPr>
        <p:txBody>
          <a:bodyPr/>
          <a:lstStyle/>
          <a:p>
            <a:pPr lvl="0"/>
            <a:r>
              <a:rPr lang="en-US" altLang="zh-CN" sz="2800" dirty="0" smtClean="0">
                <a:solidFill>
                  <a:prstClr val="black"/>
                </a:solidFill>
              </a:rPr>
              <a:t>Work by S.</a:t>
            </a:r>
            <a:r>
              <a:rPr lang="zh-CN" altLang="en-US" sz="2800" dirty="0" smtClean="0">
                <a:solidFill>
                  <a:prstClr val="black"/>
                </a:solidFill>
              </a:rPr>
              <a:t> </a:t>
            </a:r>
            <a:r>
              <a:rPr lang="en-US" altLang="zh-CN" sz="2800" dirty="0">
                <a:solidFill>
                  <a:prstClr val="black"/>
                </a:solidFill>
              </a:rPr>
              <a:t>Chen,</a:t>
            </a:r>
            <a:r>
              <a:rPr lang="zh-CN" altLang="en-US" sz="2800" dirty="0">
                <a:solidFill>
                  <a:prstClr val="black"/>
                </a:solidFill>
              </a:rPr>
              <a:t> </a:t>
            </a:r>
            <a:r>
              <a:rPr lang="en-US" altLang="zh-CN" sz="2800" dirty="0" smtClean="0">
                <a:solidFill>
                  <a:prstClr val="black"/>
                </a:solidFill>
              </a:rPr>
              <a:t>A. </a:t>
            </a:r>
            <a:r>
              <a:rPr lang="en-US" altLang="zh-CN" sz="2800" dirty="0" err="1">
                <a:solidFill>
                  <a:prstClr val="black"/>
                </a:solidFill>
              </a:rPr>
              <a:t>Voellmy</a:t>
            </a:r>
            <a:r>
              <a:rPr lang="en-US" altLang="zh-CN" sz="2800" dirty="0">
                <a:solidFill>
                  <a:prstClr val="black"/>
                </a:solidFill>
              </a:rPr>
              <a:t>, </a:t>
            </a:r>
            <a:r>
              <a:rPr lang="en-US" altLang="zh-CN" sz="2800" dirty="0" smtClean="0">
                <a:solidFill>
                  <a:prstClr val="black"/>
                </a:solidFill>
              </a:rPr>
              <a:t>T. </a:t>
            </a:r>
            <a:r>
              <a:rPr lang="en-US" altLang="zh-CN" sz="2800" dirty="0">
                <a:solidFill>
                  <a:prstClr val="black"/>
                </a:solidFill>
              </a:rPr>
              <a:t>Wang, </a:t>
            </a:r>
            <a:r>
              <a:rPr lang="en-US" altLang="zh-CN" sz="2800" dirty="0" smtClean="0">
                <a:solidFill>
                  <a:prstClr val="black"/>
                </a:solidFill>
              </a:rPr>
              <a:t>R. Yang*</a:t>
            </a:r>
            <a:endParaRPr lang="en-US" altLang="zh-CN" sz="2800" dirty="0">
              <a:solidFill>
                <a:prstClr val="black"/>
              </a:solidFill>
            </a:endParaRPr>
          </a:p>
          <a:p>
            <a:endParaRPr lang="en-US" altLang="zh-CN" sz="2800" dirty="0" smtClean="0"/>
          </a:p>
          <a:p>
            <a:r>
              <a:rPr lang="en-US" altLang="zh-CN" sz="2800" dirty="0" smtClean="0"/>
              <a:t>Systems </a:t>
            </a:r>
            <a:r>
              <a:rPr lang="en-US" altLang="zh-CN" sz="2800" dirty="0" smtClean="0"/>
              <a:t>Networking Lab (</a:t>
            </a:r>
            <a:r>
              <a:rPr lang="en-US" altLang="zh-CN" sz="2800" dirty="0" err="1" smtClean="0"/>
              <a:t>SNLab</a:t>
            </a:r>
            <a:r>
              <a:rPr lang="en-US" altLang="zh-CN" sz="2800" dirty="0" smtClean="0"/>
              <a:t>)</a:t>
            </a:r>
            <a:endParaRPr lang="en-US" altLang="zh-CN" sz="2800" dirty="0"/>
          </a:p>
          <a:p>
            <a:r>
              <a:rPr lang="en-US" altLang="zh-CN" sz="2400" dirty="0" smtClean="0"/>
              <a:t>June 3, 2016</a:t>
            </a:r>
          </a:p>
        </p:txBody>
      </p:sp>
      <p:sp>
        <p:nvSpPr>
          <p:cNvPr id="2" name="TextBox 1"/>
          <p:cNvSpPr txBox="1"/>
          <p:nvPr/>
        </p:nvSpPr>
        <p:spPr>
          <a:xfrm>
            <a:off x="2962614" y="3378664"/>
            <a:ext cx="3603286" cy="523220"/>
          </a:xfrm>
          <a:prstGeom prst="rect">
            <a:avLst/>
          </a:prstGeom>
          <a:noFill/>
        </p:spPr>
        <p:txBody>
          <a:bodyPr wrap="square" rtlCol="0">
            <a:spAutoFit/>
          </a:bodyPr>
          <a:lstStyle/>
          <a:p>
            <a:r>
              <a:rPr lang="en-US" sz="2800" baseline="0" dirty="0">
                <a:solidFill>
                  <a:prstClr val="black"/>
                </a:solidFill>
                <a:latin typeface="+mn-lt"/>
                <a:ea typeface="+mn-ea"/>
                <a:cs typeface="+mn-cs"/>
              </a:rPr>
              <a:t>Presenter: Qiao Xiang</a:t>
            </a:r>
            <a:endParaRPr lang="en-US" sz="2800" baseline="0" dirty="0">
              <a:solidFill>
                <a:prstClr val="black"/>
              </a:solidFill>
              <a:latin typeface="+mn-lt"/>
              <a:ea typeface="+mn-ea"/>
              <a:cs typeface="+mn-cs"/>
            </a:endParaRPr>
          </a:p>
        </p:txBody>
      </p:sp>
      <p:sp>
        <p:nvSpPr>
          <p:cNvPr id="3" name="TextBox 2"/>
          <p:cNvSpPr txBox="1"/>
          <p:nvPr/>
        </p:nvSpPr>
        <p:spPr>
          <a:xfrm>
            <a:off x="238389" y="6258362"/>
            <a:ext cx="3038211" cy="307777"/>
          </a:xfrm>
          <a:prstGeom prst="rect">
            <a:avLst/>
          </a:prstGeom>
          <a:noFill/>
        </p:spPr>
        <p:txBody>
          <a:bodyPr wrap="square" rtlCol="0">
            <a:spAutoFit/>
          </a:bodyPr>
          <a:lstStyle/>
          <a:p>
            <a:r>
              <a:rPr lang="en-US" altLang="zh-CN" sz="1400" baseline="0" dirty="0" smtClean="0"/>
              <a:t>Authors are ordered alphabetically.</a:t>
            </a:r>
            <a:endParaRPr lang="en-US" sz="1400" baseline="0" dirty="0"/>
          </a:p>
        </p:txBody>
      </p:sp>
    </p:spTree>
    <p:extLst>
      <p:ext uri="{BB962C8B-B14F-4D97-AF65-F5344CB8AC3E}">
        <p14:creationId xmlns:p14="http://schemas.microsoft.com/office/powerpoint/2010/main" val="642566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AutoShape 1"/>
          <p:cNvSpPr>
            <a:spLocks/>
          </p:cNvSpPr>
          <p:nvPr/>
        </p:nvSpPr>
        <p:spPr bwMode="auto">
          <a:xfrm>
            <a:off x="35719" y="57150"/>
            <a:ext cx="2185988" cy="409575"/>
          </a:xfrm>
          <a:prstGeom prst="roundRect">
            <a:avLst>
              <a:gd name="adj" fmla="val 34880"/>
            </a:avLst>
          </a:prstGeom>
          <a:solidFill>
            <a:srgbClr val="37A130"/>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65538" name="Rectangle 2"/>
          <p:cNvSpPr>
            <a:spLocks/>
          </p:cNvSpPr>
          <p:nvPr/>
        </p:nvSpPr>
        <p:spPr bwMode="auto">
          <a:xfrm>
            <a:off x="85725" y="783993"/>
            <a:ext cx="3243263" cy="57175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Bold" charset="0"/>
                <a:cs typeface="Menlo Bold" charset="0"/>
                <a:sym typeface="Menlo Bold" charset="0"/>
              </a:rPr>
              <a:t>Route</a:t>
            </a:r>
            <a:r>
              <a:rPr lang="en-US" sz="1400" baseline="0" dirty="0">
                <a:latin typeface="Menlo Regular" charset="0"/>
                <a:cs typeface="Menlo Regular" charset="0"/>
                <a:sym typeface="Menlo Regular" charset="0"/>
              </a:rPr>
              <a:t> f(</a:t>
            </a:r>
            <a:r>
              <a:rPr lang="en-US" sz="1400" baseline="0" dirty="0">
                <a:latin typeface="Menlo Bold" charset="0"/>
                <a:cs typeface="Menlo Bold" charset="0"/>
                <a:sym typeface="Menlo Bold" charset="0"/>
              </a:rPr>
              <a:t>Packet</a:t>
            </a:r>
            <a:r>
              <a:rPr lang="en-US" sz="1400" baseline="0" dirty="0">
                <a:latin typeface="Menlo Regular" charset="0"/>
                <a:cs typeface="Menlo Regular" charset="0"/>
                <a:sym typeface="Menlo Regular" charset="0"/>
              </a:rPr>
              <a:t> </a:t>
            </a:r>
            <a:r>
              <a:rPr lang="en-US" sz="1400" baseline="0" dirty="0" smtClean="0">
                <a:latin typeface="Menlo Regular" charset="0"/>
                <a:cs typeface="Menlo Regular" charset="0"/>
                <a:sym typeface="Menlo Regular" charset="0"/>
              </a:rPr>
              <a:t>p) </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if</a:t>
            </a:r>
            <a:r>
              <a:rPr lang="en-US" sz="1400" baseline="0" dirty="0">
                <a:latin typeface="Menlo Regular" charset="0"/>
                <a:cs typeface="Menlo Regular" charset="0"/>
                <a:sym typeface="Menlo Regular" charset="0"/>
              </a:rPr>
              <a:t> (</a:t>
            </a:r>
            <a:r>
              <a:rPr lang="en-US" sz="1400" baseline="0" dirty="0" err="1">
                <a:latin typeface="Menlo Regular" charset="0"/>
                <a:cs typeface="Menlo Regular" charset="0"/>
                <a:sym typeface="Menlo Regular" charset="0"/>
              </a:rPr>
              <a:t>p.</a:t>
            </a:r>
            <a:r>
              <a:rPr lang="en-US" sz="1400" baseline="0" dirty="0" err="1">
                <a:latin typeface="Menlo Bold" charset="0"/>
                <a:cs typeface="Menlo Bold" charset="0"/>
                <a:sym typeface="Menlo Bold" charset="0"/>
              </a:rPr>
              <a:t>tcpDstIs</a:t>
            </a:r>
            <a:r>
              <a:rPr lang="en-US" sz="1400" baseline="0" dirty="0">
                <a:latin typeface="Menlo Regular" charset="0"/>
                <a:cs typeface="Menlo Regular" charset="0"/>
                <a:sym typeface="Menlo Regular" charset="0"/>
              </a:rPr>
              <a:t>(22))</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return</a:t>
            </a:r>
            <a:r>
              <a:rPr lang="en-US" sz="1400" baseline="0" dirty="0">
                <a:latin typeface="Menlo Regular" charset="0"/>
                <a:cs typeface="Menlo Regular" charset="0"/>
                <a:sym typeface="Menlo Regular" charset="0"/>
              </a:rPr>
              <a:t> </a:t>
            </a:r>
            <a:r>
              <a:rPr lang="en-US" sz="1400" baseline="0" dirty="0">
                <a:latin typeface="Menlo Bold" charset="0"/>
                <a:cs typeface="Menlo Bold" charset="0"/>
                <a:sym typeface="Menlo Bold" charset="0"/>
              </a:rPr>
              <a:t>null</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solidFill>
                  <a:srgbClr val="FFFFFF"/>
                </a:solidFill>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else</a:t>
            </a: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latin typeface="Menlo Bold" charset="0"/>
                <a:cs typeface="Menlo Bold" charset="0"/>
                <a:sym typeface="Menlo Bold" charset="0"/>
              </a:rPr>
              <a:t>Location</a:t>
            </a:r>
            <a:r>
              <a:rPr lang="en-US" sz="1400" baseline="0" dirty="0">
                <a:latin typeface="Menlo Regular" charset="0"/>
                <a:cs typeface="Menlo Regular" charset="0"/>
                <a:sym typeface="Menlo Regular" charset="0"/>
              </a:rPr>
              <a:t> </a:t>
            </a:r>
            <a:r>
              <a:rPr lang="en-US" sz="1400" baseline="0" dirty="0" err="1">
                <a:latin typeface="Menlo Regular" charset="0"/>
                <a:cs typeface="Menlo Regular" charset="0"/>
                <a:sym typeface="Menlo Regular" charset="0"/>
              </a:rPr>
              <a:t>sloc</a:t>
            </a: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err="1" smtClean="0">
                <a:latin typeface="Menlo Bold" charset="0"/>
                <a:cs typeface="Menlo Bold" charset="0"/>
                <a:sym typeface="Menlo Bold" charset="0"/>
              </a:rPr>
              <a:t>hostTable</a:t>
            </a:r>
            <a:r>
              <a:rPr lang="en-US" sz="1400" baseline="0" dirty="0" smtClean="0">
                <a:latin typeface="Menlo Regular" charset="0"/>
                <a:cs typeface="Menlo Regular" charset="0"/>
                <a:sym typeface="Menlo Regular" charset="0"/>
              </a:rPr>
              <a:t>(</a:t>
            </a:r>
            <a:r>
              <a:rPr lang="en-US" sz="1400" baseline="0" dirty="0" err="1">
                <a:latin typeface="Menlo Regular" charset="0"/>
                <a:cs typeface="Menlo Regular" charset="0"/>
                <a:sym typeface="Menlo Regular" charset="0"/>
              </a:rPr>
              <a:t>p.</a:t>
            </a:r>
            <a:r>
              <a:rPr lang="en-US" sz="1400" baseline="0" dirty="0" err="1">
                <a:latin typeface="Menlo Bold" charset="0"/>
                <a:cs typeface="Menlo Bold" charset="0"/>
                <a:sym typeface="Menlo Bold" charset="0"/>
              </a:rPr>
              <a:t>ethSrc</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latin typeface="Menlo Bold" charset="0"/>
                <a:cs typeface="Menlo Bold" charset="0"/>
                <a:sym typeface="Menlo Bold" charset="0"/>
              </a:rPr>
              <a:t>Location</a:t>
            </a:r>
            <a:r>
              <a:rPr lang="en-US" sz="1400" baseline="0" dirty="0">
                <a:latin typeface="Menlo Regular" charset="0"/>
                <a:cs typeface="Menlo Regular" charset="0"/>
                <a:sym typeface="Menlo Regular" charset="0"/>
              </a:rPr>
              <a:t> </a:t>
            </a:r>
            <a:r>
              <a:rPr lang="en-US" sz="1400" baseline="0" dirty="0" err="1">
                <a:latin typeface="Menlo Regular" charset="0"/>
                <a:cs typeface="Menlo Regular" charset="0"/>
                <a:sym typeface="Menlo Regular" charset="0"/>
              </a:rPr>
              <a:t>dloc</a:t>
            </a:r>
            <a:r>
              <a:rPr lang="en-US" sz="1400" baseline="0" dirty="0">
                <a:latin typeface="Menlo Regular" charset="0"/>
                <a:cs typeface="Menlo Regular" charset="0"/>
                <a:sym typeface="Menlo Regular" charset="0"/>
              </a:rPr>
              <a:t> =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err="1" smtClean="0">
                <a:latin typeface="Menlo Bold" charset="0"/>
                <a:cs typeface="Menlo Bold" charset="0"/>
                <a:sym typeface="Menlo Bold" charset="0"/>
              </a:rPr>
              <a:t>hostTable</a:t>
            </a:r>
            <a:r>
              <a:rPr lang="en-US" sz="1400" baseline="0" dirty="0" smtClean="0">
                <a:latin typeface="Menlo Regular" charset="0"/>
                <a:cs typeface="Menlo Regular" charset="0"/>
                <a:sym typeface="Menlo Regular" charset="0"/>
              </a:rPr>
              <a:t>(</a:t>
            </a:r>
            <a:r>
              <a:rPr lang="en-US" sz="1400" baseline="0" dirty="0" err="1">
                <a:latin typeface="Menlo Regular" charset="0"/>
                <a:cs typeface="Menlo Regular" charset="0"/>
                <a:sym typeface="Menlo Regular" charset="0"/>
              </a:rPr>
              <a:t>p.</a:t>
            </a:r>
            <a:r>
              <a:rPr lang="en-US" sz="1400" baseline="0" dirty="0" err="1">
                <a:latin typeface="Menlo Bold" charset="0"/>
                <a:cs typeface="Menlo Bold" charset="0"/>
                <a:sym typeface="Menlo Bold" charset="0"/>
              </a:rPr>
              <a:t>ethDst</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smtClean="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smtClean="0">
                <a:latin typeface="Menlo Bold" charset="0"/>
                <a:cs typeface="Menlo Bold" charset="0"/>
                <a:sym typeface="Menlo Bold" charset="0"/>
              </a:rPr>
              <a:t>Route </a:t>
            </a:r>
            <a:r>
              <a:rPr lang="en-US" sz="1400" baseline="0" dirty="0" smtClean="0">
                <a:latin typeface="Menlo Regular" charset="0"/>
                <a:cs typeface="Menlo Regular" charset="0"/>
                <a:sym typeface="Menlo Regular" charset="0"/>
              </a:rPr>
              <a:t>path    </a:t>
            </a: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err="1" smtClean="0">
                <a:latin typeface="Menlo Regular" charset="0"/>
                <a:cs typeface="Menlo Regular" charset="0"/>
                <a:sym typeface="Menlo Regular" charset="0"/>
              </a:rPr>
              <a:t>myRoutingAlg</a:t>
            </a:r>
            <a:r>
              <a:rPr lang="en-US" sz="1400" baseline="0" dirty="0" smtClean="0">
                <a:latin typeface="Menlo Regular" charset="0"/>
                <a:cs typeface="Menlo Regular" charset="0"/>
                <a:sym typeface="Menlo Regular" charset="0"/>
              </a:rPr>
              <a:t>(</a:t>
            </a: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smtClean="0">
                <a:latin typeface="Menlo Regular" charset="0"/>
                <a:cs typeface="Menlo Regular" charset="0"/>
                <a:sym typeface="Menlo Regular" charset="0"/>
              </a:rPr>
              <a:t>topology(</a:t>
            </a:r>
            <a:r>
              <a:rPr lang="en-US" sz="1400" baseline="0" dirty="0">
                <a:latin typeface="Menlo Regular" charset="0"/>
                <a:cs typeface="Menlo Regular" charset="0"/>
                <a:sym typeface="Menlo Regular" charset="0"/>
              </a:rPr>
              <a:t>),</a:t>
            </a:r>
            <a:r>
              <a:rPr lang="en-US" sz="1400" baseline="0" dirty="0" err="1">
                <a:latin typeface="Menlo Regular" charset="0"/>
                <a:cs typeface="Menlo Regular" charset="0"/>
                <a:sym typeface="Menlo Regular" charset="0"/>
              </a:rPr>
              <a:t>sloc,dloc</a:t>
            </a:r>
            <a:r>
              <a:rPr lang="en-US" sz="1400" baseline="0" dirty="0">
                <a:latin typeface="Menlo Regular" charset="0"/>
                <a:cs typeface="Menlo Regular" charset="0"/>
                <a:sym typeface="Menlo Regular" charset="0"/>
              </a:rPr>
              <a:t>)</a:t>
            </a:r>
            <a:r>
              <a:rPr lang="en-US" sz="1400" baseline="0" dirty="0" smtClean="0">
                <a:latin typeface="Menlo Regular" charset="0"/>
                <a:cs typeface="Menlo Regular" charset="0"/>
                <a:sym typeface="Menlo Regular" charset="0"/>
              </a:rPr>
              <a:t>;</a:t>
            </a:r>
            <a:endParaRPr lang="en-US" sz="1400" baseline="0" dirty="0">
              <a:solidFill>
                <a:srgbClr val="FFFFFF"/>
              </a:solidFill>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solidFill>
                  <a:srgbClr val="FFFFFF"/>
                </a:solidFill>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return</a:t>
            </a:r>
            <a:r>
              <a:rPr lang="en-US" sz="1400" baseline="0" dirty="0">
                <a:latin typeface="Menlo Regular" charset="0"/>
                <a:cs typeface="Menlo Regular" charset="0"/>
                <a:sym typeface="Menlo Regular" charset="0"/>
              </a:rPr>
              <a:t> </a:t>
            </a:r>
            <a:r>
              <a:rPr lang="en-US" sz="1400" baseline="0" dirty="0" smtClean="0">
                <a:latin typeface="Menlo Regular" charset="0"/>
                <a:cs typeface="Menlo Regular" charset="0"/>
                <a:sym typeface="Menlo Regular" charset="0"/>
              </a:rPr>
              <a:t>path;</a:t>
            </a: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a:t>
            </a:r>
          </a:p>
        </p:txBody>
      </p:sp>
      <p:sp>
        <p:nvSpPr>
          <p:cNvPr id="65539" name="Oval 3"/>
          <p:cNvSpPr>
            <a:spLocks/>
          </p:cNvSpPr>
          <p:nvPr/>
        </p:nvSpPr>
        <p:spPr bwMode="auto">
          <a:xfrm>
            <a:off x="7197172" y="113110"/>
            <a:ext cx="1742339" cy="1590675"/>
          </a:xfrm>
          <a:prstGeom prst="ellipse">
            <a:avLst/>
          </a:prstGeom>
          <a:solidFill>
            <a:srgbClr val="FF2712">
              <a:alpha val="79999"/>
            </a:srgbClr>
          </a:solidFill>
          <a:ln w="25400" cap="flat">
            <a:solidFill>
              <a:schemeClr val="tx1">
                <a:alpha val="79999"/>
              </a:schemeClr>
            </a:solidFill>
            <a:prstDash val="solid"/>
            <a:miter lim="800000"/>
            <a:headEnd type="none" w="med" len="med"/>
            <a:tailEnd type="none" w="med" len="med"/>
          </a:ln>
        </p:spPr>
        <p:txBody>
          <a:bodyPr lIns="0" tIns="0" rIns="0" bIns="0" anchor="ctr"/>
          <a:lstStyle/>
          <a:p>
            <a:r>
              <a:rPr lang="en-US" sz="1500" baseline="0" dirty="0" smtClean="0">
                <a:solidFill>
                  <a:schemeClr val="bg1"/>
                </a:solidFill>
                <a:latin typeface="Menlo Regular" charset="0"/>
                <a:cs typeface="Menlo Regular" charset="0"/>
                <a:sym typeface="Menlo Regular" charset="0"/>
              </a:rPr>
              <a:t>EthSrc:</a:t>
            </a:r>
            <a:r>
              <a:rPr lang="en-US" sz="1500" baseline="0" dirty="0">
                <a:solidFill>
                  <a:schemeClr val="bg1"/>
                </a:solidFill>
                <a:latin typeface="Menlo Regular" charset="0"/>
                <a:cs typeface="Menlo Regular" charset="0"/>
                <a:sym typeface="Menlo Regular" charset="0"/>
              </a:rPr>
              <a:t>1</a:t>
            </a:r>
            <a:r>
              <a:rPr lang="en-US" sz="1500" baseline="0" dirty="0" smtClean="0">
                <a:solidFill>
                  <a:schemeClr val="bg1"/>
                </a:solidFill>
                <a:latin typeface="Menlo Regular" charset="0"/>
                <a:cs typeface="Menlo Regular" charset="0"/>
                <a:sym typeface="Menlo Regular" charset="0"/>
              </a:rPr>
              <a:t>,</a:t>
            </a:r>
          </a:p>
          <a:p>
            <a:r>
              <a:rPr lang="en-US" sz="1500" baseline="0" dirty="0" smtClean="0">
                <a:solidFill>
                  <a:schemeClr val="bg1"/>
                </a:solidFill>
                <a:latin typeface="Menlo Regular" charset="0"/>
                <a:cs typeface="Menlo Regular" charset="0"/>
                <a:sym typeface="Menlo Regular" charset="0"/>
              </a:rPr>
              <a:t>EthDst:2,</a:t>
            </a:r>
            <a:endParaRPr lang="en-US" sz="1500" baseline="0" dirty="0">
              <a:solidFill>
                <a:schemeClr val="bg1"/>
              </a:solidFill>
              <a:latin typeface="Menlo Regular" charset="0"/>
              <a:cs typeface="Menlo Regular" charset="0"/>
              <a:sym typeface="Menlo Regular" charset="0"/>
            </a:endParaRPr>
          </a:p>
          <a:p>
            <a:r>
              <a:rPr lang="en-US" sz="1500" baseline="0" dirty="0">
                <a:solidFill>
                  <a:schemeClr val="bg1"/>
                </a:solidFill>
                <a:latin typeface="Menlo Regular" charset="0"/>
                <a:cs typeface="Menlo Regular" charset="0"/>
                <a:sym typeface="Menlo Regular" charset="0"/>
              </a:rPr>
              <a:t>TcpDst:80</a:t>
            </a:r>
          </a:p>
        </p:txBody>
      </p:sp>
      <p:sp>
        <p:nvSpPr>
          <p:cNvPr id="65540" name="AutoShape 4"/>
          <p:cNvSpPr>
            <a:spLocks/>
          </p:cNvSpPr>
          <p:nvPr/>
        </p:nvSpPr>
        <p:spPr bwMode="auto">
          <a:xfrm>
            <a:off x="3526392" y="1398217"/>
            <a:ext cx="2200183" cy="901904"/>
          </a:xfrm>
          <a:prstGeom prst="diamond">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Assert</a:t>
            </a:r>
            <a:r>
              <a:rPr lang="en-US" sz="1400" baseline="0" dirty="0">
                <a:solidFill>
                  <a:schemeClr val="bg1"/>
                </a:solidFill>
                <a:latin typeface="Menlo Regular" charset="0"/>
                <a:cs typeface="Menlo Regular" charset="0"/>
                <a:sym typeface="Menlo Regular" charset="0"/>
              </a:rPr>
              <a:t>:</a:t>
            </a:r>
            <a:r>
              <a:rPr lang="en-US" sz="1400" baseline="0" dirty="0" smtClean="0">
                <a:solidFill>
                  <a:schemeClr val="bg1"/>
                </a:solidFill>
                <a:latin typeface="Menlo Regular" charset="0"/>
                <a:cs typeface="Menlo Regular" charset="0"/>
                <a:sym typeface="Menlo Regular" charset="0"/>
              </a:rPr>
              <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TcpDst</a:t>
            </a:r>
            <a:r>
              <a:rPr lang="en-US" sz="1400" baseline="0" dirty="0" smtClean="0">
                <a:solidFill>
                  <a:schemeClr val="bg1"/>
                </a:solidFill>
                <a:latin typeface="Menlo Regular" charset="0"/>
                <a:cs typeface="Menlo Regular" charset="0"/>
                <a:sym typeface="Menlo Regular" charset="0"/>
              </a:rPr>
              <a:t>==22</a:t>
            </a:r>
            <a:endParaRPr lang="en-US" sz="1400" baseline="0" dirty="0">
              <a:solidFill>
                <a:schemeClr val="bg1"/>
              </a:solidFill>
              <a:latin typeface="Menlo Regular" charset="0"/>
              <a:cs typeface="Menlo Regular" charset="0"/>
              <a:sym typeface="Menlo Regular" charset="0"/>
            </a:endParaRPr>
          </a:p>
        </p:txBody>
      </p:sp>
      <p:sp>
        <p:nvSpPr>
          <p:cNvPr id="65541" name="Line 5"/>
          <p:cNvSpPr>
            <a:spLocks noChangeShapeType="1"/>
          </p:cNvSpPr>
          <p:nvPr/>
        </p:nvSpPr>
        <p:spPr bwMode="auto">
          <a:xfrm>
            <a:off x="4609522" y="2270500"/>
            <a:ext cx="346" cy="856082"/>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3200" baseline="0"/>
          </a:p>
        </p:txBody>
      </p:sp>
      <p:sp>
        <p:nvSpPr>
          <p:cNvPr id="65542" name="Rectangle 6"/>
          <p:cNvSpPr>
            <a:spLocks/>
          </p:cNvSpPr>
          <p:nvPr/>
        </p:nvSpPr>
        <p:spPr bwMode="auto">
          <a:xfrm>
            <a:off x="4606826" y="2368779"/>
            <a:ext cx="54045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dirty="0">
                <a:latin typeface="Menlo Regular" charset="0"/>
                <a:cs typeface="Menlo Regular" charset="0"/>
                <a:sym typeface="Menlo Regular" charset="0"/>
              </a:rPr>
              <a:t>false</a:t>
            </a:r>
          </a:p>
        </p:txBody>
      </p:sp>
      <p:sp>
        <p:nvSpPr>
          <p:cNvPr id="65543" name="Oval 7"/>
          <p:cNvSpPr>
            <a:spLocks/>
          </p:cNvSpPr>
          <p:nvPr/>
        </p:nvSpPr>
        <p:spPr bwMode="auto">
          <a:xfrm>
            <a:off x="3906087" y="3053219"/>
            <a:ext cx="1434699" cy="615498"/>
          </a:xfrm>
          <a:prstGeom prst="ellipse">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Read</a:t>
            </a:r>
            <a:r>
              <a:rPr lang="en-US" sz="1400" baseline="0" dirty="0">
                <a:solidFill>
                  <a:schemeClr val="bg1"/>
                </a:solidFill>
                <a:latin typeface="Menlo Regular" charset="0"/>
                <a:cs typeface="Menlo Regular" charset="0"/>
                <a:sym typeface="Menlo Regular" charset="0"/>
              </a:rPr>
              <a:t>:</a:t>
            </a:r>
            <a:r>
              <a:rPr lang="en-US" sz="1400" baseline="0" dirty="0" smtClean="0">
                <a:solidFill>
                  <a:schemeClr val="bg1"/>
                </a:solidFill>
                <a:latin typeface="Menlo Regular" charset="0"/>
                <a:cs typeface="Menlo Regular" charset="0"/>
                <a:sym typeface="Menlo Regular" charset="0"/>
              </a:rPr>
              <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EthSrc</a:t>
            </a:r>
            <a:endParaRPr lang="en-US" sz="1400" baseline="0" dirty="0">
              <a:solidFill>
                <a:schemeClr val="bg1"/>
              </a:solidFill>
              <a:latin typeface="Menlo Regular" charset="0"/>
              <a:cs typeface="Menlo Regular" charset="0"/>
              <a:sym typeface="Menlo Regular" charset="0"/>
            </a:endParaRPr>
          </a:p>
        </p:txBody>
      </p:sp>
      <p:sp>
        <p:nvSpPr>
          <p:cNvPr id="65544" name="Oval 8"/>
          <p:cNvSpPr>
            <a:spLocks/>
          </p:cNvSpPr>
          <p:nvPr/>
        </p:nvSpPr>
        <p:spPr bwMode="auto">
          <a:xfrm>
            <a:off x="3917458" y="3875525"/>
            <a:ext cx="1436157" cy="588507"/>
          </a:xfrm>
          <a:prstGeom prst="ellipse">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Read:</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EthDst</a:t>
            </a:r>
            <a:endParaRPr lang="en-US" sz="1400" baseline="0" dirty="0">
              <a:solidFill>
                <a:schemeClr val="bg1"/>
              </a:solidFill>
              <a:latin typeface="Menlo Regular" charset="0"/>
              <a:cs typeface="Menlo Regular" charset="0"/>
              <a:sym typeface="Menlo Regular" charset="0"/>
            </a:endParaRPr>
          </a:p>
        </p:txBody>
      </p:sp>
      <p:sp>
        <p:nvSpPr>
          <p:cNvPr id="65546" name="Line 10"/>
          <p:cNvSpPr>
            <a:spLocks noChangeShapeType="1"/>
          </p:cNvSpPr>
          <p:nvPr/>
        </p:nvSpPr>
        <p:spPr bwMode="auto">
          <a:xfrm flipH="1">
            <a:off x="4604511" y="3648114"/>
            <a:ext cx="0" cy="216694"/>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3200" baseline="0"/>
          </a:p>
        </p:txBody>
      </p:sp>
      <p:sp>
        <p:nvSpPr>
          <p:cNvPr id="65547" name="Line 11"/>
          <p:cNvSpPr>
            <a:spLocks noChangeShapeType="1"/>
          </p:cNvSpPr>
          <p:nvPr/>
        </p:nvSpPr>
        <p:spPr bwMode="auto">
          <a:xfrm>
            <a:off x="4595253" y="4461821"/>
            <a:ext cx="1440" cy="938634"/>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3200" baseline="0"/>
          </a:p>
        </p:txBody>
      </p:sp>
      <p:sp>
        <p:nvSpPr>
          <p:cNvPr id="65548" name="Rectangle 12"/>
          <p:cNvSpPr>
            <a:spLocks/>
          </p:cNvSpPr>
          <p:nvPr/>
        </p:nvSpPr>
        <p:spPr bwMode="auto">
          <a:xfrm>
            <a:off x="4630407" y="3629689"/>
            <a:ext cx="10809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a:latin typeface="Menlo Regular" charset="0"/>
                <a:cs typeface="Menlo Regular" charset="0"/>
                <a:sym typeface="Menlo Regular" charset="0"/>
              </a:rPr>
              <a:t>1</a:t>
            </a:r>
          </a:p>
        </p:txBody>
      </p:sp>
      <p:sp>
        <p:nvSpPr>
          <p:cNvPr id="65549" name="Rectangle 13"/>
          <p:cNvSpPr>
            <a:spLocks/>
          </p:cNvSpPr>
          <p:nvPr/>
        </p:nvSpPr>
        <p:spPr bwMode="auto">
          <a:xfrm>
            <a:off x="4607190" y="4492548"/>
            <a:ext cx="10809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dirty="0">
                <a:latin typeface="Menlo Regular" charset="0"/>
                <a:cs typeface="Menlo Regular" charset="0"/>
                <a:sym typeface="Menlo Regular" charset="0"/>
              </a:rPr>
              <a:t>2</a:t>
            </a:r>
          </a:p>
        </p:txBody>
      </p:sp>
      <p:sp>
        <p:nvSpPr>
          <p:cNvPr id="65550" name="Rectangle 14"/>
          <p:cNvSpPr>
            <a:spLocks/>
          </p:cNvSpPr>
          <p:nvPr/>
        </p:nvSpPr>
        <p:spPr bwMode="auto">
          <a:xfrm>
            <a:off x="771525" y="84966"/>
            <a:ext cx="786780" cy="3539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300" baseline="0" dirty="0">
                <a:cs typeface="Helvetica Neue Light" charset="0"/>
              </a:rPr>
              <a:t>Policy</a:t>
            </a:r>
          </a:p>
        </p:txBody>
      </p:sp>
      <p:sp>
        <p:nvSpPr>
          <p:cNvPr id="16"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10</a:t>
            </a:fld>
            <a:endParaRPr lang="en-US" dirty="0">
              <a:solidFill>
                <a:schemeClr val="bg2"/>
              </a:solidFill>
            </a:endParaRPr>
          </a:p>
        </p:txBody>
      </p:sp>
      <p:sp>
        <p:nvSpPr>
          <p:cNvPr id="65545" name="Rectangle 9"/>
          <p:cNvSpPr>
            <a:spLocks/>
          </p:cNvSpPr>
          <p:nvPr/>
        </p:nvSpPr>
        <p:spPr bwMode="auto">
          <a:xfrm>
            <a:off x="4288489" y="5067948"/>
            <a:ext cx="714375" cy="523875"/>
          </a:xfrm>
          <a:prstGeom prst="rect">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a:solidFill>
                  <a:schemeClr val="bg1"/>
                </a:solidFill>
                <a:latin typeface="Menlo Regular" charset="0"/>
                <a:cs typeface="Menlo Regular" charset="0"/>
                <a:sym typeface="Menlo Regular" charset="0"/>
              </a:rPr>
              <a:t>path1</a:t>
            </a:r>
          </a:p>
        </p:txBody>
      </p:sp>
    </p:spTree>
    <p:extLst>
      <p:ext uri="{BB962C8B-B14F-4D97-AF65-F5344CB8AC3E}">
        <p14:creationId xmlns:p14="http://schemas.microsoft.com/office/powerpoint/2010/main" val="9100898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55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5541"/>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6554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6554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65546"/>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499"/>
                                          </p:stCondLst>
                                        </p:cTn>
                                        <p:tgtEl>
                                          <p:spTgt spid="6554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6554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65547"/>
                                        </p:tgtEl>
                                        <p:attrNameLst>
                                          <p:attrName>style.visibility</p:attrName>
                                        </p:attrNameLst>
                                      </p:cBhvr>
                                      <p:to>
                                        <p:strVal val="visible"/>
                                      </p:to>
                                    </p:set>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499"/>
                                          </p:stCondLst>
                                        </p:cTn>
                                        <p:tgtEl>
                                          <p:spTgt spid="6554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655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nimBg="1"/>
      <p:bldP spid="65540" grpId="0" animBg="1" autoUpdateAnimBg="0"/>
      <p:bldP spid="65541" grpId="0" animBg="1"/>
      <p:bldP spid="65542" grpId="0" autoUpdateAnimBg="0"/>
      <p:bldP spid="65543" grpId="0" animBg="1" autoUpdateAnimBg="0"/>
      <p:bldP spid="65544" grpId="0" animBg="1" autoUpdateAnimBg="0"/>
      <p:bldP spid="65546" grpId="0" animBg="1"/>
      <p:bldP spid="65547" grpId="0" animBg="1"/>
      <p:bldP spid="65548" grpId="0" autoUpdateAnimBg="0"/>
      <p:bldP spid="65549" grpId="0" autoUpdateAnimBg="0"/>
      <p:bldP spid="65545"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AutoShape 1"/>
          <p:cNvSpPr>
            <a:spLocks/>
          </p:cNvSpPr>
          <p:nvPr/>
        </p:nvSpPr>
        <p:spPr bwMode="auto">
          <a:xfrm>
            <a:off x="35719" y="57150"/>
            <a:ext cx="2185988" cy="409575"/>
          </a:xfrm>
          <a:prstGeom prst="roundRect">
            <a:avLst>
              <a:gd name="adj" fmla="val 34880"/>
            </a:avLst>
          </a:prstGeom>
          <a:solidFill>
            <a:srgbClr val="37A130"/>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67586" name="AutoShape 2"/>
          <p:cNvSpPr>
            <a:spLocks/>
          </p:cNvSpPr>
          <p:nvPr/>
        </p:nvSpPr>
        <p:spPr bwMode="auto">
          <a:xfrm>
            <a:off x="4914900" y="19050"/>
            <a:ext cx="2264569" cy="466725"/>
          </a:xfrm>
          <a:prstGeom prst="roundRect">
            <a:avLst>
              <a:gd name="adj" fmla="val 30611"/>
            </a:avLst>
          </a:prstGeom>
          <a:solidFill>
            <a:srgbClr val="0C8385"/>
          </a:solidFill>
          <a:ln w="25400" cap="flat">
            <a:solidFill>
              <a:schemeClr val="tx1"/>
            </a:solidFill>
            <a:prstDash val="solid"/>
            <a:miter lim="800000"/>
            <a:headEnd type="none" w="med" len="med"/>
            <a:tailEnd type="none" w="med" len="med"/>
          </a:ln>
        </p:spPr>
        <p:txBody>
          <a:bodyPr lIns="0" tIns="0" rIns="0" bIns="0"/>
          <a:lstStyle/>
          <a:p>
            <a:endParaRPr lang="en-US" baseline="0" dirty="0"/>
          </a:p>
        </p:txBody>
      </p:sp>
      <p:sp>
        <p:nvSpPr>
          <p:cNvPr id="67587" name="Oval 3"/>
          <p:cNvSpPr>
            <a:spLocks/>
          </p:cNvSpPr>
          <p:nvPr/>
        </p:nvSpPr>
        <p:spPr bwMode="auto">
          <a:xfrm>
            <a:off x="7480215" y="0"/>
            <a:ext cx="1663785" cy="1264765"/>
          </a:xfrm>
          <a:prstGeom prst="ellipse">
            <a:avLst/>
          </a:prstGeom>
          <a:solidFill>
            <a:srgbClr val="66B132">
              <a:alpha val="79999"/>
            </a:srgbClr>
          </a:solidFill>
          <a:ln w="25400" cap="flat">
            <a:solidFill>
              <a:schemeClr val="tx1">
                <a:alpha val="79999"/>
              </a:schemeClr>
            </a:solidFill>
            <a:prstDash val="solid"/>
            <a:miter lim="800000"/>
            <a:headEnd type="none" w="med" len="med"/>
            <a:tailEnd type="none" w="med" len="med"/>
          </a:ln>
        </p:spPr>
        <p:txBody>
          <a:bodyPr lIns="0" tIns="0" rIns="0" bIns="0" anchor="ctr"/>
          <a:lstStyle/>
          <a:p>
            <a:r>
              <a:rPr lang="en-US" sz="1500" baseline="0" dirty="0">
                <a:solidFill>
                  <a:schemeClr val="bg1"/>
                </a:solidFill>
                <a:latin typeface="Menlo Regular" charset="0"/>
                <a:cs typeface="Menlo Regular" charset="0"/>
                <a:sym typeface="Menlo Regular" charset="0"/>
              </a:rPr>
              <a:t>EthDst:1,</a:t>
            </a:r>
          </a:p>
          <a:p>
            <a:r>
              <a:rPr lang="en-US" sz="1500" baseline="0" dirty="0">
                <a:solidFill>
                  <a:schemeClr val="bg1"/>
                </a:solidFill>
                <a:latin typeface="Menlo Regular" charset="0"/>
                <a:cs typeface="Menlo Regular" charset="0"/>
                <a:sym typeface="Menlo Regular" charset="0"/>
              </a:rPr>
              <a:t>TcpDst:22</a:t>
            </a:r>
          </a:p>
        </p:txBody>
      </p:sp>
      <p:sp>
        <p:nvSpPr>
          <p:cNvPr id="67596" name="Rectangle 12"/>
          <p:cNvSpPr>
            <a:spLocks/>
          </p:cNvSpPr>
          <p:nvPr/>
        </p:nvSpPr>
        <p:spPr bwMode="auto">
          <a:xfrm>
            <a:off x="3259571" y="2389533"/>
            <a:ext cx="843564" cy="368420"/>
          </a:xfrm>
          <a:prstGeom prst="rect">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a:solidFill>
                  <a:schemeClr val="bg1"/>
                </a:solidFill>
                <a:latin typeface="Menlo Regular" charset="0"/>
                <a:cs typeface="Menlo Regular" charset="0"/>
                <a:sym typeface="Menlo Regular" charset="0"/>
              </a:rPr>
              <a:t>null</a:t>
            </a:r>
          </a:p>
        </p:txBody>
      </p:sp>
      <p:sp>
        <p:nvSpPr>
          <p:cNvPr id="67597" name="Line 13"/>
          <p:cNvSpPr>
            <a:spLocks noChangeShapeType="1"/>
          </p:cNvSpPr>
          <p:nvPr/>
        </p:nvSpPr>
        <p:spPr bwMode="auto">
          <a:xfrm>
            <a:off x="3676444" y="2060651"/>
            <a:ext cx="0" cy="341709"/>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400" baseline="0"/>
          </a:p>
        </p:txBody>
      </p:sp>
      <p:sp>
        <p:nvSpPr>
          <p:cNvPr id="67598" name="Rectangle 14"/>
          <p:cNvSpPr>
            <a:spLocks/>
          </p:cNvSpPr>
          <p:nvPr/>
        </p:nvSpPr>
        <p:spPr bwMode="auto">
          <a:xfrm>
            <a:off x="3713126" y="2120269"/>
            <a:ext cx="684696"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square" lIns="0" tIns="0" rIns="0" bIns="0" anchor="ctr">
            <a:spAutoFit/>
          </a:bodyPr>
          <a:lstStyle/>
          <a:p>
            <a:pPr>
              <a:tabLst>
                <a:tab pos="211027" algn="l"/>
              </a:tabLst>
            </a:pPr>
            <a:r>
              <a:rPr lang="en-US" sz="1400" baseline="0" dirty="0">
                <a:latin typeface="Menlo Regular" charset="0"/>
                <a:cs typeface="Menlo Regular" charset="0"/>
                <a:sym typeface="Menlo Regular" charset="0"/>
              </a:rPr>
              <a:t>true</a:t>
            </a:r>
          </a:p>
        </p:txBody>
      </p:sp>
      <p:sp>
        <p:nvSpPr>
          <p:cNvPr id="67599" name="AutoShape 15"/>
          <p:cNvSpPr>
            <a:spLocks/>
          </p:cNvSpPr>
          <p:nvPr/>
        </p:nvSpPr>
        <p:spPr bwMode="auto">
          <a:xfrm>
            <a:off x="2540178" y="1269942"/>
            <a:ext cx="2309253" cy="833798"/>
          </a:xfrm>
          <a:prstGeom prst="diamond">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Assert</a:t>
            </a:r>
            <a:r>
              <a:rPr lang="en-US" sz="1400" baseline="0" dirty="0">
                <a:solidFill>
                  <a:schemeClr val="bg1"/>
                </a:solidFill>
                <a:latin typeface="Menlo Regular" charset="0"/>
                <a:cs typeface="Menlo Regular" charset="0"/>
                <a:sym typeface="Menlo Regular" charset="0"/>
              </a:rPr>
              <a:t>:</a:t>
            </a:r>
            <a:r>
              <a:rPr lang="en-US" sz="1400" baseline="0" dirty="0" smtClean="0">
                <a:solidFill>
                  <a:schemeClr val="bg1"/>
                </a:solidFill>
                <a:latin typeface="Menlo Regular" charset="0"/>
                <a:cs typeface="Menlo Regular" charset="0"/>
                <a:sym typeface="Menlo Regular" charset="0"/>
              </a:rPr>
              <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TcpDst</a:t>
            </a:r>
            <a:r>
              <a:rPr lang="en-US" sz="1400" baseline="0" dirty="0" smtClean="0">
                <a:solidFill>
                  <a:schemeClr val="bg1"/>
                </a:solidFill>
                <a:latin typeface="Menlo Regular" charset="0"/>
                <a:cs typeface="Menlo Regular" charset="0"/>
                <a:sym typeface="Menlo Regular" charset="0"/>
              </a:rPr>
              <a:t>==22</a:t>
            </a:r>
            <a:endParaRPr lang="en-US" sz="1400" baseline="0" dirty="0">
              <a:solidFill>
                <a:schemeClr val="bg1"/>
              </a:solidFill>
              <a:latin typeface="Menlo Regular" charset="0"/>
              <a:cs typeface="Menlo Regular" charset="0"/>
              <a:sym typeface="Menlo Regular" charset="0"/>
            </a:endParaRPr>
          </a:p>
        </p:txBody>
      </p:sp>
      <p:sp>
        <p:nvSpPr>
          <p:cNvPr id="67600" name="Rectangle 16"/>
          <p:cNvSpPr>
            <a:spLocks/>
          </p:cNvSpPr>
          <p:nvPr/>
        </p:nvSpPr>
        <p:spPr bwMode="auto">
          <a:xfrm>
            <a:off x="771525" y="84966"/>
            <a:ext cx="786780" cy="3539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300" baseline="0" dirty="0">
                <a:cs typeface="Helvetica Neue Light" charset="0"/>
              </a:rPr>
              <a:t>Policy</a:t>
            </a:r>
          </a:p>
        </p:txBody>
      </p:sp>
      <p:sp>
        <p:nvSpPr>
          <p:cNvPr id="67601" name="Rectangle 17"/>
          <p:cNvSpPr>
            <a:spLocks/>
          </p:cNvSpPr>
          <p:nvPr/>
        </p:nvSpPr>
        <p:spPr bwMode="auto">
          <a:xfrm>
            <a:off x="5449788" y="65916"/>
            <a:ext cx="1415139" cy="3539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300" baseline="0" dirty="0">
                <a:cs typeface="Helvetica Neue Light" charset="0"/>
              </a:rPr>
              <a:t>Trace Tree</a:t>
            </a:r>
          </a:p>
        </p:txBody>
      </p:sp>
      <p:grpSp>
        <p:nvGrpSpPr>
          <p:cNvPr id="2" name="Group 1"/>
          <p:cNvGrpSpPr/>
          <p:nvPr/>
        </p:nvGrpSpPr>
        <p:grpSpPr>
          <a:xfrm>
            <a:off x="4836319" y="1268409"/>
            <a:ext cx="2578893" cy="5169461"/>
            <a:chOff x="4836319" y="1268409"/>
            <a:chExt cx="2578893" cy="5169461"/>
          </a:xfrm>
        </p:grpSpPr>
        <p:sp>
          <p:nvSpPr>
            <p:cNvPr id="67588" name="Line 4"/>
            <p:cNvSpPr>
              <a:spLocks noChangeShapeType="1"/>
            </p:cNvSpPr>
            <p:nvPr/>
          </p:nvSpPr>
          <p:spPr bwMode="auto">
            <a:xfrm>
              <a:off x="6307039" y="2016919"/>
              <a:ext cx="567928" cy="1509713"/>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400" baseline="0"/>
            </a:p>
          </p:txBody>
        </p:sp>
        <p:sp>
          <p:nvSpPr>
            <p:cNvPr id="67589" name="Line 5"/>
            <p:cNvSpPr>
              <a:spLocks noChangeShapeType="1"/>
            </p:cNvSpPr>
            <p:nvPr/>
          </p:nvSpPr>
          <p:spPr bwMode="auto">
            <a:xfrm flipH="1">
              <a:off x="6863358" y="4133850"/>
              <a:ext cx="1786" cy="539354"/>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400" baseline="0"/>
            </a:p>
          </p:txBody>
        </p:sp>
        <p:sp>
          <p:nvSpPr>
            <p:cNvPr id="67590" name="Line 6"/>
            <p:cNvSpPr>
              <a:spLocks noChangeShapeType="1"/>
            </p:cNvSpPr>
            <p:nvPr/>
          </p:nvSpPr>
          <p:spPr bwMode="auto">
            <a:xfrm flipH="1">
              <a:off x="6858893" y="5275660"/>
              <a:ext cx="2679" cy="823913"/>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400" baseline="0"/>
            </a:p>
          </p:txBody>
        </p:sp>
        <p:sp>
          <p:nvSpPr>
            <p:cNvPr id="67591" name="Rectangle 7"/>
            <p:cNvSpPr>
              <a:spLocks/>
            </p:cNvSpPr>
            <p:nvPr/>
          </p:nvSpPr>
          <p:spPr bwMode="auto">
            <a:xfrm>
              <a:off x="6938368" y="4307116"/>
              <a:ext cx="10809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a:latin typeface="Menlo Regular" charset="0"/>
                  <a:cs typeface="Menlo Regular" charset="0"/>
                  <a:sym typeface="Menlo Regular" charset="0"/>
                </a:rPr>
                <a:t>1</a:t>
              </a:r>
            </a:p>
          </p:txBody>
        </p:sp>
        <p:sp>
          <p:nvSpPr>
            <p:cNvPr id="67592" name="Rectangle 8"/>
            <p:cNvSpPr>
              <a:spLocks/>
            </p:cNvSpPr>
            <p:nvPr/>
          </p:nvSpPr>
          <p:spPr bwMode="auto">
            <a:xfrm>
              <a:off x="6908007" y="5608449"/>
              <a:ext cx="10809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dirty="0">
                  <a:latin typeface="Menlo Regular" charset="0"/>
                  <a:cs typeface="Menlo Regular" charset="0"/>
                  <a:sym typeface="Menlo Regular" charset="0"/>
                </a:rPr>
                <a:t>2</a:t>
              </a:r>
            </a:p>
          </p:txBody>
        </p:sp>
        <p:sp>
          <p:nvSpPr>
            <p:cNvPr id="67593" name="Rectangle 9"/>
            <p:cNvSpPr>
              <a:spLocks/>
            </p:cNvSpPr>
            <p:nvPr/>
          </p:nvSpPr>
          <p:spPr bwMode="auto">
            <a:xfrm>
              <a:off x="4836319" y="3562350"/>
              <a:ext cx="714375" cy="523875"/>
            </a:xfrm>
            <a:prstGeom prst="rect">
              <a:avLst/>
            </a:prstGeom>
            <a:solidFill>
              <a:srgbClr val="0D8386"/>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a:t>
              </a:r>
              <a:endParaRPr lang="en-US" sz="1400" baseline="0" dirty="0">
                <a:solidFill>
                  <a:schemeClr val="bg1"/>
                </a:solidFill>
                <a:latin typeface="Menlo Regular" charset="0"/>
                <a:cs typeface="Menlo Regular" charset="0"/>
                <a:sym typeface="Menlo Regular" charset="0"/>
              </a:endParaRPr>
            </a:p>
          </p:txBody>
        </p:sp>
        <p:sp>
          <p:nvSpPr>
            <p:cNvPr id="67594" name="Line 10"/>
            <p:cNvSpPr>
              <a:spLocks noChangeShapeType="1"/>
            </p:cNvSpPr>
            <p:nvPr/>
          </p:nvSpPr>
          <p:spPr bwMode="auto">
            <a:xfrm flipH="1">
              <a:off x="5215831" y="1922860"/>
              <a:ext cx="624185" cy="1633538"/>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400" baseline="0"/>
            </a:p>
          </p:txBody>
        </p:sp>
        <p:sp>
          <p:nvSpPr>
            <p:cNvPr id="67595" name="Rectangle 11"/>
            <p:cNvSpPr>
              <a:spLocks/>
            </p:cNvSpPr>
            <p:nvPr/>
          </p:nvSpPr>
          <p:spPr bwMode="auto">
            <a:xfrm>
              <a:off x="5131892" y="2454504"/>
              <a:ext cx="43236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a:latin typeface="Menlo Regular" charset="0"/>
                  <a:cs typeface="Menlo Regular" charset="0"/>
                  <a:sym typeface="Menlo Regular" charset="0"/>
                </a:rPr>
                <a:t>true</a:t>
              </a:r>
            </a:p>
          </p:txBody>
        </p:sp>
        <p:sp>
          <p:nvSpPr>
            <p:cNvPr id="67602" name="Rectangle 18"/>
            <p:cNvSpPr>
              <a:spLocks/>
            </p:cNvSpPr>
            <p:nvPr/>
          </p:nvSpPr>
          <p:spPr bwMode="auto">
            <a:xfrm>
              <a:off x="6635651" y="2454504"/>
              <a:ext cx="54045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a:latin typeface="Menlo Regular" charset="0"/>
                  <a:cs typeface="Menlo Regular" charset="0"/>
                  <a:sym typeface="Menlo Regular" charset="0"/>
                </a:rPr>
                <a:t>false</a:t>
              </a:r>
            </a:p>
          </p:txBody>
        </p:sp>
        <p:sp>
          <p:nvSpPr>
            <p:cNvPr id="67605" name="Oval 21"/>
            <p:cNvSpPr>
              <a:spLocks/>
            </p:cNvSpPr>
            <p:nvPr/>
          </p:nvSpPr>
          <p:spPr bwMode="auto">
            <a:xfrm>
              <a:off x="6185173" y="3324225"/>
              <a:ext cx="1172890" cy="904875"/>
            </a:xfrm>
            <a:prstGeom prst="ellipse">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Read:</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EthSrc</a:t>
              </a:r>
              <a:endParaRPr lang="en-US" sz="1400" baseline="0" dirty="0">
                <a:solidFill>
                  <a:schemeClr val="bg1"/>
                </a:solidFill>
                <a:latin typeface="Menlo Regular" charset="0"/>
                <a:cs typeface="Menlo Regular" charset="0"/>
                <a:sym typeface="Menlo Regular" charset="0"/>
              </a:endParaRPr>
            </a:p>
          </p:txBody>
        </p:sp>
        <p:sp>
          <p:nvSpPr>
            <p:cNvPr id="67606" name="Oval 22"/>
            <p:cNvSpPr>
              <a:spLocks/>
            </p:cNvSpPr>
            <p:nvPr/>
          </p:nvSpPr>
          <p:spPr bwMode="auto">
            <a:xfrm>
              <a:off x="6307931" y="4575955"/>
              <a:ext cx="1107281" cy="904875"/>
            </a:xfrm>
            <a:prstGeom prst="ellipse">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Read</a:t>
              </a:r>
              <a:r>
                <a:rPr lang="en-US" sz="1400" baseline="0" dirty="0">
                  <a:solidFill>
                    <a:schemeClr val="bg1"/>
                  </a:solidFill>
                  <a:latin typeface="Menlo Regular" charset="0"/>
                  <a:cs typeface="Menlo Regular" charset="0"/>
                  <a:sym typeface="Menlo Regular" charset="0"/>
                </a:rPr>
                <a:t>:</a:t>
              </a:r>
              <a:r>
                <a:rPr lang="en-US" sz="1400" baseline="0" dirty="0" smtClean="0">
                  <a:solidFill>
                    <a:schemeClr val="bg1"/>
                  </a:solidFill>
                  <a:latin typeface="Menlo Regular" charset="0"/>
                  <a:cs typeface="Menlo Regular" charset="0"/>
                  <a:sym typeface="Menlo Regular" charset="0"/>
                </a:rPr>
                <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EthDst</a:t>
              </a:r>
              <a:endParaRPr lang="en-US" sz="1400" baseline="0" dirty="0">
                <a:solidFill>
                  <a:schemeClr val="bg1"/>
                </a:solidFill>
                <a:latin typeface="Menlo Regular" charset="0"/>
                <a:cs typeface="Menlo Regular" charset="0"/>
                <a:sym typeface="Menlo Regular" charset="0"/>
              </a:endParaRPr>
            </a:p>
          </p:txBody>
        </p:sp>
        <p:sp>
          <p:nvSpPr>
            <p:cNvPr id="67607" name="Rectangle 23"/>
            <p:cNvSpPr>
              <a:spLocks/>
            </p:cNvSpPr>
            <p:nvPr/>
          </p:nvSpPr>
          <p:spPr bwMode="auto">
            <a:xfrm>
              <a:off x="6479381" y="5913995"/>
              <a:ext cx="714375" cy="523875"/>
            </a:xfrm>
            <a:prstGeom prst="rect">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a:solidFill>
                    <a:schemeClr val="bg1"/>
                  </a:solidFill>
                  <a:latin typeface="Menlo Regular" charset="0"/>
                  <a:cs typeface="Menlo Regular" charset="0"/>
                  <a:sym typeface="Menlo Regular" charset="0"/>
                </a:rPr>
                <a:t>path1</a:t>
              </a:r>
            </a:p>
          </p:txBody>
        </p:sp>
        <p:sp>
          <p:nvSpPr>
            <p:cNvPr id="25" name="AutoShape 15"/>
            <p:cNvSpPr>
              <a:spLocks/>
            </p:cNvSpPr>
            <p:nvPr/>
          </p:nvSpPr>
          <p:spPr bwMode="auto">
            <a:xfrm>
              <a:off x="4937685" y="1268409"/>
              <a:ext cx="2309253" cy="833798"/>
            </a:xfrm>
            <a:prstGeom prst="diamond">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Assert</a:t>
              </a:r>
              <a:r>
                <a:rPr lang="en-US" sz="1400" baseline="0" dirty="0">
                  <a:solidFill>
                    <a:schemeClr val="bg1"/>
                  </a:solidFill>
                  <a:latin typeface="Menlo Regular" charset="0"/>
                  <a:cs typeface="Menlo Regular" charset="0"/>
                  <a:sym typeface="Menlo Regular" charset="0"/>
                </a:rPr>
                <a:t>:</a:t>
              </a:r>
              <a:r>
                <a:rPr lang="en-US" sz="1400" baseline="0" dirty="0" smtClean="0">
                  <a:solidFill>
                    <a:schemeClr val="bg1"/>
                  </a:solidFill>
                  <a:latin typeface="Menlo Regular" charset="0"/>
                  <a:cs typeface="Menlo Regular" charset="0"/>
                  <a:sym typeface="Menlo Regular" charset="0"/>
                </a:rPr>
                <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TcpDst</a:t>
              </a:r>
              <a:r>
                <a:rPr lang="en-US" sz="1400" baseline="0" dirty="0" smtClean="0">
                  <a:solidFill>
                    <a:schemeClr val="bg1"/>
                  </a:solidFill>
                  <a:latin typeface="Menlo Regular" charset="0"/>
                  <a:cs typeface="Menlo Regular" charset="0"/>
                  <a:sym typeface="Menlo Regular" charset="0"/>
                </a:rPr>
                <a:t>==22</a:t>
              </a:r>
              <a:endParaRPr lang="en-US" sz="1400" baseline="0" dirty="0">
                <a:solidFill>
                  <a:schemeClr val="bg1"/>
                </a:solidFill>
                <a:latin typeface="Menlo Regular" charset="0"/>
                <a:cs typeface="Menlo Regular" charset="0"/>
                <a:sym typeface="Menlo Regular" charset="0"/>
              </a:endParaRPr>
            </a:p>
          </p:txBody>
        </p:sp>
      </p:grpSp>
      <p:sp>
        <p:nvSpPr>
          <p:cNvPr id="26"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11</a:t>
            </a:fld>
            <a:endParaRPr lang="en-US" dirty="0">
              <a:solidFill>
                <a:schemeClr val="bg2"/>
              </a:solidFill>
            </a:endParaRPr>
          </a:p>
        </p:txBody>
      </p:sp>
      <p:sp>
        <p:nvSpPr>
          <p:cNvPr id="27" name="Rectangle 2"/>
          <p:cNvSpPr>
            <a:spLocks/>
          </p:cNvSpPr>
          <p:nvPr/>
        </p:nvSpPr>
        <p:spPr bwMode="auto">
          <a:xfrm>
            <a:off x="85725" y="1097593"/>
            <a:ext cx="3243263" cy="57175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Bold" charset="0"/>
                <a:cs typeface="Menlo Bold" charset="0"/>
                <a:sym typeface="Menlo Bold" charset="0"/>
              </a:rPr>
              <a:t>Route</a:t>
            </a:r>
            <a:r>
              <a:rPr lang="en-US" sz="1400" baseline="0" dirty="0">
                <a:latin typeface="Menlo Regular" charset="0"/>
                <a:cs typeface="Menlo Regular" charset="0"/>
                <a:sym typeface="Menlo Regular" charset="0"/>
              </a:rPr>
              <a:t> f(</a:t>
            </a:r>
            <a:r>
              <a:rPr lang="en-US" sz="1400" baseline="0" dirty="0">
                <a:latin typeface="Menlo Bold" charset="0"/>
                <a:cs typeface="Menlo Bold" charset="0"/>
                <a:sym typeface="Menlo Bold" charset="0"/>
              </a:rPr>
              <a:t>Packet</a:t>
            </a:r>
            <a:r>
              <a:rPr lang="en-US" sz="1400" baseline="0" dirty="0">
                <a:latin typeface="Menlo Regular" charset="0"/>
                <a:cs typeface="Menlo Regular" charset="0"/>
                <a:sym typeface="Menlo Regular" charset="0"/>
              </a:rPr>
              <a:t> </a:t>
            </a:r>
            <a:r>
              <a:rPr lang="en-US" sz="1400" baseline="0" dirty="0" smtClean="0">
                <a:latin typeface="Menlo Regular" charset="0"/>
                <a:cs typeface="Menlo Regular" charset="0"/>
                <a:sym typeface="Menlo Regular" charset="0"/>
              </a:rPr>
              <a:t>p) </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if</a:t>
            </a:r>
            <a:r>
              <a:rPr lang="en-US" sz="1400" baseline="0" dirty="0">
                <a:latin typeface="Menlo Regular" charset="0"/>
                <a:cs typeface="Menlo Regular" charset="0"/>
                <a:sym typeface="Menlo Regular" charset="0"/>
              </a:rPr>
              <a:t> (</a:t>
            </a:r>
            <a:r>
              <a:rPr lang="en-US" sz="1400" baseline="0" dirty="0" err="1">
                <a:latin typeface="Menlo Regular" charset="0"/>
                <a:cs typeface="Menlo Regular" charset="0"/>
                <a:sym typeface="Menlo Regular" charset="0"/>
              </a:rPr>
              <a:t>p.</a:t>
            </a:r>
            <a:r>
              <a:rPr lang="en-US" sz="1400" baseline="0" dirty="0" err="1">
                <a:latin typeface="Menlo Bold" charset="0"/>
                <a:cs typeface="Menlo Bold" charset="0"/>
                <a:sym typeface="Menlo Bold" charset="0"/>
              </a:rPr>
              <a:t>tcpDstIs</a:t>
            </a:r>
            <a:r>
              <a:rPr lang="en-US" sz="1400" baseline="0" dirty="0">
                <a:latin typeface="Menlo Regular" charset="0"/>
                <a:cs typeface="Menlo Regular" charset="0"/>
                <a:sym typeface="Menlo Regular" charset="0"/>
              </a:rPr>
              <a:t>(22))</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return</a:t>
            </a:r>
            <a:r>
              <a:rPr lang="en-US" sz="1400" baseline="0" dirty="0">
                <a:latin typeface="Menlo Regular" charset="0"/>
                <a:cs typeface="Menlo Regular" charset="0"/>
                <a:sym typeface="Menlo Regular" charset="0"/>
              </a:rPr>
              <a:t> </a:t>
            </a:r>
            <a:r>
              <a:rPr lang="en-US" sz="1400" baseline="0" dirty="0">
                <a:latin typeface="Menlo Bold" charset="0"/>
                <a:cs typeface="Menlo Bold" charset="0"/>
                <a:sym typeface="Menlo Bold" charset="0"/>
              </a:rPr>
              <a:t>null</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solidFill>
                  <a:srgbClr val="FFFFFF"/>
                </a:solidFill>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else</a:t>
            </a: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smtClean="0">
                <a:latin typeface="Menlo Regular" charset="0"/>
                <a:cs typeface="Menlo Regular" charset="0"/>
                <a:sym typeface="Menlo Regular" charset="0"/>
              </a:rPr>
              <a:t/>
            </a:r>
            <a:br>
              <a:rPr lang="en-US" sz="1400" baseline="0" dirty="0" smtClean="0">
                <a:latin typeface="Menlo Regular" charset="0"/>
                <a:cs typeface="Menlo Regular" charset="0"/>
                <a:sym typeface="Menlo Regular" charset="0"/>
              </a:rPr>
            </a:b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latin typeface="Menlo Bold" charset="0"/>
                <a:cs typeface="Menlo Bold" charset="0"/>
                <a:sym typeface="Menlo Bold" charset="0"/>
              </a:rPr>
              <a:t>Location</a:t>
            </a:r>
            <a:r>
              <a:rPr lang="en-US" sz="1400" baseline="0" dirty="0">
                <a:latin typeface="Menlo Regular" charset="0"/>
                <a:cs typeface="Menlo Regular" charset="0"/>
                <a:sym typeface="Menlo Regular" charset="0"/>
              </a:rPr>
              <a:t> </a:t>
            </a:r>
            <a:r>
              <a:rPr lang="en-US" sz="1400" baseline="0" dirty="0" err="1">
                <a:latin typeface="Menlo Regular" charset="0"/>
                <a:cs typeface="Menlo Regular" charset="0"/>
                <a:sym typeface="Menlo Regular" charset="0"/>
              </a:rPr>
              <a:t>sloc</a:t>
            </a: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err="1" smtClean="0">
                <a:latin typeface="Menlo Bold" charset="0"/>
                <a:cs typeface="Menlo Bold" charset="0"/>
                <a:sym typeface="Menlo Bold" charset="0"/>
              </a:rPr>
              <a:t>hostTable</a:t>
            </a:r>
            <a:r>
              <a:rPr lang="en-US" sz="1400" baseline="0" dirty="0" smtClean="0">
                <a:latin typeface="Menlo Regular" charset="0"/>
                <a:cs typeface="Menlo Regular" charset="0"/>
                <a:sym typeface="Menlo Regular" charset="0"/>
              </a:rPr>
              <a:t>(</a:t>
            </a:r>
            <a:r>
              <a:rPr lang="en-US" sz="1400" baseline="0" dirty="0" err="1">
                <a:latin typeface="Menlo Regular" charset="0"/>
                <a:cs typeface="Menlo Regular" charset="0"/>
                <a:sym typeface="Menlo Regular" charset="0"/>
              </a:rPr>
              <a:t>p.</a:t>
            </a:r>
            <a:r>
              <a:rPr lang="en-US" sz="1400" baseline="0" dirty="0" err="1">
                <a:latin typeface="Menlo Bold" charset="0"/>
                <a:cs typeface="Menlo Bold" charset="0"/>
                <a:sym typeface="Menlo Bold" charset="0"/>
              </a:rPr>
              <a:t>ethSrc</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smtClean="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smtClean="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latin typeface="Menlo Bold" charset="0"/>
                <a:cs typeface="Menlo Bold" charset="0"/>
                <a:sym typeface="Menlo Bold" charset="0"/>
              </a:rPr>
              <a:t>Location</a:t>
            </a:r>
            <a:r>
              <a:rPr lang="en-US" sz="1400" baseline="0" dirty="0">
                <a:latin typeface="Menlo Regular" charset="0"/>
                <a:cs typeface="Menlo Regular" charset="0"/>
                <a:sym typeface="Menlo Regular" charset="0"/>
              </a:rPr>
              <a:t> </a:t>
            </a:r>
            <a:r>
              <a:rPr lang="en-US" sz="1400" baseline="0" dirty="0" err="1">
                <a:latin typeface="Menlo Regular" charset="0"/>
                <a:cs typeface="Menlo Regular" charset="0"/>
                <a:sym typeface="Menlo Regular" charset="0"/>
              </a:rPr>
              <a:t>dloc</a:t>
            </a:r>
            <a:r>
              <a:rPr lang="en-US" sz="1400" baseline="0" dirty="0">
                <a:latin typeface="Menlo Regular" charset="0"/>
                <a:cs typeface="Menlo Regular" charset="0"/>
                <a:sym typeface="Menlo Regular" charset="0"/>
              </a:rPr>
              <a:t> =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err="1" smtClean="0">
                <a:latin typeface="Menlo Bold" charset="0"/>
                <a:cs typeface="Menlo Bold" charset="0"/>
                <a:sym typeface="Menlo Bold" charset="0"/>
              </a:rPr>
              <a:t>hostTable</a:t>
            </a:r>
            <a:r>
              <a:rPr lang="en-US" sz="1400" baseline="0" dirty="0" smtClean="0">
                <a:latin typeface="Menlo Regular" charset="0"/>
                <a:cs typeface="Menlo Regular" charset="0"/>
                <a:sym typeface="Menlo Regular" charset="0"/>
              </a:rPr>
              <a:t>(</a:t>
            </a:r>
            <a:r>
              <a:rPr lang="en-US" sz="1400" baseline="0" dirty="0" err="1">
                <a:latin typeface="Menlo Regular" charset="0"/>
                <a:cs typeface="Menlo Regular" charset="0"/>
                <a:sym typeface="Menlo Regular" charset="0"/>
              </a:rPr>
              <a:t>p.</a:t>
            </a:r>
            <a:r>
              <a:rPr lang="en-US" sz="1400" baseline="0" dirty="0" err="1">
                <a:latin typeface="Menlo Bold" charset="0"/>
                <a:cs typeface="Menlo Bold" charset="0"/>
                <a:sym typeface="Menlo Bold" charset="0"/>
              </a:rPr>
              <a:t>ethDst</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smtClean="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smtClean="0">
                <a:latin typeface="Menlo Bold" charset="0"/>
                <a:cs typeface="Menlo Bold" charset="0"/>
                <a:sym typeface="Menlo Bold" charset="0"/>
              </a:rPr>
              <a:t>Route </a:t>
            </a:r>
            <a:r>
              <a:rPr lang="en-US" sz="1400" baseline="0" dirty="0" smtClean="0">
                <a:latin typeface="Menlo Regular" charset="0"/>
                <a:cs typeface="Menlo Regular" charset="0"/>
                <a:sym typeface="Menlo Regular" charset="0"/>
              </a:rPr>
              <a:t>path    = </a:t>
            </a: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err="1" smtClean="0">
                <a:latin typeface="Menlo Regular" charset="0"/>
                <a:cs typeface="Menlo Regular" charset="0"/>
                <a:sym typeface="Menlo Regular" charset="0"/>
              </a:rPr>
              <a:t>myRoutingAlg</a:t>
            </a:r>
            <a:r>
              <a:rPr lang="en-US" sz="1400" baseline="0" dirty="0" smtClean="0">
                <a:latin typeface="Menlo Regular" charset="0"/>
                <a:cs typeface="Menlo Regular" charset="0"/>
                <a:sym typeface="Menlo Regular" charset="0"/>
              </a:rPr>
              <a:t>(</a:t>
            </a: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smtClean="0">
                <a:latin typeface="Menlo Regular" charset="0"/>
                <a:cs typeface="Menlo Regular" charset="0"/>
                <a:sym typeface="Menlo Regular" charset="0"/>
              </a:rPr>
              <a:t>topology(</a:t>
            </a:r>
            <a:r>
              <a:rPr lang="en-US" sz="1400" baseline="0" dirty="0">
                <a:latin typeface="Menlo Regular" charset="0"/>
                <a:cs typeface="Menlo Regular" charset="0"/>
                <a:sym typeface="Menlo Regular" charset="0"/>
              </a:rPr>
              <a:t>),</a:t>
            </a:r>
            <a:r>
              <a:rPr lang="en-US" sz="1400" baseline="0" dirty="0" err="1">
                <a:latin typeface="Menlo Regular" charset="0"/>
                <a:cs typeface="Menlo Regular" charset="0"/>
                <a:sym typeface="Menlo Regular" charset="0"/>
              </a:rPr>
              <a:t>sloc,dloc</a:t>
            </a:r>
            <a:r>
              <a:rPr lang="en-US" sz="1400" baseline="0" dirty="0">
                <a:latin typeface="Menlo Regular" charset="0"/>
                <a:cs typeface="Menlo Regular" charset="0"/>
                <a:sym typeface="Menlo Regular" charset="0"/>
              </a:rPr>
              <a:t>)</a:t>
            </a:r>
            <a:r>
              <a:rPr lang="en-US" sz="1400" baseline="0" dirty="0" smtClean="0">
                <a:latin typeface="Menlo Regular" charset="0"/>
                <a:cs typeface="Menlo Regular" charset="0"/>
                <a:sym typeface="Menlo Regular" charset="0"/>
              </a:rPr>
              <a:t>;</a:t>
            </a:r>
            <a:endParaRPr lang="en-US" sz="1400" baseline="0" dirty="0">
              <a:solidFill>
                <a:srgbClr val="FFFFFF"/>
              </a:solidFill>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solidFill>
                  <a:srgbClr val="FFFFFF"/>
                </a:solidFill>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return</a:t>
            </a:r>
            <a:r>
              <a:rPr lang="en-US" sz="1400" baseline="0" dirty="0">
                <a:latin typeface="Menlo Regular" charset="0"/>
                <a:cs typeface="Menlo Regular" charset="0"/>
                <a:sym typeface="Menlo Regular" charset="0"/>
              </a:rPr>
              <a:t> </a:t>
            </a:r>
            <a:r>
              <a:rPr lang="en-US" sz="1400" baseline="0" dirty="0" smtClean="0">
                <a:latin typeface="Menlo Regular" charset="0"/>
                <a:cs typeface="Menlo Regular" charset="0"/>
                <a:sym typeface="Menlo Regular" charset="0"/>
              </a:rPr>
              <a:t>path;</a:t>
            </a: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a:t>
            </a:r>
          </a:p>
        </p:txBody>
      </p:sp>
    </p:spTree>
    <p:extLst>
      <p:ext uri="{BB962C8B-B14F-4D97-AF65-F5344CB8AC3E}">
        <p14:creationId xmlns:p14="http://schemas.microsoft.com/office/powerpoint/2010/main" val="48194054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5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59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59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75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nimBg="1"/>
      <p:bldP spid="67596" grpId="0" animBg="1"/>
      <p:bldP spid="67597" grpId="0" animBg="1"/>
      <p:bldP spid="67598" grpId="0"/>
      <p:bldP spid="6759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AutoShape 1"/>
          <p:cNvSpPr>
            <a:spLocks/>
          </p:cNvSpPr>
          <p:nvPr/>
        </p:nvSpPr>
        <p:spPr bwMode="auto">
          <a:xfrm>
            <a:off x="35719" y="57150"/>
            <a:ext cx="2185988" cy="409575"/>
          </a:xfrm>
          <a:prstGeom prst="roundRect">
            <a:avLst>
              <a:gd name="adj" fmla="val 34880"/>
            </a:avLst>
          </a:prstGeom>
          <a:solidFill>
            <a:srgbClr val="37A130"/>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67586" name="AutoShape 2"/>
          <p:cNvSpPr>
            <a:spLocks/>
          </p:cNvSpPr>
          <p:nvPr/>
        </p:nvSpPr>
        <p:spPr bwMode="auto">
          <a:xfrm>
            <a:off x="4914900" y="19050"/>
            <a:ext cx="2264569" cy="466725"/>
          </a:xfrm>
          <a:prstGeom prst="roundRect">
            <a:avLst>
              <a:gd name="adj" fmla="val 30611"/>
            </a:avLst>
          </a:prstGeom>
          <a:solidFill>
            <a:srgbClr val="0C8385"/>
          </a:solidFill>
          <a:ln w="25400" cap="flat">
            <a:solidFill>
              <a:schemeClr val="tx1"/>
            </a:solidFill>
            <a:prstDash val="solid"/>
            <a:miter lim="800000"/>
            <a:headEnd type="none" w="med" len="med"/>
            <a:tailEnd type="none" w="med" len="med"/>
          </a:ln>
        </p:spPr>
        <p:txBody>
          <a:bodyPr lIns="0" tIns="0" rIns="0" bIns="0"/>
          <a:lstStyle/>
          <a:p>
            <a:endParaRPr lang="en-US" baseline="0" dirty="0"/>
          </a:p>
        </p:txBody>
      </p:sp>
      <p:sp>
        <p:nvSpPr>
          <p:cNvPr id="67587" name="Oval 3"/>
          <p:cNvSpPr>
            <a:spLocks/>
          </p:cNvSpPr>
          <p:nvPr/>
        </p:nvSpPr>
        <p:spPr bwMode="auto">
          <a:xfrm>
            <a:off x="7480215" y="0"/>
            <a:ext cx="1663785" cy="1264765"/>
          </a:xfrm>
          <a:prstGeom prst="ellipse">
            <a:avLst/>
          </a:prstGeom>
          <a:solidFill>
            <a:srgbClr val="66B132">
              <a:alpha val="79999"/>
            </a:srgbClr>
          </a:solidFill>
          <a:ln w="25400" cap="flat">
            <a:solidFill>
              <a:schemeClr val="tx1">
                <a:alpha val="79999"/>
              </a:schemeClr>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EthDst:1,</a:t>
            </a:r>
          </a:p>
          <a:p>
            <a:r>
              <a:rPr lang="en-US" sz="1500" baseline="0">
                <a:latin typeface="Menlo Regular" charset="0"/>
                <a:cs typeface="Menlo Regular" charset="0"/>
                <a:sym typeface="Menlo Regular" charset="0"/>
              </a:rPr>
              <a:t>TcpDst:22</a:t>
            </a:r>
          </a:p>
        </p:txBody>
      </p:sp>
      <p:sp>
        <p:nvSpPr>
          <p:cNvPr id="67596" name="Rectangle 12"/>
          <p:cNvSpPr>
            <a:spLocks/>
          </p:cNvSpPr>
          <p:nvPr/>
        </p:nvSpPr>
        <p:spPr bwMode="auto">
          <a:xfrm>
            <a:off x="3259571" y="2389533"/>
            <a:ext cx="843564" cy="368420"/>
          </a:xfrm>
          <a:prstGeom prst="rect">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a:solidFill>
                  <a:schemeClr val="bg1"/>
                </a:solidFill>
                <a:latin typeface="Menlo Regular" charset="0"/>
                <a:cs typeface="Menlo Regular" charset="0"/>
                <a:sym typeface="Menlo Regular" charset="0"/>
              </a:rPr>
              <a:t>null</a:t>
            </a:r>
          </a:p>
        </p:txBody>
      </p:sp>
      <p:sp>
        <p:nvSpPr>
          <p:cNvPr id="67597" name="Line 13"/>
          <p:cNvSpPr>
            <a:spLocks noChangeShapeType="1"/>
          </p:cNvSpPr>
          <p:nvPr/>
        </p:nvSpPr>
        <p:spPr bwMode="auto">
          <a:xfrm>
            <a:off x="3676444" y="2060651"/>
            <a:ext cx="0" cy="341709"/>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400" baseline="0"/>
          </a:p>
        </p:txBody>
      </p:sp>
      <p:sp>
        <p:nvSpPr>
          <p:cNvPr id="67598" name="Rectangle 14"/>
          <p:cNvSpPr>
            <a:spLocks/>
          </p:cNvSpPr>
          <p:nvPr/>
        </p:nvSpPr>
        <p:spPr bwMode="auto">
          <a:xfrm>
            <a:off x="3713125" y="2120268"/>
            <a:ext cx="708213"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square" lIns="0" tIns="0" rIns="0" bIns="0" anchor="ctr">
            <a:spAutoFit/>
          </a:bodyPr>
          <a:lstStyle/>
          <a:p>
            <a:pPr>
              <a:tabLst>
                <a:tab pos="211027" algn="l"/>
              </a:tabLst>
            </a:pPr>
            <a:r>
              <a:rPr lang="en-US" sz="1400" baseline="0" dirty="0">
                <a:latin typeface="Menlo Regular" charset="0"/>
                <a:cs typeface="Menlo Regular" charset="0"/>
                <a:sym typeface="Menlo Regular" charset="0"/>
              </a:rPr>
              <a:t>true</a:t>
            </a:r>
          </a:p>
        </p:txBody>
      </p:sp>
      <p:sp>
        <p:nvSpPr>
          <p:cNvPr id="67599" name="AutoShape 15"/>
          <p:cNvSpPr>
            <a:spLocks/>
          </p:cNvSpPr>
          <p:nvPr/>
        </p:nvSpPr>
        <p:spPr bwMode="auto">
          <a:xfrm>
            <a:off x="2540178" y="1269942"/>
            <a:ext cx="2309253" cy="833798"/>
          </a:xfrm>
          <a:prstGeom prst="diamond">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Assert:</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TcpDst</a:t>
            </a:r>
            <a:r>
              <a:rPr lang="en-US" sz="1400" baseline="0" dirty="0" smtClean="0">
                <a:solidFill>
                  <a:schemeClr val="bg1"/>
                </a:solidFill>
                <a:latin typeface="Menlo Regular" charset="0"/>
                <a:cs typeface="Menlo Regular" charset="0"/>
                <a:sym typeface="Menlo Regular" charset="0"/>
              </a:rPr>
              <a:t>==22</a:t>
            </a:r>
            <a:endParaRPr lang="en-US" sz="1400" baseline="0" dirty="0">
              <a:solidFill>
                <a:schemeClr val="bg1"/>
              </a:solidFill>
              <a:latin typeface="Menlo Regular" charset="0"/>
              <a:cs typeface="Menlo Regular" charset="0"/>
              <a:sym typeface="Menlo Regular" charset="0"/>
            </a:endParaRPr>
          </a:p>
        </p:txBody>
      </p:sp>
      <p:sp>
        <p:nvSpPr>
          <p:cNvPr id="67600" name="Rectangle 16"/>
          <p:cNvSpPr>
            <a:spLocks/>
          </p:cNvSpPr>
          <p:nvPr/>
        </p:nvSpPr>
        <p:spPr bwMode="auto">
          <a:xfrm>
            <a:off x="771525" y="84966"/>
            <a:ext cx="786780" cy="3539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300" baseline="0" dirty="0">
                <a:cs typeface="Helvetica Neue Light" charset="0"/>
              </a:rPr>
              <a:t>Policy</a:t>
            </a:r>
          </a:p>
        </p:txBody>
      </p:sp>
      <p:sp>
        <p:nvSpPr>
          <p:cNvPr id="67601" name="Rectangle 17"/>
          <p:cNvSpPr>
            <a:spLocks/>
          </p:cNvSpPr>
          <p:nvPr/>
        </p:nvSpPr>
        <p:spPr bwMode="auto">
          <a:xfrm>
            <a:off x="5449788" y="65916"/>
            <a:ext cx="1415139" cy="3539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300" baseline="0" dirty="0">
                <a:cs typeface="Helvetica Neue Light" charset="0"/>
              </a:rPr>
              <a:t>Trace Tree</a:t>
            </a:r>
          </a:p>
        </p:txBody>
      </p:sp>
      <p:grpSp>
        <p:nvGrpSpPr>
          <p:cNvPr id="2" name="Group 1"/>
          <p:cNvGrpSpPr/>
          <p:nvPr/>
        </p:nvGrpSpPr>
        <p:grpSpPr>
          <a:xfrm>
            <a:off x="4836319" y="1268409"/>
            <a:ext cx="2578893" cy="5138101"/>
            <a:chOff x="4836319" y="1268409"/>
            <a:chExt cx="2578893" cy="5138101"/>
          </a:xfrm>
        </p:grpSpPr>
        <p:sp>
          <p:nvSpPr>
            <p:cNvPr id="67588" name="Line 4"/>
            <p:cNvSpPr>
              <a:spLocks noChangeShapeType="1"/>
            </p:cNvSpPr>
            <p:nvPr/>
          </p:nvSpPr>
          <p:spPr bwMode="auto">
            <a:xfrm>
              <a:off x="6307039" y="2016919"/>
              <a:ext cx="567928" cy="1509713"/>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400" baseline="0"/>
            </a:p>
          </p:txBody>
        </p:sp>
        <p:sp>
          <p:nvSpPr>
            <p:cNvPr id="67589" name="Line 5"/>
            <p:cNvSpPr>
              <a:spLocks noChangeShapeType="1"/>
            </p:cNvSpPr>
            <p:nvPr/>
          </p:nvSpPr>
          <p:spPr bwMode="auto">
            <a:xfrm flipH="1">
              <a:off x="6863358" y="4133850"/>
              <a:ext cx="1786" cy="539354"/>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400" baseline="0"/>
            </a:p>
          </p:txBody>
        </p:sp>
        <p:sp>
          <p:nvSpPr>
            <p:cNvPr id="67590" name="Line 6"/>
            <p:cNvSpPr>
              <a:spLocks noChangeShapeType="1"/>
            </p:cNvSpPr>
            <p:nvPr/>
          </p:nvSpPr>
          <p:spPr bwMode="auto">
            <a:xfrm flipH="1">
              <a:off x="6858893" y="5275660"/>
              <a:ext cx="2679" cy="823913"/>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400" baseline="0"/>
            </a:p>
          </p:txBody>
        </p:sp>
        <p:sp>
          <p:nvSpPr>
            <p:cNvPr id="67591" name="Rectangle 7"/>
            <p:cNvSpPr>
              <a:spLocks/>
            </p:cNvSpPr>
            <p:nvPr/>
          </p:nvSpPr>
          <p:spPr bwMode="auto">
            <a:xfrm>
              <a:off x="6938368" y="4307116"/>
              <a:ext cx="10809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a:latin typeface="Menlo Regular" charset="0"/>
                  <a:cs typeface="Menlo Regular" charset="0"/>
                  <a:sym typeface="Menlo Regular" charset="0"/>
                </a:rPr>
                <a:t>1</a:t>
              </a:r>
            </a:p>
          </p:txBody>
        </p:sp>
        <p:sp>
          <p:nvSpPr>
            <p:cNvPr id="67592" name="Rectangle 8"/>
            <p:cNvSpPr>
              <a:spLocks/>
            </p:cNvSpPr>
            <p:nvPr/>
          </p:nvSpPr>
          <p:spPr bwMode="auto">
            <a:xfrm>
              <a:off x="6908007" y="5577089"/>
              <a:ext cx="10809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dirty="0">
                  <a:latin typeface="Menlo Regular" charset="0"/>
                  <a:cs typeface="Menlo Regular" charset="0"/>
                  <a:sym typeface="Menlo Regular" charset="0"/>
                </a:rPr>
                <a:t>2</a:t>
              </a:r>
            </a:p>
          </p:txBody>
        </p:sp>
        <p:sp>
          <p:nvSpPr>
            <p:cNvPr id="67593" name="Rectangle 9"/>
            <p:cNvSpPr>
              <a:spLocks/>
            </p:cNvSpPr>
            <p:nvPr/>
          </p:nvSpPr>
          <p:spPr bwMode="auto">
            <a:xfrm>
              <a:off x="4836319" y="3562350"/>
              <a:ext cx="714375" cy="523875"/>
            </a:xfrm>
            <a:prstGeom prst="rect">
              <a:avLst/>
            </a:prstGeom>
            <a:solidFill>
              <a:srgbClr val="0D8386"/>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1" baseline="0" dirty="0" smtClean="0">
                  <a:solidFill>
                    <a:srgbClr val="FF0000"/>
                  </a:solidFill>
                  <a:latin typeface="Menlo Regular" charset="0"/>
                  <a:cs typeface="Menlo Regular" charset="0"/>
                  <a:sym typeface="Menlo Regular" charset="0"/>
                </a:rPr>
                <a:t>null</a:t>
              </a:r>
              <a:endParaRPr lang="en-US" sz="1400" b="1" baseline="0" dirty="0">
                <a:solidFill>
                  <a:srgbClr val="FF0000"/>
                </a:solidFill>
                <a:latin typeface="Menlo Regular" charset="0"/>
                <a:cs typeface="Menlo Regular" charset="0"/>
                <a:sym typeface="Menlo Regular" charset="0"/>
              </a:endParaRPr>
            </a:p>
          </p:txBody>
        </p:sp>
        <p:sp>
          <p:nvSpPr>
            <p:cNvPr id="67594" name="Line 10"/>
            <p:cNvSpPr>
              <a:spLocks noChangeShapeType="1"/>
            </p:cNvSpPr>
            <p:nvPr/>
          </p:nvSpPr>
          <p:spPr bwMode="auto">
            <a:xfrm flipH="1">
              <a:off x="5215831" y="1922860"/>
              <a:ext cx="624185" cy="1633538"/>
            </a:xfrm>
            <a:prstGeom prst="line">
              <a:avLst/>
            </a:pr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400" baseline="0"/>
            </a:p>
          </p:txBody>
        </p:sp>
        <p:sp>
          <p:nvSpPr>
            <p:cNvPr id="67595" name="Rectangle 11"/>
            <p:cNvSpPr>
              <a:spLocks/>
            </p:cNvSpPr>
            <p:nvPr/>
          </p:nvSpPr>
          <p:spPr bwMode="auto">
            <a:xfrm>
              <a:off x="5131892" y="2454504"/>
              <a:ext cx="43236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a:latin typeface="Menlo Regular" charset="0"/>
                  <a:cs typeface="Menlo Regular" charset="0"/>
                  <a:sym typeface="Menlo Regular" charset="0"/>
                </a:rPr>
                <a:t>true</a:t>
              </a:r>
            </a:p>
          </p:txBody>
        </p:sp>
        <p:sp>
          <p:nvSpPr>
            <p:cNvPr id="67602" name="Rectangle 18"/>
            <p:cNvSpPr>
              <a:spLocks/>
            </p:cNvSpPr>
            <p:nvPr/>
          </p:nvSpPr>
          <p:spPr bwMode="auto">
            <a:xfrm>
              <a:off x="6635651" y="2454504"/>
              <a:ext cx="54045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tabLst>
                  <a:tab pos="211027" algn="l"/>
                </a:tabLst>
              </a:pPr>
              <a:r>
                <a:rPr lang="en-US" sz="1400" baseline="0">
                  <a:latin typeface="Menlo Regular" charset="0"/>
                  <a:cs typeface="Menlo Regular" charset="0"/>
                  <a:sym typeface="Menlo Regular" charset="0"/>
                </a:rPr>
                <a:t>false</a:t>
              </a:r>
            </a:p>
          </p:txBody>
        </p:sp>
        <p:sp>
          <p:nvSpPr>
            <p:cNvPr id="67605" name="Oval 21"/>
            <p:cNvSpPr>
              <a:spLocks/>
            </p:cNvSpPr>
            <p:nvPr/>
          </p:nvSpPr>
          <p:spPr bwMode="auto">
            <a:xfrm>
              <a:off x="6198451" y="3324225"/>
              <a:ext cx="1170717" cy="904875"/>
            </a:xfrm>
            <a:prstGeom prst="ellipse">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Read</a:t>
              </a:r>
              <a:r>
                <a:rPr lang="en-US" sz="1400" baseline="0" dirty="0">
                  <a:solidFill>
                    <a:schemeClr val="bg1"/>
                  </a:solidFill>
                  <a:latin typeface="Menlo Regular" charset="0"/>
                  <a:cs typeface="Menlo Regular" charset="0"/>
                  <a:sym typeface="Menlo Regular" charset="0"/>
                </a:rPr>
                <a:t>:</a:t>
              </a:r>
              <a:r>
                <a:rPr lang="en-US" sz="1400" baseline="0" dirty="0" smtClean="0">
                  <a:solidFill>
                    <a:schemeClr val="bg1"/>
                  </a:solidFill>
                  <a:latin typeface="Menlo Regular" charset="0"/>
                  <a:cs typeface="Menlo Regular" charset="0"/>
                  <a:sym typeface="Menlo Regular" charset="0"/>
                </a:rPr>
                <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EthSrc</a:t>
              </a:r>
              <a:endParaRPr lang="en-US" sz="1400" baseline="0" dirty="0">
                <a:solidFill>
                  <a:schemeClr val="bg1"/>
                </a:solidFill>
                <a:latin typeface="Menlo Regular" charset="0"/>
                <a:cs typeface="Menlo Regular" charset="0"/>
                <a:sym typeface="Menlo Regular" charset="0"/>
              </a:endParaRPr>
            </a:p>
          </p:txBody>
        </p:sp>
        <p:sp>
          <p:nvSpPr>
            <p:cNvPr id="67606" name="Oval 22"/>
            <p:cNvSpPr>
              <a:spLocks/>
            </p:cNvSpPr>
            <p:nvPr/>
          </p:nvSpPr>
          <p:spPr bwMode="auto">
            <a:xfrm>
              <a:off x="6307931" y="4575955"/>
              <a:ext cx="1107281" cy="904875"/>
            </a:xfrm>
            <a:prstGeom prst="ellipse">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Read:</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EthDst</a:t>
              </a:r>
              <a:endParaRPr lang="en-US" sz="1400" baseline="0" dirty="0">
                <a:solidFill>
                  <a:schemeClr val="bg1"/>
                </a:solidFill>
                <a:latin typeface="Menlo Regular" charset="0"/>
                <a:cs typeface="Menlo Regular" charset="0"/>
                <a:sym typeface="Menlo Regular" charset="0"/>
              </a:endParaRPr>
            </a:p>
          </p:txBody>
        </p:sp>
        <p:sp>
          <p:nvSpPr>
            <p:cNvPr id="67607" name="Rectangle 23"/>
            <p:cNvSpPr>
              <a:spLocks/>
            </p:cNvSpPr>
            <p:nvPr/>
          </p:nvSpPr>
          <p:spPr bwMode="auto">
            <a:xfrm>
              <a:off x="6479381" y="5882635"/>
              <a:ext cx="714375" cy="523875"/>
            </a:xfrm>
            <a:prstGeom prst="rect">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a:solidFill>
                    <a:schemeClr val="bg1"/>
                  </a:solidFill>
                  <a:latin typeface="Menlo Regular" charset="0"/>
                  <a:cs typeface="Menlo Regular" charset="0"/>
                  <a:sym typeface="Menlo Regular" charset="0"/>
                </a:rPr>
                <a:t>path1</a:t>
              </a:r>
            </a:p>
          </p:txBody>
        </p:sp>
        <p:sp>
          <p:nvSpPr>
            <p:cNvPr id="25" name="AutoShape 15"/>
            <p:cNvSpPr>
              <a:spLocks/>
            </p:cNvSpPr>
            <p:nvPr/>
          </p:nvSpPr>
          <p:spPr bwMode="auto">
            <a:xfrm>
              <a:off x="4937685" y="1268409"/>
              <a:ext cx="2309253" cy="833798"/>
            </a:xfrm>
            <a:prstGeom prst="diamond">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tabLst>
                  <a:tab pos="211027" algn="l"/>
                </a:tabLst>
              </a:pPr>
              <a:r>
                <a:rPr lang="en-US" sz="1400" baseline="0" dirty="0" smtClean="0">
                  <a:solidFill>
                    <a:schemeClr val="bg1"/>
                  </a:solidFill>
                  <a:latin typeface="Menlo Regular" charset="0"/>
                  <a:cs typeface="Menlo Regular" charset="0"/>
                  <a:sym typeface="Menlo Regular" charset="0"/>
                </a:rPr>
                <a:t>Assert:</a:t>
              </a:r>
              <a:br>
                <a:rPr lang="en-US" sz="1400" baseline="0" dirty="0" smtClean="0">
                  <a:solidFill>
                    <a:schemeClr val="bg1"/>
                  </a:solidFill>
                  <a:latin typeface="Menlo Regular" charset="0"/>
                  <a:cs typeface="Menlo Regular" charset="0"/>
                  <a:sym typeface="Menlo Regular" charset="0"/>
                </a:rPr>
              </a:br>
              <a:r>
                <a:rPr lang="en-US" sz="1400" baseline="0" dirty="0" err="1" smtClean="0">
                  <a:solidFill>
                    <a:schemeClr val="bg1"/>
                  </a:solidFill>
                  <a:latin typeface="Menlo Regular" charset="0"/>
                  <a:cs typeface="Menlo Regular" charset="0"/>
                  <a:sym typeface="Menlo Regular" charset="0"/>
                </a:rPr>
                <a:t>TcpDst</a:t>
              </a:r>
              <a:r>
                <a:rPr lang="en-US" sz="1400" baseline="0" dirty="0" smtClean="0">
                  <a:solidFill>
                    <a:schemeClr val="bg1"/>
                  </a:solidFill>
                  <a:latin typeface="Menlo Regular" charset="0"/>
                  <a:cs typeface="Menlo Regular" charset="0"/>
                  <a:sym typeface="Menlo Regular" charset="0"/>
                </a:rPr>
                <a:t>==22</a:t>
              </a:r>
              <a:endParaRPr lang="en-US" sz="1400" baseline="0" dirty="0">
                <a:solidFill>
                  <a:schemeClr val="bg1"/>
                </a:solidFill>
                <a:latin typeface="Menlo Regular" charset="0"/>
                <a:cs typeface="Menlo Regular" charset="0"/>
                <a:sym typeface="Menlo Regular" charset="0"/>
              </a:endParaRPr>
            </a:p>
          </p:txBody>
        </p:sp>
      </p:grpSp>
      <p:sp>
        <p:nvSpPr>
          <p:cNvPr id="26"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12</a:t>
            </a:fld>
            <a:endParaRPr lang="en-US" dirty="0">
              <a:solidFill>
                <a:schemeClr val="bg2"/>
              </a:solidFill>
            </a:endParaRPr>
          </a:p>
        </p:txBody>
      </p:sp>
      <p:sp>
        <p:nvSpPr>
          <p:cNvPr id="27" name="Rectangle 2"/>
          <p:cNvSpPr>
            <a:spLocks/>
          </p:cNvSpPr>
          <p:nvPr/>
        </p:nvSpPr>
        <p:spPr bwMode="auto">
          <a:xfrm>
            <a:off x="85725" y="1097593"/>
            <a:ext cx="3243263" cy="57175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Bold" charset="0"/>
                <a:cs typeface="Menlo Bold" charset="0"/>
                <a:sym typeface="Menlo Bold" charset="0"/>
              </a:rPr>
              <a:t>Route</a:t>
            </a:r>
            <a:r>
              <a:rPr lang="en-US" sz="1400" baseline="0" dirty="0">
                <a:latin typeface="Menlo Regular" charset="0"/>
                <a:cs typeface="Menlo Regular" charset="0"/>
                <a:sym typeface="Menlo Regular" charset="0"/>
              </a:rPr>
              <a:t> f(</a:t>
            </a:r>
            <a:r>
              <a:rPr lang="en-US" sz="1400" baseline="0" dirty="0">
                <a:latin typeface="Menlo Bold" charset="0"/>
                <a:cs typeface="Menlo Bold" charset="0"/>
                <a:sym typeface="Menlo Bold" charset="0"/>
              </a:rPr>
              <a:t>Packet</a:t>
            </a:r>
            <a:r>
              <a:rPr lang="en-US" sz="1400" baseline="0" dirty="0">
                <a:latin typeface="Menlo Regular" charset="0"/>
                <a:cs typeface="Menlo Regular" charset="0"/>
                <a:sym typeface="Menlo Regular" charset="0"/>
              </a:rPr>
              <a:t> </a:t>
            </a:r>
            <a:r>
              <a:rPr lang="en-US" sz="1400" baseline="0" dirty="0" smtClean="0">
                <a:latin typeface="Menlo Regular" charset="0"/>
                <a:cs typeface="Menlo Regular" charset="0"/>
                <a:sym typeface="Menlo Regular" charset="0"/>
              </a:rPr>
              <a:t>p) </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if</a:t>
            </a:r>
            <a:r>
              <a:rPr lang="en-US" sz="1400" baseline="0" dirty="0">
                <a:latin typeface="Menlo Regular" charset="0"/>
                <a:cs typeface="Menlo Regular" charset="0"/>
                <a:sym typeface="Menlo Regular" charset="0"/>
              </a:rPr>
              <a:t> (</a:t>
            </a:r>
            <a:r>
              <a:rPr lang="en-US" sz="1400" baseline="0" dirty="0" err="1">
                <a:latin typeface="Menlo Regular" charset="0"/>
                <a:cs typeface="Menlo Regular" charset="0"/>
                <a:sym typeface="Menlo Regular" charset="0"/>
              </a:rPr>
              <a:t>p.</a:t>
            </a:r>
            <a:r>
              <a:rPr lang="en-US" sz="1400" baseline="0" dirty="0" err="1">
                <a:latin typeface="Menlo Bold" charset="0"/>
                <a:cs typeface="Menlo Bold" charset="0"/>
                <a:sym typeface="Menlo Bold" charset="0"/>
              </a:rPr>
              <a:t>tcpDstIs</a:t>
            </a:r>
            <a:r>
              <a:rPr lang="en-US" sz="1400" baseline="0" dirty="0">
                <a:latin typeface="Menlo Regular" charset="0"/>
                <a:cs typeface="Menlo Regular" charset="0"/>
                <a:sym typeface="Menlo Regular" charset="0"/>
              </a:rPr>
              <a:t>(22))</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return</a:t>
            </a:r>
            <a:r>
              <a:rPr lang="en-US" sz="1400" baseline="0" dirty="0">
                <a:latin typeface="Menlo Regular" charset="0"/>
                <a:cs typeface="Menlo Regular" charset="0"/>
                <a:sym typeface="Menlo Regular" charset="0"/>
              </a:rPr>
              <a:t> </a:t>
            </a:r>
            <a:r>
              <a:rPr lang="en-US" sz="1400" baseline="0" dirty="0">
                <a:latin typeface="Menlo Bold" charset="0"/>
                <a:cs typeface="Menlo Bold" charset="0"/>
                <a:sym typeface="Menlo Bold" charset="0"/>
              </a:rPr>
              <a:t>null</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solidFill>
                  <a:srgbClr val="FFFFFF"/>
                </a:solidFill>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else</a:t>
            </a: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smtClean="0">
                <a:latin typeface="Menlo Regular" charset="0"/>
                <a:cs typeface="Menlo Regular" charset="0"/>
                <a:sym typeface="Menlo Regular" charset="0"/>
              </a:rPr>
              <a:t/>
            </a:r>
            <a:br>
              <a:rPr lang="en-US" sz="1400" baseline="0" dirty="0" smtClean="0">
                <a:latin typeface="Menlo Regular" charset="0"/>
                <a:cs typeface="Menlo Regular" charset="0"/>
                <a:sym typeface="Menlo Regular" charset="0"/>
              </a:rPr>
            </a:b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latin typeface="Menlo Bold" charset="0"/>
                <a:cs typeface="Menlo Bold" charset="0"/>
                <a:sym typeface="Menlo Bold" charset="0"/>
              </a:rPr>
              <a:t>Location</a:t>
            </a:r>
            <a:r>
              <a:rPr lang="en-US" sz="1400" baseline="0" dirty="0">
                <a:latin typeface="Menlo Regular" charset="0"/>
                <a:cs typeface="Menlo Regular" charset="0"/>
                <a:sym typeface="Menlo Regular" charset="0"/>
              </a:rPr>
              <a:t> </a:t>
            </a:r>
            <a:r>
              <a:rPr lang="en-US" sz="1400" baseline="0" dirty="0" err="1">
                <a:latin typeface="Menlo Regular" charset="0"/>
                <a:cs typeface="Menlo Regular" charset="0"/>
                <a:sym typeface="Menlo Regular" charset="0"/>
              </a:rPr>
              <a:t>sloc</a:t>
            </a: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err="1" smtClean="0">
                <a:latin typeface="Menlo Bold" charset="0"/>
                <a:cs typeface="Menlo Bold" charset="0"/>
                <a:sym typeface="Menlo Bold" charset="0"/>
              </a:rPr>
              <a:t>hostTable</a:t>
            </a:r>
            <a:r>
              <a:rPr lang="en-US" sz="1400" baseline="0" dirty="0" smtClean="0">
                <a:latin typeface="Menlo Regular" charset="0"/>
                <a:cs typeface="Menlo Regular" charset="0"/>
                <a:sym typeface="Menlo Regular" charset="0"/>
              </a:rPr>
              <a:t>(</a:t>
            </a:r>
            <a:r>
              <a:rPr lang="en-US" sz="1400" baseline="0" dirty="0" err="1">
                <a:latin typeface="Menlo Regular" charset="0"/>
                <a:cs typeface="Menlo Regular" charset="0"/>
                <a:sym typeface="Menlo Regular" charset="0"/>
              </a:rPr>
              <a:t>p.</a:t>
            </a:r>
            <a:r>
              <a:rPr lang="en-US" sz="1400" baseline="0" dirty="0" err="1">
                <a:latin typeface="Menlo Bold" charset="0"/>
                <a:cs typeface="Menlo Bold" charset="0"/>
                <a:sym typeface="Menlo Bold" charset="0"/>
              </a:rPr>
              <a:t>ethSrc</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smtClean="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smtClean="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a:latin typeface="Menlo Bold" charset="0"/>
                <a:cs typeface="Menlo Bold" charset="0"/>
                <a:sym typeface="Menlo Bold" charset="0"/>
              </a:rPr>
              <a:t>Location</a:t>
            </a:r>
            <a:r>
              <a:rPr lang="en-US" sz="1400" baseline="0" dirty="0">
                <a:latin typeface="Menlo Regular" charset="0"/>
                <a:cs typeface="Menlo Regular" charset="0"/>
                <a:sym typeface="Menlo Regular" charset="0"/>
              </a:rPr>
              <a:t> </a:t>
            </a:r>
            <a:r>
              <a:rPr lang="en-US" sz="1400" baseline="0" dirty="0" err="1">
                <a:latin typeface="Menlo Regular" charset="0"/>
                <a:cs typeface="Menlo Regular" charset="0"/>
                <a:sym typeface="Menlo Regular" charset="0"/>
              </a:rPr>
              <a:t>dloc</a:t>
            </a:r>
            <a:r>
              <a:rPr lang="en-US" sz="1400" baseline="0" dirty="0">
                <a:latin typeface="Menlo Regular" charset="0"/>
                <a:cs typeface="Menlo Regular" charset="0"/>
                <a:sym typeface="Menlo Regular" charset="0"/>
              </a:rPr>
              <a:t> =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err="1" smtClean="0">
                <a:latin typeface="Menlo Bold" charset="0"/>
                <a:cs typeface="Menlo Bold" charset="0"/>
                <a:sym typeface="Menlo Bold" charset="0"/>
              </a:rPr>
              <a:t>hostTable</a:t>
            </a:r>
            <a:r>
              <a:rPr lang="en-US" sz="1400" baseline="0" dirty="0" smtClean="0">
                <a:latin typeface="Menlo Regular" charset="0"/>
                <a:cs typeface="Menlo Regular" charset="0"/>
                <a:sym typeface="Menlo Regular" charset="0"/>
              </a:rPr>
              <a:t>(</a:t>
            </a:r>
            <a:r>
              <a:rPr lang="en-US" sz="1400" baseline="0" dirty="0" err="1">
                <a:latin typeface="Menlo Regular" charset="0"/>
                <a:cs typeface="Menlo Regular" charset="0"/>
                <a:sym typeface="Menlo Regular" charset="0"/>
              </a:rPr>
              <a:t>p.</a:t>
            </a:r>
            <a:r>
              <a:rPr lang="en-US" sz="1400" baseline="0" dirty="0" err="1">
                <a:latin typeface="Menlo Bold" charset="0"/>
                <a:cs typeface="Menlo Bold" charset="0"/>
                <a:sym typeface="Menlo Bold" charset="0"/>
              </a:rPr>
              <a:t>ethDst</a:t>
            </a:r>
            <a:r>
              <a:rPr lang="en-US" sz="14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smtClean="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smtClean="0">
                <a:latin typeface="Menlo Bold" charset="0"/>
                <a:cs typeface="Menlo Bold" charset="0"/>
                <a:sym typeface="Menlo Bold" charset="0"/>
              </a:rPr>
              <a:t>Route </a:t>
            </a:r>
            <a:r>
              <a:rPr lang="en-US" sz="1400" baseline="0" dirty="0" smtClean="0">
                <a:latin typeface="Menlo Regular" charset="0"/>
                <a:cs typeface="Menlo Regular" charset="0"/>
                <a:sym typeface="Menlo Regular" charset="0"/>
              </a:rPr>
              <a:t>path    </a:t>
            </a: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err="1" smtClean="0">
                <a:latin typeface="Menlo Regular" charset="0"/>
                <a:cs typeface="Menlo Regular" charset="0"/>
                <a:sym typeface="Menlo Regular" charset="0"/>
              </a:rPr>
              <a:t>myRoutingAlg</a:t>
            </a:r>
            <a:r>
              <a:rPr lang="en-US" sz="1400" baseline="0" dirty="0" smtClean="0">
                <a:latin typeface="Menlo Regular" charset="0"/>
                <a:cs typeface="Menlo Regular" charset="0"/>
                <a:sym typeface="Menlo Regular" charset="0"/>
              </a:rPr>
              <a:t>(</a:t>
            </a: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r>
              <a:rPr lang="en-US" sz="1400" baseline="0" dirty="0" smtClean="0">
                <a:latin typeface="Menlo Regular" charset="0"/>
                <a:cs typeface="Menlo Regular" charset="0"/>
                <a:sym typeface="Menlo Regular" charset="0"/>
              </a:rPr>
              <a:t>topology(</a:t>
            </a:r>
            <a:r>
              <a:rPr lang="en-US" sz="1400" baseline="0" dirty="0">
                <a:latin typeface="Menlo Regular" charset="0"/>
                <a:cs typeface="Menlo Regular" charset="0"/>
                <a:sym typeface="Menlo Regular" charset="0"/>
              </a:rPr>
              <a:t>),</a:t>
            </a:r>
            <a:r>
              <a:rPr lang="en-US" sz="1400" baseline="0" dirty="0" err="1">
                <a:latin typeface="Menlo Regular" charset="0"/>
                <a:cs typeface="Menlo Regular" charset="0"/>
                <a:sym typeface="Menlo Regular" charset="0"/>
              </a:rPr>
              <a:t>sloc,dloc</a:t>
            </a:r>
            <a:r>
              <a:rPr lang="en-US" sz="1400" baseline="0" dirty="0">
                <a:latin typeface="Menlo Regular" charset="0"/>
                <a:cs typeface="Menlo Regular" charset="0"/>
                <a:sym typeface="Menlo Regular" charset="0"/>
              </a:rPr>
              <a:t>)</a:t>
            </a:r>
            <a:r>
              <a:rPr lang="en-US" sz="1400" baseline="0" dirty="0" smtClean="0">
                <a:latin typeface="Menlo Regular" charset="0"/>
                <a:cs typeface="Menlo Regular" charset="0"/>
                <a:sym typeface="Menlo Regular" charset="0"/>
              </a:rPr>
              <a:t>;</a:t>
            </a:r>
            <a:endParaRPr lang="en-US" sz="1400" baseline="0" dirty="0">
              <a:solidFill>
                <a:srgbClr val="FFFFFF"/>
              </a:solidFill>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solidFill>
                  <a:srgbClr val="FFFFFF"/>
                </a:solidFill>
                <a:latin typeface="Menlo Regular" charset="0"/>
                <a:cs typeface="Menlo Regular" charset="0"/>
                <a:sym typeface="Menlo Regular" charset="0"/>
              </a:rPr>
              <a:t>    </a:t>
            </a:r>
            <a:r>
              <a:rPr lang="en-US" sz="1400" baseline="0" dirty="0">
                <a:solidFill>
                  <a:srgbClr val="B21889"/>
                </a:solidFill>
                <a:latin typeface="Menlo Regular" charset="0"/>
                <a:cs typeface="Menlo Regular" charset="0"/>
                <a:sym typeface="Menlo Regular" charset="0"/>
              </a:rPr>
              <a:t>return</a:t>
            </a:r>
            <a:r>
              <a:rPr lang="en-US" sz="1400" baseline="0" dirty="0">
                <a:latin typeface="Menlo Regular" charset="0"/>
                <a:cs typeface="Menlo Regular" charset="0"/>
                <a:sym typeface="Menlo Regular" charset="0"/>
              </a:rPr>
              <a:t> </a:t>
            </a:r>
            <a:r>
              <a:rPr lang="en-US" sz="1400" baseline="0" dirty="0" smtClean="0">
                <a:latin typeface="Menlo Regular" charset="0"/>
                <a:cs typeface="Menlo Regular" charset="0"/>
                <a:sym typeface="Menlo Regular" charset="0"/>
              </a:rPr>
              <a:t>path;</a:t>
            </a:r>
            <a:endParaRPr lang="en-US" sz="14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 pos="211027" algn="l"/>
              </a:tabLst>
            </a:pPr>
            <a:r>
              <a:rPr lang="en-US" sz="1400" baseline="0" dirty="0">
                <a:latin typeface="Menlo Regular" charset="0"/>
                <a:cs typeface="Menlo Regular" charset="0"/>
                <a:sym typeface="Menlo Regular" charset="0"/>
              </a:rPr>
              <a:t>}</a:t>
            </a:r>
          </a:p>
        </p:txBody>
      </p:sp>
    </p:spTree>
    <p:extLst>
      <p:ext uri="{BB962C8B-B14F-4D97-AF65-F5344CB8AC3E}">
        <p14:creationId xmlns:p14="http://schemas.microsoft.com/office/powerpoint/2010/main" val="917759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Line 1"/>
          <p:cNvSpPr>
            <a:spLocks noChangeShapeType="1"/>
          </p:cNvSpPr>
          <p:nvPr/>
        </p:nvSpPr>
        <p:spPr bwMode="auto">
          <a:xfrm rot="10800000">
            <a:off x="4102298" y="2625329"/>
            <a:ext cx="2158306" cy="339328"/>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34" name="Line 2"/>
          <p:cNvSpPr>
            <a:spLocks noChangeShapeType="1"/>
          </p:cNvSpPr>
          <p:nvPr/>
        </p:nvSpPr>
        <p:spPr bwMode="auto">
          <a:xfrm rot="10800000" flipH="1">
            <a:off x="7079456" y="4467225"/>
            <a:ext cx="0" cy="376238"/>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35" name="Line 3"/>
          <p:cNvSpPr>
            <a:spLocks noChangeShapeType="1"/>
          </p:cNvSpPr>
          <p:nvPr/>
        </p:nvSpPr>
        <p:spPr bwMode="auto">
          <a:xfrm rot="10800000">
            <a:off x="6338293" y="3529013"/>
            <a:ext cx="738485" cy="370285"/>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38" name="Rectangle 6"/>
          <p:cNvSpPr>
            <a:spLocks noGrp="1" noChangeArrowheads="1"/>
          </p:cNvSpPr>
          <p:nvPr>
            <p:ph type="title"/>
          </p:nvPr>
        </p:nvSpPr>
        <p:spPr>
          <a:ln/>
        </p:spPr>
        <p:txBody>
          <a:bodyPr/>
          <a:lstStyle/>
          <a:p>
            <a:r>
              <a:rPr lang="en-US" dirty="0" smtClean="0"/>
              <a:t>Trace Tree =&gt; Flow Table</a:t>
            </a:r>
            <a:endParaRPr lang="en-US" dirty="0"/>
          </a:p>
        </p:txBody>
      </p:sp>
      <p:sp>
        <p:nvSpPr>
          <p:cNvPr id="69639" name="AutoShape 7"/>
          <p:cNvSpPr>
            <a:spLocks/>
          </p:cNvSpPr>
          <p:nvPr/>
        </p:nvSpPr>
        <p:spPr bwMode="auto">
          <a:xfrm>
            <a:off x="3171825" y="1743075"/>
            <a:ext cx="1907381" cy="876300"/>
          </a:xfrm>
          <a:prstGeom prst="diamond">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pPr algn="ctr">
              <a:tabLst>
                <a:tab pos="198025" algn="l"/>
              </a:tabLst>
            </a:pPr>
            <a:r>
              <a:rPr lang="en-US" sz="1500" baseline="0" dirty="0" err="1" smtClean="0">
                <a:latin typeface="Menlo Regular" charset="0"/>
                <a:cs typeface="Menlo Regular" charset="0"/>
                <a:sym typeface="Menlo Regular" charset="0"/>
              </a:rPr>
              <a:t>tcpDst</a:t>
            </a:r>
            <a:r>
              <a:rPr lang="en-US" sz="1500" baseline="0" dirty="0" smtClean="0">
                <a:latin typeface="Menlo Regular" charset="0"/>
                <a:cs typeface="Menlo Regular" charset="0"/>
                <a:sym typeface="Menlo Regular" charset="0"/>
              </a:rPr>
              <a:t/>
            </a:r>
            <a:br>
              <a:rPr lang="en-US" sz="1500" baseline="0" dirty="0" smtClean="0">
                <a:latin typeface="Menlo Regular" charset="0"/>
                <a:cs typeface="Menlo Regular" charset="0"/>
                <a:sym typeface="Menlo Regular" charset="0"/>
              </a:rPr>
            </a:br>
            <a:r>
              <a:rPr lang="en-US" sz="1500" baseline="0" dirty="0" smtClean="0">
                <a:latin typeface="Menlo Regular" charset="0"/>
                <a:cs typeface="Menlo Regular" charset="0"/>
                <a:sym typeface="Menlo Regular" charset="0"/>
              </a:rPr>
              <a:t>=</a:t>
            </a:r>
            <a:r>
              <a:rPr lang="en-US" sz="1500" baseline="0" dirty="0">
                <a:latin typeface="Menlo Regular" charset="0"/>
                <a:cs typeface="Menlo Regular" charset="0"/>
                <a:sym typeface="Menlo Regular" charset="0"/>
              </a:rPr>
              <a:t>=22</a:t>
            </a:r>
          </a:p>
        </p:txBody>
      </p:sp>
      <p:sp>
        <p:nvSpPr>
          <p:cNvPr id="69641" name="Rectangle 9"/>
          <p:cNvSpPr>
            <a:spLocks/>
          </p:cNvSpPr>
          <p:nvPr/>
        </p:nvSpPr>
        <p:spPr bwMode="auto">
          <a:xfrm>
            <a:off x="5110461" y="2617143"/>
            <a:ext cx="579054"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False</a:t>
            </a:r>
          </a:p>
        </p:txBody>
      </p:sp>
      <p:sp>
        <p:nvSpPr>
          <p:cNvPr id="69642" name="Oval 10"/>
          <p:cNvSpPr>
            <a:spLocks/>
          </p:cNvSpPr>
          <p:nvPr/>
        </p:nvSpPr>
        <p:spPr bwMode="auto">
          <a:xfrm>
            <a:off x="5872163" y="2981325"/>
            <a:ext cx="1055596" cy="542925"/>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ethDst</a:t>
            </a:r>
          </a:p>
        </p:txBody>
      </p:sp>
      <p:sp>
        <p:nvSpPr>
          <p:cNvPr id="69643" name="Line 11"/>
          <p:cNvSpPr>
            <a:spLocks noChangeShapeType="1"/>
          </p:cNvSpPr>
          <p:nvPr/>
        </p:nvSpPr>
        <p:spPr bwMode="auto">
          <a:xfrm rot="10800000" flipH="1">
            <a:off x="5417642" y="3523060"/>
            <a:ext cx="904577" cy="457200"/>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44" name="Rectangle 12"/>
          <p:cNvSpPr>
            <a:spLocks/>
          </p:cNvSpPr>
          <p:nvPr/>
        </p:nvSpPr>
        <p:spPr bwMode="auto">
          <a:xfrm>
            <a:off x="5614988" y="3607743"/>
            <a:ext cx="11581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2</a:t>
            </a:r>
          </a:p>
        </p:txBody>
      </p:sp>
      <p:sp>
        <p:nvSpPr>
          <p:cNvPr id="69645" name="Rectangle 13"/>
          <p:cNvSpPr>
            <a:spLocks/>
          </p:cNvSpPr>
          <p:nvPr/>
        </p:nvSpPr>
        <p:spPr bwMode="auto">
          <a:xfrm>
            <a:off x="4957762" y="3990975"/>
            <a:ext cx="892969" cy="314325"/>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drop</a:t>
            </a:r>
          </a:p>
        </p:txBody>
      </p:sp>
      <p:sp>
        <p:nvSpPr>
          <p:cNvPr id="69646" name="Rectangle 14"/>
          <p:cNvSpPr>
            <a:spLocks/>
          </p:cNvSpPr>
          <p:nvPr/>
        </p:nvSpPr>
        <p:spPr bwMode="auto">
          <a:xfrm>
            <a:off x="6698159" y="3550593"/>
            <a:ext cx="11581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4</a:t>
            </a:r>
          </a:p>
        </p:txBody>
      </p:sp>
      <p:sp>
        <p:nvSpPr>
          <p:cNvPr id="69647" name="Rectangle 15"/>
          <p:cNvSpPr>
            <a:spLocks/>
          </p:cNvSpPr>
          <p:nvPr/>
        </p:nvSpPr>
        <p:spPr bwMode="auto">
          <a:xfrm>
            <a:off x="6636544" y="4838700"/>
            <a:ext cx="892969" cy="314325"/>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port 30</a:t>
            </a:r>
          </a:p>
        </p:txBody>
      </p:sp>
      <p:sp>
        <p:nvSpPr>
          <p:cNvPr id="69648" name="Oval 16"/>
          <p:cNvSpPr>
            <a:spLocks/>
          </p:cNvSpPr>
          <p:nvPr/>
        </p:nvSpPr>
        <p:spPr bwMode="auto">
          <a:xfrm>
            <a:off x="6636544" y="3895725"/>
            <a:ext cx="1048136" cy="581025"/>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ethSrc</a:t>
            </a:r>
          </a:p>
        </p:txBody>
      </p:sp>
      <p:sp>
        <p:nvSpPr>
          <p:cNvPr id="69650" name="Rectangle 18"/>
          <p:cNvSpPr>
            <a:spLocks/>
          </p:cNvSpPr>
          <p:nvPr/>
        </p:nvSpPr>
        <p:spPr bwMode="auto">
          <a:xfrm>
            <a:off x="7126784" y="4541193"/>
            <a:ext cx="11581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6</a:t>
            </a:r>
          </a:p>
        </p:txBody>
      </p:sp>
      <p:sp>
        <p:nvSpPr>
          <p:cNvPr id="69651" name="Rectangle 19"/>
          <p:cNvSpPr>
            <a:spLocks/>
          </p:cNvSpPr>
          <p:nvPr/>
        </p:nvSpPr>
        <p:spPr bwMode="auto">
          <a:xfrm>
            <a:off x="1285875" y="3105150"/>
            <a:ext cx="892969" cy="314325"/>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drop</a:t>
            </a:r>
          </a:p>
        </p:txBody>
      </p:sp>
      <p:sp>
        <p:nvSpPr>
          <p:cNvPr id="69653" name="Rectangle 21"/>
          <p:cNvSpPr>
            <a:spLocks/>
          </p:cNvSpPr>
          <p:nvPr/>
        </p:nvSpPr>
        <p:spPr bwMode="auto">
          <a:xfrm>
            <a:off x="2525316" y="2617143"/>
            <a:ext cx="46324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True</a:t>
            </a:r>
          </a:p>
        </p:txBody>
      </p:sp>
      <p:sp>
        <p:nvSpPr>
          <p:cNvPr id="69640" name="Line 8"/>
          <p:cNvSpPr>
            <a:spLocks noChangeShapeType="1"/>
          </p:cNvSpPr>
          <p:nvPr/>
        </p:nvSpPr>
        <p:spPr bwMode="auto">
          <a:xfrm rot="10800000">
            <a:off x="4102299" y="2625329"/>
            <a:ext cx="2164556" cy="381000"/>
          </a:xfrm>
          <a:prstGeom prst="line">
            <a:avLst/>
          </a:prstGeom>
          <a:noFill/>
          <a:ln w="63500" cap="flat">
            <a:solidFill>
              <a:srgbClr val="D90B00"/>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49" name="Line 17"/>
          <p:cNvSpPr>
            <a:spLocks noChangeShapeType="1"/>
          </p:cNvSpPr>
          <p:nvPr/>
        </p:nvSpPr>
        <p:spPr bwMode="auto">
          <a:xfrm rot="10800000" flipH="1">
            <a:off x="7079456" y="4467225"/>
            <a:ext cx="0" cy="376238"/>
          </a:xfrm>
          <a:prstGeom prst="line">
            <a:avLst/>
          </a:prstGeom>
          <a:noFill/>
          <a:ln w="63500" cap="flat">
            <a:solidFill>
              <a:srgbClr val="D90B00"/>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54" name="Line 22"/>
          <p:cNvSpPr>
            <a:spLocks noChangeShapeType="1"/>
          </p:cNvSpPr>
          <p:nvPr/>
        </p:nvSpPr>
        <p:spPr bwMode="auto">
          <a:xfrm rot="10800000">
            <a:off x="6338292" y="3529012"/>
            <a:ext cx="742950" cy="406004"/>
          </a:xfrm>
          <a:prstGeom prst="line">
            <a:avLst/>
          </a:prstGeom>
          <a:noFill/>
          <a:ln w="63500" cap="flat">
            <a:solidFill>
              <a:srgbClr val="D90B00"/>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55" name="Rectangle 23"/>
          <p:cNvSpPr>
            <a:spLocks/>
          </p:cNvSpPr>
          <p:nvPr/>
        </p:nvSpPr>
        <p:spPr bwMode="auto">
          <a:xfrm>
            <a:off x="6666959" y="5208039"/>
            <a:ext cx="2056882" cy="4746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b"/>
          <a:lstStyle/>
          <a:p>
            <a:pPr algn="l"/>
            <a:r>
              <a:rPr lang="en-US" sz="1400" baseline="0" dirty="0">
                <a:latin typeface="Menlo Regular" charset="0"/>
                <a:cs typeface="Menlo Regular" charset="0"/>
                <a:sym typeface="Menlo Regular" charset="0"/>
              </a:rPr>
              <a:t>match:{</a:t>
            </a:r>
            <a:r>
              <a:rPr lang="en-US" sz="1400" baseline="0" dirty="0" err="1" smtClean="0">
                <a:latin typeface="Menlo Regular" charset="0"/>
                <a:cs typeface="Menlo Regular" charset="0"/>
                <a:sym typeface="Menlo Regular" charset="0"/>
              </a:rPr>
              <a:t>tcpDst</a:t>
            </a:r>
            <a:r>
              <a:rPr lang="en-US" sz="1400" baseline="0" dirty="0" smtClean="0">
                <a:latin typeface="Menlo Regular" charset="0"/>
                <a:cs typeface="Menlo Regular" charset="0"/>
                <a:sym typeface="Menlo Regular" charset="0"/>
              </a:rPr>
              <a:t>!=</a:t>
            </a:r>
            <a:r>
              <a:rPr lang="en-US" sz="1400" baseline="0" dirty="0">
                <a:latin typeface="Menlo Regular" charset="0"/>
                <a:cs typeface="Menlo Regular" charset="0"/>
                <a:sym typeface="Menlo Regular" charset="0"/>
              </a:rPr>
              <a:t>22</a:t>
            </a:r>
            <a:r>
              <a:rPr lang="en-US" sz="1400" baseline="0" dirty="0" smtClean="0">
                <a:latin typeface="Menlo Regular" charset="0"/>
                <a:cs typeface="Menlo Regular" charset="0"/>
                <a:sym typeface="Menlo Regular" charset="0"/>
              </a:rPr>
              <a:t>,</a:t>
            </a:r>
            <a:br>
              <a:rPr lang="en-US" sz="1400" baseline="0" dirty="0" smtClean="0">
                <a:latin typeface="Menlo Regular" charset="0"/>
                <a:cs typeface="Menlo Regular" charset="0"/>
                <a:sym typeface="Menlo Regular" charset="0"/>
              </a:rPr>
            </a:br>
            <a:r>
              <a:rPr lang="en-US" sz="1400" baseline="0" dirty="0" smtClean="0">
                <a:latin typeface="Menlo Regular" charset="0"/>
                <a:cs typeface="Menlo Regular" charset="0"/>
                <a:sym typeface="Menlo Regular" charset="0"/>
              </a:rPr>
              <a:t>ethDst</a:t>
            </a:r>
            <a:r>
              <a:rPr lang="en-US" sz="1400" baseline="0" dirty="0">
                <a:latin typeface="Menlo Regular" charset="0"/>
                <a:cs typeface="Menlo Regular" charset="0"/>
                <a:sym typeface="Menlo Regular" charset="0"/>
              </a:rPr>
              <a:t>:4,ethSrc:6}</a:t>
            </a:r>
          </a:p>
        </p:txBody>
      </p:sp>
      <p:sp>
        <p:nvSpPr>
          <p:cNvPr id="69660" name="Line 28"/>
          <p:cNvSpPr>
            <a:spLocks noChangeShapeType="1"/>
          </p:cNvSpPr>
          <p:nvPr/>
        </p:nvSpPr>
        <p:spPr bwMode="auto">
          <a:xfrm rot="10800000" flipH="1">
            <a:off x="1735932" y="2628900"/>
            <a:ext cx="2370832" cy="465535"/>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37" name="Rectangle 23"/>
          <p:cNvSpPr>
            <a:spLocks/>
          </p:cNvSpPr>
          <p:nvPr/>
        </p:nvSpPr>
        <p:spPr bwMode="auto">
          <a:xfrm>
            <a:off x="4843664" y="4334224"/>
            <a:ext cx="1968631" cy="4746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b"/>
          <a:lstStyle/>
          <a:p>
            <a:pPr algn="l"/>
            <a:r>
              <a:rPr lang="en-US" sz="1400" baseline="0" dirty="0">
                <a:latin typeface="Menlo Regular" charset="0"/>
                <a:cs typeface="Menlo Regular" charset="0"/>
                <a:sym typeface="Menlo Regular" charset="0"/>
              </a:rPr>
              <a:t>match:{</a:t>
            </a:r>
            <a:r>
              <a:rPr lang="en-US" sz="1400" baseline="0" dirty="0" err="1" smtClean="0">
                <a:latin typeface="Menlo Regular" charset="0"/>
                <a:cs typeface="Menlo Regular" charset="0"/>
                <a:sym typeface="Menlo Regular" charset="0"/>
              </a:rPr>
              <a:t>tcpDst</a:t>
            </a:r>
            <a:r>
              <a:rPr lang="en-US" sz="1400" baseline="0" dirty="0" smtClean="0">
                <a:latin typeface="Menlo Regular" charset="0"/>
                <a:cs typeface="Menlo Regular" charset="0"/>
                <a:sym typeface="Menlo Regular" charset="0"/>
              </a:rPr>
              <a:t>!=</a:t>
            </a:r>
            <a:r>
              <a:rPr lang="en-US" sz="1400" baseline="0" dirty="0">
                <a:latin typeface="Menlo Regular" charset="0"/>
                <a:cs typeface="Menlo Regular" charset="0"/>
                <a:sym typeface="Menlo Regular" charset="0"/>
              </a:rPr>
              <a:t>22</a:t>
            </a:r>
            <a:r>
              <a:rPr lang="en-US" sz="1400" baseline="0" dirty="0" smtClean="0">
                <a:latin typeface="Menlo Regular" charset="0"/>
                <a:cs typeface="Menlo Regular" charset="0"/>
                <a:sym typeface="Menlo Regular" charset="0"/>
              </a:rPr>
              <a:t>,</a:t>
            </a:r>
            <a:br>
              <a:rPr lang="en-US" sz="1400" baseline="0" dirty="0" smtClean="0">
                <a:latin typeface="Menlo Regular" charset="0"/>
                <a:cs typeface="Menlo Regular" charset="0"/>
                <a:sym typeface="Menlo Regular" charset="0"/>
              </a:rPr>
            </a:br>
            <a:r>
              <a:rPr lang="en-US" sz="1400" baseline="0" dirty="0" smtClean="0">
                <a:latin typeface="Menlo Regular" charset="0"/>
                <a:cs typeface="Menlo Regular" charset="0"/>
                <a:sym typeface="Menlo Regular" charset="0"/>
              </a:rPr>
              <a:t>ethDst:2}</a:t>
            </a:r>
            <a:endParaRPr lang="en-US" sz="1400" baseline="0" dirty="0">
              <a:latin typeface="Menlo Regular" charset="0"/>
              <a:cs typeface="Menlo Regular" charset="0"/>
              <a:sym typeface="Menlo Regular" charset="0"/>
            </a:endParaRPr>
          </a:p>
        </p:txBody>
      </p:sp>
      <p:sp>
        <p:nvSpPr>
          <p:cNvPr id="25" name="Rectangle 23"/>
          <p:cNvSpPr>
            <a:spLocks/>
          </p:cNvSpPr>
          <p:nvPr/>
        </p:nvSpPr>
        <p:spPr bwMode="auto">
          <a:xfrm>
            <a:off x="775262" y="3447582"/>
            <a:ext cx="1968631" cy="4007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1400" baseline="0" dirty="0">
                <a:latin typeface="Menlo Regular" charset="0"/>
                <a:cs typeface="Menlo Regular" charset="0"/>
                <a:sym typeface="Menlo Regular" charset="0"/>
              </a:rPr>
              <a:t>match:{</a:t>
            </a:r>
            <a:r>
              <a:rPr lang="en-US" sz="1400" baseline="0" dirty="0" err="1" smtClean="0">
                <a:latin typeface="Menlo Regular" charset="0"/>
                <a:cs typeface="Menlo Regular" charset="0"/>
                <a:sym typeface="Menlo Regular" charset="0"/>
              </a:rPr>
              <a:t>tcpDst</a:t>
            </a:r>
            <a:r>
              <a:rPr lang="en-US" sz="1400" baseline="0" dirty="0">
                <a:latin typeface="Menlo Regular" charset="0"/>
                <a:cs typeface="Menlo Regular" charset="0"/>
                <a:sym typeface="Menlo Regular" charset="0"/>
              </a:rPr>
              <a:t>=</a:t>
            </a:r>
            <a:r>
              <a:rPr lang="en-US" sz="1400" baseline="0" dirty="0" smtClean="0">
                <a:latin typeface="Menlo Regular" charset="0"/>
                <a:cs typeface="Menlo Regular" charset="0"/>
                <a:sym typeface="Menlo Regular" charset="0"/>
              </a:rPr>
              <a:t>=22}</a:t>
            </a:r>
            <a:endParaRPr lang="en-US" sz="1400" baseline="0" dirty="0">
              <a:latin typeface="Menlo Regular" charset="0"/>
              <a:cs typeface="Menlo Regular" charset="0"/>
              <a:sym typeface="Menlo Regular" charset="0"/>
            </a:endParaRPr>
          </a:p>
        </p:txBody>
      </p:sp>
      <p:sp>
        <p:nvSpPr>
          <p:cNvPr id="26"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13</a:t>
            </a:fld>
            <a:endParaRPr lang="en-US" dirty="0">
              <a:solidFill>
                <a:schemeClr val="bg2"/>
              </a:solidFill>
            </a:endParaRPr>
          </a:p>
        </p:txBody>
      </p:sp>
      <p:sp>
        <p:nvSpPr>
          <p:cNvPr id="27" name="Line 22"/>
          <p:cNvSpPr>
            <a:spLocks noChangeShapeType="1"/>
          </p:cNvSpPr>
          <p:nvPr/>
        </p:nvSpPr>
        <p:spPr bwMode="auto">
          <a:xfrm rot="10800000" flipH="1">
            <a:off x="5588000" y="3556000"/>
            <a:ext cx="776111" cy="451556"/>
          </a:xfrm>
          <a:prstGeom prst="line">
            <a:avLst/>
          </a:prstGeom>
          <a:noFill/>
          <a:ln w="63500" cap="flat">
            <a:solidFill>
              <a:srgbClr val="D90B00"/>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28" name="Line 8"/>
          <p:cNvSpPr>
            <a:spLocks noChangeShapeType="1"/>
          </p:cNvSpPr>
          <p:nvPr/>
        </p:nvSpPr>
        <p:spPr bwMode="auto">
          <a:xfrm rot="10800000" flipH="1">
            <a:off x="2130778" y="2667000"/>
            <a:ext cx="2017889" cy="437444"/>
          </a:xfrm>
          <a:prstGeom prst="line">
            <a:avLst/>
          </a:prstGeom>
          <a:noFill/>
          <a:ln w="63500" cap="flat">
            <a:solidFill>
              <a:srgbClr val="D90B00"/>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Tree>
    <p:extLst>
      <p:ext uri="{BB962C8B-B14F-4D97-AF65-F5344CB8AC3E}">
        <p14:creationId xmlns:p14="http://schemas.microsoft.com/office/powerpoint/2010/main" val="3302787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696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5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69654"/>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69649"/>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69640"/>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27"/>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40" grpId="0" animBg="1"/>
      <p:bldP spid="69640" grpId="1" animBg="1"/>
      <p:bldP spid="69649" grpId="0" animBg="1"/>
      <p:bldP spid="69649" grpId="1" animBg="1"/>
      <p:bldP spid="69654" grpId="0" animBg="1"/>
      <p:bldP spid="69654" grpId="1" animBg="1"/>
      <p:bldP spid="69655" grpId="0"/>
      <p:bldP spid="37" grpId="0"/>
      <p:bldP spid="25" grpId="0"/>
      <p:bldP spid="27" grpId="0" animBg="1"/>
      <p:bldP spid="27" grpId="1" animBg="1"/>
      <p:bldP spid="2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Line 1"/>
          <p:cNvSpPr>
            <a:spLocks noChangeShapeType="1"/>
          </p:cNvSpPr>
          <p:nvPr/>
        </p:nvSpPr>
        <p:spPr bwMode="auto">
          <a:xfrm rot="10800000">
            <a:off x="4102298" y="2625329"/>
            <a:ext cx="2158306" cy="339328"/>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34" name="Line 2"/>
          <p:cNvSpPr>
            <a:spLocks noChangeShapeType="1"/>
          </p:cNvSpPr>
          <p:nvPr/>
        </p:nvSpPr>
        <p:spPr bwMode="auto">
          <a:xfrm rot="10800000" flipH="1">
            <a:off x="7079456" y="4467225"/>
            <a:ext cx="0" cy="376238"/>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35" name="Line 3"/>
          <p:cNvSpPr>
            <a:spLocks noChangeShapeType="1"/>
          </p:cNvSpPr>
          <p:nvPr/>
        </p:nvSpPr>
        <p:spPr bwMode="auto">
          <a:xfrm rot="10800000">
            <a:off x="6338293" y="3529013"/>
            <a:ext cx="738485" cy="370285"/>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38" name="Rectangle 6"/>
          <p:cNvSpPr>
            <a:spLocks noGrp="1" noChangeArrowheads="1"/>
          </p:cNvSpPr>
          <p:nvPr>
            <p:ph type="title"/>
          </p:nvPr>
        </p:nvSpPr>
        <p:spPr>
          <a:ln/>
        </p:spPr>
        <p:txBody>
          <a:bodyPr/>
          <a:lstStyle/>
          <a:p>
            <a:r>
              <a:rPr lang="en-US" dirty="0" smtClean="0"/>
              <a:t>Trace Tree =&gt; Flow Table</a:t>
            </a:r>
            <a:endParaRPr lang="en-US" dirty="0"/>
          </a:p>
        </p:txBody>
      </p:sp>
      <p:sp>
        <p:nvSpPr>
          <p:cNvPr id="69639" name="AutoShape 7"/>
          <p:cNvSpPr>
            <a:spLocks/>
          </p:cNvSpPr>
          <p:nvPr/>
        </p:nvSpPr>
        <p:spPr bwMode="auto">
          <a:xfrm>
            <a:off x="3171825" y="1743075"/>
            <a:ext cx="1907381" cy="876300"/>
          </a:xfrm>
          <a:prstGeom prst="diamond">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pPr algn="ctr">
              <a:tabLst>
                <a:tab pos="198025" algn="l"/>
              </a:tabLst>
            </a:pPr>
            <a:r>
              <a:rPr lang="en-US" sz="1500" baseline="0" dirty="0" err="1" smtClean="0">
                <a:latin typeface="Menlo Regular" charset="0"/>
                <a:cs typeface="Menlo Regular" charset="0"/>
                <a:sym typeface="Menlo Regular" charset="0"/>
              </a:rPr>
              <a:t>tcpDst</a:t>
            </a:r>
            <a:r>
              <a:rPr lang="en-US" sz="1500" baseline="0" dirty="0" smtClean="0">
                <a:latin typeface="Menlo Regular" charset="0"/>
                <a:cs typeface="Menlo Regular" charset="0"/>
                <a:sym typeface="Menlo Regular" charset="0"/>
              </a:rPr>
              <a:t/>
            </a:r>
            <a:br>
              <a:rPr lang="en-US" sz="1500" baseline="0" dirty="0" smtClean="0">
                <a:latin typeface="Menlo Regular" charset="0"/>
                <a:cs typeface="Menlo Regular" charset="0"/>
                <a:sym typeface="Menlo Regular" charset="0"/>
              </a:rPr>
            </a:br>
            <a:r>
              <a:rPr lang="en-US" sz="1500" baseline="0" dirty="0" smtClean="0">
                <a:latin typeface="Menlo Regular" charset="0"/>
                <a:cs typeface="Menlo Regular" charset="0"/>
                <a:sym typeface="Menlo Regular" charset="0"/>
              </a:rPr>
              <a:t>=</a:t>
            </a:r>
            <a:r>
              <a:rPr lang="en-US" sz="1500" baseline="0" dirty="0">
                <a:latin typeface="Menlo Regular" charset="0"/>
                <a:cs typeface="Menlo Regular" charset="0"/>
                <a:sym typeface="Menlo Regular" charset="0"/>
              </a:rPr>
              <a:t>=22</a:t>
            </a:r>
          </a:p>
        </p:txBody>
      </p:sp>
      <p:sp>
        <p:nvSpPr>
          <p:cNvPr id="69641" name="Rectangle 9"/>
          <p:cNvSpPr>
            <a:spLocks/>
          </p:cNvSpPr>
          <p:nvPr/>
        </p:nvSpPr>
        <p:spPr bwMode="auto">
          <a:xfrm>
            <a:off x="5110461" y="2617143"/>
            <a:ext cx="579054"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False</a:t>
            </a:r>
          </a:p>
        </p:txBody>
      </p:sp>
      <p:sp>
        <p:nvSpPr>
          <p:cNvPr id="69642" name="Oval 10"/>
          <p:cNvSpPr>
            <a:spLocks/>
          </p:cNvSpPr>
          <p:nvPr/>
        </p:nvSpPr>
        <p:spPr bwMode="auto">
          <a:xfrm>
            <a:off x="5872163" y="2981325"/>
            <a:ext cx="1055596" cy="542925"/>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ethDst</a:t>
            </a:r>
          </a:p>
        </p:txBody>
      </p:sp>
      <p:sp>
        <p:nvSpPr>
          <p:cNvPr id="69643" name="Line 11"/>
          <p:cNvSpPr>
            <a:spLocks noChangeShapeType="1"/>
          </p:cNvSpPr>
          <p:nvPr/>
        </p:nvSpPr>
        <p:spPr bwMode="auto">
          <a:xfrm rot="10800000" flipH="1">
            <a:off x="5417642" y="3523060"/>
            <a:ext cx="904577" cy="457200"/>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44" name="Rectangle 12"/>
          <p:cNvSpPr>
            <a:spLocks/>
          </p:cNvSpPr>
          <p:nvPr/>
        </p:nvSpPr>
        <p:spPr bwMode="auto">
          <a:xfrm>
            <a:off x="5614988" y="3607743"/>
            <a:ext cx="11581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2</a:t>
            </a:r>
          </a:p>
        </p:txBody>
      </p:sp>
      <p:sp>
        <p:nvSpPr>
          <p:cNvPr id="69645" name="Rectangle 13"/>
          <p:cNvSpPr>
            <a:spLocks/>
          </p:cNvSpPr>
          <p:nvPr/>
        </p:nvSpPr>
        <p:spPr bwMode="auto">
          <a:xfrm>
            <a:off x="4957762" y="3990975"/>
            <a:ext cx="892969" cy="314325"/>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drop</a:t>
            </a:r>
          </a:p>
        </p:txBody>
      </p:sp>
      <p:sp>
        <p:nvSpPr>
          <p:cNvPr id="69646" name="Rectangle 14"/>
          <p:cNvSpPr>
            <a:spLocks/>
          </p:cNvSpPr>
          <p:nvPr/>
        </p:nvSpPr>
        <p:spPr bwMode="auto">
          <a:xfrm>
            <a:off x="6698159" y="3550593"/>
            <a:ext cx="11581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4</a:t>
            </a:r>
          </a:p>
        </p:txBody>
      </p:sp>
      <p:sp>
        <p:nvSpPr>
          <p:cNvPr id="69647" name="Rectangle 15"/>
          <p:cNvSpPr>
            <a:spLocks/>
          </p:cNvSpPr>
          <p:nvPr/>
        </p:nvSpPr>
        <p:spPr bwMode="auto">
          <a:xfrm>
            <a:off x="6636544" y="4838700"/>
            <a:ext cx="892969" cy="314325"/>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port 30</a:t>
            </a:r>
          </a:p>
        </p:txBody>
      </p:sp>
      <p:sp>
        <p:nvSpPr>
          <p:cNvPr id="69648" name="Oval 16"/>
          <p:cNvSpPr>
            <a:spLocks/>
          </p:cNvSpPr>
          <p:nvPr/>
        </p:nvSpPr>
        <p:spPr bwMode="auto">
          <a:xfrm>
            <a:off x="6636544" y="3895725"/>
            <a:ext cx="1048136" cy="581025"/>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ethSrc</a:t>
            </a:r>
          </a:p>
        </p:txBody>
      </p:sp>
      <p:sp>
        <p:nvSpPr>
          <p:cNvPr id="69650" name="Rectangle 18"/>
          <p:cNvSpPr>
            <a:spLocks/>
          </p:cNvSpPr>
          <p:nvPr/>
        </p:nvSpPr>
        <p:spPr bwMode="auto">
          <a:xfrm>
            <a:off x="7126784" y="4541193"/>
            <a:ext cx="11581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6</a:t>
            </a:r>
          </a:p>
        </p:txBody>
      </p:sp>
      <p:sp>
        <p:nvSpPr>
          <p:cNvPr id="69651" name="Rectangle 19"/>
          <p:cNvSpPr>
            <a:spLocks/>
          </p:cNvSpPr>
          <p:nvPr/>
        </p:nvSpPr>
        <p:spPr bwMode="auto">
          <a:xfrm>
            <a:off x="1285875" y="3105150"/>
            <a:ext cx="892969" cy="314325"/>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drop</a:t>
            </a:r>
          </a:p>
        </p:txBody>
      </p:sp>
      <p:sp>
        <p:nvSpPr>
          <p:cNvPr id="69653" name="Rectangle 21"/>
          <p:cNvSpPr>
            <a:spLocks/>
          </p:cNvSpPr>
          <p:nvPr/>
        </p:nvSpPr>
        <p:spPr bwMode="auto">
          <a:xfrm>
            <a:off x="2525316" y="2617143"/>
            <a:ext cx="46324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True</a:t>
            </a:r>
          </a:p>
        </p:txBody>
      </p:sp>
      <p:sp>
        <p:nvSpPr>
          <p:cNvPr id="69655" name="Rectangle 23"/>
          <p:cNvSpPr>
            <a:spLocks/>
          </p:cNvSpPr>
          <p:nvPr/>
        </p:nvSpPr>
        <p:spPr bwMode="auto">
          <a:xfrm>
            <a:off x="6666959" y="5208039"/>
            <a:ext cx="2056882" cy="4746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b"/>
          <a:lstStyle/>
          <a:p>
            <a:pPr algn="l"/>
            <a:r>
              <a:rPr lang="en-US" sz="1400" baseline="0" dirty="0">
                <a:latin typeface="Menlo Regular" charset="0"/>
                <a:cs typeface="Menlo Regular" charset="0"/>
                <a:sym typeface="Menlo Regular" charset="0"/>
              </a:rPr>
              <a:t>match:{</a:t>
            </a:r>
            <a:r>
              <a:rPr lang="en-US" sz="1400" baseline="0" dirty="0" err="1" smtClean="0">
                <a:latin typeface="Menlo Regular" charset="0"/>
                <a:cs typeface="Menlo Regular" charset="0"/>
                <a:sym typeface="Menlo Regular" charset="0"/>
              </a:rPr>
              <a:t>tcpDst</a:t>
            </a:r>
            <a:r>
              <a:rPr lang="en-US" sz="1400" baseline="0" dirty="0" smtClean="0">
                <a:latin typeface="Menlo Regular" charset="0"/>
                <a:cs typeface="Menlo Regular" charset="0"/>
                <a:sym typeface="Menlo Regular" charset="0"/>
              </a:rPr>
              <a:t>!=</a:t>
            </a:r>
            <a:r>
              <a:rPr lang="en-US" sz="1400" baseline="0" dirty="0">
                <a:latin typeface="Menlo Regular" charset="0"/>
                <a:cs typeface="Menlo Regular" charset="0"/>
                <a:sym typeface="Menlo Regular" charset="0"/>
              </a:rPr>
              <a:t>22</a:t>
            </a:r>
            <a:r>
              <a:rPr lang="en-US" sz="1400" baseline="0" dirty="0" smtClean="0">
                <a:latin typeface="Menlo Regular" charset="0"/>
                <a:cs typeface="Menlo Regular" charset="0"/>
                <a:sym typeface="Menlo Regular" charset="0"/>
              </a:rPr>
              <a:t>,</a:t>
            </a:r>
            <a:br>
              <a:rPr lang="en-US" sz="1400" baseline="0" dirty="0" smtClean="0">
                <a:latin typeface="Menlo Regular" charset="0"/>
                <a:cs typeface="Menlo Regular" charset="0"/>
                <a:sym typeface="Menlo Regular" charset="0"/>
              </a:rPr>
            </a:br>
            <a:r>
              <a:rPr lang="en-US" sz="1400" baseline="0" dirty="0" smtClean="0">
                <a:latin typeface="Menlo Regular" charset="0"/>
                <a:cs typeface="Menlo Regular" charset="0"/>
                <a:sym typeface="Menlo Regular" charset="0"/>
              </a:rPr>
              <a:t>ethDst</a:t>
            </a:r>
            <a:r>
              <a:rPr lang="en-US" sz="1400" baseline="0" dirty="0">
                <a:latin typeface="Menlo Regular" charset="0"/>
                <a:cs typeface="Menlo Regular" charset="0"/>
                <a:sym typeface="Menlo Regular" charset="0"/>
              </a:rPr>
              <a:t>:4,ethSrc:6}</a:t>
            </a:r>
          </a:p>
        </p:txBody>
      </p:sp>
      <p:sp>
        <p:nvSpPr>
          <p:cNvPr id="69656" name="Line 24"/>
          <p:cNvSpPr>
            <a:spLocks noChangeShapeType="1"/>
          </p:cNvSpPr>
          <p:nvPr/>
        </p:nvSpPr>
        <p:spPr bwMode="auto">
          <a:xfrm rot="10800000" flipH="1">
            <a:off x="4117479" y="2664619"/>
            <a:ext cx="0" cy="2683669"/>
          </a:xfrm>
          <a:prstGeom prst="line">
            <a:avLst/>
          </a:prstGeom>
          <a:noFill/>
          <a:ln w="63500" cap="flat">
            <a:solidFill>
              <a:srgbClr val="D90B00"/>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60" name="Line 28"/>
          <p:cNvSpPr>
            <a:spLocks noChangeShapeType="1"/>
          </p:cNvSpPr>
          <p:nvPr/>
        </p:nvSpPr>
        <p:spPr bwMode="auto">
          <a:xfrm rot="10800000" flipH="1">
            <a:off x="1735932" y="2628900"/>
            <a:ext cx="2370832" cy="465535"/>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grpSp>
        <p:nvGrpSpPr>
          <p:cNvPr id="5" name="Group 4"/>
          <p:cNvGrpSpPr/>
          <p:nvPr/>
        </p:nvGrpSpPr>
        <p:grpSpPr>
          <a:xfrm>
            <a:off x="485775" y="6259942"/>
            <a:ext cx="8208169" cy="235962"/>
            <a:chOff x="485775" y="6259942"/>
            <a:chExt cx="8208169" cy="235962"/>
          </a:xfrm>
        </p:grpSpPr>
        <p:sp>
          <p:nvSpPr>
            <p:cNvPr id="69652" name="Line 20"/>
            <p:cNvSpPr>
              <a:spLocks noChangeShapeType="1"/>
            </p:cNvSpPr>
            <p:nvPr/>
          </p:nvSpPr>
          <p:spPr bwMode="auto">
            <a:xfrm>
              <a:off x="485775" y="6324600"/>
              <a:ext cx="8208169" cy="28575"/>
            </a:xfrm>
            <a:prstGeom prst="line">
              <a:avLst/>
            </a:prstGeom>
            <a:noFill/>
            <a:ln w="50800" cap="rnd">
              <a:solidFill>
                <a:schemeClr val="tx1"/>
              </a:solidFill>
              <a:prstDash val="sysDot"/>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61" name="Rectangle 29"/>
            <p:cNvSpPr>
              <a:spLocks/>
            </p:cNvSpPr>
            <p:nvPr/>
          </p:nvSpPr>
          <p:spPr bwMode="auto">
            <a:xfrm>
              <a:off x="4208979" y="6259942"/>
              <a:ext cx="615553" cy="235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2300" dirty="0">
                  <a:cs typeface="Helvetica Neue Light" charset="0"/>
                </a:rPr>
                <a:t>Priority</a:t>
              </a:r>
            </a:p>
          </p:txBody>
        </p:sp>
      </p:grpSp>
      <p:grpSp>
        <p:nvGrpSpPr>
          <p:cNvPr id="4" name="Group 3"/>
          <p:cNvGrpSpPr/>
          <p:nvPr/>
        </p:nvGrpSpPr>
        <p:grpSpPr>
          <a:xfrm>
            <a:off x="2653903" y="5210145"/>
            <a:ext cx="2205732" cy="819180"/>
            <a:chOff x="2653903" y="5210145"/>
            <a:chExt cx="2205732" cy="819180"/>
          </a:xfrm>
        </p:grpSpPr>
        <p:sp>
          <p:nvSpPr>
            <p:cNvPr id="69657" name="Rectangle 25"/>
            <p:cNvSpPr>
              <a:spLocks/>
            </p:cNvSpPr>
            <p:nvPr/>
          </p:nvSpPr>
          <p:spPr bwMode="auto">
            <a:xfrm>
              <a:off x="2710161" y="5493693"/>
              <a:ext cx="208459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pPr algn="l"/>
              <a:r>
                <a:rPr lang="en-US" sz="1500" baseline="0">
                  <a:latin typeface="Menlo Regular" charset="0"/>
                  <a:cs typeface="Menlo Regular" charset="0"/>
                  <a:sym typeface="Menlo Regular" charset="0"/>
                </a:rPr>
                <a:t>match:{tcpDst==22}</a:t>
              </a:r>
            </a:p>
          </p:txBody>
        </p:sp>
        <p:sp>
          <p:nvSpPr>
            <p:cNvPr id="69658" name="Rectangle 26"/>
            <p:cNvSpPr>
              <a:spLocks/>
            </p:cNvSpPr>
            <p:nvPr/>
          </p:nvSpPr>
          <p:spPr bwMode="auto">
            <a:xfrm>
              <a:off x="2653903" y="5798493"/>
              <a:ext cx="2205732"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pPr algn="l"/>
              <a:r>
                <a:rPr lang="en-US" sz="1500" baseline="0">
                  <a:latin typeface="Menlo Regular" charset="0"/>
                  <a:cs typeface="Menlo Regular" charset="0"/>
                  <a:sym typeface="Menlo Regular" charset="0"/>
                </a:rPr>
                <a:t>action:ToController</a:t>
              </a:r>
            </a:p>
          </p:txBody>
        </p:sp>
        <p:sp>
          <p:nvSpPr>
            <p:cNvPr id="69662" name="Rectangle 30"/>
            <p:cNvSpPr>
              <a:spLocks/>
            </p:cNvSpPr>
            <p:nvPr/>
          </p:nvSpPr>
          <p:spPr bwMode="auto">
            <a:xfrm>
              <a:off x="2710160" y="5210145"/>
              <a:ext cx="1304801" cy="20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300" baseline="0">
                  <a:solidFill>
                    <a:srgbClr val="D90B00"/>
                  </a:solidFill>
                  <a:latin typeface="Menlo Bold" charset="0"/>
                  <a:cs typeface="Menlo Bold" charset="0"/>
                  <a:sym typeface="Menlo Bold" charset="0"/>
                </a:rPr>
                <a:t>barrier rule:</a:t>
              </a:r>
            </a:p>
          </p:txBody>
        </p:sp>
      </p:grpSp>
      <p:sp>
        <p:nvSpPr>
          <p:cNvPr id="37" name="Rectangle 23"/>
          <p:cNvSpPr>
            <a:spLocks/>
          </p:cNvSpPr>
          <p:nvPr/>
        </p:nvSpPr>
        <p:spPr bwMode="auto">
          <a:xfrm>
            <a:off x="4843664" y="4334224"/>
            <a:ext cx="1968631" cy="4746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b"/>
          <a:lstStyle/>
          <a:p>
            <a:pPr algn="l"/>
            <a:r>
              <a:rPr lang="en-US" sz="1400" baseline="0" dirty="0">
                <a:latin typeface="Menlo Regular" charset="0"/>
                <a:cs typeface="Menlo Regular" charset="0"/>
                <a:sym typeface="Menlo Regular" charset="0"/>
              </a:rPr>
              <a:t>match:{</a:t>
            </a:r>
            <a:r>
              <a:rPr lang="en-US" sz="1400" baseline="0" dirty="0" err="1" smtClean="0">
                <a:latin typeface="Menlo Regular" charset="0"/>
                <a:cs typeface="Menlo Regular" charset="0"/>
                <a:sym typeface="Menlo Regular" charset="0"/>
              </a:rPr>
              <a:t>tcpDst</a:t>
            </a:r>
            <a:r>
              <a:rPr lang="en-US" sz="1400" baseline="0" dirty="0" smtClean="0">
                <a:latin typeface="Menlo Regular" charset="0"/>
                <a:cs typeface="Menlo Regular" charset="0"/>
                <a:sym typeface="Menlo Regular" charset="0"/>
              </a:rPr>
              <a:t>!=</a:t>
            </a:r>
            <a:r>
              <a:rPr lang="en-US" sz="1400" baseline="0" dirty="0">
                <a:latin typeface="Menlo Regular" charset="0"/>
                <a:cs typeface="Menlo Regular" charset="0"/>
                <a:sym typeface="Menlo Regular" charset="0"/>
              </a:rPr>
              <a:t>22</a:t>
            </a:r>
            <a:r>
              <a:rPr lang="en-US" sz="1400" baseline="0" dirty="0" smtClean="0">
                <a:latin typeface="Menlo Regular" charset="0"/>
                <a:cs typeface="Menlo Regular" charset="0"/>
                <a:sym typeface="Menlo Regular" charset="0"/>
              </a:rPr>
              <a:t>,</a:t>
            </a:r>
            <a:br>
              <a:rPr lang="en-US" sz="1400" baseline="0" dirty="0" smtClean="0">
                <a:latin typeface="Menlo Regular" charset="0"/>
                <a:cs typeface="Menlo Regular" charset="0"/>
                <a:sym typeface="Menlo Regular" charset="0"/>
              </a:rPr>
            </a:br>
            <a:r>
              <a:rPr lang="en-US" sz="1400" baseline="0" dirty="0" smtClean="0">
                <a:latin typeface="Menlo Regular" charset="0"/>
                <a:cs typeface="Menlo Regular" charset="0"/>
                <a:sym typeface="Menlo Regular" charset="0"/>
              </a:rPr>
              <a:t>ethDst:2}</a:t>
            </a:r>
            <a:endParaRPr lang="en-US" sz="1400" baseline="0" dirty="0">
              <a:latin typeface="Menlo Regular" charset="0"/>
              <a:cs typeface="Menlo Regular" charset="0"/>
              <a:sym typeface="Menlo Regular" charset="0"/>
            </a:endParaRPr>
          </a:p>
        </p:txBody>
      </p:sp>
      <p:sp>
        <p:nvSpPr>
          <p:cNvPr id="36" name="Line 16"/>
          <p:cNvSpPr>
            <a:spLocks noChangeShapeType="1"/>
          </p:cNvSpPr>
          <p:nvPr/>
        </p:nvSpPr>
        <p:spPr bwMode="auto">
          <a:xfrm flipV="1">
            <a:off x="5606387" y="4515344"/>
            <a:ext cx="1167421" cy="5251"/>
          </a:xfrm>
          <a:prstGeom prst="line">
            <a:avLst/>
          </a:prstGeom>
          <a:noFill/>
          <a:ln w="50800" cap="flat">
            <a:solidFill>
              <a:srgbClr val="D90B00"/>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800" baseline="0"/>
          </a:p>
        </p:txBody>
      </p:sp>
      <p:sp>
        <p:nvSpPr>
          <p:cNvPr id="38" name="Line 16"/>
          <p:cNvSpPr>
            <a:spLocks noChangeShapeType="1"/>
          </p:cNvSpPr>
          <p:nvPr/>
        </p:nvSpPr>
        <p:spPr bwMode="auto">
          <a:xfrm flipV="1">
            <a:off x="7426581" y="5373266"/>
            <a:ext cx="1167421" cy="5251"/>
          </a:xfrm>
          <a:prstGeom prst="line">
            <a:avLst/>
          </a:prstGeom>
          <a:noFill/>
          <a:ln w="50800" cap="flat">
            <a:solidFill>
              <a:srgbClr val="D90B00"/>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800" baseline="0"/>
          </a:p>
        </p:txBody>
      </p:sp>
      <p:sp>
        <p:nvSpPr>
          <p:cNvPr id="31" name="Rectangle 23"/>
          <p:cNvSpPr>
            <a:spLocks/>
          </p:cNvSpPr>
          <p:nvPr/>
        </p:nvSpPr>
        <p:spPr bwMode="auto">
          <a:xfrm>
            <a:off x="775262" y="3447582"/>
            <a:ext cx="1968631" cy="4007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1400" baseline="0" dirty="0">
                <a:latin typeface="Menlo Regular" charset="0"/>
                <a:cs typeface="Menlo Regular" charset="0"/>
                <a:sym typeface="Menlo Regular" charset="0"/>
              </a:rPr>
              <a:t>match:{</a:t>
            </a:r>
            <a:r>
              <a:rPr lang="en-US" sz="1400" baseline="0" dirty="0" err="1" smtClean="0">
                <a:latin typeface="Menlo Regular" charset="0"/>
                <a:cs typeface="Menlo Regular" charset="0"/>
                <a:sym typeface="Menlo Regular" charset="0"/>
              </a:rPr>
              <a:t>tcpDst</a:t>
            </a:r>
            <a:r>
              <a:rPr lang="en-US" sz="1400" baseline="0" dirty="0">
                <a:latin typeface="Menlo Regular" charset="0"/>
                <a:cs typeface="Menlo Regular" charset="0"/>
                <a:sym typeface="Menlo Regular" charset="0"/>
              </a:rPr>
              <a:t>=</a:t>
            </a:r>
            <a:r>
              <a:rPr lang="en-US" sz="1400" baseline="0" dirty="0" smtClean="0">
                <a:latin typeface="Menlo Regular" charset="0"/>
                <a:cs typeface="Menlo Regular" charset="0"/>
                <a:sym typeface="Menlo Regular" charset="0"/>
              </a:rPr>
              <a:t>=22}</a:t>
            </a:r>
            <a:endParaRPr lang="en-US" sz="1400" baseline="0" dirty="0">
              <a:latin typeface="Menlo Regular" charset="0"/>
              <a:cs typeface="Menlo Regular" charset="0"/>
              <a:sym typeface="Menlo Regular" charset="0"/>
            </a:endParaRPr>
          </a:p>
        </p:txBody>
      </p:sp>
      <p:sp>
        <p:nvSpPr>
          <p:cNvPr id="32"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14</a:t>
            </a:fld>
            <a:endParaRPr lang="en-US" dirty="0">
              <a:solidFill>
                <a:schemeClr val="bg2"/>
              </a:solidFill>
            </a:endParaRPr>
          </a:p>
        </p:txBody>
      </p:sp>
    </p:spTree>
    <p:extLst>
      <p:ext uri="{BB962C8B-B14F-4D97-AF65-F5344CB8AC3E}">
        <p14:creationId xmlns:p14="http://schemas.microsoft.com/office/powerpoint/2010/main" val="58209454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965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56" grpId="0" animBg="1"/>
      <p:bldP spid="36" grpId="0" animBg="1"/>
      <p:bldP spid="3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Line 1"/>
          <p:cNvSpPr>
            <a:spLocks noChangeShapeType="1"/>
          </p:cNvSpPr>
          <p:nvPr/>
        </p:nvSpPr>
        <p:spPr bwMode="auto">
          <a:xfrm rot="10800000">
            <a:off x="4102298" y="2625329"/>
            <a:ext cx="2158306" cy="339328"/>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34" name="Line 2"/>
          <p:cNvSpPr>
            <a:spLocks noChangeShapeType="1"/>
          </p:cNvSpPr>
          <p:nvPr/>
        </p:nvSpPr>
        <p:spPr bwMode="auto">
          <a:xfrm rot="10800000" flipH="1">
            <a:off x="7079456" y="4467225"/>
            <a:ext cx="0" cy="376238"/>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35" name="Line 3"/>
          <p:cNvSpPr>
            <a:spLocks noChangeShapeType="1"/>
          </p:cNvSpPr>
          <p:nvPr/>
        </p:nvSpPr>
        <p:spPr bwMode="auto">
          <a:xfrm rot="10800000">
            <a:off x="6338293" y="3529013"/>
            <a:ext cx="738485" cy="370285"/>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39" name="AutoShape 7"/>
          <p:cNvSpPr>
            <a:spLocks/>
          </p:cNvSpPr>
          <p:nvPr/>
        </p:nvSpPr>
        <p:spPr bwMode="auto">
          <a:xfrm>
            <a:off x="3171825" y="1743075"/>
            <a:ext cx="1907381" cy="876300"/>
          </a:xfrm>
          <a:prstGeom prst="diamond">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pPr algn="ctr">
              <a:tabLst>
                <a:tab pos="198025" algn="l"/>
              </a:tabLst>
            </a:pPr>
            <a:r>
              <a:rPr lang="en-US" sz="1500" baseline="0" dirty="0" err="1" smtClean="0">
                <a:latin typeface="Menlo Regular" charset="0"/>
                <a:cs typeface="Menlo Regular" charset="0"/>
                <a:sym typeface="Menlo Regular" charset="0"/>
              </a:rPr>
              <a:t>tcpDst</a:t>
            </a:r>
            <a:r>
              <a:rPr lang="en-US" sz="1500" baseline="0" dirty="0" smtClean="0">
                <a:latin typeface="Menlo Regular" charset="0"/>
                <a:cs typeface="Menlo Regular" charset="0"/>
                <a:sym typeface="Menlo Regular" charset="0"/>
              </a:rPr>
              <a:t/>
            </a:r>
            <a:br>
              <a:rPr lang="en-US" sz="1500" baseline="0" dirty="0" smtClean="0">
                <a:latin typeface="Menlo Regular" charset="0"/>
                <a:cs typeface="Menlo Regular" charset="0"/>
                <a:sym typeface="Menlo Regular" charset="0"/>
              </a:rPr>
            </a:br>
            <a:r>
              <a:rPr lang="en-US" sz="1500" baseline="0" dirty="0" smtClean="0">
                <a:latin typeface="Menlo Regular" charset="0"/>
                <a:cs typeface="Menlo Regular" charset="0"/>
                <a:sym typeface="Menlo Regular" charset="0"/>
              </a:rPr>
              <a:t>=</a:t>
            </a:r>
            <a:r>
              <a:rPr lang="en-US" sz="1500" baseline="0" dirty="0">
                <a:latin typeface="Menlo Regular" charset="0"/>
                <a:cs typeface="Menlo Regular" charset="0"/>
                <a:sym typeface="Menlo Regular" charset="0"/>
              </a:rPr>
              <a:t>=22</a:t>
            </a:r>
          </a:p>
        </p:txBody>
      </p:sp>
      <p:sp>
        <p:nvSpPr>
          <p:cNvPr id="69641" name="Rectangle 9"/>
          <p:cNvSpPr>
            <a:spLocks/>
          </p:cNvSpPr>
          <p:nvPr/>
        </p:nvSpPr>
        <p:spPr bwMode="auto">
          <a:xfrm>
            <a:off x="5110461" y="2617143"/>
            <a:ext cx="579054"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False</a:t>
            </a:r>
          </a:p>
        </p:txBody>
      </p:sp>
      <p:sp>
        <p:nvSpPr>
          <p:cNvPr id="69642" name="Oval 10"/>
          <p:cNvSpPr>
            <a:spLocks/>
          </p:cNvSpPr>
          <p:nvPr/>
        </p:nvSpPr>
        <p:spPr bwMode="auto">
          <a:xfrm>
            <a:off x="5872163" y="2981325"/>
            <a:ext cx="1055596" cy="542925"/>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ethDst</a:t>
            </a:r>
          </a:p>
        </p:txBody>
      </p:sp>
      <p:sp>
        <p:nvSpPr>
          <p:cNvPr id="69643" name="Line 11"/>
          <p:cNvSpPr>
            <a:spLocks noChangeShapeType="1"/>
          </p:cNvSpPr>
          <p:nvPr/>
        </p:nvSpPr>
        <p:spPr bwMode="auto">
          <a:xfrm rot="10800000" flipH="1">
            <a:off x="5417642" y="3523060"/>
            <a:ext cx="904577" cy="457200"/>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44" name="Rectangle 12"/>
          <p:cNvSpPr>
            <a:spLocks/>
          </p:cNvSpPr>
          <p:nvPr/>
        </p:nvSpPr>
        <p:spPr bwMode="auto">
          <a:xfrm>
            <a:off x="5614988" y="3607743"/>
            <a:ext cx="11581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2</a:t>
            </a:r>
          </a:p>
        </p:txBody>
      </p:sp>
      <p:sp>
        <p:nvSpPr>
          <p:cNvPr id="69645" name="Rectangle 13"/>
          <p:cNvSpPr>
            <a:spLocks/>
          </p:cNvSpPr>
          <p:nvPr/>
        </p:nvSpPr>
        <p:spPr bwMode="auto">
          <a:xfrm>
            <a:off x="4957762" y="3990975"/>
            <a:ext cx="892969" cy="314325"/>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drop</a:t>
            </a:r>
          </a:p>
        </p:txBody>
      </p:sp>
      <p:sp>
        <p:nvSpPr>
          <p:cNvPr id="69646" name="Rectangle 14"/>
          <p:cNvSpPr>
            <a:spLocks/>
          </p:cNvSpPr>
          <p:nvPr/>
        </p:nvSpPr>
        <p:spPr bwMode="auto">
          <a:xfrm>
            <a:off x="6698159" y="3550593"/>
            <a:ext cx="11581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4</a:t>
            </a:r>
          </a:p>
        </p:txBody>
      </p:sp>
      <p:sp>
        <p:nvSpPr>
          <p:cNvPr id="69647" name="Rectangle 15"/>
          <p:cNvSpPr>
            <a:spLocks/>
          </p:cNvSpPr>
          <p:nvPr/>
        </p:nvSpPr>
        <p:spPr bwMode="auto">
          <a:xfrm>
            <a:off x="6636544" y="4838700"/>
            <a:ext cx="892969" cy="314325"/>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port 30</a:t>
            </a:r>
          </a:p>
        </p:txBody>
      </p:sp>
      <p:sp>
        <p:nvSpPr>
          <p:cNvPr id="69648" name="Oval 16"/>
          <p:cNvSpPr>
            <a:spLocks/>
          </p:cNvSpPr>
          <p:nvPr/>
        </p:nvSpPr>
        <p:spPr bwMode="auto">
          <a:xfrm>
            <a:off x="6636544" y="3895725"/>
            <a:ext cx="1048136" cy="581025"/>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ethSrc</a:t>
            </a:r>
          </a:p>
        </p:txBody>
      </p:sp>
      <p:sp>
        <p:nvSpPr>
          <p:cNvPr id="69650" name="Rectangle 18"/>
          <p:cNvSpPr>
            <a:spLocks/>
          </p:cNvSpPr>
          <p:nvPr/>
        </p:nvSpPr>
        <p:spPr bwMode="auto">
          <a:xfrm>
            <a:off x="7126784" y="4541193"/>
            <a:ext cx="11581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6</a:t>
            </a:r>
          </a:p>
        </p:txBody>
      </p:sp>
      <p:sp>
        <p:nvSpPr>
          <p:cNvPr id="69651" name="Rectangle 19"/>
          <p:cNvSpPr>
            <a:spLocks/>
          </p:cNvSpPr>
          <p:nvPr/>
        </p:nvSpPr>
        <p:spPr bwMode="auto">
          <a:xfrm>
            <a:off x="1285875" y="3105150"/>
            <a:ext cx="892969" cy="314325"/>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nchor="ctr"/>
          <a:lstStyle/>
          <a:p>
            <a:r>
              <a:rPr lang="en-US" sz="1500" baseline="0">
                <a:latin typeface="Menlo Regular" charset="0"/>
                <a:cs typeface="Menlo Regular" charset="0"/>
                <a:sym typeface="Menlo Regular" charset="0"/>
              </a:rPr>
              <a:t>drop</a:t>
            </a:r>
          </a:p>
        </p:txBody>
      </p:sp>
      <p:sp>
        <p:nvSpPr>
          <p:cNvPr id="69652" name="Line 20"/>
          <p:cNvSpPr>
            <a:spLocks noChangeShapeType="1"/>
          </p:cNvSpPr>
          <p:nvPr/>
        </p:nvSpPr>
        <p:spPr bwMode="auto">
          <a:xfrm>
            <a:off x="485775" y="6324600"/>
            <a:ext cx="8208169" cy="28575"/>
          </a:xfrm>
          <a:prstGeom prst="line">
            <a:avLst/>
          </a:prstGeom>
          <a:noFill/>
          <a:ln w="50800" cap="rnd">
            <a:solidFill>
              <a:schemeClr val="tx1"/>
            </a:solidFill>
            <a:prstDash val="sysDot"/>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53" name="Rectangle 21"/>
          <p:cNvSpPr>
            <a:spLocks/>
          </p:cNvSpPr>
          <p:nvPr/>
        </p:nvSpPr>
        <p:spPr bwMode="auto">
          <a:xfrm>
            <a:off x="2525316" y="2617143"/>
            <a:ext cx="46324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500" baseline="0">
                <a:latin typeface="Menlo Regular" charset="0"/>
                <a:cs typeface="Menlo Regular" charset="0"/>
                <a:sym typeface="Menlo Regular" charset="0"/>
              </a:rPr>
              <a:t>True</a:t>
            </a:r>
          </a:p>
        </p:txBody>
      </p:sp>
      <p:sp>
        <p:nvSpPr>
          <p:cNvPr id="69655" name="Rectangle 23"/>
          <p:cNvSpPr>
            <a:spLocks/>
          </p:cNvSpPr>
          <p:nvPr/>
        </p:nvSpPr>
        <p:spPr bwMode="auto">
          <a:xfrm>
            <a:off x="6666959" y="5208039"/>
            <a:ext cx="2056882" cy="4746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b"/>
          <a:lstStyle/>
          <a:p>
            <a:pPr algn="l"/>
            <a:r>
              <a:rPr lang="en-US" sz="1400" baseline="0" dirty="0">
                <a:latin typeface="Menlo Regular" charset="0"/>
                <a:cs typeface="Menlo Regular" charset="0"/>
                <a:sym typeface="Menlo Regular" charset="0"/>
              </a:rPr>
              <a:t>match:{</a:t>
            </a:r>
            <a:r>
              <a:rPr lang="en-US" sz="1400" baseline="0" dirty="0" err="1" smtClean="0">
                <a:latin typeface="Menlo Regular" charset="0"/>
                <a:cs typeface="Menlo Regular" charset="0"/>
                <a:sym typeface="Menlo Regular" charset="0"/>
              </a:rPr>
              <a:t>tcpDst</a:t>
            </a:r>
            <a:r>
              <a:rPr lang="en-US" sz="1400" baseline="0" dirty="0" smtClean="0">
                <a:latin typeface="Menlo Regular" charset="0"/>
                <a:cs typeface="Menlo Regular" charset="0"/>
                <a:sym typeface="Menlo Regular" charset="0"/>
              </a:rPr>
              <a:t>!=</a:t>
            </a:r>
            <a:r>
              <a:rPr lang="en-US" sz="1400" baseline="0" dirty="0">
                <a:latin typeface="Menlo Regular" charset="0"/>
                <a:cs typeface="Menlo Regular" charset="0"/>
                <a:sym typeface="Menlo Regular" charset="0"/>
              </a:rPr>
              <a:t>22</a:t>
            </a:r>
            <a:r>
              <a:rPr lang="en-US" sz="1400" baseline="0" dirty="0" smtClean="0">
                <a:latin typeface="Menlo Regular" charset="0"/>
                <a:cs typeface="Menlo Regular" charset="0"/>
                <a:sym typeface="Menlo Regular" charset="0"/>
              </a:rPr>
              <a:t>,</a:t>
            </a:r>
            <a:br>
              <a:rPr lang="en-US" sz="1400" baseline="0" dirty="0" smtClean="0">
                <a:latin typeface="Menlo Regular" charset="0"/>
                <a:cs typeface="Menlo Regular" charset="0"/>
                <a:sym typeface="Menlo Regular" charset="0"/>
              </a:rPr>
            </a:br>
            <a:r>
              <a:rPr lang="en-US" sz="1400" baseline="0" dirty="0" smtClean="0">
                <a:latin typeface="Menlo Regular" charset="0"/>
                <a:cs typeface="Menlo Regular" charset="0"/>
                <a:sym typeface="Menlo Regular" charset="0"/>
              </a:rPr>
              <a:t>ethDst</a:t>
            </a:r>
            <a:r>
              <a:rPr lang="en-US" sz="1400" baseline="0" dirty="0">
                <a:latin typeface="Menlo Regular" charset="0"/>
                <a:cs typeface="Menlo Regular" charset="0"/>
                <a:sym typeface="Menlo Regular" charset="0"/>
              </a:rPr>
              <a:t>:4,ethSrc:6}</a:t>
            </a:r>
          </a:p>
        </p:txBody>
      </p:sp>
      <p:sp>
        <p:nvSpPr>
          <p:cNvPr id="69656" name="Line 24"/>
          <p:cNvSpPr>
            <a:spLocks noChangeShapeType="1"/>
          </p:cNvSpPr>
          <p:nvPr/>
        </p:nvSpPr>
        <p:spPr bwMode="auto">
          <a:xfrm rot="10800000" flipH="1">
            <a:off x="4117479" y="2664619"/>
            <a:ext cx="0" cy="2683669"/>
          </a:xfrm>
          <a:prstGeom prst="line">
            <a:avLst/>
          </a:prstGeom>
          <a:noFill/>
          <a:ln w="63500" cap="flat">
            <a:solidFill>
              <a:srgbClr val="D90B00"/>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57" name="Rectangle 25"/>
          <p:cNvSpPr>
            <a:spLocks/>
          </p:cNvSpPr>
          <p:nvPr/>
        </p:nvSpPr>
        <p:spPr bwMode="auto">
          <a:xfrm>
            <a:off x="2710161" y="5493693"/>
            <a:ext cx="208459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pPr algn="l"/>
            <a:r>
              <a:rPr lang="en-US" sz="1500" baseline="0" dirty="0">
                <a:latin typeface="Menlo Regular" charset="0"/>
                <a:cs typeface="Menlo Regular" charset="0"/>
                <a:sym typeface="Menlo Regular" charset="0"/>
              </a:rPr>
              <a:t>match:{</a:t>
            </a:r>
            <a:r>
              <a:rPr lang="en-US" sz="1500" baseline="0" dirty="0" err="1">
                <a:latin typeface="Menlo Regular" charset="0"/>
                <a:cs typeface="Menlo Regular" charset="0"/>
                <a:sym typeface="Menlo Regular" charset="0"/>
              </a:rPr>
              <a:t>tcpDst</a:t>
            </a:r>
            <a:r>
              <a:rPr lang="en-US" sz="1500" baseline="0" dirty="0">
                <a:latin typeface="Menlo Regular" charset="0"/>
                <a:cs typeface="Menlo Regular" charset="0"/>
                <a:sym typeface="Menlo Regular" charset="0"/>
              </a:rPr>
              <a:t>==22}</a:t>
            </a:r>
          </a:p>
        </p:txBody>
      </p:sp>
      <p:sp>
        <p:nvSpPr>
          <p:cNvPr id="69658" name="Rectangle 26"/>
          <p:cNvSpPr>
            <a:spLocks/>
          </p:cNvSpPr>
          <p:nvPr/>
        </p:nvSpPr>
        <p:spPr bwMode="auto">
          <a:xfrm>
            <a:off x="2653903" y="5798493"/>
            <a:ext cx="2205732"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pPr algn="l"/>
            <a:r>
              <a:rPr lang="en-US" sz="1500" baseline="0">
                <a:latin typeface="Menlo Regular" charset="0"/>
                <a:cs typeface="Menlo Regular" charset="0"/>
                <a:sym typeface="Menlo Regular" charset="0"/>
              </a:rPr>
              <a:t>action:ToController</a:t>
            </a:r>
          </a:p>
        </p:txBody>
      </p:sp>
      <p:sp>
        <p:nvSpPr>
          <p:cNvPr id="69660" name="Line 28"/>
          <p:cNvSpPr>
            <a:spLocks noChangeShapeType="1"/>
          </p:cNvSpPr>
          <p:nvPr/>
        </p:nvSpPr>
        <p:spPr bwMode="auto">
          <a:xfrm rot="10800000" flipH="1">
            <a:off x="1735932" y="2628900"/>
            <a:ext cx="2370832" cy="465535"/>
          </a:xfrm>
          <a:prstGeom prst="line">
            <a:avLst/>
          </a:prstGeom>
          <a:noFill/>
          <a:ln w="25400" cap="flat">
            <a:solidFill>
              <a:schemeClr val="tx1"/>
            </a:solidFill>
            <a:prstDash val="solid"/>
            <a:miter lim="800000"/>
            <a:headEnd type="stealth"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baseline="0"/>
          </a:p>
        </p:txBody>
      </p:sp>
      <p:sp>
        <p:nvSpPr>
          <p:cNvPr id="69662" name="Rectangle 30"/>
          <p:cNvSpPr>
            <a:spLocks/>
          </p:cNvSpPr>
          <p:nvPr/>
        </p:nvSpPr>
        <p:spPr bwMode="auto">
          <a:xfrm>
            <a:off x="2710160" y="5210145"/>
            <a:ext cx="1304801" cy="20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1300" baseline="0">
                <a:solidFill>
                  <a:srgbClr val="D90B00"/>
                </a:solidFill>
                <a:latin typeface="Menlo Bold" charset="0"/>
                <a:cs typeface="Menlo Bold" charset="0"/>
                <a:sym typeface="Menlo Bold" charset="0"/>
              </a:rPr>
              <a:t>barrier rule:</a:t>
            </a:r>
          </a:p>
        </p:txBody>
      </p:sp>
      <p:grpSp>
        <p:nvGrpSpPr>
          <p:cNvPr id="2" name="Group 1"/>
          <p:cNvGrpSpPr/>
          <p:nvPr/>
        </p:nvGrpSpPr>
        <p:grpSpPr>
          <a:xfrm>
            <a:off x="4589648" y="2060320"/>
            <a:ext cx="3936206" cy="4048125"/>
            <a:chOff x="4807744" y="2085975"/>
            <a:chExt cx="3936206" cy="4048125"/>
          </a:xfrm>
        </p:grpSpPr>
        <p:sp>
          <p:nvSpPr>
            <p:cNvPr id="69663" name="Oval 31"/>
            <p:cNvSpPr>
              <a:spLocks/>
            </p:cNvSpPr>
            <p:nvPr/>
          </p:nvSpPr>
          <p:spPr bwMode="auto">
            <a:xfrm>
              <a:off x="6800850" y="2085975"/>
              <a:ext cx="564356" cy="771525"/>
            </a:xfrm>
            <a:prstGeom prst="ellipse">
              <a:avLst/>
            </a:prstGeom>
            <a:solidFill>
              <a:srgbClr val="66B132"/>
            </a:solidFill>
            <a:ln w="25400" cap="flat">
              <a:solidFill>
                <a:schemeClr val="tx1"/>
              </a:solidFill>
              <a:prstDash val="solid"/>
              <a:miter lim="800000"/>
              <a:headEnd type="none" w="med" len="med"/>
              <a:tailEnd type="none" w="med" len="med"/>
            </a:ln>
          </p:spPr>
          <p:txBody>
            <a:bodyPr lIns="0" tIns="0" rIns="0" bIns="0" anchor="ctr"/>
            <a:lstStyle/>
            <a:p>
              <a:r>
                <a:rPr lang="en-US" sz="2300" b="1" baseline="0">
                  <a:latin typeface="Helvetica Neue" charset="0"/>
                  <a:cs typeface="Helvetica Neue" charset="0"/>
                  <a:sym typeface="Helvetica Neue" charset="0"/>
                </a:rPr>
                <a:t>1</a:t>
              </a:r>
            </a:p>
          </p:txBody>
        </p:sp>
        <p:sp>
          <p:nvSpPr>
            <p:cNvPr id="69637" name="AutoShape 5"/>
            <p:cNvSpPr>
              <a:spLocks/>
            </p:cNvSpPr>
            <p:nvPr/>
          </p:nvSpPr>
          <p:spPr bwMode="auto">
            <a:xfrm>
              <a:off x="4807744" y="2847975"/>
              <a:ext cx="3936206" cy="3286125"/>
            </a:xfrm>
            <a:prstGeom prst="roundRect">
              <a:avLst>
                <a:gd name="adj" fmla="val 4347"/>
              </a:avLst>
            </a:prstGeom>
            <a:solidFill>
              <a:schemeClr val="accent1">
                <a:alpha val="70000"/>
              </a:schemeClr>
            </a:solidFill>
            <a:ln w="25400" cap="flat">
              <a:solidFill>
                <a:schemeClr val="tx1">
                  <a:alpha val="70000"/>
                </a:schemeClr>
              </a:solidFill>
              <a:prstDash val="solid"/>
              <a:miter lim="800000"/>
              <a:headEnd type="none" w="med" len="med"/>
              <a:tailEnd type="none" w="med" len="med"/>
            </a:ln>
          </p:spPr>
          <p:txBody>
            <a:bodyPr lIns="0" tIns="0" rIns="0" bIns="0"/>
            <a:lstStyle/>
            <a:p>
              <a:endParaRPr lang="en-US" baseline="0"/>
            </a:p>
          </p:txBody>
        </p:sp>
      </p:grpSp>
      <p:sp>
        <p:nvSpPr>
          <p:cNvPr id="69664" name="Oval 32"/>
          <p:cNvSpPr>
            <a:spLocks/>
          </p:cNvSpPr>
          <p:nvPr/>
        </p:nvSpPr>
        <p:spPr bwMode="auto">
          <a:xfrm>
            <a:off x="3493294" y="2857500"/>
            <a:ext cx="564356" cy="771525"/>
          </a:xfrm>
          <a:prstGeom prst="ellipse">
            <a:avLst/>
          </a:prstGeom>
          <a:solidFill>
            <a:srgbClr val="66B132"/>
          </a:solidFill>
          <a:ln w="25400" cap="flat">
            <a:solidFill>
              <a:schemeClr val="tx1"/>
            </a:solidFill>
            <a:prstDash val="solid"/>
            <a:miter lim="800000"/>
            <a:headEnd type="none" w="med" len="med"/>
            <a:tailEnd type="none" w="med" len="med"/>
          </a:ln>
        </p:spPr>
        <p:txBody>
          <a:bodyPr lIns="0" tIns="0" rIns="0" bIns="0" anchor="ctr"/>
          <a:lstStyle/>
          <a:p>
            <a:r>
              <a:rPr lang="en-US" sz="2300" b="1" baseline="0">
                <a:latin typeface="Helvetica Neue" charset="0"/>
                <a:cs typeface="Helvetica Neue" charset="0"/>
                <a:sym typeface="Helvetica Neue" charset="0"/>
              </a:rPr>
              <a:t>2</a:t>
            </a:r>
          </a:p>
        </p:txBody>
      </p:sp>
      <p:grpSp>
        <p:nvGrpSpPr>
          <p:cNvPr id="4" name="Group 3"/>
          <p:cNvGrpSpPr/>
          <p:nvPr/>
        </p:nvGrpSpPr>
        <p:grpSpPr>
          <a:xfrm>
            <a:off x="571500" y="1952625"/>
            <a:ext cx="2166056" cy="4181475"/>
            <a:chOff x="571500" y="1952625"/>
            <a:chExt cx="2014538" cy="4181475"/>
          </a:xfrm>
        </p:grpSpPr>
        <p:sp>
          <p:nvSpPr>
            <p:cNvPr id="69636" name="AutoShape 4"/>
            <p:cNvSpPr>
              <a:spLocks/>
            </p:cNvSpPr>
            <p:nvPr/>
          </p:nvSpPr>
          <p:spPr bwMode="auto">
            <a:xfrm>
              <a:off x="571500" y="2847975"/>
              <a:ext cx="2014538" cy="3286125"/>
            </a:xfrm>
            <a:prstGeom prst="roundRect">
              <a:avLst>
                <a:gd name="adj" fmla="val 5315"/>
              </a:avLst>
            </a:prstGeom>
            <a:solidFill>
              <a:schemeClr val="accent1">
                <a:alpha val="70000"/>
              </a:schemeClr>
            </a:solidFill>
            <a:ln w="25400" cap="flat">
              <a:solidFill>
                <a:schemeClr val="tx1">
                  <a:alpha val="70000"/>
                </a:schemeClr>
              </a:solidFill>
              <a:prstDash val="solid"/>
              <a:miter lim="800000"/>
              <a:headEnd type="none" w="med" len="med"/>
              <a:tailEnd type="none" w="med" len="med"/>
            </a:ln>
          </p:spPr>
          <p:txBody>
            <a:bodyPr lIns="0" tIns="0" rIns="0" bIns="0"/>
            <a:lstStyle/>
            <a:p>
              <a:endParaRPr lang="en-US" baseline="0"/>
            </a:p>
          </p:txBody>
        </p:sp>
        <p:sp>
          <p:nvSpPr>
            <p:cNvPr id="69665" name="Oval 33"/>
            <p:cNvSpPr>
              <a:spLocks/>
            </p:cNvSpPr>
            <p:nvPr/>
          </p:nvSpPr>
          <p:spPr bwMode="auto">
            <a:xfrm>
              <a:off x="1293019" y="1952625"/>
              <a:ext cx="564356" cy="771525"/>
            </a:xfrm>
            <a:prstGeom prst="ellipse">
              <a:avLst/>
            </a:prstGeom>
            <a:solidFill>
              <a:srgbClr val="66B132"/>
            </a:solidFill>
            <a:ln w="25400" cap="flat">
              <a:solidFill>
                <a:schemeClr val="tx1"/>
              </a:solidFill>
              <a:prstDash val="solid"/>
              <a:miter lim="800000"/>
              <a:headEnd type="none" w="med" len="med"/>
              <a:tailEnd type="none" w="med" len="med"/>
            </a:ln>
          </p:spPr>
          <p:txBody>
            <a:bodyPr lIns="0" tIns="0" rIns="0" bIns="0" anchor="ctr"/>
            <a:lstStyle/>
            <a:p>
              <a:r>
                <a:rPr lang="en-US" sz="2300" b="1" baseline="0">
                  <a:latin typeface="Helvetica Neue" charset="0"/>
                  <a:cs typeface="Helvetica Neue" charset="0"/>
                  <a:sym typeface="Helvetica Neue" charset="0"/>
                </a:rPr>
                <a:t>3</a:t>
              </a:r>
            </a:p>
          </p:txBody>
        </p:sp>
      </p:grpSp>
      <p:sp>
        <p:nvSpPr>
          <p:cNvPr id="37" name="Rectangle 23"/>
          <p:cNvSpPr>
            <a:spLocks/>
          </p:cNvSpPr>
          <p:nvPr/>
        </p:nvSpPr>
        <p:spPr bwMode="auto">
          <a:xfrm>
            <a:off x="4843664" y="4334224"/>
            <a:ext cx="1968631" cy="4746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b"/>
          <a:lstStyle/>
          <a:p>
            <a:pPr algn="l"/>
            <a:r>
              <a:rPr lang="en-US" sz="1400" baseline="0" dirty="0">
                <a:latin typeface="Menlo Regular" charset="0"/>
                <a:cs typeface="Menlo Regular" charset="0"/>
                <a:sym typeface="Menlo Regular" charset="0"/>
              </a:rPr>
              <a:t>match:{</a:t>
            </a:r>
            <a:r>
              <a:rPr lang="en-US" sz="1400" baseline="0" dirty="0" err="1" smtClean="0">
                <a:latin typeface="Menlo Regular" charset="0"/>
                <a:cs typeface="Menlo Regular" charset="0"/>
                <a:sym typeface="Menlo Regular" charset="0"/>
              </a:rPr>
              <a:t>tcpDst</a:t>
            </a:r>
            <a:r>
              <a:rPr lang="en-US" sz="1400" baseline="0" dirty="0" smtClean="0">
                <a:latin typeface="Menlo Regular" charset="0"/>
                <a:cs typeface="Menlo Regular" charset="0"/>
                <a:sym typeface="Menlo Regular" charset="0"/>
              </a:rPr>
              <a:t>!=</a:t>
            </a:r>
            <a:r>
              <a:rPr lang="en-US" sz="1400" baseline="0" dirty="0">
                <a:latin typeface="Menlo Regular" charset="0"/>
                <a:cs typeface="Menlo Regular" charset="0"/>
                <a:sym typeface="Menlo Regular" charset="0"/>
              </a:rPr>
              <a:t>22</a:t>
            </a:r>
            <a:r>
              <a:rPr lang="en-US" sz="1400" baseline="0" dirty="0" smtClean="0">
                <a:latin typeface="Menlo Regular" charset="0"/>
                <a:cs typeface="Menlo Regular" charset="0"/>
                <a:sym typeface="Menlo Regular" charset="0"/>
              </a:rPr>
              <a:t>,</a:t>
            </a:r>
            <a:br>
              <a:rPr lang="en-US" sz="1400" baseline="0" dirty="0" smtClean="0">
                <a:latin typeface="Menlo Regular" charset="0"/>
                <a:cs typeface="Menlo Regular" charset="0"/>
                <a:sym typeface="Menlo Regular" charset="0"/>
              </a:rPr>
            </a:br>
            <a:r>
              <a:rPr lang="en-US" sz="1400" baseline="0" dirty="0" smtClean="0">
                <a:latin typeface="Menlo Regular" charset="0"/>
                <a:cs typeface="Menlo Regular" charset="0"/>
                <a:sym typeface="Menlo Regular" charset="0"/>
              </a:rPr>
              <a:t>ethDst:2}</a:t>
            </a:r>
            <a:endParaRPr lang="en-US" sz="1400" baseline="0" dirty="0">
              <a:latin typeface="Menlo Regular" charset="0"/>
              <a:cs typeface="Menlo Regular" charset="0"/>
              <a:sym typeface="Menlo Regular" charset="0"/>
            </a:endParaRPr>
          </a:p>
        </p:txBody>
      </p:sp>
      <p:sp>
        <p:nvSpPr>
          <p:cNvPr id="39" name="Rectangle 38"/>
          <p:cNvSpPr/>
          <p:nvPr/>
        </p:nvSpPr>
        <p:spPr>
          <a:xfrm>
            <a:off x="1720571" y="897938"/>
            <a:ext cx="5284162" cy="808144"/>
          </a:xfrm>
          <a:prstGeom prst="rect">
            <a:avLst/>
          </a:prstGeom>
          <a:gradFill rotWithShape="1">
            <a:gsLst>
              <a:gs pos="0">
                <a:srgbClr val="9E9273">
                  <a:tint val="100000"/>
                  <a:shade val="100000"/>
                  <a:satMod val="130000"/>
                </a:srgbClr>
              </a:gs>
              <a:gs pos="100000">
                <a:srgbClr val="9E9273">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tIns="18288" rtlCol="0" anchor="ctr"/>
          <a:lstStyle/>
          <a:p>
            <a:pPr algn="ctr" eaLnBrk="1" fontAlgn="auto" hangingPunct="1">
              <a:spcBef>
                <a:spcPts val="0"/>
              </a:spcBef>
              <a:spcAft>
                <a:spcPts val="0"/>
              </a:spcAft>
            </a:pPr>
            <a:r>
              <a:rPr lang="en-US" altLang="zh-CN" baseline="0" dirty="0" smtClean="0">
                <a:solidFill>
                  <a:srgbClr val="000090"/>
                </a:solidFill>
                <a:latin typeface="Arial" pitchFamily="-105" charset="0"/>
                <a:ea typeface="ＭＳ Ｐゴシック" pitchFamily="-105" charset="-128"/>
                <a:cs typeface="ＭＳ Ｐゴシック" pitchFamily="-105" charset="-128"/>
              </a:rPr>
              <a:t>Simple, classical in-order tree traversal generates flow table rules!</a:t>
            </a:r>
            <a:endParaRPr kumimoji="0" lang="en-US" i="0" u="none" strike="noStrike" kern="0" cap="none" spc="0" normalizeH="0" baseline="0" noProof="0" dirty="0">
              <a:ln>
                <a:noFill/>
              </a:ln>
              <a:solidFill>
                <a:srgbClr val="000090"/>
              </a:solidFill>
              <a:effectLst/>
              <a:uLnTx/>
              <a:uFillTx/>
              <a:latin typeface="Calibri"/>
              <a:ea typeface="+mn-ea"/>
              <a:cs typeface="+mn-cs"/>
            </a:endParaRPr>
          </a:p>
        </p:txBody>
      </p:sp>
      <p:sp>
        <p:nvSpPr>
          <p:cNvPr id="38"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15</a:t>
            </a:fld>
            <a:endParaRPr lang="en-US" dirty="0">
              <a:solidFill>
                <a:schemeClr val="bg2"/>
              </a:solidFill>
            </a:endParaRPr>
          </a:p>
        </p:txBody>
      </p:sp>
      <p:sp>
        <p:nvSpPr>
          <p:cNvPr id="40" name="Line 16"/>
          <p:cNvSpPr>
            <a:spLocks noChangeShapeType="1"/>
          </p:cNvSpPr>
          <p:nvPr/>
        </p:nvSpPr>
        <p:spPr bwMode="auto">
          <a:xfrm flipV="1">
            <a:off x="5606387" y="4515344"/>
            <a:ext cx="1167421" cy="5251"/>
          </a:xfrm>
          <a:prstGeom prst="line">
            <a:avLst/>
          </a:prstGeom>
          <a:noFill/>
          <a:ln w="50800" cap="flat">
            <a:solidFill>
              <a:srgbClr val="D90B00"/>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800" baseline="0"/>
          </a:p>
        </p:txBody>
      </p:sp>
      <p:sp>
        <p:nvSpPr>
          <p:cNvPr id="41" name="Line 16"/>
          <p:cNvSpPr>
            <a:spLocks noChangeShapeType="1"/>
          </p:cNvSpPr>
          <p:nvPr/>
        </p:nvSpPr>
        <p:spPr bwMode="auto">
          <a:xfrm flipV="1">
            <a:off x="7426581" y="5373266"/>
            <a:ext cx="1167421" cy="5251"/>
          </a:xfrm>
          <a:prstGeom prst="line">
            <a:avLst/>
          </a:prstGeom>
          <a:noFill/>
          <a:ln w="50800" cap="flat">
            <a:solidFill>
              <a:srgbClr val="D90B00"/>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sz="1800" baseline="0"/>
          </a:p>
        </p:txBody>
      </p:sp>
      <p:sp>
        <p:nvSpPr>
          <p:cNvPr id="42" name="Rectangle 23"/>
          <p:cNvSpPr>
            <a:spLocks/>
          </p:cNvSpPr>
          <p:nvPr/>
        </p:nvSpPr>
        <p:spPr bwMode="auto">
          <a:xfrm>
            <a:off x="775262" y="3447582"/>
            <a:ext cx="1968631" cy="4007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1400" baseline="0" dirty="0">
                <a:latin typeface="Menlo Regular" charset="0"/>
                <a:cs typeface="Menlo Regular" charset="0"/>
                <a:sym typeface="Menlo Regular" charset="0"/>
              </a:rPr>
              <a:t>match:{</a:t>
            </a:r>
            <a:r>
              <a:rPr lang="en-US" sz="1400" baseline="0" dirty="0" err="1" smtClean="0">
                <a:latin typeface="Menlo Regular" charset="0"/>
                <a:cs typeface="Menlo Regular" charset="0"/>
                <a:sym typeface="Menlo Regular" charset="0"/>
              </a:rPr>
              <a:t>tcpDst</a:t>
            </a:r>
            <a:r>
              <a:rPr lang="en-US" sz="1400" baseline="0" dirty="0">
                <a:latin typeface="Menlo Regular" charset="0"/>
                <a:cs typeface="Menlo Regular" charset="0"/>
                <a:sym typeface="Menlo Regular" charset="0"/>
              </a:rPr>
              <a:t>=</a:t>
            </a:r>
            <a:r>
              <a:rPr lang="en-US" sz="1400" baseline="0" dirty="0" smtClean="0">
                <a:latin typeface="Menlo Regular" charset="0"/>
                <a:cs typeface="Menlo Regular" charset="0"/>
                <a:sym typeface="Menlo Regular" charset="0"/>
              </a:rPr>
              <a:t>=22}</a:t>
            </a:r>
            <a:endParaRPr lang="en-US" sz="1400" baseline="0" dirty="0">
              <a:latin typeface="Menlo Regular" charset="0"/>
              <a:cs typeface="Menlo Regular" charset="0"/>
              <a:sym typeface="Menlo Regular" charset="0"/>
            </a:endParaRPr>
          </a:p>
        </p:txBody>
      </p:sp>
      <p:sp>
        <p:nvSpPr>
          <p:cNvPr id="43" name="Rectangle 29"/>
          <p:cNvSpPr>
            <a:spLocks/>
          </p:cNvSpPr>
          <p:nvPr/>
        </p:nvSpPr>
        <p:spPr bwMode="auto">
          <a:xfrm>
            <a:off x="4208979" y="6259942"/>
            <a:ext cx="615553" cy="235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r>
              <a:rPr lang="en-US" sz="2300" dirty="0">
                <a:cs typeface="Helvetica Neue Light" charset="0"/>
              </a:rPr>
              <a:t>Priority</a:t>
            </a:r>
          </a:p>
        </p:txBody>
      </p:sp>
      <p:sp>
        <p:nvSpPr>
          <p:cNvPr id="44" name="Rectangle 6"/>
          <p:cNvSpPr>
            <a:spLocks noGrp="1" noChangeArrowheads="1"/>
          </p:cNvSpPr>
          <p:nvPr>
            <p:ph type="title"/>
          </p:nvPr>
        </p:nvSpPr>
        <p:spPr>
          <a:xfrm>
            <a:off x="256874" y="85614"/>
            <a:ext cx="8562466" cy="685800"/>
          </a:xfrm>
          <a:ln/>
        </p:spPr>
        <p:txBody>
          <a:bodyPr/>
          <a:lstStyle/>
          <a:p>
            <a:r>
              <a:rPr lang="en-US" dirty="0" smtClean="0"/>
              <a:t>Trace Tree =&gt; Flow Table</a:t>
            </a:r>
            <a:endParaRPr lang="en-US" dirty="0"/>
          </a:p>
        </p:txBody>
      </p:sp>
    </p:spTree>
    <p:extLst>
      <p:ext uri="{BB962C8B-B14F-4D97-AF65-F5344CB8AC3E}">
        <p14:creationId xmlns:p14="http://schemas.microsoft.com/office/powerpoint/2010/main" val="173509154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64" grpId="0" animBg="1"/>
      <p:bldP spid="3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Problems of Maple Trace Tree</a:t>
            </a:r>
            <a:endParaRPr lang="en-US" sz="3600" dirty="0"/>
          </a:p>
        </p:txBody>
      </p:sp>
      <p:sp>
        <p:nvSpPr>
          <p:cNvPr id="3" name="Content Placeholder 2"/>
          <p:cNvSpPr>
            <a:spLocks noGrp="1"/>
          </p:cNvSpPr>
          <p:nvPr>
            <p:ph idx="1"/>
          </p:nvPr>
        </p:nvSpPr>
        <p:spPr/>
        <p:txBody>
          <a:bodyPr/>
          <a:lstStyle/>
          <a:p>
            <a:r>
              <a:rPr lang="en-US" sz="3600" dirty="0"/>
              <a:t>Quality: Compiles to </a:t>
            </a:r>
            <a:r>
              <a:rPr lang="en-US" sz="3600" dirty="0" smtClean="0"/>
              <a:t>only a </a:t>
            </a:r>
            <a:r>
              <a:rPr lang="en-US" sz="3600" dirty="0">
                <a:solidFill>
                  <a:srgbClr val="C00000"/>
                </a:solidFill>
              </a:rPr>
              <a:t>single</a:t>
            </a:r>
            <a:r>
              <a:rPr lang="en-US" sz="3600" dirty="0"/>
              <a:t> flow table</a:t>
            </a:r>
          </a:p>
          <a:p>
            <a:endParaRPr lang="en-US" sz="3600" dirty="0" smtClean="0"/>
          </a:p>
          <a:p>
            <a:r>
              <a:rPr lang="en-US" sz="3600" dirty="0" smtClean="0"/>
              <a:t>Latency: A </a:t>
            </a:r>
            <a:r>
              <a:rPr lang="en-US" sz="3600" dirty="0" smtClean="0">
                <a:solidFill>
                  <a:srgbClr val="C00000"/>
                </a:solidFill>
              </a:rPr>
              <a:t>reactive</a:t>
            </a:r>
            <a:r>
              <a:rPr lang="en-US" sz="3600" dirty="0" smtClean="0"/>
              <a:t> approach that waits </a:t>
            </a:r>
            <a:r>
              <a:rPr lang="en-US" sz="3600" dirty="0"/>
              <a:t>for punted packets to begin </a:t>
            </a:r>
            <a:r>
              <a:rPr lang="en-US" sz="3600" dirty="0" smtClean="0"/>
              <a:t>unfolding the </a:t>
            </a:r>
            <a:r>
              <a:rPr lang="en-US" sz="3600" dirty="0"/>
              <a:t>trace tree and generating </a:t>
            </a:r>
            <a:r>
              <a:rPr lang="en-US" sz="3600" dirty="0" smtClean="0"/>
              <a:t>rules</a:t>
            </a:r>
          </a:p>
          <a:p>
            <a:endParaRPr lang="en-US" sz="3600" dirty="0"/>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16</a:t>
            </a:fld>
            <a:endParaRPr lang="en-US" dirty="0">
              <a:solidFill>
                <a:schemeClr val="bg2"/>
              </a:solidFill>
            </a:endParaRPr>
          </a:p>
        </p:txBody>
      </p:sp>
    </p:spTree>
    <p:extLst>
      <p:ext uri="{BB962C8B-B14F-4D97-AF65-F5344CB8AC3E}">
        <p14:creationId xmlns:p14="http://schemas.microsoft.com/office/powerpoint/2010/main" val="249724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xfrm>
            <a:off x="108093" y="85614"/>
            <a:ext cx="8931191" cy="685800"/>
          </a:xfrm>
          <a:ln/>
        </p:spPr>
        <p:txBody>
          <a:bodyPr/>
          <a:lstStyle/>
          <a:p>
            <a:r>
              <a:rPr lang="en-US" sz="2800" dirty="0" smtClean="0"/>
              <a:t>Why is Multi-Table Important for Quality </a:t>
            </a:r>
            <a:br>
              <a:rPr lang="en-US" sz="2800" dirty="0" smtClean="0"/>
            </a:br>
            <a:r>
              <a:rPr lang="en-US" sz="2800" dirty="0" smtClean="0"/>
              <a:t>(A Simple GBP Example)?</a:t>
            </a:r>
            <a:endParaRPr lang="en-US" sz="2800" dirty="0"/>
          </a:p>
        </p:txBody>
      </p:sp>
      <p:sp>
        <p:nvSpPr>
          <p:cNvPr id="3" name="Slide Number Placeholder 2"/>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17</a:t>
            </a:fld>
            <a:endParaRPr lang="en-US" dirty="0">
              <a:solidFill>
                <a:schemeClr val="bg2"/>
              </a:solidFill>
            </a:endParaRPr>
          </a:p>
        </p:txBody>
      </p:sp>
      <p:grpSp>
        <p:nvGrpSpPr>
          <p:cNvPr id="57350" name="Group 57349"/>
          <p:cNvGrpSpPr/>
          <p:nvPr/>
        </p:nvGrpSpPr>
        <p:grpSpPr>
          <a:xfrm>
            <a:off x="250635" y="3808862"/>
            <a:ext cx="4828901" cy="2660498"/>
            <a:chOff x="668360" y="3808862"/>
            <a:chExt cx="4828901" cy="2660498"/>
          </a:xfrm>
        </p:grpSpPr>
        <p:sp>
          <p:nvSpPr>
            <p:cNvPr id="26" name="Oval 21"/>
            <p:cNvSpPr>
              <a:spLocks/>
            </p:cNvSpPr>
            <p:nvPr/>
          </p:nvSpPr>
          <p:spPr bwMode="auto">
            <a:xfrm>
              <a:off x="2525902" y="3808862"/>
              <a:ext cx="1116660" cy="736680"/>
            </a:xfrm>
            <a:prstGeom prst="ellipse">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lgn="ctr">
                <a:tabLst>
                  <a:tab pos="211027" algn="l"/>
                </a:tabLst>
              </a:pPr>
              <a:r>
                <a:rPr lang="en-US" sz="1600" baseline="0" dirty="0" err="1" smtClean="0">
                  <a:latin typeface="Menlo Regular" charset="0"/>
                  <a:cs typeface="Menlo Regular" charset="0"/>
                  <a:sym typeface="Menlo Regular" charset="0"/>
                </a:rPr>
                <a:t>ethSrc</a:t>
              </a:r>
              <a:endParaRPr lang="en-US" sz="1600" baseline="0" dirty="0">
                <a:latin typeface="Menlo Regular" charset="0"/>
                <a:cs typeface="Menlo Regular" charset="0"/>
                <a:sym typeface="Menlo Regular" charset="0"/>
              </a:endParaRPr>
            </a:p>
          </p:txBody>
        </p:sp>
        <p:sp>
          <p:nvSpPr>
            <p:cNvPr id="37" name="Oval 21"/>
            <p:cNvSpPr>
              <a:spLocks/>
            </p:cNvSpPr>
            <p:nvPr/>
          </p:nvSpPr>
          <p:spPr bwMode="auto">
            <a:xfrm>
              <a:off x="1224619" y="4830263"/>
              <a:ext cx="1097932" cy="736680"/>
            </a:xfrm>
            <a:prstGeom prst="ellipse">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lgn="ctr">
                <a:tabLst>
                  <a:tab pos="211027" algn="l"/>
                </a:tabLst>
              </a:pPr>
              <a:r>
                <a:rPr lang="en-US" sz="1600" baseline="0" dirty="0" err="1" smtClean="0">
                  <a:latin typeface="Menlo Regular" charset="0"/>
                  <a:cs typeface="Menlo Regular" charset="0"/>
                  <a:sym typeface="Menlo Regular" charset="0"/>
                </a:rPr>
                <a:t>ethDst</a:t>
              </a:r>
              <a:endParaRPr lang="en-US" sz="1600" baseline="0" dirty="0">
                <a:latin typeface="Menlo Regular" charset="0"/>
                <a:cs typeface="Menlo Regular" charset="0"/>
                <a:sym typeface="Menlo Regular" charset="0"/>
              </a:endParaRPr>
            </a:p>
          </p:txBody>
        </p:sp>
        <p:cxnSp>
          <p:nvCxnSpPr>
            <p:cNvPr id="10" name="Straight Arrow Connector 9"/>
            <p:cNvCxnSpPr>
              <a:stCxn id="26" idx="3"/>
              <a:endCxn id="37" idx="7"/>
            </p:cNvCxnSpPr>
            <p:nvPr/>
          </p:nvCxnSpPr>
          <p:spPr bwMode="auto">
            <a:xfrm flipH="1">
              <a:off x="2161763" y="4437658"/>
              <a:ext cx="527670" cy="500489"/>
            </a:xfrm>
            <a:prstGeom prst="straightConnector1">
              <a:avLst/>
            </a:prstGeom>
            <a:solidFill>
              <a:schemeClr val="accent1"/>
            </a:solidFill>
            <a:ln w="9525" cap="flat" cmpd="sng" algn="ctr">
              <a:solidFill>
                <a:schemeClr val="tx1"/>
              </a:solidFill>
              <a:prstDash val="solid"/>
              <a:round/>
              <a:headEnd type="none" w="med" len="med"/>
              <a:tailEnd type="triangle" w="lg" len="lg"/>
            </a:ln>
            <a:effectLst/>
          </p:spPr>
        </p:cxnSp>
        <p:sp>
          <p:nvSpPr>
            <p:cNvPr id="12" name="Rectangle 11"/>
            <p:cNvSpPr/>
            <p:nvPr/>
          </p:nvSpPr>
          <p:spPr>
            <a:xfrm>
              <a:off x="2047758" y="4250995"/>
              <a:ext cx="469950" cy="461665"/>
            </a:xfrm>
            <a:prstGeom prst="rect">
              <a:avLst/>
            </a:prstGeom>
          </p:spPr>
          <p:txBody>
            <a:bodyPr wrap="none">
              <a:spAutoFit/>
            </a:bodyPr>
            <a:lstStyle/>
            <a:p>
              <a:r>
                <a:rPr lang="en-US" baseline="0" dirty="0" smtClean="0"/>
                <a:t>a</a:t>
              </a:r>
              <a:r>
                <a:rPr lang="en-US" dirty="0" smtClean="0"/>
                <a:t>1</a:t>
              </a:r>
              <a:endParaRPr lang="en-US" dirty="0"/>
            </a:p>
          </p:txBody>
        </p:sp>
        <p:cxnSp>
          <p:nvCxnSpPr>
            <p:cNvPr id="38" name="Straight Arrow Connector 37"/>
            <p:cNvCxnSpPr>
              <a:stCxn id="37" idx="3"/>
              <a:endCxn id="19" idx="0"/>
            </p:cNvCxnSpPr>
            <p:nvPr/>
          </p:nvCxnSpPr>
          <p:spPr bwMode="auto">
            <a:xfrm flipH="1">
              <a:off x="910641" y="5459059"/>
              <a:ext cx="474766" cy="473536"/>
            </a:xfrm>
            <a:prstGeom prst="straightConnector1">
              <a:avLst/>
            </a:prstGeom>
            <a:solidFill>
              <a:schemeClr val="accent1"/>
            </a:solidFill>
            <a:ln w="9525" cap="flat" cmpd="sng" algn="ctr">
              <a:solidFill>
                <a:schemeClr val="tx1"/>
              </a:solidFill>
              <a:prstDash val="solid"/>
              <a:round/>
              <a:headEnd type="none" w="med" len="med"/>
              <a:tailEnd type="triangle" w="lg" len="lg"/>
            </a:ln>
            <a:effectLst/>
          </p:spPr>
        </p:cxnSp>
        <p:sp>
          <p:nvSpPr>
            <p:cNvPr id="19" name="Rectangle 18"/>
            <p:cNvSpPr/>
            <p:nvPr/>
          </p:nvSpPr>
          <p:spPr bwMode="auto">
            <a:xfrm>
              <a:off x="668360" y="5932595"/>
              <a:ext cx="484561" cy="53476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rPr>
                <a:t>p</a:t>
              </a:r>
              <a:r>
                <a:rPr kumimoji="0" lang="en-US" sz="2000" b="0" i="0" u="none" strike="noStrike" cap="none" normalizeH="0" dirty="0" smtClean="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rPr>
                <a:t>1</a:t>
              </a:r>
              <a:endParaRPr kumimoji="0" lang="en-US" sz="2000" b="0" i="0" u="none" strike="noStrike" cap="none" normalizeH="0" dirty="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39" name="Rectangle 38"/>
            <p:cNvSpPr/>
            <p:nvPr/>
          </p:nvSpPr>
          <p:spPr>
            <a:xfrm>
              <a:off x="779893" y="5255682"/>
              <a:ext cx="469950" cy="461665"/>
            </a:xfrm>
            <a:prstGeom prst="rect">
              <a:avLst/>
            </a:prstGeom>
          </p:spPr>
          <p:txBody>
            <a:bodyPr wrap="none">
              <a:spAutoFit/>
            </a:bodyPr>
            <a:lstStyle/>
            <a:p>
              <a:r>
                <a:rPr lang="en-US" baseline="0" dirty="0" smtClean="0"/>
                <a:t>a</a:t>
              </a:r>
              <a:r>
                <a:rPr lang="en-US" dirty="0" smtClean="0"/>
                <a:t>1</a:t>
              </a:r>
              <a:endParaRPr lang="en-US" dirty="0"/>
            </a:p>
          </p:txBody>
        </p:sp>
        <p:cxnSp>
          <p:nvCxnSpPr>
            <p:cNvPr id="24" name="Straight Connector 23"/>
            <p:cNvCxnSpPr/>
            <p:nvPr/>
          </p:nvCxnSpPr>
          <p:spPr bwMode="auto">
            <a:xfrm flipV="1">
              <a:off x="2723567" y="4779502"/>
              <a:ext cx="618233" cy="16711"/>
            </a:xfrm>
            <a:prstGeom prst="line">
              <a:avLst/>
            </a:prstGeom>
            <a:solidFill>
              <a:schemeClr val="accent1"/>
            </a:solidFill>
            <a:ln w="22225" cap="flat" cmpd="sng" algn="ctr">
              <a:solidFill>
                <a:schemeClr val="tx1"/>
              </a:solidFill>
              <a:prstDash val="sysDash"/>
              <a:round/>
              <a:headEnd type="none" w="med" len="med"/>
              <a:tailEnd type="none" w="med" len="med"/>
            </a:ln>
            <a:effectLst/>
          </p:spPr>
        </p:cxnSp>
        <p:sp>
          <p:nvSpPr>
            <p:cNvPr id="41" name="Rectangle 40"/>
            <p:cNvSpPr/>
            <p:nvPr/>
          </p:nvSpPr>
          <p:spPr bwMode="auto">
            <a:xfrm>
              <a:off x="2291152" y="5934591"/>
              <a:ext cx="484561" cy="53476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rPr>
                <a:t>p</a:t>
              </a:r>
              <a:r>
                <a:rPr kumimoji="0" lang="en-US" sz="2000" b="0" i="0" u="none" strike="noStrike" cap="none" normalizeH="0" dirty="0" err="1" smtClean="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rPr>
                <a:t>n</a:t>
              </a:r>
              <a:endParaRPr kumimoji="0" lang="en-US" sz="2000" b="0" i="0" u="none" strike="noStrike" cap="none" normalizeH="0" dirty="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cxnSp>
          <p:nvCxnSpPr>
            <p:cNvPr id="42" name="Straight Arrow Connector 41"/>
            <p:cNvCxnSpPr>
              <a:stCxn id="37" idx="5"/>
              <a:endCxn id="41" idx="0"/>
            </p:cNvCxnSpPr>
            <p:nvPr/>
          </p:nvCxnSpPr>
          <p:spPr bwMode="auto">
            <a:xfrm>
              <a:off x="2161763" y="5459059"/>
              <a:ext cx="371670" cy="475532"/>
            </a:xfrm>
            <a:prstGeom prst="straightConnector1">
              <a:avLst/>
            </a:prstGeom>
            <a:solidFill>
              <a:schemeClr val="accent1"/>
            </a:solidFill>
            <a:ln w="9525" cap="flat" cmpd="sng" algn="ctr">
              <a:solidFill>
                <a:schemeClr val="tx1"/>
              </a:solidFill>
              <a:prstDash val="solid"/>
              <a:round/>
              <a:headEnd type="none" w="med" len="med"/>
              <a:tailEnd type="triangle" w="lg" len="lg"/>
            </a:ln>
            <a:effectLst/>
          </p:spPr>
        </p:cxnSp>
        <p:cxnSp>
          <p:nvCxnSpPr>
            <p:cNvPr id="45" name="Straight Connector 44"/>
            <p:cNvCxnSpPr/>
            <p:nvPr/>
          </p:nvCxnSpPr>
          <p:spPr bwMode="auto">
            <a:xfrm flipV="1">
              <a:off x="1489120" y="5750766"/>
              <a:ext cx="618233" cy="16711"/>
            </a:xfrm>
            <a:prstGeom prst="line">
              <a:avLst/>
            </a:prstGeom>
            <a:solidFill>
              <a:schemeClr val="accent1"/>
            </a:solidFill>
            <a:ln w="22225" cap="flat" cmpd="sng" algn="ctr">
              <a:solidFill>
                <a:schemeClr val="tx1"/>
              </a:solidFill>
              <a:prstDash val="sysDash"/>
              <a:round/>
              <a:headEnd type="none" w="med" len="med"/>
              <a:tailEnd type="none" w="med" len="med"/>
            </a:ln>
            <a:effectLst/>
          </p:spPr>
        </p:cxnSp>
        <p:sp>
          <p:nvSpPr>
            <p:cNvPr id="46" name="Rectangle 45"/>
            <p:cNvSpPr/>
            <p:nvPr/>
          </p:nvSpPr>
          <p:spPr>
            <a:xfrm>
              <a:off x="2252304" y="5274388"/>
              <a:ext cx="469950" cy="461665"/>
            </a:xfrm>
            <a:prstGeom prst="rect">
              <a:avLst/>
            </a:prstGeom>
          </p:spPr>
          <p:txBody>
            <a:bodyPr wrap="none">
              <a:spAutoFit/>
            </a:bodyPr>
            <a:lstStyle/>
            <a:p>
              <a:r>
                <a:rPr lang="en-US" baseline="0" dirty="0" smtClean="0"/>
                <a:t>a</a:t>
              </a:r>
              <a:r>
                <a:rPr lang="en-US" dirty="0" smtClean="0"/>
                <a:t>n</a:t>
              </a:r>
              <a:endParaRPr lang="en-US" dirty="0"/>
            </a:p>
          </p:txBody>
        </p:sp>
        <p:sp>
          <p:nvSpPr>
            <p:cNvPr id="47" name="Oval 21"/>
            <p:cNvSpPr>
              <a:spLocks/>
            </p:cNvSpPr>
            <p:nvPr/>
          </p:nvSpPr>
          <p:spPr bwMode="auto">
            <a:xfrm>
              <a:off x="3799824" y="4815547"/>
              <a:ext cx="1097932" cy="736680"/>
            </a:xfrm>
            <a:prstGeom prst="ellipse">
              <a:avLst/>
            </a:prstGeom>
            <a:solidFill>
              <a:srgbClr val="339999"/>
            </a:solidFill>
            <a:ln w="25400" cap="flat">
              <a:solidFill>
                <a:schemeClr val="tx1"/>
              </a:solidFill>
              <a:prstDash val="solid"/>
              <a:miter lim="800000"/>
              <a:headEnd type="none" w="med" len="med"/>
              <a:tailEnd type="none" w="med" len="med"/>
            </a:ln>
          </p:spPr>
          <p:txBody>
            <a:bodyPr lIns="0" tIns="0" rIns="0" bIns="0" anchor="ctr"/>
            <a:lstStyle/>
            <a:p>
              <a:pPr algn="ctr">
                <a:tabLst>
                  <a:tab pos="211027" algn="l"/>
                </a:tabLst>
              </a:pPr>
              <a:r>
                <a:rPr lang="en-US" sz="1600" baseline="0" dirty="0" err="1" smtClean="0">
                  <a:latin typeface="Menlo Regular" charset="0"/>
                  <a:cs typeface="Menlo Regular" charset="0"/>
                  <a:sym typeface="Menlo Regular" charset="0"/>
                </a:rPr>
                <a:t>ethDst</a:t>
              </a:r>
              <a:endParaRPr lang="en-US" sz="1600" baseline="0" dirty="0">
                <a:latin typeface="Menlo Regular" charset="0"/>
                <a:cs typeface="Menlo Regular" charset="0"/>
                <a:sym typeface="Menlo Regular" charset="0"/>
              </a:endParaRPr>
            </a:p>
          </p:txBody>
        </p:sp>
        <p:cxnSp>
          <p:nvCxnSpPr>
            <p:cNvPr id="48" name="Straight Arrow Connector 47"/>
            <p:cNvCxnSpPr>
              <a:stCxn id="47" idx="3"/>
              <a:endCxn id="49" idx="0"/>
            </p:cNvCxnSpPr>
            <p:nvPr/>
          </p:nvCxnSpPr>
          <p:spPr bwMode="auto">
            <a:xfrm flipH="1">
              <a:off x="3485846" y="5444343"/>
              <a:ext cx="474766" cy="473536"/>
            </a:xfrm>
            <a:prstGeom prst="straightConnector1">
              <a:avLst/>
            </a:prstGeom>
            <a:solidFill>
              <a:schemeClr val="accent1"/>
            </a:solidFill>
            <a:ln w="9525" cap="flat" cmpd="sng" algn="ctr">
              <a:solidFill>
                <a:schemeClr val="tx1"/>
              </a:solidFill>
              <a:prstDash val="solid"/>
              <a:round/>
              <a:headEnd type="none" w="med" len="med"/>
              <a:tailEnd type="triangle" w="lg" len="lg"/>
            </a:ln>
            <a:effectLst/>
          </p:spPr>
        </p:cxnSp>
        <p:sp>
          <p:nvSpPr>
            <p:cNvPr id="49" name="Rectangle 48"/>
            <p:cNvSpPr/>
            <p:nvPr/>
          </p:nvSpPr>
          <p:spPr bwMode="auto">
            <a:xfrm>
              <a:off x="3243565" y="5917879"/>
              <a:ext cx="484561" cy="53476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rPr>
                <a:t>p</a:t>
              </a:r>
              <a:endParaRPr kumimoji="0" 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50" name="Rectangle 49"/>
            <p:cNvSpPr/>
            <p:nvPr/>
          </p:nvSpPr>
          <p:spPr>
            <a:xfrm>
              <a:off x="3325092" y="5247428"/>
              <a:ext cx="533374" cy="461665"/>
            </a:xfrm>
            <a:prstGeom prst="rect">
              <a:avLst/>
            </a:prstGeom>
          </p:spPr>
          <p:txBody>
            <a:bodyPr wrap="square">
              <a:spAutoFit/>
            </a:bodyPr>
            <a:lstStyle/>
            <a:p>
              <a:r>
                <a:rPr lang="en-US" baseline="0" dirty="0" smtClean="0"/>
                <a:t>a</a:t>
              </a:r>
              <a:r>
                <a:rPr lang="en-US" dirty="0" smtClean="0"/>
                <a:t>1</a:t>
              </a:r>
              <a:endParaRPr lang="en-US" dirty="0"/>
            </a:p>
          </p:txBody>
        </p:sp>
        <p:sp>
          <p:nvSpPr>
            <p:cNvPr id="51" name="Rectangle 50"/>
            <p:cNvSpPr/>
            <p:nvPr/>
          </p:nvSpPr>
          <p:spPr bwMode="auto">
            <a:xfrm>
              <a:off x="4866357" y="5919875"/>
              <a:ext cx="630904" cy="53476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rPr>
                <a:t>p</a:t>
              </a:r>
              <a:r>
                <a:rPr kumimoji="0" lang="en-US" sz="2000" b="0" i="0" u="none" strike="noStrike" cap="none" normalizeH="0" dirty="0" smtClean="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rPr>
                <a:t>n2</a:t>
              </a:r>
              <a:endParaRPr kumimoji="0" lang="en-US" sz="2000" b="0" i="0" u="none" strike="noStrike" cap="none" normalizeH="0" dirty="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cxnSp>
          <p:nvCxnSpPr>
            <p:cNvPr id="52" name="Straight Arrow Connector 51"/>
            <p:cNvCxnSpPr>
              <a:stCxn id="47" idx="5"/>
              <a:endCxn id="51" idx="0"/>
            </p:cNvCxnSpPr>
            <p:nvPr/>
          </p:nvCxnSpPr>
          <p:spPr bwMode="auto">
            <a:xfrm>
              <a:off x="4736968" y="5444343"/>
              <a:ext cx="444841" cy="475532"/>
            </a:xfrm>
            <a:prstGeom prst="straightConnector1">
              <a:avLst/>
            </a:prstGeom>
            <a:solidFill>
              <a:schemeClr val="accent1"/>
            </a:solidFill>
            <a:ln w="9525" cap="flat" cmpd="sng" algn="ctr">
              <a:solidFill>
                <a:schemeClr val="tx1"/>
              </a:solidFill>
              <a:prstDash val="solid"/>
              <a:round/>
              <a:headEnd type="none" w="med" len="med"/>
              <a:tailEnd type="triangle" w="lg" len="lg"/>
            </a:ln>
            <a:effectLst/>
          </p:spPr>
        </p:cxnSp>
        <p:cxnSp>
          <p:nvCxnSpPr>
            <p:cNvPr id="53" name="Straight Connector 52"/>
            <p:cNvCxnSpPr/>
            <p:nvPr/>
          </p:nvCxnSpPr>
          <p:spPr bwMode="auto">
            <a:xfrm flipV="1">
              <a:off x="4064325" y="5736050"/>
              <a:ext cx="618233" cy="16711"/>
            </a:xfrm>
            <a:prstGeom prst="line">
              <a:avLst/>
            </a:prstGeom>
            <a:solidFill>
              <a:schemeClr val="accent1"/>
            </a:solidFill>
            <a:ln w="22225" cap="flat" cmpd="sng" algn="ctr">
              <a:solidFill>
                <a:schemeClr val="tx1"/>
              </a:solidFill>
              <a:prstDash val="sysDash"/>
              <a:round/>
              <a:headEnd type="none" w="med" len="med"/>
              <a:tailEnd type="none" w="med" len="med"/>
            </a:ln>
            <a:effectLst/>
          </p:spPr>
        </p:cxnSp>
        <p:sp>
          <p:nvSpPr>
            <p:cNvPr id="54" name="Rectangle 53"/>
            <p:cNvSpPr/>
            <p:nvPr/>
          </p:nvSpPr>
          <p:spPr>
            <a:xfrm>
              <a:off x="4827509" y="5259672"/>
              <a:ext cx="469950" cy="461665"/>
            </a:xfrm>
            <a:prstGeom prst="rect">
              <a:avLst/>
            </a:prstGeom>
          </p:spPr>
          <p:txBody>
            <a:bodyPr wrap="none">
              <a:spAutoFit/>
            </a:bodyPr>
            <a:lstStyle/>
            <a:p>
              <a:r>
                <a:rPr lang="en-US" baseline="0" dirty="0" smtClean="0"/>
                <a:t>a</a:t>
              </a:r>
              <a:r>
                <a:rPr lang="en-US" dirty="0" smtClean="0"/>
                <a:t>n</a:t>
              </a:r>
              <a:endParaRPr lang="en-US" dirty="0"/>
            </a:p>
          </p:txBody>
        </p:sp>
        <p:cxnSp>
          <p:nvCxnSpPr>
            <p:cNvPr id="55" name="Straight Arrow Connector 54"/>
            <p:cNvCxnSpPr>
              <a:stCxn id="26" idx="5"/>
              <a:endCxn id="47" idx="1"/>
            </p:cNvCxnSpPr>
            <p:nvPr/>
          </p:nvCxnSpPr>
          <p:spPr bwMode="auto">
            <a:xfrm>
              <a:off x="3479031" y="4437658"/>
              <a:ext cx="481581" cy="485773"/>
            </a:xfrm>
            <a:prstGeom prst="straightConnector1">
              <a:avLst/>
            </a:prstGeom>
            <a:solidFill>
              <a:schemeClr val="accent1"/>
            </a:solidFill>
            <a:ln w="9525" cap="flat" cmpd="sng" algn="ctr">
              <a:solidFill>
                <a:schemeClr val="tx1"/>
              </a:solidFill>
              <a:prstDash val="solid"/>
              <a:round/>
              <a:headEnd type="none" w="med" len="med"/>
              <a:tailEnd type="triangle" w="lg" len="lg"/>
            </a:ln>
            <a:effectLst/>
          </p:spPr>
        </p:cxnSp>
      </p:grpSp>
      <p:graphicFrame>
        <p:nvGraphicFramePr>
          <p:cNvPr id="60" name="Table 59"/>
          <p:cNvGraphicFramePr>
            <a:graphicFrameLocks noGrp="1"/>
          </p:cNvGraphicFramePr>
          <p:nvPr>
            <p:extLst/>
          </p:nvPr>
        </p:nvGraphicFramePr>
        <p:xfrm>
          <a:off x="5412428" y="3957510"/>
          <a:ext cx="3510178" cy="185420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070664"/>
                <a:gridCol w="1152921"/>
                <a:gridCol w="1286593"/>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t>ethSrc</a:t>
                      </a:r>
                      <a:endParaRPr lang="en-US" dirty="0"/>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t>ethDst</a:t>
                      </a:r>
                      <a:endParaRPr lang="en-US" dirty="0"/>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t>Action</a:t>
                      </a:r>
                      <a:endParaRPr lang="en-US" dirty="0"/>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lnB>
                    <a:lnTlToBr w="12700" cmpd="sng">
                      <a:noFill/>
                      <a:prstDash val="solid"/>
                    </a:lnTlToBr>
                    <a:lnBlToTr w="12700" cmpd="sng">
                      <a:noFill/>
                      <a:prstDash val="solid"/>
                    </a:lnBlToTr>
                    <a:solidFill>
                      <a:srgbClr val="4F81BD"/>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p</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p</a:t>
                      </a:r>
                      <a:r>
                        <a:rPr lang="en-US" baseline="-25000" dirty="0" smtClean="0"/>
                        <a:t>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n</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n</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p</a:t>
                      </a:r>
                      <a:r>
                        <a:rPr lang="en-US" baseline="-25000" dirty="0" smtClean="0"/>
                        <a:t>n2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57351" name="Rectangle 57350"/>
          <p:cNvSpPr/>
          <p:nvPr/>
        </p:nvSpPr>
        <p:spPr>
          <a:xfrm>
            <a:off x="-70556" y="3373383"/>
            <a:ext cx="3259668" cy="923330"/>
          </a:xfrm>
          <a:prstGeom prst="rect">
            <a:avLst/>
          </a:prstGeom>
        </p:spPr>
        <p:txBody>
          <a:bodyPr wrap="square">
            <a:spAutoFit/>
          </a:bodyPr>
          <a:lstStyle/>
          <a:p>
            <a:pPr marL="285750" indent="-285750">
              <a:buFontTx/>
              <a:buChar char="-"/>
            </a:pPr>
            <a:r>
              <a:rPr lang="en-US" sz="1800" baseline="0" dirty="0" smtClean="0">
                <a:latin typeface="+mn-lt"/>
                <a:cs typeface="Menlo Bold" charset="0"/>
                <a:sym typeface="Menlo Bold" charset="0"/>
              </a:rPr>
              <a:t>Assume n hosts in </a:t>
            </a:r>
            <a:r>
              <a:rPr lang="en-US" sz="1800" baseline="0" dirty="0" err="1" smtClean="0">
                <a:latin typeface="+mn-lt"/>
                <a:cs typeface="Menlo Bold" charset="0"/>
                <a:sym typeface="Menlo Bold" charset="0"/>
              </a:rPr>
              <a:t>hostTable</a:t>
            </a:r>
            <a:endParaRPr lang="en-US" sz="1800" baseline="0" dirty="0" smtClean="0">
              <a:latin typeface="+mn-lt"/>
              <a:cs typeface="Menlo Bold" charset="0"/>
              <a:sym typeface="Menlo Bold" charset="0"/>
            </a:endParaRPr>
          </a:p>
          <a:p>
            <a:pPr marL="285750" indent="-285750">
              <a:buFontTx/>
              <a:buChar char="-"/>
            </a:pPr>
            <a:r>
              <a:rPr lang="en-US" sz="1800" baseline="0" dirty="0" smtClean="0">
                <a:latin typeface="+mn-lt"/>
                <a:cs typeface="Menlo Bold" charset="0"/>
                <a:sym typeface="Menlo Bold" charset="0"/>
              </a:rPr>
              <a:t>TT after </a:t>
            </a:r>
            <a:r>
              <a:rPr lang="en-US" sz="1800" baseline="0" dirty="0" err="1" smtClean="0">
                <a:latin typeface="+mn-lt"/>
                <a:cs typeface="Menlo Bold" charset="0"/>
                <a:sym typeface="Menlo Bold" charset="0"/>
              </a:rPr>
              <a:t>pingall</a:t>
            </a:r>
            <a:r>
              <a:rPr lang="en-US" sz="1800" baseline="0" dirty="0" smtClean="0">
                <a:latin typeface="+mn-lt"/>
                <a:cs typeface="Menlo Bold" charset="0"/>
                <a:sym typeface="Menlo Bold" charset="0"/>
              </a:rPr>
              <a:t/>
            </a:r>
            <a:br>
              <a:rPr lang="en-US" sz="1800" baseline="0" dirty="0" smtClean="0">
                <a:latin typeface="+mn-lt"/>
                <a:cs typeface="Menlo Bold" charset="0"/>
                <a:sym typeface="Menlo Bold" charset="0"/>
              </a:rPr>
            </a:br>
            <a:r>
              <a:rPr lang="en-US" sz="1800" baseline="0" dirty="0" smtClean="0">
                <a:latin typeface="+mn-lt"/>
                <a:cs typeface="Menlo Bold" charset="0"/>
                <a:sym typeface="Menlo Bold" charset="0"/>
              </a:rPr>
              <a:t>among the n hosts</a:t>
            </a:r>
            <a:endParaRPr lang="en-US" sz="1800" dirty="0">
              <a:latin typeface="+mn-lt"/>
            </a:endParaRPr>
          </a:p>
        </p:txBody>
      </p:sp>
      <p:sp>
        <p:nvSpPr>
          <p:cNvPr id="62" name="Rectangle 61"/>
          <p:cNvSpPr/>
          <p:nvPr/>
        </p:nvSpPr>
        <p:spPr>
          <a:xfrm>
            <a:off x="5268622" y="3537378"/>
            <a:ext cx="3797960" cy="369332"/>
          </a:xfrm>
          <a:prstGeom prst="rect">
            <a:avLst/>
          </a:prstGeom>
        </p:spPr>
        <p:txBody>
          <a:bodyPr wrap="none">
            <a:spAutoFit/>
          </a:bodyPr>
          <a:lstStyle/>
          <a:p>
            <a:r>
              <a:rPr lang="en-US" sz="1800" b="1" baseline="0" dirty="0" smtClean="0">
                <a:solidFill>
                  <a:srgbClr val="FF0000"/>
                </a:solidFill>
                <a:latin typeface="Menlo Bold" charset="0"/>
                <a:cs typeface="Menlo Bold" charset="0"/>
                <a:sym typeface="Menlo Bold" charset="0"/>
              </a:rPr>
              <a:t>Flow table from trace tree</a:t>
            </a:r>
            <a:endParaRPr lang="en-US" sz="1800" b="1" dirty="0">
              <a:solidFill>
                <a:srgbClr val="FF0000"/>
              </a:solidFill>
            </a:endParaRPr>
          </a:p>
        </p:txBody>
      </p:sp>
      <p:sp>
        <p:nvSpPr>
          <p:cNvPr id="63" name="Rectangle 62"/>
          <p:cNvSpPr/>
          <p:nvPr/>
        </p:nvSpPr>
        <p:spPr>
          <a:xfrm>
            <a:off x="5699659" y="5870223"/>
            <a:ext cx="2992790" cy="680704"/>
          </a:xfrm>
          <a:prstGeom prst="rect">
            <a:avLst/>
          </a:prstGeom>
          <a:gradFill rotWithShape="1">
            <a:gsLst>
              <a:gs pos="0">
                <a:srgbClr val="9E9273">
                  <a:tint val="100000"/>
                  <a:shade val="100000"/>
                  <a:satMod val="130000"/>
                </a:srgbClr>
              </a:gs>
              <a:gs pos="100000">
                <a:srgbClr val="9E9273">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tIns="18288" rtlCol="0" anchor="ctr"/>
          <a:lstStyle/>
          <a:p>
            <a:pPr algn="ctr" eaLnBrk="1" fontAlgn="auto" hangingPunct="1">
              <a:spcBef>
                <a:spcPts val="0"/>
              </a:spcBef>
              <a:spcAft>
                <a:spcPts val="0"/>
              </a:spcAft>
            </a:pPr>
            <a:r>
              <a:rPr lang="en-US" altLang="zh-CN" baseline="0" dirty="0" smtClean="0">
                <a:solidFill>
                  <a:srgbClr val="000090"/>
                </a:solidFill>
                <a:latin typeface="Arial" pitchFamily="-105" charset="0"/>
                <a:ea typeface="ＭＳ Ｐゴシック" pitchFamily="-105" charset="-128"/>
                <a:cs typeface="ＭＳ Ｐゴシック" pitchFamily="-105" charset="-128"/>
              </a:rPr>
              <a:t>n</a:t>
            </a:r>
            <a:r>
              <a:rPr lang="en-US" altLang="zh-CN" baseline="30000" dirty="0" smtClean="0">
                <a:solidFill>
                  <a:srgbClr val="000090"/>
                </a:solidFill>
                <a:latin typeface="Arial" pitchFamily="-105" charset="0"/>
                <a:ea typeface="ＭＳ Ｐゴシック" pitchFamily="-105" charset="-128"/>
                <a:cs typeface="ＭＳ Ｐゴシック" pitchFamily="-105" charset="-128"/>
              </a:rPr>
              <a:t>2</a:t>
            </a:r>
            <a:r>
              <a:rPr lang="en-US" altLang="zh-CN" baseline="0" dirty="0" smtClean="0">
                <a:solidFill>
                  <a:srgbClr val="000090"/>
                </a:solidFill>
                <a:latin typeface="Arial" pitchFamily="-105" charset="0"/>
                <a:ea typeface="ＭＳ Ｐゴシック" pitchFamily="-105" charset="-128"/>
                <a:cs typeface="ＭＳ Ｐゴシック" pitchFamily="-105" charset="-128"/>
              </a:rPr>
              <a:t> entries; more if under </a:t>
            </a:r>
            <a:r>
              <a:rPr lang="en-US" altLang="zh-CN" baseline="0" dirty="0" smtClean="0">
                <a:solidFill>
                  <a:srgbClr val="FF0000"/>
                </a:solidFill>
                <a:latin typeface="Arial" pitchFamily="-105" charset="0"/>
                <a:ea typeface="ＭＳ Ｐゴシック" pitchFamily="-105" charset="-128"/>
                <a:cs typeface="ＭＳ Ｐゴシック" pitchFamily="-105" charset="-128"/>
              </a:rPr>
              <a:t>attacks</a:t>
            </a:r>
            <a:endParaRPr kumimoji="0" lang="en-US" i="0" u="none" strike="noStrike" kern="0" cap="none" spc="0" normalizeH="0" baseline="0" noProof="0" dirty="0">
              <a:ln>
                <a:noFill/>
              </a:ln>
              <a:solidFill>
                <a:srgbClr val="FF0000"/>
              </a:solidFill>
              <a:effectLst/>
              <a:uLnTx/>
              <a:uFillTx/>
              <a:latin typeface="Calibri"/>
              <a:ea typeface="+mn-ea"/>
              <a:cs typeface="+mn-cs"/>
            </a:endParaRPr>
          </a:p>
        </p:txBody>
      </p:sp>
      <p:sp>
        <p:nvSpPr>
          <p:cNvPr id="64" name="Rectangle 2"/>
          <p:cNvSpPr>
            <a:spLocks/>
          </p:cNvSpPr>
          <p:nvPr/>
        </p:nvSpPr>
        <p:spPr bwMode="auto">
          <a:xfrm>
            <a:off x="581000" y="885103"/>
            <a:ext cx="8296145" cy="2548797"/>
          </a:xfrm>
          <a:prstGeom prst="rect">
            <a:avLst/>
          </a:prstGeom>
          <a:noFill/>
          <a:ln w="12700" cap="flat">
            <a:solidFill>
              <a:srgbClr val="660066"/>
            </a:solidFill>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b"/>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Map&lt;MAC, </a:t>
            </a:r>
            <a:r>
              <a:rPr lang="en-US" sz="1800" baseline="0" dirty="0" err="1" smtClean="0">
                <a:latin typeface="Menlo Bold" charset="0"/>
                <a:cs typeface="Menlo Bold" charset="0"/>
                <a:sym typeface="Menlo Bold" charset="0"/>
              </a:rPr>
              <a:t>ConditionSet</a:t>
            </a:r>
            <a:r>
              <a:rPr lang="en-US" sz="1800" baseline="0" dirty="0" smtClean="0">
                <a:latin typeface="Menlo Bold" charset="0"/>
                <a:cs typeface="Menlo Bold" charset="0"/>
                <a:sym typeface="Menlo Bold" charset="0"/>
              </a:rPr>
              <a:t>&gt;    </a:t>
            </a:r>
            <a:r>
              <a:rPr lang="en-US" sz="1800" baseline="0" dirty="0" err="1" smtClean="0">
                <a:latin typeface="Menlo Bold" charset="0"/>
                <a:cs typeface="Menlo Bold" charset="0"/>
                <a:sym typeface="Menlo Bold" charset="0"/>
              </a:rPr>
              <a:t>hostTable</a:t>
            </a:r>
            <a:r>
              <a:rPr lang="en-US" sz="1800" baseline="0" dirty="0" smtClean="0">
                <a:latin typeface="Menlo Bold" charset="0"/>
                <a:cs typeface="Menlo Bold" charset="0"/>
                <a:sym typeface="Menlo Bold"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0. Route</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onPacketIn</a:t>
            </a:r>
            <a:r>
              <a:rPr lang="en-US" sz="1800" baseline="0" dirty="0" smtClean="0">
                <a:latin typeface="Menlo Regular" charset="0"/>
                <a:cs typeface="Menlo Regular" charset="0"/>
                <a:sym typeface="Menlo Regular" charset="0"/>
              </a:rPr>
              <a:t>(</a:t>
            </a:r>
            <a:r>
              <a:rPr lang="en-US" sz="1800" baseline="0" dirty="0">
                <a:latin typeface="Menlo Bold" charset="0"/>
                <a:cs typeface="Menlo Bold" charset="0"/>
                <a:sym typeface="Menlo Bold" charset="0"/>
              </a:rPr>
              <a:t>Packet</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p) </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1.   </a:t>
            </a:r>
            <a:r>
              <a:rPr lang="en-US" sz="1800" baseline="0" dirty="0" err="1" smtClean="0">
                <a:latin typeface="Menlo Bold" charset="0"/>
                <a:cs typeface="Menlo Bold" charset="0"/>
                <a:sym typeface="Menlo Bold" charset="0"/>
              </a:rPr>
              <a:t>ConditionSet</a:t>
            </a:r>
            <a:r>
              <a:rPr lang="en-US" sz="1800" baseline="0" dirty="0" smtClean="0">
                <a:latin typeface="Menlo Bold" charset="0"/>
                <a:cs typeface="Menlo Bold" charset="0"/>
                <a:sym typeface="Menlo Bold" charset="0"/>
              </a:rPr>
              <a:t> </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2.   </a:t>
            </a:r>
            <a:r>
              <a:rPr lang="en-US" sz="1800" baseline="0" dirty="0" err="1" smtClean="0">
                <a:latin typeface="Menlo Bold" charset="0"/>
                <a:cs typeface="Menlo Bold" charset="0"/>
                <a:sym typeface="Menlo Bold" charset="0"/>
              </a:rPr>
              <a:t>ConditionSet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ethDst</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3.   </a:t>
            </a:r>
            <a:r>
              <a:rPr lang="en-US" sz="1800" baseline="0" dirty="0" smtClean="0">
                <a:solidFill>
                  <a:srgbClr val="B21889"/>
                </a:solidFill>
                <a:latin typeface="Menlo Regular" charset="0"/>
                <a:cs typeface="Menlo Regular" charset="0"/>
                <a:sym typeface="Menlo Regular" charset="0"/>
              </a:rPr>
              <a:t>if</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 null &amp;&amp;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 null </a:t>
            </a:r>
            <a:br>
              <a:rPr lang="en-US" sz="1800" baseline="0" dirty="0" smtClean="0">
                <a:latin typeface="Menlo Regular" charset="0"/>
                <a:cs typeface="Menlo Regular" charset="0"/>
                <a:sym typeface="Menlo Regular" charset="0"/>
              </a:rPr>
            </a:br>
            <a:r>
              <a:rPr lang="en-US" sz="1800" baseline="0" dirty="0" smtClean="0">
                <a:latin typeface="Menlo Regular" charset="0"/>
                <a:cs typeface="Menlo Regular" charset="0"/>
                <a:sym typeface="Menlo Regular" charset="0"/>
              </a:rPr>
              <a:t>         &amp;&amp; pass(</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solidFill>
                  <a:srgbClr val="000000"/>
                </a:solidFill>
                <a:latin typeface="Menlo Regular" charset="0"/>
                <a:cs typeface="Menlo Regular" charset="0"/>
                <a:sym typeface="Menlo Regular" charset="0"/>
              </a:rPr>
              <a:t>4.</a:t>
            </a:r>
            <a:r>
              <a:rPr lang="en-US" sz="1800" baseline="0" dirty="0" smtClean="0">
                <a:solidFill>
                  <a:srgbClr val="B21889"/>
                </a:solidFill>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r</a:t>
            </a:r>
            <a:r>
              <a:rPr lang="en-US" sz="1800" baseline="0" dirty="0" smtClean="0">
                <a:solidFill>
                  <a:srgbClr val="B21889"/>
                </a:solidFill>
                <a:latin typeface="Menlo Regular" charset="0"/>
                <a:cs typeface="Menlo Regular" charset="0"/>
                <a:sym typeface="Menlo Regular" charset="0"/>
              </a:rPr>
              <a:t>eturn </a:t>
            </a:r>
            <a:r>
              <a:rPr lang="en-US" sz="1800" baseline="0" dirty="0" smtClean="0">
                <a:latin typeface="Menlo Regular" charset="0"/>
                <a:cs typeface="Menlo Regular" charset="0"/>
                <a:sym typeface="Menlo Regular" charset="0"/>
              </a:rPr>
              <a:t>port1;</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5. </a:t>
            </a:r>
            <a:r>
              <a:rPr lang="en-US" sz="1800" baseline="0" dirty="0">
                <a:solidFill>
                  <a:srgbClr val="B21889"/>
                </a:solidFill>
                <a:latin typeface="Menlo Regular" charset="0"/>
                <a:cs typeface="Menlo Regular" charset="0"/>
                <a:sym typeface="Menlo Regular" charset="0"/>
              </a:rPr>
              <a:t> </a:t>
            </a:r>
            <a:r>
              <a:rPr lang="en-US" sz="1800" baseline="0" dirty="0" smtClean="0">
                <a:solidFill>
                  <a:srgbClr val="B21889"/>
                </a:solidFill>
                <a:latin typeface="Menlo Regular" charset="0"/>
                <a:cs typeface="Menlo Regular" charset="0"/>
                <a:sym typeface="Menlo Regular" charset="0"/>
              </a:rPr>
              <a:t> else</a:t>
            </a:r>
            <a:endParaRPr lang="en-US" sz="1800" baseline="0" dirty="0" smtClean="0">
              <a:latin typeface="Menlo Regular" charset="0"/>
              <a:cs typeface="Menlo Regular" charset="0"/>
              <a:sym typeface="Menlo Regular" charset="0"/>
            </a:endParaRPr>
          </a:p>
          <a:p>
            <a:pPr marL="457200" indent="-457200">
              <a:buAutoNum type="arabicPeriod" startAt="6"/>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return</a:t>
            </a:r>
            <a:r>
              <a:rPr lang="en-US" sz="1800" baseline="0" dirty="0" smtClean="0">
                <a:latin typeface="Menlo Regular" charset="0"/>
                <a:cs typeface="Menlo Regular" charset="0"/>
                <a:sym typeface="Menlo Regular" charset="0"/>
              </a:rPr>
              <a:t> drop; }</a:t>
            </a:r>
            <a:endParaRPr lang="en-US" sz="1800" baseline="0" dirty="0">
              <a:latin typeface="Menlo Regular" charset="0"/>
              <a:cs typeface="Menlo Regular" charset="0"/>
              <a:sym typeface="Menlo Regular" charset="0"/>
            </a:endParaRPr>
          </a:p>
        </p:txBody>
      </p:sp>
    </p:spTree>
    <p:extLst>
      <p:ext uri="{BB962C8B-B14F-4D97-AF65-F5344CB8AC3E}">
        <p14:creationId xmlns:p14="http://schemas.microsoft.com/office/powerpoint/2010/main" val="44853825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036" y="178342"/>
            <a:ext cx="8077200" cy="580292"/>
          </a:xfrm>
        </p:spPr>
        <p:txBody>
          <a:bodyPr>
            <a:noAutofit/>
          </a:bodyPr>
          <a:lstStyle/>
          <a:p>
            <a:r>
              <a:rPr lang="en-US" sz="3200" dirty="0"/>
              <a:t>More Efficient </a:t>
            </a:r>
            <a:r>
              <a:rPr lang="en-US" sz="3200" dirty="0" smtClean="0"/>
              <a:t>Multi-Table (2 Tables) Design</a:t>
            </a:r>
            <a:endParaRPr lang="en-US" sz="3200" dirty="0"/>
          </a:p>
        </p:txBody>
      </p:sp>
      <p:sp>
        <p:nvSpPr>
          <p:cNvPr id="8" name="Rectangle 1"/>
          <p:cNvSpPr>
            <a:spLocks noChangeArrowheads="1"/>
          </p:cNvSpPr>
          <p:nvPr/>
        </p:nvSpPr>
        <p:spPr bwMode="auto">
          <a:xfrm>
            <a:off x="-954432" y="1885503"/>
            <a:ext cx="303711" cy="358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sz="1400"/>
          </a:p>
        </p:txBody>
      </p:sp>
      <p:sp>
        <p:nvSpPr>
          <p:cNvPr id="13" name="Rectangle 2"/>
          <p:cNvSpPr>
            <a:spLocks/>
          </p:cNvSpPr>
          <p:nvPr/>
        </p:nvSpPr>
        <p:spPr bwMode="auto">
          <a:xfrm>
            <a:off x="2090522" y="942012"/>
            <a:ext cx="700389"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latin typeface="Helvetica Neue" charset="0"/>
                <a:ea typeface="ＭＳ Ｐゴシック" charset="0"/>
                <a:cs typeface="Helvetica Neue" charset="0"/>
                <a:sym typeface="Helvetica Neue" charset="0"/>
              </a:rPr>
              <a:t>Table 1</a:t>
            </a:r>
            <a:endParaRPr kumimoji="0" lang="en-US" sz="1600" b="1" i="0" u="none" strike="noStrike" kern="0" cap="none" spc="0" normalizeH="0" baseline="0" noProof="0" dirty="0">
              <a:ln>
                <a:noFill/>
              </a:ln>
              <a:solidFill>
                <a:sysClr val="windowText" lastClr="000000"/>
              </a:solidFill>
              <a:effectLst/>
              <a:uLnTx/>
              <a:uFillTx/>
              <a:latin typeface="Helvetica Neue" charset="0"/>
              <a:ea typeface="ＭＳ Ｐゴシック" charset="0"/>
              <a:cs typeface="Helvetica Neue" charset="0"/>
              <a:sym typeface="Helvetica Neue" charset="0"/>
            </a:endParaRPr>
          </a:p>
        </p:txBody>
      </p:sp>
      <p:sp>
        <p:nvSpPr>
          <p:cNvPr id="14" name="Rectangle 2"/>
          <p:cNvSpPr>
            <a:spLocks/>
          </p:cNvSpPr>
          <p:nvPr/>
        </p:nvSpPr>
        <p:spPr bwMode="auto">
          <a:xfrm>
            <a:off x="2042725" y="3522263"/>
            <a:ext cx="700389"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latin typeface="Helvetica Neue" charset="0"/>
                <a:ea typeface="ＭＳ Ｐゴシック" charset="0"/>
                <a:cs typeface="Helvetica Neue" charset="0"/>
                <a:sym typeface="Helvetica Neue" charset="0"/>
              </a:rPr>
              <a:t>Table 2</a:t>
            </a:r>
            <a:endParaRPr kumimoji="0" lang="en-US" sz="1600" b="1" i="0" u="none" strike="noStrike" kern="0" cap="none" spc="0" normalizeH="0" baseline="0" noProof="0" dirty="0">
              <a:ln>
                <a:noFill/>
              </a:ln>
              <a:solidFill>
                <a:sysClr val="windowText" lastClr="000000"/>
              </a:solidFill>
              <a:effectLst/>
              <a:uLnTx/>
              <a:uFillTx/>
              <a:latin typeface="Helvetica Neue" charset="0"/>
              <a:ea typeface="ＭＳ Ｐゴシック" charset="0"/>
              <a:cs typeface="Helvetica Neue" charset="0"/>
              <a:sym typeface="Helvetica Neue" charset="0"/>
            </a:endParaRPr>
          </a:p>
        </p:txBody>
      </p:sp>
      <p:graphicFrame>
        <p:nvGraphicFramePr>
          <p:cNvPr id="34" name="Table 33"/>
          <p:cNvGraphicFramePr>
            <a:graphicFrameLocks noGrp="1"/>
          </p:cNvGraphicFramePr>
          <p:nvPr>
            <p:extLst/>
          </p:nvPr>
        </p:nvGraphicFramePr>
        <p:xfrm>
          <a:off x="2087337" y="1230548"/>
          <a:ext cx="3994739" cy="222504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361351"/>
                <a:gridCol w="2633388"/>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t>ethSrc</a:t>
                      </a:r>
                      <a:endParaRPr lang="en-US" dirty="0"/>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t>Action</a:t>
                      </a:r>
                      <a:endParaRPr lang="en-US" dirty="0"/>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reg</a:t>
                      </a:r>
                      <a:r>
                        <a:rPr lang="en-US" baseline="-25000" dirty="0" err="1" smtClean="0"/>
                        <a:t>srcCond</a:t>
                      </a:r>
                      <a:r>
                        <a:rPr lang="en-US" dirty="0" smtClean="0"/>
                        <a:t>=y</a:t>
                      </a:r>
                      <a:r>
                        <a:rPr lang="en-US" baseline="-25000" dirty="0" smtClean="0"/>
                        <a:t>1  </a:t>
                      </a:r>
                      <a:r>
                        <a:rPr lang="en-US" baseline="0" dirty="0" smtClean="0"/>
                        <a:t>jump 2</a:t>
                      </a:r>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reg</a:t>
                      </a:r>
                      <a:r>
                        <a:rPr lang="en-US" baseline="-25000" dirty="0" err="1" smtClean="0"/>
                        <a:t>srcCond</a:t>
                      </a:r>
                      <a:r>
                        <a:rPr lang="en-US" dirty="0" smtClean="0"/>
                        <a:t>=y</a:t>
                      </a:r>
                      <a:r>
                        <a:rPr lang="en-US" baseline="-25000" dirty="0" smtClean="0"/>
                        <a:t>2  </a:t>
                      </a:r>
                      <a:r>
                        <a:rPr lang="en-US" baseline="0" dirty="0" smtClean="0"/>
                        <a:t>jump 2</a:t>
                      </a:r>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n</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reg</a:t>
                      </a:r>
                      <a:r>
                        <a:rPr lang="en-US" baseline="-25000" dirty="0" err="1" smtClean="0"/>
                        <a:t>srcCond</a:t>
                      </a:r>
                      <a:r>
                        <a:rPr lang="en-US" dirty="0" smtClean="0"/>
                        <a:t>=</a:t>
                      </a:r>
                      <a:r>
                        <a:rPr lang="en-US" dirty="0" err="1" smtClean="0"/>
                        <a:t>y</a:t>
                      </a:r>
                      <a:r>
                        <a:rPr lang="en-US" baseline="-25000" dirty="0" err="1" smtClean="0"/>
                        <a:t>n</a:t>
                      </a:r>
                      <a:r>
                        <a:rPr lang="en-US" baseline="-25000" dirty="0" smtClean="0"/>
                        <a:t>  </a:t>
                      </a:r>
                      <a:r>
                        <a:rPr lang="en-US" baseline="0" dirty="0" smtClean="0"/>
                        <a:t>jump 2</a:t>
                      </a:r>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baseline="0" dirty="0" smtClean="0"/>
                        <a:t>otherwise</a:t>
                      </a:r>
                      <a:endParaRPr lang="en-US"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r>
                        <a:rPr lang="en-US" baseline="0" dirty="0" smtClean="0"/>
                        <a:t>drop</a:t>
                      </a:r>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graphicFrame>
        <p:nvGraphicFramePr>
          <p:cNvPr id="36" name="Table 35"/>
          <p:cNvGraphicFramePr>
            <a:graphicFrameLocks noGrp="1"/>
          </p:cNvGraphicFramePr>
          <p:nvPr>
            <p:extLst/>
          </p:nvPr>
        </p:nvGraphicFramePr>
        <p:xfrm>
          <a:off x="2089356" y="3839544"/>
          <a:ext cx="3992720" cy="222504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217848"/>
                <a:gridCol w="1311412"/>
                <a:gridCol w="1463460"/>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t>regs</a:t>
                      </a:r>
                      <a:r>
                        <a:rPr lang="en-US" baseline="-25000" dirty="0" err="1" smtClean="0"/>
                        <a:t>rcSw</a:t>
                      </a:r>
                      <a:endParaRPr lang="en-US" baseline="-25000" dirty="0"/>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t>ethDst</a:t>
                      </a:r>
                      <a:endParaRPr lang="en-US" dirty="0"/>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t>Action</a:t>
                      </a:r>
                      <a:endParaRPr lang="en-US" dirty="0"/>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lnB>
                    <a:lnTlToBr w="12700" cmpd="sng">
                      <a:noFill/>
                      <a:prstDash val="solid"/>
                    </a:lnTlToBr>
                    <a:lnBlToTr w="12700" cmpd="sng">
                      <a:noFill/>
                      <a:prstDash val="solid"/>
                    </a:lnBlToTr>
                    <a:solidFill>
                      <a:srgbClr val="4F81BD"/>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y</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p</a:t>
                      </a:r>
                      <a:r>
                        <a:rPr lang="en-US" baseline="-25000" dirty="0" smtClean="0"/>
                        <a:t>1,1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y</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p</a:t>
                      </a:r>
                      <a:r>
                        <a:rPr lang="en-US" baseline="-25000" dirty="0" smtClean="0"/>
                        <a:t>1,2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y</a:t>
                      </a:r>
                      <a:r>
                        <a:rPr lang="en-US" baseline="-25000" dirty="0" err="1" smtClean="0"/>
                        <a:t>k</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n</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p</a:t>
                      </a:r>
                      <a:r>
                        <a:rPr lang="en-US" baseline="-25000" dirty="0" err="1" smtClean="0"/>
                        <a:t>k,n</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baseline="0" dirty="0" smtClean="0"/>
                        <a:t>otherwise</a:t>
                      </a:r>
                      <a:endParaRPr lang="en-US"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r>
                        <a:rPr lang="en-US" baseline="0" dirty="0" smtClean="0"/>
                        <a:t>drop</a:t>
                      </a:r>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37" name="Rectangle 36"/>
          <p:cNvSpPr/>
          <p:nvPr/>
        </p:nvSpPr>
        <p:spPr>
          <a:xfrm>
            <a:off x="6428692" y="4514879"/>
            <a:ext cx="2329523" cy="506843"/>
          </a:xfrm>
          <a:prstGeom prst="rect">
            <a:avLst/>
          </a:prstGeom>
          <a:gradFill rotWithShape="1">
            <a:gsLst>
              <a:gs pos="0">
                <a:srgbClr val="9E9273">
                  <a:tint val="100000"/>
                  <a:shade val="100000"/>
                  <a:satMod val="130000"/>
                </a:srgbClr>
              </a:gs>
              <a:gs pos="100000">
                <a:srgbClr val="9E9273">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tIns="18288" rtlCol="0" anchor="ctr"/>
          <a:lstStyle/>
          <a:p>
            <a:pPr algn="ctr" eaLnBrk="1" fontAlgn="auto" hangingPunct="1">
              <a:spcBef>
                <a:spcPts val="0"/>
              </a:spcBef>
              <a:spcAft>
                <a:spcPts val="0"/>
              </a:spcAft>
            </a:pPr>
            <a:r>
              <a:rPr lang="en-US" altLang="zh-CN" baseline="0" dirty="0" smtClean="0">
                <a:solidFill>
                  <a:srgbClr val="000090"/>
                </a:solidFill>
                <a:latin typeface="Arial" pitchFamily="-105" charset="0"/>
                <a:ea typeface="ＭＳ Ｐゴシック" pitchFamily="-105" charset="-128"/>
                <a:cs typeface="ＭＳ Ｐゴシック" pitchFamily="-105" charset="-128"/>
              </a:rPr>
              <a:t>n + </a:t>
            </a:r>
            <a:r>
              <a:rPr lang="en-US" altLang="zh-CN" baseline="0" dirty="0" err="1" smtClean="0">
                <a:solidFill>
                  <a:srgbClr val="000090"/>
                </a:solidFill>
                <a:latin typeface="Arial" pitchFamily="-105" charset="0"/>
                <a:ea typeface="ＭＳ Ｐゴシック" pitchFamily="-105" charset="-128"/>
                <a:cs typeface="ＭＳ Ｐゴシック" pitchFamily="-105" charset="-128"/>
              </a:rPr>
              <a:t>kn</a:t>
            </a:r>
            <a:r>
              <a:rPr lang="en-US" altLang="zh-CN" baseline="0" dirty="0" smtClean="0">
                <a:solidFill>
                  <a:srgbClr val="000090"/>
                </a:solidFill>
                <a:latin typeface="Arial" pitchFamily="-105" charset="0"/>
                <a:ea typeface="ＭＳ Ｐゴシック" pitchFamily="-105" charset="-128"/>
                <a:cs typeface="ＭＳ Ｐゴシック" pitchFamily="-105" charset="-128"/>
              </a:rPr>
              <a:t> entries</a:t>
            </a:r>
            <a:endParaRPr kumimoji="0" lang="en-US" i="0" u="none" strike="noStrike" kern="0" cap="none" spc="0" normalizeH="0" baseline="0" noProof="0" dirty="0">
              <a:ln>
                <a:noFill/>
              </a:ln>
              <a:solidFill>
                <a:srgbClr val="000090"/>
              </a:solidFill>
              <a:effectLst/>
              <a:uLnTx/>
              <a:uFillTx/>
              <a:latin typeface="Calibri"/>
              <a:ea typeface="+mn-ea"/>
              <a:cs typeface="+mn-cs"/>
            </a:endParaRPr>
          </a:p>
        </p:txBody>
      </p:sp>
      <p:sp>
        <p:nvSpPr>
          <p:cNvPr id="38" name="Rectangle 37"/>
          <p:cNvSpPr/>
          <p:nvPr/>
        </p:nvSpPr>
        <p:spPr>
          <a:xfrm>
            <a:off x="6466033" y="958820"/>
            <a:ext cx="2625238" cy="830997"/>
          </a:xfrm>
          <a:prstGeom prst="rect">
            <a:avLst/>
          </a:prstGeom>
        </p:spPr>
        <p:txBody>
          <a:bodyPr wrap="none">
            <a:spAutoFit/>
          </a:bodyPr>
          <a:lstStyle/>
          <a:p>
            <a:r>
              <a:rPr lang="en-US" baseline="0" dirty="0" smtClean="0">
                <a:latin typeface="+mn-lt"/>
                <a:cs typeface="Menlo Bold" charset="0"/>
                <a:sym typeface="Menlo Bold" charset="0"/>
              </a:rPr>
              <a:t>Assume k condition </a:t>
            </a:r>
            <a:br>
              <a:rPr lang="en-US" baseline="0" dirty="0" smtClean="0">
                <a:latin typeface="+mn-lt"/>
                <a:cs typeface="Menlo Bold" charset="0"/>
                <a:sym typeface="Menlo Bold" charset="0"/>
              </a:rPr>
            </a:br>
            <a:r>
              <a:rPr lang="en-US" baseline="0" dirty="0" smtClean="0">
                <a:latin typeface="+mn-lt"/>
                <a:cs typeface="Menlo Bold" charset="0"/>
                <a:sym typeface="Menlo Bold" charset="0"/>
              </a:rPr>
              <a:t>possibilities.</a:t>
            </a:r>
            <a:endParaRPr lang="en-US" dirty="0">
              <a:latin typeface="+mn-lt"/>
            </a:endParaRPr>
          </a:p>
        </p:txBody>
      </p:sp>
      <p:sp>
        <p:nvSpPr>
          <p:cNvPr id="39"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18</a:t>
            </a:fld>
            <a:endParaRPr lang="en-US" dirty="0">
              <a:solidFill>
                <a:schemeClr val="bg2"/>
              </a:solidFill>
            </a:endParaRPr>
          </a:p>
        </p:txBody>
      </p:sp>
    </p:spTree>
    <p:extLst>
      <p:ext uri="{BB962C8B-B14F-4D97-AF65-F5344CB8AC3E}">
        <p14:creationId xmlns:p14="http://schemas.microsoft.com/office/powerpoint/2010/main" val="932317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036" y="178342"/>
            <a:ext cx="8077200" cy="580292"/>
          </a:xfrm>
        </p:spPr>
        <p:txBody>
          <a:bodyPr>
            <a:noAutofit/>
          </a:bodyPr>
          <a:lstStyle/>
          <a:p>
            <a:r>
              <a:rPr lang="en-US" sz="3200" dirty="0"/>
              <a:t>More Efficient </a:t>
            </a:r>
            <a:r>
              <a:rPr lang="en-US" sz="3200" dirty="0" smtClean="0"/>
              <a:t>Multi-Table (3 Tables) Design</a:t>
            </a:r>
            <a:endParaRPr lang="en-US" sz="3200" dirty="0"/>
          </a:p>
        </p:txBody>
      </p:sp>
      <p:sp>
        <p:nvSpPr>
          <p:cNvPr id="8" name="Rectangle 1"/>
          <p:cNvSpPr>
            <a:spLocks noChangeArrowheads="1"/>
          </p:cNvSpPr>
          <p:nvPr/>
        </p:nvSpPr>
        <p:spPr bwMode="auto">
          <a:xfrm>
            <a:off x="-2675459" y="1868792"/>
            <a:ext cx="303711" cy="358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sz="1400"/>
          </a:p>
        </p:txBody>
      </p:sp>
      <p:sp>
        <p:nvSpPr>
          <p:cNvPr id="13" name="Rectangle 2"/>
          <p:cNvSpPr>
            <a:spLocks/>
          </p:cNvSpPr>
          <p:nvPr/>
        </p:nvSpPr>
        <p:spPr bwMode="auto">
          <a:xfrm>
            <a:off x="369495" y="925301"/>
            <a:ext cx="700389"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latin typeface="Helvetica Neue" charset="0"/>
                <a:ea typeface="ＭＳ Ｐゴシック" charset="0"/>
                <a:cs typeface="Helvetica Neue" charset="0"/>
                <a:sym typeface="Helvetica Neue" charset="0"/>
              </a:rPr>
              <a:t>Table 1</a:t>
            </a:r>
            <a:endParaRPr kumimoji="0" lang="en-US" sz="1600" b="1" i="0" u="none" strike="noStrike" kern="0" cap="none" spc="0" normalizeH="0" baseline="0" noProof="0" dirty="0">
              <a:ln>
                <a:noFill/>
              </a:ln>
              <a:solidFill>
                <a:sysClr val="windowText" lastClr="000000"/>
              </a:solidFill>
              <a:effectLst/>
              <a:uLnTx/>
              <a:uFillTx/>
              <a:latin typeface="Helvetica Neue" charset="0"/>
              <a:ea typeface="ＭＳ Ｐゴシック" charset="0"/>
              <a:cs typeface="Helvetica Neue" charset="0"/>
              <a:sym typeface="Helvetica Neue" charset="0"/>
            </a:endParaRPr>
          </a:p>
        </p:txBody>
      </p:sp>
      <p:sp>
        <p:nvSpPr>
          <p:cNvPr id="14" name="Rectangle 2"/>
          <p:cNvSpPr>
            <a:spLocks/>
          </p:cNvSpPr>
          <p:nvPr/>
        </p:nvSpPr>
        <p:spPr bwMode="auto">
          <a:xfrm>
            <a:off x="371825" y="3692680"/>
            <a:ext cx="700389"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latin typeface="Helvetica Neue" charset="0"/>
                <a:ea typeface="ＭＳ Ｐゴシック" charset="0"/>
                <a:cs typeface="Helvetica Neue" charset="0"/>
                <a:sym typeface="Helvetica Neue" charset="0"/>
              </a:rPr>
              <a:t>Table 2</a:t>
            </a:r>
            <a:endParaRPr kumimoji="0" lang="en-US" sz="1600" b="1" i="0" u="none" strike="noStrike" kern="0" cap="none" spc="0" normalizeH="0" baseline="0" noProof="0" dirty="0">
              <a:ln>
                <a:noFill/>
              </a:ln>
              <a:solidFill>
                <a:sysClr val="windowText" lastClr="000000"/>
              </a:solidFill>
              <a:effectLst/>
              <a:uLnTx/>
              <a:uFillTx/>
              <a:latin typeface="Helvetica Neue" charset="0"/>
              <a:ea typeface="ＭＳ Ｐゴシック" charset="0"/>
              <a:cs typeface="Helvetica Neue" charset="0"/>
              <a:sym typeface="Helvetica Neue" charset="0"/>
            </a:endParaRPr>
          </a:p>
        </p:txBody>
      </p:sp>
      <p:graphicFrame>
        <p:nvGraphicFramePr>
          <p:cNvPr id="34" name="Table 33"/>
          <p:cNvGraphicFramePr>
            <a:graphicFrameLocks noGrp="1"/>
          </p:cNvGraphicFramePr>
          <p:nvPr>
            <p:extLst/>
          </p:nvPr>
        </p:nvGraphicFramePr>
        <p:xfrm>
          <a:off x="366310" y="1213837"/>
          <a:ext cx="3994739" cy="222504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361351"/>
                <a:gridCol w="2633388"/>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t>ethSrc</a:t>
                      </a:r>
                      <a:endParaRPr lang="en-US" dirty="0"/>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t>Action</a:t>
                      </a:r>
                      <a:endParaRPr lang="en-US" dirty="0"/>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reg</a:t>
                      </a:r>
                      <a:r>
                        <a:rPr lang="en-US" baseline="-25000" dirty="0" err="1" smtClean="0"/>
                        <a:t>srcCond</a:t>
                      </a:r>
                      <a:r>
                        <a:rPr lang="en-US" dirty="0" smtClean="0"/>
                        <a:t>=y</a:t>
                      </a:r>
                      <a:r>
                        <a:rPr lang="en-US" baseline="-25000" dirty="0" smtClean="0"/>
                        <a:t>1  </a:t>
                      </a:r>
                      <a:r>
                        <a:rPr lang="en-US" baseline="0" dirty="0" smtClean="0"/>
                        <a:t>jump 2</a:t>
                      </a:r>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reg</a:t>
                      </a:r>
                      <a:r>
                        <a:rPr lang="en-US" baseline="-25000" dirty="0" err="1" smtClean="0"/>
                        <a:t>srcCond</a:t>
                      </a:r>
                      <a:r>
                        <a:rPr lang="en-US" dirty="0" smtClean="0"/>
                        <a:t>=y</a:t>
                      </a:r>
                      <a:r>
                        <a:rPr lang="en-US" baseline="-25000" dirty="0" smtClean="0"/>
                        <a:t>2  </a:t>
                      </a:r>
                      <a:r>
                        <a:rPr lang="en-US" baseline="0" dirty="0" smtClean="0"/>
                        <a:t>jump 2</a:t>
                      </a:r>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n</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reg</a:t>
                      </a:r>
                      <a:r>
                        <a:rPr lang="en-US" baseline="-25000" dirty="0" err="1" smtClean="0"/>
                        <a:t>srcCond</a:t>
                      </a:r>
                      <a:r>
                        <a:rPr lang="en-US" dirty="0" smtClean="0"/>
                        <a:t>=</a:t>
                      </a:r>
                      <a:r>
                        <a:rPr lang="en-US" dirty="0" err="1" smtClean="0"/>
                        <a:t>y</a:t>
                      </a:r>
                      <a:r>
                        <a:rPr lang="en-US" baseline="-25000" dirty="0" err="1" smtClean="0"/>
                        <a:t>n</a:t>
                      </a:r>
                      <a:r>
                        <a:rPr lang="en-US" baseline="-25000" dirty="0" smtClean="0"/>
                        <a:t>  </a:t>
                      </a:r>
                      <a:r>
                        <a:rPr lang="en-US" baseline="0" dirty="0" smtClean="0"/>
                        <a:t>jump 2</a:t>
                      </a:r>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baseline="0" dirty="0" smtClean="0"/>
                        <a:t>otherwise</a:t>
                      </a:r>
                      <a:endParaRPr lang="en-US"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r>
                        <a:rPr lang="en-US" baseline="0" dirty="0" smtClean="0"/>
                        <a:t>drop</a:t>
                      </a:r>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graphicFrame>
        <p:nvGraphicFramePr>
          <p:cNvPr id="36" name="Table 35"/>
          <p:cNvGraphicFramePr>
            <a:graphicFrameLocks noGrp="1"/>
          </p:cNvGraphicFramePr>
          <p:nvPr>
            <p:extLst/>
          </p:nvPr>
        </p:nvGraphicFramePr>
        <p:xfrm>
          <a:off x="4982076" y="1661888"/>
          <a:ext cx="3992720" cy="249428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115804"/>
                <a:gridCol w="1322403"/>
                <a:gridCol w="1554513"/>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t>reg</a:t>
                      </a:r>
                      <a:r>
                        <a:rPr lang="en-US" baseline="-25000" dirty="0" err="1" smtClean="0"/>
                        <a:t>srcCond</a:t>
                      </a:r>
                      <a:endParaRPr lang="en-US" baseline="-25000" dirty="0"/>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err="1" smtClean="0"/>
                        <a:t>regs</a:t>
                      </a:r>
                      <a:r>
                        <a:rPr lang="en-US" baseline="-25000" dirty="0" err="1" smtClean="0"/>
                        <a:t>dstCond</a:t>
                      </a:r>
                      <a:endParaRPr lang="en-US" baseline="-25000" dirty="0" smtClean="0"/>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t>Action</a:t>
                      </a:r>
                      <a:endParaRPr lang="en-US" dirty="0"/>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lnB>
                    <a:lnTlToBr w="12700" cmpd="sng">
                      <a:noFill/>
                      <a:prstDash val="solid"/>
                    </a:lnTlToBr>
                    <a:lnBlToTr w="12700" cmpd="sng">
                      <a:noFill/>
                      <a:prstDash val="solid"/>
                    </a:lnBlToTr>
                    <a:solidFill>
                      <a:srgbClr val="4F81BD"/>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y</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y</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p</a:t>
                      </a:r>
                      <a:r>
                        <a:rPr lang="en-US" baseline="-25000" dirty="0" smtClean="0"/>
                        <a:t>1,1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y</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y</a:t>
                      </a:r>
                      <a:r>
                        <a:rPr lang="en-US" baseline="-25000" dirty="0" smtClean="0"/>
                        <a:t>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p</a:t>
                      </a:r>
                      <a:r>
                        <a:rPr lang="en-US" baseline="-25000" dirty="0" smtClean="0"/>
                        <a:t>1,2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y</a:t>
                      </a:r>
                      <a:r>
                        <a:rPr lang="en-US" baseline="-25000" dirty="0" err="1" smtClean="0"/>
                        <a:t>k</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y</a:t>
                      </a:r>
                      <a:r>
                        <a:rPr lang="en-US" baseline="-25000" dirty="0" err="1" smtClean="0"/>
                        <a:t>n</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baseline="0" dirty="0" err="1" smtClean="0"/>
                        <a:t>p</a:t>
                      </a:r>
                      <a:r>
                        <a:rPr lang="en-US" baseline="-25000" dirty="0" err="1" smtClean="0"/>
                        <a:t>k,k</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baseline="0" dirty="0" smtClean="0"/>
                        <a:t>otherwise</a:t>
                      </a:r>
                      <a:endParaRPr lang="en-US"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r>
                        <a:rPr lang="en-US" baseline="0" dirty="0" smtClean="0"/>
                        <a:t>drop</a:t>
                      </a:r>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37" name="Rectangle 36"/>
          <p:cNvSpPr/>
          <p:nvPr/>
        </p:nvSpPr>
        <p:spPr>
          <a:xfrm>
            <a:off x="5805102" y="4404087"/>
            <a:ext cx="2329523" cy="506843"/>
          </a:xfrm>
          <a:prstGeom prst="rect">
            <a:avLst/>
          </a:prstGeom>
          <a:gradFill rotWithShape="1">
            <a:gsLst>
              <a:gs pos="0">
                <a:srgbClr val="9E9273">
                  <a:tint val="100000"/>
                  <a:shade val="100000"/>
                  <a:satMod val="130000"/>
                </a:srgbClr>
              </a:gs>
              <a:gs pos="100000">
                <a:srgbClr val="9E9273">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tIns="18288" rtlCol="0" anchor="ctr"/>
          <a:lstStyle/>
          <a:p>
            <a:pPr algn="ctr" eaLnBrk="1" fontAlgn="auto" hangingPunct="1">
              <a:spcBef>
                <a:spcPts val="0"/>
              </a:spcBef>
              <a:spcAft>
                <a:spcPts val="0"/>
              </a:spcAft>
            </a:pPr>
            <a:r>
              <a:rPr lang="en-US" altLang="zh-CN" baseline="0" dirty="0" smtClean="0">
                <a:solidFill>
                  <a:srgbClr val="000090"/>
                </a:solidFill>
                <a:latin typeface="Arial" pitchFamily="-105" charset="0"/>
                <a:ea typeface="ＭＳ Ｐゴシック" pitchFamily="-105" charset="-128"/>
                <a:cs typeface="ＭＳ Ｐゴシック" pitchFamily="-105" charset="-128"/>
              </a:rPr>
              <a:t>2n + k</a:t>
            </a:r>
            <a:r>
              <a:rPr lang="en-US" altLang="zh-CN" baseline="30000" dirty="0" smtClean="0">
                <a:solidFill>
                  <a:srgbClr val="000090"/>
                </a:solidFill>
                <a:latin typeface="Arial" pitchFamily="-105" charset="0"/>
                <a:ea typeface="ＭＳ Ｐゴシック" pitchFamily="-105" charset="-128"/>
                <a:cs typeface="ＭＳ Ｐゴシック" pitchFamily="-105" charset="-128"/>
              </a:rPr>
              <a:t>2</a:t>
            </a:r>
            <a:r>
              <a:rPr lang="en-US" altLang="zh-CN" baseline="0" dirty="0" smtClean="0">
                <a:solidFill>
                  <a:srgbClr val="000090"/>
                </a:solidFill>
                <a:latin typeface="Arial" pitchFamily="-105" charset="0"/>
                <a:ea typeface="ＭＳ Ｐゴシック" pitchFamily="-105" charset="-128"/>
                <a:cs typeface="ＭＳ Ｐゴシック" pitchFamily="-105" charset="-128"/>
              </a:rPr>
              <a:t> entries</a:t>
            </a:r>
            <a:endParaRPr kumimoji="0" lang="en-US" i="0" u="none" strike="noStrike" kern="0" cap="none" spc="0" normalizeH="0" baseline="0" noProof="0" dirty="0">
              <a:ln>
                <a:noFill/>
              </a:ln>
              <a:solidFill>
                <a:srgbClr val="000090"/>
              </a:solidFill>
              <a:effectLst/>
              <a:uLnTx/>
              <a:uFillTx/>
              <a:latin typeface="Calibri"/>
              <a:ea typeface="+mn-ea"/>
              <a:cs typeface="+mn-cs"/>
            </a:endParaRPr>
          </a:p>
        </p:txBody>
      </p:sp>
      <p:sp>
        <p:nvSpPr>
          <p:cNvPr id="38" name="Rectangle 37"/>
          <p:cNvSpPr/>
          <p:nvPr/>
        </p:nvSpPr>
        <p:spPr>
          <a:xfrm>
            <a:off x="4671946" y="808417"/>
            <a:ext cx="4815498" cy="461665"/>
          </a:xfrm>
          <a:prstGeom prst="rect">
            <a:avLst/>
          </a:prstGeom>
        </p:spPr>
        <p:txBody>
          <a:bodyPr wrap="square">
            <a:spAutoFit/>
          </a:bodyPr>
          <a:lstStyle/>
          <a:p>
            <a:r>
              <a:rPr lang="en-US" baseline="0" dirty="0" smtClean="0">
                <a:cs typeface="Menlo Bold" charset="0"/>
                <a:sym typeface="Menlo Bold" charset="0"/>
              </a:rPr>
              <a:t>Assume k </a:t>
            </a:r>
            <a:r>
              <a:rPr lang="en-US" baseline="0" dirty="0">
                <a:cs typeface="Menlo Bold" charset="0"/>
                <a:sym typeface="Menlo Bold" charset="0"/>
              </a:rPr>
              <a:t>condition </a:t>
            </a:r>
            <a:r>
              <a:rPr lang="en-US" baseline="0" dirty="0" smtClean="0">
                <a:cs typeface="Menlo Bold" charset="0"/>
                <a:sym typeface="Menlo Bold" charset="0"/>
              </a:rPr>
              <a:t>possibilities.</a:t>
            </a:r>
            <a:endParaRPr lang="en-US" dirty="0">
              <a:latin typeface="+mn-lt"/>
            </a:endParaRPr>
          </a:p>
        </p:txBody>
      </p:sp>
      <p:graphicFrame>
        <p:nvGraphicFramePr>
          <p:cNvPr id="10" name="Table 9"/>
          <p:cNvGraphicFramePr>
            <a:graphicFrameLocks noGrp="1"/>
          </p:cNvGraphicFramePr>
          <p:nvPr>
            <p:extLst/>
          </p:nvPr>
        </p:nvGraphicFramePr>
        <p:xfrm>
          <a:off x="385038" y="4009962"/>
          <a:ext cx="3994739" cy="222504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361351"/>
                <a:gridCol w="2633388"/>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t>ethDst</a:t>
                      </a:r>
                      <a:endParaRPr lang="en-US" dirty="0"/>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t>Action</a:t>
                      </a:r>
                      <a:endParaRPr lang="en-US" dirty="0"/>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reg</a:t>
                      </a:r>
                      <a:r>
                        <a:rPr lang="en-US" baseline="-25000" dirty="0" err="1" smtClean="0"/>
                        <a:t>dstCond</a:t>
                      </a:r>
                      <a:r>
                        <a:rPr lang="en-US" dirty="0" smtClean="0"/>
                        <a:t>=y</a:t>
                      </a:r>
                      <a:r>
                        <a:rPr lang="en-US" baseline="-25000" dirty="0" smtClean="0"/>
                        <a:t>1  </a:t>
                      </a:r>
                      <a:r>
                        <a:rPr lang="en-US" baseline="0" dirty="0" smtClean="0"/>
                        <a:t>jump 3</a:t>
                      </a:r>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reg</a:t>
                      </a:r>
                      <a:r>
                        <a:rPr lang="en-US" baseline="-25000" dirty="0" err="1" smtClean="0"/>
                        <a:t>dstCond</a:t>
                      </a:r>
                      <a:r>
                        <a:rPr lang="en-US" dirty="0" smtClean="0"/>
                        <a:t>=y</a:t>
                      </a:r>
                      <a:r>
                        <a:rPr lang="en-US" baseline="-25000" dirty="0" smtClean="0"/>
                        <a:t>2  </a:t>
                      </a:r>
                      <a:r>
                        <a:rPr lang="en-US" baseline="0" dirty="0" smtClean="0"/>
                        <a:t>jump 3</a:t>
                      </a:r>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n</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err="1" smtClean="0"/>
                        <a:t>reg</a:t>
                      </a:r>
                      <a:r>
                        <a:rPr lang="en-US" baseline="-25000" dirty="0" err="1" smtClean="0"/>
                        <a:t>dstCond</a:t>
                      </a:r>
                      <a:r>
                        <a:rPr lang="en-US" dirty="0" smtClean="0"/>
                        <a:t>=</a:t>
                      </a:r>
                      <a:r>
                        <a:rPr lang="en-US" dirty="0" err="1" smtClean="0"/>
                        <a:t>y</a:t>
                      </a:r>
                      <a:r>
                        <a:rPr lang="en-US" baseline="-25000" dirty="0" err="1" smtClean="0"/>
                        <a:t>n</a:t>
                      </a:r>
                      <a:r>
                        <a:rPr lang="en-US" baseline="-25000" dirty="0" smtClean="0"/>
                        <a:t>  </a:t>
                      </a:r>
                      <a:r>
                        <a:rPr lang="en-US" baseline="0" dirty="0" smtClean="0"/>
                        <a:t>jump 3</a:t>
                      </a:r>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baseline="0" dirty="0" smtClean="0"/>
                        <a:t>otherwise</a:t>
                      </a:r>
                      <a:endParaRPr lang="en-US"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r>
                        <a:rPr lang="en-US" baseline="0" dirty="0" smtClean="0"/>
                        <a:t>drop</a:t>
                      </a:r>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11" name="Rectangle 2"/>
          <p:cNvSpPr>
            <a:spLocks/>
          </p:cNvSpPr>
          <p:nvPr/>
        </p:nvSpPr>
        <p:spPr bwMode="auto">
          <a:xfrm>
            <a:off x="4995339" y="1378945"/>
            <a:ext cx="723164"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latin typeface="Helvetica Neue" charset="0"/>
                <a:ea typeface="ＭＳ Ｐゴシック" charset="0"/>
                <a:cs typeface="Helvetica Neue" charset="0"/>
                <a:sym typeface="Helvetica Neue" charset="0"/>
              </a:rPr>
              <a:t>Table 3</a:t>
            </a:r>
            <a:endParaRPr kumimoji="0" lang="en-US" sz="1600" b="1" i="0" u="none" strike="noStrike" kern="0" cap="none" spc="0" normalizeH="0" baseline="0" noProof="0" dirty="0">
              <a:ln>
                <a:noFill/>
              </a:ln>
              <a:solidFill>
                <a:sysClr val="windowText" lastClr="000000"/>
              </a:solidFill>
              <a:effectLst/>
              <a:uLnTx/>
              <a:uFillTx/>
              <a:latin typeface="Helvetica Neue" charset="0"/>
              <a:ea typeface="ＭＳ Ｐゴシック" charset="0"/>
              <a:cs typeface="Helvetica Neue" charset="0"/>
              <a:sym typeface="Helvetica Neue" charset="0"/>
            </a:endParaRPr>
          </a:p>
        </p:txBody>
      </p:sp>
      <p:sp>
        <p:nvSpPr>
          <p:cNvPr id="15"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19</a:t>
            </a:fld>
            <a:endParaRPr lang="en-US" dirty="0">
              <a:solidFill>
                <a:schemeClr val="bg2"/>
              </a:solidFill>
            </a:endParaRPr>
          </a:p>
        </p:txBody>
      </p:sp>
    </p:spTree>
    <p:extLst>
      <p:ext uri="{BB962C8B-B14F-4D97-AF65-F5344CB8AC3E}">
        <p14:creationId xmlns:p14="http://schemas.microsoft.com/office/powerpoint/2010/main" val="2134304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xfrm>
            <a:off x="333074" y="85614"/>
            <a:ext cx="8562466" cy="685800"/>
          </a:xfrm>
          <a:ln/>
        </p:spPr>
        <p:txBody>
          <a:bodyPr/>
          <a:lstStyle/>
          <a:p>
            <a:pPr algn="l"/>
            <a:r>
              <a:rPr lang="en-US" sz="3600" dirty="0" smtClean="0"/>
              <a:t>Outline</a:t>
            </a:r>
            <a:endParaRPr lang="en-US" sz="3600" dirty="0"/>
          </a:p>
        </p:txBody>
      </p:sp>
      <p:sp>
        <p:nvSpPr>
          <p:cNvPr id="57346" name="Rectangle 2"/>
          <p:cNvSpPr>
            <a:spLocks noGrp="1" noChangeArrowheads="1"/>
          </p:cNvSpPr>
          <p:nvPr>
            <p:ph type="body" idx="1"/>
          </p:nvPr>
        </p:nvSpPr>
        <p:spPr>
          <a:xfrm>
            <a:off x="369391" y="936222"/>
            <a:ext cx="8318168" cy="5484334"/>
          </a:xfrm>
          <a:ln/>
        </p:spPr>
        <p:txBody>
          <a:bodyPr/>
          <a:lstStyle/>
          <a:p>
            <a:r>
              <a:rPr lang="en-US" sz="2800" dirty="0" smtClean="0"/>
              <a:t>Background: algorithmic SDN programming</a:t>
            </a:r>
          </a:p>
          <a:p>
            <a:r>
              <a:rPr lang="en-US" sz="2800" dirty="0" smtClean="0"/>
              <a:t>Maple</a:t>
            </a:r>
          </a:p>
          <a:p>
            <a:r>
              <a:rPr lang="en-US" sz="2800" dirty="0" smtClean="0"/>
              <a:t>Magellan</a:t>
            </a:r>
          </a:p>
          <a:p>
            <a:r>
              <a:rPr lang="en-US" sz="2800" dirty="0" smtClean="0"/>
              <a:t>Summary</a:t>
            </a:r>
          </a:p>
          <a:p>
            <a:endParaRPr lang="en-US" sz="2800" dirty="0"/>
          </a:p>
        </p:txBody>
      </p:sp>
      <p:sp>
        <p:nvSpPr>
          <p:cNvPr id="10"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a:t>
            </a:fld>
            <a:endParaRPr lang="en-US" dirty="0">
              <a:solidFill>
                <a:schemeClr val="bg2"/>
              </a:solidFill>
            </a:endParaRPr>
          </a:p>
        </p:txBody>
      </p:sp>
    </p:spTree>
    <p:extLst>
      <p:ext uri="{BB962C8B-B14F-4D97-AF65-F5344CB8AC3E}">
        <p14:creationId xmlns:p14="http://schemas.microsoft.com/office/powerpoint/2010/main" val="122407603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036" y="178342"/>
            <a:ext cx="8077200" cy="580292"/>
          </a:xfrm>
        </p:spPr>
        <p:txBody>
          <a:bodyPr>
            <a:noAutofit/>
          </a:bodyPr>
          <a:lstStyle/>
          <a:p>
            <a:r>
              <a:rPr lang="en-US" sz="3200" dirty="0" smtClean="0"/>
              <a:t>Comparison of 3 Designs</a:t>
            </a:r>
            <a:endParaRPr lang="en-US" sz="3200" dirty="0"/>
          </a:p>
        </p:txBody>
      </p:sp>
      <p:sp>
        <p:nvSpPr>
          <p:cNvPr id="8" name="Rectangle 1"/>
          <p:cNvSpPr>
            <a:spLocks noChangeArrowheads="1"/>
          </p:cNvSpPr>
          <p:nvPr/>
        </p:nvSpPr>
        <p:spPr bwMode="auto">
          <a:xfrm>
            <a:off x="-2675459" y="1868792"/>
            <a:ext cx="303711" cy="358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sz="1400"/>
          </a:p>
        </p:txBody>
      </p:sp>
      <p:sp>
        <p:nvSpPr>
          <p:cNvPr id="3" name="Rectangle 2"/>
          <p:cNvSpPr/>
          <p:nvPr/>
        </p:nvSpPr>
        <p:spPr>
          <a:xfrm>
            <a:off x="1070658" y="985965"/>
            <a:ext cx="4737622" cy="584776"/>
          </a:xfrm>
          <a:prstGeom prst="rect">
            <a:avLst/>
          </a:prstGeom>
        </p:spPr>
        <p:txBody>
          <a:bodyPr wrap="square">
            <a:spAutoFit/>
          </a:bodyPr>
          <a:lstStyle/>
          <a:p>
            <a:r>
              <a:rPr lang="nl-NL" sz="3200" baseline="0" dirty="0" err="1" smtClean="0">
                <a:latin typeface="+mn-lt"/>
                <a:cs typeface="Menlo Regular"/>
              </a:rPr>
              <a:t>Assume</a:t>
            </a:r>
            <a:r>
              <a:rPr lang="nl-NL" sz="3200" baseline="0" dirty="0" smtClean="0">
                <a:latin typeface="+mn-lt"/>
                <a:cs typeface="Menlo Regular"/>
              </a:rPr>
              <a:t> n = 4000, k = 100 </a:t>
            </a:r>
            <a:endParaRPr lang="en-US" sz="3200" dirty="0">
              <a:latin typeface="+mn-lt"/>
            </a:endParaRPr>
          </a:p>
        </p:txBody>
      </p:sp>
      <p:sp>
        <p:nvSpPr>
          <p:cNvPr id="15"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20</a:t>
            </a:fld>
            <a:endParaRPr lang="en-US" dirty="0">
              <a:solidFill>
                <a:schemeClr val="bg2"/>
              </a:solidFill>
            </a:endParaRPr>
          </a:p>
        </p:txBody>
      </p:sp>
      <p:graphicFrame>
        <p:nvGraphicFramePr>
          <p:cNvPr id="6" name="Table 5"/>
          <p:cNvGraphicFramePr>
            <a:graphicFrameLocks noGrp="1"/>
          </p:cNvGraphicFramePr>
          <p:nvPr>
            <p:extLst/>
          </p:nvPr>
        </p:nvGraphicFramePr>
        <p:xfrm>
          <a:off x="1457482" y="2288407"/>
          <a:ext cx="5612184" cy="2213036"/>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912554"/>
                <a:gridCol w="3699630"/>
              </a:tblGrid>
              <a:tr h="553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2400" dirty="0" smtClean="0"/>
                        <a:t>Design</a:t>
                      </a:r>
                      <a:endParaRPr lang="en-US" sz="2400" dirty="0"/>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2400" dirty="0" smtClean="0"/>
                        <a:t>#flow rules</a:t>
                      </a:r>
                      <a:endParaRPr lang="en-US" sz="2400" dirty="0"/>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553259">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2400" baseline="0" dirty="0" smtClean="0"/>
                        <a:t>1 table</a:t>
                      </a:r>
                      <a:endParaRPr lang="en-US" sz="2400"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sz="24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553259">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2400" dirty="0" smtClean="0"/>
                        <a:t>2 tables</a:t>
                      </a:r>
                      <a:endParaRPr lang="en-US" sz="2400"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sz="2400"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553259">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2400" dirty="0" smtClean="0"/>
                        <a:t>3</a:t>
                      </a:r>
                      <a:r>
                        <a:rPr lang="en-US" sz="2400" baseline="0" dirty="0" smtClean="0"/>
                        <a:t> tables</a:t>
                      </a:r>
                      <a:endParaRPr lang="en-US" sz="24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sz="24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bl>
          </a:graphicData>
        </a:graphic>
      </p:graphicFrame>
      <p:sp>
        <p:nvSpPr>
          <p:cNvPr id="4" name="Rectangle 3"/>
          <p:cNvSpPr/>
          <p:nvPr/>
        </p:nvSpPr>
        <p:spPr>
          <a:xfrm>
            <a:off x="4048137" y="2901835"/>
            <a:ext cx="2845651" cy="461665"/>
          </a:xfrm>
          <a:prstGeom prst="rect">
            <a:avLst/>
          </a:prstGeom>
        </p:spPr>
        <p:txBody>
          <a:bodyPr wrap="none">
            <a:spAutoFit/>
          </a:bodyPr>
          <a:lstStyle/>
          <a:p>
            <a:r>
              <a:rPr lang="nl-NL" baseline="0" dirty="0" smtClean="0">
                <a:cs typeface="Menlo Regular"/>
              </a:rPr>
              <a:t>16,000,000 =   16M</a:t>
            </a:r>
            <a:endParaRPr lang="en-US" dirty="0"/>
          </a:p>
        </p:txBody>
      </p:sp>
      <p:sp>
        <p:nvSpPr>
          <p:cNvPr id="9" name="Rectangle 8"/>
          <p:cNvSpPr/>
          <p:nvPr/>
        </p:nvSpPr>
        <p:spPr>
          <a:xfrm>
            <a:off x="3621985" y="3477569"/>
            <a:ext cx="3236784" cy="461665"/>
          </a:xfrm>
          <a:prstGeom prst="rect">
            <a:avLst/>
          </a:prstGeom>
        </p:spPr>
        <p:txBody>
          <a:bodyPr wrap="none">
            <a:spAutoFit/>
          </a:bodyPr>
          <a:lstStyle/>
          <a:p>
            <a:r>
              <a:rPr lang="nl-NL" baseline="0" dirty="0" smtClean="0">
                <a:cs typeface="Menlo Regular"/>
              </a:rPr>
              <a:t>4000+400,000 = 404K</a:t>
            </a:r>
            <a:endParaRPr lang="en-US" dirty="0"/>
          </a:p>
        </p:txBody>
      </p:sp>
      <p:sp>
        <p:nvSpPr>
          <p:cNvPr id="10" name="Rectangle 9"/>
          <p:cNvSpPr/>
          <p:nvPr/>
        </p:nvSpPr>
        <p:spPr>
          <a:xfrm>
            <a:off x="3760274" y="3996858"/>
            <a:ext cx="3147015" cy="461665"/>
          </a:xfrm>
          <a:prstGeom prst="rect">
            <a:avLst/>
          </a:prstGeom>
        </p:spPr>
        <p:txBody>
          <a:bodyPr wrap="none">
            <a:spAutoFit/>
          </a:bodyPr>
          <a:lstStyle/>
          <a:p>
            <a:r>
              <a:rPr lang="nl-NL" baseline="0" dirty="0" smtClean="0">
                <a:cs typeface="Menlo Regular"/>
              </a:rPr>
              <a:t>8000+10,000 =   18K</a:t>
            </a:r>
            <a:endParaRPr lang="en-US" dirty="0"/>
          </a:p>
        </p:txBody>
      </p:sp>
    </p:spTree>
    <p:extLst>
      <p:ext uri="{BB962C8B-B14F-4D97-AF65-F5344CB8AC3E}">
        <p14:creationId xmlns:p14="http://schemas.microsoft.com/office/powerpoint/2010/main" val="1022169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xfrm>
            <a:off x="396574" y="85614"/>
            <a:ext cx="8562466" cy="685800"/>
          </a:xfrm>
          <a:ln/>
        </p:spPr>
        <p:txBody>
          <a:bodyPr/>
          <a:lstStyle/>
          <a:p>
            <a:pPr algn="l"/>
            <a:r>
              <a:rPr lang="en-US" sz="3600" dirty="0" smtClean="0"/>
              <a:t>Outline</a:t>
            </a:r>
            <a:endParaRPr lang="en-US" sz="3600" dirty="0"/>
          </a:p>
        </p:txBody>
      </p:sp>
      <p:sp>
        <p:nvSpPr>
          <p:cNvPr id="57346" name="Rectangle 2"/>
          <p:cNvSpPr>
            <a:spLocks noGrp="1" noChangeArrowheads="1"/>
          </p:cNvSpPr>
          <p:nvPr>
            <p:ph type="body" idx="1"/>
          </p:nvPr>
        </p:nvSpPr>
        <p:spPr>
          <a:xfrm>
            <a:off x="369391" y="936222"/>
            <a:ext cx="8318168" cy="5484334"/>
          </a:xfrm>
          <a:ln/>
        </p:spPr>
        <p:txBody>
          <a:bodyPr/>
          <a:lstStyle/>
          <a:p>
            <a:r>
              <a:rPr lang="en-US" dirty="0" smtClean="0"/>
              <a:t>Background: algorithmic SDN programming</a:t>
            </a:r>
          </a:p>
          <a:p>
            <a:r>
              <a:rPr lang="en-US" dirty="0" smtClean="0"/>
              <a:t>Maple</a:t>
            </a:r>
          </a:p>
          <a:p>
            <a:r>
              <a:rPr lang="en-US" dirty="0" smtClean="0"/>
              <a:t>Magellan: automatic SDN pipelining</a:t>
            </a:r>
            <a:endParaRPr lang="en-US" dirty="0"/>
          </a:p>
        </p:txBody>
      </p:sp>
      <p:sp>
        <p:nvSpPr>
          <p:cNvPr id="10"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21</a:t>
            </a:fld>
            <a:endParaRPr lang="en-US" dirty="0">
              <a:solidFill>
                <a:schemeClr val="bg2"/>
              </a:solidFill>
            </a:endParaRPr>
          </a:p>
        </p:txBody>
      </p:sp>
    </p:spTree>
    <p:extLst>
      <p:ext uri="{BB962C8B-B14F-4D97-AF65-F5344CB8AC3E}">
        <p14:creationId xmlns:p14="http://schemas.microsoft.com/office/powerpoint/2010/main" val="11921676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Magellan: Basic Idea</a:t>
            </a:r>
            <a:endParaRPr lang="en-US" sz="3200" dirty="0"/>
          </a:p>
        </p:txBody>
      </p:sp>
      <p:sp>
        <p:nvSpPr>
          <p:cNvPr id="3" name="Content Placeholder 2"/>
          <p:cNvSpPr>
            <a:spLocks noGrp="1"/>
          </p:cNvSpPr>
          <p:nvPr>
            <p:ph idx="1"/>
          </p:nvPr>
        </p:nvSpPr>
        <p:spPr>
          <a:xfrm>
            <a:off x="125413" y="990600"/>
            <a:ext cx="8465949" cy="5334000"/>
          </a:xfrm>
        </p:spPr>
        <p:txBody>
          <a:bodyPr/>
          <a:lstStyle/>
          <a:p>
            <a:r>
              <a:rPr lang="en-US" dirty="0" smtClean="0"/>
              <a:t>Basic idea:</a:t>
            </a:r>
          </a:p>
          <a:p>
            <a:pPr lvl="1"/>
            <a:r>
              <a:rPr lang="en-US" dirty="0" smtClean="0"/>
              <a:t>Trace tree is a mostly </a:t>
            </a:r>
            <a:r>
              <a:rPr lang="en-US" dirty="0" err="1" smtClean="0"/>
              <a:t>blackbox</a:t>
            </a:r>
            <a:r>
              <a:rPr lang="en-US" dirty="0" smtClean="0"/>
              <a:t> approach, while Magellan starts with the other extreme---a </a:t>
            </a:r>
            <a:r>
              <a:rPr lang="en-US" dirty="0" err="1" smtClean="0"/>
              <a:t>whitebox</a:t>
            </a:r>
            <a:r>
              <a:rPr lang="en-US" dirty="0" smtClean="0"/>
              <a:t> approach.</a:t>
            </a:r>
          </a:p>
          <a:p>
            <a:pPr lvl="1"/>
            <a:r>
              <a:rPr lang="en-US" dirty="0" smtClean="0"/>
              <a:t>Proactively explore the program and generate flow tables</a:t>
            </a:r>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22</a:t>
            </a:fld>
            <a:endParaRPr lang="en-US" dirty="0">
              <a:solidFill>
                <a:schemeClr val="bg2"/>
              </a:solidFill>
            </a:endParaRPr>
          </a:p>
        </p:txBody>
      </p:sp>
    </p:spTree>
    <p:extLst>
      <p:ext uri="{BB962C8B-B14F-4D97-AF65-F5344CB8AC3E}">
        <p14:creationId xmlns:p14="http://schemas.microsoft.com/office/powerpoint/2010/main" val="146298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23</a:t>
            </a:fld>
            <a:endParaRPr lang="en-US" dirty="0">
              <a:solidFill>
                <a:schemeClr val="bg2"/>
              </a:solidFill>
            </a:endParaRPr>
          </a:p>
        </p:txBody>
      </p:sp>
      <p:sp>
        <p:nvSpPr>
          <p:cNvPr id="5" name="Content Placeholder 4"/>
          <p:cNvSpPr>
            <a:spLocks noGrp="1"/>
          </p:cNvSpPr>
          <p:nvPr>
            <p:ph idx="1"/>
          </p:nvPr>
        </p:nvSpPr>
        <p:spPr>
          <a:xfrm>
            <a:off x="125413" y="774700"/>
            <a:ext cx="8856662" cy="5334000"/>
          </a:xfrm>
        </p:spPr>
        <p:txBody>
          <a:bodyPr/>
          <a:lstStyle/>
          <a:p>
            <a:r>
              <a:rPr lang="en-US" dirty="0" smtClean="0">
                <a:cs typeface="Menlo Regular"/>
              </a:rPr>
              <a:t>Function f consists of a sequence of instructions I</a:t>
            </a:r>
            <a:r>
              <a:rPr lang="en-US" baseline="-25000" dirty="0" smtClean="0">
                <a:cs typeface="Menlo Regular"/>
              </a:rPr>
              <a:t>1</a:t>
            </a:r>
            <a:r>
              <a:rPr lang="en-US" dirty="0" smtClean="0">
                <a:cs typeface="Menlo Regular"/>
              </a:rPr>
              <a:t>, I</a:t>
            </a:r>
            <a:r>
              <a:rPr lang="en-US" baseline="-25000" dirty="0" smtClean="0">
                <a:cs typeface="Menlo Regular"/>
              </a:rPr>
              <a:t>2</a:t>
            </a:r>
            <a:r>
              <a:rPr lang="en-US" dirty="0" smtClean="0">
                <a:cs typeface="Menlo Regular"/>
              </a:rPr>
              <a:t>, </a:t>
            </a:r>
            <a:r>
              <a:rPr lang="is-IS" dirty="0" smtClean="0">
                <a:cs typeface="Menlo Regular"/>
              </a:rPr>
              <a:t>…, I</a:t>
            </a:r>
            <a:r>
              <a:rPr lang="is-IS" baseline="-25000" dirty="0" smtClean="0">
                <a:cs typeface="Menlo Regular"/>
              </a:rPr>
              <a:t>N</a:t>
            </a:r>
            <a:endParaRPr lang="en-US" dirty="0">
              <a:cs typeface="Menlo Regular"/>
            </a:endParaRPr>
          </a:p>
          <a:p>
            <a:r>
              <a:rPr lang="en-US" dirty="0" smtClean="0">
                <a:cs typeface="Menlo Regular"/>
                <a:sym typeface="Menlo Regular" charset="0"/>
              </a:rPr>
              <a:t>One can consider each </a:t>
            </a:r>
            <a:r>
              <a:rPr lang="en-US" dirty="0">
                <a:cs typeface="Menlo Regular"/>
                <a:sym typeface="Menlo Regular" charset="0"/>
              </a:rPr>
              <a:t>instruction </a:t>
            </a:r>
            <a:r>
              <a:rPr lang="en-US" dirty="0" smtClean="0">
                <a:cs typeface="Menlo Regular"/>
                <a:sym typeface="Menlo Regular" charset="0"/>
              </a:rPr>
              <a:t>I a table: a </a:t>
            </a:r>
            <a:r>
              <a:rPr lang="en-US" dirty="0">
                <a:cs typeface="Menlo Regular"/>
                <a:sym typeface="Menlo Regular" charset="0"/>
              </a:rPr>
              <a:t>mapping from input variable states to output variable </a:t>
            </a:r>
            <a:r>
              <a:rPr lang="en-US" dirty="0" smtClean="0">
                <a:cs typeface="Menlo Regular"/>
                <a:sym typeface="Menlo Regular" charset="0"/>
              </a:rPr>
              <a:t>states, represented as a table</a:t>
            </a:r>
            <a:endParaRPr lang="en-US" dirty="0">
              <a:cs typeface="Menlo Regular"/>
              <a:sym typeface="Menlo Regular" charset="0"/>
            </a:endParaRPr>
          </a:p>
        </p:txBody>
      </p:sp>
      <p:graphicFrame>
        <p:nvGraphicFramePr>
          <p:cNvPr id="7" name="Table 6"/>
          <p:cNvGraphicFramePr>
            <a:graphicFrameLocks noGrp="1"/>
          </p:cNvGraphicFramePr>
          <p:nvPr>
            <p:extLst/>
          </p:nvPr>
        </p:nvGraphicFramePr>
        <p:xfrm>
          <a:off x="1139408" y="3297062"/>
          <a:ext cx="6795058" cy="1483360"/>
        </p:xfrm>
        <a:graphic>
          <a:graphicData uri="http://schemas.openxmlformats.org/drawingml/2006/table">
            <a:tbl>
              <a:tblPr firstRow="1" bandRow="1">
                <a:tableStyleId>{3C2FFA5D-87B4-456A-9821-1D502468CF0F}</a:tableStyleId>
              </a:tblPr>
              <a:tblGrid>
                <a:gridCol w="1505989"/>
                <a:gridCol w="1505989"/>
                <a:gridCol w="1891540"/>
                <a:gridCol w="1891540"/>
              </a:tblGrid>
              <a:tr h="370840">
                <a:tc>
                  <a:txBody>
                    <a:bodyPr/>
                    <a:lstStyle/>
                    <a:p>
                      <a:pPr algn="ctr"/>
                      <a:r>
                        <a:rPr lang="en-US" sz="1600" dirty="0" err="1" smtClean="0"/>
                        <a:t>InVar</a:t>
                      </a:r>
                      <a:r>
                        <a:rPr lang="en-US" sz="1600" dirty="0" smtClean="0"/>
                        <a:t>(I)</a:t>
                      </a:r>
                      <a:r>
                        <a:rPr lang="en-US" sz="1600" baseline="-25000" dirty="0" smtClean="0"/>
                        <a:t>1</a:t>
                      </a:r>
                      <a:endParaRPr lang="en-US" sz="1600" baseline="-25000" dirty="0"/>
                    </a:p>
                  </a:txBody>
                  <a:tcPr/>
                </a:tc>
                <a:tc>
                  <a:txBody>
                    <a:bodyPr/>
                    <a:lstStyle/>
                    <a:p>
                      <a:pPr algn="ctr"/>
                      <a:r>
                        <a:rPr lang="en-US" sz="1600" dirty="0" err="1" smtClean="0"/>
                        <a:t>InVar</a:t>
                      </a:r>
                      <a:r>
                        <a:rPr lang="en-US" sz="1600" dirty="0" smtClean="0"/>
                        <a:t>(I)</a:t>
                      </a:r>
                      <a:r>
                        <a:rPr lang="en-US" sz="1600" baseline="-25000" dirty="0" smtClean="0"/>
                        <a:t>2</a:t>
                      </a:r>
                      <a:endParaRPr lang="en-US" sz="1600" baseline="-25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err="1" smtClean="0"/>
                        <a:t>InVar</a:t>
                      </a:r>
                      <a:r>
                        <a:rPr lang="en-US" sz="1600" dirty="0" smtClean="0"/>
                        <a:t>(I)</a:t>
                      </a:r>
                      <a:r>
                        <a:rPr lang="en-US" sz="1600" baseline="-25000" dirty="0" smtClean="0"/>
                        <a:t>3</a:t>
                      </a:r>
                    </a:p>
                  </a:txBody>
                  <a:tcPr/>
                </a:tc>
                <a:tc>
                  <a:txBody>
                    <a:bodyPr/>
                    <a:lstStyle/>
                    <a:p>
                      <a:pPr algn="ctr"/>
                      <a:r>
                        <a:rPr lang="en-US" sz="1600" dirty="0" err="1" smtClean="0"/>
                        <a:t>OutVar</a:t>
                      </a:r>
                      <a:r>
                        <a:rPr lang="en-US" sz="1600" dirty="0" smtClean="0"/>
                        <a:t>(I)</a:t>
                      </a:r>
                      <a:endParaRPr lang="en-US" sz="1600" dirty="0"/>
                    </a:p>
                  </a:txBody>
                  <a:tcPr/>
                </a:tc>
              </a:tr>
              <a:tr h="370840">
                <a:tc>
                  <a:txBody>
                    <a:bodyPr/>
                    <a:lstStyle/>
                    <a:p>
                      <a:pPr algn="ctr"/>
                      <a:r>
                        <a:rPr lang="en-US" sz="1600" dirty="0" smtClean="0"/>
                        <a:t>1</a:t>
                      </a:r>
                      <a:endParaRPr lang="en-US" sz="1600" baseline="-25000" dirty="0"/>
                    </a:p>
                  </a:txBody>
                  <a:tcPr/>
                </a:tc>
                <a:tc>
                  <a:txBody>
                    <a:bodyPr/>
                    <a:lstStyle/>
                    <a:p>
                      <a:pPr algn="ctr"/>
                      <a:r>
                        <a:rPr lang="en-US" sz="1600" dirty="0" smtClean="0"/>
                        <a:t>1</a:t>
                      </a:r>
                      <a:endParaRPr lang="en-US" sz="1600" dirty="0"/>
                    </a:p>
                  </a:txBody>
                  <a:tcPr/>
                </a:tc>
                <a:tc>
                  <a:txBody>
                    <a:bodyPr/>
                    <a:lstStyle/>
                    <a:p>
                      <a:pPr algn="ctr"/>
                      <a:r>
                        <a:rPr lang="en-US" sz="1600" dirty="0" smtClean="0"/>
                        <a:t>1</a:t>
                      </a:r>
                      <a:endParaRPr lang="en-US" sz="1600" dirty="0"/>
                    </a:p>
                  </a:txBody>
                  <a:tcPr/>
                </a:tc>
                <a:tc>
                  <a:txBody>
                    <a:bodyPr/>
                    <a:lstStyle/>
                    <a:p>
                      <a:pPr algn="ctr"/>
                      <a:r>
                        <a:rPr lang="en-US" sz="1600" dirty="0" err="1" smtClean="0"/>
                        <a:t>OutVar</a:t>
                      </a:r>
                      <a:r>
                        <a:rPr lang="en-US" sz="1600" dirty="0" smtClean="0"/>
                        <a:t>(I)=I(1,1,1)</a:t>
                      </a:r>
                      <a:endParaRPr lang="en-US" sz="1600" dirty="0"/>
                    </a:p>
                  </a:txBody>
                  <a:tcPr/>
                </a:tc>
              </a:tr>
              <a:tr h="370840">
                <a:tc>
                  <a:txBody>
                    <a:bodyPr/>
                    <a:lstStyle/>
                    <a:p>
                      <a:pPr algn="ctr"/>
                      <a:r>
                        <a:rPr lang="is-IS" sz="1600" dirty="0" smtClean="0"/>
                        <a:t>…</a:t>
                      </a: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r>
              <a:tr h="370840">
                <a:tc>
                  <a:txBody>
                    <a:bodyPr/>
                    <a:lstStyle/>
                    <a:p>
                      <a:pPr algn="ctr"/>
                      <a:r>
                        <a:rPr lang="is-IS" sz="1600" dirty="0" smtClean="0"/>
                        <a:t>…</a:t>
                      </a: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r>
            </a:tbl>
          </a:graphicData>
        </a:graphic>
      </p:graphicFrame>
      <p:sp>
        <p:nvSpPr>
          <p:cNvPr id="8" name="Title 1"/>
          <p:cNvSpPr>
            <a:spLocks noGrp="1"/>
          </p:cNvSpPr>
          <p:nvPr>
            <p:ph type="title"/>
          </p:nvPr>
        </p:nvSpPr>
        <p:spPr>
          <a:xfrm>
            <a:off x="256874" y="85614"/>
            <a:ext cx="8562466" cy="685800"/>
          </a:xfrm>
        </p:spPr>
        <p:txBody>
          <a:bodyPr/>
          <a:lstStyle/>
          <a:p>
            <a:r>
              <a:rPr lang="en-US" sz="3200" dirty="0" smtClean="0"/>
              <a:t>Basic Insight: Per-Instruction Table (PIT)</a:t>
            </a:r>
            <a:endParaRPr lang="en-US" sz="3200" dirty="0"/>
          </a:p>
        </p:txBody>
      </p:sp>
      <p:sp>
        <p:nvSpPr>
          <p:cNvPr id="6" name="Oval 5"/>
          <p:cNvSpPr/>
          <p:nvPr/>
        </p:nvSpPr>
        <p:spPr bwMode="auto">
          <a:xfrm>
            <a:off x="4064000" y="5334000"/>
            <a:ext cx="914400" cy="914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rPr>
              <a:t>I</a:t>
            </a:r>
            <a:endParaRPr kumimoji="0" 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cxnSp>
        <p:nvCxnSpPr>
          <p:cNvPr id="10" name="Straight Arrow Connector 9"/>
          <p:cNvCxnSpPr>
            <a:endCxn id="6" idx="1"/>
          </p:cNvCxnSpPr>
          <p:nvPr/>
        </p:nvCxnSpPr>
        <p:spPr bwMode="auto">
          <a:xfrm>
            <a:off x="3358444" y="5291667"/>
            <a:ext cx="839467" cy="17624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 name="Straight Arrow Connector 10"/>
          <p:cNvCxnSpPr>
            <a:endCxn id="6" idx="2"/>
          </p:cNvCxnSpPr>
          <p:nvPr/>
        </p:nvCxnSpPr>
        <p:spPr bwMode="auto">
          <a:xfrm>
            <a:off x="3386667" y="5771444"/>
            <a:ext cx="677333" cy="197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4" name="Straight Arrow Connector 13"/>
          <p:cNvCxnSpPr>
            <a:endCxn id="6" idx="3"/>
          </p:cNvCxnSpPr>
          <p:nvPr/>
        </p:nvCxnSpPr>
        <p:spPr bwMode="auto">
          <a:xfrm flipV="1">
            <a:off x="3330222" y="6114489"/>
            <a:ext cx="867689" cy="24962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a:off x="4992512" y="5796844"/>
            <a:ext cx="677333" cy="197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2" name="Rectangle 21"/>
          <p:cNvSpPr/>
          <p:nvPr/>
        </p:nvSpPr>
        <p:spPr>
          <a:xfrm>
            <a:off x="2498535" y="4981278"/>
            <a:ext cx="929595" cy="338554"/>
          </a:xfrm>
          <a:prstGeom prst="rect">
            <a:avLst/>
          </a:prstGeom>
        </p:spPr>
        <p:txBody>
          <a:bodyPr wrap="none">
            <a:spAutoFit/>
          </a:bodyPr>
          <a:lstStyle/>
          <a:p>
            <a:pPr algn="ctr"/>
            <a:r>
              <a:rPr lang="en-US" sz="1600" baseline="0" dirty="0" err="1"/>
              <a:t>InVar</a:t>
            </a:r>
            <a:r>
              <a:rPr lang="en-US" sz="1600" baseline="0" dirty="0"/>
              <a:t>(I)</a:t>
            </a:r>
            <a:r>
              <a:rPr lang="en-US" sz="1600" dirty="0"/>
              <a:t>1</a:t>
            </a:r>
          </a:p>
        </p:txBody>
      </p:sp>
      <p:sp>
        <p:nvSpPr>
          <p:cNvPr id="23" name="Rectangle 22"/>
          <p:cNvSpPr/>
          <p:nvPr/>
        </p:nvSpPr>
        <p:spPr>
          <a:xfrm>
            <a:off x="2523935" y="5472344"/>
            <a:ext cx="929595" cy="338554"/>
          </a:xfrm>
          <a:prstGeom prst="rect">
            <a:avLst/>
          </a:prstGeom>
        </p:spPr>
        <p:txBody>
          <a:bodyPr wrap="none">
            <a:spAutoFit/>
          </a:bodyPr>
          <a:lstStyle/>
          <a:p>
            <a:pPr algn="ctr"/>
            <a:r>
              <a:rPr lang="en-US" sz="1600" baseline="0" dirty="0" err="1"/>
              <a:t>InVar</a:t>
            </a:r>
            <a:r>
              <a:rPr lang="en-US" sz="1600" baseline="0" dirty="0"/>
              <a:t>(I</a:t>
            </a:r>
            <a:r>
              <a:rPr lang="en-US" sz="1600" baseline="0" dirty="0" smtClean="0"/>
              <a:t>)</a:t>
            </a:r>
            <a:r>
              <a:rPr lang="en-US" sz="1600" dirty="0" smtClean="0"/>
              <a:t>2</a:t>
            </a:r>
            <a:endParaRPr lang="en-US" sz="1600" dirty="0"/>
          </a:p>
        </p:txBody>
      </p:sp>
      <p:sp>
        <p:nvSpPr>
          <p:cNvPr id="24" name="Rectangle 23"/>
          <p:cNvSpPr/>
          <p:nvPr/>
        </p:nvSpPr>
        <p:spPr>
          <a:xfrm>
            <a:off x="2535224" y="6033966"/>
            <a:ext cx="929595" cy="338554"/>
          </a:xfrm>
          <a:prstGeom prst="rect">
            <a:avLst/>
          </a:prstGeom>
        </p:spPr>
        <p:txBody>
          <a:bodyPr wrap="none">
            <a:spAutoFit/>
          </a:bodyPr>
          <a:lstStyle/>
          <a:p>
            <a:pPr algn="ctr"/>
            <a:r>
              <a:rPr lang="en-US" sz="1600" baseline="0" dirty="0" err="1"/>
              <a:t>InVar</a:t>
            </a:r>
            <a:r>
              <a:rPr lang="en-US" sz="1600" baseline="0" dirty="0"/>
              <a:t>(I</a:t>
            </a:r>
            <a:r>
              <a:rPr lang="en-US" sz="1600" baseline="0" dirty="0" smtClean="0"/>
              <a:t>)</a:t>
            </a:r>
            <a:r>
              <a:rPr lang="en-US" sz="1600" dirty="0" smtClean="0"/>
              <a:t>3</a:t>
            </a:r>
            <a:endParaRPr lang="en-US" sz="1600" dirty="0"/>
          </a:p>
        </p:txBody>
      </p:sp>
      <p:sp>
        <p:nvSpPr>
          <p:cNvPr id="25" name="Rectangle 24"/>
          <p:cNvSpPr/>
          <p:nvPr/>
        </p:nvSpPr>
        <p:spPr>
          <a:xfrm>
            <a:off x="5400352" y="5384855"/>
            <a:ext cx="1013118" cy="338554"/>
          </a:xfrm>
          <a:prstGeom prst="rect">
            <a:avLst/>
          </a:prstGeom>
        </p:spPr>
        <p:txBody>
          <a:bodyPr wrap="none">
            <a:spAutoFit/>
          </a:bodyPr>
          <a:lstStyle/>
          <a:p>
            <a:pPr algn="ctr"/>
            <a:r>
              <a:rPr lang="en-US" sz="1600" baseline="0" dirty="0" err="1" smtClean="0"/>
              <a:t>OutVar</a:t>
            </a:r>
            <a:r>
              <a:rPr lang="en-US" sz="1600" baseline="0" dirty="0"/>
              <a:t>(I</a:t>
            </a:r>
            <a:r>
              <a:rPr lang="en-US" sz="1600" baseline="0" dirty="0" smtClean="0"/>
              <a:t>)</a:t>
            </a:r>
            <a:endParaRPr lang="en-US" sz="1600" dirty="0"/>
          </a:p>
        </p:txBody>
      </p:sp>
    </p:spTree>
    <p:extLst>
      <p:ext uri="{BB962C8B-B14F-4D97-AF65-F5344CB8AC3E}">
        <p14:creationId xmlns:p14="http://schemas.microsoft.com/office/powerpoint/2010/main" val="10024271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Example</a:t>
            </a:r>
            <a:endParaRPr lang="en-US" sz="3200" dirty="0"/>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24</a:t>
            </a:fld>
            <a:endParaRPr lang="en-US" dirty="0">
              <a:solidFill>
                <a:schemeClr val="bg2"/>
              </a:solidFill>
            </a:endParaRPr>
          </a:p>
        </p:txBody>
      </p:sp>
      <p:sp>
        <p:nvSpPr>
          <p:cNvPr id="8" name="Rectangle 2"/>
          <p:cNvSpPr>
            <a:spLocks/>
          </p:cNvSpPr>
          <p:nvPr/>
        </p:nvSpPr>
        <p:spPr bwMode="auto">
          <a:xfrm>
            <a:off x="482222" y="899214"/>
            <a:ext cx="8296145" cy="2548797"/>
          </a:xfrm>
          <a:prstGeom prst="rect">
            <a:avLst/>
          </a:prstGeom>
          <a:noFill/>
          <a:ln w="12700" cap="flat">
            <a:solidFill>
              <a:srgbClr val="660066"/>
            </a:solidFill>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b"/>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Map&lt;MAC, </a:t>
            </a:r>
            <a:r>
              <a:rPr lang="en-US" sz="1800" baseline="0" dirty="0" err="1" smtClean="0">
                <a:latin typeface="Menlo Bold" charset="0"/>
                <a:cs typeface="Menlo Bold" charset="0"/>
                <a:sym typeface="Menlo Bold" charset="0"/>
              </a:rPr>
              <a:t>ConditionSet</a:t>
            </a:r>
            <a:r>
              <a:rPr lang="en-US" sz="1800" baseline="0" dirty="0" smtClean="0">
                <a:latin typeface="Menlo Bold" charset="0"/>
                <a:cs typeface="Menlo Bold" charset="0"/>
                <a:sym typeface="Menlo Bold" charset="0"/>
              </a:rPr>
              <a:t>&gt;    </a:t>
            </a:r>
            <a:r>
              <a:rPr lang="en-US" sz="1800" baseline="0" dirty="0" err="1" smtClean="0">
                <a:latin typeface="Menlo Bold" charset="0"/>
                <a:cs typeface="Menlo Bold" charset="0"/>
                <a:sym typeface="Menlo Bold" charset="0"/>
              </a:rPr>
              <a:t>hostTable</a:t>
            </a:r>
            <a:r>
              <a:rPr lang="en-US" sz="1800" baseline="0" dirty="0" smtClean="0">
                <a:latin typeface="Menlo Bold" charset="0"/>
                <a:cs typeface="Menlo Bold" charset="0"/>
                <a:sym typeface="Menlo Bold"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0. Route</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onPacketIn</a:t>
            </a:r>
            <a:r>
              <a:rPr lang="en-US" sz="1800" baseline="0" dirty="0" smtClean="0">
                <a:latin typeface="Menlo Regular" charset="0"/>
                <a:cs typeface="Menlo Regular" charset="0"/>
                <a:sym typeface="Menlo Regular" charset="0"/>
              </a:rPr>
              <a:t>(</a:t>
            </a:r>
            <a:r>
              <a:rPr lang="en-US" sz="1800" baseline="0" dirty="0">
                <a:latin typeface="Menlo Bold" charset="0"/>
                <a:cs typeface="Menlo Bold" charset="0"/>
                <a:sym typeface="Menlo Bold" charset="0"/>
              </a:rPr>
              <a:t>Packet</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p) </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1.   </a:t>
            </a:r>
            <a:r>
              <a:rPr lang="en-US" sz="1800" baseline="0" dirty="0" err="1" smtClean="0">
                <a:latin typeface="Menlo Bold" charset="0"/>
                <a:cs typeface="Menlo Bold" charset="0"/>
                <a:sym typeface="Menlo Bold" charset="0"/>
              </a:rPr>
              <a:t>ConditionSet</a:t>
            </a:r>
            <a:r>
              <a:rPr lang="en-US" sz="1800" baseline="0" dirty="0" smtClean="0">
                <a:latin typeface="Menlo Bold" charset="0"/>
                <a:cs typeface="Menlo Bold" charset="0"/>
                <a:sym typeface="Menlo Bold" charset="0"/>
              </a:rPr>
              <a:t> </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2.   </a:t>
            </a:r>
            <a:r>
              <a:rPr lang="en-US" sz="1800" baseline="0" dirty="0" err="1" smtClean="0">
                <a:latin typeface="Menlo Bold" charset="0"/>
                <a:cs typeface="Menlo Bold" charset="0"/>
                <a:sym typeface="Menlo Bold" charset="0"/>
              </a:rPr>
              <a:t>ConditionSet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ethDst</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3.   </a:t>
            </a:r>
            <a:r>
              <a:rPr lang="en-US" sz="1800" baseline="0" dirty="0" smtClean="0">
                <a:solidFill>
                  <a:srgbClr val="B21889"/>
                </a:solidFill>
                <a:latin typeface="Menlo Regular" charset="0"/>
                <a:cs typeface="Menlo Regular" charset="0"/>
                <a:sym typeface="Menlo Regular" charset="0"/>
              </a:rPr>
              <a:t>if</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 null &amp;&amp;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 null </a:t>
            </a:r>
            <a:br>
              <a:rPr lang="en-US" sz="1800" baseline="0" dirty="0" smtClean="0">
                <a:latin typeface="Menlo Regular" charset="0"/>
                <a:cs typeface="Menlo Regular" charset="0"/>
                <a:sym typeface="Menlo Regular" charset="0"/>
              </a:rPr>
            </a:br>
            <a:r>
              <a:rPr lang="en-US" sz="1800" baseline="0" dirty="0" smtClean="0">
                <a:latin typeface="Menlo Regular" charset="0"/>
                <a:cs typeface="Menlo Regular" charset="0"/>
                <a:sym typeface="Menlo Regular" charset="0"/>
              </a:rPr>
              <a:t>         &amp;&amp; pass(</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solidFill>
                  <a:srgbClr val="000000"/>
                </a:solidFill>
                <a:latin typeface="Menlo Regular" charset="0"/>
                <a:cs typeface="Menlo Regular" charset="0"/>
                <a:sym typeface="Menlo Regular" charset="0"/>
              </a:rPr>
              <a:t>4.</a:t>
            </a:r>
            <a:r>
              <a:rPr lang="en-US" sz="1800" baseline="0" dirty="0" smtClean="0">
                <a:solidFill>
                  <a:srgbClr val="B21889"/>
                </a:solidFill>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r</a:t>
            </a:r>
            <a:r>
              <a:rPr lang="en-US" sz="1800" baseline="0" dirty="0" smtClean="0">
                <a:solidFill>
                  <a:srgbClr val="B21889"/>
                </a:solidFill>
                <a:latin typeface="Menlo Regular" charset="0"/>
                <a:cs typeface="Menlo Regular" charset="0"/>
                <a:sym typeface="Menlo Regular" charset="0"/>
              </a:rPr>
              <a:t>eturn </a:t>
            </a:r>
            <a:r>
              <a:rPr lang="en-US" sz="1800" baseline="0" dirty="0" smtClean="0">
                <a:latin typeface="Menlo Regular" charset="0"/>
                <a:cs typeface="Menlo Regular" charset="0"/>
                <a:sym typeface="Menlo Regular" charset="0"/>
              </a:rPr>
              <a:t>port1;</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5. </a:t>
            </a:r>
            <a:r>
              <a:rPr lang="en-US" sz="1800" baseline="0" dirty="0">
                <a:solidFill>
                  <a:srgbClr val="B21889"/>
                </a:solidFill>
                <a:latin typeface="Menlo Regular" charset="0"/>
                <a:cs typeface="Menlo Regular" charset="0"/>
                <a:sym typeface="Menlo Regular" charset="0"/>
              </a:rPr>
              <a:t> </a:t>
            </a:r>
            <a:r>
              <a:rPr lang="en-US" sz="1800" baseline="0" dirty="0" smtClean="0">
                <a:solidFill>
                  <a:srgbClr val="B21889"/>
                </a:solidFill>
                <a:latin typeface="Menlo Regular" charset="0"/>
                <a:cs typeface="Menlo Regular" charset="0"/>
                <a:sym typeface="Menlo Regular" charset="0"/>
              </a:rPr>
              <a:t> else</a:t>
            </a:r>
            <a:endParaRPr lang="en-US" sz="1800" baseline="0" dirty="0" smtClean="0">
              <a:latin typeface="Menlo Regular" charset="0"/>
              <a:cs typeface="Menlo Regular" charset="0"/>
              <a:sym typeface="Menlo Regular" charset="0"/>
            </a:endParaRPr>
          </a:p>
          <a:p>
            <a:pPr marL="457200" indent="-457200">
              <a:buAutoNum type="arabicPeriod" startAt="6"/>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return</a:t>
            </a:r>
            <a:r>
              <a:rPr lang="en-US" sz="1800" baseline="0" dirty="0" smtClean="0">
                <a:latin typeface="Menlo Regular" charset="0"/>
                <a:cs typeface="Menlo Regular" charset="0"/>
                <a:sym typeface="Menlo Regular" charset="0"/>
              </a:rPr>
              <a:t> drop; }</a:t>
            </a:r>
            <a:endParaRPr lang="en-US" sz="1800" baseline="0" dirty="0">
              <a:latin typeface="Menlo Regular" charset="0"/>
              <a:cs typeface="Menlo Regular" charset="0"/>
              <a:sym typeface="Menlo Regular" charset="0"/>
            </a:endParaRPr>
          </a:p>
        </p:txBody>
      </p:sp>
      <p:sp>
        <p:nvSpPr>
          <p:cNvPr id="12" name="Rectangle 2"/>
          <p:cNvSpPr>
            <a:spLocks/>
          </p:cNvSpPr>
          <p:nvPr/>
        </p:nvSpPr>
        <p:spPr bwMode="auto">
          <a:xfrm>
            <a:off x="465289" y="3859725"/>
            <a:ext cx="8296145" cy="2335053"/>
          </a:xfrm>
          <a:prstGeom prst="rect">
            <a:avLst/>
          </a:prstGeom>
          <a:noFill/>
          <a:ln w="12700" cap="flat">
            <a:solidFill>
              <a:srgbClr val="660066"/>
            </a:solidFill>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b"/>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Map&lt;MAC, </a:t>
            </a:r>
            <a:r>
              <a:rPr lang="en-US" sz="1800" baseline="0" dirty="0" err="1" smtClean="0">
                <a:latin typeface="Menlo Bold" charset="0"/>
                <a:cs typeface="Menlo Bold" charset="0"/>
                <a:sym typeface="Menlo Bold" charset="0"/>
              </a:rPr>
              <a:t>ConditionSet</a:t>
            </a:r>
            <a:r>
              <a:rPr lang="en-US" sz="1800" baseline="0" dirty="0" smtClean="0">
                <a:latin typeface="Menlo Bold" charset="0"/>
                <a:cs typeface="Menlo Bold" charset="0"/>
                <a:sym typeface="Menlo Bold" charset="0"/>
              </a:rPr>
              <a:t>&gt;    </a:t>
            </a:r>
            <a:r>
              <a:rPr lang="en-US" sz="1800" baseline="0" dirty="0" err="1" smtClean="0">
                <a:latin typeface="Menlo Bold" charset="0"/>
                <a:cs typeface="Menlo Bold" charset="0"/>
                <a:sym typeface="Menlo Bold" charset="0"/>
              </a:rPr>
              <a:t>hostTable</a:t>
            </a:r>
            <a:r>
              <a:rPr lang="en-US" sz="1800" baseline="0" dirty="0" smtClean="0">
                <a:latin typeface="Menlo Bold" charset="0"/>
                <a:cs typeface="Menlo Bold" charset="0"/>
                <a:sym typeface="Menlo Bold"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Bold" charset="0"/>
                <a:cs typeface="Menlo Bold" charset="0"/>
                <a:sym typeface="Menlo Bold" charset="0"/>
              </a:rPr>
              <a:t> </a:t>
            </a:r>
            <a:r>
              <a:rPr lang="en-US" sz="1800" baseline="0" dirty="0" smtClean="0">
                <a:latin typeface="Menlo Bold" charset="0"/>
                <a:cs typeface="Menlo Bold" charset="0"/>
                <a:sym typeface="Menlo Bold" charset="0"/>
              </a:rPr>
              <a:t>   Route</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onPacketIn</a:t>
            </a:r>
            <a:r>
              <a:rPr lang="en-US" sz="1800" baseline="0" dirty="0" smtClean="0">
                <a:latin typeface="Menlo Regular" charset="0"/>
                <a:cs typeface="Menlo Regular" charset="0"/>
                <a:sym typeface="Menlo Regular" charset="0"/>
              </a:rPr>
              <a:t>(</a:t>
            </a:r>
            <a:r>
              <a:rPr lang="en-US" sz="1800" baseline="0" dirty="0">
                <a:latin typeface="Menlo Bold" charset="0"/>
                <a:cs typeface="Menlo Bold" charset="0"/>
                <a:sym typeface="Menlo Bold" charset="0"/>
              </a:rPr>
              <a:t>Packet</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p) </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I1.   </a:t>
            </a:r>
            <a:r>
              <a:rPr lang="en-US" sz="1800" baseline="0" dirty="0" err="1" smtClean="0">
                <a:latin typeface="Menlo Bold" charset="0"/>
                <a:cs typeface="Menlo Bold" charset="0"/>
                <a:sym typeface="Menlo Bold" charset="0"/>
              </a:rPr>
              <a:t>ConditionSet</a:t>
            </a:r>
            <a:r>
              <a:rPr lang="en-US" sz="1800" baseline="0" dirty="0" smtClean="0">
                <a:latin typeface="Menlo Bold" charset="0"/>
                <a:cs typeface="Menlo Bold" charset="0"/>
                <a:sym typeface="Menlo Bold" charset="0"/>
              </a:rPr>
              <a:t> </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I2.   </a:t>
            </a:r>
            <a:r>
              <a:rPr lang="en-US" sz="1800" baseline="0" dirty="0" err="1" smtClean="0">
                <a:latin typeface="Menlo Bold" charset="0"/>
                <a:cs typeface="Menlo Bold" charset="0"/>
                <a:sym typeface="Menlo Bold" charset="0"/>
              </a:rPr>
              <a:t>ConditionSet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ethDst</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I3.   </a:t>
            </a:r>
            <a:r>
              <a:rPr lang="en-US" sz="1800" baseline="0" dirty="0" smtClean="0">
                <a:solidFill>
                  <a:srgbClr val="B21889"/>
                </a:solidFill>
                <a:latin typeface="Menlo Regular" charset="0"/>
                <a:cs typeface="Menlo Regular" charset="0"/>
                <a:sym typeface="Menlo Regular" charset="0"/>
              </a:rPr>
              <a:t>branch</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 null &amp;&amp;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 null </a:t>
            </a:r>
            <a:br>
              <a:rPr lang="en-US" sz="1800" baseline="0" dirty="0" smtClean="0">
                <a:latin typeface="Menlo Regular" charset="0"/>
                <a:cs typeface="Menlo Regular" charset="0"/>
                <a:sym typeface="Menlo Regular" charset="0"/>
              </a:rPr>
            </a:br>
            <a:r>
              <a:rPr lang="en-US" sz="1800" baseline="0" dirty="0" smtClean="0">
                <a:latin typeface="Menlo Regular" charset="0"/>
                <a:cs typeface="Menlo Regular" charset="0"/>
                <a:sym typeface="Menlo Regular" charset="0"/>
              </a:rPr>
              <a:t>              &amp;&amp; pass(</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 I4 I5</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I4. </a:t>
            </a:r>
            <a:r>
              <a:rPr lang="en-US" sz="1800" baseline="0" dirty="0" smtClean="0">
                <a:solidFill>
                  <a:srgbClr val="B21889"/>
                </a:solidFill>
                <a:latin typeface="Menlo Regular" charset="0"/>
                <a:cs typeface="Menlo Regular" charset="0"/>
                <a:sym typeface="Menlo Regular" charset="0"/>
              </a:rPr>
              <a:t>  return </a:t>
            </a:r>
            <a:r>
              <a:rPr lang="en-US" sz="1800" baseline="0" dirty="0" smtClean="0">
                <a:latin typeface="Menlo Regular" charset="0"/>
                <a:cs typeface="Menlo Regular" charset="0"/>
                <a:sym typeface="Menlo Regular" charset="0"/>
              </a:rPr>
              <a:t>port1</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I5.   </a:t>
            </a:r>
            <a:r>
              <a:rPr lang="en-US" sz="1800" baseline="0" dirty="0" smtClean="0">
                <a:solidFill>
                  <a:srgbClr val="B21889"/>
                </a:solidFill>
                <a:latin typeface="Menlo Regular" charset="0"/>
                <a:cs typeface="Menlo Regular" charset="0"/>
                <a:sym typeface="Menlo Regular" charset="0"/>
              </a:rPr>
              <a:t>return</a:t>
            </a:r>
            <a:r>
              <a:rPr lang="en-US" sz="1800" baseline="0" dirty="0" smtClean="0">
                <a:latin typeface="Menlo Regular" charset="0"/>
                <a:cs typeface="Menlo Regular" charset="0"/>
                <a:sym typeface="Menlo Regular" charset="0"/>
              </a:rPr>
              <a:t> drop</a:t>
            </a:r>
            <a:endParaRPr lang="en-US" sz="1800" baseline="0" dirty="0">
              <a:latin typeface="Menlo Regular" charset="0"/>
              <a:cs typeface="Menlo Regular" charset="0"/>
              <a:sym typeface="Menlo Regular" charset="0"/>
            </a:endParaRPr>
          </a:p>
        </p:txBody>
      </p:sp>
    </p:spTree>
    <p:extLst>
      <p:ext uri="{BB962C8B-B14F-4D97-AF65-F5344CB8AC3E}">
        <p14:creationId xmlns:p14="http://schemas.microsoft.com/office/powerpoint/2010/main" val="14261683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Example</a:t>
            </a:r>
            <a:endParaRPr lang="en-US" sz="3200" dirty="0"/>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25</a:t>
            </a:fld>
            <a:endParaRPr lang="en-US" dirty="0">
              <a:solidFill>
                <a:schemeClr val="bg2"/>
              </a:solidFill>
            </a:endParaRPr>
          </a:p>
        </p:txBody>
      </p:sp>
      <p:graphicFrame>
        <p:nvGraphicFramePr>
          <p:cNvPr id="7" name="Table 6"/>
          <p:cNvGraphicFramePr>
            <a:graphicFrameLocks noGrp="1"/>
          </p:cNvGraphicFramePr>
          <p:nvPr>
            <p:extLst/>
          </p:nvPr>
        </p:nvGraphicFramePr>
        <p:xfrm>
          <a:off x="151630" y="3960283"/>
          <a:ext cx="2360147" cy="2560320"/>
        </p:xfrm>
        <a:graphic>
          <a:graphicData uri="http://schemas.openxmlformats.org/drawingml/2006/table">
            <a:tbl>
              <a:tblPr firstRow="1" bandRow="1">
                <a:tableStyleId>{3C2FFA5D-87B4-456A-9821-1D502468CF0F}</a:tableStyleId>
              </a:tblPr>
              <a:tblGrid>
                <a:gridCol w="1022904"/>
                <a:gridCol w="1337243"/>
              </a:tblGrid>
              <a:tr h="288855">
                <a:tc>
                  <a:txBody>
                    <a:bodyPr/>
                    <a:lstStyle/>
                    <a:p>
                      <a:pPr algn="ctr"/>
                      <a:r>
                        <a:rPr lang="en-US" sz="1600" baseline="0" dirty="0" err="1" smtClean="0"/>
                        <a:t>p.ethSrc</a:t>
                      </a:r>
                      <a:endParaRPr lang="en-US" sz="1600" baseline="-25000" dirty="0"/>
                    </a:p>
                  </a:txBody>
                  <a:tcPr/>
                </a:tc>
                <a:tc>
                  <a:txBody>
                    <a:bodyPr/>
                    <a:lstStyle/>
                    <a:p>
                      <a:pPr algn="ctr"/>
                      <a:r>
                        <a:rPr lang="en-US" sz="1600" dirty="0" smtClean="0"/>
                        <a:t>Action</a:t>
                      </a:r>
                      <a:endParaRPr lang="en-US" sz="1600" dirty="0"/>
                    </a:p>
                  </a:txBody>
                  <a:tcPr/>
                </a:tc>
              </a:tr>
              <a:tr h="288855">
                <a:tc>
                  <a:txBody>
                    <a:bodyPr/>
                    <a:lstStyle/>
                    <a:p>
                      <a:pPr algn="ctr"/>
                      <a:r>
                        <a:rPr lang="en-US" sz="1600" dirty="0" smtClean="0"/>
                        <a:t>1</a:t>
                      </a:r>
                      <a:endParaRPr lang="en-US" sz="1600" baseline="-25000" dirty="0"/>
                    </a:p>
                  </a:txBody>
                  <a:tcPr/>
                </a:tc>
                <a:tc>
                  <a:txBody>
                    <a:bodyPr/>
                    <a:lstStyle/>
                    <a:p>
                      <a:pPr algn="ctr"/>
                      <a:r>
                        <a:rPr lang="en-US" sz="1400" dirty="0" err="1" smtClean="0"/>
                        <a:t>Reg</a:t>
                      </a:r>
                      <a:r>
                        <a:rPr lang="en-US" sz="1400" baseline="-25000" dirty="0" err="1" smtClean="0"/>
                        <a:t>srcCond</a:t>
                      </a:r>
                      <a:r>
                        <a:rPr lang="en-US" sz="1400" dirty="0" smtClean="0"/>
                        <a:t> =srcCond</a:t>
                      </a:r>
                      <a:r>
                        <a:rPr lang="en-US" sz="1400" baseline="-25000" dirty="0" smtClean="0"/>
                        <a:t>1 </a:t>
                      </a:r>
                      <a:br>
                        <a:rPr lang="en-US" sz="1400" baseline="-25000" dirty="0" smtClean="0"/>
                      </a:br>
                      <a:r>
                        <a:rPr lang="en-US" sz="1400" baseline="0" dirty="0" smtClean="0"/>
                        <a:t>jump I2</a:t>
                      </a:r>
                      <a:endParaRPr lang="en-US" sz="1400" baseline="0" dirty="0"/>
                    </a:p>
                  </a:txBody>
                  <a:tcPr/>
                </a:tc>
              </a:tr>
              <a:tr h="288855">
                <a:tc>
                  <a:txBody>
                    <a:bodyPr/>
                    <a:lstStyle/>
                    <a:p>
                      <a:pPr algn="ctr"/>
                      <a:r>
                        <a:rPr lang="is-IS" sz="1600" dirty="0" smtClean="0"/>
                        <a:t>2</a:t>
                      </a:r>
                      <a:endParaRPr lang="en-US" sz="1600" dirty="0"/>
                    </a:p>
                  </a:txBody>
                  <a:tcPr/>
                </a:tc>
                <a:tc>
                  <a:txBody>
                    <a:bodyPr/>
                    <a:lstStyle/>
                    <a:p>
                      <a:pPr algn="ctr"/>
                      <a:endParaRPr lang="en-US" sz="1600" dirty="0"/>
                    </a:p>
                  </a:txBody>
                  <a:tcPr/>
                </a:tc>
              </a:tr>
              <a:tr h="288855">
                <a:tc>
                  <a:txBody>
                    <a:bodyPr/>
                    <a:lstStyle/>
                    <a:p>
                      <a:pPr algn="ctr"/>
                      <a:r>
                        <a:rPr lang="is-IS" sz="1600" dirty="0" smtClean="0"/>
                        <a:t>...</a:t>
                      </a:r>
                      <a:endParaRPr lang="en-US" sz="1600" dirty="0"/>
                    </a:p>
                  </a:txBody>
                  <a:tcPr/>
                </a:tc>
                <a:tc>
                  <a:txBody>
                    <a:bodyPr/>
                    <a:lstStyle/>
                    <a:p>
                      <a:pPr algn="ctr"/>
                      <a:endParaRPr lang="en-US" sz="1600" dirty="0"/>
                    </a:p>
                  </a:txBody>
                  <a:tcPr/>
                </a:tc>
              </a:tr>
              <a:tr h="288855">
                <a:tc>
                  <a:txBody>
                    <a:bodyPr/>
                    <a:lstStyle/>
                    <a:p>
                      <a:pPr algn="ctr"/>
                      <a:r>
                        <a:rPr lang="en-US" sz="1600" dirty="0" smtClean="0"/>
                        <a:t>2</a:t>
                      </a:r>
                      <a:r>
                        <a:rPr lang="en-US" sz="1600" baseline="30000" dirty="0" smtClean="0"/>
                        <a:t>48</a:t>
                      </a:r>
                      <a:endParaRPr lang="en-US" sz="1600" baseline="30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err="1" smtClean="0"/>
                        <a:t>Reg</a:t>
                      </a:r>
                      <a:r>
                        <a:rPr lang="en-US" sz="1600" baseline="-25000" dirty="0" err="1" smtClean="0"/>
                        <a:t>srcCond</a:t>
                      </a:r>
                      <a:r>
                        <a:rPr lang="en-US" sz="1600" baseline="-25000" dirty="0" smtClean="0"/>
                        <a:t/>
                      </a:r>
                      <a:br>
                        <a:rPr lang="en-US" sz="1600" baseline="-25000" dirty="0" smtClean="0"/>
                      </a:br>
                      <a:r>
                        <a:rPr lang="en-US" sz="1600" dirty="0" smtClean="0"/>
                        <a:t>=srcCond</a:t>
                      </a:r>
                      <a:r>
                        <a:rPr lang="en-US" sz="1600" baseline="-25000" dirty="0" smtClean="0"/>
                        <a:t>2^48</a:t>
                      </a:r>
                      <a:br>
                        <a:rPr lang="en-US" sz="1600" baseline="-25000" dirty="0" smtClean="0"/>
                      </a:br>
                      <a:r>
                        <a:rPr lang="en-US" sz="1600" baseline="0" dirty="0" smtClean="0"/>
                        <a:t>jump I2</a:t>
                      </a:r>
                      <a:endParaRPr lang="en-US" sz="1600" baseline="-25000" dirty="0" smtClean="0"/>
                    </a:p>
                  </a:txBody>
                  <a:tcPr/>
                </a:tc>
              </a:tr>
            </a:tbl>
          </a:graphicData>
        </a:graphic>
      </p:graphicFrame>
      <p:graphicFrame>
        <p:nvGraphicFramePr>
          <p:cNvPr id="9" name="Table 8"/>
          <p:cNvGraphicFramePr>
            <a:graphicFrameLocks noGrp="1"/>
          </p:cNvGraphicFramePr>
          <p:nvPr>
            <p:extLst/>
          </p:nvPr>
        </p:nvGraphicFramePr>
        <p:xfrm>
          <a:off x="5158254" y="3886908"/>
          <a:ext cx="3576524" cy="1720742"/>
        </p:xfrm>
        <a:graphic>
          <a:graphicData uri="http://schemas.openxmlformats.org/drawingml/2006/table">
            <a:tbl>
              <a:tblPr firstRow="1" bandRow="1">
                <a:tableStyleId>{3C2FFA5D-87B4-456A-9821-1D502468CF0F}</a:tableStyleId>
              </a:tblPr>
              <a:tblGrid>
                <a:gridCol w="937746"/>
                <a:gridCol w="931333"/>
                <a:gridCol w="1707445"/>
              </a:tblGrid>
              <a:tr h="407634">
                <a:tc>
                  <a:txBody>
                    <a:bodyPr/>
                    <a:lstStyle/>
                    <a:p>
                      <a:pPr algn="ctr"/>
                      <a:r>
                        <a:rPr lang="en-US" sz="1600" dirty="0" err="1" smtClean="0"/>
                        <a:t>reg</a:t>
                      </a:r>
                      <a:r>
                        <a:rPr lang="en-US" sz="1600" baseline="-25000" dirty="0" err="1" smtClean="0"/>
                        <a:t>srcCond</a:t>
                      </a:r>
                      <a:endParaRPr lang="en-US" sz="1600" baseline="-25000" dirty="0"/>
                    </a:p>
                  </a:txBody>
                  <a:tcPr/>
                </a:tc>
                <a:tc>
                  <a:txBody>
                    <a:bodyPr/>
                    <a:lstStyle/>
                    <a:p>
                      <a:pPr algn="ctr"/>
                      <a:r>
                        <a:rPr lang="en-US" sz="1600" dirty="0" err="1" smtClean="0"/>
                        <a:t>reg</a:t>
                      </a:r>
                      <a:r>
                        <a:rPr lang="en-US" sz="1600" baseline="-25000" dirty="0" err="1" smtClean="0"/>
                        <a:t>dstCond</a:t>
                      </a:r>
                      <a:endParaRPr lang="en-US" sz="1600" baseline="-25000" dirty="0"/>
                    </a:p>
                  </a:txBody>
                  <a:tcPr/>
                </a:tc>
                <a:tc>
                  <a:txBody>
                    <a:bodyPr/>
                    <a:lstStyle/>
                    <a:p>
                      <a:pPr algn="ctr"/>
                      <a:r>
                        <a:rPr lang="en-US" sz="1600" dirty="0" smtClean="0"/>
                        <a:t>Action</a:t>
                      </a:r>
                      <a:endParaRPr lang="en-US" sz="1600" dirty="0"/>
                    </a:p>
                  </a:txBody>
                  <a:tcPr/>
                </a:tc>
              </a:tr>
              <a:tr h="407634">
                <a:tc>
                  <a:txBody>
                    <a:bodyPr/>
                    <a:lstStyle/>
                    <a:p>
                      <a:pPr algn="ctr"/>
                      <a:r>
                        <a:rPr lang="en-US" sz="1600" dirty="0" smtClean="0"/>
                        <a:t>srcCond</a:t>
                      </a:r>
                      <a:r>
                        <a:rPr lang="en-US" sz="1600" baseline="-25000" dirty="0" smtClean="0"/>
                        <a:t>1</a:t>
                      </a:r>
                      <a:endParaRPr lang="en-US" sz="1600" baseline="-25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dstCond</a:t>
                      </a:r>
                      <a:r>
                        <a:rPr lang="en-US" sz="1600" baseline="-25000" dirty="0" smtClean="0"/>
                        <a:t>1</a:t>
                      </a:r>
                    </a:p>
                  </a:txBody>
                  <a:tcPr/>
                </a:tc>
                <a:tc>
                  <a:txBody>
                    <a:bodyPr/>
                    <a:lstStyle/>
                    <a:p>
                      <a:pPr algn="ctr"/>
                      <a:r>
                        <a:rPr lang="en-US" sz="1600" dirty="0" smtClean="0"/>
                        <a:t> jump</a:t>
                      </a:r>
                      <a:r>
                        <a:rPr lang="en-US" sz="1600" baseline="0" dirty="0" smtClean="0"/>
                        <a:t> I4</a:t>
                      </a:r>
                      <a:endParaRPr lang="en-US" sz="1600" dirty="0"/>
                    </a:p>
                  </a:txBody>
                  <a:tcPr/>
                </a:tc>
              </a:tr>
              <a:tr h="407634">
                <a:tc>
                  <a:txBody>
                    <a:bodyPr/>
                    <a:lstStyle/>
                    <a:p>
                      <a:pPr algn="ctr"/>
                      <a:r>
                        <a:rPr lang="is-IS" sz="1600" dirty="0" smtClean="0"/>
                        <a:t>…</a:t>
                      </a:r>
                      <a:endParaRPr lang="en-US" sz="1600" dirty="0"/>
                    </a:p>
                  </a:txBody>
                  <a:tcPr/>
                </a:tc>
                <a:tc>
                  <a:txBody>
                    <a:bodyPr/>
                    <a:lstStyle/>
                    <a:p>
                      <a:pPr algn="ctr"/>
                      <a:endParaRPr lang="en-US" sz="1600" dirty="0"/>
                    </a:p>
                  </a:txBody>
                  <a:tcPr/>
                </a:tc>
                <a:tc>
                  <a:txBody>
                    <a:bodyPr/>
                    <a:lstStyle/>
                    <a:p>
                      <a:pPr algn="ctr"/>
                      <a:r>
                        <a:rPr lang="en-US" sz="1600" dirty="0" smtClean="0"/>
                        <a:t>jump I5</a:t>
                      </a:r>
                      <a:endParaRPr lang="en-US" sz="1600" dirty="0"/>
                    </a:p>
                  </a:txBody>
                  <a:tcPr/>
                </a:tc>
              </a:tr>
              <a:tr h="407634">
                <a:tc>
                  <a:txBody>
                    <a:bodyPr/>
                    <a:lstStyle/>
                    <a:p>
                      <a:pPr algn="ctr"/>
                      <a:r>
                        <a:rPr lang="is-IS" sz="1600" dirty="0" smtClean="0"/>
                        <a:t>…</a:t>
                      </a:r>
                      <a:endParaRPr lang="en-US" sz="1600" dirty="0"/>
                    </a:p>
                  </a:txBody>
                  <a:tcPr/>
                </a:tc>
                <a:tc>
                  <a:txBody>
                    <a:bodyPr/>
                    <a:lstStyle/>
                    <a:p>
                      <a:pPr algn="ctr"/>
                      <a:endParaRPr lang="en-US" sz="1600" dirty="0"/>
                    </a:p>
                  </a:txBody>
                  <a:tcPr/>
                </a:tc>
                <a:tc>
                  <a:txBody>
                    <a:bodyPr/>
                    <a:lstStyle/>
                    <a:p>
                      <a:pPr algn="ctr"/>
                      <a:endParaRPr lang="en-US" sz="1600" dirty="0"/>
                    </a:p>
                  </a:txBody>
                  <a:tcPr/>
                </a:tc>
              </a:tr>
            </a:tbl>
          </a:graphicData>
        </a:graphic>
      </p:graphicFrame>
      <p:sp>
        <p:nvSpPr>
          <p:cNvPr id="3" name="Rectangle 2"/>
          <p:cNvSpPr/>
          <p:nvPr/>
        </p:nvSpPr>
        <p:spPr>
          <a:xfrm>
            <a:off x="80002" y="3508612"/>
            <a:ext cx="555260" cy="461665"/>
          </a:xfrm>
          <a:prstGeom prst="rect">
            <a:avLst/>
          </a:prstGeom>
        </p:spPr>
        <p:txBody>
          <a:bodyPr wrap="none">
            <a:spAutoFit/>
          </a:bodyPr>
          <a:lstStyle/>
          <a:p>
            <a:r>
              <a:rPr lang="en-US" baseline="0" dirty="0" smtClean="0">
                <a:latin typeface="Menlo Bold" charset="0"/>
                <a:cs typeface="Menlo Bold" charset="0"/>
                <a:sym typeface="Menlo Bold" charset="0"/>
              </a:rPr>
              <a:t>I1</a:t>
            </a:r>
            <a:endParaRPr lang="en-US" dirty="0"/>
          </a:p>
        </p:txBody>
      </p:sp>
      <p:graphicFrame>
        <p:nvGraphicFramePr>
          <p:cNvPr id="10" name="Table 9"/>
          <p:cNvGraphicFramePr>
            <a:graphicFrameLocks noGrp="1"/>
          </p:cNvGraphicFramePr>
          <p:nvPr>
            <p:extLst/>
          </p:nvPr>
        </p:nvGraphicFramePr>
        <p:xfrm>
          <a:off x="2717031" y="3915127"/>
          <a:ext cx="2250079" cy="2560320"/>
        </p:xfrm>
        <a:graphic>
          <a:graphicData uri="http://schemas.openxmlformats.org/drawingml/2006/table">
            <a:tbl>
              <a:tblPr firstRow="1" bandRow="1">
                <a:tableStyleId>{3C2FFA5D-87B4-456A-9821-1D502468CF0F}</a:tableStyleId>
              </a:tblPr>
              <a:tblGrid>
                <a:gridCol w="906703"/>
                <a:gridCol w="1343376"/>
              </a:tblGrid>
              <a:tr h="288855">
                <a:tc>
                  <a:txBody>
                    <a:bodyPr/>
                    <a:lstStyle/>
                    <a:p>
                      <a:pPr algn="ctr"/>
                      <a:r>
                        <a:rPr lang="en-US" sz="1600" baseline="0" dirty="0" err="1" smtClean="0"/>
                        <a:t>p.ethDst</a:t>
                      </a:r>
                      <a:endParaRPr lang="en-US" sz="1600" baseline="-25000" dirty="0"/>
                    </a:p>
                  </a:txBody>
                  <a:tcPr/>
                </a:tc>
                <a:tc>
                  <a:txBody>
                    <a:bodyPr/>
                    <a:lstStyle/>
                    <a:p>
                      <a:pPr algn="ctr"/>
                      <a:r>
                        <a:rPr lang="en-US" sz="1600" dirty="0" smtClean="0"/>
                        <a:t>Action</a:t>
                      </a:r>
                      <a:endParaRPr lang="en-US" sz="1600" dirty="0"/>
                    </a:p>
                  </a:txBody>
                  <a:tcPr/>
                </a:tc>
              </a:tr>
              <a:tr h="288855">
                <a:tc>
                  <a:txBody>
                    <a:bodyPr/>
                    <a:lstStyle/>
                    <a:p>
                      <a:pPr algn="ctr"/>
                      <a:r>
                        <a:rPr lang="en-US" sz="1600" dirty="0" smtClean="0"/>
                        <a:t>1</a:t>
                      </a:r>
                      <a:endParaRPr lang="en-US" sz="1600" baseline="-25000" dirty="0"/>
                    </a:p>
                  </a:txBody>
                  <a:tcPr/>
                </a:tc>
                <a:tc>
                  <a:txBody>
                    <a:bodyPr/>
                    <a:lstStyle/>
                    <a:p>
                      <a:pPr algn="ctr"/>
                      <a:r>
                        <a:rPr lang="en-US" sz="1400" dirty="0" err="1" smtClean="0"/>
                        <a:t>Reg</a:t>
                      </a:r>
                      <a:r>
                        <a:rPr lang="en-US" sz="1400" baseline="-25000" dirty="0" err="1" smtClean="0"/>
                        <a:t>dstCond</a:t>
                      </a:r>
                      <a:r>
                        <a:rPr lang="en-US" sz="1400" dirty="0" smtClean="0"/>
                        <a:t> =dstCond</a:t>
                      </a:r>
                      <a:r>
                        <a:rPr lang="en-US" sz="1400" baseline="-25000" dirty="0" smtClean="0"/>
                        <a:t>1 </a:t>
                      </a:r>
                      <a:br>
                        <a:rPr lang="en-US" sz="1400" baseline="-25000" dirty="0" smtClean="0"/>
                      </a:br>
                      <a:r>
                        <a:rPr lang="en-US" sz="1400" baseline="0" dirty="0" smtClean="0"/>
                        <a:t>jump I3</a:t>
                      </a:r>
                      <a:endParaRPr lang="en-US" sz="1400" baseline="0" dirty="0"/>
                    </a:p>
                  </a:txBody>
                  <a:tcPr/>
                </a:tc>
              </a:tr>
              <a:tr h="288855">
                <a:tc>
                  <a:txBody>
                    <a:bodyPr/>
                    <a:lstStyle/>
                    <a:p>
                      <a:pPr algn="ctr"/>
                      <a:r>
                        <a:rPr lang="is-IS" sz="1600" dirty="0" smtClean="0"/>
                        <a:t>2</a:t>
                      </a:r>
                      <a:endParaRPr lang="en-US" sz="1600" dirty="0"/>
                    </a:p>
                  </a:txBody>
                  <a:tcPr/>
                </a:tc>
                <a:tc>
                  <a:txBody>
                    <a:bodyPr/>
                    <a:lstStyle/>
                    <a:p>
                      <a:pPr algn="ctr"/>
                      <a:endParaRPr lang="en-US" sz="1600" dirty="0"/>
                    </a:p>
                  </a:txBody>
                  <a:tcPr/>
                </a:tc>
              </a:tr>
              <a:tr h="288855">
                <a:tc>
                  <a:txBody>
                    <a:bodyPr/>
                    <a:lstStyle/>
                    <a:p>
                      <a:pPr algn="ctr"/>
                      <a:r>
                        <a:rPr lang="is-IS" sz="1600" dirty="0" smtClean="0"/>
                        <a:t>...</a:t>
                      </a:r>
                      <a:endParaRPr lang="en-US" sz="1600" dirty="0"/>
                    </a:p>
                  </a:txBody>
                  <a:tcPr/>
                </a:tc>
                <a:tc>
                  <a:txBody>
                    <a:bodyPr/>
                    <a:lstStyle/>
                    <a:p>
                      <a:pPr algn="ctr"/>
                      <a:endParaRPr lang="en-US" sz="1600" dirty="0"/>
                    </a:p>
                  </a:txBody>
                  <a:tcPr/>
                </a:tc>
              </a:tr>
              <a:tr h="288855">
                <a:tc>
                  <a:txBody>
                    <a:bodyPr/>
                    <a:lstStyle/>
                    <a:p>
                      <a:pPr algn="ctr"/>
                      <a:r>
                        <a:rPr lang="en-US" sz="1600" dirty="0" smtClean="0"/>
                        <a:t>2</a:t>
                      </a:r>
                      <a:r>
                        <a:rPr lang="en-US" sz="1600" baseline="30000" dirty="0" smtClean="0"/>
                        <a:t>48</a:t>
                      </a:r>
                      <a:endParaRPr lang="en-US" sz="1600" baseline="30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err="1" smtClean="0"/>
                        <a:t>Reg</a:t>
                      </a:r>
                      <a:r>
                        <a:rPr lang="en-US" sz="1600" baseline="-25000" dirty="0" err="1" smtClean="0"/>
                        <a:t>dstCond</a:t>
                      </a:r>
                      <a:r>
                        <a:rPr lang="en-US" sz="1600" baseline="-25000" dirty="0" smtClean="0"/>
                        <a:t/>
                      </a:r>
                      <a:br>
                        <a:rPr lang="en-US" sz="1600" baseline="-25000" dirty="0" smtClean="0"/>
                      </a:br>
                      <a:r>
                        <a:rPr lang="en-US" sz="1600" dirty="0" smtClean="0"/>
                        <a:t>=dstCond</a:t>
                      </a:r>
                      <a:r>
                        <a:rPr lang="en-US" sz="1600" baseline="-25000" dirty="0" smtClean="0"/>
                        <a:t>2^48</a:t>
                      </a:r>
                      <a:br>
                        <a:rPr lang="en-US" sz="1600" baseline="-25000" dirty="0" smtClean="0"/>
                      </a:br>
                      <a:r>
                        <a:rPr lang="en-US" sz="1600" baseline="0" dirty="0" smtClean="0"/>
                        <a:t>jump I3</a:t>
                      </a:r>
                      <a:endParaRPr lang="en-US" sz="1600" baseline="-25000" dirty="0" smtClean="0"/>
                    </a:p>
                  </a:txBody>
                  <a:tcPr/>
                </a:tc>
              </a:tr>
            </a:tbl>
          </a:graphicData>
        </a:graphic>
      </p:graphicFrame>
      <p:sp>
        <p:nvSpPr>
          <p:cNvPr id="11" name="Rectangle 10"/>
          <p:cNvSpPr/>
          <p:nvPr/>
        </p:nvSpPr>
        <p:spPr>
          <a:xfrm>
            <a:off x="2645402" y="3463456"/>
            <a:ext cx="555260" cy="461665"/>
          </a:xfrm>
          <a:prstGeom prst="rect">
            <a:avLst/>
          </a:prstGeom>
        </p:spPr>
        <p:txBody>
          <a:bodyPr wrap="none">
            <a:spAutoFit/>
          </a:bodyPr>
          <a:lstStyle/>
          <a:p>
            <a:r>
              <a:rPr lang="en-US" baseline="0" dirty="0" smtClean="0">
                <a:latin typeface="Menlo Bold" charset="0"/>
                <a:cs typeface="Menlo Bold" charset="0"/>
                <a:sym typeface="Menlo Bold" charset="0"/>
              </a:rPr>
              <a:t>I2</a:t>
            </a:r>
            <a:endParaRPr lang="en-US" dirty="0"/>
          </a:p>
        </p:txBody>
      </p:sp>
      <p:sp>
        <p:nvSpPr>
          <p:cNvPr id="13" name="Rectangle 12"/>
          <p:cNvSpPr/>
          <p:nvPr/>
        </p:nvSpPr>
        <p:spPr>
          <a:xfrm>
            <a:off x="5168470" y="3375968"/>
            <a:ext cx="555260" cy="461665"/>
          </a:xfrm>
          <a:prstGeom prst="rect">
            <a:avLst/>
          </a:prstGeom>
        </p:spPr>
        <p:txBody>
          <a:bodyPr wrap="none">
            <a:spAutoFit/>
          </a:bodyPr>
          <a:lstStyle/>
          <a:p>
            <a:r>
              <a:rPr lang="en-US" baseline="0" dirty="0" smtClean="0">
                <a:latin typeface="Menlo Bold" charset="0"/>
                <a:cs typeface="Menlo Bold" charset="0"/>
                <a:sym typeface="Menlo Bold" charset="0"/>
              </a:rPr>
              <a:t>I3</a:t>
            </a:r>
            <a:endParaRPr lang="en-US" dirty="0"/>
          </a:p>
        </p:txBody>
      </p:sp>
      <p:sp>
        <p:nvSpPr>
          <p:cNvPr id="14" name="Rectangle 2"/>
          <p:cNvSpPr>
            <a:spLocks/>
          </p:cNvSpPr>
          <p:nvPr/>
        </p:nvSpPr>
        <p:spPr bwMode="auto">
          <a:xfrm>
            <a:off x="606401" y="952836"/>
            <a:ext cx="8296145" cy="2236275"/>
          </a:xfrm>
          <a:prstGeom prst="rect">
            <a:avLst/>
          </a:prstGeom>
          <a:noFill/>
          <a:ln w="12700" cap="flat">
            <a:solidFill>
              <a:srgbClr val="660066"/>
            </a:solidFill>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b"/>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Map&lt;MAC, </a:t>
            </a:r>
            <a:r>
              <a:rPr lang="en-US" sz="1800" baseline="0" dirty="0" err="1" smtClean="0">
                <a:latin typeface="Menlo Bold" charset="0"/>
                <a:cs typeface="Menlo Bold" charset="0"/>
                <a:sym typeface="Menlo Bold" charset="0"/>
              </a:rPr>
              <a:t>ConditionSet</a:t>
            </a:r>
            <a:r>
              <a:rPr lang="en-US" sz="1800" baseline="0" dirty="0" smtClean="0">
                <a:latin typeface="Menlo Bold" charset="0"/>
                <a:cs typeface="Menlo Bold" charset="0"/>
                <a:sym typeface="Menlo Bold" charset="0"/>
              </a:rPr>
              <a:t>&gt;    </a:t>
            </a:r>
            <a:r>
              <a:rPr lang="en-US" sz="1800" baseline="0" dirty="0" err="1" smtClean="0">
                <a:latin typeface="Menlo Bold" charset="0"/>
                <a:cs typeface="Menlo Bold" charset="0"/>
                <a:sym typeface="Menlo Bold" charset="0"/>
              </a:rPr>
              <a:t>hostTable</a:t>
            </a:r>
            <a:r>
              <a:rPr lang="en-US" sz="1800" baseline="0" dirty="0" smtClean="0">
                <a:latin typeface="Menlo Bold" charset="0"/>
                <a:cs typeface="Menlo Bold" charset="0"/>
                <a:sym typeface="Menlo Bold"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Bold" charset="0"/>
                <a:cs typeface="Menlo Bold" charset="0"/>
                <a:sym typeface="Menlo Bold" charset="0"/>
              </a:rPr>
              <a:t> </a:t>
            </a:r>
            <a:r>
              <a:rPr lang="en-US" sz="1800" baseline="0" dirty="0" smtClean="0">
                <a:latin typeface="Menlo Bold" charset="0"/>
                <a:cs typeface="Menlo Bold" charset="0"/>
                <a:sym typeface="Menlo Bold" charset="0"/>
              </a:rPr>
              <a:t>   Route</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onPacketIn</a:t>
            </a:r>
            <a:r>
              <a:rPr lang="en-US" sz="1800" baseline="0" dirty="0" smtClean="0">
                <a:latin typeface="Menlo Regular" charset="0"/>
                <a:cs typeface="Menlo Regular" charset="0"/>
                <a:sym typeface="Menlo Regular" charset="0"/>
              </a:rPr>
              <a:t>(</a:t>
            </a:r>
            <a:r>
              <a:rPr lang="en-US" sz="1800" baseline="0" dirty="0">
                <a:latin typeface="Menlo Bold" charset="0"/>
                <a:cs typeface="Menlo Bold" charset="0"/>
                <a:sym typeface="Menlo Bold" charset="0"/>
              </a:rPr>
              <a:t>Packet</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p) </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I1.   </a:t>
            </a:r>
            <a:r>
              <a:rPr lang="en-US" sz="1800" baseline="0" dirty="0" err="1" smtClean="0">
                <a:latin typeface="Menlo Bold" charset="0"/>
                <a:cs typeface="Menlo Bold" charset="0"/>
                <a:sym typeface="Menlo Bold" charset="0"/>
              </a:rPr>
              <a:t>ConditionSet</a:t>
            </a:r>
            <a:r>
              <a:rPr lang="en-US" sz="1800" baseline="0" dirty="0" smtClean="0">
                <a:latin typeface="Menlo Bold" charset="0"/>
                <a:cs typeface="Menlo Bold" charset="0"/>
                <a:sym typeface="Menlo Bold" charset="0"/>
              </a:rPr>
              <a:t> </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I2.   </a:t>
            </a:r>
            <a:r>
              <a:rPr lang="en-US" sz="1800" baseline="0" dirty="0" err="1" smtClean="0">
                <a:latin typeface="Menlo Bold" charset="0"/>
                <a:cs typeface="Menlo Bold" charset="0"/>
                <a:sym typeface="Menlo Bold" charset="0"/>
              </a:rPr>
              <a:t>ConditionSet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ethDst</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I3.   </a:t>
            </a:r>
            <a:r>
              <a:rPr lang="en-US" sz="1800" baseline="0" dirty="0" smtClean="0">
                <a:solidFill>
                  <a:srgbClr val="B21889"/>
                </a:solidFill>
                <a:latin typeface="Menlo Regular" charset="0"/>
                <a:cs typeface="Menlo Regular" charset="0"/>
                <a:sym typeface="Menlo Regular" charset="0"/>
              </a:rPr>
              <a:t>branch</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 null &amp;&amp;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 null </a:t>
            </a:r>
            <a:br>
              <a:rPr lang="en-US" sz="1800" baseline="0" dirty="0" smtClean="0">
                <a:latin typeface="Menlo Regular" charset="0"/>
                <a:cs typeface="Menlo Regular" charset="0"/>
                <a:sym typeface="Menlo Regular" charset="0"/>
              </a:rPr>
            </a:br>
            <a:r>
              <a:rPr lang="en-US" sz="1800" baseline="0" dirty="0" smtClean="0">
                <a:latin typeface="Menlo Regular" charset="0"/>
                <a:cs typeface="Menlo Regular" charset="0"/>
                <a:sym typeface="Menlo Regular" charset="0"/>
              </a:rPr>
              <a:t>              &amp;&amp; pass(</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 I4 I5</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I4. </a:t>
            </a:r>
            <a:r>
              <a:rPr lang="en-US" sz="1800" baseline="0" dirty="0" smtClean="0">
                <a:solidFill>
                  <a:srgbClr val="B21889"/>
                </a:solidFill>
                <a:latin typeface="Menlo Regular" charset="0"/>
                <a:cs typeface="Menlo Regular" charset="0"/>
                <a:sym typeface="Menlo Regular" charset="0"/>
              </a:rPr>
              <a:t>  return </a:t>
            </a:r>
            <a:r>
              <a:rPr lang="en-US" sz="1800" baseline="0" dirty="0" smtClean="0">
                <a:latin typeface="Menlo Regular" charset="0"/>
                <a:cs typeface="Menlo Regular" charset="0"/>
                <a:sym typeface="Menlo Regular" charset="0"/>
              </a:rPr>
              <a:t>port1</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I5.   </a:t>
            </a:r>
            <a:r>
              <a:rPr lang="en-US" sz="1800" baseline="0" dirty="0" smtClean="0">
                <a:solidFill>
                  <a:srgbClr val="B21889"/>
                </a:solidFill>
                <a:latin typeface="Menlo Regular" charset="0"/>
                <a:cs typeface="Menlo Regular" charset="0"/>
                <a:sym typeface="Menlo Regular" charset="0"/>
              </a:rPr>
              <a:t>return</a:t>
            </a:r>
            <a:r>
              <a:rPr lang="en-US" sz="1800" baseline="0" dirty="0" smtClean="0">
                <a:latin typeface="Menlo Regular" charset="0"/>
                <a:cs typeface="Menlo Regular" charset="0"/>
                <a:sym typeface="Menlo Regular" charset="0"/>
              </a:rPr>
              <a:t> drop</a:t>
            </a:r>
            <a:endParaRPr lang="en-US" sz="1800" baseline="0" dirty="0">
              <a:latin typeface="Menlo Regular" charset="0"/>
              <a:cs typeface="Menlo Regular" charset="0"/>
              <a:sym typeface="Menlo Regular" charset="0"/>
            </a:endParaRPr>
          </a:p>
        </p:txBody>
      </p:sp>
      <p:sp>
        <p:nvSpPr>
          <p:cNvPr id="5" name="Freeform 4"/>
          <p:cNvSpPr/>
          <p:nvPr/>
        </p:nvSpPr>
        <p:spPr>
          <a:xfrm>
            <a:off x="109611" y="1679222"/>
            <a:ext cx="440722" cy="1905000"/>
          </a:xfrm>
          <a:custGeom>
            <a:avLst/>
            <a:gdLst>
              <a:gd name="connsiteX0" fmla="*/ 440722 w 440722"/>
              <a:gd name="connsiteY0" fmla="*/ 0 h 1905000"/>
              <a:gd name="connsiteX1" fmla="*/ 3278 w 440722"/>
              <a:gd name="connsiteY1" fmla="*/ 945445 h 1905000"/>
              <a:gd name="connsiteX2" fmla="*/ 229056 w 440722"/>
              <a:gd name="connsiteY2" fmla="*/ 1905000 h 1905000"/>
            </a:gdLst>
            <a:ahLst/>
            <a:cxnLst>
              <a:cxn ang="0">
                <a:pos x="connsiteX0" y="connsiteY0"/>
              </a:cxn>
              <a:cxn ang="0">
                <a:pos x="connsiteX1" y="connsiteY1"/>
              </a:cxn>
              <a:cxn ang="0">
                <a:pos x="connsiteX2" y="connsiteY2"/>
              </a:cxn>
            </a:cxnLst>
            <a:rect l="l" t="t" r="r" b="b"/>
            <a:pathLst>
              <a:path w="440722" h="1905000">
                <a:moveTo>
                  <a:pt x="440722" y="0"/>
                </a:moveTo>
                <a:cubicBezTo>
                  <a:pt x="239639" y="313972"/>
                  <a:pt x="38556" y="627945"/>
                  <a:pt x="3278" y="945445"/>
                </a:cubicBezTo>
                <a:cubicBezTo>
                  <a:pt x="-32000" y="1262945"/>
                  <a:pt x="229056" y="1905000"/>
                  <a:pt x="229056" y="1905000"/>
                </a:cubicBezTo>
              </a:path>
            </a:pathLst>
          </a:custGeom>
          <a:ln w="19050">
            <a:solidFill>
              <a:schemeClr val="accent6">
                <a:lumMod val="50000"/>
              </a:schemeClr>
            </a:solidFill>
            <a:tailEnd type="arrow" w="lg" len="lg"/>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6" name="Freeform 5"/>
          <p:cNvSpPr/>
          <p:nvPr/>
        </p:nvSpPr>
        <p:spPr>
          <a:xfrm>
            <a:off x="339181" y="1961444"/>
            <a:ext cx="2271375" cy="1782295"/>
          </a:xfrm>
          <a:custGeom>
            <a:avLst/>
            <a:gdLst>
              <a:gd name="connsiteX0" fmla="*/ 306280 w 2310058"/>
              <a:gd name="connsiteY0" fmla="*/ 0 h 1778000"/>
              <a:gd name="connsiteX1" fmla="*/ 165169 w 2310058"/>
              <a:gd name="connsiteY1" fmla="*/ 1199445 h 1778000"/>
              <a:gd name="connsiteX2" fmla="*/ 2310058 w 2310058"/>
              <a:gd name="connsiteY2" fmla="*/ 1778000 h 1778000"/>
              <a:gd name="connsiteX0" fmla="*/ 267597 w 2271375"/>
              <a:gd name="connsiteY0" fmla="*/ 0 h 1778000"/>
              <a:gd name="connsiteX1" fmla="*/ 182930 w 2271375"/>
              <a:gd name="connsiteY1" fmla="*/ 1467556 h 1778000"/>
              <a:gd name="connsiteX2" fmla="*/ 2271375 w 2271375"/>
              <a:gd name="connsiteY2" fmla="*/ 1778000 h 1778000"/>
              <a:gd name="connsiteX0" fmla="*/ 267597 w 2271375"/>
              <a:gd name="connsiteY0" fmla="*/ 0 h 1782295"/>
              <a:gd name="connsiteX1" fmla="*/ 182930 w 2271375"/>
              <a:gd name="connsiteY1" fmla="*/ 1538111 h 1782295"/>
              <a:gd name="connsiteX2" fmla="*/ 2271375 w 2271375"/>
              <a:gd name="connsiteY2" fmla="*/ 1778000 h 1782295"/>
            </a:gdLst>
            <a:ahLst/>
            <a:cxnLst>
              <a:cxn ang="0">
                <a:pos x="connsiteX0" y="connsiteY0"/>
              </a:cxn>
              <a:cxn ang="0">
                <a:pos x="connsiteX1" y="connsiteY1"/>
              </a:cxn>
              <a:cxn ang="0">
                <a:pos x="connsiteX2" y="connsiteY2"/>
              </a:cxn>
            </a:cxnLst>
            <a:rect l="l" t="t" r="r" b="b"/>
            <a:pathLst>
              <a:path w="2271375" h="1782295">
                <a:moveTo>
                  <a:pt x="267597" y="0"/>
                </a:moveTo>
                <a:cubicBezTo>
                  <a:pt x="30060" y="451556"/>
                  <a:pt x="-151033" y="1241778"/>
                  <a:pt x="182930" y="1538111"/>
                </a:cubicBezTo>
                <a:cubicBezTo>
                  <a:pt x="516893" y="1834444"/>
                  <a:pt x="2271375" y="1778000"/>
                  <a:pt x="2271375" y="1778000"/>
                </a:cubicBezTo>
              </a:path>
            </a:pathLst>
          </a:custGeom>
          <a:ln w="19050">
            <a:solidFill>
              <a:schemeClr val="accent6">
                <a:lumMod val="50000"/>
              </a:schemeClr>
            </a:solidFill>
            <a:tailEnd type="arrow" w="lg" len="lg"/>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8" name="Freeform 7"/>
          <p:cNvSpPr/>
          <p:nvPr/>
        </p:nvSpPr>
        <p:spPr>
          <a:xfrm>
            <a:off x="467042" y="2314222"/>
            <a:ext cx="4768180" cy="1270010"/>
          </a:xfrm>
          <a:custGeom>
            <a:avLst/>
            <a:gdLst>
              <a:gd name="connsiteX0" fmla="*/ 288962 w 4945628"/>
              <a:gd name="connsiteY0" fmla="*/ 0 h 1340556"/>
              <a:gd name="connsiteX1" fmla="*/ 218406 w 4945628"/>
              <a:gd name="connsiteY1" fmla="*/ 917222 h 1340556"/>
              <a:gd name="connsiteX2" fmla="*/ 2716073 w 4945628"/>
              <a:gd name="connsiteY2" fmla="*/ 1255889 h 1340556"/>
              <a:gd name="connsiteX3" fmla="*/ 4945628 w 4945628"/>
              <a:gd name="connsiteY3" fmla="*/ 1340556 h 1340556"/>
              <a:gd name="connsiteX0" fmla="*/ 122498 w 4779164"/>
              <a:gd name="connsiteY0" fmla="*/ 0 h 1340556"/>
              <a:gd name="connsiteX1" fmla="*/ 404719 w 4779164"/>
              <a:gd name="connsiteY1" fmla="*/ 1171222 h 1340556"/>
              <a:gd name="connsiteX2" fmla="*/ 2549609 w 4779164"/>
              <a:gd name="connsiteY2" fmla="*/ 1255889 h 1340556"/>
              <a:gd name="connsiteX3" fmla="*/ 4779164 w 4779164"/>
              <a:gd name="connsiteY3" fmla="*/ 1340556 h 1340556"/>
              <a:gd name="connsiteX0" fmla="*/ 122498 w 4779164"/>
              <a:gd name="connsiteY0" fmla="*/ 0 h 1287266"/>
              <a:gd name="connsiteX1" fmla="*/ 404719 w 4779164"/>
              <a:gd name="connsiteY1" fmla="*/ 1171222 h 1287266"/>
              <a:gd name="connsiteX2" fmla="*/ 2549609 w 4779164"/>
              <a:gd name="connsiteY2" fmla="*/ 1255889 h 1287266"/>
              <a:gd name="connsiteX3" fmla="*/ 4779164 w 4779164"/>
              <a:gd name="connsiteY3" fmla="*/ 1270000 h 1287266"/>
              <a:gd name="connsiteX0" fmla="*/ 111514 w 4768180"/>
              <a:gd name="connsiteY0" fmla="*/ 0 h 1270010"/>
              <a:gd name="connsiteX1" fmla="*/ 436068 w 4768180"/>
              <a:gd name="connsiteY1" fmla="*/ 1143000 h 1270010"/>
              <a:gd name="connsiteX2" fmla="*/ 2538625 w 4768180"/>
              <a:gd name="connsiteY2" fmla="*/ 1255889 h 1270010"/>
              <a:gd name="connsiteX3" fmla="*/ 4768180 w 4768180"/>
              <a:gd name="connsiteY3" fmla="*/ 1270000 h 1270010"/>
            </a:gdLst>
            <a:ahLst/>
            <a:cxnLst>
              <a:cxn ang="0">
                <a:pos x="connsiteX0" y="connsiteY0"/>
              </a:cxn>
              <a:cxn ang="0">
                <a:pos x="connsiteX1" y="connsiteY1"/>
              </a:cxn>
              <a:cxn ang="0">
                <a:pos x="connsiteX2" y="connsiteY2"/>
              </a:cxn>
              <a:cxn ang="0">
                <a:pos x="connsiteX3" y="connsiteY3"/>
              </a:cxn>
            </a:cxnLst>
            <a:rect l="l" t="t" r="r" b="b"/>
            <a:pathLst>
              <a:path w="4768180" h="1270010">
                <a:moveTo>
                  <a:pt x="111514" y="0"/>
                </a:moveTo>
                <a:cubicBezTo>
                  <a:pt x="-126024" y="353953"/>
                  <a:pt x="31549" y="933685"/>
                  <a:pt x="436068" y="1143000"/>
                </a:cubicBezTo>
                <a:cubicBezTo>
                  <a:pt x="840587" y="1352315"/>
                  <a:pt x="1816606" y="1234722"/>
                  <a:pt x="2538625" y="1255889"/>
                </a:cubicBezTo>
                <a:cubicBezTo>
                  <a:pt x="3260644" y="1277056"/>
                  <a:pt x="4024995" y="1265296"/>
                  <a:pt x="4768180" y="1270000"/>
                </a:cubicBezTo>
              </a:path>
            </a:pathLst>
          </a:custGeom>
          <a:ln w="19050">
            <a:solidFill>
              <a:schemeClr val="accent6">
                <a:lumMod val="50000"/>
              </a:schemeClr>
            </a:solidFill>
            <a:tailEnd type="arrow" w="lg" len="lg"/>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Tree>
    <p:extLst>
      <p:ext uri="{BB962C8B-B14F-4D97-AF65-F5344CB8AC3E}">
        <p14:creationId xmlns:p14="http://schemas.microsoft.com/office/powerpoint/2010/main" val="203901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3" grpId="0"/>
      <p:bldP spid="5" grpId="0" animBg="1"/>
      <p:bldP spid="6"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Problems of PIT</a:t>
            </a:r>
            <a:endParaRPr lang="en-US" sz="3600" dirty="0"/>
          </a:p>
        </p:txBody>
      </p:sp>
      <p:sp>
        <p:nvSpPr>
          <p:cNvPr id="3" name="Content Placeholder 2"/>
          <p:cNvSpPr>
            <a:spLocks noGrp="1"/>
          </p:cNvSpPr>
          <p:nvPr>
            <p:ph idx="1"/>
          </p:nvPr>
        </p:nvSpPr>
        <p:spPr>
          <a:xfrm>
            <a:off x="125413" y="990600"/>
            <a:ext cx="8510587" cy="5334000"/>
          </a:xfrm>
        </p:spPr>
        <p:txBody>
          <a:bodyPr/>
          <a:lstStyle/>
          <a:p>
            <a:r>
              <a:rPr lang="en-US" dirty="0" smtClean="0">
                <a:solidFill>
                  <a:srgbClr val="C00000"/>
                </a:solidFill>
              </a:rPr>
              <a:t>Too large table size</a:t>
            </a:r>
            <a:r>
              <a:rPr lang="en-US" dirty="0" smtClean="0"/>
              <a:t>: Naïve construction of each instruction table is still not practical</a:t>
            </a:r>
          </a:p>
          <a:p>
            <a:pPr lvl="1"/>
            <a:r>
              <a:rPr lang="en-US" dirty="0" smtClean="0"/>
              <a:t>Ins(var</a:t>
            </a:r>
            <a:r>
              <a:rPr lang="en-US" baseline="-25000" dirty="0" smtClean="0"/>
              <a:t>1</a:t>
            </a:r>
            <a:r>
              <a:rPr lang="en-US" dirty="0" smtClean="0"/>
              <a:t>, var</a:t>
            </a:r>
            <a:r>
              <a:rPr lang="en-US" baseline="-25000" dirty="0" smtClean="0"/>
              <a:t>2, </a:t>
            </a:r>
            <a:r>
              <a:rPr lang="is-IS" baseline="-25000" dirty="0" smtClean="0"/>
              <a:t>…, </a:t>
            </a:r>
            <a:r>
              <a:rPr lang="en-US" dirty="0" err="1" smtClean="0"/>
              <a:t>var</a:t>
            </a:r>
            <a:r>
              <a:rPr lang="en-US" baseline="-25000" dirty="0" err="1" smtClean="0"/>
              <a:t>N</a:t>
            </a:r>
            <a:r>
              <a:rPr lang="en-US" dirty="0" smtClean="0"/>
              <a:t>) has |var</a:t>
            </a:r>
            <a:r>
              <a:rPr lang="en-US" baseline="-25000" dirty="0" smtClean="0"/>
              <a:t>1</a:t>
            </a:r>
            <a:r>
              <a:rPr lang="en-US" dirty="0" smtClean="0"/>
              <a:t>| x |var</a:t>
            </a:r>
            <a:r>
              <a:rPr lang="en-US" baseline="-25000" dirty="0" smtClean="0"/>
              <a:t>2</a:t>
            </a:r>
            <a:r>
              <a:rPr lang="en-US" dirty="0" smtClean="0"/>
              <a:t>|</a:t>
            </a:r>
            <a:r>
              <a:rPr lang="is-IS" dirty="0" smtClean="0"/>
              <a:t>…x </a:t>
            </a:r>
            <a:r>
              <a:rPr lang="en-US" dirty="0"/>
              <a:t>|</a:t>
            </a:r>
            <a:r>
              <a:rPr lang="en-US" dirty="0" err="1" smtClean="0"/>
              <a:t>var</a:t>
            </a:r>
            <a:r>
              <a:rPr lang="en-US" baseline="-25000" dirty="0" err="1" smtClean="0"/>
              <a:t>N</a:t>
            </a:r>
            <a:r>
              <a:rPr lang="en-US" dirty="0" smtClean="0"/>
              <a:t>| rows, where |</a:t>
            </a:r>
            <a:r>
              <a:rPr lang="en-US" dirty="0" err="1" smtClean="0"/>
              <a:t>var</a:t>
            </a:r>
            <a:r>
              <a:rPr lang="en-US" baseline="-25000" dirty="0" err="1" smtClean="0"/>
              <a:t>i</a:t>
            </a:r>
            <a:r>
              <a:rPr lang="en-US" dirty="0" smtClean="0"/>
              <a:t>| is the potential values of </a:t>
            </a:r>
            <a:r>
              <a:rPr lang="en-US" dirty="0" err="1" smtClean="0"/>
              <a:t>var</a:t>
            </a:r>
            <a:r>
              <a:rPr lang="en-US" baseline="-25000" dirty="0" err="1" smtClean="0"/>
              <a:t>i</a:t>
            </a:r>
            <a:endParaRPr lang="en-US" baseline="-25000" dirty="0" smtClean="0"/>
          </a:p>
          <a:p>
            <a:pPr lvl="1"/>
            <a:endParaRPr lang="en-US" baseline="-25000" dirty="0"/>
          </a:p>
          <a:p>
            <a:r>
              <a:rPr lang="en-US" dirty="0">
                <a:solidFill>
                  <a:srgbClr val="C00000"/>
                </a:solidFill>
              </a:rPr>
              <a:t>Too many </a:t>
            </a:r>
            <a:r>
              <a:rPr lang="en-US" dirty="0" smtClean="0">
                <a:solidFill>
                  <a:srgbClr val="C00000"/>
                </a:solidFill>
              </a:rPr>
              <a:t>tables</a:t>
            </a:r>
            <a:r>
              <a:rPr lang="en-US" dirty="0" smtClean="0"/>
              <a:t>: a switching </a:t>
            </a:r>
            <a:r>
              <a:rPr lang="en-US" dirty="0"/>
              <a:t>element allows only a small number of flow </a:t>
            </a:r>
            <a:r>
              <a:rPr lang="en-US" dirty="0" smtClean="0"/>
              <a:t>tables, and a program may have many more instructions</a:t>
            </a:r>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26</a:t>
            </a:fld>
            <a:endParaRPr lang="en-US" dirty="0">
              <a:solidFill>
                <a:schemeClr val="bg2"/>
              </a:solidFill>
            </a:endParaRPr>
          </a:p>
        </p:txBody>
      </p:sp>
    </p:spTree>
    <p:extLst>
      <p:ext uri="{BB962C8B-B14F-4D97-AF65-F5344CB8AC3E}">
        <p14:creationId xmlns:p14="http://schemas.microsoft.com/office/powerpoint/2010/main" val="1415086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xfrm>
            <a:off x="396574" y="85614"/>
            <a:ext cx="8562466" cy="685800"/>
          </a:xfrm>
          <a:ln/>
        </p:spPr>
        <p:txBody>
          <a:bodyPr/>
          <a:lstStyle/>
          <a:p>
            <a:pPr algn="l"/>
            <a:r>
              <a:rPr lang="en-US" sz="3600" dirty="0" smtClean="0"/>
              <a:t>Outline</a:t>
            </a:r>
            <a:endParaRPr lang="en-US" sz="3600" dirty="0"/>
          </a:p>
        </p:txBody>
      </p:sp>
      <p:sp>
        <p:nvSpPr>
          <p:cNvPr id="57346" name="Rectangle 2"/>
          <p:cNvSpPr>
            <a:spLocks noGrp="1" noChangeArrowheads="1"/>
          </p:cNvSpPr>
          <p:nvPr>
            <p:ph type="body" idx="1"/>
          </p:nvPr>
        </p:nvSpPr>
        <p:spPr>
          <a:xfrm>
            <a:off x="369391" y="936222"/>
            <a:ext cx="8318168" cy="5484334"/>
          </a:xfrm>
          <a:ln/>
        </p:spPr>
        <p:txBody>
          <a:bodyPr/>
          <a:lstStyle/>
          <a:p>
            <a:r>
              <a:rPr lang="en-US" dirty="0" smtClean="0"/>
              <a:t>Background: algorithmic SDN programming</a:t>
            </a:r>
          </a:p>
          <a:p>
            <a:r>
              <a:rPr lang="en-US" dirty="0" smtClean="0"/>
              <a:t>Maple </a:t>
            </a:r>
          </a:p>
          <a:p>
            <a:r>
              <a:rPr lang="en-US" dirty="0" smtClean="0"/>
              <a:t>Magellan</a:t>
            </a:r>
          </a:p>
          <a:p>
            <a:pPr lvl="1"/>
            <a:r>
              <a:rPr lang="en-US" dirty="0" smtClean="0"/>
              <a:t>Basic idea</a:t>
            </a:r>
          </a:p>
          <a:p>
            <a:pPr lvl="1"/>
            <a:r>
              <a:rPr lang="en-US" dirty="0" smtClean="0"/>
              <a:t>Reduce table size: Compact-</a:t>
            </a:r>
            <a:r>
              <a:rPr lang="en-US" dirty="0" err="1" smtClean="0"/>
              <a:t>mappable</a:t>
            </a:r>
            <a:r>
              <a:rPr lang="en-US" dirty="0" smtClean="0"/>
              <a:t> instructions</a:t>
            </a:r>
            <a:endParaRPr lang="en-US" dirty="0"/>
          </a:p>
        </p:txBody>
      </p:sp>
      <p:sp>
        <p:nvSpPr>
          <p:cNvPr id="10"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27</a:t>
            </a:fld>
            <a:endParaRPr lang="en-US" dirty="0">
              <a:solidFill>
                <a:schemeClr val="bg2"/>
              </a:solidFill>
            </a:endParaRPr>
          </a:p>
        </p:txBody>
      </p:sp>
    </p:spTree>
    <p:extLst>
      <p:ext uri="{BB962C8B-B14F-4D97-AF65-F5344CB8AC3E}">
        <p14:creationId xmlns:p14="http://schemas.microsoft.com/office/powerpoint/2010/main" val="408385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Reduce Table Size: Compact-</a:t>
            </a:r>
            <a:r>
              <a:rPr lang="en-US" sz="2800" dirty="0" err="1" smtClean="0"/>
              <a:t>Mappable</a:t>
            </a:r>
            <a:r>
              <a:rPr lang="en-US" sz="2800" dirty="0" smtClean="0"/>
              <a:t> (CM) Instructions</a:t>
            </a:r>
            <a:endParaRPr lang="en-US" sz="2800" dirty="0"/>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28</a:t>
            </a:fld>
            <a:endParaRPr lang="en-US" dirty="0">
              <a:solidFill>
                <a:schemeClr val="bg2"/>
              </a:solidFill>
            </a:endParaRPr>
          </a:p>
        </p:txBody>
      </p:sp>
      <p:graphicFrame>
        <p:nvGraphicFramePr>
          <p:cNvPr id="7" name="Table 6"/>
          <p:cNvGraphicFramePr>
            <a:graphicFrameLocks noGrp="1"/>
          </p:cNvGraphicFramePr>
          <p:nvPr>
            <p:extLst/>
          </p:nvPr>
        </p:nvGraphicFramePr>
        <p:xfrm>
          <a:off x="222185" y="3480509"/>
          <a:ext cx="2360147" cy="2560320"/>
        </p:xfrm>
        <a:graphic>
          <a:graphicData uri="http://schemas.openxmlformats.org/drawingml/2006/table">
            <a:tbl>
              <a:tblPr firstRow="1" bandRow="1">
                <a:tableStyleId>{3C2FFA5D-87B4-456A-9821-1D502468CF0F}</a:tableStyleId>
              </a:tblPr>
              <a:tblGrid>
                <a:gridCol w="1022904"/>
                <a:gridCol w="1337243"/>
              </a:tblGrid>
              <a:tr h="288855">
                <a:tc>
                  <a:txBody>
                    <a:bodyPr/>
                    <a:lstStyle/>
                    <a:p>
                      <a:pPr algn="ctr"/>
                      <a:r>
                        <a:rPr lang="en-US" sz="1600" baseline="0" dirty="0" err="1" smtClean="0"/>
                        <a:t>p.ethSrc</a:t>
                      </a:r>
                      <a:endParaRPr lang="en-US" sz="1600" baseline="-25000" dirty="0"/>
                    </a:p>
                  </a:txBody>
                  <a:tcPr/>
                </a:tc>
                <a:tc>
                  <a:txBody>
                    <a:bodyPr/>
                    <a:lstStyle/>
                    <a:p>
                      <a:pPr algn="ctr"/>
                      <a:r>
                        <a:rPr lang="en-US" sz="1600" dirty="0" smtClean="0"/>
                        <a:t>Action</a:t>
                      </a:r>
                      <a:endParaRPr lang="en-US" sz="1600" dirty="0"/>
                    </a:p>
                  </a:txBody>
                  <a:tcPr/>
                </a:tc>
              </a:tr>
              <a:tr h="288855">
                <a:tc>
                  <a:txBody>
                    <a:bodyPr/>
                    <a:lstStyle/>
                    <a:p>
                      <a:pPr algn="ctr"/>
                      <a:r>
                        <a:rPr lang="en-US" sz="1600" dirty="0" smtClean="0"/>
                        <a:t>1</a:t>
                      </a:r>
                      <a:endParaRPr lang="en-US" sz="1600" baseline="-25000" dirty="0"/>
                    </a:p>
                  </a:txBody>
                  <a:tcPr/>
                </a:tc>
                <a:tc>
                  <a:txBody>
                    <a:bodyPr/>
                    <a:lstStyle/>
                    <a:p>
                      <a:pPr algn="ctr"/>
                      <a:r>
                        <a:rPr lang="en-US" sz="1400" dirty="0" err="1" smtClean="0"/>
                        <a:t>Reg</a:t>
                      </a:r>
                      <a:r>
                        <a:rPr lang="en-US" sz="1400" baseline="-25000" dirty="0" err="1" smtClean="0"/>
                        <a:t>srcCond</a:t>
                      </a:r>
                      <a:r>
                        <a:rPr lang="en-US" sz="1400" dirty="0" smtClean="0"/>
                        <a:t> =srcCond</a:t>
                      </a:r>
                      <a:r>
                        <a:rPr lang="en-US" sz="1400" baseline="-25000" dirty="0" smtClean="0"/>
                        <a:t>1 </a:t>
                      </a:r>
                      <a:br>
                        <a:rPr lang="en-US" sz="1400" baseline="-25000" dirty="0" smtClean="0"/>
                      </a:br>
                      <a:r>
                        <a:rPr lang="en-US" sz="1400" baseline="0" dirty="0" smtClean="0"/>
                        <a:t>jump I2</a:t>
                      </a:r>
                      <a:endParaRPr lang="en-US" sz="1400" baseline="0" dirty="0"/>
                    </a:p>
                  </a:txBody>
                  <a:tcPr/>
                </a:tc>
              </a:tr>
              <a:tr h="288855">
                <a:tc>
                  <a:txBody>
                    <a:bodyPr/>
                    <a:lstStyle/>
                    <a:p>
                      <a:pPr algn="ctr"/>
                      <a:r>
                        <a:rPr lang="is-IS" sz="1600" dirty="0" smtClean="0"/>
                        <a:t>2</a:t>
                      </a:r>
                      <a:endParaRPr lang="en-US" sz="1600" dirty="0"/>
                    </a:p>
                  </a:txBody>
                  <a:tcPr/>
                </a:tc>
                <a:tc>
                  <a:txBody>
                    <a:bodyPr/>
                    <a:lstStyle/>
                    <a:p>
                      <a:pPr algn="ctr"/>
                      <a:endParaRPr lang="en-US" sz="1600" dirty="0"/>
                    </a:p>
                  </a:txBody>
                  <a:tcPr/>
                </a:tc>
              </a:tr>
              <a:tr h="288855">
                <a:tc>
                  <a:txBody>
                    <a:bodyPr/>
                    <a:lstStyle/>
                    <a:p>
                      <a:pPr algn="ctr"/>
                      <a:r>
                        <a:rPr lang="is-IS" sz="1600" dirty="0" smtClean="0"/>
                        <a:t>...</a:t>
                      </a:r>
                      <a:endParaRPr lang="en-US" sz="1600" dirty="0"/>
                    </a:p>
                  </a:txBody>
                  <a:tcPr/>
                </a:tc>
                <a:tc>
                  <a:txBody>
                    <a:bodyPr/>
                    <a:lstStyle/>
                    <a:p>
                      <a:pPr algn="ctr"/>
                      <a:endParaRPr lang="en-US" sz="1600" dirty="0"/>
                    </a:p>
                  </a:txBody>
                  <a:tcPr/>
                </a:tc>
              </a:tr>
              <a:tr h="288855">
                <a:tc>
                  <a:txBody>
                    <a:bodyPr/>
                    <a:lstStyle/>
                    <a:p>
                      <a:pPr algn="ctr"/>
                      <a:r>
                        <a:rPr lang="en-US" sz="1600" dirty="0" smtClean="0"/>
                        <a:t>2</a:t>
                      </a:r>
                      <a:r>
                        <a:rPr lang="en-US" sz="1600" baseline="30000" dirty="0" smtClean="0"/>
                        <a:t>48</a:t>
                      </a:r>
                      <a:endParaRPr lang="en-US" sz="1600" baseline="30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err="1" smtClean="0"/>
                        <a:t>Reg</a:t>
                      </a:r>
                      <a:r>
                        <a:rPr lang="en-US" sz="1600" baseline="-25000" dirty="0" err="1" smtClean="0"/>
                        <a:t>srcCond</a:t>
                      </a:r>
                      <a:r>
                        <a:rPr lang="en-US" sz="1600" baseline="-25000" dirty="0" smtClean="0"/>
                        <a:t/>
                      </a:r>
                      <a:br>
                        <a:rPr lang="en-US" sz="1600" baseline="-25000" dirty="0" smtClean="0"/>
                      </a:br>
                      <a:r>
                        <a:rPr lang="en-US" sz="1600" dirty="0" smtClean="0"/>
                        <a:t>=srcCond</a:t>
                      </a:r>
                      <a:r>
                        <a:rPr lang="en-US" sz="1600" baseline="-25000" dirty="0" smtClean="0"/>
                        <a:t>2^48</a:t>
                      </a:r>
                      <a:br>
                        <a:rPr lang="en-US" sz="1600" baseline="-25000" dirty="0" smtClean="0"/>
                      </a:br>
                      <a:r>
                        <a:rPr lang="en-US" sz="1600" baseline="0" dirty="0" smtClean="0"/>
                        <a:t>jump I2</a:t>
                      </a:r>
                      <a:endParaRPr lang="en-US" sz="1600" baseline="-25000" dirty="0" smtClean="0"/>
                    </a:p>
                  </a:txBody>
                  <a:tcPr/>
                </a:tc>
              </a:tr>
            </a:tbl>
          </a:graphicData>
        </a:graphic>
      </p:graphicFrame>
      <p:sp>
        <p:nvSpPr>
          <p:cNvPr id="3" name="Rectangle 2"/>
          <p:cNvSpPr/>
          <p:nvPr/>
        </p:nvSpPr>
        <p:spPr>
          <a:xfrm>
            <a:off x="150557" y="3028838"/>
            <a:ext cx="555260" cy="461665"/>
          </a:xfrm>
          <a:prstGeom prst="rect">
            <a:avLst/>
          </a:prstGeom>
        </p:spPr>
        <p:txBody>
          <a:bodyPr wrap="none">
            <a:spAutoFit/>
          </a:bodyPr>
          <a:lstStyle/>
          <a:p>
            <a:r>
              <a:rPr lang="en-US" baseline="0" dirty="0" smtClean="0">
                <a:latin typeface="Menlo Bold" charset="0"/>
                <a:cs typeface="Menlo Bold" charset="0"/>
                <a:sym typeface="Menlo Bold" charset="0"/>
              </a:rPr>
              <a:t>I1</a:t>
            </a:r>
            <a:endParaRPr lang="en-US" dirty="0"/>
          </a:p>
        </p:txBody>
      </p:sp>
      <p:sp>
        <p:nvSpPr>
          <p:cNvPr id="12" name="Rounded Rectangular Callout 11"/>
          <p:cNvSpPr/>
          <p:nvPr/>
        </p:nvSpPr>
        <p:spPr bwMode="auto">
          <a:xfrm>
            <a:off x="1255889" y="1068116"/>
            <a:ext cx="4713111" cy="1951662"/>
          </a:xfrm>
          <a:prstGeom prst="wedgeRoundRectCallout">
            <a:avLst>
              <a:gd name="adj1" fmla="val -63282"/>
              <a:gd name="adj2" fmla="val 81647"/>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r>
              <a:rPr lang="en-US" sz="2000" baseline="0" dirty="0" smtClean="0">
                <a:latin typeface="Menlo Regular" charset="0"/>
                <a:cs typeface="Menlo Regular" charset="0"/>
                <a:sym typeface="Menlo Regular" charset="0"/>
              </a:rPr>
              <a:t>Table construction does not consider available </a:t>
            </a:r>
            <a:r>
              <a:rPr lang="en-US" sz="2000" baseline="0" dirty="0" smtClean="0">
                <a:solidFill>
                  <a:schemeClr val="bg1"/>
                </a:solidFill>
                <a:latin typeface="Menlo Regular" charset="0"/>
                <a:cs typeface="Menlo Regular" charset="0"/>
                <a:sym typeface="Menlo Regular" charset="0"/>
              </a:rPr>
              <a:t>state </a:t>
            </a:r>
            <a:r>
              <a:rPr lang="en-US" sz="2000" baseline="0" dirty="0" smtClean="0">
                <a:latin typeface="Menlo Regular" charset="0"/>
                <a:cs typeface="Menlo Regular" charset="0"/>
                <a:sym typeface="Menlo Regular" charset="0"/>
              </a:rPr>
              <a:t>info: only the n values in current </a:t>
            </a:r>
            <a:r>
              <a:rPr lang="en-US" sz="2000" baseline="0" dirty="0" err="1" smtClean="0">
                <a:latin typeface="Menlo Regular" charset="0"/>
                <a:cs typeface="Menlo Regular" charset="0"/>
                <a:sym typeface="Menlo Regular" charset="0"/>
              </a:rPr>
              <a:t>hostTable</a:t>
            </a:r>
            <a:r>
              <a:rPr lang="en-US" sz="2000" baseline="0" dirty="0" smtClean="0">
                <a:latin typeface="Menlo Regular" charset="0"/>
                <a:cs typeface="Menlo Regular" charset="0"/>
                <a:sym typeface="Menlo Regular" charset="0"/>
              </a:rPr>
              <a:t> state are needed. Hence table size should be n+1, not 2</a:t>
            </a:r>
            <a:r>
              <a:rPr lang="en-US" sz="2000" baseline="30000" dirty="0" smtClean="0">
                <a:latin typeface="Menlo Regular" charset="0"/>
                <a:cs typeface="Menlo Regular" charset="0"/>
                <a:sym typeface="Menlo Regular" charset="0"/>
              </a:rPr>
              <a:t>48</a:t>
            </a:r>
            <a:endParaRPr lang="en-US" sz="2000" baseline="30000" dirty="0">
              <a:latin typeface="Menlo Regular" charset="0"/>
              <a:cs typeface="Menlo Regular" charset="0"/>
              <a:sym typeface="Menlo Regular" charset="0"/>
            </a:endParaRPr>
          </a:p>
        </p:txBody>
      </p:sp>
      <p:sp>
        <p:nvSpPr>
          <p:cNvPr id="5" name="Rectangle 4"/>
          <p:cNvSpPr/>
          <p:nvPr/>
        </p:nvSpPr>
        <p:spPr>
          <a:xfrm>
            <a:off x="239887" y="6016726"/>
            <a:ext cx="8607779" cy="369332"/>
          </a:xfrm>
          <a:prstGeom prst="rect">
            <a:avLst/>
          </a:prstGeom>
        </p:spPr>
        <p:txBody>
          <a:bodyPr wrap="square">
            <a:spAutoFit/>
          </a:bodyPr>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Bold" charset="0"/>
                <a:cs typeface="Menlo Bold" charset="0"/>
                <a:sym typeface="Menlo Bold" charset="0"/>
              </a:rPr>
              <a:t>I1.   </a:t>
            </a:r>
            <a:r>
              <a:rPr lang="en-US" sz="1800" baseline="0" dirty="0" err="1">
                <a:latin typeface="Menlo Bold" charset="0"/>
                <a:cs typeface="Menlo Bold" charset="0"/>
                <a:sym typeface="Menlo Bold" charset="0"/>
              </a:rPr>
              <a:t>ConditionSet</a:t>
            </a:r>
            <a:r>
              <a:rPr lang="en-US" sz="1800" baseline="0" dirty="0">
                <a:latin typeface="Menlo Bold" charset="0"/>
                <a:cs typeface="Menlo Bold" charset="0"/>
                <a:sym typeface="Menlo Bold" charset="0"/>
              </a:rPr>
              <a:t> </a:t>
            </a:r>
            <a:r>
              <a:rPr lang="en-US" sz="1800" baseline="0" dirty="0" err="1">
                <a:latin typeface="Menlo Regular" charset="0"/>
                <a:cs typeface="Menlo Regular" charset="0"/>
                <a:sym typeface="Menlo Regular" charset="0"/>
              </a:rPr>
              <a:t>srcCond</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a:latin typeface="Menlo Regular" charset="0"/>
                <a:cs typeface="Menlo Regular" charset="0"/>
                <a:sym typeface="Menlo Regular" charset="0"/>
              </a:rPr>
              <a:t>( </a:t>
            </a:r>
            <a:r>
              <a:rPr lang="en-US" sz="1800" baseline="0" dirty="0" err="1">
                <a:latin typeface="Menlo Regular" charset="0"/>
                <a:cs typeface="Menlo Regular" charset="0"/>
                <a:sym typeface="Menlo Regular" charset="0"/>
              </a:rPr>
              <a:t>p.</a:t>
            </a:r>
            <a:r>
              <a:rPr lang="en-US" sz="1800" baseline="0" dirty="0" err="1">
                <a:latin typeface="Menlo Bold" charset="0"/>
                <a:cs typeface="Menlo Bold" charset="0"/>
                <a:sym typeface="Menlo Bold" charset="0"/>
              </a:rPr>
              <a:t>ethSrc</a:t>
            </a:r>
            <a:r>
              <a:rPr lang="en-US" sz="1800" baseline="0" dirty="0">
                <a:latin typeface="Menlo Regular" charset="0"/>
                <a:cs typeface="Menlo Regular" charset="0"/>
                <a:sym typeface="Menlo Regular" charset="0"/>
              </a:rPr>
              <a:t>() );</a:t>
            </a:r>
          </a:p>
        </p:txBody>
      </p:sp>
      <p:graphicFrame>
        <p:nvGraphicFramePr>
          <p:cNvPr id="15" name="Table 14"/>
          <p:cNvGraphicFramePr>
            <a:graphicFrameLocks noGrp="1"/>
          </p:cNvGraphicFramePr>
          <p:nvPr>
            <p:extLst/>
          </p:nvPr>
        </p:nvGraphicFramePr>
        <p:xfrm>
          <a:off x="4416198" y="3499837"/>
          <a:ext cx="4233913" cy="222504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442858"/>
                <a:gridCol w="2791055"/>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solidFill>
                            <a:schemeClr val="bg1"/>
                          </a:solidFill>
                        </a:rPr>
                        <a:t>p.ethSrc</a:t>
                      </a:r>
                      <a:endParaRPr lang="en-US" dirty="0">
                        <a:solidFill>
                          <a:schemeClr val="bg1"/>
                        </a:solidFill>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solidFill>
                            <a:srgbClr val="FFFFFF"/>
                          </a:solidFill>
                        </a:rPr>
                        <a:t>Action</a:t>
                      </a:r>
                      <a:endParaRPr lang="en-US" dirty="0">
                        <a:solidFill>
                          <a:srgbClr val="FFFFFF"/>
                        </a:solidFill>
                      </a:endParaRPr>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1</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err="1" smtClean="0"/>
                        <a:t>reg</a:t>
                      </a:r>
                      <a:r>
                        <a:rPr lang="en-US" sz="1800" baseline="-25000" dirty="0" err="1" smtClean="0"/>
                        <a:t>srcCond</a:t>
                      </a:r>
                      <a:r>
                        <a:rPr lang="en-US" sz="1800" dirty="0" smtClean="0"/>
                        <a:t>=srcCond</a:t>
                      </a:r>
                      <a:r>
                        <a:rPr lang="en-US" sz="1800" baseline="-25000" dirty="0" smtClean="0"/>
                        <a:t>a1  </a:t>
                      </a:r>
                      <a:r>
                        <a:rPr lang="en-US" sz="1800" baseline="0" dirty="0" smtClean="0"/>
                        <a:t>jump I2</a:t>
                      </a:r>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2</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dirty="0" smtClean="0"/>
                        <a:t>a</a:t>
                      </a:r>
                      <a:r>
                        <a:rPr lang="en-US" baseline="-25000" dirty="0" smtClean="0"/>
                        <a:t>n</a:t>
                      </a:r>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err="1" smtClean="0"/>
                        <a:t>reg</a:t>
                      </a:r>
                      <a:r>
                        <a:rPr lang="en-US" sz="1800" baseline="-25000" dirty="0" err="1" smtClean="0"/>
                        <a:t>srcCond</a:t>
                      </a:r>
                      <a:r>
                        <a:rPr lang="en-US" sz="1800" dirty="0" smtClean="0"/>
                        <a:t>=</a:t>
                      </a:r>
                      <a:r>
                        <a:rPr lang="en-US" sz="1800" dirty="0" err="1" smtClean="0"/>
                        <a:t>srcCond</a:t>
                      </a:r>
                      <a:r>
                        <a:rPr lang="en-US" sz="1800" baseline="-25000" dirty="0" err="1" smtClean="0"/>
                        <a:t>an</a:t>
                      </a:r>
                      <a:r>
                        <a:rPr lang="en-US" sz="1800" baseline="-25000" dirty="0" smtClean="0"/>
                        <a:t>  </a:t>
                      </a:r>
                      <a:r>
                        <a:rPr lang="en-US" sz="1800" baseline="0" dirty="0" smtClean="0"/>
                        <a:t>jump I2</a:t>
                      </a:r>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baseline="0" dirty="0" smtClean="0"/>
                        <a:t>otherwise</a:t>
                      </a:r>
                      <a:endParaRPr lang="en-US"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r>
                        <a:rPr lang="en-US" baseline="0" dirty="0" err="1" smtClean="0"/>
                        <a:t>reg</a:t>
                      </a:r>
                      <a:r>
                        <a:rPr lang="en-US" baseline="-25000" dirty="0" err="1" smtClean="0"/>
                        <a:t>srcCond</a:t>
                      </a:r>
                      <a:r>
                        <a:rPr lang="en-US" baseline="0" dirty="0" smtClean="0"/>
                        <a:t>=null</a:t>
                      </a:r>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6" name="Right Arrow 5"/>
          <p:cNvSpPr/>
          <p:nvPr/>
        </p:nvSpPr>
        <p:spPr bwMode="auto">
          <a:xfrm>
            <a:off x="3048000" y="4515556"/>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16" name="Rectangle 15"/>
          <p:cNvSpPr/>
          <p:nvPr/>
        </p:nvSpPr>
        <p:spPr>
          <a:xfrm>
            <a:off x="6313102" y="1214976"/>
            <a:ext cx="2329523" cy="1593135"/>
          </a:xfrm>
          <a:prstGeom prst="rect">
            <a:avLst/>
          </a:prstGeom>
          <a:gradFill rotWithShape="1">
            <a:gsLst>
              <a:gs pos="0">
                <a:srgbClr val="9E9273">
                  <a:tint val="100000"/>
                  <a:shade val="100000"/>
                  <a:satMod val="130000"/>
                </a:srgbClr>
              </a:gs>
              <a:gs pos="100000">
                <a:srgbClr val="9E9273">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tIns="18288" rtlCol="0" anchor="ctr"/>
          <a:lstStyle/>
          <a:p>
            <a:pPr algn="ctr" eaLnBrk="1" fontAlgn="auto" hangingPunct="1">
              <a:spcBef>
                <a:spcPts val="0"/>
              </a:spcBef>
              <a:spcAft>
                <a:spcPts val="0"/>
              </a:spcAft>
            </a:pPr>
            <a:r>
              <a:rPr lang="en-US" altLang="zh-CN" baseline="0" dirty="0" smtClean="0">
                <a:solidFill>
                  <a:srgbClr val="000090"/>
                </a:solidFill>
                <a:latin typeface="Arial" pitchFamily="-105" charset="0"/>
                <a:ea typeface="ＭＳ Ｐゴシック" pitchFamily="-105" charset="-128"/>
                <a:cs typeface="ＭＳ Ｐゴシック" pitchFamily="-105" charset="-128"/>
              </a:rPr>
              <a:t>We say I1 is a </a:t>
            </a:r>
            <a:r>
              <a:rPr lang="en-US" altLang="zh-CN" baseline="0" dirty="0" smtClean="0">
                <a:solidFill>
                  <a:srgbClr val="FF0000"/>
                </a:solidFill>
                <a:latin typeface="Arial" pitchFamily="-105" charset="0"/>
                <a:ea typeface="ＭＳ Ｐゴシック" pitchFamily="-105" charset="-128"/>
                <a:cs typeface="ＭＳ Ｐゴシック" pitchFamily="-105" charset="-128"/>
              </a:rPr>
              <a:t>compact-</a:t>
            </a:r>
            <a:r>
              <a:rPr lang="en-US" altLang="zh-CN" baseline="0" dirty="0" err="1" smtClean="0">
                <a:solidFill>
                  <a:srgbClr val="FF0000"/>
                </a:solidFill>
                <a:latin typeface="Arial" pitchFamily="-105" charset="0"/>
                <a:ea typeface="ＭＳ Ｐゴシック" pitchFamily="-105" charset="-128"/>
                <a:cs typeface="ＭＳ Ｐゴシック" pitchFamily="-105" charset="-128"/>
              </a:rPr>
              <a:t>mappable</a:t>
            </a:r>
            <a:r>
              <a:rPr lang="en-US" altLang="zh-CN" baseline="0" dirty="0" smtClean="0">
                <a:solidFill>
                  <a:srgbClr val="FF0000"/>
                </a:solidFill>
                <a:latin typeface="Arial" pitchFamily="-105" charset="0"/>
                <a:ea typeface="ＭＳ Ｐゴシック" pitchFamily="-105" charset="-128"/>
                <a:cs typeface="ＭＳ Ｐゴシック" pitchFamily="-105" charset="-128"/>
              </a:rPr>
              <a:t> (CM) </a:t>
            </a:r>
            <a:r>
              <a:rPr lang="en-US" altLang="zh-CN" baseline="0" dirty="0" smtClean="0">
                <a:solidFill>
                  <a:srgbClr val="000090"/>
                </a:solidFill>
                <a:latin typeface="Arial" pitchFamily="-105" charset="0"/>
                <a:ea typeface="ＭＳ Ｐゴシック" pitchFamily="-105" charset="-128"/>
                <a:cs typeface="ＭＳ Ｐゴシック" pitchFamily="-105" charset="-128"/>
              </a:rPr>
              <a:t>statement.</a:t>
            </a:r>
            <a:endParaRPr kumimoji="0" lang="en-US" i="0" u="none" strike="noStrike" kern="0" cap="none" spc="0" normalizeH="0" baseline="0" noProof="0" dirty="0">
              <a:ln>
                <a:noFill/>
              </a:ln>
              <a:solidFill>
                <a:srgbClr val="000090"/>
              </a:solidFill>
              <a:effectLst/>
              <a:uLnTx/>
              <a:uFillTx/>
              <a:latin typeface="Calibri"/>
              <a:ea typeface="+mn-ea"/>
              <a:cs typeface="+mn-cs"/>
            </a:endParaRPr>
          </a:p>
        </p:txBody>
      </p:sp>
    </p:spTree>
    <p:extLst>
      <p:ext uri="{BB962C8B-B14F-4D97-AF65-F5344CB8AC3E}">
        <p14:creationId xmlns:p14="http://schemas.microsoft.com/office/powerpoint/2010/main" val="120403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6" grpId="0" animBg="1"/>
      <p:bldP spid="1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More Examples of CM Instructions</a:t>
            </a:r>
            <a:endParaRPr lang="en-US" sz="3200" dirty="0"/>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29</a:t>
            </a:fld>
            <a:endParaRPr lang="en-US" dirty="0">
              <a:solidFill>
                <a:schemeClr val="bg2"/>
              </a:solidFill>
            </a:endParaRPr>
          </a:p>
        </p:txBody>
      </p:sp>
      <p:sp>
        <p:nvSpPr>
          <p:cNvPr id="13" name="Rectangle 12"/>
          <p:cNvSpPr/>
          <p:nvPr/>
        </p:nvSpPr>
        <p:spPr>
          <a:xfrm>
            <a:off x="349953" y="919795"/>
            <a:ext cx="3770491" cy="369332"/>
          </a:xfrm>
          <a:prstGeom prst="rect">
            <a:avLst/>
          </a:prstGeom>
        </p:spPr>
        <p:txBody>
          <a:bodyPr wrap="square">
            <a:spAutoFit/>
          </a:bodyPr>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y</a:t>
            </a:r>
            <a:r>
              <a:rPr lang="en-US" sz="1800" baseline="0" dirty="0" smtClean="0">
                <a:latin typeface="Menlo Regular" charset="0"/>
                <a:cs typeface="Menlo Regular" charset="0"/>
                <a:sym typeface="Menlo Regular" charset="0"/>
              </a:rPr>
              <a:t> =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smtClean="0">
                <a:latin typeface="Menlo Bold" charset="0"/>
                <a:cs typeface="Menlo Bold" charset="0"/>
                <a:sym typeface="Menlo Bold" charset="0"/>
              </a:rPr>
              <a:t> == </a:t>
            </a:r>
            <a:r>
              <a:rPr lang="en-US" sz="1800" baseline="0" dirty="0" err="1" smtClean="0">
                <a:latin typeface="Menlo Bold" charset="0"/>
                <a:cs typeface="Menlo Bold" charset="0"/>
                <a:sym typeface="Menlo Bold" charset="0"/>
              </a:rPr>
              <a:t>p.ethDst</a:t>
            </a:r>
            <a:endParaRPr lang="en-US" sz="1800" baseline="0" dirty="0">
              <a:latin typeface="Menlo Regular" charset="0"/>
              <a:cs typeface="Menlo Regular" charset="0"/>
              <a:sym typeface="Menlo Regular" charset="0"/>
            </a:endParaRPr>
          </a:p>
        </p:txBody>
      </p:sp>
      <p:graphicFrame>
        <p:nvGraphicFramePr>
          <p:cNvPr id="14" name="Table 13"/>
          <p:cNvGraphicFramePr>
            <a:graphicFrameLocks noGrp="1"/>
          </p:cNvGraphicFramePr>
          <p:nvPr>
            <p:extLst/>
          </p:nvPr>
        </p:nvGraphicFramePr>
        <p:xfrm>
          <a:off x="5372934" y="1013463"/>
          <a:ext cx="3136068" cy="2296884"/>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118178"/>
                <a:gridCol w="1086555"/>
                <a:gridCol w="931335"/>
              </a:tblGrid>
              <a:tr h="326934">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600" dirty="0" err="1" smtClean="0">
                          <a:solidFill>
                            <a:schemeClr val="bg1"/>
                          </a:solidFill>
                        </a:rPr>
                        <a:t>p.ethSrc</a:t>
                      </a:r>
                      <a:endParaRPr lang="en-US" sz="1600" dirty="0">
                        <a:solidFill>
                          <a:schemeClr val="bg1"/>
                        </a:solidFill>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err="1" smtClean="0">
                          <a:solidFill>
                            <a:schemeClr val="bg1"/>
                          </a:solidFill>
                        </a:rPr>
                        <a:t>p.ethDst</a:t>
                      </a:r>
                      <a:endParaRPr lang="en-US" sz="1600" dirty="0" smtClean="0">
                        <a:solidFill>
                          <a:schemeClr val="bg1"/>
                        </a:solidFill>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600" dirty="0" smtClean="0">
                          <a:solidFill>
                            <a:srgbClr val="FFFFFF"/>
                          </a:solidFill>
                        </a:rPr>
                        <a:t>Action</a:t>
                      </a:r>
                      <a:endParaRPr lang="en-US" sz="1600" dirty="0">
                        <a:solidFill>
                          <a:srgbClr val="FFFFFF"/>
                        </a:solidFill>
                      </a:endParaRPr>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26934">
                <a:tc>
                  <a:txBody>
                    <a:bodyPr/>
                    <a:lstStyle/>
                    <a:p>
                      <a:pPr algn="ctr"/>
                      <a:r>
                        <a:rPr lang="en-US" sz="1400" baseline="0" dirty="0" smtClean="0"/>
                        <a:t>***0</a:t>
                      </a:r>
                      <a:endParaRPr lang="en-US" sz="1400"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400" baseline="0" dirty="0" smtClean="0"/>
                        <a:t>***1</a:t>
                      </a:r>
                      <a:endParaRPr lang="en-US" sz="14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400" baseline="0" dirty="0" smtClean="0"/>
                        <a:t>false</a:t>
                      </a:r>
                      <a:endParaRPr lang="en-US" sz="14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26934">
                <a:tc>
                  <a:txBody>
                    <a:bodyPr/>
                    <a:lstStyle/>
                    <a:p>
                      <a:pPr algn="ctr"/>
                      <a:r>
                        <a:rPr lang="en-US" sz="1400" baseline="0" dirty="0" smtClean="0"/>
                        <a:t>***1</a:t>
                      </a:r>
                      <a:endParaRPr lang="en-US" sz="1400"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400" baseline="0" dirty="0" smtClean="0"/>
                        <a:t>***0</a:t>
                      </a:r>
                      <a:endParaRPr lang="en-US" sz="14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aseline="0" dirty="0" smtClean="0"/>
                        <a:t>false</a:t>
                      </a:r>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26934">
                <a:tc>
                  <a:txBody>
                    <a:bodyPr/>
                    <a:lstStyle/>
                    <a:p>
                      <a:pPr algn="ctr"/>
                      <a:r>
                        <a:rPr lang="en-US" sz="1400" dirty="0" smtClean="0"/>
                        <a:t>**0*</a:t>
                      </a:r>
                      <a:endParaRPr lang="en-US" sz="14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400" dirty="0" smtClean="0"/>
                        <a:t>**1*</a:t>
                      </a:r>
                      <a:endParaRPr lang="en-US" sz="14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400" baseline="0" dirty="0" smtClean="0"/>
                        <a:t>false</a:t>
                      </a:r>
                      <a:endParaRPr lang="en-US" sz="14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26934">
                <a:tc>
                  <a:txBody>
                    <a:bodyPr/>
                    <a:lstStyle/>
                    <a:p>
                      <a:pPr algn="ctr"/>
                      <a:r>
                        <a:rPr lang="en-US" sz="1400" baseline="0" dirty="0" smtClean="0"/>
                        <a:t>**1*</a:t>
                      </a:r>
                      <a:endParaRPr lang="en-US" sz="1400"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aseline="0" dirty="0" smtClean="0"/>
                        <a:t>**0*</a:t>
                      </a:r>
                      <a:endParaRPr lang="en-US" sz="14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aseline="0" dirty="0" smtClean="0"/>
                        <a:t>False</a:t>
                      </a:r>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26934">
                <a:tc>
                  <a:txBody>
                    <a:bodyPr/>
                    <a:lstStyle/>
                    <a:p>
                      <a:pPr algn="ctr"/>
                      <a:r>
                        <a:rPr lang="is-IS" sz="1400" baseline="0" dirty="0" smtClean="0"/>
                        <a:t>…</a:t>
                      </a:r>
                      <a:endParaRPr lang="en-US" sz="1400"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26934">
                <a:tc>
                  <a:txBody>
                    <a:bodyPr/>
                    <a:lstStyle/>
                    <a:p>
                      <a:pPr algn="ctr"/>
                      <a:r>
                        <a:rPr lang="en-US" sz="1400" baseline="0" dirty="0" smtClean="0"/>
                        <a:t>*</a:t>
                      </a:r>
                      <a:endParaRPr lang="en-US" sz="1400"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pPr algn="ctr"/>
                      <a:r>
                        <a:rPr lang="en-US" sz="1400" baseline="0" dirty="0" smtClean="0"/>
                        <a:t>*</a:t>
                      </a:r>
                      <a:endParaRPr lang="en-US" sz="14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aseline="0" dirty="0" smtClean="0"/>
                        <a:t>true</a:t>
                      </a:r>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17" name="Right Arrow 16"/>
          <p:cNvSpPr/>
          <p:nvPr/>
        </p:nvSpPr>
        <p:spPr bwMode="auto">
          <a:xfrm>
            <a:off x="3863623" y="2000961"/>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graphicFrame>
        <p:nvGraphicFramePr>
          <p:cNvPr id="12" name="Table 11"/>
          <p:cNvGraphicFramePr>
            <a:graphicFrameLocks noGrp="1"/>
          </p:cNvGraphicFramePr>
          <p:nvPr>
            <p:extLst/>
          </p:nvPr>
        </p:nvGraphicFramePr>
        <p:xfrm>
          <a:off x="417111" y="1278752"/>
          <a:ext cx="3136068" cy="185420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118178"/>
                <a:gridCol w="1086555"/>
                <a:gridCol w="931335"/>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solidFill>
                            <a:schemeClr val="bg1"/>
                          </a:solidFill>
                        </a:rPr>
                        <a:t>p.ethSrc</a:t>
                      </a:r>
                      <a:endParaRPr lang="en-US" dirty="0">
                        <a:solidFill>
                          <a:schemeClr val="bg1"/>
                        </a:solidFill>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smtClean="0">
                          <a:ln>
                            <a:noFill/>
                          </a:ln>
                          <a:solidFill>
                            <a:prstClr val="white"/>
                          </a:solidFill>
                          <a:effectLst/>
                          <a:uLnTx/>
                          <a:uFillTx/>
                          <a:latin typeface="+mn-lt"/>
                          <a:ea typeface="+mn-ea"/>
                          <a:cs typeface="+mn-cs"/>
                        </a:rPr>
                        <a:t>p.ethDst</a:t>
                      </a:r>
                      <a:endParaRPr kumimoji="0" lang="en-US" sz="1800" b="0" i="0" u="none" strike="noStrike" kern="1200" cap="none" spc="0" normalizeH="0" baseline="0" noProof="0" dirty="0">
                        <a:ln>
                          <a:noFill/>
                        </a:ln>
                        <a:solidFill>
                          <a:prstClr val="white"/>
                        </a:solidFill>
                        <a:effectLst/>
                        <a:uLnTx/>
                        <a:uFillTx/>
                        <a:latin typeface="+mn-lt"/>
                        <a:ea typeface="+mn-ea"/>
                        <a:cs typeface="+mn-cs"/>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solidFill>
                            <a:srgbClr val="FFFFFF"/>
                          </a:solidFill>
                        </a:rPr>
                        <a:t>Action</a:t>
                      </a:r>
                      <a:endParaRPr lang="en-US" dirty="0">
                        <a:solidFill>
                          <a:srgbClr val="FFFFFF"/>
                        </a:solidFill>
                      </a:endParaRPr>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70840">
                <a:tc>
                  <a:txBody>
                    <a:bodyPr/>
                    <a:lstStyle/>
                    <a:p>
                      <a:pPr algn="ctr"/>
                      <a:r>
                        <a:rPr lang="en-US" sz="1600" dirty="0" smtClean="0"/>
                        <a:t>1</a:t>
                      </a:r>
                      <a:endParaRPr lang="en-US" sz="1600"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600" dirty="0" smtClean="0"/>
                        <a:t>1</a:t>
                      </a:r>
                      <a:endParaRPr lang="en-US" sz="1600"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600" dirty="0" smtClean="0"/>
                        <a:t>y=false</a:t>
                      </a:r>
                      <a:endParaRPr lang="en-US" sz="16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p>
                      <a:pPr algn="ctr"/>
                      <a:r>
                        <a:rPr lang="en-US" sz="1600" baseline="0" dirty="0" smtClean="0"/>
                        <a:t>1</a:t>
                      </a:r>
                      <a:endParaRPr lang="en-US" sz="1600"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600" baseline="0" dirty="0" smtClean="0"/>
                        <a:t>2</a:t>
                      </a:r>
                      <a:endParaRPr lang="en-US" sz="16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aseline="0" dirty="0" smtClean="0"/>
                        <a:t>y=true</a:t>
                      </a:r>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p>
                      <a:pPr algn="ctr"/>
                      <a:r>
                        <a:rPr lang="is-IS" sz="1600" dirty="0" smtClean="0"/>
                        <a:t>...</a:t>
                      </a:r>
                      <a:endParaRPr lang="en-US" sz="16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is-IS" sz="1600" dirty="0" smtClean="0"/>
                        <a:t>...</a:t>
                      </a:r>
                      <a:endParaRPr lang="en-US" sz="16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sz="1600" baseline="0" dirty="0" smtClean="0"/>
                        <a:t>…</a:t>
                      </a:r>
                      <a:endParaRPr lang="en-US" sz="1600" baseline="-2500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p>
                      <a:pPr algn="ctr"/>
                      <a:r>
                        <a:rPr lang="en-US" sz="1600" dirty="0" smtClean="0"/>
                        <a:t>2</a:t>
                      </a:r>
                      <a:r>
                        <a:rPr lang="en-US" sz="1600" baseline="30000" dirty="0" smtClean="0"/>
                        <a:t>48</a:t>
                      </a:r>
                      <a:endParaRPr lang="en-US" sz="1600" baseline="30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pPr algn="ctr"/>
                      <a:r>
                        <a:rPr lang="en-US" sz="1600" dirty="0" smtClean="0"/>
                        <a:t>2</a:t>
                      </a:r>
                      <a:r>
                        <a:rPr lang="en-US" sz="1600" baseline="30000" dirty="0" smtClean="0"/>
                        <a:t>48</a:t>
                      </a:r>
                      <a:endParaRPr lang="en-US" sz="1600" baseline="30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y=true</a:t>
                      </a:r>
                      <a:endParaRPr lang="en-US" sz="1600" baseline="-2500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graphicFrame>
        <p:nvGraphicFramePr>
          <p:cNvPr id="16" name="Table 15"/>
          <p:cNvGraphicFramePr>
            <a:graphicFrameLocks noGrp="1"/>
          </p:cNvGraphicFramePr>
          <p:nvPr>
            <p:extLst/>
          </p:nvPr>
        </p:nvGraphicFramePr>
        <p:xfrm>
          <a:off x="476184" y="4073177"/>
          <a:ext cx="2360147" cy="2346960"/>
        </p:xfrm>
        <a:graphic>
          <a:graphicData uri="http://schemas.openxmlformats.org/drawingml/2006/table">
            <a:tbl>
              <a:tblPr firstRow="1" bandRow="1">
                <a:tableStyleId>{3C2FFA5D-87B4-456A-9821-1D502468CF0F}</a:tableStyleId>
              </a:tblPr>
              <a:tblGrid>
                <a:gridCol w="1022904"/>
                <a:gridCol w="1337243"/>
              </a:tblGrid>
              <a:tr h="288975">
                <a:tc>
                  <a:txBody>
                    <a:bodyPr/>
                    <a:lstStyle/>
                    <a:p>
                      <a:pPr algn="ctr"/>
                      <a:r>
                        <a:rPr lang="en-US" sz="1600" baseline="0" dirty="0" err="1" smtClean="0"/>
                        <a:t>p.ethSrc</a:t>
                      </a:r>
                      <a:endParaRPr lang="en-US" sz="1600" baseline="-25000" dirty="0"/>
                    </a:p>
                  </a:txBody>
                  <a:tcPr/>
                </a:tc>
                <a:tc>
                  <a:txBody>
                    <a:bodyPr/>
                    <a:lstStyle/>
                    <a:p>
                      <a:pPr algn="ctr"/>
                      <a:r>
                        <a:rPr lang="en-US" sz="1600" dirty="0" smtClean="0"/>
                        <a:t>Action</a:t>
                      </a:r>
                      <a:endParaRPr lang="en-US" sz="1600" dirty="0"/>
                    </a:p>
                  </a:txBody>
                  <a:tcPr/>
                </a:tc>
              </a:tr>
              <a:tr h="288975">
                <a:tc>
                  <a:txBody>
                    <a:bodyPr/>
                    <a:lstStyle/>
                    <a:p>
                      <a:pPr algn="ctr"/>
                      <a:r>
                        <a:rPr lang="en-US" sz="1600" dirty="0" smtClean="0"/>
                        <a:t>1</a:t>
                      </a:r>
                      <a:endParaRPr lang="en-US" sz="1600" baseline="-25000" dirty="0"/>
                    </a:p>
                  </a:txBody>
                  <a:tcPr/>
                </a:tc>
                <a:tc>
                  <a:txBody>
                    <a:bodyPr/>
                    <a:lstStyle/>
                    <a:p>
                      <a:pPr algn="ctr"/>
                      <a:r>
                        <a:rPr lang="en-US" sz="1600" dirty="0" smtClean="0"/>
                        <a:t>y=false</a:t>
                      </a:r>
                      <a:endParaRPr lang="en-US" sz="1600" baseline="0" dirty="0"/>
                    </a:p>
                  </a:txBody>
                  <a:tcPr/>
                </a:tc>
              </a:tr>
              <a:tr h="288975">
                <a:tc>
                  <a:txBody>
                    <a:bodyPr/>
                    <a:lstStyle/>
                    <a:p>
                      <a:pPr algn="ctr"/>
                      <a:r>
                        <a:rPr lang="is-IS" sz="1600" dirty="0" smtClean="0"/>
                        <a:t>...</a:t>
                      </a:r>
                      <a:endParaRPr lang="en-US"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aseline="0" dirty="0" smtClean="0"/>
                    </a:p>
                  </a:txBody>
                  <a:tcPr/>
                </a:tc>
              </a:tr>
              <a:tr h="288975">
                <a:tc>
                  <a:txBody>
                    <a:bodyPr/>
                    <a:lstStyle/>
                    <a:p>
                      <a:pPr algn="ctr"/>
                      <a:r>
                        <a:rPr lang="en-US" sz="1600" dirty="0" smtClean="0"/>
                        <a:t>m</a:t>
                      </a:r>
                      <a:endParaRPr lang="en-US"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y=false</a:t>
                      </a:r>
                      <a:endParaRPr lang="en-US" sz="1600" baseline="0" dirty="0" smtClean="0"/>
                    </a:p>
                  </a:txBody>
                  <a:tcPr/>
                </a:tc>
              </a:tr>
              <a:tr h="288975">
                <a:tc>
                  <a:txBody>
                    <a:bodyPr/>
                    <a:lstStyle/>
                    <a:p>
                      <a:pPr algn="ctr"/>
                      <a:r>
                        <a:rPr lang="en-US" sz="1600" dirty="0" smtClean="0"/>
                        <a:t>m+1</a:t>
                      </a:r>
                      <a:endParaRPr lang="en-US"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y=true</a:t>
                      </a:r>
                      <a:endParaRPr lang="en-US" sz="1600" baseline="0" dirty="0" smtClean="0"/>
                    </a:p>
                  </a:txBody>
                  <a:tcPr/>
                </a:tc>
              </a:tr>
              <a:tr h="288975">
                <a:tc>
                  <a:txBody>
                    <a:bodyPr/>
                    <a:lstStyle/>
                    <a:p>
                      <a:pPr algn="ctr"/>
                      <a:r>
                        <a:rPr lang="is-IS" sz="1600" baseline="0" dirty="0" smtClean="0"/>
                        <a:t>…</a:t>
                      </a:r>
                      <a:endParaRPr lang="en-US" sz="1600" baseline="30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sz="1600" baseline="0" dirty="0" smtClean="0"/>
                        <a:t>…</a:t>
                      </a:r>
                      <a:endParaRPr lang="en-US" sz="1600" baseline="-25000" dirty="0" smtClean="0"/>
                    </a:p>
                  </a:txBody>
                  <a:tcPr/>
                </a:tc>
              </a:tr>
              <a:tr h="288975">
                <a:tc>
                  <a:txBody>
                    <a:bodyPr/>
                    <a:lstStyle/>
                    <a:p>
                      <a:pPr algn="ctr"/>
                      <a:r>
                        <a:rPr lang="en-US" sz="1600" dirty="0" smtClean="0"/>
                        <a:t>2</a:t>
                      </a:r>
                      <a:r>
                        <a:rPr lang="en-US" sz="1600" baseline="30000" dirty="0" smtClean="0"/>
                        <a:t>48</a:t>
                      </a:r>
                      <a:endParaRPr lang="en-US" sz="1600" baseline="30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y=true</a:t>
                      </a:r>
                      <a:endParaRPr lang="en-US" sz="1600" baseline="-25000" dirty="0" smtClean="0"/>
                    </a:p>
                  </a:txBody>
                  <a:tcPr/>
                </a:tc>
              </a:tr>
            </a:tbl>
          </a:graphicData>
        </a:graphic>
      </p:graphicFrame>
      <p:sp>
        <p:nvSpPr>
          <p:cNvPr id="18" name="Rectangle 17"/>
          <p:cNvSpPr/>
          <p:nvPr/>
        </p:nvSpPr>
        <p:spPr>
          <a:xfrm>
            <a:off x="437441" y="3631950"/>
            <a:ext cx="2921001" cy="369332"/>
          </a:xfrm>
          <a:prstGeom prst="rect">
            <a:avLst/>
          </a:prstGeom>
        </p:spPr>
        <p:txBody>
          <a:bodyPr wrap="square">
            <a:spAutoFit/>
          </a:bodyPr>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y</a:t>
            </a:r>
            <a:r>
              <a:rPr lang="en-US" sz="1800" baseline="0" dirty="0" smtClean="0">
                <a:latin typeface="Menlo Regular" charset="0"/>
                <a:cs typeface="Menlo Regular" charset="0"/>
                <a:sym typeface="Menlo Regular" charset="0"/>
              </a:rPr>
              <a:t> =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&gt; m	</a:t>
            </a:r>
            <a:endParaRPr lang="en-US" sz="1800" baseline="0" dirty="0">
              <a:latin typeface="Menlo Regular" charset="0"/>
              <a:cs typeface="Menlo Regular" charset="0"/>
              <a:sym typeface="Menlo Regular" charset="0"/>
            </a:endParaRPr>
          </a:p>
        </p:txBody>
      </p:sp>
      <p:graphicFrame>
        <p:nvGraphicFramePr>
          <p:cNvPr id="19" name="Table 18"/>
          <p:cNvGraphicFramePr>
            <a:graphicFrameLocks noGrp="1"/>
          </p:cNvGraphicFramePr>
          <p:nvPr>
            <p:extLst/>
          </p:nvPr>
        </p:nvGraphicFramePr>
        <p:xfrm>
          <a:off x="4670197" y="4092505"/>
          <a:ext cx="3994739" cy="222504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361351"/>
                <a:gridCol w="2633388"/>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solidFill>
                            <a:schemeClr val="bg1"/>
                          </a:solidFill>
                        </a:rPr>
                        <a:t>p.ethSrc</a:t>
                      </a:r>
                      <a:endParaRPr lang="en-US" dirty="0">
                        <a:solidFill>
                          <a:schemeClr val="bg1"/>
                        </a:solidFill>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solidFill>
                            <a:srgbClr val="FFFFFF"/>
                          </a:solidFill>
                        </a:rPr>
                        <a:t>Action</a:t>
                      </a:r>
                      <a:endParaRPr lang="en-US" dirty="0">
                        <a:solidFill>
                          <a:srgbClr val="FFFFFF"/>
                        </a:solidFill>
                      </a:endParaRPr>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800" baseline="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800" baseline="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20" name="Right Arrow 19"/>
          <p:cNvSpPr/>
          <p:nvPr/>
        </p:nvSpPr>
        <p:spPr bwMode="auto">
          <a:xfrm>
            <a:off x="3301999" y="5108224"/>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Tree>
    <p:extLst>
      <p:ext uri="{BB962C8B-B14F-4D97-AF65-F5344CB8AC3E}">
        <p14:creationId xmlns:p14="http://schemas.microsoft.com/office/powerpoint/2010/main" val="796556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xfrm>
            <a:off x="256874" y="85614"/>
            <a:ext cx="8772826" cy="685800"/>
          </a:xfrm>
          <a:ln/>
        </p:spPr>
        <p:txBody>
          <a:bodyPr/>
          <a:lstStyle/>
          <a:p>
            <a:r>
              <a:rPr lang="en-US" sz="3200" dirty="0" smtClean="0"/>
              <a:t>Background</a:t>
            </a:r>
            <a:r>
              <a:rPr lang="en-US" sz="3200" dirty="0"/>
              <a:t>: High-Level Algorithmic SDN Programming</a:t>
            </a:r>
          </a:p>
        </p:txBody>
      </p:sp>
      <p:sp>
        <p:nvSpPr>
          <p:cNvPr id="10"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3</a:t>
            </a:fld>
            <a:endParaRPr lang="en-US" dirty="0">
              <a:solidFill>
                <a:schemeClr val="bg2"/>
              </a:solidFill>
            </a:endParaRPr>
          </a:p>
        </p:txBody>
      </p:sp>
      <p:pic>
        <p:nvPicPr>
          <p:cNvPr id="9" name="Picture 8"/>
          <p:cNvPicPr>
            <a:picLocks noChangeAspect="1"/>
          </p:cNvPicPr>
          <p:nvPr/>
        </p:nvPicPr>
        <p:blipFill>
          <a:blip r:embed="rId3">
            <a:alphaModFix amt="55000"/>
            <a:extLst>
              <a:ext uri="{BEBA8EAE-BF5A-486C-A8C5-ECC9F3942E4B}">
                <a14:imgProps xmlns:a14="http://schemas.microsoft.com/office/drawing/2010/main">
                  <a14:imgLayer r:embed="rId4">
                    <a14:imgEffect>
                      <a14:backgroundRemoval t="0" b="100000" l="328" r="100000"/>
                    </a14:imgEffect>
                  </a14:imgLayer>
                </a14:imgProps>
              </a:ext>
            </a:extLst>
          </a:blip>
          <a:stretch>
            <a:fillRect/>
          </a:stretch>
        </p:blipFill>
        <p:spPr>
          <a:xfrm>
            <a:off x="1621162" y="1951478"/>
            <a:ext cx="4050976" cy="2649104"/>
          </a:xfrm>
          <a:prstGeom prst="rect">
            <a:avLst/>
          </a:prstGeom>
        </p:spPr>
      </p:pic>
      <p:sp>
        <p:nvSpPr>
          <p:cNvPr id="8" name="Freeform 7"/>
          <p:cNvSpPr/>
          <p:nvPr/>
        </p:nvSpPr>
        <p:spPr>
          <a:xfrm>
            <a:off x="2184263" y="2483118"/>
            <a:ext cx="2542366" cy="1727098"/>
          </a:xfrm>
          <a:custGeom>
            <a:avLst/>
            <a:gdLst>
              <a:gd name="connsiteX0" fmla="*/ 0 w 1707444"/>
              <a:gd name="connsiteY0" fmla="*/ 0 h 959556"/>
              <a:gd name="connsiteX1" fmla="*/ 324555 w 1707444"/>
              <a:gd name="connsiteY1" fmla="*/ 395111 h 959556"/>
              <a:gd name="connsiteX2" fmla="*/ 1270000 w 1707444"/>
              <a:gd name="connsiteY2" fmla="*/ 522111 h 959556"/>
              <a:gd name="connsiteX3" fmla="*/ 1707444 w 1707444"/>
              <a:gd name="connsiteY3" fmla="*/ 959556 h 959556"/>
            </a:gdLst>
            <a:ahLst/>
            <a:cxnLst>
              <a:cxn ang="0">
                <a:pos x="connsiteX0" y="connsiteY0"/>
              </a:cxn>
              <a:cxn ang="0">
                <a:pos x="connsiteX1" y="connsiteY1"/>
              </a:cxn>
              <a:cxn ang="0">
                <a:pos x="connsiteX2" y="connsiteY2"/>
              </a:cxn>
              <a:cxn ang="0">
                <a:pos x="connsiteX3" y="connsiteY3"/>
              </a:cxn>
            </a:cxnLst>
            <a:rect l="l" t="t" r="r" b="b"/>
            <a:pathLst>
              <a:path w="1707444" h="959556">
                <a:moveTo>
                  <a:pt x="0" y="0"/>
                </a:moveTo>
                <a:cubicBezTo>
                  <a:pt x="56444" y="154046"/>
                  <a:pt x="112888" y="308093"/>
                  <a:pt x="324555" y="395111"/>
                </a:cubicBezTo>
                <a:cubicBezTo>
                  <a:pt x="536222" y="482130"/>
                  <a:pt x="1039519" y="428037"/>
                  <a:pt x="1270000" y="522111"/>
                </a:cubicBezTo>
                <a:cubicBezTo>
                  <a:pt x="1500481" y="616185"/>
                  <a:pt x="1707444" y="959556"/>
                  <a:pt x="1707444" y="959556"/>
                </a:cubicBezTo>
              </a:path>
            </a:pathLst>
          </a:custGeom>
          <a:ln w="28575" cmpd="sng">
            <a:solidFill>
              <a:srgbClr val="4F81BD"/>
            </a:solidFill>
            <a:tailEnd type="triangle" w="lg" len="lg"/>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grpSp>
        <p:nvGrpSpPr>
          <p:cNvPr id="2" name="Group 1"/>
          <p:cNvGrpSpPr/>
          <p:nvPr/>
        </p:nvGrpSpPr>
        <p:grpSpPr>
          <a:xfrm>
            <a:off x="235741" y="1717027"/>
            <a:ext cx="2006026" cy="1200329"/>
            <a:chOff x="235741" y="1516995"/>
            <a:chExt cx="2006026" cy="1200329"/>
          </a:xfrm>
        </p:grpSpPr>
        <p:cxnSp>
          <p:nvCxnSpPr>
            <p:cNvPr id="7" name="Straight Arrow Connector 6"/>
            <p:cNvCxnSpPr/>
            <p:nvPr/>
          </p:nvCxnSpPr>
          <p:spPr bwMode="auto">
            <a:xfrm>
              <a:off x="1595947" y="1568573"/>
              <a:ext cx="588316" cy="634963"/>
            </a:xfrm>
            <a:prstGeom prst="straightConnector1">
              <a:avLst/>
            </a:prstGeom>
            <a:solidFill>
              <a:schemeClr val="accent1"/>
            </a:solidFill>
            <a:ln w="9525" cap="flat" cmpd="sng" algn="ctr">
              <a:solidFill>
                <a:schemeClr val="tx1"/>
              </a:solidFill>
              <a:prstDash val="solid"/>
              <a:round/>
              <a:headEnd type="none" w="med" len="med"/>
              <a:tailEnd type="triangle" w="lg" len="lg"/>
            </a:ln>
            <a:effectLst/>
          </p:spPr>
        </p:cxnSp>
        <p:sp>
          <p:nvSpPr>
            <p:cNvPr id="5" name="Rectangle 4"/>
            <p:cNvSpPr/>
            <p:nvPr/>
          </p:nvSpPr>
          <p:spPr>
            <a:xfrm>
              <a:off x="235741" y="1516995"/>
              <a:ext cx="2006026" cy="1200329"/>
            </a:xfrm>
            <a:prstGeom prst="rect">
              <a:avLst/>
            </a:prstGeom>
          </p:spPr>
          <p:txBody>
            <a:bodyPr wrap="square">
              <a:spAutoFit/>
            </a:bodyPr>
            <a:lstStyle/>
            <a:p>
              <a:r>
                <a:rPr lang="en-US" baseline="0" dirty="0" smtClean="0"/>
                <a:t>consider</a:t>
              </a:r>
              <a:br>
                <a:rPr lang="en-US" baseline="0" dirty="0" smtClean="0"/>
              </a:br>
              <a:r>
                <a:rPr lang="en-US" baseline="0" dirty="0" smtClean="0"/>
                <a:t>each </a:t>
              </a:r>
              <a:r>
                <a:rPr lang="en-US" baseline="0" dirty="0" err="1" smtClean="0"/>
                <a:t>pkt</a:t>
              </a:r>
              <a:r>
                <a:rPr lang="en-US" baseline="0" dirty="0" smtClean="0"/>
                <a:t/>
              </a:r>
              <a:br>
                <a:rPr lang="en-US" baseline="0" dirty="0" smtClean="0"/>
              </a:br>
              <a:r>
                <a:rPr lang="en-US" baseline="0" dirty="0" smtClean="0"/>
                <a:t>as a </a:t>
              </a:r>
              <a:r>
                <a:rPr lang="en-US" baseline="0" dirty="0" smtClean="0">
                  <a:solidFill>
                    <a:srgbClr val="C00000"/>
                  </a:solidFill>
                </a:rPr>
                <a:t>request</a:t>
              </a:r>
              <a:endParaRPr lang="en-US" baseline="0" dirty="0">
                <a:solidFill>
                  <a:srgbClr val="C00000"/>
                </a:solidFill>
              </a:endParaRPr>
            </a:p>
          </p:txBody>
        </p:sp>
      </p:grpSp>
      <p:sp>
        <p:nvSpPr>
          <p:cNvPr id="14" name="Rectangle 13"/>
          <p:cNvSpPr/>
          <p:nvPr/>
        </p:nvSpPr>
        <p:spPr>
          <a:xfrm>
            <a:off x="5087846" y="5068005"/>
            <a:ext cx="4284753" cy="1323439"/>
          </a:xfrm>
          <a:prstGeom prst="rect">
            <a:avLst/>
          </a:prstGeom>
        </p:spPr>
        <p:txBody>
          <a:bodyPr wrap="square">
            <a:spAutoFit/>
          </a:bodyPr>
          <a:lstStyle/>
          <a:p>
            <a:r>
              <a:rPr lang="en-US" sz="2000" baseline="0" dirty="0" smtClean="0"/>
              <a:t>- A network control function returns how a </a:t>
            </a:r>
            <a:r>
              <a:rPr lang="en-US" sz="2000" baseline="0" dirty="0" err="1" smtClean="0"/>
              <a:t>pkt</a:t>
            </a:r>
            <a:r>
              <a:rPr lang="en-US" sz="2000" baseline="0" dirty="0" smtClean="0"/>
              <a:t> </a:t>
            </a:r>
            <a:r>
              <a:rPr lang="en-US" sz="2000" baseline="0" dirty="0" smtClean="0">
                <a:solidFill>
                  <a:srgbClr val="C00000"/>
                </a:solidFill>
              </a:rPr>
              <a:t>traverses</a:t>
            </a:r>
            <a:r>
              <a:rPr lang="en-US" sz="2000" baseline="0" dirty="0" smtClean="0"/>
              <a:t> network, not how </a:t>
            </a:r>
            <a:r>
              <a:rPr lang="en-US" sz="2000" baseline="0" dirty="0" err="1" smtClean="0"/>
              <a:t>datapath</a:t>
            </a:r>
            <a:r>
              <a:rPr lang="en-US" sz="2000" baseline="0" dirty="0" smtClean="0"/>
              <a:t> (flow tables) are configured.</a:t>
            </a:r>
            <a:endParaRPr lang="en-US" sz="2000" baseline="0" dirty="0"/>
          </a:p>
        </p:txBody>
      </p:sp>
      <p:sp>
        <p:nvSpPr>
          <p:cNvPr id="3" name="Rectangle 2"/>
          <p:cNvSpPr/>
          <p:nvPr/>
        </p:nvSpPr>
        <p:spPr>
          <a:xfrm>
            <a:off x="500064" y="880745"/>
            <a:ext cx="8301038" cy="400110"/>
          </a:xfrm>
          <a:prstGeom prst="rect">
            <a:avLst/>
          </a:prstGeom>
          <a:ln>
            <a:solidFill>
              <a:schemeClr val="accent1">
                <a:lumMod val="50000"/>
              </a:schemeClr>
            </a:solidFill>
          </a:ln>
        </p:spPr>
        <p:txBody>
          <a:bodyPr wrap="square">
            <a:spAutoFit/>
          </a:bodyPr>
          <a:lstStyle/>
          <a:p>
            <a:pPr marL="0" indent="0" algn="ctr">
              <a:buNone/>
            </a:pPr>
            <a:r>
              <a:rPr lang="en-US" sz="2000" baseline="0" dirty="0" smtClean="0"/>
              <a:t>Goal: Can </a:t>
            </a:r>
            <a:r>
              <a:rPr lang="en-US" sz="2000" baseline="0" dirty="0"/>
              <a:t>we let programmers write the </a:t>
            </a:r>
            <a:r>
              <a:rPr lang="en-US" sz="2000" baseline="0" dirty="0">
                <a:solidFill>
                  <a:srgbClr val="C00000"/>
                </a:solidFill>
              </a:rPr>
              <a:t>most obvious</a:t>
            </a:r>
            <a:r>
              <a:rPr lang="en-US" sz="2000" baseline="0" dirty="0"/>
              <a:t> </a:t>
            </a:r>
            <a:r>
              <a:rPr lang="en-US" sz="2000" baseline="0" dirty="0" smtClean="0"/>
              <a:t>SDN code?</a:t>
            </a:r>
            <a:endParaRPr lang="en-US" sz="2000" baseline="0" dirty="0"/>
          </a:p>
        </p:txBody>
      </p:sp>
      <p:sp>
        <p:nvSpPr>
          <p:cNvPr id="16" name="Rectangle 15"/>
          <p:cNvSpPr/>
          <p:nvPr/>
        </p:nvSpPr>
        <p:spPr>
          <a:xfrm>
            <a:off x="5087846" y="3873352"/>
            <a:ext cx="3827552" cy="1015663"/>
          </a:xfrm>
          <a:prstGeom prst="rect">
            <a:avLst/>
          </a:prstGeom>
        </p:spPr>
        <p:txBody>
          <a:bodyPr wrap="square">
            <a:spAutoFit/>
          </a:bodyPr>
          <a:lstStyle/>
          <a:p>
            <a:r>
              <a:rPr lang="en-US" sz="2000" baseline="0" dirty="0" smtClean="0"/>
              <a:t>- Network control expressed in </a:t>
            </a:r>
            <a:r>
              <a:rPr lang="en-US" sz="2000" baseline="0" dirty="0" smtClean="0">
                <a:solidFill>
                  <a:srgbClr val="C00000"/>
                </a:solidFill>
              </a:rPr>
              <a:t>general purpose</a:t>
            </a:r>
            <a:r>
              <a:rPr lang="en-US" sz="2000" baseline="0" dirty="0" smtClean="0"/>
              <a:t> language</a:t>
            </a:r>
            <a:r>
              <a:rPr lang="en-US" sz="2000" baseline="0" dirty="0"/>
              <a:t>, </a:t>
            </a:r>
            <a:r>
              <a:rPr lang="en-US" sz="2000" baseline="0" dirty="0">
                <a:solidFill>
                  <a:srgbClr val="C00000"/>
                </a:solidFill>
              </a:rPr>
              <a:t>(logically) invoked on each </a:t>
            </a:r>
            <a:r>
              <a:rPr lang="en-US" sz="2000" baseline="0" dirty="0" err="1" smtClean="0">
                <a:solidFill>
                  <a:srgbClr val="C00000"/>
                </a:solidFill>
              </a:rPr>
              <a:t>pkt</a:t>
            </a:r>
            <a:endParaRPr lang="en-US" sz="2000" baseline="0" dirty="0">
              <a:solidFill>
                <a:srgbClr val="C00000"/>
              </a:solidFill>
            </a:endParaRPr>
          </a:p>
        </p:txBody>
      </p:sp>
    </p:spTree>
    <p:extLst>
      <p:ext uri="{BB962C8B-B14F-4D97-AF65-F5344CB8AC3E}">
        <p14:creationId xmlns:p14="http://schemas.microsoft.com/office/powerpoint/2010/main" val="210664646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p:bldP spid="1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More Examples of CM Instructions</a:t>
            </a:r>
            <a:endParaRPr lang="en-US" sz="3200" dirty="0"/>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30</a:t>
            </a:fld>
            <a:endParaRPr lang="en-US" dirty="0">
              <a:solidFill>
                <a:schemeClr val="bg2"/>
              </a:solidFill>
            </a:endParaRPr>
          </a:p>
        </p:txBody>
      </p:sp>
      <p:graphicFrame>
        <p:nvGraphicFramePr>
          <p:cNvPr id="7" name="Table 6"/>
          <p:cNvGraphicFramePr>
            <a:graphicFrameLocks noGrp="1"/>
          </p:cNvGraphicFramePr>
          <p:nvPr>
            <p:extLst/>
          </p:nvPr>
        </p:nvGraphicFramePr>
        <p:xfrm>
          <a:off x="335074" y="1279177"/>
          <a:ext cx="2360147" cy="2346960"/>
        </p:xfrm>
        <a:graphic>
          <a:graphicData uri="http://schemas.openxmlformats.org/drawingml/2006/table">
            <a:tbl>
              <a:tblPr firstRow="1" bandRow="1">
                <a:tableStyleId>{3C2FFA5D-87B4-456A-9821-1D502468CF0F}</a:tableStyleId>
              </a:tblPr>
              <a:tblGrid>
                <a:gridCol w="1022904"/>
                <a:gridCol w="1337243"/>
              </a:tblGrid>
              <a:tr h="288975">
                <a:tc>
                  <a:txBody>
                    <a:bodyPr/>
                    <a:lstStyle/>
                    <a:p>
                      <a:pPr algn="ctr"/>
                      <a:r>
                        <a:rPr lang="en-US" sz="1600" baseline="0" dirty="0" err="1" smtClean="0"/>
                        <a:t>p.ethSrc</a:t>
                      </a:r>
                      <a:endParaRPr lang="en-US" sz="1600" baseline="-25000" dirty="0"/>
                    </a:p>
                  </a:txBody>
                  <a:tcPr/>
                </a:tc>
                <a:tc>
                  <a:txBody>
                    <a:bodyPr/>
                    <a:lstStyle/>
                    <a:p>
                      <a:pPr algn="ctr"/>
                      <a:r>
                        <a:rPr lang="en-US" sz="1600" dirty="0" smtClean="0"/>
                        <a:t>Action</a:t>
                      </a:r>
                      <a:endParaRPr lang="en-US" sz="1600" dirty="0"/>
                    </a:p>
                  </a:txBody>
                  <a:tcPr/>
                </a:tc>
              </a:tr>
              <a:tr h="288975">
                <a:tc>
                  <a:txBody>
                    <a:bodyPr/>
                    <a:lstStyle/>
                    <a:p>
                      <a:pPr algn="ctr"/>
                      <a:r>
                        <a:rPr lang="en-US" sz="1600" dirty="0" smtClean="0"/>
                        <a:t>1</a:t>
                      </a:r>
                      <a:endParaRPr lang="en-US" sz="1600" baseline="-25000" dirty="0"/>
                    </a:p>
                  </a:txBody>
                  <a:tcPr/>
                </a:tc>
                <a:tc>
                  <a:txBody>
                    <a:bodyPr/>
                    <a:lstStyle/>
                    <a:p>
                      <a:pPr algn="ctr"/>
                      <a:r>
                        <a:rPr lang="en-US" sz="1600" dirty="0" smtClean="0"/>
                        <a:t>y=false</a:t>
                      </a:r>
                      <a:endParaRPr lang="en-US" sz="1600" baseline="0" dirty="0"/>
                    </a:p>
                  </a:txBody>
                  <a:tcPr/>
                </a:tc>
              </a:tr>
              <a:tr h="288975">
                <a:tc>
                  <a:txBody>
                    <a:bodyPr/>
                    <a:lstStyle/>
                    <a:p>
                      <a:pPr algn="ctr"/>
                      <a:r>
                        <a:rPr lang="is-IS" sz="1600" dirty="0" smtClean="0"/>
                        <a:t>...</a:t>
                      </a:r>
                      <a:endParaRPr lang="en-US"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aseline="0" dirty="0" smtClean="0"/>
                    </a:p>
                  </a:txBody>
                  <a:tcPr/>
                </a:tc>
              </a:tr>
              <a:tr h="288975">
                <a:tc>
                  <a:txBody>
                    <a:bodyPr/>
                    <a:lstStyle/>
                    <a:p>
                      <a:pPr algn="ctr"/>
                      <a:r>
                        <a:rPr lang="en-US" sz="1600" dirty="0" smtClean="0"/>
                        <a:t>m</a:t>
                      </a:r>
                      <a:endParaRPr lang="en-US"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y=false</a:t>
                      </a:r>
                      <a:endParaRPr lang="en-US" sz="1600" baseline="0" dirty="0" smtClean="0"/>
                    </a:p>
                  </a:txBody>
                  <a:tcPr/>
                </a:tc>
              </a:tr>
              <a:tr h="288975">
                <a:tc>
                  <a:txBody>
                    <a:bodyPr/>
                    <a:lstStyle/>
                    <a:p>
                      <a:pPr algn="ctr"/>
                      <a:r>
                        <a:rPr lang="en-US" sz="1600" dirty="0" smtClean="0"/>
                        <a:t>m+1</a:t>
                      </a:r>
                      <a:endParaRPr lang="en-US"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y=true</a:t>
                      </a:r>
                      <a:endParaRPr lang="en-US" sz="1600" baseline="0" dirty="0" smtClean="0"/>
                    </a:p>
                  </a:txBody>
                  <a:tcPr/>
                </a:tc>
              </a:tr>
              <a:tr h="288975">
                <a:tc>
                  <a:txBody>
                    <a:bodyPr/>
                    <a:lstStyle/>
                    <a:p>
                      <a:pPr algn="ctr"/>
                      <a:r>
                        <a:rPr lang="is-IS" sz="1600" baseline="0" dirty="0" smtClean="0"/>
                        <a:t>…</a:t>
                      </a:r>
                      <a:endParaRPr lang="en-US" sz="1600" baseline="30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sz="1600" baseline="0" dirty="0" smtClean="0"/>
                        <a:t>…</a:t>
                      </a:r>
                      <a:endParaRPr lang="en-US" sz="1600" baseline="-25000" dirty="0" smtClean="0"/>
                    </a:p>
                  </a:txBody>
                  <a:tcPr/>
                </a:tc>
              </a:tr>
              <a:tr h="288975">
                <a:tc>
                  <a:txBody>
                    <a:bodyPr/>
                    <a:lstStyle/>
                    <a:p>
                      <a:pPr algn="ctr"/>
                      <a:r>
                        <a:rPr lang="en-US" sz="1600" dirty="0" smtClean="0"/>
                        <a:t>2</a:t>
                      </a:r>
                      <a:r>
                        <a:rPr lang="en-US" sz="1600" baseline="30000" dirty="0" smtClean="0"/>
                        <a:t>48</a:t>
                      </a:r>
                      <a:endParaRPr lang="en-US" sz="1600" baseline="30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y=true</a:t>
                      </a:r>
                      <a:endParaRPr lang="en-US" sz="1600" baseline="-25000" dirty="0" smtClean="0"/>
                    </a:p>
                  </a:txBody>
                  <a:tcPr/>
                </a:tc>
              </a:tr>
            </a:tbl>
          </a:graphicData>
        </a:graphic>
      </p:graphicFrame>
      <p:sp>
        <p:nvSpPr>
          <p:cNvPr id="5" name="Rectangle 4"/>
          <p:cNvSpPr/>
          <p:nvPr/>
        </p:nvSpPr>
        <p:spPr>
          <a:xfrm>
            <a:off x="296331" y="837950"/>
            <a:ext cx="2921001" cy="369332"/>
          </a:xfrm>
          <a:prstGeom prst="rect">
            <a:avLst/>
          </a:prstGeom>
        </p:spPr>
        <p:txBody>
          <a:bodyPr wrap="square">
            <a:spAutoFit/>
          </a:bodyPr>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y</a:t>
            </a:r>
            <a:r>
              <a:rPr lang="en-US" sz="1800" baseline="0" dirty="0" smtClean="0">
                <a:latin typeface="Menlo Regular" charset="0"/>
                <a:cs typeface="Menlo Regular" charset="0"/>
                <a:sym typeface="Menlo Regular" charset="0"/>
              </a:rPr>
              <a:t> =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&gt; m	</a:t>
            </a:r>
            <a:endParaRPr lang="en-US" sz="1800" baseline="0" dirty="0">
              <a:latin typeface="Menlo Regular" charset="0"/>
              <a:cs typeface="Menlo Regular" charset="0"/>
              <a:sym typeface="Menlo Regular" charset="0"/>
            </a:endParaRPr>
          </a:p>
        </p:txBody>
      </p:sp>
      <p:graphicFrame>
        <p:nvGraphicFramePr>
          <p:cNvPr id="15" name="Table 14"/>
          <p:cNvGraphicFramePr>
            <a:graphicFrameLocks noGrp="1"/>
          </p:cNvGraphicFramePr>
          <p:nvPr>
            <p:extLst/>
          </p:nvPr>
        </p:nvGraphicFramePr>
        <p:xfrm>
          <a:off x="4529087" y="1298505"/>
          <a:ext cx="3994739" cy="222504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361351"/>
                <a:gridCol w="2633388"/>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solidFill>
                            <a:schemeClr val="bg1"/>
                          </a:solidFill>
                        </a:rPr>
                        <a:t>p.ethSrc</a:t>
                      </a:r>
                      <a:endParaRPr lang="en-US" dirty="0">
                        <a:solidFill>
                          <a:schemeClr val="bg1"/>
                        </a:solidFill>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solidFill>
                            <a:srgbClr val="FFFFFF"/>
                          </a:solidFill>
                        </a:rPr>
                        <a:t>Action</a:t>
                      </a:r>
                      <a:endParaRPr lang="en-US" dirty="0">
                        <a:solidFill>
                          <a:srgbClr val="FFFFFF"/>
                        </a:solidFill>
                      </a:endParaRPr>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800" baseline="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is-IS" dirty="0" smtClean="0"/>
                        <a:t>…</a:t>
                      </a:r>
                      <a:endParaRPr lang="en-US"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US"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800" baseline="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en-US"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endParaRPr lang="en-US"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6" name="Right Arrow 5"/>
          <p:cNvSpPr/>
          <p:nvPr/>
        </p:nvSpPr>
        <p:spPr bwMode="auto">
          <a:xfrm>
            <a:off x="3160889" y="2314224"/>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13" name="Rectangle 12"/>
          <p:cNvSpPr/>
          <p:nvPr/>
        </p:nvSpPr>
        <p:spPr>
          <a:xfrm>
            <a:off x="279397" y="3996017"/>
            <a:ext cx="3770491" cy="369332"/>
          </a:xfrm>
          <a:prstGeom prst="rect">
            <a:avLst/>
          </a:prstGeom>
        </p:spPr>
        <p:txBody>
          <a:bodyPr wrap="square">
            <a:spAutoFit/>
          </a:bodyPr>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y</a:t>
            </a:r>
            <a:r>
              <a:rPr lang="en-US" sz="1800" baseline="0" dirty="0" smtClean="0">
                <a:latin typeface="Menlo Regular" charset="0"/>
                <a:cs typeface="Menlo Regular" charset="0"/>
                <a:sym typeface="Menlo Regular" charset="0"/>
              </a:rPr>
              <a:t> =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smtClean="0">
                <a:latin typeface="Menlo Bold" charset="0"/>
                <a:cs typeface="Menlo Bold" charset="0"/>
                <a:sym typeface="Menlo Bold" charset="0"/>
              </a:rPr>
              <a:t> != </a:t>
            </a:r>
            <a:r>
              <a:rPr lang="en-US" sz="1800" baseline="0" dirty="0" err="1" smtClean="0">
                <a:latin typeface="Menlo Bold" charset="0"/>
                <a:cs typeface="Menlo Bold" charset="0"/>
                <a:sym typeface="Menlo Bold" charset="0"/>
              </a:rPr>
              <a:t>p.ethDst</a:t>
            </a:r>
            <a:endParaRPr lang="en-US" sz="1800" baseline="0" dirty="0">
              <a:latin typeface="Menlo Regular" charset="0"/>
              <a:cs typeface="Menlo Regular" charset="0"/>
              <a:sym typeface="Menlo Regular" charset="0"/>
            </a:endParaRPr>
          </a:p>
        </p:txBody>
      </p:sp>
      <p:graphicFrame>
        <p:nvGraphicFramePr>
          <p:cNvPr id="14" name="Table 13"/>
          <p:cNvGraphicFramePr>
            <a:graphicFrameLocks noGrp="1"/>
          </p:cNvGraphicFramePr>
          <p:nvPr>
            <p:extLst/>
          </p:nvPr>
        </p:nvGraphicFramePr>
        <p:xfrm>
          <a:off x="5274156" y="4357796"/>
          <a:ext cx="3136068" cy="185420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118178"/>
                <a:gridCol w="1086555"/>
                <a:gridCol w="931335"/>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solidFill>
                            <a:schemeClr val="bg1"/>
                          </a:solidFill>
                        </a:rPr>
                        <a:t>p.ethSrc</a:t>
                      </a:r>
                      <a:endParaRPr lang="en-US" dirty="0">
                        <a:solidFill>
                          <a:schemeClr val="bg1"/>
                        </a:solidFill>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err="1" smtClean="0">
                          <a:solidFill>
                            <a:schemeClr val="bg1"/>
                          </a:solidFill>
                        </a:rPr>
                        <a:t>p.ethDst</a:t>
                      </a:r>
                      <a:endParaRPr lang="en-US" dirty="0" smtClean="0">
                        <a:solidFill>
                          <a:schemeClr val="bg1"/>
                        </a:solidFill>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solidFill>
                            <a:srgbClr val="FFFFFF"/>
                          </a:solidFill>
                        </a:rPr>
                        <a:t>Action</a:t>
                      </a:r>
                      <a:endParaRPr lang="en-US" dirty="0">
                        <a:solidFill>
                          <a:srgbClr val="FFFFFF"/>
                        </a:solidFill>
                      </a:endParaRPr>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70840">
                <a:tc>
                  <a:txBody>
                    <a:bodyPr/>
                    <a:lstStyle/>
                    <a:p>
                      <a:pPr algn="ctr"/>
                      <a:endParaRPr lang="en-US" sz="1600"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endParaRPr lang="en-US" sz="1600"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endParaRPr lang="en-US" sz="16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p>
                      <a:pPr algn="ctr"/>
                      <a:endParaRPr lang="en-US" sz="1600"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endParaRPr lang="en-US" sz="16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aseline="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p>
                      <a:pPr algn="ctr"/>
                      <a:endParaRPr lang="en-US" sz="16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endParaRPr lang="en-US" sz="16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aseline="-2500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p>
                      <a:pPr algn="ctr"/>
                      <a:endParaRPr lang="en-US" sz="1600" baseline="30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pPr algn="ctr"/>
                      <a:endParaRPr lang="en-US" sz="1600" baseline="30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aseline="-2500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sp>
        <p:nvSpPr>
          <p:cNvPr id="17" name="Right Arrow 16"/>
          <p:cNvSpPr/>
          <p:nvPr/>
        </p:nvSpPr>
        <p:spPr bwMode="auto">
          <a:xfrm>
            <a:off x="3793067" y="5077183"/>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graphicFrame>
        <p:nvGraphicFramePr>
          <p:cNvPr id="12" name="Table 11"/>
          <p:cNvGraphicFramePr>
            <a:graphicFrameLocks noGrp="1"/>
          </p:cNvGraphicFramePr>
          <p:nvPr>
            <p:extLst/>
          </p:nvPr>
        </p:nvGraphicFramePr>
        <p:xfrm>
          <a:off x="346555" y="4354974"/>
          <a:ext cx="3136068" cy="1854200"/>
        </p:xfrm>
        <a:graphic>
          <a:graphicData uri="http://schemas.openxmlformats.org/drawingml/2006/table">
            <a:tbl>
              <a:tblPr firstRow="1" bandRow="1">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118178"/>
                <a:gridCol w="1086555"/>
                <a:gridCol w="931335"/>
              </a:tblGrid>
              <a:tr h="3708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err="1" smtClean="0">
                          <a:solidFill>
                            <a:schemeClr val="bg1"/>
                          </a:solidFill>
                        </a:rPr>
                        <a:t>p.ethSrc</a:t>
                      </a:r>
                      <a:endParaRPr lang="en-US" dirty="0">
                        <a:solidFill>
                          <a:schemeClr val="bg1"/>
                        </a:solidFill>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smtClean="0">
                          <a:ln>
                            <a:noFill/>
                          </a:ln>
                          <a:solidFill>
                            <a:prstClr val="white"/>
                          </a:solidFill>
                          <a:effectLst/>
                          <a:uLnTx/>
                          <a:uFillTx/>
                          <a:latin typeface="+mn-lt"/>
                          <a:ea typeface="+mn-ea"/>
                          <a:cs typeface="+mn-cs"/>
                        </a:rPr>
                        <a:t>p.ethDst</a:t>
                      </a:r>
                      <a:endParaRPr kumimoji="0" lang="en-US" sz="1800" b="0" i="0" u="none" strike="noStrike" kern="1200" cap="none" spc="0" normalizeH="0" baseline="0" noProof="0" dirty="0">
                        <a:ln>
                          <a:noFill/>
                        </a:ln>
                        <a:solidFill>
                          <a:prstClr val="white"/>
                        </a:solidFill>
                        <a:effectLst/>
                        <a:uLnTx/>
                        <a:uFillTx/>
                        <a:latin typeface="+mn-lt"/>
                        <a:ea typeface="+mn-ea"/>
                        <a:cs typeface="+mn-cs"/>
                      </a:endParaRPr>
                    </a:p>
                  </a:txBody>
                  <a:tcPr>
                    <a:lnL>
                      <a:noFill/>
                    </a:lnL>
                    <a:lnR>
                      <a:noFill/>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dirty="0" smtClean="0">
                          <a:solidFill>
                            <a:srgbClr val="FFFFFF"/>
                          </a:solidFill>
                        </a:rPr>
                        <a:t>Action</a:t>
                      </a:r>
                      <a:endParaRPr lang="en-US" dirty="0">
                        <a:solidFill>
                          <a:srgbClr val="FFFFFF"/>
                        </a:solidFill>
                      </a:endParaRPr>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254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70840">
                <a:tc>
                  <a:txBody>
                    <a:bodyPr/>
                    <a:lstStyle/>
                    <a:p>
                      <a:pPr algn="ctr"/>
                      <a:r>
                        <a:rPr lang="en-US" sz="1600" dirty="0" smtClean="0"/>
                        <a:t>1</a:t>
                      </a:r>
                      <a:endParaRPr lang="en-US" sz="1600" baseline="-25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600" dirty="0" smtClean="0"/>
                        <a:t>1</a:t>
                      </a:r>
                      <a:endParaRPr lang="en-US" sz="1600" baseline="-25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600" dirty="0" smtClean="0"/>
                        <a:t>y=false</a:t>
                      </a:r>
                      <a:endParaRPr lang="en-US" sz="16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25400" cap="flat" cmpd="sng" algn="ctr">
                      <a:solidFill>
                        <a:sysClr val="window" lastClr="FFFFFF"/>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p>
                      <a:pPr algn="ctr"/>
                      <a:r>
                        <a:rPr lang="en-US" sz="1600" baseline="0" dirty="0" smtClean="0"/>
                        <a:t>1</a:t>
                      </a:r>
                      <a:endParaRPr lang="en-US" sz="1600" baseline="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en-US" sz="1600" baseline="0" dirty="0" smtClean="0"/>
                        <a:t>2</a:t>
                      </a:r>
                      <a:endParaRPr lang="en-US" sz="1600" baseline="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aseline="0" dirty="0" smtClean="0"/>
                        <a:t>y=true</a:t>
                      </a:r>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p>
                      <a:pPr algn="ctr"/>
                      <a:r>
                        <a:rPr lang="is-IS" sz="1600" dirty="0" smtClean="0"/>
                        <a:t>...</a:t>
                      </a:r>
                      <a:endParaRPr lang="en-US" sz="16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algn="ctr"/>
                      <a:r>
                        <a:rPr lang="is-IS" sz="1600" dirty="0" smtClean="0"/>
                        <a:t>...</a:t>
                      </a:r>
                      <a:endParaRPr lang="en-US" sz="16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sz="1600" baseline="0" dirty="0" smtClean="0"/>
                        <a:t>…</a:t>
                      </a:r>
                      <a:endParaRPr lang="en-US" sz="1600" baseline="-2500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4F81BD">
                        <a:alpha val="40000"/>
                      </a:srgbClr>
                    </a:solidFill>
                  </a:tcPr>
                </a:tc>
              </a:tr>
              <a:tr h="370840">
                <a:tc>
                  <a:txBody>
                    <a:bodyPr/>
                    <a:lstStyle/>
                    <a:p>
                      <a:pPr algn="ctr"/>
                      <a:r>
                        <a:rPr lang="en-US" sz="1600" dirty="0" smtClean="0"/>
                        <a:t>2</a:t>
                      </a:r>
                      <a:r>
                        <a:rPr lang="en-US" sz="1600" baseline="30000" dirty="0" smtClean="0"/>
                        <a:t>48</a:t>
                      </a:r>
                      <a:endParaRPr lang="en-US" sz="1600" baseline="30000" dirty="0"/>
                    </a:p>
                  </a:txBody>
                  <a:tcP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pPr algn="ctr"/>
                      <a:r>
                        <a:rPr lang="en-US" sz="1600" dirty="0" smtClean="0"/>
                        <a:t>2</a:t>
                      </a:r>
                      <a:r>
                        <a:rPr lang="en-US" sz="1600" baseline="30000" dirty="0" smtClean="0"/>
                        <a:t>48</a:t>
                      </a:r>
                      <a:endParaRPr lang="en-US" sz="1600" baseline="300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y=true</a:t>
                      </a:r>
                      <a:endParaRPr lang="en-US" sz="1600" baseline="-25000" dirty="0" smtClean="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82775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 name="Rectangle 22"/>
          <p:cNvSpPr/>
          <p:nvPr/>
        </p:nvSpPr>
        <p:spPr bwMode="auto">
          <a:xfrm>
            <a:off x="3276566" y="5295281"/>
            <a:ext cx="2301029" cy="885111"/>
          </a:xfrm>
          <a:prstGeom prst="rect">
            <a:avLst/>
          </a:prstGeom>
          <a:solidFill>
            <a:schemeClr val="bg2">
              <a:lumMod val="90000"/>
            </a:schemeClr>
          </a:solidFill>
          <a:ln w="3175" cap="flat" cmpd="sng" algn="ctr">
            <a:solidFill>
              <a:schemeClr val="accent6">
                <a:lumMod val="5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22" name="Rectangle 21"/>
          <p:cNvSpPr/>
          <p:nvPr/>
        </p:nvSpPr>
        <p:spPr bwMode="auto">
          <a:xfrm>
            <a:off x="4458401" y="3965831"/>
            <a:ext cx="2301029" cy="1032881"/>
          </a:xfrm>
          <a:prstGeom prst="rect">
            <a:avLst/>
          </a:prstGeom>
          <a:solidFill>
            <a:schemeClr val="bg2">
              <a:lumMod val="90000"/>
            </a:schemeClr>
          </a:solidFill>
          <a:ln w="3175" cap="flat" cmpd="sng" algn="ctr">
            <a:solidFill>
              <a:schemeClr val="accent6">
                <a:lumMod val="5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18" name="Rectangle 17"/>
          <p:cNvSpPr/>
          <p:nvPr/>
        </p:nvSpPr>
        <p:spPr bwMode="auto">
          <a:xfrm>
            <a:off x="2060893" y="3954537"/>
            <a:ext cx="2301029" cy="1032881"/>
          </a:xfrm>
          <a:prstGeom prst="rect">
            <a:avLst/>
          </a:prstGeom>
          <a:solidFill>
            <a:schemeClr val="bg2">
              <a:lumMod val="90000"/>
            </a:schemeClr>
          </a:solidFill>
          <a:ln w="3175" cap="flat" cmpd="sng" algn="ctr">
            <a:solidFill>
              <a:schemeClr val="accent6">
                <a:lumMod val="5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57345" name="Rectangle 1"/>
          <p:cNvSpPr>
            <a:spLocks noGrp="1" noChangeArrowheads="1"/>
          </p:cNvSpPr>
          <p:nvPr>
            <p:ph type="title"/>
          </p:nvPr>
        </p:nvSpPr>
        <p:spPr>
          <a:xfrm>
            <a:off x="256873" y="85614"/>
            <a:ext cx="8767597" cy="685800"/>
          </a:xfrm>
          <a:ln/>
        </p:spPr>
        <p:txBody>
          <a:bodyPr/>
          <a:lstStyle/>
          <a:p>
            <a:r>
              <a:rPr lang="en-US" sz="2800" dirty="0"/>
              <a:t>CM Propagation through </a:t>
            </a:r>
            <a:r>
              <a:rPr lang="en-US" sz="2800" dirty="0" smtClean="0"/>
              <a:t>Data-Flow</a:t>
            </a:r>
            <a:endParaRPr lang="en-US" sz="3200" dirty="0"/>
          </a:p>
        </p:txBody>
      </p:sp>
      <p:grpSp>
        <p:nvGrpSpPr>
          <p:cNvPr id="4" name="Group 3"/>
          <p:cNvGrpSpPr/>
          <p:nvPr/>
        </p:nvGrpSpPr>
        <p:grpSpPr>
          <a:xfrm>
            <a:off x="2345366" y="3577724"/>
            <a:ext cx="4183137" cy="2935592"/>
            <a:chOff x="2422342" y="3092823"/>
            <a:chExt cx="4183137" cy="2935592"/>
          </a:xfrm>
        </p:grpSpPr>
        <p:sp>
          <p:nvSpPr>
            <p:cNvPr id="7" name="圆角矩形 73"/>
            <p:cNvSpPr/>
            <p:nvPr/>
          </p:nvSpPr>
          <p:spPr bwMode="auto">
            <a:xfrm>
              <a:off x="2422342" y="3732858"/>
              <a:ext cx="1862605" cy="487057"/>
            </a:xfrm>
            <a:prstGeom prst="roundRect">
              <a:avLst/>
            </a:prstGeom>
            <a:solidFill>
              <a:schemeClr val="tx2">
                <a:lumMod val="60000"/>
                <a:lumOff val="40000"/>
                <a:alpha val="74000"/>
              </a:schemeClr>
            </a:solidFill>
            <a:ln>
              <a:noFill/>
              <a:headEnd/>
              <a:tailEnd/>
            </a:ln>
            <a:effectLst/>
            <a:scene3d>
              <a:camera prst="orthographicFront">
                <a:rot lat="0" lon="0" rev="0"/>
              </a:camera>
              <a:lightRig rig="threePt" dir="t">
                <a:rot lat="0" lon="0" rev="1200000"/>
              </a:lightRig>
            </a:scene3d>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5535" tIns="52768" rIns="105535" bIns="52768" anchor="ctr"/>
            <a:lstStyle/>
            <a:p>
              <a:pPr algn="ctr" defTabSz="1068276">
                <a:buNone/>
                <a:defRPr/>
              </a:pPr>
              <a:r>
                <a:rPr lang="en-US" altLang="zh-CN" sz="1400" baseline="0" dirty="0" smtClean="0">
                  <a:latin typeface="Arial" pitchFamily="34" charset="0"/>
                  <a:ea typeface="微软雅黑" pitchFamily="34" charset="-122"/>
                  <a:cs typeface="Arial" pitchFamily="34" charset="0"/>
                </a:rPr>
                <a:t>I1 (</a:t>
              </a:r>
              <a:r>
                <a:rPr lang="en-US" altLang="zh-CN" sz="1400" baseline="0" dirty="0" err="1" smtClean="0">
                  <a:latin typeface="Arial" pitchFamily="34" charset="0"/>
                  <a:ea typeface="微软雅黑" pitchFamily="34" charset="-122"/>
                  <a:cs typeface="Arial" pitchFamily="34" charset="0"/>
                </a:rPr>
                <a:t>hostTable</a:t>
              </a:r>
              <a:r>
                <a:rPr lang="en-US" altLang="zh-CN" sz="1400" baseline="0" dirty="0" smtClean="0">
                  <a:latin typeface="Arial" pitchFamily="34" charset="0"/>
                  <a:ea typeface="微软雅黑" pitchFamily="34" charset="-122"/>
                  <a:cs typeface="Arial" pitchFamily="34" charset="0"/>
                </a:rPr>
                <a:t>)</a:t>
              </a:r>
            </a:p>
          </p:txBody>
        </p:sp>
        <p:cxnSp>
          <p:nvCxnSpPr>
            <p:cNvPr id="11" name="Straight Arrow Connector 10"/>
            <p:cNvCxnSpPr/>
            <p:nvPr/>
          </p:nvCxnSpPr>
          <p:spPr bwMode="auto">
            <a:xfrm>
              <a:off x="3322758" y="3271055"/>
              <a:ext cx="0" cy="457200"/>
            </a:xfrm>
            <a:prstGeom prst="straightConnector1">
              <a:avLst/>
            </a:prstGeom>
            <a:solidFill>
              <a:schemeClr val="accent1"/>
            </a:solidFill>
            <a:ln w="57150" cap="flat" cmpd="sng" algn="ctr">
              <a:solidFill>
                <a:schemeClr val="tx1"/>
              </a:solidFill>
              <a:prstDash val="solid"/>
              <a:round/>
              <a:headEnd type="none" w="med" len="med"/>
              <a:tailEnd type="triangle" w="lg" len="med"/>
            </a:ln>
            <a:effectLst/>
          </p:spPr>
        </p:cxnSp>
        <p:sp>
          <p:nvSpPr>
            <p:cNvPr id="15" name="Rectangle 14"/>
            <p:cNvSpPr/>
            <p:nvPr/>
          </p:nvSpPr>
          <p:spPr>
            <a:xfrm>
              <a:off x="3320803" y="3092823"/>
              <a:ext cx="833206" cy="307777"/>
            </a:xfrm>
            <a:prstGeom prst="rect">
              <a:avLst/>
            </a:prstGeom>
          </p:spPr>
          <p:txBody>
            <a:bodyPr wrap="none">
              <a:spAutoFit/>
            </a:bodyPr>
            <a:lstStyle/>
            <a:p>
              <a:r>
                <a:rPr lang="en-US" sz="1400" baseline="0" dirty="0" err="1">
                  <a:solidFill>
                    <a:prstClr val="black"/>
                  </a:solidFill>
                  <a:latin typeface="Menlo Bold" charset="0"/>
                  <a:cs typeface="Menlo Bold" charset="0"/>
                  <a:sym typeface="Menlo Bold" charset="0"/>
                </a:rPr>
                <a:t>ethSrc</a:t>
              </a:r>
              <a:endParaRPr lang="en-US" sz="1600" dirty="0"/>
            </a:p>
          </p:txBody>
        </p:sp>
        <p:cxnSp>
          <p:nvCxnSpPr>
            <p:cNvPr id="27" name="Straight Arrow Connector 26"/>
            <p:cNvCxnSpPr/>
            <p:nvPr/>
          </p:nvCxnSpPr>
          <p:spPr bwMode="auto">
            <a:xfrm>
              <a:off x="3321207" y="4205943"/>
              <a:ext cx="694327" cy="784026"/>
            </a:xfrm>
            <a:prstGeom prst="straightConnector1">
              <a:avLst/>
            </a:prstGeom>
            <a:solidFill>
              <a:schemeClr val="accent1"/>
            </a:solidFill>
            <a:ln w="57150" cap="flat" cmpd="sng" algn="ctr">
              <a:solidFill>
                <a:schemeClr val="tx1"/>
              </a:solidFill>
              <a:prstDash val="solid"/>
              <a:round/>
              <a:headEnd type="none" w="med" len="med"/>
              <a:tailEnd type="triangle" w="lg" len="med"/>
            </a:ln>
            <a:effectLst/>
          </p:spPr>
        </p:cxnSp>
        <p:sp>
          <p:nvSpPr>
            <p:cNvPr id="28" name="Rectangle 27"/>
            <p:cNvSpPr/>
            <p:nvPr/>
          </p:nvSpPr>
          <p:spPr>
            <a:xfrm>
              <a:off x="2498185" y="4184373"/>
              <a:ext cx="941296" cy="307777"/>
            </a:xfrm>
            <a:prstGeom prst="rect">
              <a:avLst/>
            </a:prstGeom>
          </p:spPr>
          <p:txBody>
            <a:bodyPr wrap="none">
              <a:spAutoFit/>
            </a:bodyPr>
            <a:lstStyle/>
            <a:p>
              <a:r>
                <a:rPr lang="en-US" sz="1400" baseline="0" dirty="0" err="1" smtClean="0">
                  <a:solidFill>
                    <a:prstClr val="black"/>
                  </a:solidFill>
                  <a:latin typeface="Menlo Bold" charset="0"/>
                  <a:cs typeface="Menlo Bold" charset="0"/>
                  <a:sym typeface="Menlo Bold" charset="0"/>
                </a:rPr>
                <a:t>srcCond</a:t>
              </a:r>
              <a:endParaRPr lang="en-US" sz="1600" dirty="0"/>
            </a:p>
          </p:txBody>
        </p:sp>
        <p:sp>
          <p:nvSpPr>
            <p:cNvPr id="29" name="圆角矩形 73"/>
            <p:cNvSpPr/>
            <p:nvPr/>
          </p:nvSpPr>
          <p:spPr bwMode="auto">
            <a:xfrm>
              <a:off x="4742874" y="3744155"/>
              <a:ext cx="1862605" cy="487057"/>
            </a:xfrm>
            <a:prstGeom prst="roundRect">
              <a:avLst/>
            </a:prstGeom>
            <a:solidFill>
              <a:schemeClr val="tx2">
                <a:lumMod val="60000"/>
                <a:lumOff val="40000"/>
                <a:alpha val="74000"/>
              </a:schemeClr>
            </a:solidFill>
            <a:ln>
              <a:noFill/>
              <a:headEnd/>
              <a:tailEnd/>
            </a:ln>
            <a:effectLst/>
            <a:scene3d>
              <a:camera prst="orthographicFront">
                <a:rot lat="0" lon="0" rev="0"/>
              </a:camera>
              <a:lightRig rig="threePt" dir="t">
                <a:rot lat="0" lon="0" rev="1200000"/>
              </a:lightRig>
            </a:scene3d>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5535" tIns="52768" rIns="105535" bIns="52768" anchor="ctr"/>
            <a:lstStyle/>
            <a:p>
              <a:pPr algn="ctr" defTabSz="1068276">
                <a:buNone/>
                <a:defRPr/>
              </a:pPr>
              <a:r>
                <a:rPr lang="en-US" altLang="zh-CN" sz="1400" baseline="0" dirty="0">
                  <a:latin typeface="Arial" pitchFamily="34" charset="0"/>
                  <a:ea typeface="微软雅黑" pitchFamily="34" charset="-122"/>
                  <a:cs typeface="Arial" pitchFamily="34" charset="0"/>
                </a:rPr>
                <a:t>I</a:t>
              </a:r>
              <a:r>
                <a:rPr lang="en-US" altLang="zh-CN" sz="1400" baseline="0" dirty="0" smtClean="0">
                  <a:latin typeface="Arial" pitchFamily="34" charset="0"/>
                  <a:ea typeface="微软雅黑" pitchFamily="34" charset="-122"/>
                  <a:cs typeface="Arial" pitchFamily="34" charset="0"/>
                </a:rPr>
                <a:t>2 (</a:t>
              </a:r>
              <a:r>
                <a:rPr lang="en-US" altLang="zh-CN" sz="1400" baseline="0" dirty="0" err="1" smtClean="0">
                  <a:latin typeface="Arial" pitchFamily="34" charset="0"/>
                  <a:ea typeface="微软雅黑" pitchFamily="34" charset="-122"/>
                  <a:cs typeface="Arial" pitchFamily="34" charset="0"/>
                </a:rPr>
                <a:t>hostTable</a:t>
              </a:r>
              <a:r>
                <a:rPr lang="en-US" altLang="zh-CN" sz="1400" baseline="0" dirty="0" smtClean="0">
                  <a:latin typeface="Arial" pitchFamily="34" charset="0"/>
                  <a:ea typeface="微软雅黑" pitchFamily="34" charset="-122"/>
                  <a:cs typeface="Arial" pitchFamily="34" charset="0"/>
                </a:rPr>
                <a:t>)</a:t>
              </a:r>
            </a:p>
          </p:txBody>
        </p:sp>
        <p:cxnSp>
          <p:nvCxnSpPr>
            <p:cNvPr id="30" name="Straight Arrow Connector 29"/>
            <p:cNvCxnSpPr/>
            <p:nvPr/>
          </p:nvCxnSpPr>
          <p:spPr bwMode="auto">
            <a:xfrm>
              <a:off x="5643290" y="3282352"/>
              <a:ext cx="0" cy="457200"/>
            </a:xfrm>
            <a:prstGeom prst="straightConnector1">
              <a:avLst/>
            </a:prstGeom>
            <a:solidFill>
              <a:schemeClr val="accent1"/>
            </a:solidFill>
            <a:ln w="57150" cap="flat" cmpd="sng" algn="ctr">
              <a:solidFill>
                <a:schemeClr val="tx1"/>
              </a:solidFill>
              <a:prstDash val="solid"/>
              <a:round/>
              <a:headEnd type="none" w="med" len="med"/>
              <a:tailEnd type="triangle" w="lg" len="med"/>
            </a:ln>
            <a:effectLst/>
          </p:spPr>
        </p:cxnSp>
        <p:sp>
          <p:nvSpPr>
            <p:cNvPr id="31" name="Rectangle 30"/>
            <p:cNvSpPr/>
            <p:nvPr/>
          </p:nvSpPr>
          <p:spPr>
            <a:xfrm>
              <a:off x="4871583" y="3094020"/>
              <a:ext cx="833206" cy="307777"/>
            </a:xfrm>
            <a:prstGeom prst="rect">
              <a:avLst/>
            </a:prstGeom>
          </p:spPr>
          <p:txBody>
            <a:bodyPr wrap="none">
              <a:spAutoFit/>
            </a:bodyPr>
            <a:lstStyle/>
            <a:p>
              <a:r>
                <a:rPr lang="en-US" sz="1400" baseline="0" dirty="0" err="1" smtClean="0">
                  <a:solidFill>
                    <a:prstClr val="black"/>
                  </a:solidFill>
                  <a:latin typeface="Menlo Bold" charset="0"/>
                  <a:cs typeface="Menlo Bold" charset="0"/>
                  <a:sym typeface="Menlo Bold" charset="0"/>
                </a:rPr>
                <a:t>ethDst</a:t>
              </a:r>
              <a:endParaRPr lang="en-US" sz="1600" dirty="0"/>
            </a:p>
          </p:txBody>
        </p:sp>
        <p:cxnSp>
          <p:nvCxnSpPr>
            <p:cNvPr id="32" name="Straight Arrow Connector 31"/>
            <p:cNvCxnSpPr/>
            <p:nvPr/>
          </p:nvCxnSpPr>
          <p:spPr bwMode="auto">
            <a:xfrm flipH="1">
              <a:off x="4875089" y="4217240"/>
              <a:ext cx="766651" cy="798384"/>
            </a:xfrm>
            <a:prstGeom prst="straightConnector1">
              <a:avLst/>
            </a:prstGeom>
            <a:solidFill>
              <a:schemeClr val="accent1"/>
            </a:solidFill>
            <a:ln w="57150" cap="flat" cmpd="sng" algn="ctr">
              <a:solidFill>
                <a:schemeClr val="tx1"/>
              </a:solidFill>
              <a:prstDash val="solid"/>
              <a:round/>
              <a:headEnd type="none" w="med" len="med"/>
              <a:tailEnd type="triangle" w="lg" len="med"/>
            </a:ln>
            <a:effectLst/>
          </p:spPr>
        </p:cxnSp>
        <p:sp>
          <p:nvSpPr>
            <p:cNvPr id="33" name="Rectangle 32"/>
            <p:cNvSpPr/>
            <p:nvPr/>
          </p:nvSpPr>
          <p:spPr>
            <a:xfrm>
              <a:off x="5524267" y="4195670"/>
              <a:ext cx="941296" cy="307777"/>
            </a:xfrm>
            <a:prstGeom prst="rect">
              <a:avLst/>
            </a:prstGeom>
          </p:spPr>
          <p:txBody>
            <a:bodyPr wrap="none">
              <a:spAutoFit/>
            </a:bodyPr>
            <a:lstStyle/>
            <a:p>
              <a:r>
                <a:rPr lang="en-US" sz="1400" baseline="0" dirty="0" err="1" smtClean="0">
                  <a:solidFill>
                    <a:prstClr val="black"/>
                  </a:solidFill>
                  <a:latin typeface="Menlo Bold" charset="0"/>
                  <a:cs typeface="Menlo Bold" charset="0"/>
                  <a:sym typeface="Menlo Bold" charset="0"/>
                </a:rPr>
                <a:t>dstCond</a:t>
              </a:r>
              <a:endParaRPr lang="en-US" sz="1600" dirty="0"/>
            </a:p>
          </p:txBody>
        </p:sp>
        <p:sp>
          <p:nvSpPr>
            <p:cNvPr id="34" name="圆角矩形 73"/>
            <p:cNvSpPr/>
            <p:nvPr/>
          </p:nvSpPr>
          <p:spPr bwMode="auto">
            <a:xfrm>
              <a:off x="3548210" y="5025391"/>
              <a:ext cx="1862605" cy="487057"/>
            </a:xfrm>
            <a:prstGeom prst="roundRect">
              <a:avLst/>
            </a:prstGeom>
            <a:solidFill>
              <a:schemeClr val="tx2">
                <a:lumMod val="60000"/>
                <a:lumOff val="40000"/>
                <a:alpha val="74000"/>
              </a:schemeClr>
            </a:solidFill>
            <a:ln>
              <a:noFill/>
              <a:headEnd/>
              <a:tailEnd/>
            </a:ln>
            <a:effectLst/>
            <a:scene3d>
              <a:camera prst="orthographicFront">
                <a:rot lat="0" lon="0" rev="0"/>
              </a:camera>
              <a:lightRig rig="threePt" dir="t">
                <a:rot lat="0" lon="0" rev="1200000"/>
              </a:lightRig>
            </a:scene3d>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5535" tIns="52768" rIns="105535" bIns="52768" anchor="ctr"/>
            <a:lstStyle/>
            <a:p>
              <a:pPr algn="ctr" defTabSz="1068276">
                <a:buNone/>
                <a:defRPr/>
              </a:pPr>
              <a:r>
                <a:rPr lang="en-US" altLang="zh-CN" sz="1400" baseline="0" dirty="0" smtClean="0">
                  <a:latin typeface="Arial" pitchFamily="34" charset="0"/>
                  <a:ea typeface="微软雅黑" pitchFamily="34" charset="-122"/>
                  <a:cs typeface="Arial" pitchFamily="34" charset="0"/>
                </a:rPr>
                <a:t> I3</a:t>
              </a:r>
            </a:p>
          </p:txBody>
        </p:sp>
        <p:cxnSp>
          <p:nvCxnSpPr>
            <p:cNvPr id="35" name="Straight Arrow Connector 34"/>
            <p:cNvCxnSpPr/>
            <p:nvPr/>
          </p:nvCxnSpPr>
          <p:spPr bwMode="auto">
            <a:xfrm>
              <a:off x="4447075" y="5498476"/>
              <a:ext cx="0" cy="457200"/>
            </a:xfrm>
            <a:prstGeom prst="straightConnector1">
              <a:avLst/>
            </a:prstGeom>
            <a:solidFill>
              <a:schemeClr val="accent1"/>
            </a:solidFill>
            <a:ln w="57150" cap="flat" cmpd="sng" algn="ctr">
              <a:solidFill>
                <a:schemeClr val="tx1"/>
              </a:solidFill>
              <a:prstDash val="solid"/>
              <a:round/>
              <a:headEnd type="none" w="med" len="med"/>
              <a:tailEnd type="triangle" w="lg" len="med"/>
            </a:ln>
            <a:effectLst/>
          </p:spPr>
        </p:cxnSp>
        <p:sp>
          <p:nvSpPr>
            <p:cNvPr id="36" name="Rectangle 35"/>
            <p:cNvSpPr/>
            <p:nvPr/>
          </p:nvSpPr>
          <p:spPr>
            <a:xfrm>
              <a:off x="3624053" y="5720638"/>
              <a:ext cx="725116" cy="307777"/>
            </a:xfrm>
            <a:prstGeom prst="rect">
              <a:avLst/>
            </a:prstGeom>
          </p:spPr>
          <p:txBody>
            <a:bodyPr wrap="none">
              <a:spAutoFit/>
            </a:bodyPr>
            <a:lstStyle/>
            <a:p>
              <a:r>
                <a:rPr lang="en-US" sz="1400" baseline="0" dirty="0" smtClean="0">
                  <a:solidFill>
                    <a:prstClr val="black"/>
                  </a:solidFill>
                  <a:latin typeface="Menlo Bold" charset="0"/>
                  <a:cs typeface="Menlo Bold" charset="0"/>
                  <a:sym typeface="Menlo Bold" charset="0"/>
                </a:rPr>
                <a:t>route</a:t>
              </a:r>
              <a:endParaRPr lang="en-US" sz="1600" dirty="0"/>
            </a:p>
          </p:txBody>
        </p:sp>
      </p:grpSp>
      <p:sp>
        <p:nvSpPr>
          <p:cNvPr id="2" name="TextBox 1"/>
          <p:cNvSpPr txBox="1"/>
          <p:nvPr/>
        </p:nvSpPr>
        <p:spPr>
          <a:xfrm>
            <a:off x="1847402" y="3319819"/>
            <a:ext cx="184666" cy="338554"/>
          </a:xfrm>
          <a:prstGeom prst="rect">
            <a:avLst/>
          </a:prstGeom>
          <a:noFill/>
        </p:spPr>
        <p:txBody>
          <a:bodyPr wrap="none" rtlCol="0">
            <a:spAutoFit/>
          </a:bodyPr>
          <a:lstStyle/>
          <a:p>
            <a:endParaRPr lang="en-US" dirty="0"/>
          </a:p>
        </p:txBody>
      </p:sp>
      <p:graphicFrame>
        <p:nvGraphicFramePr>
          <p:cNvPr id="21" name="Table 20"/>
          <p:cNvGraphicFramePr>
            <a:graphicFrameLocks noGrp="1"/>
          </p:cNvGraphicFramePr>
          <p:nvPr>
            <p:extLst/>
          </p:nvPr>
        </p:nvGraphicFramePr>
        <p:xfrm>
          <a:off x="770163" y="2869829"/>
          <a:ext cx="2360293" cy="923277"/>
        </p:xfrm>
        <a:graphic>
          <a:graphicData uri="http://schemas.openxmlformats.org/drawingml/2006/table">
            <a:tbl>
              <a:tblPr firstRow="1" bandRow="1">
                <a:tableStyleId>{3C2FFA5D-87B4-456A-9821-1D502468CF0F}</a:tableStyleId>
              </a:tblPr>
              <a:tblGrid>
                <a:gridCol w="682517"/>
                <a:gridCol w="1677776"/>
              </a:tblGrid>
              <a:tr h="286388">
                <a:tc>
                  <a:txBody>
                    <a:bodyPr/>
                    <a:lstStyle/>
                    <a:p>
                      <a:pPr algn="ctr"/>
                      <a:r>
                        <a:rPr lang="en-US" sz="1400" dirty="0" err="1" smtClean="0"/>
                        <a:t>ethSrc</a:t>
                      </a:r>
                      <a:endParaRPr lang="en-US" sz="1400" dirty="0"/>
                    </a:p>
                  </a:txBody>
                  <a:tcPr/>
                </a:tc>
                <a:tc>
                  <a:txBody>
                    <a:bodyPr/>
                    <a:lstStyle/>
                    <a:p>
                      <a:pPr algn="ctr"/>
                      <a:r>
                        <a:rPr lang="en-US" sz="1400" dirty="0" smtClean="0"/>
                        <a:t>Action</a:t>
                      </a:r>
                      <a:endParaRPr lang="en-US" sz="1400" dirty="0"/>
                    </a:p>
                  </a:txBody>
                  <a:tcPr/>
                </a:tc>
              </a:tr>
              <a:tr h="313677">
                <a:tc>
                  <a:txBody>
                    <a:bodyPr/>
                    <a:lstStyle/>
                    <a:p>
                      <a:pPr algn="ctr"/>
                      <a:r>
                        <a:rPr lang="en-US" sz="1400" dirty="0" smtClean="0"/>
                        <a:t>A</a:t>
                      </a:r>
                      <a:endParaRPr lang="en-US" sz="1400" dirty="0"/>
                    </a:p>
                  </a:txBody>
                  <a:tcPr/>
                </a:tc>
                <a:tc>
                  <a:txBody>
                    <a:bodyPr/>
                    <a:lstStyle/>
                    <a:p>
                      <a:pPr algn="ctr"/>
                      <a:r>
                        <a:rPr lang="en-US" sz="1400" dirty="0" smtClean="0"/>
                        <a:t>Reg1 = 01; jump T2</a:t>
                      </a:r>
                      <a:endParaRPr lang="en-US" sz="1400" dirty="0"/>
                    </a:p>
                  </a:txBody>
                  <a:tcPr/>
                </a:tc>
              </a:tr>
              <a:tr h="0">
                <a:tc>
                  <a:txBody>
                    <a:bodyPr/>
                    <a:lstStyle/>
                    <a:p>
                      <a:pPr algn="ctr"/>
                      <a:endParaRPr lang="en-US" sz="1400" dirty="0"/>
                    </a:p>
                  </a:txBody>
                  <a:tcPr/>
                </a:tc>
                <a:tc>
                  <a:txBody>
                    <a:bodyPr/>
                    <a:lstStyle/>
                    <a:p>
                      <a:pPr algn="ctr"/>
                      <a:endParaRPr lang="en-US" sz="1400" dirty="0"/>
                    </a:p>
                  </a:txBody>
                  <a:tcPr/>
                </a:tc>
              </a:tr>
            </a:tbl>
          </a:graphicData>
        </a:graphic>
      </p:graphicFrame>
      <p:graphicFrame>
        <p:nvGraphicFramePr>
          <p:cNvPr id="25" name="Table 24"/>
          <p:cNvGraphicFramePr>
            <a:graphicFrameLocks noGrp="1"/>
          </p:cNvGraphicFramePr>
          <p:nvPr>
            <p:extLst/>
          </p:nvPr>
        </p:nvGraphicFramePr>
        <p:xfrm>
          <a:off x="5762755" y="5227241"/>
          <a:ext cx="2465833" cy="1112520"/>
        </p:xfrm>
        <a:graphic>
          <a:graphicData uri="http://schemas.openxmlformats.org/drawingml/2006/table">
            <a:tbl>
              <a:tblPr firstRow="1" bandRow="1">
                <a:tableStyleId>{3C2FFA5D-87B4-456A-9821-1D502468CF0F}</a:tableStyleId>
              </a:tblPr>
              <a:tblGrid>
                <a:gridCol w="757317"/>
                <a:gridCol w="757317"/>
                <a:gridCol w="951199"/>
              </a:tblGrid>
              <a:tr h="370840">
                <a:tc>
                  <a:txBody>
                    <a:bodyPr/>
                    <a:lstStyle/>
                    <a:p>
                      <a:pPr algn="ctr"/>
                      <a:r>
                        <a:rPr lang="en-US" sz="1600" dirty="0" smtClean="0"/>
                        <a:t>Reg1</a:t>
                      </a:r>
                      <a:endParaRPr lang="en-US" sz="1600" dirty="0"/>
                    </a:p>
                  </a:txBody>
                  <a:tcPr/>
                </a:tc>
                <a:tc>
                  <a:txBody>
                    <a:bodyPr/>
                    <a:lstStyle/>
                    <a:p>
                      <a:pPr algn="ctr"/>
                      <a:r>
                        <a:rPr lang="en-US" sz="1600" dirty="0" smtClean="0"/>
                        <a:t>Reg2</a:t>
                      </a:r>
                      <a:endParaRPr lang="en-US" sz="1600" dirty="0"/>
                    </a:p>
                  </a:txBody>
                  <a:tcPr/>
                </a:tc>
                <a:tc>
                  <a:txBody>
                    <a:bodyPr/>
                    <a:lstStyle/>
                    <a:p>
                      <a:pPr algn="ctr"/>
                      <a:r>
                        <a:rPr lang="en-US" sz="1600" dirty="0" smtClean="0"/>
                        <a:t>Action</a:t>
                      </a:r>
                      <a:endParaRPr lang="en-US" sz="1600" dirty="0"/>
                    </a:p>
                  </a:txBody>
                  <a:tcPr/>
                </a:tc>
              </a:tr>
              <a:tr h="370840">
                <a:tc>
                  <a:txBody>
                    <a:bodyPr/>
                    <a:lstStyle/>
                    <a:p>
                      <a:pPr algn="ctr"/>
                      <a:r>
                        <a:rPr lang="en-US" sz="1600" dirty="0" smtClean="0"/>
                        <a:t>01</a:t>
                      </a:r>
                      <a:endParaRPr lang="en-US" sz="1600" dirty="0"/>
                    </a:p>
                  </a:txBody>
                  <a:tcPr/>
                </a:tc>
                <a:tc>
                  <a:txBody>
                    <a:bodyPr/>
                    <a:lstStyle/>
                    <a:p>
                      <a:pPr algn="ctr"/>
                      <a:r>
                        <a:rPr lang="en-US" sz="1600" dirty="0" smtClean="0"/>
                        <a:t>02</a:t>
                      </a:r>
                      <a:endParaRPr lang="en-US" sz="1600" dirty="0"/>
                    </a:p>
                  </a:txBody>
                  <a:tcPr/>
                </a:tc>
                <a:tc>
                  <a:txBody>
                    <a:bodyPr/>
                    <a:lstStyle/>
                    <a:p>
                      <a:pPr algn="ctr"/>
                      <a:r>
                        <a:rPr lang="en-US" sz="1600" dirty="0" smtClean="0"/>
                        <a:t>route</a:t>
                      </a:r>
                      <a:endParaRPr lang="en-US" sz="1600" dirty="0"/>
                    </a:p>
                  </a:txBody>
                  <a:tcPr/>
                </a:tc>
              </a:tr>
              <a:tr h="370840">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r>
            </a:tbl>
          </a:graphicData>
        </a:graphic>
      </p:graphicFrame>
      <p:graphicFrame>
        <p:nvGraphicFramePr>
          <p:cNvPr id="26" name="Table 25"/>
          <p:cNvGraphicFramePr>
            <a:graphicFrameLocks noGrp="1"/>
          </p:cNvGraphicFramePr>
          <p:nvPr>
            <p:extLst/>
          </p:nvPr>
        </p:nvGraphicFramePr>
        <p:xfrm>
          <a:off x="5813285" y="2863521"/>
          <a:ext cx="2428813" cy="923277"/>
        </p:xfrm>
        <a:graphic>
          <a:graphicData uri="http://schemas.openxmlformats.org/drawingml/2006/table">
            <a:tbl>
              <a:tblPr firstRow="1" bandRow="1">
                <a:tableStyleId>{3C2FFA5D-87B4-456A-9821-1D502468CF0F}</a:tableStyleId>
              </a:tblPr>
              <a:tblGrid>
                <a:gridCol w="726347"/>
                <a:gridCol w="1702466"/>
              </a:tblGrid>
              <a:tr h="286388">
                <a:tc>
                  <a:txBody>
                    <a:bodyPr/>
                    <a:lstStyle/>
                    <a:p>
                      <a:pPr algn="ctr"/>
                      <a:r>
                        <a:rPr lang="en-US" sz="1400" dirty="0" err="1" smtClean="0"/>
                        <a:t>ethDst</a:t>
                      </a:r>
                      <a:endParaRPr lang="en-US" sz="1400" dirty="0"/>
                    </a:p>
                  </a:txBody>
                  <a:tcPr/>
                </a:tc>
                <a:tc>
                  <a:txBody>
                    <a:bodyPr/>
                    <a:lstStyle/>
                    <a:p>
                      <a:pPr algn="ctr"/>
                      <a:r>
                        <a:rPr lang="en-US" sz="1400" dirty="0" smtClean="0"/>
                        <a:t>Action</a:t>
                      </a:r>
                      <a:endParaRPr lang="en-US" sz="1400" dirty="0"/>
                    </a:p>
                  </a:txBody>
                  <a:tcPr/>
                </a:tc>
              </a:tr>
              <a:tr h="313677">
                <a:tc>
                  <a:txBody>
                    <a:bodyPr/>
                    <a:lstStyle/>
                    <a:p>
                      <a:pPr algn="ctr"/>
                      <a:r>
                        <a:rPr lang="en-US" sz="1400" dirty="0" smtClean="0"/>
                        <a:t>B</a:t>
                      </a:r>
                      <a:endParaRPr lang="en-US" sz="1400" dirty="0"/>
                    </a:p>
                  </a:txBody>
                  <a:tcPr/>
                </a:tc>
                <a:tc>
                  <a:txBody>
                    <a:bodyPr/>
                    <a:lstStyle/>
                    <a:p>
                      <a:pPr algn="ctr"/>
                      <a:r>
                        <a:rPr lang="en-US" sz="1400" dirty="0" smtClean="0"/>
                        <a:t>Reg2 = 02; jump T3</a:t>
                      </a:r>
                      <a:endParaRPr lang="en-US" sz="1400" dirty="0"/>
                    </a:p>
                  </a:txBody>
                  <a:tcPr/>
                </a:tc>
              </a:tr>
              <a:tr h="0">
                <a:tc>
                  <a:txBody>
                    <a:bodyPr/>
                    <a:lstStyle/>
                    <a:p>
                      <a:pPr algn="ctr"/>
                      <a:endParaRPr lang="en-US" sz="1400" dirty="0"/>
                    </a:p>
                  </a:txBody>
                  <a:tcPr/>
                </a:tc>
                <a:tc>
                  <a:txBody>
                    <a:bodyPr/>
                    <a:lstStyle/>
                    <a:p>
                      <a:pPr algn="ctr"/>
                      <a:endParaRPr lang="en-US" sz="1400" dirty="0"/>
                    </a:p>
                  </a:txBody>
                  <a:tcPr/>
                </a:tc>
              </a:tr>
            </a:tbl>
          </a:graphicData>
        </a:graphic>
      </p:graphicFrame>
      <p:sp>
        <p:nvSpPr>
          <p:cNvPr id="37" name="Rectangle 36"/>
          <p:cNvSpPr/>
          <p:nvPr/>
        </p:nvSpPr>
        <p:spPr bwMode="auto">
          <a:xfrm>
            <a:off x="567490" y="2780363"/>
            <a:ext cx="8323168" cy="3753079"/>
          </a:xfrm>
          <a:prstGeom prst="rect">
            <a:avLst/>
          </a:prstGeom>
          <a:noFill/>
          <a:ln w="3175" cap="flat" cmpd="sng" algn="ctr">
            <a:solidFill>
              <a:schemeClr val="accent6">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sp>
        <p:nvSpPr>
          <p:cNvPr id="39" name="Rectangle 38"/>
          <p:cNvSpPr/>
          <p:nvPr/>
        </p:nvSpPr>
        <p:spPr>
          <a:xfrm>
            <a:off x="7634069" y="895478"/>
            <a:ext cx="1233831" cy="338554"/>
          </a:xfrm>
          <a:prstGeom prst="rect">
            <a:avLst/>
          </a:prstGeom>
        </p:spPr>
        <p:txBody>
          <a:bodyPr wrap="none">
            <a:spAutoFit/>
          </a:bodyPr>
          <a:lstStyle/>
          <a:p>
            <a:r>
              <a:rPr lang="en-US" sz="1600" baseline="0" dirty="0" smtClean="0"/>
              <a:t>Instructions </a:t>
            </a:r>
            <a:endParaRPr lang="en-US" sz="1600" baseline="0" dirty="0"/>
          </a:p>
        </p:txBody>
      </p:sp>
      <p:sp>
        <p:nvSpPr>
          <p:cNvPr id="38" name="Slide Number Placeholder 2"/>
          <p:cNvSpPr txBox="1">
            <a:spLocks/>
          </p:cNvSpPr>
          <p:nvPr/>
        </p:nvSpPr>
        <p:spPr>
          <a:xfrm>
            <a:off x="7239000" y="6553200"/>
            <a:ext cx="1905000" cy="304800"/>
          </a:xfrm>
          <a:prstGeom prst="rect">
            <a:avLst/>
          </a:prstGeom>
        </p:spPr>
        <p:txBody>
          <a:bodyPr/>
          <a:lstStyle>
            <a:defPPr>
              <a:defRPr lang="en-US"/>
            </a:defPPr>
            <a:lvl1pPr algn="r" rtl="0" eaLnBrk="0" fontAlgn="base" hangingPunct="0">
              <a:spcBef>
                <a:spcPct val="0"/>
              </a:spcBef>
              <a:spcAft>
                <a:spcPct val="0"/>
              </a:spcAft>
              <a:defRPr sz="1600" kern="1200" baseline="-25000">
                <a:solidFill>
                  <a:schemeClr val="tx1"/>
                </a:solidFill>
                <a:effectLst>
                  <a:outerShdw blurRad="38100" dist="38100" dir="2700000" algn="tl">
                    <a:srgbClr val="000000">
                      <a:alpha val="43137"/>
                    </a:srgbClr>
                  </a:outerShdw>
                </a:effectLst>
                <a:latin typeface="Arial" charset="0"/>
                <a:ea typeface="ＭＳ Ｐゴシック" charset="0"/>
                <a:cs typeface="ＭＳ Ｐゴシック" charset="0"/>
              </a:defRPr>
            </a:lvl1pPr>
            <a:lvl2pPr marL="457200" algn="l" rtl="0" fontAlgn="base">
              <a:spcBef>
                <a:spcPct val="0"/>
              </a:spcBef>
              <a:spcAft>
                <a:spcPct val="0"/>
              </a:spcAft>
              <a:defRPr sz="2400" kern="1200" baseline="-250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baseline="-250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baseline="-250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baseline="-250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baseline="-250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baseline="-250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baseline="-250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baseline="-25000">
                <a:solidFill>
                  <a:schemeClr val="tx1"/>
                </a:solidFill>
                <a:latin typeface="Arial" charset="0"/>
                <a:ea typeface="ＭＳ Ｐゴシック" charset="0"/>
                <a:cs typeface="ＭＳ Ｐゴシック" charset="0"/>
              </a:defRPr>
            </a:lvl9pPr>
          </a:lstStyle>
          <a:p>
            <a:pPr>
              <a:defRPr/>
            </a:pPr>
            <a:fld id="{164B0F64-89EF-7A42-892D-484BAB952423}" type="slidenum">
              <a:rPr lang="en-US" smtClean="0"/>
              <a:pPr>
                <a:defRPr/>
              </a:pPr>
              <a:t>31</a:t>
            </a:fld>
            <a:endParaRPr lang="en-US" dirty="0">
              <a:solidFill>
                <a:schemeClr val="bg2"/>
              </a:solidFill>
            </a:endParaRPr>
          </a:p>
        </p:txBody>
      </p:sp>
      <p:sp>
        <p:nvSpPr>
          <p:cNvPr id="41" name="Rectangle 2"/>
          <p:cNvSpPr>
            <a:spLocks/>
          </p:cNvSpPr>
          <p:nvPr/>
        </p:nvSpPr>
        <p:spPr bwMode="auto">
          <a:xfrm>
            <a:off x="606401" y="952837"/>
            <a:ext cx="8296145" cy="1460164"/>
          </a:xfrm>
          <a:prstGeom prst="rect">
            <a:avLst/>
          </a:prstGeom>
          <a:noFill/>
          <a:ln w="12700" cap="flat">
            <a:solidFill>
              <a:srgbClr val="660066"/>
            </a:solidFill>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b"/>
          <a:lstStyle/>
          <a:p>
            <a:pPr>
              <a:tabLst>
                <a:tab pos="211027" algn="l"/>
                <a:tab pos="211027" algn="l"/>
                <a:tab pos="211027" algn="l"/>
                <a:tab pos="211027" algn="l"/>
                <a:tab pos="211027" algn="l"/>
                <a:tab pos="211027" algn="l"/>
                <a:tab pos="211027" algn="l"/>
                <a:tab pos="211027" algn="l"/>
                <a:tab pos="211027" algn="l"/>
                <a:tab pos="211027" algn="l"/>
              </a:tabLst>
            </a:pPr>
            <a:r>
              <a:rPr lang="en-US" sz="1600" baseline="0" dirty="0" smtClean="0">
                <a:latin typeface="Menlo Bold" charset="0"/>
                <a:cs typeface="Menlo Bold" charset="0"/>
                <a:sym typeface="Menlo Bold" charset="0"/>
              </a:rPr>
              <a:t>Map&lt;MAC, </a:t>
            </a:r>
            <a:r>
              <a:rPr lang="en-US" sz="1600" baseline="0" dirty="0" err="1" smtClean="0">
                <a:latin typeface="Menlo Bold" charset="0"/>
                <a:cs typeface="Menlo Bold" charset="0"/>
                <a:sym typeface="Menlo Bold" charset="0"/>
              </a:rPr>
              <a:t>ConditionSet</a:t>
            </a:r>
            <a:r>
              <a:rPr lang="en-US" sz="1600" baseline="0" dirty="0" smtClean="0">
                <a:latin typeface="Menlo Bold" charset="0"/>
                <a:cs typeface="Menlo Bold" charset="0"/>
                <a:sym typeface="Menlo Bold" charset="0"/>
              </a:rPr>
              <a:t>&gt;    </a:t>
            </a:r>
            <a:r>
              <a:rPr lang="en-US" sz="1600" baseline="0" dirty="0" err="1" smtClean="0">
                <a:latin typeface="Menlo Bold" charset="0"/>
                <a:cs typeface="Menlo Bold" charset="0"/>
                <a:sym typeface="Menlo Bold" charset="0"/>
              </a:rPr>
              <a:t>hostTable</a:t>
            </a:r>
            <a:r>
              <a:rPr lang="en-US" sz="1600" baseline="0" dirty="0" smtClean="0">
                <a:latin typeface="Menlo Bold" charset="0"/>
                <a:cs typeface="Menlo Bold" charset="0"/>
                <a:sym typeface="Menlo Bold"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600" baseline="0" dirty="0">
                <a:latin typeface="Menlo Bold" charset="0"/>
                <a:cs typeface="Menlo Bold" charset="0"/>
                <a:sym typeface="Menlo Bold" charset="0"/>
              </a:rPr>
              <a:t> </a:t>
            </a:r>
            <a:r>
              <a:rPr lang="en-US" sz="1600" baseline="0" dirty="0" smtClean="0">
                <a:latin typeface="Menlo Bold" charset="0"/>
                <a:cs typeface="Menlo Bold" charset="0"/>
                <a:sym typeface="Menlo Bold" charset="0"/>
              </a:rPr>
              <a:t>   Route</a:t>
            </a:r>
            <a:r>
              <a:rPr lang="en-US" sz="1600" baseline="0" dirty="0" smtClean="0">
                <a:latin typeface="Menlo Regular" charset="0"/>
                <a:cs typeface="Menlo Regular" charset="0"/>
                <a:sym typeface="Menlo Regular" charset="0"/>
              </a:rPr>
              <a:t> </a:t>
            </a:r>
            <a:r>
              <a:rPr lang="en-US" sz="1600" baseline="0" dirty="0" err="1" smtClean="0">
                <a:latin typeface="Menlo Regular" charset="0"/>
                <a:cs typeface="Menlo Regular" charset="0"/>
                <a:sym typeface="Menlo Regular" charset="0"/>
              </a:rPr>
              <a:t>onPacketIn</a:t>
            </a:r>
            <a:r>
              <a:rPr lang="en-US" sz="1600" baseline="0" dirty="0" smtClean="0">
                <a:latin typeface="Menlo Regular" charset="0"/>
                <a:cs typeface="Menlo Regular" charset="0"/>
                <a:sym typeface="Menlo Regular" charset="0"/>
              </a:rPr>
              <a:t>(</a:t>
            </a:r>
            <a:r>
              <a:rPr lang="en-US" sz="1600" baseline="0" dirty="0">
                <a:latin typeface="Menlo Bold" charset="0"/>
                <a:cs typeface="Menlo Bold" charset="0"/>
                <a:sym typeface="Menlo Bold" charset="0"/>
              </a:rPr>
              <a:t>Packet</a:t>
            </a:r>
            <a:r>
              <a:rPr lang="en-US" sz="1600" baseline="0" dirty="0">
                <a:latin typeface="Menlo Regular" charset="0"/>
                <a:cs typeface="Menlo Regular" charset="0"/>
                <a:sym typeface="Menlo Regular" charset="0"/>
              </a:rPr>
              <a:t> </a:t>
            </a:r>
            <a:r>
              <a:rPr lang="en-US" sz="1600" baseline="0" dirty="0" smtClean="0">
                <a:latin typeface="Menlo Regular" charset="0"/>
                <a:cs typeface="Menlo Regular" charset="0"/>
                <a:sym typeface="Menlo Regular" charset="0"/>
              </a:rPr>
              <a:t>p) </a:t>
            </a:r>
            <a:r>
              <a:rPr lang="en-US" sz="16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600" baseline="0" dirty="0" smtClean="0">
                <a:latin typeface="Menlo Bold" charset="0"/>
                <a:cs typeface="Menlo Bold" charset="0"/>
                <a:sym typeface="Menlo Bold" charset="0"/>
              </a:rPr>
              <a:t>I1.   </a:t>
            </a:r>
            <a:r>
              <a:rPr lang="en-US" sz="1600" baseline="0" dirty="0" err="1" smtClean="0">
                <a:latin typeface="Menlo Bold" charset="0"/>
                <a:cs typeface="Menlo Bold" charset="0"/>
                <a:sym typeface="Menlo Bold" charset="0"/>
              </a:rPr>
              <a:t>ConditionSet</a:t>
            </a:r>
            <a:r>
              <a:rPr lang="en-US" sz="1600" baseline="0" dirty="0" smtClean="0">
                <a:latin typeface="Menlo Bold" charset="0"/>
                <a:cs typeface="Menlo Bold" charset="0"/>
                <a:sym typeface="Menlo Bold" charset="0"/>
              </a:rPr>
              <a:t> </a:t>
            </a:r>
            <a:r>
              <a:rPr lang="en-US" sz="1600" baseline="0" dirty="0" err="1" smtClean="0">
                <a:latin typeface="Menlo Regular" charset="0"/>
                <a:cs typeface="Menlo Regular" charset="0"/>
                <a:sym typeface="Menlo Regular" charset="0"/>
              </a:rPr>
              <a:t>srcCond</a:t>
            </a:r>
            <a:r>
              <a:rPr lang="en-US" sz="1600" baseline="0" dirty="0" smtClean="0">
                <a:latin typeface="Menlo Regular" charset="0"/>
                <a:cs typeface="Menlo Regular" charset="0"/>
                <a:sym typeface="Menlo Regular" charset="0"/>
              </a:rPr>
              <a:t> </a:t>
            </a:r>
            <a:r>
              <a:rPr lang="en-US" sz="1600" baseline="0" dirty="0">
                <a:latin typeface="Menlo Regular" charset="0"/>
                <a:cs typeface="Menlo Regular" charset="0"/>
                <a:sym typeface="Menlo Regular" charset="0"/>
              </a:rPr>
              <a:t>= </a:t>
            </a:r>
            <a:r>
              <a:rPr lang="en-US" sz="1600" baseline="0" dirty="0" err="1" smtClean="0">
                <a:latin typeface="Menlo Regular" charset="0"/>
                <a:cs typeface="Menlo Regular" charset="0"/>
                <a:sym typeface="Menlo Regular" charset="0"/>
              </a:rPr>
              <a:t>hostTable.get</a:t>
            </a:r>
            <a:r>
              <a:rPr lang="en-US" sz="1600" baseline="0" dirty="0" smtClean="0">
                <a:latin typeface="Menlo Regular" charset="0"/>
                <a:cs typeface="Menlo Regular" charset="0"/>
                <a:sym typeface="Menlo Regular" charset="0"/>
              </a:rPr>
              <a:t>( </a:t>
            </a:r>
            <a:r>
              <a:rPr lang="en-US" sz="1600" baseline="0" dirty="0" err="1" smtClean="0">
                <a:latin typeface="Menlo Regular" charset="0"/>
                <a:cs typeface="Menlo Regular" charset="0"/>
                <a:sym typeface="Menlo Regular" charset="0"/>
              </a:rPr>
              <a:t>p.</a:t>
            </a:r>
            <a:r>
              <a:rPr lang="en-US" sz="1600" baseline="0" dirty="0" err="1" smtClean="0">
                <a:latin typeface="Menlo Bold" charset="0"/>
                <a:cs typeface="Menlo Bold" charset="0"/>
                <a:sym typeface="Menlo Bold" charset="0"/>
              </a:rPr>
              <a:t>ethSrc</a:t>
            </a:r>
            <a:r>
              <a:rPr lang="en-US" sz="1600" baseline="0" dirty="0">
                <a:latin typeface="Menlo Regular" charset="0"/>
                <a:cs typeface="Menlo Regular" charset="0"/>
                <a:sym typeface="Menlo Regular" charset="0"/>
              </a:rPr>
              <a:t>(</a:t>
            </a:r>
            <a:r>
              <a:rPr lang="en-US" sz="1600" baseline="0" dirty="0" smtClean="0">
                <a:latin typeface="Menlo Regular" charset="0"/>
                <a:cs typeface="Menlo Regular" charset="0"/>
                <a:sym typeface="Menlo Regular" charset="0"/>
              </a:rPr>
              <a:t>) );</a:t>
            </a:r>
            <a:endParaRPr lang="en-US" sz="16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600" baseline="0" dirty="0" smtClean="0">
                <a:latin typeface="Menlo Bold" charset="0"/>
                <a:cs typeface="Menlo Bold" charset="0"/>
                <a:sym typeface="Menlo Bold" charset="0"/>
              </a:rPr>
              <a:t>I2.   </a:t>
            </a:r>
            <a:r>
              <a:rPr lang="en-US" sz="1600" baseline="0" dirty="0" err="1" smtClean="0">
                <a:latin typeface="Menlo Bold" charset="0"/>
                <a:cs typeface="Menlo Bold" charset="0"/>
                <a:sym typeface="Menlo Bold" charset="0"/>
              </a:rPr>
              <a:t>ConditionSet</a:t>
            </a:r>
            <a:r>
              <a:rPr lang="en-US" sz="1600" baseline="0" dirty="0" smtClean="0">
                <a:latin typeface="Menlo Regular" charset="0"/>
                <a:cs typeface="Menlo Regular" charset="0"/>
                <a:sym typeface="Menlo Regular" charset="0"/>
              </a:rPr>
              <a:t> </a:t>
            </a:r>
            <a:r>
              <a:rPr lang="en-US" sz="1600" baseline="0" dirty="0" err="1" smtClean="0">
                <a:latin typeface="Menlo Regular" charset="0"/>
                <a:cs typeface="Menlo Regular" charset="0"/>
                <a:sym typeface="Menlo Regular" charset="0"/>
              </a:rPr>
              <a:t>dstCond</a:t>
            </a:r>
            <a:r>
              <a:rPr lang="en-US" sz="1600" baseline="0" dirty="0" smtClean="0">
                <a:latin typeface="Menlo Regular" charset="0"/>
                <a:cs typeface="Menlo Regular" charset="0"/>
                <a:sym typeface="Menlo Regular" charset="0"/>
              </a:rPr>
              <a:t> </a:t>
            </a:r>
            <a:r>
              <a:rPr lang="en-US" sz="1600" baseline="0" dirty="0">
                <a:latin typeface="Menlo Regular" charset="0"/>
                <a:cs typeface="Menlo Regular" charset="0"/>
                <a:sym typeface="Menlo Regular" charset="0"/>
              </a:rPr>
              <a:t>= </a:t>
            </a:r>
            <a:r>
              <a:rPr lang="en-US" sz="1600" baseline="0" dirty="0" err="1" smtClean="0">
                <a:latin typeface="Menlo Regular" charset="0"/>
                <a:cs typeface="Menlo Regular" charset="0"/>
                <a:sym typeface="Menlo Regular" charset="0"/>
              </a:rPr>
              <a:t>hostTable.get</a:t>
            </a:r>
            <a:r>
              <a:rPr lang="en-US" sz="1600" baseline="0" dirty="0" smtClean="0">
                <a:latin typeface="Menlo Regular" charset="0"/>
                <a:cs typeface="Menlo Regular" charset="0"/>
                <a:sym typeface="Menlo Regular" charset="0"/>
              </a:rPr>
              <a:t>( </a:t>
            </a:r>
            <a:r>
              <a:rPr lang="en-US" sz="1600" baseline="0" dirty="0" err="1" smtClean="0">
                <a:latin typeface="Menlo Regular" charset="0"/>
                <a:cs typeface="Menlo Regular" charset="0"/>
                <a:sym typeface="Menlo Regular" charset="0"/>
              </a:rPr>
              <a:t>p.</a:t>
            </a:r>
            <a:r>
              <a:rPr lang="en-US" sz="1600" baseline="0" dirty="0" err="1" smtClean="0">
                <a:latin typeface="Menlo Bold" charset="0"/>
                <a:cs typeface="Menlo Bold" charset="0"/>
                <a:sym typeface="Menlo Bold" charset="0"/>
              </a:rPr>
              <a:t>ethDst</a:t>
            </a:r>
            <a:r>
              <a:rPr lang="en-US" sz="1600" baseline="0" dirty="0">
                <a:latin typeface="Menlo Regular" charset="0"/>
                <a:cs typeface="Menlo Regular" charset="0"/>
                <a:sym typeface="Menlo Regular" charset="0"/>
              </a:rPr>
              <a:t>(</a:t>
            </a:r>
            <a:r>
              <a:rPr lang="en-US" sz="1600" baseline="0" dirty="0" smtClean="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Lst>
            </a:pPr>
            <a:r>
              <a:rPr lang="en-US" sz="1600" baseline="0" dirty="0" smtClean="0">
                <a:latin typeface="Menlo Regular" charset="0"/>
                <a:cs typeface="Menlo Regular" charset="0"/>
                <a:sym typeface="Menlo Regular" charset="0"/>
              </a:rPr>
              <a:t>I3.   </a:t>
            </a:r>
            <a:r>
              <a:rPr lang="en-US" sz="1600" baseline="0" dirty="0" smtClean="0">
                <a:solidFill>
                  <a:srgbClr val="B21889"/>
                </a:solidFill>
                <a:latin typeface="Menlo Regular" charset="0"/>
                <a:cs typeface="Menlo Regular" charset="0"/>
                <a:sym typeface="Menlo Regular" charset="0"/>
              </a:rPr>
              <a:t>branch</a:t>
            </a:r>
            <a:r>
              <a:rPr lang="en-US" sz="1600" baseline="0" dirty="0" smtClean="0">
                <a:latin typeface="Menlo Regular" charset="0"/>
                <a:cs typeface="Menlo Regular" charset="0"/>
                <a:sym typeface="Menlo Regular" charset="0"/>
              </a:rPr>
              <a:t> [</a:t>
            </a:r>
            <a:r>
              <a:rPr lang="en-US" sz="1600" baseline="0" dirty="0" err="1" smtClean="0">
                <a:latin typeface="Menlo Regular" charset="0"/>
                <a:cs typeface="Menlo Regular" charset="0"/>
                <a:sym typeface="Menlo Regular" charset="0"/>
              </a:rPr>
              <a:t>srcCond</a:t>
            </a:r>
            <a:r>
              <a:rPr lang="en-US" sz="1600" baseline="0" dirty="0" smtClean="0">
                <a:latin typeface="Menlo Regular" charset="0"/>
                <a:cs typeface="Menlo Regular" charset="0"/>
                <a:sym typeface="Menlo Regular" charset="0"/>
              </a:rPr>
              <a:t> != null &amp;&amp; </a:t>
            </a:r>
            <a:r>
              <a:rPr lang="en-US" sz="1600" baseline="0" dirty="0" err="1" smtClean="0">
                <a:latin typeface="Menlo Regular" charset="0"/>
                <a:cs typeface="Menlo Regular" charset="0"/>
                <a:sym typeface="Menlo Regular" charset="0"/>
              </a:rPr>
              <a:t>dstCond</a:t>
            </a:r>
            <a:r>
              <a:rPr lang="en-US" sz="1600" baseline="0" dirty="0" smtClean="0">
                <a:latin typeface="Menlo Regular" charset="0"/>
                <a:cs typeface="Menlo Regular" charset="0"/>
                <a:sym typeface="Menlo Regular" charset="0"/>
              </a:rPr>
              <a:t> != null </a:t>
            </a:r>
            <a:br>
              <a:rPr lang="en-US" sz="1600" baseline="0" dirty="0" smtClean="0">
                <a:latin typeface="Menlo Regular" charset="0"/>
                <a:cs typeface="Menlo Regular" charset="0"/>
                <a:sym typeface="Menlo Regular" charset="0"/>
              </a:rPr>
            </a:br>
            <a:r>
              <a:rPr lang="en-US" sz="1600" baseline="0" dirty="0" smtClean="0">
                <a:latin typeface="Menlo Regular" charset="0"/>
                <a:cs typeface="Menlo Regular" charset="0"/>
                <a:sym typeface="Menlo Regular" charset="0"/>
              </a:rPr>
              <a:t>              &amp;&amp; pass(</a:t>
            </a:r>
            <a:r>
              <a:rPr lang="en-US" sz="1600" baseline="0" dirty="0" err="1" smtClean="0">
                <a:latin typeface="Menlo Regular" charset="0"/>
                <a:cs typeface="Menlo Regular" charset="0"/>
                <a:sym typeface="Menlo Regular" charset="0"/>
              </a:rPr>
              <a:t>srcCond</a:t>
            </a:r>
            <a:r>
              <a:rPr lang="en-US" sz="1600" baseline="0" dirty="0" smtClean="0">
                <a:latin typeface="Menlo Regular" charset="0"/>
                <a:cs typeface="Menlo Regular" charset="0"/>
                <a:sym typeface="Menlo Regular" charset="0"/>
              </a:rPr>
              <a:t>, </a:t>
            </a:r>
            <a:r>
              <a:rPr lang="en-US" sz="1600" baseline="0" dirty="0" err="1" smtClean="0">
                <a:latin typeface="Menlo Regular" charset="0"/>
                <a:cs typeface="Menlo Regular" charset="0"/>
                <a:sym typeface="Menlo Regular" charset="0"/>
              </a:rPr>
              <a:t>dstCond</a:t>
            </a:r>
            <a:r>
              <a:rPr lang="en-US" sz="1600" baseline="0" dirty="0" smtClean="0">
                <a:latin typeface="Menlo Regular" charset="0"/>
                <a:cs typeface="Menlo Regular" charset="0"/>
                <a:sym typeface="Menlo Regular" charset="0"/>
              </a:rPr>
              <a:t>) ] I4 I5</a:t>
            </a:r>
            <a:endParaRPr lang="en-US" sz="1600" baseline="0" dirty="0">
              <a:latin typeface="Menlo Regular" charset="0"/>
              <a:cs typeface="Menlo Regular" charset="0"/>
              <a:sym typeface="Menlo Regular" charset="0"/>
            </a:endParaRPr>
          </a:p>
        </p:txBody>
      </p:sp>
      <p:sp>
        <p:nvSpPr>
          <p:cNvPr id="42" name="Rounded Rectangular Callout 41"/>
          <p:cNvSpPr/>
          <p:nvPr/>
        </p:nvSpPr>
        <p:spPr bwMode="auto">
          <a:xfrm>
            <a:off x="479778" y="4440671"/>
            <a:ext cx="1241778" cy="780440"/>
          </a:xfrm>
          <a:prstGeom prst="wedgeRoundRectCallout">
            <a:avLst>
              <a:gd name="adj1" fmla="val 99869"/>
              <a:gd name="adj2" fmla="val -44465"/>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r>
              <a:rPr lang="en-US" sz="1800" baseline="0" dirty="0" err="1" smtClean="0">
                <a:latin typeface="Menlo Regular" charset="0"/>
                <a:cs typeface="Menlo Regular" charset="0"/>
                <a:sym typeface="Menlo Regular" charset="0"/>
              </a:rPr>
              <a:t>InitialCM</a:t>
            </a:r>
            <a:endParaRPr lang="en-US" sz="1800" baseline="30000" dirty="0">
              <a:latin typeface="Menlo Regular" charset="0"/>
              <a:cs typeface="Menlo Regular" charset="0"/>
              <a:sym typeface="Menlo Regular" charset="0"/>
            </a:endParaRPr>
          </a:p>
        </p:txBody>
      </p:sp>
      <p:sp>
        <p:nvSpPr>
          <p:cNvPr id="40" name="Rounded Rectangular Callout 39"/>
          <p:cNvSpPr/>
          <p:nvPr/>
        </p:nvSpPr>
        <p:spPr bwMode="auto">
          <a:xfrm>
            <a:off x="1069623" y="5555450"/>
            <a:ext cx="1357488" cy="780440"/>
          </a:xfrm>
          <a:prstGeom prst="wedgeRoundRectCallout">
            <a:avLst>
              <a:gd name="adj1" fmla="val 122216"/>
              <a:gd name="adj2" fmla="val -114981"/>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r>
              <a:rPr lang="en-US" sz="1800" baseline="0" dirty="0" smtClean="0">
                <a:latin typeface="Menlo Regular" charset="0"/>
                <a:cs typeface="Menlo Regular" charset="0"/>
                <a:sym typeface="Menlo Regular" charset="0"/>
              </a:rPr>
              <a:t>Range compact</a:t>
            </a:r>
            <a:endParaRPr lang="en-US" sz="1800" baseline="30000" dirty="0">
              <a:latin typeface="Menlo Regular" charset="0"/>
              <a:cs typeface="Menlo Regular" charset="0"/>
              <a:sym typeface="Menlo Regular" charset="0"/>
            </a:endParaRPr>
          </a:p>
        </p:txBody>
      </p:sp>
    </p:spTree>
    <p:extLst>
      <p:ext uri="{BB962C8B-B14F-4D97-AF65-F5344CB8AC3E}">
        <p14:creationId xmlns:p14="http://schemas.microsoft.com/office/powerpoint/2010/main" val="81971836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CM Propagation through Data-Flow</a:t>
            </a:r>
            <a:endParaRPr lang="en-US" sz="3200" dirty="0"/>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32</a:t>
            </a:fld>
            <a:endParaRPr lang="en-US" dirty="0">
              <a:solidFill>
                <a:schemeClr val="bg2"/>
              </a:solidFill>
            </a:endParaRPr>
          </a:p>
        </p:txBody>
      </p:sp>
      <p:graphicFrame>
        <p:nvGraphicFramePr>
          <p:cNvPr id="7" name="Table 6"/>
          <p:cNvGraphicFramePr>
            <a:graphicFrameLocks noGrp="1"/>
          </p:cNvGraphicFramePr>
          <p:nvPr>
            <p:extLst/>
          </p:nvPr>
        </p:nvGraphicFramePr>
        <p:xfrm>
          <a:off x="71628" y="3776838"/>
          <a:ext cx="2360147" cy="2164080"/>
        </p:xfrm>
        <a:graphic>
          <a:graphicData uri="http://schemas.openxmlformats.org/drawingml/2006/table">
            <a:tbl>
              <a:tblPr firstRow="1" bandRow="1">
                <a:tableStyleId>{3C2FFA5D-87B4-456A-9821-1D502468CF0F}</a:tableStyleId>
              </a:tblPr>
              <a:tblGrid>
                <a:gridCol w="1022904"/>
                <a:gridCol w="1337243"/>
              </a:tblGrid>
              <a:tr h="288855">
                <a:tc>
                  <a:txBody>
                    <a:bodyPr/>
                    <a:lstStyle/>
                    <a:p>
                      <a:pPr algn="ctr"/>
                      <a:r>
                        <a:rPr lang="en-US" sz="1600" baseline="0" dirty="0" err="1" smtClean="0"/>
                        <a:t>p.ethSrc</a:t>
                      </a:r>
                      <a:endParaRPr lang="en-US" sz="1600" baseline="-25000" dirty="0"/>
                    </a:p>
                  </a:txBody>
                  <a:tcPr/>
                </a:tc>
                <a:tc>
                  <a:txBody>
                    <a:bodyPr/>
                    <a:lstStyle/>
                    <a:p>
                      <a:pPr algn="ctr"/>
                      <a:r>
                        <a:rPr lang="en-US" sz="1600" dirty="0" smtClean="0"/>
                        <a:t>Action</a:t>
                      </a:r>
                      <a:endParaRPr lang="en-US" sz="1600" dirty="0"/>
                    </a:p>
                  </a:txBody>
                  <a:tcPr/>
                </a:tc>
              </a:tr>
              <a:tr h="288855">
                <a:tc>
                  <a:txBody>
                    <a:bodyPr/>
                    <a:lstStyle/>
                    <a:p>
                      <a:pPr algn="ctr"/>
                      <a:r>
                        <a:rPr lang="en-US" sz="1600" dirty="0" smtClean="0"/>
                        <a:t>a</a:t>
                      </a:r>
                      <a:r>
                        <a:rPr lang="en-US" sz="1600" baseline="-25000" dirty="0" smtClean="0"/>
                        <a:t>1</a:t>
                      </a:r>
                      <a:endParaRPr lang="en-US" sz="1600" baseline="-25000" dirty="0"/>
                    </a:p>
                  </a:txBody>
                  <a:tcPr/>
                </a:tc>
                <a:tc>
                  <a:txBody>
                    <a:bodyPr/>
                    <a:lstStyle/>
                    <a:p>
                      <a:pPr algn="ctr"/>
                      <a:r>
                        <a:rPr lang="en-US" sz="1600" dirty="0" smtClean="0"/>
                        <a:t>srcCond</a:t>
                      </a:r>
                      <a:r>
                        <a:rPr lang="en-US" sz="1600" baseline="-25000" dirty="0" smtClean="0"/>
                        <a:t>a1 </a:t>
                      </a:r>
                      <a:br>
                        <a:rPr lang="en-US" sz="1600" baseline="-25000" dirty="0" smtClean="0"/>
                      </a:br>
                      <a:r>
                        <a:rPr lang="en-US" sz="1600" baseline="0" dirty="0" smtClean="0"/>
                        <a:t>jump I2</a:t>
                      </a:r>
                      <a:endParaRPr lang="en-US" sz="1600" baseline="0" dirty="0"/>
                    </a:p>
                  </a:txBody>
                  <a:tcPr/>
                </a:tc>
              </a:tr>
              <a:tr h="288855">
                <a:tc>
                  <a:txBody>
                    <a:bodyPr/>
                    <a:lstStyle/>
                    <a:p>
                      <a:pPr algn="ctr"/>
                      <a:r>
                        <a:rPr lang="is-IS" sz="1600" dirty="0" smtClean="0"/>
                        <a:t>a</a:t>
                      </a:r>
                      <a:r>
                        <a:rPr lang="is-IS" sz="1600" baseline="-25000" dirty="0" smtClean="0"/>
                        <a:t>2</a:t>
                      </a:r>
                      <a:endParaRPr lang="en-US" sz="1600" baseline="-25000" dirty="0"/>
                    </a:p>
                  </a:txBody>
                  <a:tcPr/>
                </a:tc>
                <a:tc>
                  <a:txBody>
                    <a:bodyPr/>
                    <a:lstStyle/>
                    <a:p>
                      <a:pPr algn="ctr"/>
                      <a:endParaRPr lang="en-US" sz="1600" dirty="0"/>
                    </a:p>
                  </a:txBody>
                  <a:tcPr/>
                </a:tc>
              </a:tr>
              <a:tr h="288855">
                <a:tc>
                  <a:txBody>
                    <a:bodyPr/>
                    <a:lstStyle/>
                    <a:p>
                      <a:pPr algn="ctr"/>
                      <a:r>
                        <a:rPr lang="is-IS" sz="1600" dirty="0" smtClean="0"/>
                        <a:t>...</a:t>
                      </a:r>
                      <a:endParaRPr lang="en-US" sz="1600" dirty="0"/>
                    </a:p>
                  </a:txBody>
                  <a:tcPr/>
                </a:tc>
                <a:tc>
                  <a:txBody>
                    <a:bodyPr/>
                    <a:lstStyle/>
                    <a:p>
                      <a:pPr algn="ctr"/>
                      <a:endParaRPr lang="en-US" sz="1600" dirty="0"/>
                    </a:p>
                  </a:txBody>
                  <a:tcPr/>
                </a:tc>
              </a:tr>
              <a:tr h="288855">
                <a:tc>
                  <a:txBody>
                    <a:bodyPr/>
                    <a:lstStyle/>
                    <a:p>
                      <a:pPr algn="ctr"/>
                      <a:r>
                        <a:rPr lang="en-US" sz="1600" baseline="0" dirty="0" smtClean="0"/>
                        <a:t>a</a:t>
                      </a:r>
                      <a:r>
                        <a:rPr lang="en-US" sz="1600" baseline="-25000" dirty="0" smtClean="0"/>
                        <a:t>n</a:t>
                      </a:r>
                      <a:endParaRPr lang="en-US" sz="1600" baseline="-25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err="1" smtClean="0"/>
                        <a:t>srcCond</a:t>
                      </a:r>
                      <a:r>
                        <a:rPr lang="en-US" sz="1600" baseline="-25000" dirty="0" err="1" smtClean="0"/>
                        <a:t>an</a:t>
                      </a:r>
                      <a:r>
                        <a:rPr lang="en-US" sz="1600" baseline="-25000" dirty="0" smtClean="0"/>
                        <a:t/>
                      </a:r>
                      <a:br>
                        <a:rPr lang="en-US" sz="1600" baseline="-25000" dirty="0" smtClean="0"/>
                      </a:br>
                      <a:r>
                        <a:rPr lang="en-US" sz="1600" baseline="0" dirty="0" smtClean="0"/>
                        <a:t>jump I2</a:t>
                      </a:r>
                      <a:endParaRPr lang="en-US" sz="1600" baseline="-25000" dirty="0" smtClean="0"/>
                    </a:p>
                  </a:txBody>
                  <a:tcPr/>
                </a:tc>
              </a:tr>
            </a:tbl>
          </a:graphicData>
        </a:graphic>
      </p:graphicFrame>
      <p:graphicFrame>
        <p:nvGraphicFramePr>
          <p:cNvPr id="9" name="Table 8"/>
          <p:cNvGraphicFramePr>
            <a:graphicFrameLocks noGrp="1"/>
          </p:cNvGraphicFramePr>
          <p:nvPr>
            <p:extLst/>
          </p:nvPr>
        </p:nvGraphicFramePr>
        <p:xfrm>
          <a:off x="5078252" y="3830462"/>
          <a:ext cx="3576524" cy="1720742"/>
        </p:xfrm>
        <a:graphic>
          <a:graphicData uri="http://schemas.openxmlformats.org/drawingml/2006/table">
            <a:tbl>
              <a:tblPr firstRow="1" bandRow="1">
                <a:tableStyleId>{3C2FFA5D-87B4-456A-9821-1D502468CF0F}</a:tableStyleId>
              </a:tblPr>
              <a:tblGrid>
                <a:gridCol w="937746"/>
                <a:gridCol w="931333"/>
                <a:gridCol w="1707445"/>
              </a:tblGrid>
              <a:tr h="407634">
                <a:tc>
                  <a:txBody>
                    <a:bodyPr/>
                    <a:lstStyle/>
                    <a:p>
                      <a:pPr algn="ctr"/>
                      <a:r>
                        <a:rPr lang="en-US" sz="1600" dirty="0" err="1" smtClean="0"/>
                        <a:t>srcCond</a:t>
                      </a:r>
                      <a:endParaRPr lang="en-US" sz="1600" baseline="-25000" dirty="0"/>
                    </a:p>
                  </a:txBody>
                  <a:tcPr/>
                </a:tc>
                <a:tc>
                  <a:txBody>
                    <a:bodyPr/>
                    <a:lstStyle/>
                    <a:p>
                      <a:pPr algn="ctr"/>
                      <a:r>
                        <a:rPr lang="en-US" sz="1600" dirty="0" err="1" smtClean="0"/>
                        <a:t>dstCond</a:t>
                      </a:r>
                      <a:endParaRPr lang="en-US" sz="1600" baseline="-25000" dirty="0"/>
                    </a:p>
                  </a:txBody>
                  <a:tcPr/>
                </a:tc>
                <a:tc>
                  <a:txBody>
                    <a:bodyPr/>
                    <a:lstStyle/>
                    <a:p>
                      <a:pPr algn="ctr"/>
                      <a:r>
                        <a:rPr lang="en-US" sz="1600" dirty="0" smtClean="0"/>
                        <a:t>Action</a:t>
                      </a:r>
                      <a:endParaRPr lang="en-US" sz="1600" dirty="0"/>
                    </a:p>
                  </a:txBody>
                  <a:tcPr/>
                </a:tc>
              </a:tr>
              <a:tr h="407634">
                <a:tc>
                  <a:txBody>
                    <a:bodyPr/>
                    <a:lstStyle/>
                    <a:p>
                      <a:pPr algn="ctr"/>
                      <a:r>
                        <a:rPr lang="en-US" sz="1600" dirty="0" smtClean="0"/>
                        <a:t>srcCond</a:t>
                      </a:r>
                      <a:r>
                        <a:rPr lang="en-US" sz="1600" baseline="-25000" dirty="0" smtClean="0"/>
                        <a:t>1</a:t>
                      </a:r>
                      <a:endParaRPr lang="en-US" sz="1600" baseline="-25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dstCond</a:t>
                      </a:r>
                      <a:r>
                        <a:rPr lang="en-US" sz="1600" baseline="-25000" dirty="0" smtClean="0"/>
                        <a:t>1</a:t>
                      </a:r>
                    </a:p>
                  </a:txBody>
                  <a:tcPr/>
                </a:tc>
                <a:tc>
                  <a:txBody>
                    <a:bodyPr/>
                    <a:lstStyle/>
                    <a:p>
                      <a:pPr algn="ctr"/>
                      <a:r>
                        <a:rPr lang="en-US" sz="1600" dirty="0" smtClean="0"/>
                        <a:t>y=true;  jump</a:t>
                      </a:r>
                      <a:r>
                        <a:rPr lang="en-US" sz="1600" baseline="0" dirty="0" smtClean="0"/>
                        <a:t> I4</a:t>
                      </a:r>
                      <a:endParaRPr lang="en-US" sz="1600" dirty="0"/>
                    </a:p>
                  </a:txBody>
                  <a:tcPr/>
                </a:tc>
              </a:tr>
              <a:tr h="407634">
                <a:tc>
                  <a:txBody>
                    <a:bodyPr/>
                    <a:lstStyle/>
                    <a:p>
                      <a:pPr algn="ctr"/>
                      <a:r>
                        <a:rPr lang="is-IS" sz="1600" dirty="0" smtClean="0"/>
                        <a:t>…</a:t>
                      </a:r>
                      <a:endParaRPr lang="en-US" sz="1600" dirty="0"/>
                    </a:p>
                  </a:txBody>
                  <a:tcPr/>
                </a:tc>
                <a:tc>
                  <a:txBody>
                    <a:bodyPr/>
                    <a:lstStyle/>
                    <a:p>
                      <a:pPr algn="ctr"/>
                      <a:endParaRPr lang="en-US" sz="1600" dirty="0"/>
                    </a:p>
                  </a:txBody>
                  <a:tcPr/>
                </a:tc>
                <a:tc>
                  <a:txBody>
                    <a:bodyPr/>
                    <a:lstStyle/>
                    <a:p>
                      <a:pPr algn="ctr"/>
                      <a:r>
                        <a:rPr lang="en-US" sz="1600" dirty="0" smtClean="0"/>
                        <a:t>y=false; jump I5</a:t>
                      </a:r>
                      <a:endParaRPr lang="en-US" sz="1600" dirty="0"/>
                    </a:p>
                  </a:txBody>
                  <a:tcPr/>
                </a:tc>
              </a:tr>
              <a:tr h="407634">
                <a:tc>
                  <a:txBody>
                    <a:bodyPr/>
                    <a:lstStyle/>
                    <a:p>
                      <a:pPr algn="ctr"/>
                      <a:r>
                        <a:rPr lang="is-IS" sz="1600" dirty="0" smtClean="0"/>
                        <a:t>…</a:t>
                      </a:r>
                      <a:endParaRPr lang="en-US" sz="1600" dirty="0"/>
                    </a:p>
                  </a:txBody>
                  <a:tcPr/>
                </a:tc>
                <a:tc>
                  <a:txBody>
                    <a:bodyPr/>
                    <a:lstStyle/>
                    <a:p>
                      <a:pPr algn="ctr"/>
                      <a:endParaRPr lang="en-US" sz="1600" dirty="0"/>
                    </a:p>
                  </a:txBody>
                  <a:tcPr/>
                </a:tc>
                <a:tc>
                  <a:txBody>
                    <a:bodyPr/>
                    <a:lstStyle/>
                    <a:p>
                      <a:pPr algn="ctr"/>
                      <a:endParaRPr lang="en-US" sz="1600" dirty="0"/>
                    </a:p>
                  </a:txBody>
                  <a:tcPr/>
                </a:tc>
              </a:tr>
            </a:tbl>
          </a:graphicData>
        </a:graphic>
      </p:graphicFrame>
      <p:sp>
        <p:nvSpPr>
          <p:cNvPr id="3" name="Rectangle 2"/>
          <p:cNvSpPr/>
          <p:nvPr/>
        </p:nvSpPr>
        <p:spPr>
          <a:xfrm>
            <a:off x="0" y="3325167"/>
            <a:ext cx="555260" cy="461665"/>
          </a:xfrm>
          <a:prstGeom prst="rect">
            <a:avLst/>
          </a:prstGeom>
        </p:spPr>
        <p:txBody>
          <a:bodyPr wrap="none">
            <a:spAutoFit/>
          </a:bodyPr>
          <a:lstStyle/>
          <a:p>
            <a:r>
              <a:rPr lang="en-US" baseline="0" dirty="0" smtClean="0">
                <a:latin typeface="Menlo Bold" charset="0"/>
                <a:cs typeface="Menlo Bold" charset="0"/>
                <a:sym typeface="Menlo Bold" charset="0"/>
              </a:rPr>
              <a:t>I1</a:t>
            </a:r>
            <a:endParaRPr lang="en-US" dirty="0"/>
          </a:p>
        </p:txBody>
      </p:sp>
      <p:graphicFrame>
        <p:nvGraphicFramePr>
          <p:cNvPr id="10" name="Table 9"/>
          <p:cNvGraphicFramePr>
            <a:graphicFrameLocks noGrp="1"/>
          </p:cNvGraphicFramePr>
          <p:nvPr>
            <p:extLst/>
          </p:nvPr>
        </p:nvGraphicFramePr>
        <p:xfrm>
          <a:off x="2524141" y="3759904"/>
          <a:ext cx="2250079" cy="2164080"/>
        </p:xfrm>
        <a:graphic>
          <a:graphicData uri="http://schemas.openxmlformats.org/drawingml/2006/table">
            <a:tbl>
              <a:tblPr firstRow="1" bandRow="1">
                <a:tableStyleId>{3C2FFA5D-87B4-456A-9821-1D502468CF0F}</a:tableStyleId>
              </a:tblPr>
              <a:tblGrid>
                <a:gridCol w="906703"/>
                <a:gridCol w="1343376"/>
              </a:tblGrid>
              <a:tr h="288855">
                <a:tc>
                  <a:txBody>
                    <a:bodyPr/>
                    <a:lstStyle/>
                    <a:p>
                      <a:pPr algn="ctr"/>
                      <a:r>
                        <a:rPr lang="en-US" sz="1600" baseline="0" dirty="0" err="1" smtClean="0"/>
                        <a:t>p.ethDst</a:t>
                      </a:r>
                      <a:endParaRPr lang="en-US" sz="1600" baseline="-25000" dirty="0"/>
                    </a:p>
                  </a:txBody>
                  <a:tcPr/>
                </a:tc>
                <a:tc>
                  <a:txBody>
                    <a:bodyPr/>
                    <a:lstStyle/>
                    <a:p>
                      <a:pPr algn="ctr"/>
                      <a:r>
                        <a:rPr lang="en-US" sz="1600" dirty="0" smtClean="0"/>
                        <a:t>Action</a:t>
                      </a:r>
                      <a:endParaRPr lang="en-US" sz="1600" dirty="0"/>
                    </a:p>
                  </a:txBody>
                  <a:tcPr/>
                </a:tc>
              </a:tr>
              <a:tr h="288855">
                <a:tc>
                  <a:txBody>
                    <a:bodyPr/>
                    <a:lstStyle/>
                    <a:p>
                      <a:pPr algn="ctr"/>
                      <a:r>
                        <a:rPr lang="en-US" sz="1600" dirty="0" smtClean="0"/>
                        <a:t>a</a:t>
                      </a:r>
                      <a:r>
                        <a:rPr lang="en-US" sz="1600" baseline="-25000" dirty="0" smtClean="0"/>
                        <a:t>1</a:t>
                      </a:r>
                      <a:endParaRPr lang="en-US" sz="1600" baseline="-25000" dirty="0"/>
                    </a:p>
                  </a:txBody>
                  <a:tcPr/>
                </a:tc>
                <a:tc>
                  <a:txBody>
                    <a:bodyPr/>
                    <a:lstStyle/>
                    <a:p>
                      <a:pPr algn="ctr"/>
                      <a:r>
                        <a:rPr lang="en-US" sz="1600" dirty="0" smtClean="0"/>
                        <a:t>dstCond</a:t>
                      </a:r>
                      <a:r>
                        <a:rPr lang="en-US" sz="1600" baseline="-25000" dirty="0" smtClean="0"/>
                        <a:t>a1</a:t>
                      </a:r>
                      <a:br>
                        <a:rPr lang="en-US" sz="1600" baseline="-25000" dirty="0" smtClean="0"/>
                      </a:br>
                      <a:r>
                        <a:rPr lang="en-US" sz="1600" baseline="0" dirty="0" smtClean="0"/>
                        <a:t>jump I3</a:t>
                      </a:r>
                      <a:endParaRPr lang="en-US" sz="1600" baseline="-25000" dirty="0"/>
                    </a:p>
                  </a:txBody>
                  <a:tcPr/>
                </a:tc>
              </a:tr>
              <a:tr h="288855">
                <a:tc>
                  <a:txBody>
                    <a:bodyPr/>
                    <a:lstStyle/>
                    <a:p>
                      <a:pPr algn="ctr"/>
                      <a:r>
                        <a:rPr lang="is-IS" sz="1600" dirty="0" smtClean="0"/>
                        <a:t>a</a:t>
                      </a:r>
                      <a:r>
                        <a:rPr lang="is-IS" sz="1600" baseline="-25000" dirty="0" smtClean="0"/>
                        <a:t>2</a:t>
                      </a:r>
                      <a:endParaRPr lang="en-US" sz="1600" baseline="-25000" dirty="0"/>
                    </a:p>
                  </a:txBody>
                  <a:tcPr/>
                </a:tc>
                <a:tc>
                  <a:txBody>
                    <a:bodyPr/>
                    <a:lstStyle/>
                    <a:p>
                      <a:pPr algn="ctr"/>
                      <a:endParaRPr lang="en-US" sz="1600" dirty="0"/>
                    </a:p>
                  </a:txBody>
                  <a:tcPr/>
                </a:tc>
              </a:tr>
              <a:tr h="288855">
                <a:tc>
                  <a:txBody>
                    <a:bodyPr/>
                    <a:lstStyle/>
                    <a:p>
                      <a:pPr algn="ctr"/>
                      <a:r>
                        <a:rPr lang="is-IS" sz="1600" dirty="0" smtClean="0"/>
                        <a:t>...</a:t>
                      </a:r>
                      <a:endParaRPr lang="en-US" sz="1600" dirty="0"/>
                    </a:p>
                  </a:txBody>
                  <a:tcPr/>
                </a:tc>
                <a:tc>
                  <a:txBody>
                    <a:bodyPr/>
                    <a:lstStyle/>
                    <a:p>
                      <a:pPr algn="ctr"/>
                      <a:endParaRPr lang="en-US" sz="1600" dirty="0"/>
                    </a:p>
                  </a:txBody>
                  <a:tcPr/>
                </a:tc>
              </a:tr>
              <a:tr h="28885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aseline="0" dirty="0" smtClean="0"/>
                        <a:t>a</a:t>
                      </a:r>
                      <a:r>
                        <a:rPr lang="en-US" sz="1600" baseline="-25000" dirty="0" smtClean="0"/>
                        <a:t>n</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err="1" smtClean="0"/>
                        <a:t>dstCond</a:t>
                      </a:r>
                      <a:r>
                        <a:rPr lang="en-US" sz="1600" baseline="-25000" dirty="0" err="1" smtClean="0"/>
                        <a:t>an</a:t>
                      </a:r>
                      <a:r>
                        <a:rPr lang="en-US" sz="1600" baseline="-25000" dirty="0" smtClean="0"/>
                        <a:t/>
                      </a:r>
                      <a:br>
                        <a:rPr lang="en-US" sz="1600" baseline="-25000" dirty="0" smtClean="0"/>
                      </a:br>
                      <a:r>
                        <a:rPr lang="en-US" sz="1600" baseline="0" dirty="0" smtClean="0"/>
                        <a:t>jump I3</a:t>
                      </a:r>
                      <a:endParaRPr lang="en-US" sz="1600" baseline="-25000" dirty="0" smtClean="0"/>
                    </a:p>
                  </a:txBody>
                  <a:tcPr/>
                </a:tc>
              </a:tr>
            </a:tbl>
          </a:graphicData>
        </a:graphic>
      </p:graphicFrame>
      <p:sp>
        <p:nvSpPr>
          <p:cNvPr id="11" name="Rectangle 10"/>
          <p:cNvSpPr/>
          <p:nvPr/>
        </p:nvSpPr>
        <p:spPr>
          <a:xfrm>
            <a:off x="2452512" y="3308233"/>
            <a:ext cx="555260" cy="461665"/>
          </a:xfrm>
          <a:prstGeom prst="rect">
            <a:avLst/>
          </a:prstGeom>
        </p:spPr>
        <p:txBody>
          <a:bodyPr wrap="none">
            <a:spAutoFit/>
          </a:bodyPr>
          <a:lstStyle/>
          <a:p>
            <a:r>
              <a:rPr lang="en-US" baseline="0" dirty="0" smtClean="0">
                <a:latin typeface="Menlo Bold" charset="0"/>
                <a:cs typeface="Menlo Bold" charset="0"/>
                <a:sym typeface="Menlo Bold" charset="0"/>
              </a:rPr>
              <a:t>I2</a:t>
            </a:r>
            <a:endParaRPr lang="en-US" dirty="0"/>
          </a:p>
        </p:txBody>
      </p:sp>
      <p:sp>
        <p:nvSpPr>
          <p:cNvPr id="13" name="Rectangle 12"/>
          <p:cNvSpPr/>
          <p:nvPr/>
        </p:nvSpPr>
        <p:spPr>
          <a:xfrm>
            <a:off x="5088468" y="3319522"/>
            <a:ext cx="555260" cy="461665"/>
          </a:xfrm>
          <a:prstGeom prst="rect">
            <a:avLst/>
          </a:prstGeom>
        </p:spPr>
        <p:txBody>
          <a:bodyPr wrap="none">
            <a:spAutoFit/>
          </a:bodyPr>
          <a:lstStyle/>
          <a:p>
            <a:r>
              <a:rPr lang="en-US" baseline="0" dirty="0" smtClean="0">
                <a:latin typeface="Menlo Bold" charset="0"/>
                <a:cs typeface="Menlo Bold" charset="0"/>
                <a:sym typeface="Menlo Bold" charset="0"/>
              </a:rPr>
              <a:t>I3</a:t>
            </a:r>
            <a:endParaRPr lang="en-US" dirty="0"/>
          </a:p>
        </p:txBody>
      </p:sp>
      <p:sp>
        <p:nvSpPr>
          <p:cNvPr id="14" name="Rectangle 2"/>
          <p:cNvSpPr>
            <a:spLocks/>
          </p:cNvSpPr>
          <p:nvPr/>
        </p:nvSpPr>
        <p:spPr bwMode="auto">
          <a:xfrm>
            <a:off x="606401" y="952836"/>
            <a:ext cx="8296145" cy="2335053"/>
          </a:xfrm>
          <a:prstGeom prst="rect">
            <a:avLst/>
          </a:prstGeom>
          <a:noFill/>
          <a:ln w="12700" cap="flat">
            <a:solidFill>
              <a:srgbClr val="660066"/>
            </a:solidFill>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b"/>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Map&lt;MAC, </a:t>
            </a:r>
            <a:r>
              <a:rPr lang="en-US" sz="1800" baseline="0" dirty="0" err="1" smtClean="0">
                <a:latin typeface="Menlo Bold" charset="0"/>
                <a:cs typeface="Menlo Bold" charset="0"/>
                <a:sym typeface="Menlo Bold" charset="0"/>
              </a:rPr>
              <a:t>ConditionSet</a:t>
            </a:r>
            <a:r>
              <a:rPr lang="en-US" sz="1800" baseline="0" dirty="0" smtClean="0">
                <a:latin typeface="Menlo Bold" charset="0"/>
                <a:cs typeface="Menlo Bold" charset="0"/>
                <a:sym typeface="Menlo Bold" charset="0"/>
              </a:rPr>
              <a:t>&gt;    </a:t>
            </a:r>
            <a:r>
              <a:rPr lang="en-US" sz="1800" baseline="0" dirty="0" err="1" smtClean="0">
                <a:latin typeface="Menlo Bold" charset="0"/>
                <a:cs typeface="Menlo Bold" charset="0"/>
                <a:sym typeface="Menlo Bold" charset="0"/>
              </a:rPr>
              <a:t>hostTable</a:t>
            </a:r>
            <a:r>
              <a:rPr lang="en-US" sz="1800" baseline="0" dirty="0" smtClean="0">
                <a:latin typeface="Menlo Bold" charset="0"/>
                <a:cs typeface="Menlo Bold" charset="0"/>
                <a:sym typeface="Menlo Bold"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Bold" charset="0"/>
                <a:cs typeface="Menlo Bold" charset="0"/>
                <a:sym typeface="Menlo Bold" charset="0"/>
              </a:rPr>
              <a:t> </a:t>
            </a:r>
            <a:r>
              <a:rPr lang="en-US" sz="1800" baseline="0" dirty="0" smtClean="0">
                <a:latin typeface="Menlo Bold" charset="0"/>
                <a:cs typeface="Menlo Bold" charset="0"/>
                <a:sym typeface="Menlo Bold" charset="0"/>
              </a:rPr>
              <a:t>   Route</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onPacketIn</a:t>
            </a:r>
            <a:r>
              <a:rPr lang="en-US" sz="1800" baseline="0" dirty="0" smtClean="0">
                <a:latin typeface="Menlo Regular" charset="0"/>
                <a:cs typeface="Menlo Regular" charset="0"/>
                <a:sym typeface="Menlo Regular" charset="0"/>
              </a:rPr>
              <a:t>(</a:t>
            </a:r>
            <a:r>
              <a:rPr lang="en-US" sz="1800" baseline="0" dirty="0">
                <a:latin typeface="Menlo Bold" charset="0"/>
                <a:cs typeface="Menlo Bold" charset="0"/>
                <a:sym typeface="Menlo Bold" charset="0"/>
              </a:rPr>
              <a:t>Packet</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p) </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I1.   </a:t>
            </a:r>
            <a:r>
              <a:rPr lang="en-US" sz="1800" baseline="0" dirty="0" err="1" smtClean="0">
                <a:latin typeface="Menlo Bold" charset="0"/>
                <a:cs typeface="Menlo Bold" charset="0"/>
                <a:sym typeface="Menlo Bold" charset="0"/>
              </a:rPr>
              <a:t>ConditionSet</a:t>
            </a:r>
            <a:r>
              <a:rPr lang="en-US" sz="1800" baseline="0" dirty="0" smtClean="0">
                <a:latin typeface="Menlo Bold" charset="0"/>
                <a:cs typeface="Menlo Bold" charset="0"/>
                <a:sym typeface="Menlo Bold" charset="0"/>
              </a:rPr>
              <a:t> </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I2.   </a:t>
            </a:r>
            <a:r>
              <a:rPr lang="en-US" sz="1800" baseline="0" dirty="0" err="1" smtClean="0">
                <a:latin typeface="Menlo Bold" charset="0"/>
                <a:cs typeface="Menlo Bold" charset="0"/>
                <a:sym typeface="Menlo Bold" charset="0"/>
              </a:rPr>
              <a:t>ConditionSet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hostTable.get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ethDst</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I3.   </a:t>
            </a:r>
            <a:r>
              <a:rPr lang="en-US" sz="1800" baseline="0" dirty="0" smtClean="0">
                <a:solidFill>
                  <a:srgbClr val="B21889"/>
                </a:solidFill>
                <a:latin typeface="Menlo Regular" charset="0"/>
                <a:cs typeface="Menlo Regular" charset="0"/>
                <a:sym typeface="Menlo Regular" charset="0"/>
              </a:rPr>
              <a:t>branch</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 null &amp;&amp;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 null </a:t>
            </a:r>
            <a:br>
              <a:rPr lang="en-US" sz="1800" baseline="0" dirty="0" smtClean="0">
                <a:latin typeface="Menlo Regular" charset="0"/>
                <a:cs typeface="Menlo Regular" charset="0"/>
                <a:sym typeface="Menlo Regular" charset="0"/>
              </a:rPr>
            </a:br>
            <a:r>
              <a:rPr lang="en-US" sz="1800" baseline="0" dirty="0" smtClean="0">
                <a:latin typeface="Menlo Regular" charset="0"/>
                <a:cs typeface="Menlo Regular" charset="0"/>
                <a:sym typeface="Menlo Regular" charset="0"/>
              </a:rPr>
              <a:t>              &amp;&amp; pass(</a:t>
            </a:r>
            <a:r>
              <a:rPr lang="en-US" sz="1800" baseline="0" dirty="0" err="1" smtClean="0">
                <a:latin typeface="Menlo Regular" charset="0"/>
                <a:cs typeface="Menlo Regular" charset="0"/>
                <a:sym typeface="Menlo Regular" charset="0"/>
              </a:rPr>
              <a:t>srcCond</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dstCond</a:t>
            </a:r>
            <a:r>
              <a:rPr lang="en-US" sz="1800" baseline="0" dirty="0" smtClean="0">
                <a:latin typeface="Menlo Regular" charset="0"/>
                <a:cs typeface="Menlo Regular" charset="0"/>
                <a:sym typeface="Menlo Regular" charset="0"/>
              </a:rPr>
              <a:t>) ] I4 I5</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I4. </a:t>
            </a:r>
            <a:r>
              <a:rPr lang="en-US" sz="1800" baseline="0" dirty="0" smtClean="0">
                <a:solidFill>
                  <a:srgbClr val="B21889"/>
                </a:solidFill>
                <a:latin typeface="Menlo Regular" charset="0"/>
                <a:cs typeface="Menlo Regular" charset="0"/>
                <a:sym typeface="Menlo Regular" charset="0"/>
              </a:rPr>
              <a:t>  return </a:t>
            </a:r>
            <a:r>
              <a:rPr lang="en-US" sz="1800" baseline="0" dirty="0" smtClean="0">
                <a:latin typeface="Menlo Regular" charset="0"/>
                <a:cs typeface="Menlo Regular" charset="0"/>
                <a:sym typeface="Menlo Regular" charset="0"/>
              </a:rPr>
              <a:t>port1</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I5.   </a:t>
            </a:r>
            <a:r>
              <a:rPr lang="en-US" sz="1800" baseline="0" dirty="0" smtClean="0">
                <a:solidFill>
                  <a:srgbClr val="B21889"/>
                </a:solidFill>
                <a:latin typeface="Menlo Regular" charset="0"/>
                <a:cs typeface="Menlo Regular" charset="0"/>
                <a:sym typeface="Menlo Regular" charset="0"/>
              </a:rPr>
              <a:t>return</a:t>
            </a:r>
            <a:r>
              <a:rPr lang="en-US" sz="1800" baseline="0" dirty="0" smtClean="0">
                <a:latin typeface="Menlo Regular" charset="0"/>
                <a:cs typeface="Menlo Regular" charset="0"/>
                <a:sym typeface="Menlo Regular" charset="0"/>
              </a:rPr>
              <a:t> drop</a:t>
            </a:r>
            <a:endParaRPr lang="en-US" sz="1800" baseline="0" dirty="0">
              <a:latin typeface="Menlo Regular" charset="0"/>
              <a:cs typeface="Menlo Regular" charset="0"/>
              <a:sym typeface="Menlo Regular" charset="0"/>
            </a:endParaRPr>
          </a:p>
        </p:txBody>
      </p:sp>
      <p:sp>
        <p:nvSpPr>
          <p:cNvPr id="15" name="Rounded Rectangular Callout 14"/>
          <p:cNvSpPr/>
          <p:nvPr/>
        </p:nvSpPr>
        <p:spPr bwMode="auto">
          <a:xfrm>
            <a:off x="4938890" y="5644444"/>
            <a:ext cx="3951110" cy="1100667"/>
          </a:xfrm>
          <a:prstGeom prst="wedgeRoundRectCallout">
            <a:avLst>
              <a:gd name="adj1" fmla="val -14413"/>
              <a:gd name="adj2" fmla="val -63682"/>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r>
              <a:rPr lang="en-US" sz="2000" baseline="0" dirty="0" smtClean="0">
                <a:latin typeface="Menlo Regular" charset="0"/>
                <a:cs typeface="Menlo Regular" charset="0"/>
                <a:sym typeface="Menlo Regular" charset="0"/>
              </a:rPr>
              <a:t>Only output in I1/I2 tables are needed as input to I3 table input</a:t>
            </a:r>
            <a:endParaRPr lang="en-US" sz="2000" baseline="30000" dirty="0">
              <a:latin typeface="Menlo Regular" charset="0"/>
              <a:cs typeface="Menlo Regular" charset="0"/>
              <a:sym typeface="Menlo Regular" charset="0"/>
            </a:endParaRPr>
          </a:p>
        </p:txBody>
      </p:sp>
    </p:spTree>
    <p:extLst>
      <p:ext uri="{BB962C8B-B14F-4D97-AF65-F5344CB8AC3E}">
        <p14:creationId xmlns:p14="http://schemas.microsoft.com/office/powerpoint/2010/main" val="5808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xfrm>
            <a:off x="396574" y="85614"/>
            <a:ext cx="8562466" cy="685800"/>
          </a:xfrm>
          <a:ln/>
        </p:spPr>
        <p:txBody>
          <a:bodyPr/>
          <a:lstStyle/>
          <a:p>
            <a:pPr algn="l"/>
            <a:r>
              <a:rPr lang="en-US" sz="3600" dirty="0" smtClean="0"/>
              <a:t>Outline</a:t>
            </a:r>
            <a:endParaRPr lang="en-US" sz="3600" dirty="0"/>
          </a:p>
        </p:txBody>
      </p:sp>
      <p:sp>
        <p:nvSpPr>
          <p:cNvPr id="57346" name="Rectangle 2"/>
          <p:cNvSpPr>
            <a:spLocks noGrp="1" noChangeArrowheads="1"/>
          </p:cNvSpPr>
          <p:nvPr>
            <p:ph type="body" idx="1"/>
          </p:nvPr>
        </p:nvSpPr>
        <p:spPr>
          <a:xfrm>
            <a:off x="369391" y="936222"/>
            <a:ext cx="8318168" cy="5484334"/>
          </a:xfrm>
          <a:ln/>
        </p:spPr>
        <p:txBody>
          <a:bodyPr/>
          <a:lstStyle/>
          <a:p>
            <a:r>
              <a:rPr lang="en-US" dirty="0" smtClean="0"/>
              <a:t>Background: algorithmic SDN programming</a:t>
            </a:r>
          </a:p>
          <a:p>
            <a:r>
              <a:rPr lang="en-US" dirty="0" smtClean="0"/>
              <a:t>Maple </a:t>
            </a:r>
          </a:p>
          <a:p>
            <a:r>
              <a:rPr lang="en-US" dirty="0" smtClean="0"/>
              <a:t>Magellan</a:t>
            </a:r>
          </a:p>
          <a:p>
            <a:pPr lvl="1"/>
            <a:r>
              <a:rPr lang="en-US" dirty="0" smtClean="0"/>
              <a:t>Basic idea</a:t>
            </a:r>
          </a:p>
          <a:p>
            <a:pPr lvl="1"/>
            <a:r>
              <a:rPr lang="en-US" dirty="0" smtClean="0"/>
              <a:t>Reduce table size: Compact table mapping</a:t>
            </a:r>
          </a:p>
          <a:p>
            <a:pPr lvl="1"/>
            <a:r>
              <a:rPr lang="en-US" dirty="0" smtClean="0"/>
              <a:t>Bound #tables: Table design w/ bound on #tables</a:t>
            </a:r>
            <a:endParaRPr lang="en-US" dirty="0"/>
          </a:p>
        </p:txBody>
      </p:sp>
      <p:sp>
        <p:nvSpPr>
          <p:cNvPr id="10"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33</a:t>
            </a:fld>
            <a:endParaRPr lang="en-US" dirty="0">
              <a:solidFill>
                <a:schemeClr val="bg2"/>
              </a:solidFill>
            </a:endParaRPr>
          </a:p>
        </p:txBody>
      </p:sp>
    </p:spTree>
    <p:extLst>
      <p:ext uri="{BB962C8B-B14F-4D97-AF65-F5344CB8AC3E}">
        <p14:creationId xmlns:p14="http://schemas.microsoft.com/office/powerpoint/2010/main" val="195418163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Problem Formulation</a:t>
            </a:r>
            <a:endParaRPr lang="en-US" sz="3600" dirty="0"/>
          </a:p>
        </p:txBody>
      </p:sp>
      <p:sp>
        <p:nvSpPr>
          <p:cNvPr id="3" name="Content Placeholder 2"/>
          <p:cNvSpPr>
            <a:spLocks noGrp="1"/>
          </p:cNvSpPr>
          <p:nvPr>
            <p:ph idx="1"/>
          </p:nvPr>
        </p:nvSpPr>
        <p:spPr>
          <a:xfrm>
            <a:off x="125413" y="990600"/>
            <a:ext cx="8510587" cy="5334000"/>
          </a:xfrm>
        </p:spPr>
        <p:txBody>
          <a:bodyPr/>
          <a:lstStyle/>
          <a:p>
            <a:r>
              <a:rPr lang="en-US" dirty="0" smtClean="0"/>
              <a:t>Given a fine-grained flow table pipeline with M tables, compute min size new pipeline w/ #tables &lt; bound M</a:t>
            </a:r>
          </a:p>
          <a:p>
            <a:r>
              <a:rPr lang="en-US" dirty="0" smtClean="0"/>
              <a:t>Key issue: combining </a:t>
            </a:r>
            <a:r>
              <a:rPr lang="en-US" dirty="0"/>
              <a:t>two tables, one matching on attr</a:t>
            </a:r>
            <a:r>
              <a:rPr lang="en-US" baseline="-25000" dirty="0"/>
              <a:t>1</a:t>
            </a:r>
            <a:r>
              <a:rPr lang="en-US" dirty="0"/>
              <a:t> and another on attr</a:t>
            </a:r>
            <a:r>
              <a:rPr lang="en-US" baseline="-25000" dirty="0"/>
              <a:t>2</a:t>
            </a:r>
            <a:r>
              <a:rPr lang="en-US" dirty="0"/>
              <a:t> can lead to </a:t>
            </a:r>
            <a:r>
              <a:rPr lang="en-US" dirty="0" smtClean="0"/>
              <a:t>combination explosion</a:t>
            </a:r>
            <a:endParaRPr lang="en-US" dirty="0"/>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34</a:t>
            </a:fld>
            <a:endParaRPr lang="en-US" dirty="0">
              <a:solidFill>
                <a:schemeClr val="bg2"/>
              </a:solidFill>
            </a:endParaRPr>
          </a:p>
        </p:txBody>
      </p:sp>
    </p:spTree>
    <p:extLst>
      <p:ext uri="{BB962C8B-B14F-4D97-AF65-F5344CB8AC3E}">
        <p14:creationId xmlns:p14="http://schemas.microsoft.com/office/powerpoint/2010/main" val="6775139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 Naïve Algorithm</a:t>
            </a:r>
            <a:endParaRPr lang="en-US" sz="3600" dirty="0"/>
          </a:p>
        </p:txBody>
      </p:sp>
      <p:sp>
        <p:nvSpPr>
          <p:cNvPr id="3" name="Content Placeholder 2"/>
          <p:cNvSpPr>
            <a:spLocks noGrp="1"/>
          </p:cNvSpPr>
          <p:nvPr>
            <p:ph idx="1"/>
          </p:nvPr>
        </p:nvSpPr>
        <p:spPr>
          <a:xfrm>
            <a:off x="125413" y="990600"/>
            <a:ext cx="8510587" cy="5334000"/>
          </a:xfrm>
        </p:spPr>
        <p:txBody>
          <a:bodyPr/>
          <a:lstStyle/>
          <a:p>
            <a:r>
              <a:rPr lang="en-US" dirty="0" smtClean="0"/>
              <a:t>Consider the table-design problem as a graph partition problem, with #partitions &lt;= bound M</a:t>
            </a:r>
          </a:p>
          <a:p>
            <a:r>
              <a:rPr lang="en-US" dirty="0" smtClean="0"/>
              <a:t>Enumerate potential partitions</a:t>
            </a:r>
          </a:p>
          <a:p>
            <a:pPr lvl="1"/>
            <a:r>
              <a:rPr lang="en-US" dirty="0" smtClean="0"/>
              <a:t>Each table </a:t>
            </a:r>
            <a:r>
              <a:rPr lang="en-US" dirty="0" err="1" smtClean="0"/>
              <a:t>i</a:t>
            </a:r>
            <a:r>
              <a:rPr lang="en-US" dirty="0" smtClean="0"/>
              <a:t> is assigned 1 to M</a:t>
            </a:r>
          </a:p>
          <a:p>
            <a:r>
              <a:rPr lang="en-US" dirty="0" smtClean="0"/>
              <a:t>A total of M</a:t>
            </a:r>
            <a:r>
              <a:rPr lang="en-US" b="1" baseline="30000" dirty="0" smtClean="0"/>
              <a:t>N</a:t>
            </a:r>
            <a:r>
              <a:rPr lang="en-US" dirty="0" smtClean="0"/>
              <a:t> possibilities</a:t>
            </a:r>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35</a:t>
            </a:fld>
            <a:endParaRPr lang="en-US" dirty="0">
              <a:solidFill>
                <a:schemeClr val="bg2"/>
              </a:solidFill>
            </a:endParaRPr>
          </a:p>
        </p:txBody>
      </p:sp>
    </p:spTree>
    <p:extLst>
      <p:ext uri="{BB962C8B-B14F-4D97-AF65-F5344CB8AC3E}">
        <p14:creationId xmlns:p14="http://schemas.microsoft.com/office/powerpoint/2010/main" val="4712256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ular Callout 11"/>
          <p:cNvSpPr/>
          <p:nvPr/>
        </p:nvSpPr>
        <p:spPr bwMode="auto">
          <a:xfrm>
            <a:off x="972200" y="3626559"/>
            <a:ext cx="3951110" cy="620889"/>
          </a:xfrm>
          <a:prstGeom prst="wedgeRoundRectCallout">
            <a:avLst>
              <a:gd name="adj1" fmla="val -52806"/>
              <a:gd name="adj2" fmla="val 235670"/>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r>
              <a:rPr lang="en-US" sz="2000" baseline="0" dirty="0" smtClean="0">
                <a:latin typeface="Menlo Regular" charset="0"/>
                <a:cs typeface="Menlo Regular" charset="0"/>
                <a:sym typeface="Menlo Regular" charset="0"/>
              </a:rPr>
              <a:t>I2 can merge w/ I1.</a:t>
            </a:r>
            <a:endParaRPr lang="en-US" sz="2000" baseline="30000" dirty="0">
              <a:latin typeface="Menlo Regular" charset="0"/>
              <a:cs typeface="Menlo Regular" charset="0"/>
              <a:sym typeface="Menlo Regular" charset="0"/>
            </a:endParaRPr>
          </a:p>
        </p:txBody>
      </p:sp>
      <p:sp>
        <p:nvSpPr>
          <p:cNvPr id="2" name="Title 1"/>
          <p:cNvSpPr>
            <a:spLocks noGrp="1"/>
          </p:cNvSpPr>
          <p:nvPr>
            <p:ph type="title"/>
          </p:nvPr>
        </p:nvSpPr>
        <p:spPr/>
        <p:txBody>
          <a:bodyPr/>
          <a:lstStyle/>
          <a:p>
            <a:r>
              <a:rPr lang="en-US" sz="3600" dirty="0" smtClean="0"/>
              <a:t>An Efficient Enumeration Alg.</a:t>
            </a:r>
            <a:endParaRPr lang="en-US" sz="3600" dirty="0"/>
          </a:p>
        </p:txBody>
      </p:sp>
      <p:sp>
        <p:nvSpPr>
          <p:cNvPr id="3" name="Content Placeholder 2"/>
          <p:cNvSpPr>
            <a:spLocks noGrp="1"/>
          </p:cNvSpPr>
          <p:nvPr>
            <p:ph idx="1"/>
          </p:nvPr>
        </p:nvSpPr>
        <p:spPr>
          <a:xfrm>
            <a:off x="115734" y="1049864"/>
            <a:ext cx="8510587" cy="5334000"/>
          </a:xfrm>
        </p:spPr>
        <p:txBody>
          <a:bodyPr/>
          <a:lstStyle/>
          <a:p>
            <a:r>
              <a:rPr lang="en-US" dirty="0" smtClean="0"/>
              <a:t>Insights: </a:t>
            </a:r>
          </a:p>
          <a:p>
            <a:pPr lvl="1"/>
            <a:r>
              <a:rPr lang="en-US" dirty="0" smtClean="0"/>
              <a:t>an AP uses a small number of </a:t>
            </a:r>
            <a:r>
              <a:rPr lang="en-US" dirty="0" err="1" smtClean="0"/>
              <a:t>pkt</a:t>
            </a:r>
            <a:r>
              <a:rPr lang="en-US" dirty="0" smtClean="0"/>
              <a:t> attributes (inputs) </a:t>
            </a:r>
          </a:p>
          <a:p>
            <a:pPr lvl="1"/>
            <a:r>
              <a:rPr lang="en-US" dirty="0" smtClean="0"/>
              <a:t>for a given set of </a:t>
            </a:r>
            <a:r>
              <a:rPr lang="en-US" dirty="0" err="1" smtClean="0"/>
              <a:t>pkt</a:t>
            </a:r>
            <a:r>
              <a:rPr lang="en-US" dirty="0" smtClean="0"/>
              <a:t> attributes, all instructions </a:t>
            </a:r>
            <a:r>
              <a:rPr lang="en-US" dirty="0" smtClean="0">
                <a:solidFill>
                  <a:srgbClr val="C00000"/>
                </a:solidFill>
              </a:rPr>
              <a:t>determined</a:t>
            </a:r>
            <a:r>
              <a:rPr lang="en-US" dirty="0" smtClean="0"/>
              <a:t> by the set can merge into the same table</a:t>
            </a:r>
          </a:p>
          <a:p>
            <a:endParaRPr lang="en-US" dirty="0" smtClean="0"/>
          </a:p>
          <a:p>
            <a:endParaRPr lang="en-US" dirty="0" smtClean="0"/>
          </a:p>
          <a:p>
            <a:endParaRPr lang="en-US" dirty="0"/>
          </a:p>
          <a:p>
            <a:endParaRPr lang="en-US" dirty="0" smtClean="0"/>
          </a:p>
          <a:p>
            <a:endParaRPr lang="en-US" dirty="0" smtClean="0"/>
          </a:p>
        </p:txBody>
      </p:sp>
      <p:sp>
        <p:nvSpPr>
          <p:cNvPr id="4"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36</a:t>
            </a:fld>
            <a:endParaRPr lang="en-US" dirty="0">
              <a:solidFill>
                <a:schemeClr val="bg2"/>
              </a:solidFill>
            </a:endParaRPr>
          </a:p>
        </p:txBody>
      </p:sp>
      <p:sp>
        <p:nvSpPr>
          <p:cNvPr id="10" name="Rectangle 2"/>
          <p:cNvSpPr>
            <a:spLocks/>
          </p:cNvSpPr>
          <p:nvPr/>
        </p:nvSpPr>
        <p:spPr bwMode="auto">
          <a:xfrm>
            <a:off x="468316" y="4535309"/>
            <a:ext cx="8296145" cy="1933223"/>
          </a:xfrm>
          <a:prstGeom prst="rect">
            <a:avLst/>
          </a:prstGeom>
          <a:noFill/>
          <a:ln w="12700" cap="flat">
            <a:solidFill>
              <a:srgbClr val="660066"/>
            </a:solidFill>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nchor="b"/>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Map&lt;MAC, </a:t>
            </a:r>
            <a:r>
              <a:rPr lang="en-US" sz="1800" baseline="0" dirty="0" err="1" smtClean="0">
                <a:latin typeface="Menlo Bold" charset="0"/>
                <a:cs typeface="Menlo Bold" charset="0"/>
                <a:sym typeface="Menlo Bold" charset="0"/>
              </a:rPr>
              <a:t>int</a:t>
            </a:r>
            <a:r>
              <a:rPr lang="en-US" sz="1800" baseline="0" dirty="0" smtClean="0">
                <a:latin typeface="Menlo Bold" charset="0"/>
                <a:cs typeface="Menlo Bold" charset="0"/>
                <a:sym typeface="Menlo Bold" charset="0"/>
              </a:rPr>
              <a:t>&gt;    table;</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Bold" charset="0"/>
                <a:cs typeface="Menlo Bold" charset="0"/>
                <a:sym typeface="Menlo Bold" charset="0"/>
              </a:rPr>
              <a:t> </a:t>
            </a:r>
            <a:r>
              <a:rPr lang="en-US" sz="1800" baseline="0" dirty="0" smtClean="0">
                <a:latin typeface="Menlo Bold" charset="0"/>
                <a:cs typeface="Menlo Bold" charset="0"/>
                <a:sym typeface="Menlo Bold" charset="0"/>
              </a:rPr>
              <a:t>   Route</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onPacketIn</a:t>
            </a:r>
            <a:r>
              <a:rPr lang="en-US" sz="1800" baseline="0" dirty="0" smtClean="0">
                <a:latin typeface="Menlo Regular" charset="0"/>
                <a:cs typeface="Menlo Regular" charset="0"/>
                <a:sym typeface="Menlo Regular" charset="0"/>
              </a:rPr>
              <a:t>(</a:t>
            </a:r>
            <a:r>
              <a:rPr lang="en-US" sz="1800" baseline="0" dirty="0">
                <a:latin typeface="Menlo Bold" charset="0"/>
                <a:cs typeface="Menlo Bold" charset="0"/>
                <a:sym typeface="Menlo Bold" charset="0"/>
              </a:rPr>
              <a:t>Packet</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p) </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I1.   </a:t>
            </a:r>
            <a:r>
              <a:rPr lang="en-US" sz="1800" baseline="0" dirty="0" err="1" smtClean="0">
                <a:latin typeface="Menlo Bold" charset="0"/>
                <a:cs typeface="Menlo Bold" charset="0"/>
                <a:sym typeface="Menlo Bold" charset="0"/>
              </a:rPr>
              <a:t>int</a:t>
            </a:r>
            <a:r>
              <a:rPr lang="en-US" sz="1800" baseline="0" dirty="0" smtClean="0">
                <a:latin typeface="Menlo Bold" charset="0"/>
                <a:cs typeface="Menlo Bold" charset="0"/>
                <a:sym typeface="Menlo Bold" charset="0"/>
              </a:rPr>
              <a:t> </a:t>
            </a:r>
            <a:r>
              <a:rPr lang="en-US" sz="1800" baseline="0" dirty="0" smtClean="0">
                <a:latin typeface="Menlo Regular" charset="0"/>
                <a:cs typeface="Menlo Regular" charset="0"/>
                <a:sym typeface="Menlo Regular" charset="0"/>
              </a:rPr>
              <a:t>val1 </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table.get</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I2.   </a:t>
            </a:r>
            <a:r>
              <a:rPr lang="en-US" sz="1800" baseline="0" dirty="0" err="1" smtClean="0">
                <a:latin typeface="Menlo Bold" charset="0"/>
                <a:cs typeface="Menlo Bold" charset="0"/>
                <a:sym typeface="Menlo Bold" charset="0"/>
              </a:rPr>
              <a:t>int</a:t>
            </a:r>
            <a:r>
              <a:rPr lang="en-US" sz="1800" baseline="0" dirty="0" smtClean="0">
                <a:latin typeface="Menlo Bold" charset="0"/>
                <a:cs typeface="Menlo Bold" charset="0"/>
                <a:sym typeface="Menlo Bold" charset="0"/>
              </a:rPr>
              <a:t> val2 = val1 * val1;</a:t>
            </a:r>
            <a:endParaRPr lang="en-US" sz="1800" baseline="0" dirty="0" smtClean="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I3.   </a:t>
            </a:r>
            <a:r>
              <a:rPr lang="en-US" sz="1800" baseline="0" dirty="0" smtClean="0">
                <a:solidFill>
                  <a:srgbClr val="B21889"/>
                </a:solidFill>
                <a:latin typeface="Menlo Regular" charset="0"/>
                <a:cs typeface="Menlo Regular" charset="0"/>
                <a:sym typeface="Menlo Regular" charset="0"/>
              </a:rPr>
              <a:t>branch</a:t>
            </a:r>
            <a:r>
              <a:rPr lang="en-US" sz="1800" baseline="0" dirty="0" smtClean="0">
                <a:latin typeface="Menlo Regular" charset="0"/>
                <a:cs typeface="Menlo Regular" charset="0"/>
                <a:sym typeface="Menlo Regular" charset="0"/>
              </a:rPr>
              <a:t> [val2 &gt; 10] I4 I5</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I4. </a:t>
            </a:r>
            <a:r>
              <a:rPr lang="en-US" sz="1800" baseline="0" dirty="0" smtClean="0">
                <a:solidFill>
                  <a:srgbClr val="B21889"/>
                </a:solidFill>
                <a:latin typeface="Menlo Regular" charset="0"/>
                <a:cs typeface="Menlo Regular" charset="0"/>
                <a:sym typeface="Menlo Regular" charset="0"/>
              </a:rPr>
              <a:t>  return </a:t>
            </a:r>
            <a:r>
              <a:rPr lang="en-US" sz="1800" baseline="0" dirty="0" smtClean="0">
                <a:latin typeface="Menlo Regular" charset="0"/>
                <a:cs typeface="Menlo Regular" charset="0"/>
                <a:sym typeface="Menlo Regular" charset="0"/>
              </a:rPr>
              <a:t>pass</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I5.   </a:t>
            </a:r>
            <a:r>
              <a:rPr lang="en-US" sz="1800" baseline="0" dirty="0" smtClean="0">
                <a:solidFill>
                  <a:srgbClr val="B21889"/>
                </a:solidFill>
                <a:latin typeface="Menlo Regular" charset="0"/>
                <a:cs typeface="Menlo Regular" charset="0"/>
                <a:sym typeface="Menlo Regular" charset="0"/>
              </a:rPr>
              <a:t>return</a:t>
            </a:r>
            <a:r>
              <a:rPr lang="en-US" sz="1800" baseline="0" dirty="0" smtClean="0">
                <a:latin typeface="Menlo Regular" charset="0"/>
                <a:cs typeface="Menlo Regular" charset="0"/>
                <a:sym typeface="Menlo Regular" charset="0"/>
              </a:rPr>
              <a:t> drop</a:t>
            </a:r>
            <a:endParaRPr lang="en-US" sz="1800" baseline="0" dirty="0">
              <a:latin typeface="Menlo Regular" charset="0"/>
              <a:cs typeface="Menlo Regular" charset="0"/>
              <a:sym typeface="Menlo Regular" charset="0"/>
            </a:endParaRPr>
          </a:p>
        </p:txBody>
      </p:sp>
      <p:sp>
        <p:nvSpPr>
          <p:cNvPr id="11" name="Rectangle 10"/>
          <p:cNvSpPr/>
          <p:nvPr/>
        </p:nvSpPr>
        <p:spPr>
          <a:xfrm>
            <a:off x="5061450" y="3338698"/>
            <a:ext cx="3917453" cy="1593135"/>
          </a:xfrm>
          <a:prstGeom prst="rect">
            <a:avLst/>
          </a:prstGeom>
          <a:gradFill rotWithShape="1">
            <a:gsLst>
              <a:gs pos="0">
                <a:srgbClr val="9E9273">
                  <a:tint val="100000"/>
                  <a:shade val="100000"/>
                  <a:satMod val="130000"/>
                </a:srgbClr>
              </a:gs>
              <a:gs pos="100000">
                <a:srgbClr val="9E9273">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tIns="18288" rtlCol="0" anchor="ctr"/>
          <a:lstStyle/>
          <a:p>
            <a:pPr eaLnBrk="1" fontAlgn="auto" hangingPunct="1">
              <a:spcBef>
                <a:spcPts val="0"/>
              </a:spcBef>
              <a:spcAft>
                <a:spcPts val="0"/>
              </a:spcAft>
            </a:pPr>
            <a:r>
              <a:rPr lang="en-US" altLang="zh-CN" baseline="0" dirty="0" smtClean="0">
                <a:solidFill>
                  <a:srgbClr val="000090"/>
                </a:solidFill>
                <a:latin typeface="Arial" pitchFamily="-105" charset="0"/>
                <a:ea typeface="ＭＳ Ｐゴシック" pitchFamily="-105" charset="-128"/>
                <a:cs typeface="ＭＳ Ｐゴシック" pitchFamily="-105" charset="-128"/>
              </a:rPr>
              <a:t>Consider I2, which follows I1. If input(I2)=input(I1,I2), then merge them will not increase table size.</a:t>
            </a:r>
            <a:endParaRPr kumimoji="0" lang="en-US" i="0" u="none" strike="noStrike" kern="0" cap="none" spc="0" normalizeH="0" baseline="0" noProof="0" dirty="0">
              <a:ln>
                <a:noFill/>
              </a:ln>
              <a:solidFill>
                <a:srgbClr val="000090"/>
              </a:solidFill>
              <a:effectLst/>
              <a:uLnTx/>
              <a:uFillTx/>
              <a:latin typeface="Calibri"/>
              <a:ea typeface="+mn-ea"/>
              <a:cs typeface="+mn-cs"/>
            </a:endParaRPr>
          </a:p>
        </p:txBody>
      </p:sp>
    </p:spTree>
    <p:extLst>
      <p:ext uri="{BB962C8B-B14F-4D97-AF65-F5344CB8AC3E}">
        <p14:creationId xmlns:p14="http://schemas.microsoft.com/office/powerpoint/2010/main" val="6721227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xfrm>
            <a:off x="333074" y="85614"/>
            <a:ext cx="8562466" cy="685800"/>
          </a:xfrm>
          <a:ln/>
        </p:spPr>
        <p:txBody>
          <a:bodyPr/>
          <a:lstStyle/>
          <a:p>
            <a:pPr algn="l"/>
            <a:r>
              <a:rPr lang="en-US" sz="3600" dirty="0" smtClean="0"/>
              <a:t>Outline</a:t>
            </a:r>
            <a:endParaRPr lang="en-US" sz="3600" dirty="0"/>
          </a:p>
        </p:txBody>
      </p:sp>
      <p:sp>
        <p:nvSpPr>
          <p:cNvPr id="57346" name="Rectangle 2"/>
          <p:cNvSpPr>
            <a:spLocks noGrp="1" noChangeArrowheads="1"/>
          </p:cNvSpPr>
          <p:nvPr>
            <p:ph type="body" idx="1"/>
          </p:nvPr>
        </p:nvSpPr>
        <p:spPr>
          <a:xfrm>
            <a:off x="369391" y="936222"/>
            <a:ext cx="8318168" cy="5484334"/>
          </a:xfrm>
          <a:ln/>
        </p:spPr>
        <p:txBody>
          <a:bodyPr/>
          <a:lstStyle/>
          <a:p>
            <a:r>
              <a:rPr lang="en-US" sz="2800" dirty="0" smtClean="0"/>
              <a:t>Background: algorithmic SDN programming</a:t>
            </a:r>
          </a:p>
          <a:p>
            <a:r>
              <a:rPr lang="en-US" sz="2800" dirty="0" smtClean="0"/>
              <a:t>Maple</a:t>
            </a:r>
          </a:p>
          <a:p>
            <a:r>
              <a:rPr lang="en-US" sz="2800" dirty="0" smtClean="0"/>
              <a:t>Magellan</a:t>
            </a:r>
          </a:p>
          <a:p>
            <a:r>
              <a:rPr lang="en-US" sz="2800" dirty="0" smtClean="0"/>
              <a:t>Summary</a:t>
            </a:r>
          </a:p>
          <a:p>
            <a:endParaRPr lang="en-US" sz="2800" dirty="0"/>
          </a:p>
        </p:txBody>
      </p:sp>
      <p:sp>
        <p:nvSpPr>
          <p:cNvPr id="10"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37</a:t>
            </a:fld>
            <a:endParaRPr lang="en-US" dirty="0">
              <a:solidFill>
                <a:schemeClr val="bg2"/>
              </a:solidFill>
            </a:endParaRPr>
          </a:p>
        </p:txBody>
      </p:sp>
    </p:spTree>
    <p:extLst>
      <p:ext uri="{BB962C8B-B14F-4D97-AF65-F5344CB8AC3E}">
        <p14:creationId xmlns:p14="http://schemas.microsoft.com/office/powerpoint/2010/main" val="173509417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Summary</a:t>
            </a:r>
            <a:endParaRPr lang="en-US" sz="3600" dirty="0"/>
          </a:p>
        </p:txBody>
      </p:sp>
      <p:sp>
        <p:nvSpPr>
          <p:cNvPr id="5" name="Rectangle 2"/>
          <p:cNvSpPr txBox="1">
            <a:spLocks noChangeArrowheads="1"/>
          </p:cNvSpPr>
          <p:nvPr/>
        </p:nvSpPr>
        <p:spPr bwMode="auto">
          <a:xfrm>
            <a:off x="369390" y="936222"/>
            <a:ext cx="8596809" cy="5484334"/>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6E7BBD"/>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800">
                <a:solidFill>
                  <a:schemeClr val="tx1"/>
                </a:solidFill>
                <a:latin typeface="+mj-lt"/>
                <a:ea typeface="+mn-ea"/>
              </a:defRPr>
            </a:lvl3pPr>
            <a:lvl4pPr marL="1600200" indent="-228600" algn="l" rtl="0" eaLnBrk="0" fontAlgn="base" hangingPunct="0">
              <a:spcBef>
                <a:spcPct val="20000"/>
              </a:spcBef>
              <a:spcAft>
                <a:spcPct val="0"/>
              </a:spcAft>
              <a:buChar char="–"/>
              <a:defRPr sz="2800">
                <a:solidFill>
                  <a:schemeClr val="tx1"/>
                </a:solidFill>
                <a:latin typeface="+mj-lt"/>
                <a:ea typeface="+mn-ea"/>
              </a:defRPr>
            </a:lvl4pPr>
            <a:lvl5pPr marL="2057400" indent="-228600" algn="l" rtl="0" eaLnBrk="0" fontAlgn="base" hangingPunct="0">
              <a:spcBef>
                <a:spcPct val="20000"/>
              </a:spcBef>
              <a:spcAft>
                <a:spcPct val="0"/>
              </a:spcAft>
              <a:buChar char="»"/>
              <a:defRPr sz="2800">
                <a:solidFill>
                  <a:schemeClr val="tx1"/>
                </a:solidFill>
                <a:latin typeface="+mj-lt"/>
                <a:ea typeface="+mn-ea"/>
              </a:defRPr>
            </a:lvl5pPr>
            <a:lvl6pPr marL="2514600" indent="-228600" algn="l" rtl="0" fontAlgn="base">
              <a:spcBef>
                <a:spcPct val="20000"/>
              </a:spcBef>
              <a:spcAft>
                <a:spcPct val="0"/>
              </a:spcAft>
              <a:buChar char="»"/>
              <a:defRPr>
                <a:solidFill>
                  <a:srgbClr val="686868"/>
                </a:solidFill>
                <a:latin typeface="+mj-lt"/>
                <a:ea typeface="+mn-ea"/>
              </a:defRPr>
            </a:lvl6pPr>
            <a:lvl7pPr marL="2971800" indent="-228600" algn="l" rtl="0" fontAlgn="base">
              <a:spcBef>
                <a:spcPct val="20000"/>
              </a:spcBef>
              <a:spcAft>
                <a:spcPct val="0"/>
              </a:spcAft>
              <a:buChar char="»"/>
              <a:defRPr>
                <a:solidFill>
                  <a:srgbClr val="686868"/>
                </a:solidFill>
                <a:latin typeface="+mj-lt"/>
                <a:ea typeface="+mn-ea"/>
              </a:defRPr>
            </a:lvl7pPr>
            <a:lvl8pPr marL="3429000" indent="-228600" algn="l" rtl="0" fontAlgn="base">
              <a:spcBef>
                <a:spcPct val="20000"/>
              </a:spcBef>
              <a:spcAft>
                <a:spcPct val="0"/>
              </a:spcAft>
              <a:buChar char="»"/>
              <a:defRPr>
                <a:solidFill>
                  <a:srgbClr val="686868"/>
                </a:solidFill>
                <a:latin typeface="+mj-lt"/>
                <a:ea typeface="+mn-ea"/>
              </a:defRPr>
            </a:lvl8pPr>
            <a:lvl9pPr marL="3886200" indent="-228600" algn="l" rtl="0" fontAlgn="base">
              <a:spcBef>
                <a:spcPct val="20000"/>
              </a:spcBef>
              <a:spcAft>
                <a:spcPct val="0"/>
              </a:spcAft>
              <a:buChar char="»"/>
              <a:defRPr>
                <a:solidFill>
                  <a:srgbClr val="686868"/>
                </a:solidFill>
                <a:latin typeface="+mj-lt"/>
                <a:ea typeface="+mn-ea"/>
              </a:defRPr>
            </a:lvl9pPr>
          </a:lstStyle>
          <a:p>
            <a:r>
              <a:rPr lang="en-US" altLang="zh-CN" sz="2800" kern="0" baseline="0" dirty="0" smtClean="0"/>
              <a:t>Algorithmic</a:t>
            </a:r>
            <a:r>
              <a:rPr lang="zh-CN" altLang="en-US" sz="2800" kern="0" baseline="0" dirty="0" smtClean="0"/>
              <a:t> </a:t>
            </a:r>
            <a:r>
              <a:rPr lang="en-US" altLang="zh-CN" sz="2800" kern="0" baseline="0" dirty="0" smtClean="0"/>
              <a:t>policy: programmers focus on network control expressed in general purpose language, and no need to configure </a:t>
            </a:r>
            <a:r>
              <a:rPr lang="en-US" altLang="zh-CN" sz="2800" kern="0" baseline="0" dirty="0" err="1" smtClean="0"/>
              <a:t>datapath</a:t>
            </a:r>
            <a:endParaRPr lang="en-US" altLang="zh-CN" sz="2800" kern="0" baseline="0" dirty="0" smtClean="0"/>
          </a:p>
          <a:p>
            <a:r>
              <a:rPr lang="en-US" sz="2800" kern="0" baseline="0" dirty="0" smtClean="0"/>
              <a:t>Key challenge: how to </a:t>
            </a:r>
            <a:r>
              <a:rPr lang="en-US" altLang="zh-CN" sz="2800" kern="0" baseline="0" dirty="0" smtClean="0"/>
              <a:t>get</a:t>
            </a:r>
            <a:r>
              <a:rPr lang="zh-CN" altLang="en-US" sz="2800" kern="0" baseline="0" dirty="0" smtClean="0"/>
              <a:t> </a:t>
            </a:r>
            <a:r>
              <a:rPr lang="en-US" sz="2800" kern="0" baseline="0" dirty="0" smtClean="0"/>
              <a:t>data-path (flow tables) from data-path oblivious algorithmic policies</a:t>
            </a:r>
          </a:p>
          <a:p>
            <a:r>
              <a:rPr lang="en-US" altLang="zh-CN" sz="2800" kern="0" baseline="0" dirty="0" smtClean="0"/>
              <a:t>Maple:</a:t>
            </a:r>
            <a:r>
              <a:rPr lang="zh-CN" altLang="en-US" sz="2800" kern="0" baseline="0" dirty="0" smtClean="0"/>
              <a:t> </a:t>
            </a:r>
            <a:endParaRPr lang="en-US" altLang="zh-CN" sz="2800" kern="0" baseline="0" dirty="0" smtClean="0"/>
          </a:p>
          <a:p>
            <a:pPr lvl="1"/>
            <a:r>
              <a:rPr lang="en-US" altLang="zh-CN" sz="2400" kern="0" baseline="0" dirty="0"/>
              <a:t>R</a:t>
            </a:r>
            <a:r>
              <a:rPr lang="en-US" altLang="zh-CN" sz="2400" kern="0" baseline="0" dirty="0" smtClean="0"/>
              <a:t>eactive</a:t>
            </a:r>
            <a:r>
              <a:rPr lang="zh-CN" altLang="en-US" sz="2400" kern="0" baseline="0" dirty="0" smtClean="0"/>
              <a:t> </a:t>
            </a:r>
            <a:r>
              <a:rPr lang="en-US" altLang="zh-CN" sz="2400" kern="0" baseline="0" dirty="0" smtClean="0"/>
              <a:t>(</a:t>
            </a:r>
            <a:r>
              <a:rPr lang="en-US" altLang="zh-CN" sz="2400" kern="0" baseline="0" dirty="0" err="1" smtClean="0"/>
              <a:t>blackbox</a:t>
            </a:r>
            <a:r>
              <a:rPr lang="en-US" altLang="zh-CN" sz="2400" kern="0" baseline="0" dirty="0" smtClean="0"/>
              <a:t>)</a:t>
            </a:r>
            <a:r>
              <a:rPr lang="zh-CN" altLang="en-US" sz="2400" kern="0" baseline="0" dirty="0" smtClean="0"/>
              <a:t> </a:t>
            </a:r>
            <a:r>
              <a:rPr lang="en-US" altLang="zh-CN" sz="2400" kern="0" baseline="0" dirty="0" smtClean="0"/>
              <a:t>approach</a:t>
            </a:r>
          </a:p>
          <a:p>
            <a:pPr lvl="1"/>
            <a:r>
              <a:rPr lang="en-US" altLang="zh-CN" sz="2400" kern="0" baseline="0" dirty="0"/>
              <a:t>D</a:t>
            </a:r>
            <a:r>
              <a:rPr lang="en-US" altLang="zh-CN" sz="2400" kern="0" baseline="0" dirty="0" smtClean="0"/>
              <a:t>ynamic tracing </a:t>
            </a:r>
            <a:r>
              <a:rPr lang="en-US" altLang="zh-CN" sz="2400" kern="0" baseline="0" dirty="0"/>
              <a:t>tree -&gt; single</a:t>
            </a:r>
            <a:r>
              <a:rPr lang="zh-CN" altLang="en-US" sz="2400" kern="0" baseline="0" dirty="0"/>
              <a:t> </a:t>
            </a:r>
            <a:r>
              <a:rPr lang="en-US" altLang="zh-CN" sz="2400" kern="0" baseline="0" dirty="0" smtClean="0"/>
              <a:t>table</a:t>
            </a:r>
          </a:p>
          <a:p>
            <a:r>
              <a:rPr lang="en-US" altLang="zh-CN" sz="2800" kern="0" baseline="0" dirty="0" smtClean="0"/>
              <a:t>Magellan</a:t>
            </a:r>
          </a:p>
          <a:p>
            <a:pPr lvl="1"/>
            <a:r>
              <a:rPr lang="en-US" altLang="zh-CN" sz="2400" kern="0" baseline="0" dirty="0" smtClean="0"/>
              <a:t>A</a:t>
            </a:r>
            <a:r>
              <a:rPr lang="zh-CN" altLang="en-US" sz="2400" kern="0" baseline="0" dirty="0" smtClean="0"/>
              <a:t> </a:t>
            </a:r>
            <a:r>
              <a:rPr lang="en-US" altLang="zh-CN" sz="2400" kern="0" baseline="0" dirty="0" smtClean="0"/>
              <a:t>proactive</a:t>
            </a:r>
            <a:r>
              <a:rPr lang="zh-CN" altLang="en-US" sz="2400" kern="0" baseline="0" dirty="0" smtClean="0"/>
              <a:t> </a:t>
            </a:r>
            <a:r>
              <a:rPr lang="en-US" altLang="zh-CN" sz="2400" kern="0" baseline="0" dirty="0" smtClean="0"/>
              <a:t>(</a:t>
            </a:r>
            <a:r>
              <a:rPr lang="en-US" altLang="zh-CN" sz="2400" kern="0" baseline="0" dirty="0" err="1" smtClean="0"/>
              <a:t>whitebox</a:t>
            </a:r>
            <a:r>
              <a:rPr lang="en-US" altLang="zh-CN" sz="2400" kern="0" baseline="0" dirty="0" smtClean="0"/>
              <a:t>)</a:t>
            </a:r>
            <a:r>
              <a:rPr lang="zh-CN" altLang="en-US" sz="2400" kern="0" baseline="0" dirty="0" smtClean="0"/>
              <a:t> </a:t>
            </a:r>
            <a:r>
              <a:rPr lang="en-US" altLang="zh-CN" sz="2400" kern="0" baseline="0" dirty="0" smtClean="0"/>
              <a:t>approach</a:t>
            </a:r>
          </a:p>
          <a:p>
            <a:pPr lvl="1"/>
            <a:r>
              <a:rPr lang="en-US" altLang="zh-CN" sz="2400" kern="0" baseline="0" dirty="0" smtClean="0"/>
              <a:t>Automatic derivation</a:t>
            </a:r>
            <a:r>
              <a:rPr lang="zh-CN" altLang="en-US" sz="2400" kern="0" baseline="0" dirty="0" smtClean="0"/>
              <a:t> </a:t>
            </a:r>
            <a:r>
              <a:rPr lang="en-US" altLang="zh-CN" sz="2400" kern="0" baseline="0" dirty="0" smtClean="0"/>
              <a:t>and population of multi-table pipelines</a:t>
            </a:r>
          </a:p>
          <a:p>
            <a:pPr lvl="1"/>
            <a:r>
              <a:rPr lang="en-US" altLang="zh-CN" sz="2400" kern="0" baseline="0" dirty="0">
                <a:solidFill>
                  <a:prstClr val="black"/>
                </a:solidFill>
              </a:rPr>
              <a:t>Substantial</a:t>
            </a:r>
            <a:r>
              <a:rPr lang="zh-CN" altLang="en-US" sz="2400" kern="0" baseline="0" dirty="0">
                <a:solidFill>
                  <a:prstClr val="black"/>
                </a:solidFill>
              </a:rPr>
              <a:t> </a:t>
            </a:r>
            <a:r>
              <a:rPr lang="en-US" altLang="zh-CN" sz="2400" kern="0" baseline="0" dirty="0">
                <a:solidFill>
                  <a:prstClr val="black"/>
                </a:solidFill>
              </a:rPr>
              <a:t>performance</a:t>
            </a:r>
            <a:r>
              <a:rPr lang="zh-CN" altLang="en-US" sz="2400" kern="0" baseline="0" dirty="0">
                <a:solidFill>
                  <a:prstClr val="black"/>
                </a:solidFill>
              </a:rPr>
              <a:t> </a:t>
            </a:r>
            <a:r>
              <a:rPr lang="en-US" altLang="zh-CN" sz="2400" kern="0" baseline="0" dirty="0" smtClean="0">
                <a:solidFill>
                  <a:prstClr val="black"/>
                </a:solidFill>
              </a:rPr>
              <a:t>improvement: 46-68x</a:t>
            </a:r>
            <a:r>
              <a:rPr lang="zh-CN" altLang="en-US" sz="2400" kern="0" baseline="0" dirty="0" smtClean="0">
                <a:solidFill>
                  <a:prstClr val="black"/>
                </a:solidFill>
              </a:rPr>
              <a:t> </a:t>
            </a:r>
            <a:r>
              <a:rPr lang="en-US" altLang="zh-CN" sz="2400" kern="0" baseline="0" dirty="0">
                <a:solidFill>
                  <a:prstClr val="black"/>
                </a:solidFill>
              </a:rPr>
              <a:t>fewer</a:t>
            </a:r>
            <a:r>
              <a:rPr lang="zh-CN" altLang="en-US" sz="2400" kern="0" baseline="0" dirty="0">
                <a:solidFill>
                  <a:prstClr val="black"/>
                </a:solidFill>
              </a:rPr>
              <a:t> </a:t>
            </a:r>
            <a:r>
              <a:rPr lang="en-US" altLang="zh-CN" sz="2400" kern="0" baseline="0" dirty="0">
                <a:solidFill>
                  <a:prstClr val="black"/>
                </a:solidFill>
              </a:rPr>
              <a:t>rules</a:t>
            </a:r>
            <a:endParaRPr lang="en-US" sz="2400" kern="0" baseline="0" dirty="0">
              <a:solidFill>
                <a:prstClr val="black"/>
              </a:solidFill>
            </a:endParaRPr>
          </a:p>
          <a:p>
            <a:pPr lvl="1"/>
            <a:endParaRPr lang="en-US" altLang="zh-CN" sz="2400" kern="0" baseline="0" dirty="0" smtClean="0"/>
          </a:p>
        </p:txBody>
      </p:sp>
    </p:spTree>
    <p:extLst>
      <p:ext uri="{BB962C8B-B14F-4D97-AF65-F5344CB8AC3E}">
        <p14:creationId xmlns:p14="http://schemas.microsoft.com/office/powerpoint/2010/main" val="4345638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defRPr/>
            </a:pPr>
            <a:r>
              <a:rPr lang="en-US" altLang="zh-CN" dirty="0" smtClean="0">
                <a:latin typeface="Georgia" charset="0"/>
                <a:ea typeface="ＭＳ Ｐゴシック" charset="0"/>
                <a:cs typeface="ＭＳ Ｐゴシック" charset="0"/>
              </a:rPr>
              <a:t>Thank You</a:t>
            </a:r>
            <a:endParaRPr lang="en-US" dirty="0">
              <a:latin typeface="Georgia" charset="0"/>
              <a:ea typeface="ＭＳ Ｐゴシック" charset="0"/>
              <a:cs typeface="ＭＳ Ｐゴシック" charset="0"/>
            </a:endParaRPr>
          </a:p>
        </p:txBody>
      </p:sp>
    </p:spTree>
    <p:extLst>
      <p:ext uri="{BB962C8B-B14F-4D97-AF65-F5344CB8AC3E}">
        <p14:creationId xmlns:p14="http://schemas.microsoft.com/office/powerpoint/2010/main" val="1120944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Grp="1" noChangeArrowheads="1"/>
          </p:cNvSpPr>
          <p:nvPr>
            <p:ph type="title"/>
          </p:nvPr>
        </p:nvSpPr>
        <p:spPr>
          <a:ln/>
        </p:spPr>
        <p:txBody>
          <a:bodyPr/>
          <a:lstStyle/>
          <a:p>
            <a:r>
              <a:rPr lang="en-US" sz="3600" dirty="0"/>
              <a:t>Example Algorithmic Policy in Java</a:t>
            </a:r>
          </a:p>
        </p:txBody>
      </p:sp>
      <p:sp>
        <p:nvSpPr>
          <p:cNvPr id="59394" name="Rectangle 2"/>
          <p:cNvSpPr>
            <a:spLocks/>
          </p:cNvSpPr>
          <p:nvPr/>
        </p:nvSpPr>
        <p:spPr bwMode="auto">
          <a:xfrm>
            <a:off x="1069611" y="1015999"/>
            <a:ext cx="7072500" cy="4642555"/>
          </a:xfrm>
          <a:prstGeom prst="rect">
            <a:avLst/>
          </a:prstGeom>
          <a:noFill/>
          <a:ln w="12700" cap="flat">
            <a:solidFill>
              <a:srgbClr val="660066"/>
            </a:solidFill>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b"/>
          <a:lstStyle/>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Bold" charset="0"/>
                <a:cs typeface="Menlo Bold" charset="0"/>
                <a:sym typeface="Menlo Bold" charset="0"/>
              </a:rPr>
              <a:t>Route</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f(</a:t>
            </a:r>
            <a:r>
              <a:rPr lang="en-US" sz="1800" baseline="0" dirty="0">
                <a:latin typeface="Menlo Bold" charset="0"/>
                <a:cs typeface="Menlo Bold" charset="0"/>
                <a:sym typeface="Menlo Bold" charset="0"/>
              </a:rPr>
              <a:t>Packet</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p) </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solidFill>
                  <a:srgbClr val="FFFFFF"/>
                </a:solidFill>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if</a:t>
            </a:r>
            <a:r>
              <a:rPr lang="en-US" sz="1800" baseline="0" dirty="0">
                <a:latin typeface="Menlo Regular" charset="0"/>
                <a:cs typeface="Menlo Regular" charset="0"/>
                <a:sym typeface="Menlo Regular" charset="0"/>
              </a:rPr>
              <a:t> (</a:t>
            </a:r>
            <a:r>
              <a:rPr lang="en-US" sz="1800" baseline="0" dirty="0" err="1">
                <a:latin typeface="Menlo Bold" charset="0"/>
                <a:cs typeface="Menlo Bold" charset="0"/>
                <a:sym typeface="Menlo Bold" charset="0"/>
              </a:rPr>
              <a:t>p.tcpDstIs</a:t>
            </a:r>
            <a:r>
              <a:rPr lang="en-US" sz="1800" baseline="0" dirty="0">
                <a:latin typeface="Menlo Regular" charset="0"/>
                <a:cs typeface="Menlo Regular" charset="0"/>
                <a:sym typeface="Menlo Regular" charset="0"/>
              </a:rPr>
              <a:t>(</a:t>
            </a:r>
            <a:r>
              <a:rPr lang="en-US" sz="1800" baseline="0" dirty="0">
                <a:solidFill>
                  <a:srgbClr val="786DC4"/>
                </a:solidFill>
                <a:latin typeface="Menlo Regular" charset="0"/>
                <a:cs typeface="Menlo Regular" charset="0"/>
                <a:sym typeface="Menlo Regular" charset="0"/>
              </a:rPr>
              <a:t>22</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return</a:t>
            </a:r>
            <a:r>
              <a:rPr lang="en-US" sz="1800" baseline="0" dirty="0">
                <a:latin typeface="Menlo Regular" charset="0"/>
                <a:cs typeface="Menlo Regular" charset="0"/>
                <a:sym typeface="Menlo Regular" charset="0"/>
              </a:rPr>
              <a:t> </a:t>
            </a:r>
            <a:r>
              <a:rPr lang="en-US" sz="1800" baseline="0" dirty="0">
                <a:latin typeface="Menlo Bold" charset="0"/>
                <a:cs typeface="Menlo Bold" charset="0"/>
                <a:sym typeface="Menlo Bold" charset="0"/>
              </a:rPr>
              <a:t>null</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else</a:t>
            </a:r>
            <a:r>
              <a:rPr lang="en-US" sz="18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    </a:t>
            </a:r>
            <a:r>
              <a:rPr lang="en-US" sz="1800" baseline="0" dirty="0">
                <a:latin typeface="Menlo Bold" charset="0"/>
                <a:cs typeface="Menlo Bold" charset="0"/>
                <a:sym typeface="Menlo Bold" charset="0"/>
              </a:rPr>
              <a:t>Location</a:t>
            </a:r>
            <a:r>
              <a:rPr lang="en-US" sz="1800" baseline="0" dirty="0">
                <a:latin typeface="Menlo Regular" charset="0"/>
                <a:cs typeface="Menlo Regular" charset="0"/>
                <a:sym typeface="Menlo Regular" charset="0"/>
              </a:rPr>
              <a:t> </a:t>
            </a:r>
            <a:r>
              <a:rPr lang="en-US" sz="1800" baseline="0" dirty="0" err="1">
                <a:latin typeface="Menlo Regular" charset="0"/>
                <a:cs typeface="Menlo Regular" charset="0"/>
                <a:sym typeface="Menlo Regular" charset="0"/>
              </a:rPr>
              <a:t>sloc</a:t>
            </a:r>
            <a:r>
              <a:rPr lang="en-US" sz="1800" baseline="0" dirty="0">
                <a:latin typeface="Menlo Regular" charset="0"/>
                <a:cs typeface="Menlo Regular" charset="0"/>
                <a:sym typeface="Menlo Regular" charset="0"/>
              </a:rPr>
              <a:t> = </a:t>
            </a:r>
            <a:r>
              <a:rPr lang="en-US" sz="1800" baseline="0" dirty="0" err="1">
                <a:latin typeface="Menlo Bold" charset="0"/>
                <a:cs typeface="Menlo Bold" charset="0"/>
                <a:sym typeface="Menlo Bold" charset="0"/>
              </a:rPr>
              <a:t>hostTable</a:t>
            </a:r>
            <a:r>
              <a:rPr lang="en-US" sz="1800" baseline="0" dirty="0">
                <a:latin typeface="Menlo Regular" charset="0"/>
                <a:cs typeface="Menlo Regular" charset="0"/>
                <a:sym typeface="Menlo Regular" charset="0"/>
              </a:rPr>
              <a:t>(</a:t>
            </a:r>
            <a:r>
              <a:rPr lang="en-US" sz="1800" baseline="0" dirty="0" err="1" smtClean="0">
                <a:latin typeface="Menlo Regular" charset="0"/>
                <a:cs typeface="Menlo Regular" charset="0"/>
                <a:sym typeface="Menlo Regular" charset="0"/>
              </a:rPr>
              <a:t>p.</a:t>
            </a:r>
            <a:r>
              <a:rPr lang="en-US" sz="1800" baseline="0" dirty="0" err="1" smtClean="0">
                <a:latin typeface="Menlo Bold" charset="0"/>
                <a:cs typeface="Menlo Bold" charset="0"/>
                <a:sym typeface="Menlo Bold" charset="0"/>
              </a:rPr>
              <a:t>ethSrc</a:t>
            </a:r>
            <a:r>
              <a:rPr lang="en-US" sz="1800" baseline="0" dirty="0" smtClean="0">
                <a:latin typeface="Menlo Regular" charset="0"/>
                <a:cs typeface="Menlo Regular" charset="0"/>
                <a:sym typeface="Menlo Regular" charset="0"/>
              </a:rPr>
              <a:t>(</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    </a:t>
            </a:r>
            <a:r>
              <a:rPr lang="en-US" sz="1800" baseline="0" dirty="0">
                <a:latin typeface="Menlo Bold" charset="0"/>
                <a:cs typeface="Menlo Bold" charset="0"/>
                <a:sym typeface="Menlo Bold" charset="0"/>
              </a:rPr>
              <a:t>Location</a:t>
            </a:r>
            <a:r>
              <a:rPr lang="en-US" sz="1800" baseline="0" dirty="0">
                <a:latin typeface="Menlo Regular" charset="0"/>
                <a:cs typeface="Menlo Regular" charset="0"/>
                <a:sym typeface="Menlo Regular" charset="0"/>
              </a:rPr>
              <a:t> </a:t>
            </a:r>
            <a:r>
              <a:rPr lang="en-US" sz="1800" baseline="0" dirty="0" err="1">
                <a:latin typeface="Menlo Regular" charset="0"/>
                <a:cs typeface="Menlo Regular" charset="0"/>
                <a:sym typeface="Menlo Regular" charset="0"/>
              </a:rPr>
              <a:t>dloc</a:t>
            </a:r>
            <a:r>
              <a:rPr lang="en-US" sz="1800" baseline="0" dirty="0">
                <a:latin typeface="Menlo Regular" charset="0"/>
                <a:cs typeface="Menlo Regular" charset="0"/>
                <a:sym typeface="Menlo Regular" charset="0"/>
              </a:rPr>
              <a:t> = </a:t>
            </a:r>
            <a:r>
              <a:rPr lang="en-US" sz="1800" baseline="0" dirty="0" err="1" smtClean="0">
                <a:latin typeface="Menlo Bold" charset="0"/>
                <a:cs typeface="Menlo Bold" charset="0"/>
                <a:sym typeface="Menlo Bold" charset="0"/>
              </a:rPr>
              <a:t>hostTable</a:t>
            </a:r>
            <a:r>
              <a:rPr lang="en-US" sz="1800" baseline="0" dirty="0" smtClean="0">
                <a:latin typeface="Menlo Regular" charset="0"/>
                <a:cs typeface="Menlo Regular" charset="0"/>
                <a:sym typeface="Menlo Regular" charset="0"/>
              </a:rPr>
              <a:t>(</a:t>
            </a:r>
            <a:r>
              <a:rPr lang="en-US" sz="1800" baseline="0" dirty="0" err="1">
                <a:latin typeface="Menlo Regular" charset="0"/>
                <a:cs typeface="Menlo Regular" charset="0"/>
                <a:sym typeface="Menlo Regular" charset="0"/>
              </a:rPr>
              <a:t>p.</a:t>
            </a:r>
            <a:r>
              <a:rPr lang="en-US" sz="1800" baseline="0" dirty="0" err="1">
                <a:latin typeface="Menlo Bold" charset="0"/>
                <a:cs typeface="Menlo Bold" charset="0"/>
                <a:sym typeface="Menlo Bold" charset="0"/>
              </a:rPr>
              <a:t>ethDst</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    </a:t>
            </a:r>
            <a:r>
              <a:rPr lang="en-US" sz="1800" baseline="0" dirty="0" smtClean="0">
                <a:latin typeface="Menlo Bold" charset="0"/>
                <a:cs typeface="Menlo Bold" charset="0"/>
                <a:sym typeface="Menlo Bold" charset="0"/>
              </a:rPr>
              <a:t>Route </a:t>
            </a:r>
            <a:r>
              <a:rPr lang="en-US" sz="1800" baseline="0" dirty="0" smtClean="0">
                <a:latin typeface="Menlo Regular" charset="0"/>
                <a:cs typeface="Menlo Regular" charset="0"/>
                <a:sym typeface="Menlo Regular" charset="0"/>
              </a:rPr>
              <a:t>path    = </a:t>
            </a:r>
            <a:r>
              <a:rPr lang="en-US" sz="1800" baseline="0" dirty="0" err="1" smtClean="0">
                <a:latin typeface="Menlo Regular" charset="0"/>
                <a:cs typeface="Menlo Regular" charset="0"/>
                <a:sym typeface="Menlo Regular" charset="0"/>
              </a:rPr>
              <a:t>myRoutingAlg</a:t>
            </a:r>
            <a:r>
              <a:rPr lang="en-US" sz="1800" baseline="0" dirty="0" smtClean="0">
                <a:latin typeface="Menlo Regular" charset="0"/>
                <a:cs typeface="Menlo Regular" charset="0"/>
                <a:sym typeface="Menlo Regular" charset="0"/>
              </a:rPr>
              <a:t>(</a:t>
            </a:r>
            <a:r>
              <a:rPr lang="en-US" sz="1800" baseline="0" dirty="0" smtClean="0">
                <a:latin typeface="Menlo Bold" charset="0"/>
                <a:cs typeface="Menlo Bold" charset="0"/>
                <a:sym typeface="Menlo Bold" charset="0"/>
              </a:rPr>
              <a:t>topology</a:t>
            </a:r>
            <a:r>
              <a:rPr lang="en-US" sz="1800" baseline="0" dirty="0" smtClean="0">
                <a:latin typeface="Menlo Regular" charset="0"/>
                <a:cs typeface="Menlo Regular" charset="0"/>
                <a:sym typeface="Menlo Regular" charset="0"/>
              </a:rPr>
              <a:t>(</a:t>
            </a:r>
            <a:r>
              <a:rPr lang="en-US" sz="1800" baseline="0" dirty="0">
                <a:latin typeface="Menlo Regular" charset="0"/>
                <a:cs typeface="Menlo Regular" charset="0"/>
                <a:sym typeface="Menlo Regular" charset="0"/>
              </a:rPr>
              <a:t>)</a:t>
            </a:r>
            <a:r>
              <a:rPr lang="en-US" sz="1800" baseline="0" dirty="0" smtClean="0">
                <a:latin typeface="Menlo Regular" charset="0"/>
                <a:cs typeface="Menlo Regular" charset="0"/>
                <a:sym typeface="Menlo Regular" charset="0"/>
              </a:rPr>
              <a:t>,</a:t>
            </a:r>
            <a:br>
              <a:rPr lang="en-US" sz="1800" baseline="0" dirty="0" smtClean="0">
                <a:latin typeface="Menlo Regular" charset="0"/>
                <a:cs typeface="Menlo Regular" charset="0"/>
                <a:sym typeface="Menlo Regular" charset="0"/>
              </a:rPr>
            </a:br>
            <a:r>
              <a:rPr lang="en-US" sz="1800" baseline="0" dirty="0" smtClean="0">
                <a:latin typeface="Menlo Regular" charset="0"/>
                <a:cs typeface="Menlo Regular" charset="0"/>
                <a:sym typeface="Menlo Regular" charset="0"/>
              </a:rPr>
              <a:t>                                 </a:t>
            </a:r>
            <a:r>
              <a:rPr lang="en-US" sz="1800" baseline="0" dirty="0" err="1">
                <a:latin typeface="Menlo Regular" charset="0"/>
                <a:cs typeface="Menlo Regular" charset="0"/>
                <a:sym typeface="Menlo Regular" charset="0"/>
              </a:rPr>
              <a:t>sloc,dloc</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solidFill>
                  <a:srgbClr val="FFFFFF"/>
                </a:solidFill>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return</a:t>
            </a:r>
            <a:r>
              <a:rPr lang="en-US" sz="1800" baseline="0" dirty="0">
                <a:latin typeface="Menlo Regular" charset="0"/>
                <a:cs typeface="Menlo Regular" charset="0"/>
                <a:sym typeface="Menlo Regular" charset="0"/>
              </a:rPr>
              <a:t> </a:t>
            </a:r>
            <a:r>
              <a:rPr lang="en-US" sz="1800" baseline="0" dirty="0" smtClean="0">
                <a:latin typeface="Menlo Bold" charset="0"/>
                <a:cs typeface="Menlo Bold" charset="0"/>
                <a:sym typeface="Menlo Bold" charset="0"/>
              </a:rPr>
              <a:t>path</a:t>
            </a:r>
            <a:r>
              <a:rPr lang="en-US" sz="1800" baseline="0" dirty="0" smtClean="0">
                <a:latin typeface="Menlo Regular" charset="0"/>
                <a:cs typeface="Menlo Regular" charset="0"/>
                <a:sym typeface="Menlo Regular" charset="0"/>
              </a:rPr>
              <a:t>;</a:t>
            </a:r>
            <a:endParaRPr lang="en-US" sz="1800" baseline="0" dirty="0">
              <a:latin typeface="Menlo Regular" charset="0"/>
              <a:cs typeface="Menlo Regular" charset="0"/>
              <a:sym typeface="Menlo Regular" charset="0"/>
            </a:endParaRP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Route </a:t>
            </a:r>
            <a:r>
              <a:rPr lang="en-US" sz="1800" baseline="0" dirty="0" err="1">
                <a:latin typeface="Menlo Regular" charset="0"/>
                <a:cs typeface="Menlo Regular" charset="0"/>
                <a:sym typeface="Menlo Regular" charset="0"/>
              </a:rPr>
              <a:t>myRoutingAlg</a:t>
            </a:r>
            <a:r>
              <a:rPr lang="en-US" sz="1800" baseline="0" dirty="0" smtClean="0">
                <a:latin typeface="Menlo Regular" charset="0"/>
                <a:cs typeface="Menlo Regular" charset="0"/>
                <a:sym typeface="Menlo Regular" charset="0"/>
              </a:rPr>
              <a:t>(</a:t>
            </a:r>
            <a:r>
              <a:rPr lang="en-US" sz="1800" baseline="0" dirty="0" smtClean="0">
                <a:latin typeface="Menlo Bold" charset="0"/>
                <a:cs typeface="Menlo Bold" charset="0"/>
                <a:sym typeface="Menlo Bold" charset="0"/>
              </a:rPr>
              <a:t>Topology</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topo</a:t>
            </a:r>
            <a:r>
              <a:rPr lang="en-US" sz="1800" baseline="0" dirty="0" smtClean="0">
                <a:latin typeface="Menlo Regular" charset="0"/>
                <a:cs typeface="Menlo Regular" charset="0"/>
                <a:sym typeface="Menlo Regular" charset="0"/>
              </a:rPr>
              <a:t>, </a:t>
            </a:r>
            <a:br>
              <a:rPr lang="en-US" sz="1800" baseline="0" dirty="0" smtClean="0">
                <a:latin typeface="Menlo Regular" charset="0"/>
                <a:cs typeface="Menlo Regular" charset="0"/>
                <a:sym typeface="Menlo Regular" charset="0"/>
              </a:rPr>
            </a:br>
            <a:r>
              <a:rPr lang="en-US" sz="1800" baseline="0" dirty="0" smtClean="0">
                <a:latin typeface="Menlo Regular" charset="0"/>
                <a:cs typeface="Menlo Regular" charset="0"/>
                <a:sym typeface="Menlo Regular" charset="0"/>
              </a:rPr>
              <a:t>                   Location </a:t>
            </a:r>
            <a:r>
              <a:rPr lang="en-US" sz="1800" baseline="0" dirty="0" err="1" smtClean="0">
                <a:latin typeface="Menlo Regular" charset="0"/>
                <a:cs typeface="Menlo Regular" charset="0"/>
                <a:sym typeface="Menlo Regular" charset="0"/>
              </a:rPr>
              <a:t>sLoc</a:t>
            </a:r>
            <a:r>
              <a:rPr lang="en-US" sz="1800" baseline="0" dirty="0" smtClean="0">
                <a:latin typeface="Menlo Regular" charset="0"/>
                <a:cs typeface="Menlo Regular" charset="0"/>
                <a:sym typeface="Menlo Regular" charset="0"/>
              </a:rPr>
              <a:t>, Location </a:t>
            </a:r>
            <a:r>
              <a:rPr lang="en-US" sz="1800" baseline="0" dirty="0" err="1" smtClean="0">
                <a:latin typeface="Menlo Regular" charset="0"/>
                <a:cs typeface="Menlo Regular" charset="0"/>
                <a:sym typeface="Menlo Regular" charset="0"/>
              </a:rPr>
              <a:t>dloc</a:t>
            </a:r>
            <a:r>
              <a:rPr lang="en-US" sz="1800" baseline="0" dirty="0" smtClean="0">
                <a:latin typeface="Menlo Regular" charset="0"/>
                <a:cs typeface="Menlo Regular" charset="0"/>
                <a:sym typeface="Menlo Regular" charset="0"/>
              </a:rPr>
              <a:t>) {</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if</a:t>
            </a: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isSensitive</a:t>
            </a:r>
            <a:r>
              <a:rPr lang="en-US" sz="1800" baseline="0" dirty="0" smtClean="0">
                <a:latin typeface="Menlo Regular" charset="0"/>
                <a:cs typeface="Menlo Regular" charset="0"/>
                <a:sym typeface="Menlo Regular" charset="0"/>
              </a:rPr>
              <a:t>(</a:t>
            </a:r>
            <a:r>
              <a:rPr lang="en-US" sz="1800" baseline="0" dirty="0" err="1" smtClean="0">
                <a:latin typeface="Menlo Regular" charset="0"/>
                <a:cs typeface="Menlo Regular" charset="0"/>
                <a:sym typeface="Menlo Regular" charset="0"/>
              </a:rPr>
              <a:t>sLoc</a:t>
            </a:r>
            <a:r>
              <a:rPr lang="en-US" sz="1800" baseline="0" dirty="0" smtClean="0">
                <a:latin typeface="Menlo Regular" charset="0"/>
                <a:cs typeface="Menlo Regular" charset="0"/>
                <a:sym typeface="Menlo Regular" charset="0"/>
              </a:rPr>
              <a:t>) |</a:t>
            </a:r>
            <a:r>
              <a:rPr lang="en-US" sz="1800" baseline="0" dirty="0">
                <a:latin typeface="Menlo Regular" charset="0"/>
                <a:cs typeface="Menlo Regular" charset="0"/>
                <a:sym typeface="Menlo Regular" charset="0"/>
              </a:rPr>
              <a:t>| </a:t>
            </a:r>
            <a:r>
              <a:rPr lang="en-US" sz="1800" baseline="0" dirty="0" err="1">
                <a:latin typeface="Menlo Regular" charset="0"/>
                <a:cs typeface="Menlo Regular" charset="0"/>
                <a:sym typeface="Menlo Regular" charset="0"/>
              </a:rPr>
              <a:t>isSensitive</a:t>
            </a:r>
            <a:r>
              <a:rPr lang="en-US" sz="1800" baseline="0" dirty="0" smtClean="0">
                <a:latin typeface="Menlo Regular" charset="0"/>
                <a:cs typeface="Menlo Regular" charset="0"/>
                <a:sym typeface="Menlo Regular" charset="0"/>
              </a:rPr>
              <a:t>(</a:t>
            </a:r>
            <a:r>
              <a:rPr lang="en-US" sz="1800" baseline="0" dirty="0" err="1" smtClean="0">
                <a:latin typeface="Menlo Regular" charset="0"/>
                <a:cs typeface="Menlo Regular" charset="0"/>
                <a:sym typeface="Menlo Regular" charset="0"/>
              </a:rPr>
              <a:t>dLoc</a:t>
            </a:r>
            <a:r>
              <a:rPr lang="en-US" sz="1800" baseline="0" dirty="0" smtClean="0">
                <a:latin typeface="Menlo Regular" charset="0"/>
                <a:cs typeface="Menlo Regular" charset="0"/>
                <a:sym typeface="Menlo Regular" charset="0"/>
              </a:rPr>
              <a:t>) ) </a:t>
            </a:r>
            <a:br>
              <a:rPr lang="en-US" sz="1800" baseline="0" dirty="0" smtClean="0">
                <a:latin typeface="Menlo Regular" charset="0"/>
                <a:cs typeface="Menlo Regular" charset="0"/>
                <a:sym typeface="Menlo Regular" charset="0"/>
              </a:rPr>
            </a:br>
            <a:r>
              <a:rPr lang="en-US" sz="1800" baseline="0" dirty="0" smtClean="0">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return</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secureRoutingAlg</a:t>
            </a:r>
            <a:r>
              <a:rPr lang="en-US" sz="1800" baseline="0" dirty="0" smtClean="0">
                <a:latin typeface="Menlo Regular" charset="0"/>
                <a:cs typeface="Menlo Regular" charset="0"/>
                <a:sym typeface="Menlo Regular" charset="0"/>
              </a:rPr>
              <a:t>(</a:t>
            </a:r>
            <a:r>
              <a:rPr lang="en-US" sz="1800" baseline="0" dirty="0" err="1" smtClean="0">
                <a:latin typeface="Menlo Regular" charset="0"/>
                <a:cs typeface="Menlo Regular" charset="0"/>
                <a:sym typeface="Menlo Regular" charset="0"/>
              </a:rPr>
              <a:t>topo</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sloc</a:t>
            </a:r>
            <a:r>
              <a:rPr lang="en-US" sz="1800" baseline="0" dirty="0" smtClean="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dloc</a:t>
            </a:r>
            <a:r>
              <a:rPr lang="en-US" sz="1800" baseline="0" dirty="0" smtClean="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a:latin typeface="Menlo Regular" charset="0"/>
                <a:cs typeface="Menlo Regular" charset="0"/>
                <a:sym typeface="Menlo Regular" charset="0"/>
              </a:rPr>
              <a:t> </a:t>
            </a:r>
            <a:r>
              <a:rPr lang="en-US" sz="1800" baseline="0" dirty="0" smtClean="0">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else</a:t>
            </a:r>
            <a:r>
              <a:rPr lang="en-US" sz="1800" baseline="0" dirty="0" smtClean="0">
                <a:latin typeface="Menlo Regular" charset="0"/>
                <a:cs typeface="Menlo Regular" charset="0"/>
                <a:sym typeface="Menlo Regular" charset="0"/>
              </a:rPr>
              <a:t> </a:t>
            </a:r>
            <a:br>
              <a:rPr lang="en-US" sz="1800" baseline="0" dirty="0" smtClean="0">
                <a:latin typeface="Menlo Regular" charset="0"/>
                <a:cs typeface="Menlo Regular" charset="0"/>
                <a:sym typeface="Menlo Regular" charset="0"/>
              </a:rPr>
            </a:br>
            <a:r>
              <a:rPr lang="en-US" sz="1800" baseline="0" dirty="0" smtClean="0">
                <a:latin typeface="Menlo Regular" charset="0"/>
                <a:cs typeface="Menlo Regular" charset="0"/>
                <a:sym typeface="Menlo Regular" charset="0"/>
              </a:rPr>
              <a:t>      </a:t>
            </a:r>
            <a:r>
              <a:rPr lang="en-US" sz="1800" baseline="0" dirty="0">
                <a:solidFill>
                  <a:srgbClr val="B21889"/>
                </a:solidFill>
                <a:latin typeface="Menlo Regular" charset="0"/>
                <a:cs typeface="Menlo Regular" charset="0"/>
                <a:sym typeface="Menlo Regular" charset="0"/>
              </a:rPr>
              <a:t>return</a:t>
            </a:r>
            <a:r>
              <a:rPr lang="en-US" sz="1800" baseline="0" dirty="0">
                <a:latin typeface="Menlo Regular" charset="0"/>
                <a:cs typeface="Menlo Regular" charset="0"/>
                <a:sym typeface="Menlo Regular" charset="0"/>
              </a:rPr>
              <a:t> </a:t>
            </a:r>
            <a:r>
              <a:rPr lang="en-US" sz="1800" baseline="0" dirty="0" err="1" smtClean="0">
                <a:latin typeface="Menlo Regular" charset="0"/>
                <a:cs typeface="Menlo Regular" charset="0"/>
                <a:sym typeface="Menlo Regular" charset="0"/>
              </a:rPr>
              <a:t>standardRoutingAlg</a:t>
            </a:r>
            <a:r>
              <a:rPr lang="en-US" sz="1800" baseline="0" dirty="0">
                <a:latin typeface="Menlo Regular" charset="0"/>
                <a:cs typeface="Menlo Regular" charset="0"/>
                <a:sym typeface="Menlo Regular" charset="0"/>
              </a:rPr>
              <a:t>(</a:t>
            </a:r>
            <a:r>
              <a:rPr lang="en-US" sz="1800" baseline="0" dirty="0" err="1">
                <a:latin typeface="Menlo Regular" charset="0"/>
                <a:cs typeface="Menlo Regular" charset="0"/>
                <a:sym typeface="Menlo Regular" charset="0"/>
              </a:rPr>
              <a:t>topo</a:t>
            </a:r>
            <a:r>
              <a:rPr lang="en-US" sz="1800" baseline="0" dirty="0">
                <a:latin typeface="Menlo Regular" charset="0"/>
                <a:cs typeface="Menlo Regular" charset="0"/>
                <a:sym typeface="Menlo Regular" charset="0"/>
              </a:rPr>
              <a:t>, </a:t>
            </a:r>
            <a:r>
              <a:rPr lang="en-US" sz="1800" baseline="0" dirty="0" err="1">
                <a:latin typeface="Menlo Regular" charset="0"/>
                <a:cs typeface="Menlo Regular" charset="0"/>
                <a:sym typeface="Menlo Regular" charset="0"/>
              </a:rPr>
              <a:t>sloc</a:t>
            </a:r>
            <a:r>
              <a:rPr lang="en-US" sz="1800" baseline="0" dirty="0">
                <a:latin typeface="Menlo Regular" charset="0"/>
                <a:cs typeface="Menlo Regular" charset="0"/>
                <a:sym typeface="Menlo Regular" charset="0"/>
              </a:rPr>
              <a:t>, </a:t>
            </a:r>
            <a:r>
              <a:rPr lang="en-US" sz="1800" baseline="0" dirty="0" err="1">
                <a:latin typeface="Menlo Regular" charset="0"/>
                <a:cs typeface="Menlo Regular" charset="0"/>
                <a:sym typeface="Menlo Regular" charset="0"/>
              </a:rPr>
              <a:t>dloc</a:t>
            </a:r>
            <a:r>
              <a:rPr lang="en-US" sz="1800" baseline="0" dirty="0">
                <a:latin typeface="Menlo Regular" charset="0"/>
                <a:cs typeface="Menlo Regular" charset="0"/>
                <a:sym typeface="Menlo Regular" charset="0"/>
              </a:rPr>
              <a:t>);</a:t>
            </a:r>
          </a:p>
          <a:p>
            <a:pPr>
              <a:tabLst>
                <a:tab pos="211027" algn="l"/>
                <a:tab pos="211027" algn="l"/>
                <a:tab pos="211027" algn="l"/>
                <a:tab pos="211027" algn="l"/>
                <a:tab pos="211027" algn="l"/>
                <a:tab pos="211027" algn="l"/>
                <a:tab pos="211027" algn="l"/>
                <a:tab pos="211027" algn="l"/>
                <a:tab pos="211027" algn="l"/>
                <a:tab pos="211027" algn="l"/>
              </a:tabLst>
            </a:pPr>
            <a:r>
              <a:rPr lang="en-US" sz="1800" baseline="0" dirty="0" smtClean="0">
                <a:latin typeface="Menlo Regular" charset="0"/>
                <a:cs typeface="Menlo Regular" charset="0"/>
                <a:sym typeface="Menlo Regular" charset="0"/>
              </a:rPr>
              <a:t>}</a:t>
            </a:r>
            <a:endParaRPr lang="en-US" sz="1800" baseline="0" dirty="0">
              <a:latin typeface="Menlo Regular" charset="0"/>
              <a:cs typeface="Menlo Regular" charset="0"/>
              <a:sym typeface="Menlo Regular" charset="0"/>
            </a:endParaRPr>
          </a:p>
        </p:txBody>
      </p:sp>
      <p:sp>
        <p:nvSpPr>
          <p:cNvPr id="5" name="Rectangle 4"/>
          <p:cNvSpPr/>
          <p:nvPr/>
        </p:nvSpPr>
        <p:spPr>
          <a:xfrm>
            <a:off x="1079112" y="5790424"/>
            <a:ext cx="7041760" cy="590839"/>
          </a:xfrm>
          <a:prstGeom prst="rect">
            <a:avLst/>
          </a:prstGeom>
          <a:gradFill rotWithShape="1">
            <a:gsLst>
              <a:gs pos="0">
                <a:srgbClr val="9E9273">
                  <a:tint val="100000"/>
                  <a:shade val="100000"/>
                  <a:satMod val="130000"/>
                </a:srgbClr>
              </a:gs>
              <a:gs pos="100000">
                <a:srgbClr val="9E9273">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tIns="18288" rtlCol="0" anchor="ctr"/>
          <a:lstStyle/>
          <a:p>
            <a:pPr algn="ctr" eaLnBrk="1" fontAlgn="auto" hangingPunct="1">
              <a:spcBef>
                <a:spcPts val="0"/>
              </a:spcBef>
              <a:spcAft>
                <a:spcPts val="0"/>
              </a:spcAft>
            </a:pPr>
            <a:r>
              <a:rPr lang="en-US" altLang="zh-CN" sz="2800" baseline="0" dirty="0" smtClean="0">
                <a:solidFill>
                  <a:srgbClr val="000090"/>
                </a:solidFill>
                <a:latin typeface="Arial" pitchFamily="-105" charset="0"/>
                <a:ea typeface="ＭＳ Ｐゴシック" pitchFamily="-105" charset="-128"/>
                <a:cs typeface="ＭＳ Ｐゴシック" pitchFamily="-105" charset="-128"/>
              </a:rPr>
              <a:t>Does not specify anything on flow tables!</a:t>
            </a:r>
            <a:endParaRPr kumimoji="0" lang="en-US" sz="2800" i="0" u="none" strike="noStrike" kern="0" cap="none" spc="0" normalizeH="0" baseline="0" noProof="0" dirty="0">
              <a:ln>
                <a:noFill/>
              </a:ln>
              <a:solidFill>
                <a:srgbClr val="000090"/>
              </a:solidFill>
              <a:effectLst/>
              <a:uLnTx/>
              <a:uFillTx/>
              <a:latin typeface="Calibri"/>
              <a:ea typeface="+mn-ea"/>
              <a:cs typeface="+mn-cs"/>
            </a:endParaRPr>
          </a:p>
        </p:txBody>
      </p:sp>
      <p:sp>
        <p:nvSpPr>
          <p:cNvPr id="6"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4</a:t>
            </a:fld>
            <a:endParaRPr lang="en-US" dirty="0">
              <a:solidFill>
                <a:schemeClr val="bg2"/>
              </a:solidFill>
            </a:endParaRPr>
          </a:p>
        </p:txBody>
      </p:sp>
    </p:spTree>
    <p:extLst>
      <p:ext uri="{BB962C8B-B14F-4D97-AF65-F5344CB8AC3E}">
        <p14:creationId xmlns:p14="http://schemas.microsoft.com/office/powerpoint/2010/main" val="1288291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ln/>
        </p:spPr>
        <p:txBody>
          <a:bodyPr/>
          <a:lstStyle/>
          <a:p>
            <a:r>
              <a:rPr lang="en-US" sz="3600" dirty="0" smtClean="0"/>
              <a:t>Challenge</a:t>
            </a:r>
            <a:endParaRPr lang="en-US" sz="3600" dirty="0"/>
          </a:p>
        </p:txBody>
      </p:sp>
      <p:sp>
        <p:nvSpPr>
          <p:cNvPr id="57346" name="Rectangle 2"/>
          <p:cNvSpPr>
            <a:spLocks noGrp="1" noChangeArrowheads="1"/>
          </p:cNvSpPr>
          <p:nvPr>
            <p:ph idx="1"/>
          </p:nvPr>
        </p:nvSpPr>
        <p:spPr>
          <a:ln/>
        </p:spPr>
        <p:txBody>
          <a:bodyPr/>
          <a:lstStyle/>
          <a:p>
            <a:r>
              <a:rPr lang="en-US" sz="2800" dirty="0" smtClean="0"/>
              <a:t>Naïve solution of processing each packet at controller is not possible</a:t>
            </a:r>
          </a:p>
          <a:p>
            <a:endParaRPr lang="en-US" sz="2800" dirty="0" smtClean="0"/>
          </a:p>
          <a:p>
            <a:r>
              <a:rPr lang="en-US" sz="2800" dirty="0" smtClean="0"/>
              <a:t>Key challenge: How to use data-path (flow tables) from data-path oblivious algorithmic policies?</a:t>
            </a:r>
          </a:p>
        </p:txBody>
      </p:sp>
    </p:spTree>
    <p:extLst>
      <p:ext uri="{BB962C8B-B14F-4D97-AF65-F5344CB8AC3E}">
        <p14:creationId xmlns:p14="http://schemas.microsoft.com/office/powerpoint/2010/main" val="96582822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xfrm>
            <a:off x="345774" y="85614"/>
            <a:ext cx="8562466" cy="685800"/>
          </a:xfrm>
          <a:ln/>
        </p:spPr>
        <p:txBody>
          <a:bodyPr/>
          <a:lstStyle/>
          <a:p>
            <a:pPr algn="l"/>
            <a:r>
              <a:rPr lang="en-US" sz="3600" dirty="0" smtClean="0"/>
              <a:t>Outline</a:t>
            </a:r>
            <a:endParaRPr lang="en-US" sz="3600" dirty="0"/>
          </a:p>
        </p:txBody>
      </p:sp>
      <p:sp>
        <p:nvSpPr>
          <p:cNvPr id="57346" name="Rectangle 2"/>
          <p:cNvSpPr>
            <a:spLocks noGrp="1" noChangeArrowheads="1"/>
          </p:cNvSpPr>
          <p:nvPr>
            <p:ph type="body" idx="1"/>
          </p:nvPr>
        </p:nvSpPr>
        <p:spPr>
          <a:xfrm>
            <a:off x="369391" y="936222"/>
            <a:ext cx="8318168" cy="5484334"/>
          </a:xfrm>
          <a:ln/>
        </p:spPr>
        <p:txBody>
          <a:bodyPr/>
          <a:lstStyle/>
          <a:p>
            <a:r>
              <a:rPr lang="en-US" sz="2800" dirty="0" smtClean="0"/>
              <a:t>Background: algorithmic SDN programming</a:t>
            </a:r>
          </a:p>
          <a:p>
            <a:r>
              <a:rPr lang="en-US" sz="2800" dirty="0" smtClean="0"/>
              <a:t>Maple: dynamic tracing</a:t>
            </a:r>
          </a:p>
        </p:txBody>
      </p:sp>
      <p:sp>
        <p:nvSpPr>
          <p:cNvPr id="10"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6</a:t>
            </a:fld>
            <a:endParaRPr lang="en-US" dirty="0">
              <a:solidFill>
                <a:schemeClr val="bg2"/>
              </a:solidFill>
            </a:endParaRPr>
          </a:p>
        </p:txBody>
      </p:sp>
    </p:spTree>
    <p:extLst>
      <p:ext uri="{BB962C8B-B14F-4D97-AF65-F5344CB8AC3E}">
        <p14:creationId xmlns:p14="http://schemas.microsoft.com/office/powerpoint/2010/main" val="51736626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1"/>
          <p:cNvSpPr>
            <a:spLocks noGrp="1" noChangeArrowheads="1"/>
          </p:cNvSpPr>
          <p:nvPr>
            <p:ph type="title"/>
          </p:nvPr>
        </p:nvSpPr>
        <p:spPr>
          <a:ln/>
        </p:spPr>
        <p:txBody>
          <a:bodyPr/>
          <a:lstStyle/>
          <a:p>
            <a:r>
              <a:rPr lang="en-US" sz="3600" dirty="0" smtClean="0"/>
              <a:t>Maple: Basic Idea</a:t>
            </a:r>
            <a:endParaRPr lang="en-US" sz="3600" dirty="0"/>
          </a:p>
        </p:txBody>
      </p:sp>
      <p:sp>
        <p:nvSpPr>
          <p:cNvPr id="57346" name="Rectangle 2"/>
          <p:cNvSpPr>
            <a:spLocks noGrp="1" noChangeArrowheads="1"/>
          </p:cNvSpPr>
          <p:nvPr>
            <p:ph type="body" idx="1"/>
          </p:nvPr>
        </p:nvSpPr>
        <p:spPr>
          <a:xfrm>
            <a:off x="369391" y="936222"/>
            <a:ext cx="8318168" cy="5484334"/>
          </a:xfrm>
          <a:ln/>
        </p:spPr>
        <p:txBody>
          <a:bodyPr/>
          <a:lstStyle/>
          <a:p>
            <a:r>
              <a:rPr lang="en-US" dirty="0" smtClean="0"/>
              <a:t>There are two representations of computation</a:t>
            </a:r>
          </a:p>
          <a:p>
            <a:pPr lvl="1"/>
            <a:r>
              <a:rPr lang="en-US" sz="2400" dirty="0" smtClean="0"/>
              <a:t>A sequence of instructions</a:t>
            </a:r>
          </a:p>
          <a:p>
            <a:pPr lvl="1"/>
            <a:r>
              <a:rPr lang="en-US" sz="2400" dirty="0" smtClean="0"/>
              <a:t>Memorization tables</a:t>
            </a:r>
          </a:p>
          <a:p>
            <a:pPr lvl="1"/>
            <a:endParaRPr lang="en-US" sz="2400" dirty="0" smtClean="0"/>
          </a:p>
          <a:p>
            <a:r>
              <a:rPr lang="en-US" dirty="0" smtClean="0"/>
              <a:t>Although the decision function f does </a:t>
            </a:r>
            <a:r>
              <a:rPr lang="en-US" b="1" dirty="0" smtClean="0">
                <a:solidFill>
                  <a:srgbClr val="D90B00"/>
                </a:solidFill>
              </a:rPr>
              <a:t>not</a:t>
            </a:r>
            <a:r>
              <a:rPr lang="en-US" dirty="0" smtClean="0"/>
              <a:t> specify how flow </a:t>
            </a:r>
            <a:r>
              <a:rPr lang="en-US" dirty="0"/>
              <a:t>tables are </a:t>
            </a:r>
            <a:r>
              <a:rPr lang="en-US" dirty="0" smtClean="0"/>
              <a:t>configured, if for a given decision (e.g., drop), we know the dependency of the decision, we can construct the flow tables (aka, memorization tables).</a:t>
            </a:r>
            <a:endParaRPr lang="en-US" dirty="0"/>
          </a:p>
        </p:txBody>
      </p:sp>
      <p:sp>
        <p:nvSpPr>
          <p:cNvPr id="10"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7</a:t>
            </a:fld>
            <a:endParaRPr lang="en-US" dirty="0">
              <a:solidFill>
                <a:schemeClr val="bg2"/>
              </a:solidFill>
            </a:endParaRPr>
          </a:p>
        </p:txBody>
      </p:sp>
    </p:spTree>
    <p:extLst>
      <p:ext uri="{BB962C8B-B14F-4D97-AF65-F5344CB8AC3E}">
        <p14:creationId xmlns:p14="http://schemas.microsoft.com/office/powerpoint/2010/main" val="17571276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1" name="Rectangle 1"/>
          <p:cNvSpPr>
            <a:spLocks noGrp="1" noChangeArrowheads="1"/>
          </p:cNvSpPr>
          <p:nvPr>
            <p:ph type="title"/>
          </p:nvPr>
        </p:nvSpPr>
        <p:spPr>
          <a:ln/>
        </p:spPr>
        <p:txBody>
          <a:bodyPr/>
          <a:lstStyle/>
          <a:p>
            <a:r>
              <a:rPr lang="en-US" sz="3600" dirty="0" smtClean="0"/>
              <a:t>Maple: Realizing the Basic Idea</a:t>
            </a:r>
            <a:endParaRPr lang="en-US" sz="3600" dirty="0"/>
          </a:p>
        </p:txBody>
      </p:sp>
      <p:sp>
        <p:nvSpPr>
          <p:cNvPr id="61442" name="Rectangle 2"/>
          <p:cNvSpPr>
            <a:spLocks noGrp="1" noChangeArrowheads="1"/>
          </p:cNvSpPr>
          <p:nvPr>
            <p:ph type="body" idx="1"/>
          </p:nvPr>
        </p:nvSpPr>
        <p:spPr>
          <a:xfrm>
            <a:off x="125412" y="1176732"/>
            <a:ext cx="8304255" cy="4665267"/>
          </a:xfrm>
          <a:ln/>
        </p:spPr>
        <p:txBody>
          <a:bodyPr/>
          <a:lstStyle/>
          <a:p>
            <a:r>
              <a:rPr lang="en-US" sz="3600" dirty="0" smtClean="0"/>
              <a:t>Only requirement: Program f uses a simple library to access </a:t>
            </a:r>
            <a:r>
              <a:rPr lang="en-US" sz="3600" dirty="0" err="1" smtClean="0"/>
              <a:t>pkt</a:t>
            </a:r>
            <a:r>
              <a:rPr lang="en-US" sz="3600" dirty="0" smtClean="0"/>
              <a:t> attributes:</a:t>
            </a:r>
          </a:p>
          <a:p>
            <a:endParaRPr lang="en-US" sz="3600" dirty="0">
              <a:solidFill>
                <a:srgbClr val="800000"/>
              </a:solidFill>
            </a:endParaRPr>
          </a:p>
          <a:p>
            <a:endParaRPr lang="en-US" sz="3600" dirty="0" smtClean="0">
              <a:solidFill>
                <a:srgbClr val="800000"/>
              </a:solidFill>
            </a:endParaRPr>
          </a:p>
          <a:p>
            <a:pPr marL="0" indent="0">
              <a:buNone/>
            </a:pPr>
            <a:endParaRPr lang="en-US" sz="3600" dirty="0" smtClean="0">
              <a:solidFill>
                <a:srgbClr val="800000"/>
              </a:solidFill>
            </a:endParaRPr>
          </a:p>
          <a:p>
            <a:r>
              <a:rPr lang="en-US" sz="3600" dirty="0" smtClean="0">
                <a:solidFill>
                  <a:srgbClr val="000000"/>
                </a:solidFill>
              </a:rPr>
              <a:t>Library provides both </a:t>
            </a:r>
            <a:r>
              <a:rPr lang="en-US" sz="3600" dirty="0" smtClean="0">
                <a:solidFill>
                  <a:srgbClr val="FF0000"/>
                </a:solidFill>
              </a:rPr>
              <a:t>convenience</a:t>
            </a:r>
            <a:r>
              <a:rPr lang="en-US" sz="3600" dirty="0" smtClean="0">
                <a:solidFill>
                  <a:srgbClr val="000000"/>
                </a:solidFill>
              </a:rPr>
              <a:t> and more importantly, </a:t>
            </a:r>
            <a:r>
              <a:rPr lang="en-US" sz="3600" dirty="0" smtClean="0">
                <a:solidFill>
                  <a:srgbClr val="FF0000"/>
                </a:solidFill>
              </a:rPr>
              <a:t>decision dependency</a:t>
            </a:r>
            <a:r>
              <a:rPr lang="en-US" sz="3600" dirty="0" smtClean="0">
                <a:solidFill>
                  <a:srgbClr val="000000"/>
                </a:solidFill>
              </a:rPr>
              <a:t>!</a:t>
            </a:r>
          </a:p>
        </p:txBody>
      </p:sp>
      <p:pic>
        <p:nvPicPr>
          <p:cNvPr id="6" name="Picture 5"/>
          <p:cNvPicPr>
            <a:picLocks noChangeAspect="1"/>
          </p:cNvPicPr>
          <p:nvPr/>
        </p:nvPicPr>
        <p:blipFill>
          <a:blip r:embed="rId3"/>
          <a:stretch>
            <a:fillRect/>
          </a:stretch>
        </p:blipFill>
        <p:spPr>
          <a:xfrm>
            <a:off x="1710682" y="3020440"/>
            <a:ext cx="5133713" cy="977850"/>
          </a:xfrm>
          <a:prstGeom prst="rect">
            <a:avLst/>
          </a:prstGeom>
          <a:ln>
            <a:solidFill>
              <a:srgbClr val="660066"/>
            </a:solidFill>
          </a:ln>
        </p:spPr>
      </p:pic>
      <p:sp>
        <p:nvSpPr>
          <p:cNvPr id="5"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8</a:t>
            </a:fld>
            <a:endParaRPr lang="en-US" dirty="0">
              <a:solidFill>
                <a:schemeClr val="bg2"/>
              </a:solidFill>
            </a:endParaRPr>
          </a:p>
        </p:txBody>
      </p:sp>
    </p:spTree>
    <p:extLst>
      <p:ext uri="{BB962C8B-B14F-4D97-AF65-F5344CB8AC3E}">
        <p14:creationId xmlns:p14="http://schemas.microsoft.com/office/powerpoint/2010/main" val="1951011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Grp="1" noChangeArrowheads="1"/>
          </p:cNvSpPr>
          <p:nvPr>
            <p:ph type="title"/>
          </p:nvPr>
        </p:nvSpPr>
        <p:spPr>
          <a:ln/>
        </p:spPr>
        <p:txBody>
          <a:bodyPr/>
          <a:lstStyle/>
          <a:p>
            <a:r>
              <a:rPr lang="en-US" sz="3600" dirty="0" smtClean="0"/>
              <a:t>Dynamic Tracing: Abstraction to Flow Tables</a:t>
            </a:r>
            <a:endParaRPr lang="en-US" sz="3600" dirty="0"/>
          </a:p>
        </p:txBody>
      </p:sp>
      <p:grpSp>
        <p:nvGrpSpPr>
          <p:cNvPr id="63496" name="Group 8"/>
          <p:cNvGrpSpPr>
            <a:grpSpLocks/>
          </p:cNvGrpSpPr>
          <p:nvPr/>
        </p:nvGrpSpPr>
        <p:grpSpPr bwMode="auto">
          <a:xfrm>
            <a:off x="3209149" y="1292336"/>
            <a:ext cx="2185988" cy="1609725"/>
            <a:chOff x="0" y="0"/>
            <a:chExt cx="2448" cy="1352"/>
          </a:xfrm>
        </p:grpSpPr>
        <p:pic>
          <p:nvPicPr>
            <p:cNvPr id="6349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 y="0"/>
              <a:ext cx="744" cy="10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pic>
          <p:nvPicPr>
            <p:cNvPr id="6349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8" y="8"/>
              <a:ext cx="744" cy="6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pic>
          <p:nvPicPr>
            <p:cNvPr id="6349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2448" cy="13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63629" name="Rectangle 141"/>
          <p:cNvSpPr>
            <a:spLocks/>
          </p:cNvSpPr>
          <p:nvPr/>
        </p:nvSpPr>
        <p:spPr bwMode="auto">
          <a:xfrm>
            <a:off x="440853" y="1390650"/>
            <a:ext cx="2733857" cy="1085093"/>
          </a:xfrm>
          <a:prstGeom prst="rect">
            <a:avLst/>
          </a:prstGeom>
          <a:noFill/>
          <a:ln w="12700" cap="flat">
            <a:solidFill>
              <a:schemeClr val="tx1"/>
            </a:solidFill>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pPr>
              <a:spcBef>
                <a:spcPts val="2835"/>
              </a:spcBef>
            </a:pPr>
            <a:r>
              <a:rPr lang="en-US" sz="1900" b="1" baseline="0" dirty="0">
                <a:solidFill>
                  <a:srgbClr val="606060"/>
                </a:solidFill>
                <a:latin typeface="Helvetica Neue" charset="0"/>
                <a:cs typeface="Helvetica Neue" charset="0"/>
                <a:sym typeface="Helvetica Neue" charset="0"/>
              </a:rPr>
              <a:t>1</a:t>
            </a:r>
            <a:r>
              <a:rPr lang="en-US" sz="1900" baseline="0" dirty="0" smtClean="0">
                <a:solidFill>
                  <a:srgbClr val="606060"/>
                </a:solidFill>
                <a:latin typeface="Helvetica Neue" charset="0"/>
                <a:cs typeface="Helvetica Neue" charset="0"/>
                <a:sym typeface="Helvetica Neue" charset="0"/>
              </a:rPr>
              <a:t>. </a:t>
            </a:r>
            <a:r>
              <a:rPr lang="en-US" sz="1900" b="1" baseline="0" dirty="0" smtClean="0">
                <a:solidFill>
                  <a:srgbClr val="FF0000"/>
                </a:solidFill>
                <a:latin typeface="Helvetica Neue" charset="0"/>
                <a:cs typeface="Helvetica Neue" charset="0"/>
                <a:sym typeface="Helvetica Neue" charset="0"/>
              </a:rPr>
              <a:t>Observes decision dependency</a:t>
            </a:r>
            <a:r>
              <a:rPr lang="en-US" sz="1900" baseline="0" dirty="0" smtClean="0">
                <a:solidFill>
                  <a:srgbClr val="606060"/>
                </a:solidFill>
                <a:latin typeface="Helvetica Neue" charset="0"/>
                <a:cs typeface="Helvetica Neue" charset="0"/>
                <a:sym typeface="Helvetica Neue" charset="0"/>
              </a:rPr>
              <a:t> of f on </a:t>
            </a:r>
            <a:r>
              <a:rPr lang="en-US" sz="1900" baseline="0" dirty="0" err="1" smtClean="0">
                <a:solidFill>
                  <a:srgbClr val="606060"/>
                </a:solidFill>
                <a:latin typeface="Helvetica Neue" charset="0"/>
                <a:cs typeface="Helvetica Neue" charset="0"/>
                <a:sym typeface="Helvetica Neue" charset="0"/>
              </a:rPr>
              <a:t>pkt</a:t>
            </a:r>
            <a:r>
              <a:rPr lang="en-US" sz="1900" baseline="0" dirty="0" smtClean="0">
                <a:solidFill>
                  <a:srgbClr val="606060"/>
                </a:solidFill>
                <a:latin typeface="Helvetica Neue" charset="0"/>
                <a:cs typeface="Helvetica Neue" charset="0"/>
                <a:sym typeface="Helvetica Neue" charset="0"/>
              </a:rPr>
              <a:t> attributes.</a:t>
            </a:r>
            <a:endParaRPr lang="en-US" sz="1900" baseline="0" dirty="0">
              <a:solidFill>
                <a:srgbClr val="606060"/>
              </a:solidFill>
              <a:latin typeface="Helvetica Neue" charset="0"/>
              <a:cs typeface="Helvetica Neue" charset="0"/>
              <a:sym typeface="Helvetica Neue" charset="0"/>
            </a:endParaRPr>
          </a:p>
        </p:txBody>
      </p:sp>
      <p:grpSp>
        <p:nvGrpSpPr>
          <p:cNvPr id="3" name="Group 2"/>
          <p:cNvGrpSpPr/>
          <p:nvPr/>
        </p:nvGrpSpPr>
        <p:grpSpPr>
          <a:xfrm>
            <a:off x="5495046" y="3145754"/>
            <a:ext cx="3410851" cy="3218357"/>
            <a:chOff x="5495046" y="3145754"/>
            <a:chExt cx="3410851" cy="3218357"/>
          </a:xfrm>
        </p:grpSpPr>
        <p:sp>
          <p:nvSpPr>
            <p:cNvPr id="63490" name="AutoShape 2"/>
            <p:cNvSpPr>
              <a:spLocks/>
            </p:cNvSpPr>
            <p:nvPr/>
          </p:nvSpPr>
          <p:spPr bwMode="auto">
            <a:xfrm rot="2428321">
              <a:off x="5495046" y="3145754"/>
              <a:ext cx="827592" cy="287532"/>
            </a:xfrm>
            <a:prstGeom prst="rightArrow">
              <a:avLst>
                <a:gd name="adj1" fmla="val 32000"/>
                <a:gd name="adj2" fmla="val 141936"/>
              </a:avLst>
            </a:prstGeom>
            <a:solidFill>
              <a:schemeClr val="accent1"/>
            </a:solidFill>
            <a:ln w="25400" cap="flat">
              <a:solidFill>
                <a:schemeClr val="tx1"/>
              </a:solidFill>
              <a:prstDash val="solid"/>
              <a:miter lim="800000"/>
              <a:headEnd type="none" w="med" len="med"/>
              <a:tailEnd type="none" w="med" len="med"/>
            </a:ln>
          </p:spPr>
          <p:txBody>
            <a:bodyPr lIns="0" tIns="0" rIns="0" bIns="0"/>
            <a:lstStyle/>
            <a:p>
              <a:endParaRPr lang="en-US"/>
            </a:p>
          </p:txBody>
        </p:sp>
        <p:pic>
          <p:nvPicPr>
            <p:cNvPr id="6349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08363" y="3297233"/>
              <a:ext cx="2185988" cy="160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63630" name="Rectangle 142"/>
            <p:cNvSpPr>
              <a:spLocks/>
            </p:cNvSpPr>
            <p:nvPr/>
          </p:nvSpPr>
          <p:spPr bwMode="auto">
            <a:xfrm>
              <a:off x="5798791" y="5204003"/>
              <a:ext cx="3107106" cy="1160108"/>
            </a:xfrm>
            <a:prstGeom prst="rect">
              <a:avLst/>
            </a:prstGeom>
            <a:noFill/>
            <a:ln w="12700" cap="flat">
              <a:solidFill>
                <a:schemeClr val="tx1"/>
              </a:solidFill>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b"/>
            <a:lstStyle/>
            <a:p>
              <a:pPr>
                <a:spcBef>
                  <a:spcPts val="2835"/>
                </a:spcBef>
              </a:pPr>
              <a:r>
                <a:rPr lang="en-US" sz="1900" b="1" baseline="0" dirty="0">
                  <a:solidFill>
                    <a:srgbClr val="606060"/>
                  </a:solidFill>
                  <a:latin typeface="Helvetica Neue" charset="0"/>
                  <a:cs typeface="Helvetica Neue" charset="0"/>
                  <a:sym typeface="Helvetica Neue" charset="0"/>
                </a:rPr>
                <a:t>2</a:t>
              </a:r>
              <a:r>
                <a:rPr lang="en-US" sz="1900" baseline="0" dirty="0">
                  <a:solidFill>
                    <a:srgbClr val="606060"/>
                  </a:solidFill>
                  <a:latin typeface="Helvetica Neue" charset="0"/>
                  <a:cs typeface="Helvetica Neue" charset="0"/>
                  <a:sym typeface="Helvetica Neue" charset="0"/>
                </a:rPr>
                <a:t>. </a:t>
              </a:r>
              <a:r>
                <a:rPr lang="en-US" sz="1900" baseline="0" dirty="0" smtClean="0">
                  <a:solidFill>
                    <a:srgbClr val="606060"/>
                  </a:solidFill>
                  <a:latin typeface="Helvetica Neue" charset="0"/>
                  <a:cs typeface="Helvetica Neue" charset="0"/>
                  <a:sym typeface="Helvetica Neue" charset="0"/>
                </a:rPr>
                <a:t>Builds a </a:t>
              </a:r>
              <a:r>
                <a:rPr lang="en-US" sz="1900" b="1" baseline="0" dirty="0" smtClean="0">
                  <a:solidFill>
                    <a:srgbClr val="FF0000"/>
                  </a:solidFill>
                  <a:latin typeface="Helvetica Neue" charset="0"/>
                  <a:cs typeface="Helvetica Neue" charset="0"/>
                  <a:sym typeface="Helvetica Neue" charset="0"/>
                </a:rPr>
                <a:t>trace </a:t>
              </a:r>
              <a:r>
                <a:rPr lang="en-US" sz="1900" b="1" baseline="0" dirty="0">
                  <a:solidFill>
                    <a:srgbClr val="FF0000"/>
                  </a:solidFill>
                  <a:latin typeface="Helvetica Neue" charset="0"/>
                  <a:cs typeface="Helvetica Neue" charset="0"/>
                  <a:sym typeface="Helvetica Neue" charset="0"/>
                </a:rPr>
                <a:t>tree (TT)</a:t>
              </a:r>
              <a:r>
                <a:rPr lang="en-US" sz="1900" baseline="0" dirty="0">
                  <a:solidFill>
                    <a:srgbClr val="606060"/>
                  </a:solidFill>
                  <a:latin typeface="Helvetica Neue" charset="0"/>
                  <a:cs typeface="Helvetica Neue" charset="0"/>
                  <a:sym typeface="Helvetica Neue" charset="0"/>
                </a:rPr>
                <a:t>, a </a:t>
              </a:r>
              <a:r>
                <a:rPr lang="en-US" sz="1900" baseline="0" dirty="0" smtClean="0">
                  <a:solidFill>
                    <a:srgbClr val="E46C0A"/>
                  </a:solidFill>
                  <a:latin typeface="Helvetica Neue" charset="0"/>
                  <a:cs typeface="Helvetica Neue" charset="0"/>
                  <a:sym typeface="Helvetica Neue" charset="0"/>
                </a:rPr>
                <a:t>universal</a:t>
              </a:r>
              <a:r>
                <a:rPr lang="en-US" sz="1900" baseline="0" dirty="0" smtClean="0">
                  <a:solidFill>
                    <a:srgbClr val="606060"/>
                  </a:solidFill>
                  <a:latin typeface="Helvetica Neue" charset="0"/>
                  <a:cs typeface="Helvetica Neue" charset="0"/>
                  <a:sym typeface="Helvetica Neue" charset="0"/>
                </a:rPr>
                <a:t> (general), partial </a:t>
              </a:r>
              <a:r>
                <a:rPr lang="en-US" sz="1900" baseline="0" dirty="0">
                  <a:solidFill>
                    <a:srgbClr val="606060"/>
                  </a:solidFill>
                  <a:latin typeface="Helvetica Neue" charset="0"/>
                  <a:cs typeface="Helvetica Neue" charset="0"/>
                  <a:sym typeface="Helvetica Neue" charset="0"/>
                </a:rPr>
                <a:t>decision </a:t>
              </a:r>
              <a:r>
                <a:rPr lang="en-US" sz="1900" baseline="0" dirty="0" smtClean="0">
                  <a:solidFill>
                    <a:srgbClr val="606060"/>
                  </a:solidFill>
                  <a:latin typeface="Helvetica Neue" charset="0"/>
                  <a:cs typeface="Helvetica Neue" charset="0"/>
                  <a:sym typeface="Helvetica Neue" charset="0"/>
                </a:rPr>
                <a:t>tree representation </a:t>
              </a:r>
              <a:r>
                <a:rPr lang="en-US" sz="1900" baseline="0" dirty="0">
                  <a:solidFill>
                    <a:srgbClr val="606060"/>
                  </a:solidFill>
                  <a:latin typeface="Helvetica Neue" charset="0"/>
                  <a:cs typeface="Helvetica Neue" charset="0"/>
                  <a:sym typeface="Helvetica Neue" charset="0"/>
                </a:rPr>
                <a:t>o</a:t>
              </a:r>
              <a:r>
                <a:rPr lang="en-US" sz="1900" baseline="0" dirty="0" smtClean="0">
                  <a:solidFill>
                    <a:srgbClr val="606060"/>
                  </a:solidFill>
                  <a:latin typeface="Helvetica Neue" charset="0"/>
                  <a:cs typeface="Helvetica Neue" charset="0"/>
                  <a:sym typeface="Helvetica Neue" charset="0"/>
                </a:rPr>
                <a:t>f any f.</a:t>
              </a:r>
              <a:endParaRPr lang="en-US" sz="1900" baseline="0" dirty="0">
                <a:solidFill>
                  <a:srgbClr val="606060"/>
                </a:solidFill>
                <a:latin typeface="Helvetica Neue" charset="0"/>
                <a:cs typeface="Helvetica Neue" charset="0"/>
                <a:sym typeface="Helvetica Neue" charset="0"/>
              </a:endParaRPr>
            </a:p>
          </p:txBody>
        </p:sp>
      </p:grpSp>
      <p:grpSp>
        <p:nvGrpSpPr>
          <p:cNvPr id="8" name="Group 7"/>
          <p:cNvGrpSpPr/>
          <p:nvPr/>
        </p:nvGrpSpPr>
        <p:grpSpPr>
          <a:xfrm>
            <a:off x="183799" y="3760098"/>
            <a:ext cx="6023895" cy="2673848"/>
            <a:chOff x="183799" y="3760098"/>
            <a:chExt cx="6023895" cy="2673848"/>
          </a:xfrm>
        </p:grpSpPr>
        <p:grpSp>
          <p:nvGrpSpPr>
            <p:cNvPr id="7" name="Group 6"/>
            <p:cNvGrpSpPr/>
            <p:nvPr/>
          </p:nvGrpSpPr>
          <p:grpSpPr>
            <a:xfrm>
              <a:off x="183799" y="3760098"/>
              <a:ext cx="5497261" cy="1957661"/>
              <a:chOff x="0" y="3810232"/>
              <a:chExt cx="5497261" cy="1957661"/>
            </a:xfrm>
          </p:grpSpPr>
          <p:pic>
            <p:nvPicPr>
              <p:cNvPr id="5" name="Picture 4"/>
              <p:cNvPicPr>
                <a:picLocks noChangeAspect="1"/>
              </p:cNvPicPr>
              <p:nvPr/>
            </p:nvPicPr>
            <p:blipFill>
              <a:blip r:embed="rId7"/>
              <a:stretch>
                <a:fillRect/>
              </a:stretch>
            </p:blipFill>
            <p:spPr>
              <a:xfrm>
                <a:off x="0" y="3964493"/>
                <a:ext cx="5346700" cy="1803400"/>
              </a:xfrm>
              <a:prstGeom prst="rect">
                <a:avLst/>
              </a:prstGeom>
            </p:spPr>
          </p:pic>
          <p:sp>
            <p:nvSpPr>
              <p:cNvPr id="6" name="Rectangle 5"/>
              <p:cNvSpPr/>
              <p:nvPr/>
            </p:nvSpPr>
            <p:spPr bwMode="auto">
              <a:xfrm>
                <a:off x="4578266" y="3810232"/>
                <a:ext cx="918995" cy="73530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endParaRPr>
              </a:p>
            </p:txBody>
          </p:sp>
        </p:grpSp>
        <p:sp>
          <p:nvSpPr>
            <p:cNvPr id="15" name="AutoShape 2"/>
            <p:cNvSpPr>
              <a:spLocks/>
            </p:cNvSpPr>
            <p:nvPr/>
          </p:nvSpPr>
          <p:spPr bwMode="auto">
            <a:xfrm rot="8918078">
              <a:off x="5380102" y="4167155"/>
              <a:ext cx="827592" cy="287532"/>
            </a:xfrm>
            <a:prstGeom prst="rightArrow">
              <a:avLst>
                <a:gd name="adj1" fmla="val 32000"/>
                <a:gd name="adj2" fmla="val 141936"/>
              </a:avLst>
            </a:prstGeom>
            <a:solidFill>
              <a:schemeClr val="accent1"/>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19" name="Rectangle 141"/>
            <p:cNvSpPr>
              <a:spLocks/>
            </p:cNvSpPr>
            <p:nvPr/>
          </p:nvSpPr>
          <p:spPr bwMode="auto">
            <a:xfrm>
              <a:off x="442872" y="5603956"/>
              <a:ext cx="3049309" cy="829990"/>
            </a:xfrm>
            <a:prstGeom prst="rect">
              <a:avLst/>
            </a:prstGeom>
            <a:noFill/>
            <a:ln w="12700" cap="flat">
              <a:solidFill>
                <a:schemeClr val="tx1"/>
              </a:solidFill>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pPr>
                <a:spcBef>
                  <a:spcPts val="2835"/>
                </a:spcBef>
              </a:pPr>
              <a:r>
                <a:rPr lang="en-US" sz="1900" b="1" baseline="0" dirty="0">
                  <a:solidFill>
                    <a:srgbClr val="606060"/>
                  </a:solidFill>
                  <a:latin typeface="Helvetica Neue" charset="0"/>
                  <a:cs typeface="Helvetica Neue" charset="0"/>
                  <a:sym typeface="Helvetica Neue" charset="0"/>
                </a:rPr>
                <a:t>3</a:t>
              </a:r>
              <a:r>
                <a:rPr lang="en-US" sz="1900" baseline="0" dirty="0" smtClean="0">
                  <a:solidFill>
                    <a:srgbClr val="606060"/>
                  </a:solidFill>
                  <a:latin typeface="Helvetica Neue" charset="0"/>
                  <a:cs typeface="Helvetica Neue" charset="0"/>
                  <a:sym typeface="Helvetica Neue" charset="0"/>
                </a:rPr>
                <a:t>. </a:t>
              </a:r>
              <a:r>
                <a:rPr lang="en-US" sz="1900" b="1" baseline="0" dirty="0" smtClean="0">
                  <a:solidFill>
                    <a:srgbClr val="FF0000"/>
                  </a:solidFill>
                  <a:latin typeface="Helvetica Neue" charset="0"/>
                  <a:cs typeface="Helvetica Neue" charset="0"/>
                  <a:sym typeface="Helvetica Neue" charset="0"/>
                </a:rPr>
                <a:t>Compile</a:t>
              </a:r>
              <a:r>
                <a:rPr lang="en-US" sz="1900" baseline="0" dirty="0" smtClean="0">
                  <a:solidFill>
                    <a:srgbClr val="606060"/>
                  </a:solidFill>
                  <a:latin typeface="Helvetica Neue" charset="0"/>
                  <a:cs typeface="Helvetica Neue" charset="0"/>
                  <a:sym typeface="Helvetica Neue" charset="0"/>
                </a:rPr>
                <a:t> trace tree to generate flow tables (FTs).</a:t>
              </a:r>
              <a:endParaRPr lang="en-US" sz="1900" baseline="0" dirty="0">
                <a:solidFill>
                  <a:srgbClr val="606060"/>
                </a:solidFill>
                <a:latin typeface="Helvetica Neue" charset="0"/>
                <a:cs typeface="Helvetica Neue" charset="0"/>
                <a:sym typeface="Helvetica Neue" charset="0"/>
              </a:endParaRPr>
            </a:p>
          </p:txBody>
        </p:sp>
      </p:grpSp>
      <p:sp>
        <p:nvSpPr>
          <p:cNvPr id="18" name="Slide Number Placeholder 6"/>
          <p:cNvSpPr>
            <a:spLocks noGrp="1"/>
          </p:cNvSpPr>
          <p:nvPr>
            <p:ph type="sldNum" sz="quarter" idx="10"/>
          </p:nvPr>
        </p:nvSpPr>
        <p:spPr>
          <a:xfrm>
            <a:off x="7239000" y="6553200"/>
            <a:ext cx="1905000" cy="304800"/>
          </a:xfrm>
        </p:spPr>
        <p:txBody>
          <a:bodyPr/>
          <a:lstStyle/>
          <a:p>
            <a:pPr>
              <a:defRPr/>
            </a:pPr>
            <a:fld id="{164B0F64-89EF-7A42-892D-484BAB952423}" type="slidenum">
              <a:rPr lang="en-US" smtClean="0"/>
              <a:pPr>
                <a:defRPr/>
              </a:pPr>
              <a:t>9</a:t>
            </a:fld>
            <a:endParaRPr lang="en-US" dirty="0">
              <a:solidFill>
                <a:schemeClr val="bg2"/>
              </a:solidFill>
            </a:endParaRPr>
          </a:p>
        </p:txBody>
      </p:sp>
    </p:spTree>
    <p:extLst>
      <p:ext uri="{BB962C8B-B14F-4D97-AF65-F5344CB8AC3E}">
        <p14:creationId xmlns:p14="http://schemas.microsoft.com/office/powerpoint/2010/main" val="398550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a:ln>
              <a:noFill/>
            </a:ln>
            <a:solidFill>
              <a:schemeClr val="tx1"/>
            </a:solidFill>
            <a:effectLst>
              <a:outerShdw blurRad="38100" dist="38100" dir="2700000" algn="tl">
                <a:srgbClr val="000000">
                  <a:alpha val="43137"/>
                </a:srgbClr>
              </a:outerShdw>
            </a:effectLst>
            <a:latin typeface="Arial" pitchFamily="-105" charset="0"/>
            <a:ea typeface="ＭＳ Ｐゴシック" pitchFamily="-105" charset="-128"/>
            <a:cs typeface="ＭＳ Ｐゴシック" pitchFamily="-105"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dimacs-2011-12-08-template.pot</Template>
  <TotalTime>15604</TotalTime>
  <Words>3125</Words>
  <Application>Microsoft Macintosh PowerPoint</Application>
  <PresentationFormat>On-screen Show (4:3)</PresentationFormat>
  <Paragraphs>766</Paragraphs>
  <Slides>39</Slides>
  <Notes>38</Notes>
  <HiddenSlides>2</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39</vt:i4>
      </vt:variant>
    </vt:vector>
  </HeadingPairs>
  <TitlesOfParts>
    <vt:vector size="53" baseType="lpstr">
      <vt:lpstr>Calibri</vt:lpstr>
      <vt:lpstr>Georgia</vt:lpstr>
      <vt:lpstr>Helvetica Neue</vt:lpstr>
      <vt:lpstr>Helvetica Neue Light</vt:lpstr>
      <vt:lpstr>Lucida Grande</vt:lpstr>
      <vt:lpstr>Menlo Bold</vt:lpstr>
      <vt:lpstr>Menlo Regular</vt:lpstr>
      <vt:lpstr>ＭＳ Ｐゴシック</vt:lpstr>
      <vt:lpstr>Verdana</vt:lpstr>
      <vt:lpstr>宋体</vt:lpstr>
      <vt:lpstr>微软雅黑</vt:lpstr>
      <vt:lpstr>Arial</vt:lpstr>
      <vt:lpstr>Blank Presentation</vt:lpstr>
      <vt:lpstr>1_Blank Presentation</vt:lpstr>
      <vt:lpstr>Magellan: Automatic SDN Pipelining from Algorithmic Policies</vt:lpstr>
      <vt:lpstr>Outline</vt:lpstr>
      <vt:lpstr>Background: High-Level Algorithmic SDN Programming</vt:lpstr>
      <vt:lpstr>Example Algorithmic Policy in Java</vt:lpstr>
      <vt:lpstr>Challenge</vt:lpstr>
      <vt:lpstr>Outline</vt:lpstr>
      <vt:lpstr>Maple: Basic Idea</vt:lpstr>
      <vt:lpstr>Maple: Realizing the Basic Idea</vt:lpstr>
      <vt:lpstr>Dynamic Tracing: Abstraction to Flow Tables</vt:lpstr>
      <vt:lpstr>PowerPoint Presentation</vt:lpstr>
      <vt:lpstr>PowerPoint Presentation</vt:lpstr>
      <vt:lpstr>PowerPoint Presentation</vt:lpstr>
      <vt:lpstr>Trace Tree =&gt; Flow Table</vt:lpstr>
      <vt:lpstr>Trace Tree =&gt; Flow Table</vt:lpstr>
      <vt:lpstr>Trace Tree =&gt; Flow Table</vt:lpstr>
      <vt:lpstr>Problems of Maple Trace Tree</vt:lpstr>
      <vt:lpstr>Why is Multi-Table Important for Quality  (A Simple GBP Example)?</vt:lpstr>
      <vt:lpstr>More Efficient Multi-Table (2 Tables) Design</vt:lpstr>
      <vt:lpstr>More Efficient Multi-Table (3 Tables) Design</vt:lpstr>
      <vt:lpstr>Comparison of 3 Designs</vt:lpstr>
      <vt:lpstr>Outline</vt:lpstr>
      <vt:lpstr>Magellan: Basic Idea</vt:lpstr>
      <vt:lpstr>Basic Insight: Per-Instruction Table (PIT)</vt:lpstr>
      <vt:lpstr>Example</vt:lpstr>
      <vt:lpstr>Example</vt:lpstr>
      <vt:lpstr>Problems of PIT</vt:lpstr>
      <vt:lpstr>Outline</vt:lpstr>
      <vt:lpstr>Reduce Table Size: Compact-Mappable (CM) Instructions</vt:lpstr>
      <vt:lpstr>More Examples of CM Instructions</vt:lpstr>
      <vt:lpstr>More Examples of CM Instructions</vt:lpstr>
      <vt:lpstr>CM Propagation through Data-Flow</vt:lpstr>
      <vt:lpstr>CM Propagation through Data-Flow</vt:lpstr>
      <vt:lpstr>Outline</vt:lpstr>
      <vt:lpstr>Problem Formulation</vt:lpstr>
      <vt:lpstr>A Naïve Algorithm</vt:lpstr>
      <vt:lpstr>An Efficient Enumeration Alg.</vt:lpstr>
      <vt:lpstr>Outline</vt:lpstr>
      <vt:lpstr>Summary</vt:lpstr>
      <vt:lpstr>Thank You</vt:lpstr>
    </vt:vector>
  </TitlesOfParts>
  <Manager/>
  <Company>Yale University</Company>
  <LinksUpToDate>false</LinksUpToDate>
  <SharedDoc>false</SharedDoc>
  <HyperlinkBase/>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Yale FBO Communications</dc:title>
  <dc:subject/>
  <dc:creator>Patrick J. Lynch</dc:creator>
  <cp:keywords/>
  <dc:description/>
  <cp:lastModifiedBy>Qiao Xiang</cp:lastModifiedBy>
  <cp:revision>1359</cp:revision>
  <cp:lastPrinted>2011-12-21T04:26:34Z</cp:lastPrinted>
  <dcterms:modified xsi:type="dcterms:W3CDTF">2016-06-05T16:09:27Z</dcterms:modified>
  <cp:category/>
</cp:coreProperties>
</file>