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7" r:id="rId9"/>
    <p:sldId id="266" r:id="rId10"/>
    <p:sldId id="268" r:id="rId11"/>
    <p:sldId id="269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5" r:id="rId26"/>
    <p:sldId id="286" r:id="rId27"/>
    <p:sldId id="287" r:id="rId28"/>
    <p:sldId id="288" r:id="rId29"/>
    <p:sldId id="289" r:id="rId30"/>
    <p:sldId id="290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image" Target="../media/image2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685800" y="2057400"/>
            <a:ext cx="7391400" cy="3352800"/>
          </a:xfrm>
          <a:prstGeom prst="roundRect">
            <a:avLst>
              <a:gd name="adj" fmla="val 16667"/>
            </a:avLst>
          </a:prstGeom>
          <a:noFill/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Times New Roman" pitchFamily="-112" charset="0"/>
              <a:cs typeface="Arial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blackWhite">
          <a:xfrm>
            <a:off x="228600" y="914400"/>
            <a:ext cx="7162800" cy="990600"/>
          </a:xfrm>
          <a:prstGeom prst="rect">
            <a:avLst/>
          </a:prstGeom>
          <a:solidFill>
            <a:schemeClr val="bg1"/>
          </a:solidFill>
          <a:ln w="5715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Times New Roman" pitchFamily="-112" charset="0"/>
              <a:cs typeface="Arial" charset="0"/>
            </a:endParaRP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blackWhite">
          <a:xfrm>
            <a:off x="0" y="1371600"/>
            <a:ext cx="8991600" cy="1828800"/>
          </a:xfrm>
          <a:custGeom>
            <a:avLst/>
            <a:gdLst>
              <a:gd name="G0" fmla="+- 1000 0 0"/>
              <a:gd name="G1" fmla="+- 1000 0 0"/>
              <a:gd name="G2" fmla="+- G0 0 G1"/>
              <a:gd name="G3" fmla="*/ G1 1 2"/>
              <a:gd name="G4" fmla="+- G0 0 G3"/>
              <a:gd name="T0" fmla="*/ 0 w 1000"/>
              <a:gd name="T1" fmla="*/ 0 h 1000"/>
              <a:gd name="T2" fmla="*/ G4 w 1000"/>
              <a:gd name="T3" fmla="*/ G1 h 1000"/>
            </a:gdLst>
            <a:ahLst/>
            <a:cxnLst>
              <a:cxn ang="0">
                <a:pos x="0" y="0"/>
              </a:cxn>
              <a:cxn ang="0">
                <a:pos x="4416" y="0"/>
              </a:cxn>
              <a:cxn ang="0">
                <a:pos x="4917" y="500"/>
              </a:cxn>
              <a:cxn ang="0">
                <a:pos x="4417" y="1000"/>
              </a:cxn>
              <a:cxn ang="0">
                <a:pos x="0" y="1000"/>
              </a:cxn>
            </a:cxnLst>
            <a:rect l="T0" t="T1" r="T2" b="T3"/>
            <a:pathLst>
              <a:path w="4917" h="1000">
                <a:moveTo>
                  <a:pt x="0" y="0"/>
                </a:moveTo>
                <a:lnTo>
                  <a:pt x="4416" y="0"/>
                </a:lnTo>
                <a:cubicBezTo>
                  <a:pt x="4693" y="0"/>
                  <a:pt x="4917" y="223"/>
                  <a:pt x="4917" y="500"/>
                </a:cubicBezTo>
                <a:cubicBezTo>
                  <a:pt x="4917" y="776"/>
                  <a:pt x="4693" y="999"/>
                  <a:pt x="4417" y="1000"/>
                </a:cubicBezTo>
                <a:lnTo>
                  <a:pt x="0" y="100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Times New Roman" pitchFamily="-112" charset="0"/>
              <a:cs typeface="Arial" charset="0"/>
            </a:endParaRPr>
          </a:p>
        </p:txBody>
      </p:sp>
      <p:sp>
        <p:nvSpPr>
          <p:cNvPr id="15155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503363"/>
            <a:ext cx="8077200" cy="1609725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156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4CABDD2-8FAB-416C-95E0-3BFE3C3827CC}" type="datetime1">
              <a:rPr lang="en-US">
                <a:solidFill>
                  <a:srgbClr val="000000"/>
                </a:solidFill>
              </a:rPr>
              <a:pPr>
                <a:defRPr/>
              </a:pPr>
              <a:t>4/29/2013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BAAC84F-2FFE-4BFF-8F77-F080982A22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November 1, 2007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76ADF96-8281-487C-AA33-B5FE3A3684B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2" name="AutoShape 4"/>
          <p:cNvSpPr>
            <a:spLocks noChangeArrowheads="1"/>
          </p:cNvSpPr>
          <p:nvPr/>
        </p:nvSpPr>
        <p:spPr bwMode="blackWhite">
          <a:xfrm>
            <a:off x="0" y="152400"/>
            <a:ext cx="8534400" cy="1066800"/>
          </a:xfrm>
          <a:custGeom>
            <a:avLst/>
            <a:gdLst>
              <a:gd name="G0" fmla="+- 1000 0 0"/>
              <a:gd name="G1" fmla="+- 1000 0 0"/>
              <a:gd name="G2" fmla="+- G0 0 G1"/>
              <a:gd name="G3" fmla="*/ G1 1 2"/>
              <a:gd name="G4" fmla="+- G0 0 G3"/>
              <a:gd name="T0" fmla="*/ 0 w 1000"/>
              <a:gd name="T1" fmla="*/ 0 h 1000"/>
              <a:gd name="T2" fmla="*/ G4 w 1000"/>
              <a:gd name="T3" fmla="*/ G1 h 1000"/>
            </a:gdLst>
            <a:ahLst/>
            <a:cxnLst>
              <a:cxn ang="0">
                <a:pos x="0" y="0"/>
              </a:cxn>
              <a:cxn ang="0">
                <a:pos x="7499" y="0"/>
              </a:cxn>
              <a:cxn ang="0">
                <a:pos x="8000" y="500"/>
              </a:cxn>
              <a:cxn ang="0">
                <a:pos x="7500" y="1000"/>
              </a:cxn>
              <a:cxn ang="0">
                <a:pos x="0" y="1000"/>
              </a:cxn>
            </a:cxnLst>
            <a:rect l="T0" t="T1" r="T2" b="T3"/>
            <a:pathLst>
              <a:path w="8000" h="1000">
                <a:moveTo>
                  <a:pt x="0" y="0"/>
                </a:moveTo>
                <a:lnTo>
                  <a:pt x="7499" y="0"/>
                </a:lnTo>
                <a:cubicBezTo>
                  <a:pt x="7776" y="0"/>
                  <a:pt x="8000" y="223"/>
                  <a:pt x="8000" y="500"/>
                </a:cubicBezTo>
                <a:cubicBezTo>
                  <a:pt x="8000" y="776"/>
                  <a:pt x="7776" y="999"/>
                  <a:pt x="7500" y="1000"/>
                </a:cubicBezTo>
                <a:lnTo>
                  <a:pt x="0" y="100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  <a:latin typeface="Times New Roman" pitchFamily="-112" charset="0"/>
              <a:cs typeface="Arial" charset="0"/>
            </a:endParaRPr>
          </a:p>
        </p:txBody>
      </p: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704975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053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E7EE850-767E-4789-95DA-FDCB0E164E65}" type="datetime1">
              <a:rPr lang="en-US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4/29/2013</a:t>
            </a:fld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5053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5053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 Black" pitchFamily="-112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AF059D1-F708-4279-85AE-A355FAF10AEB}" type="slidenum">
              <a:rPr lang="en-US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ＭＳ Ｐゴシック" pitchFamily="-112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  <a:ea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  <a:ea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  <a:ea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  <a:ea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75000"/>
        </a:spcBef>
        <a:spcAft>
          <a:spcPct val="0"/>
        </a:spcAft>
        <a:buClr>
          <a:schemeClr val="hlink"/>
        </a:buClr>
        <a:buSzPct val="80000"/>
        <a:buFont typeface="Wingdings" pitchFamily="-112" charset="2"/>
        <a:buChar char="l"/>
        <a:defRPr sz="2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1pPr>
      <a:lvl2pPr marL="742950" indent="-285750" algn="l" rtl="0" eaLnBrk="0" fontAlgn="base" hangingPunct="0">
        <a:spcBef>
          <a:spcPct val="25000"/>
        </a:spcBef>
        <a:spcAft>
          <a:spcPct val="0"/>
        </a:spcAft>
        <a:buClr>
          <a:schemeClr val="accent1"/>
        </a:buClr>
        <a:buSzPct val="70000"/>
        <a:buFont typeface="Wingdings" pitchFamily="-112" charset="2"/>
        <a:buChar char="l"/>
        <a:defRPr sz="20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-112" charset="2"/>
        <a:buChar char="l"/>
        <a:defRPr sz="20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-112" charset="2"/>
        <a:buChar char="l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-112" charset="2"/>
        <a:buChar char="l"/>
        <a:defRPr sz="2000"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0" y="1524000"/>
            <a:ext cx="8991600" cy="1470025"/>
          </a:xfrm>
        </p:spPr>
        <p:txBody>
          <a:bodyPr/>
          <a:lstStyle/>
          <a:p>
            <a:r>
              <a:rPr lang="en-US" sz="3200" dirty="0" err="1" smtClean="0"/>
              <a:t>QoS</a:t>
            </a:r>
            <a:r>
              <a:rPr lang="en-US" sz="3200" dirty="0" smtClean="0"/>
              <a:t>-Aware In-Network Processing for Mission-Critical Wireless Cyber-Physical Systems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533400" y="3429000"/>
            <a:ext cx="7620000" cy="1676400"/>
          </a:xfrm>
        </p:spPr>
        <p:txBody>
          <a:bodyPr/>
          <a:lstStyle/>
          <a:p>
            <a:pPr algn="ctr">
              <a:spcBef>
                <a:spcPts val="400"/>
              </a:spcBef>
              <a:buFont typeface="Wingdings" pitchFamily="-112" charset="2"/>
              <a:buNone/>
            </a:pPr>
            <a:r>
              <a:rPr lang="en-US" sz="1800" b="1" dirty="0" err="1" smtClean="0"/>
              <a:t>Qiao</a:t>
            </a:r>
            <a:r>
              <a:rPr lang="en-US" sz="1800" b="1" dirty="0" smtClean="0"/>
              <a:t> Xiang</a:t>
            </a:r>
          </a:p>
          <a:p>
            <a:pPr algn="ctr">
              <a:spcBef>
                <a:spcPts val="400"/>
              </a:spcBef>
            </a:pPr>
            <a:r>
              <a:rPr lang="en-US" sz="1800" b="1" dirty="0" smtClean="0"/>
              <a:t>Advisor: </a:t>
            </a:r>
            <a:r>
              <a:rPr lang="en-US" sz="1800" b="1" dirty="0" err="1" smtClean="0"/>
              <a:t>Hongwei</a:t>
            </a:r>
            <a:r>
              <a:rPr lang="en-US" sz="1800" b="1" dirty="0" smtClean="0"/>
              <a:t> Zhang</a:t>
            </a:r>
          </a:p>
          <a:p>
            <a:pPr algn="ctr">
              <a:spcBef>
                <a:spcPts val="400"/>
              </a:spcBef>
              <a:buFont typeface="Wingdings" pitchFamily="-112" charset="2"/>
              <a:buNone/>
            </a:pPr>
            <a:r>
              <a:rPr lang="en-US" sz="1800" b="1" dirty="0" smtClean="0"/>
              <a:t>Department of Computer Science</a:t>
            </a:r>
          </a:p>
          <a:p>
            <a:pPr algn="ctr">
              <a:spcBef>
                <a:spcPts val="400"/>
              </a:spcBef>
              <a:buFont typeface="Wingdings" pitchFamily="-112" charset="2"/>
              <a:buNone/>
            </a:pPr>
            <a:r>
              <a:rPr lang="en-US" sz="1800" b="1" dirty="0" smtClean="0"/>
              <a:t>Wayne State University</a:t>
            </a:r>
          </a:p>
          <a:p>
            <a:pPr algn="ctr">
              <a:spcBef>
                <a:spcPts val="400"/>
              </a:spcBef>
            </a:pPr>
            <a:r>
              <a:rPr lang="en-US" sz="1800" b="1" dirty="0" smtClean="0"/>
              <a:t>November 6</a:t>
            </a:r>
            <a:r>
              <a:rPr lang="en-US" sz="1800" b="1" baseline="30000" dirty="0" smtClean="0"/>
              <a:t>th</a:t>
            </a:r>
            <a:r>
              <a:rPr lang="en-US" sz="1800" b="1" dirty="0" smtClean="0"/>
              <a:t>, 2012</a:t>
            </a:r>
          </a:p>
          <a:p>
            <a:pPr algn="ctr">
              <a:spcBef>
                <a:spcPts val="400"/>
              </a:spcBef>
              <a:buFont typeface="Wingdings" pitchFamily="-112" charset="2"/>
              <a:buNone/>
            </a:pPr>
            <a:endParaRPr lang="en-US" sz="1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262937" cy="914400"/>
          </a:xfrm>
        </p:spPr>
        <p:txBody>
          <a:bodyPr/>
          <a:lstStyle/>
          <a:p>
            <a:r>
              <a:rPr lang="en-US" dirty="0" smtClean="0"/>
              <a:t>A Utility Based Online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7924800" cy="4419600"/>
          </a:xfrm>
        </p:spPr>
        <p:txBody>
          <a:bodyPr/>
          <a:lstStyle/>
          <a:p>
            <a:r>
              <a:rPr lang="en-US" dirty="0" smtClean="0"/>
              <a:t>Utility of holding a packet: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Utility of transmitting a packet:</a:t>
            </a:r>
            <a:endParaRPr lang="en-US" dirty="0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38638" y="1789611"/>
            <a:ext cx="3738562" cy="585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0674" y="1757363"/>
            <a:ext cx="2924173" cy="68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9671" y="2438400"/>
            <a:ext cx="2869129" cy="663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" y="3871539"/>
            <a:ext cx="3962400" cy="1233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2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67200" y="3810000"/>
            <a:ext cx="4827664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3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200" y="5341640"/>
            <a:ext cx="5268875" cy="1211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Oval 10"/>
          <p:cNvSpPr/>
          <p:nvPr/>
        </p:nvSpPr>
        <p:spPr bwMode="auto">
          <a:xfrm>
            <a:off x="977537" y="1791789"/>
            <a:ext cx="533400" cy="533400"/>
          </a:xfrm>
          <a:prstGeom prst="ellipse">
            <a:avLst/>
          </a:prstGeom>
          <a:noFill/>
          <a:ln w="158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4293326" y="1789611"/>
            <a:ext cx="533400" cy="533400"/>
          </a:xfrm>
          <a:prstGeom prst="ellipse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4" name="Straight Arrow Connector 13"/>
          <p:cNvCxnSpPr>
            <a:stCxn id="11" idx="3"/>
          </p:cNvCxnSpPr>
          <p:nvPr/>
        </p:nvCxnSpPr>
        <p:spPr bwMode="auto">
          <a:xfrm rot="5400000">
            <a:off x="813163" y="2272111"/>
            <a:ext cx="267526" cy="2174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stCxn id="12" idx="7"/>
          </p:cNvCxnSpPr>
          <p:nvPr/>
        </p:nvCxnSpPr>
        <p:spPr bwMode="auto">
          <a:xfrm rot="5400000" flipH="1" flipV="1">
            <a:off x="4831342" y="1441269"/>
            <a:ext cx="343726" cy="50918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Flowchart: Process 16"/>
          <p:cNvSpPr/>
          <p:nvPr/>
        </p:nvSpPr>
        <p:spPr bwMode="auto">
          <a:xfrm>
            <a:off x="152400" y="2514600"/>
            <a:ext cx="2590800" cy="457200"/>
          </a:xfrm>
          <a:prstGeom prst="flowChartProcess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Cost without packing</a:t>
            </a:r>
          </a:p>
        </p:txBody>
      </p:sp>
      <p:sp>
        <p:nvSpPr>
          <p:cNvPr id="20" name="Flowchart: Process 19"/>
          <p:cNvSpPr/>
          <p:nvPr/>
        </p:nvSpPr>
        <p:spPr bwMode="auto">
          <a:xfrm>
            <a:off x="5334000" y="1295400"/>
            <a:ext cx="2667000" cy="457200"/>
          </a:xfrm>
          <a:prstGeom prst="flowChartProcess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 smtClean="0">
                <a:solidFill>
                  <a:srgbClr val="FF0000"/>
                </a:solidFill>
              </a:rPr>
              <a:t>Cost with packing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5105400" y="3733800"/>
            <a:ext cx="1905000" cy="762000"/>
          </a:xfrm>
          <a:prstGeom prst="ellipse">
            <a:avLst/>
          </a:prstGeom>
          <a:noFill/>
          <a:ln w="158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2667000" y="4495800"/>
            <a:ext cx="1143000" cy="609600"/>
          </a:xfrm>
          <a:prstGeom prst="ellipse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1206137" y="4482737"/>
            <a:ext cx="1295400" cy="609600"/>
          </a:xfrm>
          <a:prstGeom prst="ellipse">
            <a:avLst/>
          </a:prstGeom>
          <a:noFill/>
          <a:ln w="158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5055326" y="4343400"/>
            <a:ext cx="4038600" cy="1066800"/>
          </a:xfrm>
          <a:prstGeom prst="ellipse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638800" y="5562600"/>
            <a:ext cx="35052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Every packet received by parent can get fully packed via </a:t>
            </a:r>
            <a:r>
              <a:rPr kumimoji="0" lang="en-US" sz="1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pkt</a:t>
            </a:r>
            <a:endParaRPr kumimoji="0" lang="en-US" sz="1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5" name="Straight Arrow Connector 24"/>
          <p:cNvCxnSpPr>
            <a:stCxn id="23" idx="1"/>
          </p:cNvCxnSpPr>
          <p:nvPr/>
        </p:nvCxnSpPr>
        <p:spPr bwMode="auto">
          <a:xfrm rot="10800000">
            <a:off x="5257800" y="5867400"/>
            <a:ext cx="381000" cy="38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491537" cy="914400"/>
          </a:xfrm>
        </p:spPr>
        <p:txBody>
          <a:bodyPr/>
          <a:lstStyle/>
          <a:p>
            <a:r>
              <a:rPr lang="en-US" dirty="0" smtClean="0"/>
              <a:t>A Utility Based Online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763000" cy="4419600"/>
          </a:xfrm>
        </p:spPr>
        <p:txBody>
          <a:bodyPr/>
          <a:lstStyle/>
          <a:p>
            <a:r>
              <a:rPr lang="en-US" sz="2400" dirty="0" smtClean="0"/>
              <a:t>Decision Rule</a:t>
            </a:r>
          </a:p>
          <a:p>
            <a:pPr lvl="1"/>
            <a:r>
              <a:rPr lang="en-US" dirty="0" smtClean="0"/>
              <a:t>The packet should be immediately transmitted if </a:t>
            </a:r>
            <a:r>
              <a:rPr lang="en-US" i="1" dirty="0" smtClean="0"/>
              <a:t>U</a:t>
            </a:r>
            <a:r>
              <a:rPr lang="en-US" i="1" baseline="-25000" dirty="0" smtClean="0"/>
              <a:t>p</a:t>
            </a:r>
            <a:r>
              <a:rPr lang="en-US" i="1" dirty="0" smtClean="0"/>
              <a:t> &gt; </a:t>
            </a:r>
            <a:r>
              <a:rPr lang="en-US" i="1" dirty="0" err="1" smtClean="0"/>
              <a:t>U</a:t>
            </a:r>
            <a:r>
              <a:rPr lang="en-US" i="1" baseline="-25000" dirty="0" err="1" smtClean="0"/>
              <a:t>l</a:t>
            </a:r>
            <a:endParaRPr lang="en-US" i="1" baseline="-25000" dirty="0" smtClean="0"/>
          </a:p>
          <a:p>
            <a:pPr lvl="1"/>
            <a:r>
              <a:rPr lang="en-US" dirty="0" smtClean="0"/>
              <a:t>The packet should be held if </a:t>
            </a:r>
            <a:r>
              <a:rPr lang="en-US" i="1" dirty="0" smtClean="0"/>
              <a:t>U</a:t>
            </a:r>
            <a:r>
              <a:rPr lang="en-US" i="1" baseline="-25000" dirty="0" smtClean="0"/>
              <a:t>p</a:t>
            </a:r>
            <a:r>
              <a:rPr lang="en-US" i="1" dirty="0" smtClean="0"/>
              <a:t> ≤ </a:t>
            </a:r>
            <a:r>
              <a:rPr lang="en-US" i="1" dirty="0" err="1" smtClean="0"/>
              <a:t>U</a:t>
            </a:r>
            <a:r>
              <a:rPr lang="en-US" i="1" baseline="-25000" dirty="0" err="1" smtClean="0"/>
              <a:t>l</a:t>
            </a:r>
            <a:endParaRPr lang="en-US" i="1" baseline="-25000" dirty="0" smtClean="0"/>
          </a:p>
          <a:p>
            <a:pPr lvl="0">
              <a:buClr>
                <a:srgbClr val="996666"/>
              </a:buClr>
            </a:pPr>
            <a:r>
              <a:rPr lang="en-US" sz="2400" dirty="0" smtClean="0">
                <a:solidFill>
                  <a:srgbClr val="000000"/>
                </a:solidFill>
              </a:rPr>
              <a:t>Competitive Ratio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Problem </a:t>
            </a:r>
            <a:r>
              <a:rPr lang="en-US" i="1" dirty="0" smtClean="0">
                <a:solidFill>
                  <a:srgbClr val="000000"/>
                </a:solidFill>
              </a:rPr>
              <a:t>P’</a:t>
            </a:r>
          </a:p>
          <a:p>
            <a:pPr lvl="2">
              <a:buClr>
                <a:schemeClr val="accent1"/>
              </a:buClr>
            </a:pPr>
            <a:r>
              <a:rPr lang="en-US" dirty="0" smtClean="0">
                <a:solidFill>
                  <a:srgbClr val="000000"/>
                </a:solidFill>
              </a:rPr>
              <a:t>T is a complete tree</a:t>
            </a:r>
          </a:p>
          <a:p>
            <a:pPr lvl="2">
              <a:buClr>
                <a:schemeClr val="accent1"/>
              </a:buClr>
            </a:pPr>
            <a:r>
              <a:rPr lang="en-US" dirty="0" smtClean="0">
                <a:solidFill>
                  <a:srgbClr val="000000"/>
                </a:solidFill>
              </a:rPr>
              <a:t>Leaf nodes generate elements at a common rate</a:t>
            </a:r>
            <a:endParaRPr lang="en-US" sz="1600" dirty="0" smtClean="0">
              <a:solidFill>
                <a:srgbClr val="000000"/>
              </a:solidFill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Theorem: </a:t>
            </a:r>
            <a:r>
              <a:rPr lang="en-US" dirty="0" smtClean="0"/>
              <a:t>For problem </a:t>
            </a:r>
            <a:r>
              <a:rPr lang="en-US" i="1" dirty="0" smtClean="0"/>
              <a:t>P′</a:t>
            </a:r>
            <a:r>
              <a:rPr lang="en-US" dirty="0" smtClean="0"/>
              <a:t>, </a:t>
            </a:r>
            <a:r>
              <a:rPr lang="en-US" dirty="0" err="1" smtClean="0"/>
              <a:t>tPack</a:t>
            </a:r>
            <a:r>
              <a:rPr lang="en-US" dirty="0" smtClean="0"/>
              <a:t> is </a:t>
            </a:r>
          </a:p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</a:rPr>
              <a:t>	      	</a:t>
            </a:r>
            <a:r>
              <a:rPr lang="en-US" sz="2000" dirty="0" smtClean="0"/>
              <a:t>-competitive, where </a:t>
            </a:r>
            <a:r>
              <a:rPr lang="en-US" sz="2000" i="1" dirty="0" smtClean="0"/>
              <a:t>K</a:t>
            </a:r>
            <a:r>
              <a:rPr lang="en-US" sz="2000" dirty="0" smtClean="0"/>
              <a:t> is the maximum number of information            	elements that can be packed into a single packet, </a:t>
            </a:r>
            <a:r>
              <a:rPr lang="en-US" sz="2000" i="1" dirty="0" smtClean="0"/>
              <a:t>V</a:t>
            </a:r>
            <a:r>
              <a:rPr lang="en-US" sz="2000" i="1" baseline="-25000" dirty="0" smtClean="0"/>
              <a:t>&gt;1</a:t>
            </a:r>
            <a:r>
              <a:rPr lang="en-US" sz="2000" dirty="0" smtClean="0"/>
              <a:t> is the set of      	nodes that are at least two hops away from the sink </a:t>
            </a:r>
            <a:r>
              <a:rPr lang="en-US" sz="2000" i="1" dirty="0" smtClean="0"/>
              <a:t>R</a:t>
            </a:r>
            <a:r>
              <a:rPr lang="en-US" sz="2000" dirty="0" smtClean="0"/>
              <a:t>.</a:t>
            </a:r>
            <a:endParaRPr lang="en-US" sz="2000" dirty="0" smtClean="0">
              <a:solidFill>
                <a:srgbClr val="000000"/>
              </a:solidFill>
            </a:endParaRPr>
          </a:p>
          <a:p>
            <a:pPr lvl="1">
              <a:buClr>
                <a:srgbClr val="99CCFF"/>
              </a:buClr>
            </a:pPr>
            <a:r>
              <a:rPr lang="en-US" dirty="0" smtClean="0">
                <a:solidFill>
                  <a:srgbClr val="000000"/>
                </a:solidFill>
              </a:rPr>
              <a:t>Example: When ETX is the same for each link, </a:t>
            </a:r>
            <a:r>
              <a:rPr lang="en-US" dirty="0" err="1" smtClean="0">
                <a:solidFill>
                  <a:srgbClr val="000000"/>
                </a:solidFill>
              </a:rPr>
              <a:t>tPack</a:t>
            </a:r>
            <a:r>
              <a:rPr lang="en-US" dirty="0" smtClean="0">
                <a:solidFill>
                  <a:srgbClr val="000000"/>
                </a:solidFill>
              </a:rPr>
              <a:t> is 2-comptetive</a:t>
            </a:r>
            <a:endParaRPr lang="en-US" i="1" dirty="0" smtClean="0">
              <a:solidFill>
                <a:srgbClr val="000000"/>
              </a:solidFill>
            </a:endParaRP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5106988" y="4343400"/>
          <a:ext cx="3351212" cy="748178"/>
        </p:xfrm>
        <a:graphic>
          <a:graphicData uri="http://schemas.openxmlformats.org/presentationml/2006/ole">
            <p:oleObj spid="_x0000_s3083" name="公式" r:id="rId3" imgW="2273047" imgH="507633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04975"/>
            <a:ext cx="8001000" cy="4419600"/>
          </a:xfrm>
        </p:spPr>
        <p:txBody>
          <a:bodyPr/>
          <a:lstStyle/>
          <a:p>
            <a:r>
              <a:rPr lang="en-US" sz="2800" dirty="0" smtClean="0"/>
              <a:t>Experiment Setting Up</a:t>
            </a:r>
          </a:p>
          <a:p>
            <a:pPr lvl="1"/>
            <a:r>
              <a:rPr lang="en-US" sz="2200" dirty="0" err="1" smtClean="0"/>
              <a:t>Testbed</a:t>
            </a:r>
            <a:r>
              <a:rPr lang="en-US" sz="2200" dirty="0" smtClean="0"/>
              <a:t>: </a:t>
            </a:r>
            <a:r>
              <a:rPr lang="en-US" sz="2200" dirty="0" err="1" smtClean="0"/>
              <a:t>NetEye</a:t>
            </a:r>
            <a:r>
              <a:rPr lang="en-US" sz="2200" dirty="0" smtClean="0"/>
              <a:t>, a 130-sensor </a:t>
            </a:r>
            <a:r>
              <a:rPr lang="en-US" sz="2200" dirty="0" err="1" smtClean="0"/>
              <a:t>testbed</a:t>
            </a:r>
            <a:endParaRPr lang="en-US" sz="2200" dirty="0" smtClean="0"/>
          </a:p>
          <a:p>
            <a:pPr lvl="1"/>
            <a:r>
              <a:rPr lang="en-US" sz="2200" dirty="0" smtClean="0"/>
              <a:t>Topology: 120 nodes, half are source nodes</a:t>
            </a:r>
          </a:p>
          <a:p>
            <a:pPr lvl="1"/>
            <a:r>
              <a:rPr lang="en-US" sz="2200" dirty="0" smtClean="0"/>
              <a:t>Protocols compared: </a:t>
            </a:r>
            <a:r>
              <a:rPr lang="en-US" sz="2200" dirty="0" err="1" smtClean="0"/>
              <a:t>noPacking</a:t>
            </a:r>
            <a:r>
              <a:rPr lang="en-US" sz="2200" dirty="0" smtClean="0"/>
              <a:t>, </a:t>
            </a:r>
            <a:r>
              <a:rPr lang="en-US" sz="2200" dirty="0" err="1" smtClean="0"/>
              <a:t>simplePacking</a:t>
            </a:r>
            <a:r>
              <a:rPr lang="en-US" sz="2200" dirty="0" smtClean="0"/>
              <a:t>, </a:t>
            </a:r>
            <a:r>
              <a:rPr lang="en-US" sz="2200" dirty="0" err="1" smtClean="0"/>
              <a:t>spreaded</a:t>
            </a:r>
            <a:r>
              <a:rPr lang="en-US" sz="2200" dirty="0" smtClean="0"/>
              <a:t> latency, common clock, </a:t>
            </a:r>
            <a:r>
              <a:rPr lang="en-US" sz="2200" dirty="0" err="1" smtClean="0"/>
              <a:t>tPack</a:t>
            </a:r>
            <a:endParaRPr lang="en-US" sz="2200" dirty="0" smtClean="0"/>
          </a:p>
          <a:p>
            <a:pPr lvl="1"/>
            <a:r>
              <a:rPr lang="en-US" sz="2200" dirty="0" smtClean="0"/>
              <a:t>Traffic patterns: periodic traffic and event traffic</a:t>
            </a:r>
          </a:p>
          <a:p>
            <a:pPr lvl="1"/>
            <a:r>
              <a:rPr lang="en-US" sz="2200" dirty="0" smtClean="0"/>
              <a:t>Metrics: </a:t>
            </a:r>
          </a:p>
          <a:p>
            <a:pPr lvl="2"/>
            <a:r>
              <a:rPr lang="en-US" dirty="0" smtClean="0"/>
              <a:t>packing ratio</a:t>
            </a:r>
          </a:p>
          <a:p>
            <a:pPr lvl="2"/>
            <a:r>
              <a:rPr lang="en-US" dirty="0" smtClean="0"/>
              <a:t>delivery reliability</a:t>
            </a:r>
          </a:p>
          <a:p>
            <a:pPr lvl="2"/>
            <a:r>
              <a:rPr lang="en-US" dirty="0" smtClean="0"/>
              <a:t>delivery cost</a:t>
            </a:r>
          </a:p>
          <a:p>
            <a:pPr lvl="2"/>
            <a:r>
              <a:rPr lang="en-US" dirty="0" smtClean="0"/>
              <a:t>deadline catching ratio</a:t>
            </a:r>
          </a:p>
          <a:p>
            <a:pPr lvl="2"/>
            <a:r>
              <a:rPr lang="en-US" dirty="0" smtClean="0"/>
              <a:t>latency jitter</a:t>
            </a:r>
            <a:endParaRPr lang="en-US" dirty="0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4191000"/>
            <a:ext cx="2552043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second packing ratio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295400"/>
            <a:ext cx="7458075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second delivery reliability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2450" y="1257300"/>
            <a:ext cx="7753350" cy="544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second delivery cost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295400"/>
            <a:ext cx="7686675" cy="537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186737" cy="914400"/>
          </a:xfrm>
        </p:spPr>
        <p:txBody>
          <a:bodyPr/>
          <a:lstStyle/>
          <a:p>
            <a:r>
              <a:rPr lang="en-US" dirty="0" smtClean="0"/>
              <a:t>3 second </a:t>
            </a:r>
            <a:r>
              <a:rPr lang="en-US" smtClean="0"/>
              <a:t>deadline </a:t>
            </a:r>
            <a:r>
              <a:rPr lang="en-US" smtClean="0"/>
              <a:t>catching </a:t>
            </a:r>
            <a:r>
              <a:rPr lang="en-US" dirty="0" smtClean="0"/>
              <a:t>ratio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295400"/>
            <a:ext cx="7715250" cy="535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second latency jitter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295400"/>
            <a:ext cx="7620000" cy="537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Proactive protection using </a:t>
            </a:r>
            <a:br>
              <a:rPr lang="en-US" sz="3200" dirty="0" smtClean="0"/>
            </a:br>
            <a:r>
              <a:rPr lang="en-US" sz="3200" dirty="0" smtClean="0"/>
              <a:t>random network coding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Network coding uses broadcast to increase network throughput.</a:t>
            </a:r>
          </a:p>
          <a:p>
            <a:r>
              <a:rPr lang="en-US" sz="2800" dirty="0" smtClean="0"/>
              <a:t>Broadcast is natural in wireless networks.</a:t>
            </a:r>
          </a:p>
          <a:p>
            <a:r>
              <a:rPr lang="en-US" sz="2800" dirty="0" smtClean="0"/>
              <a:t>Random network coding: coding vectors are randomly chosen from a finite field. Achieve the same throughput as deterministic network coding while easier to use.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Proactive protection: make sure the destination can always receive at least one copy of a packet even there is failure in the network.</a:t>
            </a:r>
          </a:p>
          <a:p>
            <a:r>
              <a:rPr lang="en-US" sz="2800" dirty="0" smtClean="0"/>
              <a:t>In random network coding, every coded packet can be used for decoding at the destination, which has the potential for proactive protection.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04975"/>
            <a:ext cx="8305800" cy="4419600"/>
          </a:xfrm>
        </p:spPr>
        <p:txBody>
          <a:bodyPr/>
          <a:lstStyle/>
          <a:p>
            <a:r>
              <a:rPr lang="en-US" sz="2800" dirty="0" smtClean="0"/>
              <a:t>Wireless Sensor Networks</a:t>
            </a:r>
          </a:p>
          <a:p>
            <a:pPr lvl="1"/>
            <a:r>
              <a:rPr lang="en-US" sz="2200" dirty="0" smtClean="0"/>
              <a:t>Highly resource-constrained</a:t>
            </a:r>
          </a:p>
          <a:p>
            <a:r>
              <a:rPr lang="en-US" sz="2800" dirty="0" smtClean="0"/>
              <a:t>In-Network Processing</a:t>
            </a:r>
            <a:endParaRPr lang="en-US" dirty="0" smtClean="0"/>
          </a:p>
          <a:p>
            <a:pPr lvl="1"/>
            <a:r>
              <a:rPr lang="en-US" sz="2200" dirty="0" smtClean="0"/>
              <a:t>Reduce traffic flow → resource efficient</a:t>
            </a:r>
          </a:p>
          <a:p>
            <a:pPr lvl="1"/>
            <a:r>
              <a:rPr lang="en-US" sz="2200" dirty="0" smtClean="0"/>
              <a:t>End-to-end </a:t>
            </a:r>
            <a:r>
              <a:rPr lang="en-US" sz="2200" dirty="0" err="1" smtClean="0"/>
              <a:t>QoS</a:t>
            </a:r>
            <a:r>
              <a:rPr lang="en-US" sz="2200" dirty="0" smtClean="0"/>
              <a:t> are usually not considered</a:t>
            </a:r>
          </a:p>
          <a:p>
            <a:r>
              <a:rPr lang="en-US" sz="2800" dirty="0" smtClean="0"/>
              <a:t>Mission-Critical CPS:</a:t>
            </a:r>
            <a:endParaRPr lang="en-US" sz="2200" dirty="0" smtClean="0"/>
          </a:p>
          <a:p>
            <a:pPr lvl="1"/>
            <a:r>
              <a:rPr lang="en-US" sz="2200" dirty="0" smtClean="0"/>
              <a:t>Close-loop control</a:t>
            </a:r>
          </a:p>
          <a:p>
            <a:pPr lvl="1"/>
            <a:r>
              <a:rPr lang="en-US" sz="2200" dirty="0" smtClean="0"/>
              <a:t>More emphasis on end-to-end </a:t>
            </a:r>
            <a:r>
              <a:rPr lang="en-US" sz="2200" dirty="0" err="1" smtClean="0"/>
              <a:t>QoS</a:t>
            </a:r>
            <a:r>
              <a:rPr lang="en-US" sz="2200" dirty="0" smtClean="0"/>
              <a:t>, especially latency and reliability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In traditional 1+1 protection, i.e. two node-disjoint paths, the total transmission cost is approximately twice of single path routing.</a:t>
            </a:r>
          </a:p>
          <a:p>
            <a:r>
              <a:rPr lang="en-US" sz="2800" dirty="0" smtClean="0"/>
              <a:t>The combination of opportunistic routing and random network coding has a higher throughput than single path routing, yet may introduce a higher transmission cost.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7924800" cy="4419600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sz="2800" dirty="0" smtClean="0"/>
              <a:t>Problem </a:t>
            </a:r>
            <a:r>
              <a:rPr lang="en-US" sz="2800" i="1" dirty="0" smtClean="0"/>
              <a:t>Q</a:t>
            </a:r>
            <a:endParaRPr lang="en-US" sz="2800" dirty="0" smtClean="0"/>
          </a:p>
          <a:p>
            <a:pPr lvl="1"/>
            <a:r>
              <a:rPr lang="en-US" sz="2400" dirty="0" smtClean="0"/>
              <a:t>Given a </a:t>
            </a:r>
            <a:r>
              <a:rPr lang="en-US" sz="2400" i="1" dirty="0" smtClean="0"/>
              <a:t>DAG G = (V,E) </a:t>
            </a:r>
            <a:r>
              <a:rPr lang="en-US" sz="2400" dirty="0" smtClean="0"/>
              <a:t>with one source </a:t>
            </a:r>
            <a:r>
              <a:rPr lang="en-US" sz="2400" i="1" dirty="0" smtClean="0"/>
              <a:t>S</a:t>
            </a:r>
            <a:r>
              <a:rPr lang="en-US" sz="2400" dirty="0" smtClean="0"/>
              <a:t> and one destination </a:t>
            </a:r>
            <a:r>
              <a:rPr lang="en-US" sz="2400" i="1" dirty="0" smtClean="0"/>
              <a:t>T</a:t>
            </a:r>
            <a:r>
              <a:rPr lang="en-US" sz="2400" dirty="0" smtClean="0"/>
              <a:t> , find two node-disjoint sub-DAGs to deliver </a:t>
            </a:r>
            <a:r>
              <a:rPr lang="en-US" sz="2400" i="1" dirty="0" smtClean="0"/>
              <a:t>K</a:t>
            </a:r>
            <a:r>
              <a:rPr lang="en-US" sz="2400" dirty="0" smtClean="0"/>
              <a:t> linear independent packets to </a:t>
            </a:r>
            <a:r>
              <a:rPr lang="en-US" sz="2400" i="1" dirty="0" smtClean="0"/>
              <a:t>T</a:t>
            </a:r>
            <a:r>
              <a:rPr lang="en-US" sz="2400" dirty="0" smtClean="0"/>
              <a:t> in each sub-</a:t>
            </a:r>
            <a:r>
              <a:rPr lang="en-US" sz="2400" i="1" dirty="0" smtClean="0"/>
              <a:t>DAG</a:t>
            </a:r>
            <a:r>
              <a:rPr lang="en-US" sz="2400" dirty="0" smtClean="0"/>
              <a:t> using intra-flow random network coding with minimal total transmission cost.</a:t>
            </a:r>
          </a:p>
          <a:p>
            <a:r>
              <a:rPr lang="en-US" sz="2400" dirty="0" smtClean="0"/>
              <a:t>Problem 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0:</a:t>
            </a:r>
          </a:p>
          <a:p>
            <a:pPr lvl="1"/>
            <a:r>
              <a:rPr lang="en-US" sz="2400" dirty="0" smtClean="0"/>
              <a:t>Given a </a:t>
            </a:r>
            <a:r>
              <a:rPr lang="en-US" sz="2400" i="1" dirty="0" smtClean="0"/>
              <a:t>DAG G = (V,E) </a:t>
            </a:r>
            <a:r>
              <a:rPr lang="en-US" sz="2400" dirty="0" smtClean="0"/>
              <a:t>with one source </a:t>
            </a:r>
            <a:r>
              <a:rPr lang="en-US" sz="2400" i="1" dirty="0" smtClean="0"/>
              <a:t>S</a:t>
            </a:r>
            <a:r>
              <a:rPr lang="en-US" sz="2400" dirty="0" smtClean="0"/>
              <a:t> and one destination </a:t>
            </a:r>
            <a:r>
              <a:rPr lang="en-US" sz="2400" i="1" dirty="0" smtClean="0"/>
              <a:t>T</a:t>
            </a:r>
            <a:r>
              <a:rPr lang="en-US" sz="2400" dirty="0" smtClean="0"/>
              <a:t> , find the optimal total transmission cost and the corresponding </a:t>
            </a:r>
            <a:r>
              <a:rPr lang="en-US" sz="2400" i="1" dirty="0" err="1" smtClean="0"/>
              <a:t>FC</a:t>
            </a:r>
            <a:r>
              <a:rPr lang="en-US" sz="2400" i="1" baseline="-25000" dirty="0" err="1" smtClean="0"/>
              <a:t>i</a:t>
            </a:r>
            <a:r>
              <a:rPr lang="en-US" sz="2400" dirty="0" smtClean="0"/>
              <a:t> for each node </a:t>
            </a:r>
            <a:r>
              <a:rPr lang="en-US" sz="2400" i="1" dirty="0" err="1" smtClean="0"/>
              <a:t>i</a:t>
            </a:r>
            <a:r>
              <a:rPr lang="en-US" sz="2400" dirty="0" smtClean="0"/>
              <a:t> to deliver </a:t>
            </a:r>
            <a:r>
              <a:rPr lang="en-US" sz="2400" i="1" dirty="0" smtClean="0"/>
              <a:t>K</a:t>
            </a:r>
            <a:r>
              <a:rPr lang="en-US" sz="2400" dirty="0" smtClean="0"/>
              <a:t> packets using intra-flow random network coding.</a:t>
            </a:r>
          </a:p>
          <a:p>
            <a:pPr lvl="1"/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0"/>
            <a:ext cx="4124325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3124200"/>
            <a:ext cx="6619875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76400" y="4010025"/>
            <a:ext cx="41910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76400" y="4419600"/>
            <a:ext cx="46958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14600" y="5257800"/>
            <a:ext cx="23050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76400" y="5248275"/>
            <a:ext cx="46672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88845" y="5267960"/>
            <a:ext cx="2952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09420" y="5791200"/>
            <a:ext cx="36195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394200" y="1143000"/>
            <a:ext cx="48291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95800" y="457200"/>
            <a:ext cx="18954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 bwMode="auto">
          <a:xfrm>
            <a:off x="1905000" y="228600"/>
            <a:ext cx="762000" cy="2895600"/>
          </a:xfrm>
          <a:prstGeom prst="rect">
            <a:avLst/>
          </a:prstGeom>
          <a:solidFill>
            <a:schemeClr val="bg1">
              <a:alpha val="0"/>
            </a:schemeClr>
          </a:solidFill>
          <a:ln w="158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2971800" y="533400"/>
            <a:ext cx="685800" cy="2209800"/>
          </a:xfrm>
          <a:prstGeom prst="ellipse">
            <a:avLst/>
          </a:prstGeom>
          <a:solidFill>
            <a:schemeClr val="bg1">
              <a:alpha val="0"/>
            </a:schemeClr>
          </a:solidFill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optimal solution to Q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endParaRPr lang="en-US" sz="26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295400"/>
            <a:ext cx="4810125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85988" y="109538"/>
            <a:ext cx="4772025" cy="663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Theorem 1. Algorithm 2 results in the optimal transmission cost and the corresponding topology in NC-based opportunistic routing.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heuristic solution to 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Find 2 node-disjoint paths with minimal total cost</a:t>
            </a:r>
          </a:p>
          <a:p>
            <a:r>
              <a:rPr lang="en-US" sz="2800" dirty="0" smtClean="0"/>
              <a:t>Assign other intermediate nodes into the two paths found earlier</a:t>
            </a:r>
          </a:p>
          <a:p>
            <a:r>
              <a:rPr lang="en-US" sz="2800" dirty="0" smtClean="0"/>
              <a:t>Assignment rule: reduction of transmission cost of different decision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52400"/>
            <a:ext cx="4124325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304800" y="3200400"/>
          <a:ext cx="4149725" cy="3000375"/>
        </p:xfrm>
        <a:graphic>
          <a:graphicData uri="http://schemas.openxmlformats.org/presentationml/2006/ole">
            <p:oleObj spid="_x0000_s7186" name="Visio" r:id="rId4" imgW="4149471" imgH="3000375" progId="Visio.Drawing.11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4419600" y="1600200"/>
          <a:ext cx="4149725" cy="3000375"/>
        </p:xfrm>
        <a:graphic>
          <a:graphicData uri="http://schemas.openxmlformats.org/presentationml/2006/ole">
            <p:oleObj spid="_x0000_s7187" name="Visio" r:id="rId5" imgW="4149471" imgH="3000375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progress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Studying the approximation ratio of the solution to problem Q</a:t>
            </a:r>
          </a:p>
          <a:p>
            <a:r>
              <a:rPr lang="en-US" sz="2800" dirty="0" smtClean="0"/>
              <a:t>Implementing the protocol in tinyos-2.x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next?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Compared with single node failures, protection against jamming is more important and complex.</a:t>
            </a:r>
          </a:p>
          <a:p>
            <a:pPr lvl="1"/>
            <a:r>
              <a:rPr lang="en-US" sz="2400" dirty="0" smtClean="0"/>
              <a:t>Proved its NP-hardness</a:t>
            </a:r>
          </a:p>
          <a:p>
            <a:pPr lvl="1"/>
            <a:r>
              <a:rPr lang="en-US" sz="2400" dirty="0" smtClean="0"/>
              <a:t>Exploring approximated solutions</a:t>
            </a:r>
          </a:p>
          <a:p>
            <a:pPr lvl="1"/>
            <a:endParaRPr lang="en-US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04975"/>
            <a:ext cx="8305800" cy="4419600"/>
          </a:xfrm>
        </p:spPr>
        <p:txBody>
          <a:bodyPr/>
          <a:lstStyle/>
          <a:p>
            <a:pPr lvl="0">
              <a:buClr>
                <a:srgbClr val="996666"/>
              </a:buClr>
            </a:pPr>
            <a:r>
              <a:rPr lang="en-US" sz="2800" dirty="0" smtClean="0">
                <a:solidFill>
                  <a:srgbClr val="000000"/>
                </a:solidFill>
              </a:rPr>
              <a:t>Packet packing</a:t>
            </a:r>
          </a:p>
          <a:p>
            <a:pPr lvl="1">
              <a:buClr>
                <a:srgbClr val="996666"/>
              </a:buClr>
            </a:pPr>
            <a:r>
              <a:rPr lang="en-US" sz="2400" dirty="0" smtClean="0">
                <a:solidFill>
                  <a:srgbClr val="000000"/>
                </a:solidFill>
              </a:rPr>
              <a:t>Application independent INP</a:t>
            </a:r>
          </a:p>
          <a:p>
            <a:pPr lvl="1">
              <a:buClr>
                <a:srgbClr val="996666"/>
              </a:buClr>
            </a:pPr>
            <a:r>
              <a:rPr lang="en-US" sz="2400" dirty="0" smtClean="0">
                <a:solidFill>
                  <a:srgbClr val="000000"/>
                </a:solidFill>
              </a:rPr>
              <a:t>Simple yet useful INP in practice</a:t>
            </a:r>
          </a:p>
          <a:p>
            <a:pPr lvl="2">
              <a:buClr>
                <a:srgbClr val="996666"/>
              </a:buClr>
            </a:pPr>
            <a:r>
              <a:rPr lang="en-US" sz="2400" dirty="0" smtClean="0">
                <a:solidFill>
                  <a:srgbClr val="000000"/>
                </a:solidFill>
              </a:rPr>
              <a:t>UWB intra-vehicle control</a:t>
            </a:r>
          </a:p>
          <a:p>
            <a:pPr lvl="2">
              <a:buClr>
                <a:srgbClr val="996666"/>
              </a:buClr>
            </a:pPr>
            <a:r>
              <a:rPr lang="en-US" sz="2400" dirty="0" smtClean="0">
                <a:solidFill>
                  <a:srgbClr val="000000"/>
                </a:solidFill>
              </a:rPr>
              <a:t>IETF 6LowPAN: high header overhead</a:t>
            </a:r>
          </a:p>
          <a:p>
            <a:pPr>
              <a:buClr>
                <a:srgbClr val="996666"/>
              </a:buClr>
            </a:pPr>
            <a:r>
              <a:rPr lang="en-US" sz="2600" dirty="0" smtClean="0">
                <a:solidFill>
                  <a:srgbClr val="000000"/>
                </a:solidFill>
              </a:rPr>
              <a:t>Network coding</a:t>
            </a:r>
          </a:p>
          <a:p>
            <a:pPr lvl="1">
              <a:buClr>
                <a:srgbClr val="996666"/>
              </a:buClr>
            </a:pPr>
            <a:r>
              <a:rPr lang="en-US" sz="2400" dirty="0" smtClean="0">
                <a:solidFill>
                  <a:srgbClr val="000000"/>
                </a:solidFill>
              </a:rPr>
              <a:t>First proposed in </a:t>
            </a:r>
            <a:r>
              <a:rPr lang="en-US" sz="2400" dirty="0" err="1" smtClean="0">
                <a:solidFill>
                  <a:srgbClr val="000000"/>
                </a:solidFill>
              </a:rPr>
              <a:t>wireline</a:t>
            </a:r>
            <a:r>
              <a:rPr lang="en-US" sz="2400" dirty="0" smtClean="0">
                <a:solidFill>
                  <a:srgbClr val="000000"/>
                </a:solidFill>
              </a:rPr>
              <a:t> networks</a:t>
            </a:r>
          </a:p>
          <a:p>
            <a:pPr lvl="1">
              <a:buClr>
                <a:srgbClr val="996666"/>
              </a:buClr>
            </a:pPr>
            <a:r>
              <a:rPr lang="en-US" sz="2400" dirty="0" smtClean="0">
                <a:solidFill>
                  <a:srgbClr val="000000"/>
                </a:solidFill>
              </a:rPr>
              <a:t>Provide benefits on throughput and robustness</a:t>
            </a:r>
          </a:p>
          <a:p>
            <a:pPr lvl="2">
              <a:buClr>
                <a:srgbClr val="996666"/>
              </a:buClr>
            </a:pPr>
            <a:endParaRPr lang="en-US" sz="26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Both two INP are effective in reducing data traffic flow while providing </a:t>
            </a:r>
            <a:r>
              <a:rPr lang="en-US" sz="2400" dirty="0" err="1" smtClean="0"/>
              <a:t>QoS</a:t>
            </a:r>
            <a:r>
              <a:rPr lang="en-US" sz="2400" dirty="0" smtClean="0"/>
              <a:t> guarantee, what if they are utilized together?</a:t>
            </a:r>
          </a:p>
          <a:p>
            <a:pPr lvl="1"/>
            <a:r>
              <a:rPr lang="en-US" dirty="0" smtClean="0"/>
              <a:t>Packet packing is demonstrated in convergecast topology</a:t>
            </a:r>
          </a:p>
          <a:p>
            <a:pPr lvl="1"/>
            <a:r>
              <a:rPr lang="en-US" dirty="0" smtClean="0"/>
              <a:t>Intra-flow network coding can be designed to protect single flow</a:t>
            </a:r>
          </a:p>
          <a:p>
            <a:pPr lvl="1"/>
            <a:r>
              <a:rPr lang="en-US" dirty="0" smtClean="0"/>
              <a:t>Studying the combination of packet packing and inter-flow coding against failures in convergecast topology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Our focus:</a:t>
            </a:r>
          </a:p>
          <a:p>
            <a:pPr lvl="1"/>
            <a:r>
              <a:rPr lang="en-US" sz="2400" dirty="0" smtClean="0"/>
              <a:t>Joint optimization between INP and </a:t>
            </a:r>
            <a:r>
              <a:rPr lang="en-US" sz="2400" dirty="0" err="1" smtClean="0"/>
              <a:t>QoS</a:t>
            </a:r>
            <a:endParaRPr lang="en-US" sz="2400" dirty="0" smtClean="0"/>
          </a:p>
          <a:p>
            <a:pPr lvl="1"/>
            <a:r>
              <a:rPr lang="en-US" sz="2400" dirty="0" smtClean="0"/>
              <a:t>Understanding problem complexity</a:t>
            </a:r>
          </a:p>
          <a:p>
            <a:pPr lvl="1"/>
            <a:r>
              <a:rPr lang="en-US" sz="2400" dirty="0" smtClean="0"/>
              <a:t>Designing simple distributed online algorithm</a:t>
            </a:r>
          </a:p>
          <a:p>
            <a:pPr lvl="1"/>
            <a:r>
              <a:rPr lang="en-US" sz="2400" dirty="0" smtClean="0"/>
              <a:t>Explore systems benefits of different INP methods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Real-time packet packing protocol</a:t>
            </a:r>
          </a:p>
          <a:p>
            <a:r>
              <a:rPr lang="en-US" sz="2800" dirty="0" smtClean="0"/>
              <a:t>Proactive protection using network coding against single node failure</a:t>
            </a:r>
          </a:p>
          <a:p>
            <a:r>
              <a:rPr lang="en-US" sz="2800" dirty="0" smtClean="0"/>
              <a:t>What is next?</a:t>
            </a:r>
          </a:p>
          <a:p>
            <a:pPr lvl="1"/>
            <a:r>
              <a:rPr lang="en-US" sz="2400" dirty="0" smtClean="0"/>
              <a:t>More generalized </a:t>
            </a:r>
            <a:r>
              <a:rPr lang="en-US" altLang="zh-CN" sz="2400" dirty="0" smtClean="0"/>
              <a:t>failure </a:t>
            </a:r>
            <a:r>
              <a:rPr lang="en-US" sz="2400" dirty="0" smtClean="0"/>
              <a:t>model, e.g., </a:t>
            </a:r>
            <a:r>
              <a:rPr lang="en-US" sz="2400" smtClean="0"/>
              <a:t>wireless jamming</a:t>
            </a:r>
            <a:endParaRPr lang="en-US" sz="2400" dirty="0" smtClean="0"/>
          </a:p>
          <a:p>
            <a:pPr lvl="1"/>
            <a:r>
              <a:rPr lang="en-US" sz="2400" dirty="0" smtClean="0"/>
              <a:t>Combination of packet packing and inter-flow network coding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Real-time packet packing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System Model</a:t>
            </a:r>
          </a:p>
          <a:p>
            <a:pPr lvl="1"/>
            <a:r>
              <a:rPr lang="en-US" sz="2400" dirty="0" smtClean="0"/>
              <a:t>A directed collection tree </a:t>
            </a:r>
            <a:r>
              <a:rPr lang="en-US" sz="2400" i="1" dirty="0" smtClean="0"/>
              <a:t>T = (V,E)</a:t>
            </a:r>
            <a:endParaRPr lang="en-US" sz="2400" dirty="0" smtClean="0"/>
          </a:p>
          <a:p>
            <a:pPr lvl="1"/>
            <a:r>
              <a:rPr lang="en-US" sz="2400" dirty="0" smtClean="0"/>
              <a:t>Edge</a:t>
            </a:r>
            <a:r>
              <a:rPr lang="en-US" sz="2400" i="1" dirty="0" smtClean="0"/>
              <a:t> (v</a:t>
            </a:r>
            <a:r>
              <a:rPr lang="en-US" sz="2400" i="1" baseline="-25000" dirty="0" smtClean="0"/>
              <a:t>i</a:t>
            </a:r>
            <a:r>
              <a:rPr lang="en-US" sz="2400" i="1" dirty="0" smtClean="0"/>
              <a:t>, </a:t>
            </a:r>
            <a:r>
              <a:rPr lang="en-US" sz="2400" i="1" dirty="0" err="1" smtClean="0"/>
              <a:t>v</a:t>
            </a:r>
            <a:r>
              <a:rPr lang="en-US" sz="2400" i="1" baseline="-25000" dirty="0" err="1" smtClean="0"/>
              <a:t>j</a:t>
            </a:r>
            <a:r>
              <a:rPr lang="en-US" sz="2400" i="1" dirty="0" smtClean="0"/>
              <a:t>) ∈ E</a:t>
            </a:r>
            <a:r>
              <a:rPr lang="en-US" sz="2400" dirty="0" smtClean="0"/>
              <a:t> with weight </a:t>
            </a:r>
            <a:r>
              <a:rPr lang="en-US" sz="2400" i="1" dirty="0" err="1" smtClean="0"/>
              <a:t>ETX</a:t>
            </a:r>
            <a:r>
              <a:rPr lang="en-US" sz="2400" i="1" baseline="-25000" dirty="0" err="1" smtClean="0"/>
              <a:t>vi</a:t>
            </a:r>
            <a:r>
              <a:rPr lang="en-US" sz="2400" i="1" baseline="-25000" dirty="0" smtClean="0"/>
              <a:t>, </a:t>
            </a:r>
            <a:r>
              <a:rPr lang="en-US" sz="2400" i="1" baseline="-25000" dirty="0" err="1" smtClean="0"/>
              <a:t>vj</a:t>
            </a:r>
            <a:r>
              <a:rPr lang="en-US" sz="2400" i="1" dirty="0" smtClean="0"/>
              <a:t> (l)</a:t>
            </a:r>
            <a:r>
              <a:rPr lang="en-US" sz="2400" dirty="0" smtClean="0"/>
              <a:t> </a:t>
            </a:r>
          </a:p>
          <a:p>
            <a:pPr lvl="1"/>
            <a:r>
              <a:rPr lang="en-US" sz="2400" dirty="0" smtClean="0"/>
              <a:t>A set of information elements X = {x} </a:t>
            </a:r>
          </a:p>
          <a:p>
            <a:pPr lvl="1"/>
            <a:r>
              <a:rPr lang="en-US" sz="2400" dirty="0" smtClean="0"/>
              <a:t>Each element </a:t>
            </a:r>
            <a:r>
              <a:rPr lang="en-US" sz="2400" i="1" dirty="0" smtClean="0"/>
              <a:t>x</a:t>
            </a:r>
            <a:r>
              <a:rPr lang="en-US" sz="2400" dirty="0" smtClean="0"/>
              <a:t>: </a:t>
            </a:r>
            <a:r>
              <a:rPr lang="en-US" sz="2400" i="1" dirty="0" smtClean="0"/>
              <a:t>(</a:t>
            </a:r>
            <a:r>
              <a:rPr lang="en-US" sz="2400" i="1" dirty="0" err="1" smtClean="0"/>
              <a:t>v</a:t>
            </a:r>
            <a:r>
              <a:rPr lang="en-US" sz="2400" i="1" baseline="-25000" dirty="0" err="1" smtClean="0"/>
              <a:t>x</a:t>
            </a:r>
            <a:r>
              <a:rPr lang="en-US" sz="2400" i="1" dirty="0" smtClean="0"/>
              <a:t>, l</a:t>
            </a:r>
            <a:r>
              <a:rPr lang="en-US" sz="2400" i="1" baseline="-25000" dirty="0" smtClean="0"/>
              <a:t>x</a:t>
            </a:r>
            <a:r>
              <a:rPr lang="en-US" sz="2400" i="1" dirty="0" smtClean="0"/>
              <a:t>, </a:t>
            </a:r>
            <a:r>
              <a:rPr lang="en-US" sz="2400" i="1" dirty="0" err="1" smtClean="0"/>
              <a:t>r</a:t>
            </a:r>
            <a:r>
              <a:rPr lang="en-US" sz="2400" i="1" baseline="-25000" dirty="0" err="1" smtClean="0"/>
              <a:t>x</a:t>
            </a:r>
            <a:r>
              <a:rPr lang="en-US" sz="2400" i="1" dirty="0" smtClean="0"/>
              <a:t>, </a:t>
            </a:r>
            <a:r>
              <a:rPr lang="en-US" sz="2400" i="1" dirty="0" err="1" smtClean="0"/>
              <a:t>d</a:t>
            </a:r>
            <a:r>
              <a:rPr lang="en-US" sz="2400" i="1" baseline="-25000" dirty="0" err="1" smtClean="0"/>
              <a:t>x</a:t>
            </a:r>
            <a:r>
              <a:rPr lang="en-US" sz="2400" i="1" dirty="0" smtClean="0"/>
              <a:t>)</a:t>
            </a:r>
          </a:p>
          <a:p>
            <a:pPr lvl="0">
              <a:buClr>
                <a:srgbClr val="996666"/>
              </a:buClr>
            </a:pPr>
            <a:r>
              <a:rPr lang="en-US" sz="2800" dirty="0" smtClean="0">
                <a:solidFill>
                  <a:srgbClr val="000000"/>
                </a:solidFill>
              </a:rPr>
              <a:t>Problem (</a:t>
            </a:r>
            <a:r>
              <a:rPr lang="en-US" sz="2800" i="1" dirty="0" smtClean="0">
                <a:solidFill>
                  <a:srgbClr val="000000"/>
                </a:solidFill>
              </a:rPr>
              <a:t>P</a:t>
            </a:r>
            <a:r>
              <a:rPr lang="en-US" sz="2800" dirty="0" smtClean="0">
                <a:solidFill>
                  <a:srgbClr val="000000"/>
                </a:solidFill>
              </a:rPr>
              <a:t>):</a:t>
            </a:r>
          </a:p>
          <a:p>
            <a:pPr lvl="1"/>
            <a:r>
              <a:rPr lang="en-US" sz="2400" dirty="0" smtClean="0">
                <a:solidFill>
                  <a:srgbClr val="000000"/>
                </a:solidFill>
              </a:rPr>
              <a:t>Schedule the transmission of </a:t>
            </a:r>
            <a:r>
              <a:rPr lang="en-US" sz="2400" i="1" dirty="0" smtClean="0">
                <a:solidFill>
                  <a:srgbClr val="000000"/>
                </a:solidFill>
              </a:rPr>
              <a:t>X</a:t>
            </a:r>
            <a:r>
              <a:rPr lang="en-US" sz="2400" dirty="0" smtClean="0">
                <a:solidFill>
                  <a:srgbClr val="000000"/>
                </a:solidFill>
              </a:rPr>
              <a:t> to </a:t>
            </a:r>
            <a:r>
              <a:rPr lang="en-US" sz="2400" i="1" dirty="0" smtClean="0">
                <a:solidFill>
                  <a:srgbClr val="000000"/>
                </a:solidFill>
              </a:rPr>
              <a:t>R</a:t>
            </a:r>
          </a:p>
          <a:p>
            <a:pPr lvl="1"/>
            <a:r>
              <a:rPr lang="en-US" sz="2400" dirty="0" smtClean="0">
                <a:solidFill>
                  <a:srgbClr val="000000"/>
                </a:solidFill>
              </a:rPr>
              <a:t>Minimize the total number of transmissions</a:t>
            </a:r>
            <a:endParaRPr lang="en-US" sz="2400" i="1" dirty="0" smtClean="0">
              <a:solidFill>
                <a:srgbClr val="000000"/>
              </a:solidFill>
            </a:endParaRPr>
          </a:p>
          <a:p>
            <a:pPr lvl="1"/>
            <a:r>
              <a:rPr lang="en-US" sz="2400" dirty="0" smtClean="0">
                <a:solidFill>
                  <a:srgbClr val="000000"/>
                </a:solidFill>
              </a:rPr>
              <a:t>Satisfy the latency constraints of each </a:t>
            </a:r>
            <a:r>
              <a:rPr lang="en-US" sz="2400" i="1" dirty="0" smtClean="0">
                <a:solidFill>
                  <a:srgbClr val="000000"/>
                </a:solidFill>
              </a:rPr>
              <a:t>x </a:t>
            </a:r>
            <a:r>
              <a:rPr lang="en-US" sz="2400" i="1" dirty="0" smtClean="0"/>
              <a:t>∈ </a:t>
            </a:r>
            <a:r>
              <a:rPr lang="en-US" sz="2400" i="1" dirty="0" smtClean="0">
                <a:solidFill>
                  <a:srgbClr val="000000"/>
                </a:solidFill>
              </a:rPr>
              <a:t>X</a:t>
            </a:r>
          </a:p>
          <a:p>
            <a:pPr lvl="1"/>
            <a:endParaRPr lang="en-US" i="1" dirty="0" smtClean="0"/>
          </a:p>
          <a:p>
            <a:pPr lvl="1"/>
            <a:endParaRPr lang="en-US" i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Complexity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Problem </a:t>
            </a:r>
            <a:r>
              <a:rPr lang="en-US" sz="2800" i="1" dirty="0" smtClean="0"/>
              <a:t>P</a:t>
            </a:r>
            <a:r>
              <a:rPr lang="en-US" sz="2800" i="1" baseline="-25000" dirty="0" smtClean="0"/>
              <a:t>0</a:t>
            </a:r>
            <a:r>
              <a:rPr lang="en-US" sz="2800" dirty="0" smtClean="0"/>
              <a:t> </a:t>
            </a:r>
          </a:p>
          <a:p>
            <a:pPr lvl="1"/>
            <a:r>
              <a:rPr lang="en-US" sz="2200" dirty="0" smtClean="0"/>
              <a:t>Elements are of equal length</a:t>
            </a:r>
          </a:p>
          <a:p>
            <a:pPr lvl="1"/>
            <a:r>
              <a:rPr lang="en-US" sz="2200" dirty="0" smtClean="0"/>
              <a:t>Each node has at most one element</a:t>
            </a:r>
          </a:p>
          <a:p>
            <a:r>
              <a:rPr lang="en-US" sz="2800" dirty="0" smtClean="0"/>
              <a:t>Problem </a:t>
            </a:r>
            <a:r>
              <a:rPr lang="en-US" sz="2800" i="1" dirty="0" smtClean="0"/>
              <a:t>P</a:t>
            </a:r>
            <a:r>
              <a:rPr lang="en-US" sz="2800" i="1" baseline="-25000" dirty="0" smtClean="0"/>
              <a:t>1</a:t>
            </a:r>
          </a:p>
          <a:p>
            <a:pPr lvl="1">
              <a:buClr>
                <a:srgbClr val="99CCFF"/>
              </a:buClr>
            </a:pPr>
            <a:r>
              <a:rPr lang="en-US" sz="2200" dirty="0" smtClean="0"/>
              <a:t>Elements are of equal length</a:t>
            </a:r>
          </a:p>
          <a:p>
            <a:pPr lvl="1">
              <a:buClr>
                <a:srgbClr val="99CCFF"/>
              </a:buClr>
            </a:pPr>
            <a:r>
              <a:rPr lang="en-US" sz="2200" dirty="0" smtClean="0"/>
              <a:t>Each node generates elements periodically</a:t>
            </a:r>
          </a:p>
          <a:p>
            <a:r>
              <a:rPr lang="en-US" sz="2800" dirty="0" smtClean="0"/>
              <a:t>Problem </a:t>
            </a:r>
            <a:r>
              <a:rPr lang="en-US" sz="2800" i="1" dirty="0" smtClean="0"/>
              <a:t>P</a:t>
            </a:r>
            <a:r>
              <a:rPr lang="en-US" sz="2800" i="1" baseline="-25000" dirty="0" smtClean="0"/>
              <a:t>2</a:t>
            </a:r>
          </a:p>
          <a:p>
            <a:pPr lvl="1">
              <a:buClr>
                <a:srgbClr val="99CCFF"/>
              </a:buClr>
            </a:pPr>
            <a:r>
              <a:rPr lang="en-US" sz="2200" dirty="0" smtClean="0"/>
              <a:t>Elements are of equal length</a:t>
            </a:r>
          </a:p>
          <a:p>
            <a:pPr lvl="1">
              <a:buClr>
                <a:srgbClr val="99CCFF"/>
              </a:buClr>
            </a:pPr>
            <a:r>
              <a:rPr lang="en-US" sz="2200" dirty="0" smtClean="0"/>
              <a:t>Arbitrary data generating pattern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Complexity Analysis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09600" y="1371600"/>
            <a:ext cx="7924800" cy="44196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graphicFrame>
        <p:nvGraphicFramePr>
          <p:cNvPr id="8" name="Content Placeholder 5"/>
          <p:cNvGraphicFramePr>
            <a:graphicFrameLocks/>
          </p:cNvGraphicFramePr>
          <p:nvPr/>
        </p:nvGraphicFramePr>
        <p:xfrm>
          <a:off x="609600" y="1676400"/>
          <a:ext cx="8382000" cy="3175413"/>
        </p:xfrm>
        <a:graphic>
          <a:graphicData uri="http://schemas.openxmlformats.org/drawingml/2006/table">
            <a:tbl>
              <a:tblPr/>
              <a:tblGrid>
                <a:gridCol w="2372264"/>
                <a:gridCol w="1971136"/>
                <a:gridCol w="1943100"/>
                <a:gridCol w="2095500"/>
              </a:tblGrid>
              <a:tr h="813749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i="1" dirty="0" smtClean="0">
                          <a:latin typeface="Calibri"/>
                          <a:ea typeface="宋体"/>
                          <a:cs typeface="Times New Roman"/>
                        </a:rPr>
                        <a:t>P</a:t>
                      </a:r>
                      <a:r>
                        <a:rPr lang="en-US" sz="2800" i="1" baseline="-25000" dirty="0" smtClean="0">
                          <a:latin typeface="Calibri"/>
                          <a:ea typeface="宋体"/>
                          <a:cs typeface="Times New Roman"/>
                        </a:rPr>
                        <a:t>0, </a:t>
                      </a:r>
                      <a:r>
                        <a:rPr lang="en-US" sz="2800" i="1" dirty="0" smtClean="0">
                          <a:latin typeface="Calibri"/>
                          <a:ea typeface="宋体"/>
                          <a:cs typeface="Times New Roman"/>
                        </a:rPr>
                        <a:t>P</a:t>
                      </a:r>
                      <a:r>
                        <a:rPr lang="en-US" sz="2800" i="1" baseline="-25000" dirty="0" smtClean="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r>
                        <a:rPr lang="en-US" sz="2800" i="1" dirty="0" smtClean="0">
                          <a:latin typeface="Calibri"/>
                          <a:ea typeface="宋体"/>
                          <a:cs typeface="Times New Roman"/>
                        </a:rPr>
                        <a:t>, P</a:t>
                      </a:r>
                      <a:r>
                        <a:rPr lang="en-US" sz="2800" i="1" baseline="-25000" dirty="0" smtClean="0">
                          <a:latin typeface="Calibri"/>
                          <a:ea typeface="宋体"/>
                          <a:cs typeface="Times New Roman"/>
                        </a:rPr>
                        <a:t>2</a:t>
                      </a:r>
                      <a:r>
                        <a:rPr lang="en-US" sz="2800" i="1" dirty="0" smtClean="0">
                          <a:latin typeface="Calibri"/>
                          <a:ea typeface="宋体"/>
                          <a:cs typeface="Times New Roman"/>
                        </a:rPr>
                        <a:t>, 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i="1" dirty="0" smtClean="0">
                          <a:latin typeface="Calibri"/>
                          <a:ea typeface="宋体"/>
                          <a:cs typeface="Times New Roman"/>
                        </a:rPr>
                        <a:t>K ≥ 3</a:t>
                      </a:r>
                      <a:endParaRPr lang="en-US" sz="2800" i="1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alibri"/>
                          <a:ea typeface="宋体"/>
                          <a:cs typeface="Times New Roman"/>
                        </a:rPr>
                        <a:t>K = 2</a:t>
                      </a:r>
                      <a:endParaRPr lang="en-US" sz="28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16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latin typeface="Calibri"/>
                          <a:ea typeface="宋体"/>
                          <a:cs typeface="Times New Roman"/>
                        </a:rPr>
                        <a:t>re-aggregation is not prohibited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latin typeface="Calibri"/>
                          <a:ea typeface="宋体"/>
                          <a:cs typeface="Times New Roman"/>
                        </a:rPr>
                        <a:t>re-aggregation is prohibited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93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 smtClean="0">
                          <a:latin typeface="Calibri"/>
                          <a:ea typeface="宋体"/>
                          <a:cs typeface="Times New Roman"/>
                        </a:rPr>
                        <a:t>Complexity</a:t>
                      </a:r>
                      <a:endParaRPr lang="en-US" sz="26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alibri"/>
                          <a:ea typeface="宋体"/>
                          <a:cs typeface="Times New Roman"/>
                        </a:rPr>
                        <a:t>strong </a:t>
                      </a:r>
                      <a:endParaRPr lang="en-US" sz="2400" dirty="0" smtClean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alibri"/>
                          <a:ea typeface="宋体"/>
                          <a:cs typeface="Times New Roman"/>
                        </a:rPr>
                        <a:t>NP-hard</a:t>
                      </a:r>
                      <a:endParaRPr lang="en-US" sz="24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>
                          <a:latin typeface="Calibri"/>
                          <a:ea typeface="宋体"/>
                          <a:cs typeface="Times New Roman"/>
                        </a:rPr>
                        <a:t>strong </a:t>
                      </a:r>
                      <a:endParaRPr lang="en-US" sz="2400" b="0" dirty="0" smtClean="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latin typeface="Calibri"/>
                          <a:ea typeface="宋体"/>
                          <a:cs typeface="Times New Roman"/>
                        </a:rPr>
                        <a:t>NP-hard</a:t>
                      </a:r>
                      <a:endParaRPr lang="en-US" sz="2400" b="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 dirty="0" smtClean="0">
                          <a:latin typeface="Calibri"/>
                          <a:ea typeface="宋体"/>
                          <a:cs typeface="Times New Roman"/>
                        </a:rPr>
                        <a:t>O(N</a:t>
                      </a:r>
                      <a:r>
                        <a:rPr lang="en-US" sz="2400" i="1" baseline="30000" dirty="0" smtClean="0">
                          <a:latin typeface="Calibri"/>
                          <a:ea typeface="宋体"/>
                          <a:cs typeface="Times New Roman"/>
                        </a:rPr>
                        <a:t>3</a:t>
                      </a:r>
                      <a:r>
                        <a:rPr lang="en-US" sz="2400" i="1" dirty="0" smtClean="0"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en-US" sz="2400" i="1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93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ea typeface="宋体"/>
                          <a:cs typeface="Times New Roman"/>
                        </a:rPr>
                        <a:t>NP-hard</a:t>
                      </a:r>
                      <a:r>
                        <a:rPr lang="en-US" sz="2000" baseline="0" dirty="0" smtClean="0">
                          <a:latin typeface="Calibri"/>
                          <a:ea typeface="宋体"/>
                          <a:cs typeface="Times New Roman"/>
                        </a:rPr>
                        <a:t> to achieve approximation ratio</a:t>
                      </a:r>
                      <a:r>
                        <a:rPr lang="en-US" sz="2600" baseline="0" dirty="0" smtClean="0">
                          <a:latin typeface="Calibri"/>
                          <a:ea typeface="宋体"/>
                          <a:cs typeface="Times New Roman"/>
                        </a:rPr>
                        <a:t> </a:t>
                      </a:r>
                      <a:endParaRPr lang="en-US" sz="26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i="1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 bwMode="auto">
          <a:xfrm flipV="1">
            <a:off x="6934200" y="4038600"/>
            <a:ext cx="2057400" cy="762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257550" y="4114800"/>
          <a:ext cx="1611313" cy="609600"/>
        </p:xfrm>
        <a:graphic>
          <a:graphicData uri="http://schemas.openxmlformats.org/presentationml/2006/ole">
            <p:oleObj spid="_x0000_s2066" name="Equation" r:id="rId3" imgW="1041170" imgH="393539" progId="Equation.3">
              <p:embed/>
            </p:oleObj>
          </a:graphicData>
        </a:graphic>
      </p:graphicFrame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5162550" y="4114800"/>
          <a:ext cx="1592263" cy="609600"/>
        </p:xfrm>
        <a:graphic>
          <a:graphicData uri="http://schemas.openxmlformats.org/presentationml/2006/ole">
            <p:oleObj spid="_x0000_s2067" name="Equation" r:id="rId4" imgW="1028493" imgH="393539" progId="Equation.3">
              <p:embed/>
            </p:oleObj>
          </a:graphicData>
        </a:graphic>
      </p:graphicFrame>
      <p:sp>
        <p:nvSpPr>
          <p:cNvPr id="12" name="Rectangle 11"/>
          <p:cNvSpPr/>
          <p:nvPr/>
        </p:nvSpPr>
        <p:spPr bwMode="auto">
          <a:xfrm>
            <a:off x="685800" y="5334000"/>
            <a:ext cx="8458200" cy="914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 eaLnBrk="0" hangingPunct="0"/>
            <a:r>
              <a:rPr lang="en-US" sz="2000" dirty="0" smtClean="0"/>
              <a:t>K = Maximal packet length               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 = |X|</a:t>
            </a:r>
          </a:p>
          <a:p>
            <a:pPr marL="0" lvl="1" eaLnBrk="0" hangingPunct="0"/>
            <a:r>
              <a:rPr lang="en-US" sz="2000" dirty="0" smtClean="0"/>
              <a:t>Re-aggregation: a packed packet can be dispatched for further packing.</a:t>
            </a:r>
            <a:endParaRPr kumimoji="0" lang="en-US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FFFFFF"/>
                </a:solidFill>
              </a:rPr>
              <a:t>Complexity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</a:t>
            </a:r>
            <a:r>
              <a:rPr lang="en-US" i="1" dirty="0" smtClean="0"/>
              <a:t>K ≥ 3 </a:t>
            </a:r>
            <a:r>
              <a:rPr lang="en-US" dirty="0" smtClean="0"/>
              <a:t>and</a:t>
            </a:r>
            <a:r>
              <a:rPr lang="en-US" i="1" dirty="0" smtClean="0"/>
              <a:t> T </a:t>
            </a:r>
            <a:r>
              <a:rPr lang="en-US" dirty="0" smtClean="0"/>
              <a:t>is a tree, regardless of re-aggregation</a:t>
            </a:r>
          </a:p>
          <a:p>
            <a:pPr lvl="1"/>
            <a:r>
              <a:rPr lang="en-US" sz="1800" i="1" dirty="0" smtClean="0"/>
              <a:t>P</a:t>
            </a:r>
            <a:r>
              <a:rPr lang="en-US" sz="1800" i="1" baseline="-25000" dirty="0" smtClean="0"/>
              <a:t>0</a:t>
            </a:r>
            <a:r>
              <a:rPr lang="en-US" sz="1800" dirty="0" smtClean="0"/>
              <a:t> is NP-hard →</a:t>
            </a:r>
            <a:r>
              <a:rPr lang="en-US" sz="1800" i="1" dirty="0" smtClean="0"/>
              <a:t>P</a:t>
            </a:r>
            <a:r>
              <a:rPr lang="en-US" sz="1800" i="1" baseline="-25000" dirty="0" smtClean="0"/>
              <a:t>1</a:t>
            </a:r>
            <a:r>
              <a:rPr lang="en-US" sz="1800" dirty="0" smtClean="0"/>
              <a:t> is NP-hard → </a:t>
            </a:r>
            <a:r>
              <a:rPr lang="en-US" sz="1800" i="1" dirty="0" smtClean="0"/>
              <a:t>P</a:t>
            </a:r>
            <a:r>
              <a:rPr lang="en-US" sz="1800" i="1" baseline="-25000" dirty="0" smtClean="0"/>
              <a:t>2</a:t>
            </a:r>
            <a:r>
              <a:rPr lang="en-US" sz="1800" dirty="0" smtClean="0"/>
              <a:t> is NP-hard → </a:t>
            </a:r>
            <a:r>
              <a:rPr lang="en-US" sz="1800" i="1" dirty="0" smtClean="0"/>
              <a:t>P</a:t>
            </a:r>
            <a:r>
              <a:rPr lang="en-US" sz="1800" dirty="0" smtClean="0"/>
              <a:t> is NP-hard</a:t>
            </a:r>
          </a:p>
          <a:p>
            <a:pPr lvl="0">
              <a:buClr>
                <a:srgbClr val="996666"/>
              </a:buClr>
            </a:pPr>
            <a:r>
              <a:rPr lang="en-US" dirty="0" smtClean="0"/>
              <a:t>When K ≥ 3, and T is a chain, regardless of re-aggregation</a:t>
            </a:r>
          </a:p>
          <a:p>
            <a:pPr lvl="1">
              <a:buClr>
                <a:srgbClr val="99CCFF"/>
              </a:buClr>
            </a:pPr>
            <a:r>
              <a:rPr lang="en-US" sz="1800" dirty="0" smtClean="0"/>
              <a:t>The reduction from </a:t>
            </a:r>
            <a:r>
              <a:rPr lang="en-US" sz="1800" i="1" dirty="0" smtClean="0"/>
              <a:t>SAT</a:t>
            </a:r>
            <a:r>
              <a:rPr lang="en-US" sz="1800" dirty="0" smtClean="0"/>
              <a:t> still holds</a:t>
            </a:r>
            <a:r>
              <a:rPr lang="en-US" sz="1800" baseline="30000" dirty="0" smtClean="0"/>
              <a:t>*</a:t>
            </a:r>
          </a:p>
          <a:p>
            <a:r>
              <a:rPr lang="en-US" dirty="0" smtClean="0"/>
              <a:t>When K = 2 and re-aggregation is not prohibited</a:t>
            </a:r>
          </a:p>
          <a:p>
            <a:pPr lvl="1"/>
            <a:r>
              <a:rPr lang="en-US" sz="1800" dirty="0" smtClean="0"/>
              <a:t>The reduction from SAT still holds in both tree and chain structures</a:t>
            </a:r>
          </a:p>
          <a:p>
            <a:r>
              <a:rPr lang="en-US" dirty="0" smtClean="0"/>
              <a:t>When K = 2 and re-aggregation is prohibited</a:t>
            </a:r>
          </a:p>
          <a:p>
            <a:pPr lvl="1"/>
            <a:r>
              <a:rPr lang="en-US" sz="1800" dirty="0" smtClean="0"/>
              <a:t>Problem </a:t>
            </a:r>
            <a:r>
              <a:rPr lang="en-US" sz="1800" i="1" dirty="0" smtClean="0"/>
              <a:t>P</a:t>
            </a:r>
            <a:r>
              <a:rPr lang="en-US" sz="1800" dirty="0" smtClean="0"/>
              <a:t> is equivalent to the maximum weighted matching problem in an interval graph.</a:t>
            </a:r>
          </a:p>
          <a:p>
            <a:pPr lvl="1"/>
            <a:r>
              <a:rPr lang="en-US" sz="1800" dirty="0" smtClean="0"/>
              <a:t>Solvable in </a:t>
            </a:r>
            <a:r>
              <a:rPr lang="en-US" sz="1800" i="1" dirty="0" smtClean="0"/>
              <a:t>O(N</a:t>
            </a:r>
            <a:r>
              <a:rPr lang="en-US" sz="1800" i="1" baseline="30000" dirty="0" smtClean="0"/>
              <a:t>3</a:t>
            </a:r>
            <a:r>
              <a:rPr lang="en-US" sz="1800" i="1" dirty="0" smtClean="0"/>
              <a:t>) </a:t>
            </a:r>
            <a:r>
              <a:rPr lang="en-US" sz="1800" dirty="0" smtClean="0"/>
              <a:t>by Edmonds’ Algorithm</a:t>
            </a:r>
          </a:p>
          <a:p>
            <a:pPr lvl="1">
              <a:buNone/>
            </a:pPr>
            <a:endParaRPr lang="en-US" sz="1200" dirty="0" smtClean="0">
              <a:solidFill>
                <a:srgbClr val="000000"/>
              </a:solidFill>
            </a:endParaRPr>
          </a:p>
          <a:p>
            <a:pPr lvl="1">
              <a:buNone/>
            </a:pPr>
            <a:r>
              <a:rPr lang="en-US" dirty="0" smtClean="0"/>
              <a:t>*  This solves an open problem in batch processing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980</TotalTime>
  <Words>994</Words>
  <Application>Microsoft Office PowerPoint</Application>
  <PresentationFormat>On-screen Show (4:3)</PresentationFormat>
  <Paragraphs>157</Paragraphs>
  <Slides>30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Radial</vt:lpstr>
      <vt:lpstr>Equation</vt:lpstr>
      <vt:lpstr>公式</vt:lpstr>
      <vt:lpstr>Visio</vt:lpstr>
      <vt:lpstr>QoS-Aware In-Network Processing for Mission-Critical Wireless Cyber-Physical Systems</vt:lpstr>
      <vt:lpstr>Introduction</vt:lpstr>
      <vt:lpstr>Introduction</vt:lpstr>
      <vt:lpstr>Introduction</vt:lpstr>
      <vt:lpstr>Roadmap</vt:lpstr>
      <vt:lpstr>Real-time packet packing </vt:lpstr>
      <vt:lpstr>Complexity Analysis</vt:lpstr>
      <vt:lpstr>Complexity Analysis</vt:lpstr>
      <vt:lpstr>Complexity Analysis</vt:lpstr>
      <vt:lpstr>A Utility Based Online Algorithm</vt:lpstr>
      <vt:lpstr>A Utility Based Online Algorithm</vt:lpstr>
      <vt:lpstr>Performance Evaluation</vt:lpstr>
      <vt:lpstr>3 second packing ratio </vt:lpstr>
      <vt:lpstr>3 second delivery reliability</vt:lpstr>
      <vt:lpstr>3 second delivery cost</vt:lpstr>
      <vt:lpstr>3 second deadline catching ratio</vt:lpstr>
      <vt:lpstr>3 second latency jitter</vt:lpstr>
      <vt:lpstr>Proactive protection using  random network coding</vt:lpstr>
      <vt:lpstr>Motivation</vt:lpstr>
      <vt:lpstr>Motivation</vt:lpstr>
      <vt:lpstr>Problem definition</vt:lpstr>
      <vt:lpstr>Slide 22</vt:lpstr>
      <vt:lpstr>An optimal solution to Q0</vt:lpstr>
      <vt:lpstr>Slide 24</vt:lpstr>
      <vt:lpstr>Slide 25</vt:lpstr>
      <vt:lpstr>A heuristic solution to Q</vt:lpstr>
      <vt:lpstr>Slide 27</vt:lpstr>
      <vt:lpstr>Current progress</vt:lpstr>
      <vt:lpstr>What is next?</vt:lpstr>
      <vt:lpstr>Slide 30</vt:lpstr>
    </vt:vector>
  </TitlesOfParts>
  <Company>Wayne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QoS-Aware In-Network Processing for Mission-Critical Wireless Cyber-Physical Systems</dc:title>
  <dc:creator>Qiao Xiang</dc:creator>
  <cp:lastModifiedBy>Qiao Xiang</cp:lastModifiedBy>
  <cp:revision>64</cp:revision>
  <dcterms:created xsi:type="dcterms:W3CDTF">2012-11-04T23:30:48Z</dcterms:created>
  <dcterms:modified xsi:type="dcterms:W3CDTF">2013-04-30T01:14:57Z</dcterms:modified>
</cp:coreProperties>
</file>