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738" r:id="rId1"/>
  </p:sldMasterIdLst>
  <p:notesMasterIdLst>
    <p:notesMasterId r:id="rId40"/>
  </p:notesMasterIdLst>
  <p:handoutMasterIdLst>
    <p:handoutMasterId r:id="rId41"/>
  </p:handoutMasterIdLst>
  <p:sldIdLst>
    <p:sldId id="384" r:id="rId2"/>
    <p:sldId id="500" r:id="rId3"/>
    <p:sldId id="501" r:id="rId4"/>
    <p:sldId id="502" r:id="rId5"/>
    <p:sldId id="503" r:id="rId6"/>
    <p:sldId id="492" r:id="rId7"/>
    <p:sldId id="493" r:id="rId8"/>
    <p:sldId id="495" r:id="rId9"/>
    <p:sldId id="455" r:id="rId10"/>
    <p:sldId id="470" r:id="rId11"/>
    <p:sldId id="457" r:id="rId12"/>
    <p:sldId id="458" r:id="rId13"/>
    <p:sldId id="472" r:id="rId14"/>
    <p:sldId id="496" r:id="rId15"/>
    <p:sldId id="471" r:id="rId16"/>
    <p:sldId id="460" r:id="rId17"/>
    <p:sldId id="497" r:id="rId18"/>
    <p:sldId id="461" r:id="rId19"/>
    <p:sldId id="473" r:id="rId20"/>
    <p:sldId id="391" r:id="rId21"/>
    <p:sldId id="481" r:id="rId22"/>
    <p:sldId id="498" r:id="rId23"/>
    <p:sldId id="462" r:id="rId24"/>
    <p:sldId id="488" r:id="rId25"/>
    <p:sldId id="482" r:id="rId26"/>
    <p:sldId id="484" r:id="rId27"/>
    <p:sldId id="474" r:id="rId28"/>
    <p:sldId id="445" r:id="rId29"/>
    <p:sldId id="499" r:id="rId30"/>
    <p:sldId id="487" r:id="rId31"/>
    <p:sldId id="464" r:id="rId32"/>
    <p:sldId id="476" r:id="rId33"/>
    <p:sldId id="477" r:id="rId34"/>
    <p:sldId id="475" r:id="rId35"/>
    <p:sldId id="447" r:id="rId36"/>
    <p:sldId id="448" r:id="rId37"/>
    <p:sldId id="466" r:id="rId38"/>
    <p:sldId id="450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F818"/>
    <a:srgbClr val="36F83C"/>
    <a:srgbClr val="AED782"/>
    <a:srgbClr val="AE92B3"/>
    <a:srgbClr val="D883FF"/>
    <a:srgbClr val="D5321D"/>
    <a:srgbClr val="FD8AED"/>
    <a:srgbClr val="3975BE"/>
    <a:srgbClr val="EDF3FA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66" autoAdjust="0"/>
    <p:restoredTop sz="83897" autoAdjust="0"/>
  </p:normalViewPr>
  <p:slideViewPr>
    <p:cSldViewPr>
      <p:cViewPr>
        <p:scale>
          <a:sx n="85" d="100"/>
          <a:sy n="85" d="100"/>
        </p:scale>
        <p:origin x="-1896" y="-10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D3B91-17E8-4F2F-A986-983AC14F290B}" type="datetimeFigureOut">
              <a:rPr lang="en-US" smtClean="0"/>
              <a:t>6/14/16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148D1-B62F-4EAC-ADAD-337D9120C3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515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A7BBF0-95DB-485B-8F44-219DC193D725}" type="datetimeFigureOut">
              <a:rPr lang="en-US" smtClean="0"/>
              <a:pPr/>
              <a:t>6/14/16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849B44-D953-4C15-A5A6-64A7BF99D1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48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49B44-D953-4C15-A5A6-64A7BF99D17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36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Just</a:t>
            </a:r>
            <a:r>
              <a:rPr kumimoji="1" lang="en-US" altLang="zh-CN" baseline="0" dirty="0" smtClean="0"/>
              <a:t> like any other system programs in the world, … written in THE language called C.</a:t>
            </a:r>
          </a:p>
          <a:p>
            <a:r>
              <a:rPr kumimoji="1" lang="en-US" altLang="zh-CN" baseline="0" dirty="0" smtClean="0"/>
              <a:t>Small portion of assembly code that is married to the C code.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49B44-D953-4C15-A5A6-64A7BF99D17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294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016746" lvl="2" indent="-285548">
              <a:lnSpc>
                <a:spcPct val="120000"/>
              </a:lnSpc>
              <a:defRPr/>
            </a:pPr>
            <a:r>
              <a:rPr lang="en-US" altLang="zh-CN" sz="800" dirty="0" smtClean="0">
                <a:ea typeface="SimSun" charset="0"/>
                <a:cs typeface="SimSun" charset="0"/>
              </a:rPr>
              <a:t>Contextual refinement.</a:t>
            </a:r>
            <a:r>
              <a:rPr lang="en-US" altLang="zh-CN" sz="800" baseline="0" dirty="0" smtClean="0">
                <a:ea typeface="SimSun" charset="0"/>
                <a:cs typeface="SimSun" charset="0"/>
              </a:rPr>
              <a:t> The kernel is functionally correct and never crashes. </a:t>
            </a:r>
          </a:p>
          <a:p>
            <a:pPr marL="731198" lvl="2" indent="0">
              <a:lnSpc>
                <a:spcPct val="120000"/>
              </a:lnSpc>
              <a:buFontTx/>
              <a:buNone/>
              <a:defRPr/>
            </a:pPr>
            <a:r>
              <a:rPr lang="en-US" altLang="zh-CN" sz="800" dirty="0" smtClean="0">
                <a:ea typeface="SimSun" charset="0"/>
                <a:cs typeface="SimSun" charset="0"/>
              </a:rPr>
              <a:t>Unverified ones can still run at the user level.</a:t>
            </a:r>
          </a:p>
          <a:p>
            <a:pPr marL="1016746" lvl="2" indent="-285548">
              <a:lnSpc>
                <a:spcPct val="120000"/>
              </a:lnSpc>
              <a:defRPr/>
            </a:pPr>
            <a:r>
              <a:rPr lang="en-US" altLang="zh-CN" sz="800" dirty="0" smtClean="0">
                <a:ea typeface="SimSun" charset="0"/>
                <a:cs typeface="SimSun" charset="0"/>
              </a:rPr>
              <a:t>The guarantee is about the actual</a:t>
            </a:r>
            <a:r>
              <a:rPr lang="en-US" altLang="zh-CN" sz="800" baseline="0" dirty="0" smtClean="0">
                <a:ea typeface="SimSun" charset="0"/>
                <a:cs typeface="SimSun" charset="0"/>
              </a:rPr>
              <a:t> </a:t>
            </a:r>
            <a:r>
              <a:rPr lang="en-US" altLang="zh-CN" sz="800" dirty="0" smtClean="0">
                <a:ea typeface="SimSun" charset="0"/>
                <a:cs typeface="SimSun" charset="0"/>
              </a:rPr>
              <a:t>assembly program running on the machine. Extracted.</a:t>
            </a:r>
          </a:p>
          <a:p>
            <a:pPr marL="1016746" lvl="2" indent="-285548">
              <a:lnSpc>
                <a:spcPct val="120000"/>
              </a:lnSpc>
              <a:defRPr/>
            </a:pPr>
            <a:r>
              <a:rPr kumimoji="1" lang="en-US" altLang="zh-CN" sz="800" dirty="0" smtClean="0">
                <a:ea typeface="+mn-ea"/>
                <a:cs typeface="+mn-cs"/>
              </a:rPr>
              <a:t>Real CertiKOS runs on raw x86 hardware. Boot Linux. Sake of demo:</a:t>
            </a:r>
            <a:r>
              <a:rPr kumimoji="1" lang="en-US" altLang="zh-CN" sz="800" baseline="0" dirty="0" smtClean="0">
                <a:ea typeface="+mn-ea"/>
                <a:cs typeface="+mn-cs"/>
              </a:rPr>
              <a:t> </a:t>
            </a:r>
            <a:r>
              <a:rPr kumimoji="1" lang="en-US" altLang="zh-CN" sz="800" baseline="0" dirty="0" err="1" smtClean="0">
                <a:ea typeface="+mn-ea"/>
                <a:cs typeface="+mn-cs"/>
              </a:rPr>
              <a:t>Qemu</a:t>
            </a:r>
            <a:endParaRPr kumimoji="1" lang="en-US" altLang="zh-CN" sz="800" baseline="0" dirty="0" smtClean="0">
              <a:ea typeface="+mn-ea"/>
              <a:cs typeface="+mn-cs"/>
            </a:endParaRPr>
          </a:p>
          <a:p>
            <a:pPr marL="1016746" lvl="2" indent="-285548">
              <a:lnSpc>
                <a:spcPct val="120000"/>
              </a:lnSpc>
              <a:defRPr/>
            </a:pPr>
            <a:r>
              <a:rPr kumimoji="1" lang="en-US" altLang="zh-CN" sz="800" baseline="0" dirty="0" smtClean="0">
                <a:ea typeface="+mn-ea"/>
                <a:cs typeface="+mn-cs"/>
              </a:rPr>
              <a:t>Printing Coq logo. Explain keys. Ring0. Interrupt process</a:t>
            </a:r>
            <a:endParaRPr kumimoji="1" lang="en-US" altLang="zh-CN" sz="800" dirty="0" smtClean="0"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49B44-D953-4C15-A5A6-64A7BF99D17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2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Explain delta </a:t>
            </a:r>
            <a:r>
              <a:rPr kumimoji="1" lang="en-US" altLang="zh-CN" dirty="0" err="1" smtClean="0"/>
              <a:t>env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49B44-D953-4C15-A5A6-64A7BF99D17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230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Device</a:t>
            </a:r>
            <a:r>
              <a:rPr kumimoji="1" lang="en-US" altLang="zh-CN" baseline="0" dirty="0" smtClean="0"/>
              <a:t> marks the interrupt request bit in its internal state.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49B44-D953-4C15-A5A6-64A7BF99D17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3171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What happens to interrupt?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49B44-D953-4C15-A5A6-64A7BF99D17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267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Any low level interaction:</a:t>
            </a:r>
            <a:r>
              <a:rPr lang="en-US" baseline="0" dirty="0" smtClean="0"/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wrapped by disable and enable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Disable and enable are only masking the interrupt for the particular device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Meaning of lightening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49B44-D953-4C15-A5A6-64A7BF99D17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259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accent1"/>
              </a:buClr>
              <a:buFont typeface="Wingdings" charset="2"/>
              <a:buChar char="p"/>
            </a:pPr>
            <a:r>
              <a:rPr kumimoji="1" lang="en-US" altLang="zh-CN" sz="1200" dirty="0" smtClean="0"/>
              <a:t>Synchronizes the device state with the previously unhandled interrupts.</a:t>
            </a:r>
          </a:p>
          <a:p>
            <a:pPr>
              <a:buClr>
                <a:schemeClr val="accent1"/>
              </a:buClr>
              <a:buFont typeface="Wingdings" charset="2"/>
              <a:buChar char="p"/>
            </a:pPr>
            <a:r>
              <a:rPr kumimoji="1" lang="en-US" altLang="zh-CN" sz="1200" dirty="0" smtClean="0"/>
              <a:t>It does so by scanning the unhandled external events since the last place </a:t>
            </a:r>
            <a:r>
              <a:rPr kumimoji="1" lang="en-US" altLang="zh-CN" sz="1200" i="1" dirty="0" err="1" smtClean="0"/>
              <a:t>intr_enable</a:t>
            </a:r>
            <a:r>
              <a:rPr kumimoji="1" lang="en-US" altLang="zh-CN" sz="1200" dirty="0" smtClean="0"/>
              <a:t> was called.</a:t>
            </a:r>
          </a:p>
          <a:p>
            <a:pPr>
              <a:buClr>
                <a:schemeClr val="accent1"/>
              </a:buClr>
              <a:buFont typeface="Wingdings" charset="2"/>
              <a:buChar char="p"/>
            </a:pPr>
            <a:r>
              <a:rPr kumimoji="1" lang="en-US" altLang="zh-CN" sz="1200" dirty="0" smtClean="0"/>
              <a:t>Recursively performs the environmental transition on each event until we hit an event that does not trigger interrupts.</a:t>
            </a:r>
            <a:endParaRPr kumimoji="1" lang="zh-CN" altLang="en-US" sz="1200" dirty="0" smtClean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49B44-D953-4C15-A5A6-64A7BF99D17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779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accent1"/>
              </a:buClr>
              <a:buFont typeface="Wingdings" charset="2"/>
              <a:buChar char="p"/>
            </a:pPr>
            <a:r>
              <a:rPr kumimoji="1" lang="en-US" altLang="zh-CN" sz="1200" dirty="0" smtClean="0"/>
              <a:t>Discharges pending interrupts.</a:t>
            </a:r>
          </a:p>
          <a:p>
            <a:pPr>
              <a:buClr>
                <a:schemeClr val="accent1"/>
              </a:buClr>
              <a:buFont typeface="Wingdings" charset="2"/>
              <a:buChar char="p"/>
            </a:pPr>
            <a:r>
              <a:rPr kumimoji="1" lang="en-US" altLang="zh-CN" sz="1200" dirty="0" smtClean="0"/>
              <a:t>Models the machine behavior wherein interrupts occur while the interrupt is disabled get delayed until interrupts are re-enabled.</a:t>
            </a:r>
          </a:p>
          <a:p>
            <a:pPr>
              <a:buClr>
                <a:schemeClr val="accent1"/>
              </a:buClr>
              <a:buFont typeface="Wingdings" charset="2"/>
              <a:buChar char="p"/>
            </a:pPr>
            <a:r>
              <a:rPr kumimoji="1" lang="en-US" altLang="zh-CN" sz="1200" dirty="0" smtClean="0"/>
              <a:t>Recursive since the device could attempt to trigger interrupts within the interrupt handler itself.</a:t>
            </a:r>
            <a:endParaRPr kumimoji="1" lang="zh-CN" altLang="en-US" sz="1200" dirty="0" smtClean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49B44-D953-4C15-A5A6-64A7BF99D17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466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2 bugs found</a:t>
            </a:r>
          </a:p>
          <a:p>
            <a:r>
              <a:rPr kumimoji="1" lang="en-US" altLang="zh-CN" dirty="0" smtClean="0"/>
              <a:t>Extensively</a:t>
            </a:r>
            <a:r>
              <a:rPr kumimoji="1" lang="en-US" altLang="zh-CN" baseline="0" dirty="0" smtClean="0"/>
              <a:t> debugged/tested</a:t>
            </a:r>
          </a:p>
          <a:p>
            <a:r>
              <a:rPr kumimoji="1" lang="en-US" altLang="zh-CN" baseline="0" dirty="0" smtClean="0"/>
              <a:t>Running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a military land vehicle in context of a large DARPA-funded research project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49B44-D953-4C15-A5A6-64A7BF99D17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7915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SLOW DONW.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modeled all these hardware behaviors. 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verified drivers for these devices. 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49B44-D953-4C15-A5A6-64A7BF99D17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79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Ben Zorn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49B44-D953-4C15-A5A6-64A7BF99D17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7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dirty="0" smtClean="0"/>
              <a:t>Verification of</a:t>
            </a:r>
            <a:r>
              <a:rPr kumimoji="1" lang="en-US" altLang="zh-CN" baseline="0" dirty="0" smtClean="0"/>
              <a:t> interrupt handler is </a:t>
            </a:r>
            <a:r>
              <a:rPr kumimoji="1" lang="en-US" altLang="zh-CN" b="1" strike="noStrike" baseline="0" dirty="0" smtClean="0">
                <a:solidFill>
                  <a:srgbClr val="FF0000"/>
                </a:solidFill>
              </a:rPr>
              <a:t>STAGED</a:t>
            </a:r>
            <a:r>
              <a:rPr kumimoji="1" lang="en-US" altLang="zh-CN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aseline="0" dirty="0" smtClean="0"/>
              <a:t>Not directly on raw device: grow abstraction step by step.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Interrupt handler can be built </a:t>
            </a:r>
            <a:r>
              <a:rPr lang="en-US" altLang="zh-CN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asap</a:t>
            </a:r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then interruptible driver. Or </a:t>
            </a:r>
            <a:r>
              <a:rPr lang="en-US" altLang="zh-CN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</a:t>
            </a:r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other way. </a:t>
            </a:r>
            <a:endParaRPr kumimoji="1" lang="en-US" altLang="zh-C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 smtClean="0"/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49B44-D953-4C15-A5A6-64A7BF99D17A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98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49B44-D953-4C15-A5A6-64A7BF99D17A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839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Simple functional correctness</a:t>
            </a:r>
            <a:r>
              <a:rPr kumimoji="1" lang="en-US" altLang="zh-CN" baseline="0" dirty="0" smtClean="0"/>
              <a:t> not enough: contextual </a:t>
            </a:r>
            <a:r>
              <a:rPr kumimoji="1" lang="en-US" altLang="zh-CN" baseline="0" dirty="0" smtClean="0"/>
              <a:t>refinement: </a:t>
            </a:r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host/guest/user/kernel</a:t>
            </a:r>
            <a:endParaRPr kumimoji="1" lang="en-US" altLang="zh-CN" baseline="0" dirty="0" smtClean="0"/>
          </a:p>
          <a:p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 not obvious: page faults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49B44-D953-4C15-A5A6-64A7BF99D17A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902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49B44-D953-4C15-A5A6-64A7BF99D17A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0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49B44-D953-4C15-A5A6-64A7BF99D17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80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49B44-D953-4C15-A5A6-64A7BF99D17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010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Correctness</a:t>
            </a:r>
            <a:r>
              <a:rPr kumimoji="1" lang="en-US" altLang="zh-CN" baseline="0" dirty="0" smtClean="0"/>
              <a:t> of the OS kernel is the baseline of building any high-assurance computer systems.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49B44-D953-4C15-A5A6-64A7BF99D17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5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49B44-D953-4C15-A5A6-64A7BF99D17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90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49B44-D953-4C15-A5A6-64A7BF99D17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220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Flash</a:t>
            </a:r>
            <a:r>
              <a:rPr kumimoji="1" lang="en-US" altLang="zh-CN" baseline="0" dirty="0" smtClean="0"/>
              <a:t> this slide quickly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49B44-D953-4C15-A5A6-64A7BF99D17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81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is one abstraction layer.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Explain color coding, d m and lo.</a:t>
            </a:r>
          </a:p>
          <a:p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Purple: Assembly Instruction  Green: Driver primitives.</a:t>
            </a:r>
          </a:p>
          <a:p>
            <a:r>
              <a:rPr kumimoji="1"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 SLOW</a:t>
            </a:r>
          </a:p>
          <a:p>
            <a:r>
              <a:rPr kumimoji="1"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Lightening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849B44-D953-4C15-A5A6-64A7BF99D17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84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1524000" y="6044184"/>
            <a:ext cx="7620000" cy="737616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1524000" y="6050036"/>
            <a:ext cx="7543800" cy="731763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dirty="0" smtClean="0"/>
              <a:t>单击此处编辑母版副标题样式</a:t>
            </a:r>
            <a:endParaRPr kumimoji="0" lang="en-US" dirty="0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幻灯片编号占位符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054167"/>
            <a:ext cx="1371600" cy="727633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二级</a:t>
            </a:r>
          </a:p>
          <a:p>
            <a:pPr lvl="2" eaLnBrk="1" latinLnBrk="0" hangingPunct="1"/>
            <a:r>
              <a:rPr lang="zh-CN" altLang="en-US" smtClean="0"/>
              <a:t>三级</a:t>
            </a:r>
          </a:p>
          <a:p>
            <a:pPr lvl="3" eaLnBrk="1" latinLnBrk="0" hangingPunct="1"/>
            <a:r>
              <a:rPr lang="zh-CN" altLang="en-US" smtClean="0"/>
              <a:t>四级</a:t>
            </a:r>
          </a:p>
          <a:p>
            <a:pPr lvl="4" eaLnBrk="1" latinLnBrk="0" hangingPunct="1"/>
            <a:r>
              <a:rPr lang="zh-CN" altLang="en-US" smtClean="0"/>
              <a:t>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E6C3-2677-4A81-822A-EFD281C79F6F}" type="datetime1">
              <a:rPr lang="en-US" smtClean="0"/>
              <a:pPr/>
              <a:t>6/14/16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686C0-20AF-4436-9657-2E51CD1213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和文本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二级</a:t>
            </a:r>
          </a:p>
          <a:p>
            <a:pPr lvl="2" eaLnBrk="1" latinLnBrk="0" hangingPunct="1"/>
            <a:r>
              <a:rPr lang="zh-CN" altLang="en-US" smtClean="0"/>
              <a:t>三级</a:t>
            </a:r>
          </a:p>
          <a:p>
            <a:pPr lvl="3" eaLnBrk="1" latinLnBrk="0" hangingPunct="1"/>
            <a:r>
              <a:rPr lang="zh-CN" altLang="en-US" smtClean="0"/>
              <a:t>四级</a:t>
            </a:r>
          </a:p>
          <a:p>
            <a:pPr lvl="4" eaLnBrk="1" latinLnBrk="0" hangingPunct="1"/>
            <a:r>
              <a:rPr lang="zh-CN" altLang="en-US" smtClean="0"/>
              <a:t>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33ECE6C3-2677-4A81-822A-EFD281C79F6F}" type="datetime1">
              <a:rPr lang="en-US" smtClean="0"/>
              <a:pPr/>
              <a:t>6/14/16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矩形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CC7686C0-20AF-4436-9657-2E51CD1213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E6C3-2677-4A81-822A-EFD281C79F6F}" type="datetime1">
              <a:rPr lang="en-US" smtClean="0"/>
              <a:pPr/>
              <a:t>6/14/16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二级</a:t>
            </a:r>
          </a:p>
          <a:p>
            <a:pPr lvl="2" eaLnBrk="1" latinLnBrk="0" hangingPunct="1"/>
            <a:r>
              <a:rPr lang="zh-CN" altLang="en-US" smtClean="0"/>
              <a:t>三级</a:t>
            </a:r>
          </a:p>
          <a:p>
            <a:pPr lvl="3" eaLnBrk="1" latinLnBrk="0" hangingPunct="1"/>
            <a:r>
              <a:rPr lang="zh-CN" altLang="en-US" smtClean="0"/>
              <a:t>四级</a:t>
            </a:r>
          </a:p>
          <a:p>
            <a:pPr lvl="4" eaLnBrk="1" latinLnBrk="0" hangingPunct="1"/>
            <a:r>
              <a:rPr lang="zh-CN" altLang="en-US" smtClean="0"/>
              <a:t>五级</a:t>
            </a:r>
            <a:endParaRPr kumimoji="0"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7" name="矩形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2" name="日期占位符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7EAE1-CAAC-4AEF-919E-158692B1E55E}" type="datetime4">
              <a:rPr lang="en-US" smtClean="0"/>
              <a:pPr/>
              <a:t>2016年6月14日</a:t>
            </a:fld>
            <a:endParaRPr lang="en-US"/>
          </a:p>
        </p:txBody>
      </p:sp>
      <p:sp>
        <p:nvSpPr>
          <p:cNvPr id="13" name="幻灯片编号占位符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二级</a:t>
            </a:r>
          </a:p>
          <a:p>
            <a:pPr lvl="2" eaLnBrk="1" latinLnBrk="0" hangingPunct="1"/>
            <a:r>
              <a:rPr lang="zh-CN" altLang="en-US" smtClean="0"/>
              <a:t>三级</a:t>
            </a:r>
          </a:p>
          <a:p>
            <a:pPr lvl="3" eaLnBrk="1" latinLnBrk="0" hangingPunct="1"/>
            <a:r>
              <a:rPr lang="zh-CN" altLang="en-US" smtClean="0"/>
              <a:t>四级</a:t>
            </a:r>
          </a:p>
          <a:p>
            <a:pPr lvl="4" eaLnBrk="1" latinLnBrk="0" hangingPunct="1"/>
            <a:r>
              <a:rPr lang="zh-CN" altLang="en-US" smtClean="0"/>
              <a:t>五级</a:t>
            </a:r>
            <a:endParaRPr kumimoji="0" 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二级</a:t>
            </a:r>
          </a:p>
          <a:p>
            <a:pPr lvl="2" eaLnBrk="1" latinLnBrk="0" hangingPunct="1"/>
            <a:r>
              <a:rPr lang="zh-CN" altLang="en-US" smtClean="0"/>
              <a:t>三级</a:t>
            </a:r>
          </a:p>
          <a:p>
            <a:pPr lvl="3" eaLnBrk="1" latinLnBrk="0" hangingPunct="1"/>
            <a:r>
              <a:rPr lang="zh-CN" altLang="en-US" smtClean="0"/>
              <a:t>四级</a:t>
            </a:r>
          </a:p>
          <a:p>
            <a:pPr lvl="4" eaLnBrk="1" latinLnBrk="0" hangingPunct="1"/>
            <a:r>
              <a:rPr lang="zh-CN" altLang="en-US" smtClean="0"/>
              <a:t>五级</a:t>
            </a:r>
            <a:endParaRPr kumimoji="0" 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3ECE6C3-2677-4A81-822A-EFD281C79F6F}" type="datetime1">
              <a:rPr lang="en-US" smtClean="0"/>
              <a:pPr/>
              <a:t>6/14/16</a:t>
            </a:fld>
            <a:endParaRPr lang="en-US"/>
          </a:p>
        </p:txBody>
      </p:sp>
      <p:sp>
        <p:nvSpPr>
          <p:cNvPr id="10" name="幻灯片编号占位符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CC7686C0-20AF-4436-9657-2E51CD1213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页脚占位符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二级</a:t>
            </a:r>
          </a:p>
          <a:p>
            <a:pPr lvl="2" eaLnBrk="1" latinLnBrk="0" hangingPunct="1"/>
            <a:r>
              <a:rPr lang="zh-CN" altLang="en-US" smtClean="0"/>
              <a:t>三级</a:t>
            </a:r>
          </a:p>
          <a:p>
            <a:pPr lvl="3" eaLnBrk="1" latinLnBrk="0" hangingPunct="1"/>
            <a:r>
              <a:rPr lang="zh-CN" altLang="en-US" smtClean="0"/>
              <a:t>四级</a:t>
            </a:r>
          </a:p>
          <a:p>
            <a:pPr lvl="4" eaLnBrk="1" latinLnBrk="0" hangingPunct="1"/>
            <a:r>
              <a:rPr lang="zh-CN" altLang="en-US" smtClean="0"/>
              <a:t>五级</a:t>
            </a:r>
            <a:endParaRPr kumimoji="0" lang="en-US"/>
          </a:p>
        </p:txBody>
      </p:sp>
      <p:sp>
        <p:nvSpPr>
          <p:cNvPr id="13" name="内容占位符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二级</a:t>
            </a:r>
          </a:p>
          <a:p>
            <a:pPr lvl="2" eaLnBrk="1" latinLnBrk="0" hangingPunct="1"/>
            <a:r>
              <a:rPr lang="zh-CN" altLang="en-US" smtClean="0"/>
              <a:t>三级</a:t>
            </a:r>
          </a:p>
          <a:p>
            <a:pPr lvl="3" eaLnBrk="1" latinLnBrk="0" hangingPunct="1"/>
            <a:r>
              <a:rPr lang="zh-CN" altLang="en-US" smtClean="0"/>
              <a:t>四级</a:t>
            </a:r>
          </a:p>
          <a:p>
            <a:pPr lvl="4" eaLnBrk="1" latinLnBrk="0" hangingPunct="1"/>
            <a:r>
              <a:rPr lang="zh-CN" altLang="en-US" smtClean="0"/>
              <a:t>五级</a:t>
            </a:r>
            <a:endParaRPr kumimoji="0" lang="en-US"/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3ECE6C3-2677-4A81-822A-EFD281C79F6F}" type="datetime1">
              <a:rPr lang="en-US" smtClean="0"/>
              <a:pPr/>
              <a:t>6/14/16</a:t>
            </a:fld>
            <a:endParaRPr lang="en-US"/>
          </a:p>
        </p:txBody>
      </p:sp>
      <p:sp>
        <p:nvSpPr>
          <p:cNvPr id="12" name="幻灯片编号占位符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CC7686C0-20AF-4436-9657-2E51CD1213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E6C3-2677-4A81-822A-EFD281C79F6F}" type="datetime1">
              <a:rPr lang="en-US" smtClean="0"/>
              <a:pPr/>
              <a:t>6/14/16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C7686C0-20AF-4436-9657-2E51CD1213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E6C3-2677-4A81-822A-EFD281C79F6F}" type="datetime1">
              <a:rPr lang="en-US" smtClean="0"/>
              <a:pPr/>
              <a:t>6/14/16</a:t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C7686C0-20AF-4436-9657-2E51CD1213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E6C3-2677-4A81-822A-EFD281C79F6F}" type="datetime1">
              <a:rPr lang="en-US" smtClean="0"/>
              <a:pPr/>
              <a:t>6/14/16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DBAE4E6-4D12-4A48-9B6B-6FA0B79BEE9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二级</a:t>
            </a:r>
          </a:p>
          <a:p>
            <a:pPr lvl="2" eaLnBrk="1" latinLnBrk="0" hangingPunct="1"/>
            <a:r>
              <a:rPr lang="zh-CN" altLang="en-US" smtClean="0"/>
              <a:t>三级</a:t>
            </a:r>
          </a:p>
          <a:p>
            <a:pPr lvl="3" eaLnBrk="1" latinLnBrk="0" hangingPunct="1"/>
            <a:r>
              <a:rPr lang="zh-CN" altLang="en-US" smtClean="0"/>
              <a:t>四级</a:t>
            </a:r>
          </a:p>
          <a:p>
            <a:pPr lvl="4" eaLnBrk="1" latinLnBrk="0" hangingPunct="1"/>
            <a:r>
              <a:rPr lang="zh-CN" altLang="en-US" smtClean="0"/>
              <a:t>五级</a:t>
            </a:r>
            <a:endParaRPr kumimoji="0"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8" name="矩形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1" name="矩形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日期占位符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33ECE6C3-2677-4A81-822A-EFD281C79F6F}" type="datetime1">
              <a:rPr lang="en-US" smtClean="0"/>
              <a:pPr/>
              <a:t>6/14/16</a:t>
            </a:fld>
            <a:endParaRPr lang="en-US"/>
          </a:p>
        </p:txBody>
      </p:sp>
      <p:sp>
        <p:nvSpPr>
          <p:cNvPr id="13" name="幻灯片编号占位符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CC7686C0-20AF-4436-9657-2E51CD12131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CN" altLang="en-US" smtClean="0"/>
              <a:t>将图片拖动到占位符，或单击添加图标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二级</a:t>
            </a:r>
          </a:p>
          <a:p>
            <a:pPr lvl="2" eaLnBrk="1" latinLnBrk="0" hangingPunct="1"/>
            <a:r>
              <a:rPr kumimoji="0" lang="zh-CN" altLang="en-US" smtClean="0"/>
              <a:t>三级</a:t>
            </a:r>
          </a:p>
          <a:p>
            <a:pPr lvl="3" eaLnBrk="1" latinLnBrk="0" hangingPunct="1"/>
            <a:r>
              <a:rPr kumimoji="0" lang="zh-CN" altLang="en-US" smtClean="0"/>
              <a:t>四级</a:t>
            </a:r>
          </a:p>
          <a:p>
            <a:pPr lvl="4" eaLnBrk="1" latinLnBrk="0" hangingPunct="1"/>
            <a:r>
              <a:rPr kumimoji="0" lang="zh-CN" altLang="en-US" smtClean="0"/>
              <a:t>五级</a:t>
            </a:r>
            <a:endParaRPr kumimoji="0" lang="en-US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3ECE6C3-2677-4A81-822A-EFD281C79F6F}" type="datetime1">
              <a:rPr lang="en-US" smtClean="0"/>
              <a:pPr/>
              <a:t>6/14/16</a:t>
            </a:fld>
            <a:endParaRPr 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矩形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幻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39" r:id="rId1"/>
    <p:sldLayoutId id="2147484740" r:id="rId2"/>
    <p:sldLayoutId id="2147484741" r:id="rId3"/>
    <p:sldLayoutId id="2147484742" r:id="rId4"/>
    <p:sldLayoutId id="2147484743" r:id="rId5"/>
    <p:sldLayoutId id="2147484744" r:id="rId6"/>
    <p:sldLayoutId id="2147484745" r:id="rId7"/>
    <p:sldLayoutId id="2147484746" r:id="rId8"/>
    <p:sldLayoutId id="2147484747" r:id="rId9"/>
    <p:sldLayoutId id="2147484748" r:id="rId10"/>
    <p:sldLayoutId id="214748474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png"/><Relationship Id="rId5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6" Type="http://schemas.openxmlformats.org/officeDocument/2006/relationships/image" Target="../media/image38.emf"/><Relationship Id="rId7" Type="http://schemas.openxmlformats.org/officeDocument/2006/relationships/image" Target="../media/image39.emf"/><Relationship Id="rId8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6" Type="http://schemas.openxmlformats.org/officeDocument/2006/relationships/image" Target="../media/image7.tiff"/><Relationship Id="rId7" Type="http://schemas.openxmlformats.org/officeDocument/2006/relationships/image" Target="../media/image8.tiff"/><Relationship Id="rId8" Type="http://schemas.openxmlformats.org/officeDocument/2006/relationships/image" Target="../media/image9.tiff"/><Relationship Id="rId9" Type="http://schemas.openxmlformats.org/officeDocument/2006/relationships/image" Target="../media/image10.tiff"/><Relationship Id="rId10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6" Type="http://schemas.openxmlformats.org/officeDocument/2006/relationships/image" Target="../media/image7.tiff"/><Relationship Id="rId7" Type="http://schemas.openxmlformats.org/officeDocument/2006/relationships/image" Target="../media/image8.tiff"/><Relationship Id="rId8" Type="http://schemas.openxmlformats.org/officeDocument/2006/relationships/image" Target="../media/image9.tiff"/><Relationship Id="rId9" Type="http://schemas.openxmlformats.org/officeDocument/2006/relationships/image" Target="../media/image10.tiff"/><Relationship Id="rId10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2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8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6" Type="http://schemas.openxmlformats.org/officeDocument/2006/relationships/image" Target="../media/image7.tiff"/><Relationship Id="rId7" Type="http://schemas.openxmlformats.org/officeDocument/2006/relationships/image" Target="../media/image8.tiff"/><Relationship Id="rId8" Type="http://schemas.openxmlformats.org/officeDocument/2006/relationships/image" Target="../media/image9.tiff"/><Relationship Id="rId9" Type="http://schemas.openxmlformats.org/officeDocument/2006/relationships/image" Target="../media/image10.tiff"/><Relationship Id="rId10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4.tiff"/><Relationship Id="rId5" Type="http://schemas.openxmlformats.org/officeDocument/2006/relationships/image" Target="../media/image13.tiff"/><Relationship Id="rId6" Type="http://schemas.openxmlformats.org/officeDocument/2006/relationships/image" Target="../media/image14.tiff"/><Relationship Id="rId7" Type="http://schemas.openxmlformats.org/officeDocument/2006/relationships/image" Target="../media/image15.tiff"/><Relationship Id="rId8" Type="http://schemas.openxmlformats.org/officeDocument/2006/relationships/image" Target="../media/image16.tiff"/><Relationship Id="rId9" Type="http://schemas.openxmlformats.org/officeDocument/2006/relationships/image" Target="../media/image17.tiff"/><Relationship Id="rId10" Type="http://schemas.openxmlformats.org/officeDocument/2006/relationships/image" Target="../media/image18.tiff"/><Relationship Id="rId11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772400" cy="20764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Toward Compositional Verification of Interruptible OS Kernels and Device Drivers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" y="3396750"/>
            <a:ext cx="8331758" cy="855957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Xiongnan (Newman) Wu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Joint work with </a:t>
            </a:r>
            <a:r>
              <a:rPr lang="en-US" sz="2800" dirty="0" err="1" smtClean="0">
                <a:solidFill>
                  <a:schemeClr val="tx1"/>
                </a:solidFill>
              </a:rPr>
              <a:t>Hao</a:t>
            </a:r>
            <a:r>
              <a:rPr lang="en-US" sz="2800" dirty="0" smtClean="0">
                <a:solidFill>
                  <a:schemeClr val="tx1"/>
                </a:solidFill>
              </a:rPr>
              <a:t> Chen, </a:t>
            </a:r>
            <a:r>
              <a:rPr lang="en-US" sz="2800" dirty="0" err="1" smtClean="0">
                <a:solidFill>
                  <a:schemeClr val="tx1"/>
                </a:solidFill>
              </a:rPr>
              <a:t>Zhong</a:t>
            </a:r>
            <a:r>
              <a:rPr lang="en-US" sz="2800" dirty="0" smtClean="0">
                <a:solidFill>
                  <a:schemeClr val="tx1"/>
                </a:solidFill>
              </a:rPr>
              <a:t> Shao, Joshua </a:t>
            </a:r>
            <a:r>
              <a:rPr lang="en-US" sz="2800" dirty="0" err="1" smtClean="0">
                <a:solidFill>
                  <a:schemeClr val="tx1"/>
                </a:solidFill>
              </a:rPr>
              <a:t>Lockerman</a:t>
            </a:r>
            <a:r>
              <a:rPr lang="en-US" sz="2800" dirty="0" smtClean="0">
                <a:solidFill>
                  <a:schemeClr val="tx1"/>
                </a:solidFill>
              </a:rPr>
              <a:t>, and </a:t>
            </a:r>
            <a:r>
              <a:rPr lang="en-US" sz="2800" dirty="0" err="1" smtClean="0">
                <a:solidFill>
                  <a:schemeClr val="tx1"/>
                </a:solidFill>
              </a:rPr>
              <a:t>Ronghui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Gu</a:t>
            </a:r>
            <a:endParaRPr lang="en-US" sz="2800" dirty="0" smtClean="0">
              <a:solidFill>
                <a:schemeClr val="tx1"/>
              </a:solidFill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5897409" y="6096000"/>
            <a:ext cx="3743848" cy="833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tx1"/>
                </a:solidFill>
              </a:rPr>
              <a:t>June 16, 2016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743200" y="4267200"/>
            <a:ext cx="3352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Yale University</a:t>
            </a:r>
            <a:endParaRPr lang="en-US" sz="2800" dirty="0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675752" y="6096000"/>
            <a:ext cx="3743848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tx1"/>
                </a:solidFill>
              </a:rPr>
              <a:t>PLDI 2016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4"/>
    </mc:Choice>
    <mc:Fallback xmlns="">
      <p:transition spd="slow" advTm="8794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352800"/>
            <a:ext cx="5302250" cy="3014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8"/>
          <p:cNvSpPr>
            <a:spLocks noChangeArrowheads="1"/>
          </p:cNvSpPr>
          <p:nvPr/>
        </p:nvSpPr>
        <p:spPr bwMode="auto">
          <a:xfrm>
            <a:off x="6172200" y="4648200"/>
            <a:ext cx="838200" cy="457200"/>
          </a:xfrm>
          <a:prstGeom prst="rightArrow">
            <a:avLst>
              <a:gd name="adj1" fmla="val 50000"/>
              <a:gd name="adj2" fmla="val 50009"/>
            </a:avLst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</p:spPr>
        <p:txBody>
          <a:bodyPr lIns="91397" tIns="45699" rIns="91397" bIns="45699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116300" y="116900"/>
            <a:ext cx="1680633" cy="6677180"/>
            <a:chOff x="7315200" y="101598"/>
            <a:chExt cx="1680633" cy="6677180"/>
          </a:xfrm>
        </p:grpSpPr>
        <p:pic>
          <p:nvPicPr>
            <p:cNvPr id="12" name="图片占位符 16" descr="mm_layer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" r="10"/>
            <a:stretch/>
          </p:blipFill>
          <p:spPr>
            <a:xfrm>
              <a:off x="7315200" y="4969932"/>
              <a:ext cx="1676400" cy="1808846"/>
            </a:xfrm>
            <a:prstGeom prst="rect">
              <a:avLst/>
            </a:prstGeom>
          </p:spPr>
        </p:pic>
        <p:pic>
          <p:nvPicPr>
            <p:cNvPr id="13" name="图片占位符 21" descr="proc_layers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" r="974"/>
            <a:stretch/>
          </p:blipFill>
          <p:spPr>
            <a:xfrm>
              <a:off x="7319433" y="2608095"/>
              <a:ext cx="1676400" cy="2510027"/>
            </a:xfrm>
            <a:prstGeom prst="rect">
              <a:avLst/>
            </a:prstGeom>
          </p:spPr>
        </p:pic>
        <p:pic>
          <p:nvPicPr>
            <p:cNvPr id="14" name="图片占位符 23" descr="virt_layers.png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2" r="555"/>
            <a:stretch/>
          </p:blipFill>
          <p:spPr>
            <a:xfrm>
              <a:off x="7315200" y="1268920"/>
              <a:ext cx="1676400" cy="1474280"/>
            </a:xfrm>
            <a:prstGeom prst="rect">
              <a:avLst/>
            </a:prstGeom>
          </p:spPr>
        </p:pic>
        <p:pic>
          <p:nvPicPr>
            <p:cNvPr id="15" name="图片占位符 27" descr="trap_layers.png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" r="292"/>
            <a:stretch/>
          </p:blipFill>
          <p:spPr>
            <a:xfrm>
              <a:off x="7319433" y="101598"/>
              <a:ext cx="1672021" cy="1295400"/>
            </a:xfrm>
            <a:prstGeom prst="rect">
              <a:avLst/>
            </a:prstGeom>
          </p:spPr>
        </p:pic>
      </p:grpSp>
      <p:sp>
        <p:nvSpPr>
          <p:cNvPr id="20" name="标题 1"/>
          <p:cNvSpPr txBox="1">
            <a:spLocks/>
          </p:cNvSpPr>
          <p:nvPr/>
        </p:nvSpPr>
        <p:spPr>
          <a:xfrm>
            <a:off x="612648" y="228600"/>
            <a:ext cx="6397752" cy="990600"/>
          </a:xfrm>
          <a:prstGeom prst="rect">
            <a:avLst/>
          </a:prstGeom>
        </p:spPr>
        <p:txBody>
          <a:bodyPr vert="horz" anchor="ctr">
            <a:normAutofit fontScale="85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dirty="0" smtClean="0"/>
              <a:t>mCertiKOS Overview [POPL’15]</a:t>
            </a:r>
            <a:endParaRPr kumimoji="1" lang="zh-CN" altLang="en-US" dirty="0"/>
          </a:p>
        </p:txBody>
      </p:sp>
      <p:sp>
        <p:nvSpPr>
          <p:cNvPr id="21" name="内容占位符 2"/>
          <p:cNvSpPr txBox="1">
            <a:spLocks/>
          </p:cNvSpPr>
          <p:nvPr/>
        </p:nvSpPr>
        <p:spPr>
          <a:xfrm>
            <a:off x="612648" y="1600200"/>
            <a:ext cx="6473952" cy="1676400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/>
              </a:buClr>
              <a:buFont typeface="Wingdings" charset="2"/>
              <a:buChar char="p"/>
            </a:pPr>
            <a:r>
              <a:rPr kumimoji="1" lang="en-US" altLang="zh-CN" dirty="0" smtClean="0"/>
              <a:t>Single-core version of CertiKOS.</a:t>
            </a:r>
          </a:p>
          <a:p>
            <a:pPr>
              <a:buClr>
                <a:schemeClr val="accent1"/>
              </a:buClr>
              <a:buFont typeface="Wingdings" charset="2"/>
              <a:buChar char="p"/>
            </a:pPr>
            <a:r>
              <a:rPr kumimoji="1" lang="en-US" altLang="zh-CN" dirty="0" smtClean="0"/>
              <a:t>3k LOC, can boot Linux as guest.</a:t>
            </a:r>
          </a:p>
          <a:p>
            <a:pPr>
              <a:buClr>
                <a:schemeClr val="accent1"/>
              </a:buClr>
              <a:buFont typeface="Wingdings" charset="2"/>
              <a:buChar char="p"/>
            </a:pPr>
            <a:r>
              <a:rPr kumimoji="1" lang="en-US" altLang="zh-CN" dirty="0" smtClean="0"/>
              <a:t>Aggressive use of abstraction over deep specification (37 layers).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0921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8537448" cy="4495800"/>
          </a:xfrm>
        </p:spPr>
        <p:txBody>
          <a:bodyPr/>
          <a:lstStyle/>
          <a:p>
            <a:pPr marL="456878" lvl="1" indent="0">
              <a:lnSpc>
                <a:spcPct val="120000"/>
              </a:lnSpc>
              <a:buNone/>
              <a:defRPr/>
            </a:pPr>
            <a:r>
              <a:rPr lang="en-US" altLang="zh-CN" dirty="0" smtClean="0">
                <a:ea typeface="SimSun" charset="0"/>
                <a:cs typeface="SimSun" charset="0"/>
              </a:rPr>
              <a:t>Every fine-grained processor step could be interrupted.</a:t>
            </a:r>
            <a:endParaRPr kumimoji="1" lang="zh-CN" altLang="en-US" dirty="0"/>
          </a:p>
        </p:txBody>
      </p:sp>
      <p:pic>
        <p:nvPicPr>
          <p:cNvPr id="6" name="图片 5" descr="Blank AWS Network Diagram - New Page (4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486400"/>
            <a:ext cx="5257800" cy="1118174"/>
          </a:xfrm>
          <a:prstGeom prst="rect">
            <a:avLst/>
          </a:prstGeom>
        </p:spPr>
      </p:pic>
      <p:pic>
        <p:nvPicPr>
          <p:cNvPr id="11" name="图片 10" descr="Blank AWS Network Diagram - New Page (9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332387"/>
            <a:ext cx="5334000" cy="1706213"/>
          </a:xfrm>
          <a:prstGeom prst="rect">
            <a:avLst/>
          </a:prstGeom>
        </p:spPr>
      </p:pic>
      <p:pic>
        <p:nvPicPr>
          <p:cNvPr id="9" name="图片 8" descr="Blank AWS Network Diagram - New Page (7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939506"/>
            <a:ext cx="5334000" cy="160259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smtClean="0"/>
              <a:t>Main Challenge</a:t>
            </a:r>
            <a:endParaRPr kumimoji="1"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4267200" y="2514600"/>
            <a:ext cx="45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D5321D"/>
                </a:solidFill>
                <a:latin typeface="Avenir Black"/>
                <a:ea typeface="+mj-ea"/>
                <a:cs typeface="Avenir Black"/>
              </a:rPr>
              <a:t>?</a:t>
            </a:r>
            <a:endParaRPr lang="zh-CN" altLang="en-US" sz="3600" b="1" dirty="0">
              <a:solidFill>
                <a:srgbClr val="D5321D"/>
              </a:solidFill>
              <a:latin typeface="Avenir Black"/>
              <a:ea typeface="+mj-ea"/>
              <a:cs typeface="Avenir Black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495800" y="4459069"/>
            <a:ext cx="457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D5321D"/>
                </a:solidFill>
                <a:latin typeface="Avenir Black"/>
                <a:ea typeface="+mj-ea"/>
                <a:cs typeface="Avenir Black"/>
              </a:rPr>
              <a:t>?</a:t>
            </a:r>
            <a:endParaRPr lang="zh-CN" altLang="en-US" sz="3600" b="1" dirty="0">
              <a:solidFill>
                <a:srgbClr val="D5321D"/>
              </a:solidFill>
              <a:latin typeface="Avenir Black"/>
              <a:ea typeface="+mj-ea"/>
              <a:cs typeface="Avenir Black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876800"/>
            <a:ext cx="457200" cy="4572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9718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6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smtClean="0"/>
              <a:t>Other Challenges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742426" lvl="1" indent="-285548">
              <a:lnSpc>
                <a:spcPct val="120000"/>
              </a:lnSpc>
              <a:defRPr/>
            </a:pPr>
            <a:r>
              <a:rPr lang="en-US" altLang="zh-CN" dirty="0" smtClean="0">
                <a:ea typeface="SimSun" charset="0"/>
                <a:cs typeface="SimSun" charset="0"/>
              </a:rPr>
              <a:t>Interrupt hardware can be </a:t>
            </a:r>
            <a:r>
              <a:rPr lang="en-US" altLang="zh-CN" i="1" dirty="0" smtClean="0">
                <a:ea typeface="SimSun" charset="0"/>
                <a:cs typeface="SimSun" charset="0"/>
              </a:rPr>
              <a:t>dynamically</a:t>
            </a:r>
            <a:r>
              <a:rPr lang="en-US" altLang="zh-CN" dirty="0" smtClean="0">
                <a:ea typeface="SimSun" charset="0"/>
                <a:cs typeface="SimSun" charset="0"/>
              </a:rPr>
              <a:t> configured.</a:t>
            </a:r>
          </a:p>
          <a:p>
            <a:pPr marL="742426" lvl="1" indent="-285548">
              <a:lnSpc>
                <a:spcPct val="120000"/>
              </a:lnSpc>
              <a:defRPr/>
            </a:pPr>
            <a:r>
              <a:rPr kumimoji="1" lang="en-US" altLang="zh-CN" dirty="0" smtClean="0">
                <a:ea typeface="SimSun" charset="0"/>
                <a:cs typeface="SimSun" charset="0"/>
              </a:rPr>
              <a:t>Devices and CPU run in </a:t>
            </a:r>
            <a:r>
              <a:rPr kumimoji="1" lang="en-US" altLang="zh-CN" i="1" dirty="0" smtClean="0">
                <a:ea typeface="SimSun" charset="0"/>
                <a:cs typeface="SimSun" charset="0"/>
              </a:rPr>
              <a:t>parallel</a:t>
            </a:r>
            <a:r>
              <a:rPr kumimoji="1" lang="en-US" altLang="zh-CN" dirty="0" smtClean="0">
                <a:ea typeface="SimSun" charset="0"/>
                <a:cs typeface="SimSun" charset="0"/>
              </a:rPr>
              <a:t>.</a:t>
            </a:r>
          </a:p>
          <a:p>
            <a:pPr marL="742426" lvl="1" indent="-285548">
              <a:lnSpc>
                <a:spcPct val="120000"/>
              </a:lnSpc>
              <a:defRPr/>
            </a:pPr>
            <a:r>
              <a:rPr kumimoji="1" lang="en-US" altLang="zh-CN" dirty="0" smtClean="0">
                <a:ea typeface="SimSun" charset="0"/>
                <a:cs typeface="SimSun" charset="0"/>
              </a:rPr>
              <a:t>Device drivers are written in both </a:t>
            </a:r>
            <a:r>
              <a:rPr kumimoji="1" lang="en-US" altLang="zh-CN" i="1" dirty="0" smtClean="0">
                <a:ea typeface="SimSun" charset="0"/>
                <a:cs typeface="SimSun" charset="0"/>
              </a:rPr>
              <a:t>C </a:t>
            </a:r>
            <a:r>
              <a:rPr kumimoji="1" lang="en-US" altLang="zh-CN" dirty="0" smtClean="0">
                <a:ea typeface="SimSun" charset="0"/>
                <a:cs typeface="SimSun" charset="0"/>
              </a:rPr>
              <a:t>and </a:t>
            </a:r>
            <a:r>
              <a:rPr kumimoji="1" lang="en-US" altLang="zh-CN" i="1" dirty="0" smtClean="0">
                <a:ea typeface="SimSun" charset="0"/>
                <a:cs typeface="SimSun" charset="0"/>
              </a:rPr>
              <a:t>assembly</a:t>
            </a:r>
            <a:r>
              <a:rPr kumimoji="1" lang="en-US" altLang="zh-CN" dirty="0" smtClean="0">
                <a:ea typeface="SimSun" charset="0"/>
                <a:cs typeface="SimSun" charset="0"/>
              </a:rPr>
              <a:t>.</a:t>
            </a:r>
            <a:endParaRPr kumimoji="1" lang="en-US" altLang="zh-CN" dirty="0" smtClean="0">
              <a:ea typeface="SimSun" charset="0"/>
              <a:cs typeface="SimSun" charset="0"/>
            </a:endParaRPr>
          </a:p>
          <a:p>
            <a:pPr marL="742426" lvl="1" indent="-285548">
              <a:lnSpc>
                <a:spcPct val="120000"/>
              </a:lnSpc>
              <a:defRPr/>
            </a:pPr>
            <a:r>
              <a:rPr kumimoji="1" lang="en-US" altLang="zh-CN" dirty="0" smtClean="0">
                <a:ea typeface="SimSun" charset="0"/>
                <a:cs typeface="SimSun" charset="0"/>
              </a:rPr>
              <a:t>The correctness results of different components should be </a:t>
            </a:r>
            <a:r>
              <a:rPr kumimoji="1" lang="en-US" altLang="zh-CN" i="1" dirty="0" smtClean="0">
                <a:ea typeface="SimSun" charset="0"/>
                <a:cs typeface="SimSun" charset="0"/>
              </a:rPr>
              <a:t>linked formally</a:t>
            </a:r>
            <a:r>
              <a:rPr kumimoji="1" lang="en-US" altLang="zh-CN" dirty="0" smtClean="0">
                <a:ea typeface="SimSun" charset="0"/>
                <a:cs typeface="SimSun" charset="0"/>
              </a:rPr>
              <a:t>.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5563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Our Contributions</a:t>
            </a:r>
            <a:endParaRPr kumimoji="1"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8537448" cy="4495800"/>
          </a:xfrm>
        </p:spPr>
        <p:txBody>
          <a:bodyPr>
            <a:normAutofit/>
          </a:bodyPr>
          <a:lstStyle/>
          <a:p>
            <a:pPr marL="456878" lvl="1" indent="0">
              <a:lnSpc>
                <a:spcPct val="120000"/>
              </a:lnSpc>
              <a:buNone/>
              <a:defRPr/>
            </a:pPr>
            <a:r>
              <a:rPr lang="en-US" altLang="zh-CN" sz="3200" dirty="0" smtClean="0">
                <a:ea typeface="SimSun" charset="0"/>
                <a:cs typeface="SimSun" charset="0"/>
              </a:rPr>
              <a:t>The </a:t>
            </a:r>
            <a:r>
              <a:rPr lang="en-US" altLang="zh-CN" sz="3200" i="1" dirty="0" smtClean="0">
                <a:ea typeface="SimSun" charset="0"/>
                <a:cs typeface="SimSun" charset="0"/>
              </a:rPr>
              <a:t>first</a:t>
            </a:r>
            <a:r>
              <a:rPr lang="en-US" altLang="zh-CN" sz="3200" dirty="0" smtClean="0">
                <a:ea typeface="SimSun" charset="0"/>
                <a:cs typeface="SimSun" charset="0"/>
              </a:rPr>
              <a:t> formally verified </a:t>
            </a:r>
            <a:r>
              <a:rPr lang="en-US" altLang="zh-CN" sz="3200" i="1" dirty="0" smtClean="0">
                <a:ea typeface="SimSun" charset="0"/>
                <a:cs typeface="SimSun" charset="0"/>
              </a:rPr>
              <a:t>interruptible</a:t>
            </a:r>
            <a:r>
              <a:rPr lang="en-US" altLang="zh-CN" sz="3200" dirty="0" smtClean="0">
                <a:ea typeface="SimSun" charset="0"/>
                <a:cs typeface="SimSun" charset="0"/>
              </a:rPr>
              <a:t> OS kernel with </a:t>
            </a:r>
            <a:r>
              <a:rPr lang="en-US" altLang="zh-CN" sz="3200" i="1" dirty="0" smtClean="0">
                <a:ea typeface="SimSun" charset="0"/>
                <a:cs typeface="SimSun" charset="0"/>
              </a:rPr>
              <a:t>device drivers</a:t>
            </a:r>
            <a:r>
              <a:rPr lang="en-US" altLang="zh-CN" sz="3200" dirty="0" smtClean="0">
                <a:ea typeface="SimSun" charset="0"/>
                <a:cs typeface="SimSun" charset="0"/>
              </a:rPr>
              <a:t>.</a:t>
            </a:r>
          </a:p>
        </p:txBody>
      </p:sp>
      <p:grpSp>
        <p:nvGrpSpPr>
          <p:cNvPr id="5" name="Group 26"/>
          <p:cNvGrpSpPr/>
          <p:nvPr/>
        </p:nvGrpSpPr>
        <p:grpSpPr>
          <a:xfrm>
            <a:off x="609600" y="2971800"/>
            <a:ext cx="8077200" cy="3505200"/>
            <a:chOff x="576464" y="13317503"/>
            <a:chExt cx="12936760" cy="5377801"/>
          </a:xfrm>
        </p:grpSpPr>
        <p:sp>
          <p:nvSpPr>
            <p:cNvPr id="6" name="Rectangle 25"/>
            <p:cNvSpPr/>
            <p:nvPr/>
          </p:nvSpPr>
          <p:spPr>
            <a:xfrm>
              <a:off x="576464" y="13580348"/>
              <a:ext cx="4516235" cy="49235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8"/>
            <p:cNvGrpSpPr/>
            <p:nvPr/>
          </p:nvGrpSpPr>
          <p:grpSpPr>
            <a:xfrm>
              <a:off x="5242658" y="13317503"/>
              <a:ext cx="8270566" cy="5377801"/>
              <a:chOff x="8265116" y="14129825"/>
              <a:chExt cx="8270566" cy="5377801"/>
            </a:xfrm>
          </p:grpSpPr>
          <p:sp>
            <p:nvSpPr>
              <p:cNvPr id="11" name="Rectangle 5"/>
              <p:cNvSpPr/>
              <p:nvPr/>
            </p:nvSpPr>
            <p:spPr>
              <a:xfrm>
                <a:off x="8265116" y="15464141"/>
                <a:ext cx="1723938" cy="3440564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23286" y="14129825"/>
                <a:ext cx="8212396" cy="5377801"/>
              </a:xfrm>
              <a:prstGeom prst="rect">
                <a:avLst/>
              </a:prstGeom>
            </p:spPr>
          </p:pic>
        </p:grpSp>
        <p:pic>
          <p:nvPicPr>
            <p:cNvPr id="8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067" y="13714777"/>
              <a:ext cx="4255155" cy="4583255"/>
            </a:xfrm>
            <a:prstGeom prst="rect">
              <a:avLst/>
            </a:prstGeom>
          </p:spPr>
        </p:pic>
        <p:cxnSp>
          <p:nvCxnSpPr>
            <p:cNvPr id="9" name="Straight Connector 12"/>
            <p:cNvCxnSpPr/>
            <p:nvPr/>
          </p:nvCxnSpPr>
          <p:spPr>
            <a:xfrm>
              <a:off x="4961222" y="13714777"/>
              <a:ext cx="339606" cy="3925523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30"/>
            <p:cNvCxnSpPr/>
            <p:nvPr/>
          </p:nvCxnSpPr>
          <p:spPr>
            <a:xfrm flipV="1">
              <a:off x="4956260" y="18092383"/>
              <a:ext cx="344568" cy="280151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3810000"/>
            <a:ext cx="381000" cy="381000"/>
          </a:xfrm>
          <a:prstGeom prst="rect">
            <a:avLst/>
          </a:prstGeom>
        </p:spPr>
      </p:pic>
      <p:pic>
        <p:nvPicPr>
          <p:cNvPr id="14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4191000"/>
            <a:ext cx="381000" cy="381000"/>
          </a:xfrm>
          <a:prstGeom prst="rect">
            <a:avLst/>
          </a:prstGeom>
        </p:spPr>
      </p:pic>
      <p:pic>
        <p:nvPicPr>
          <p:cNvPr id="15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4572000"/>
            <a:ext cx="381000" cy="381000"/>
          </a:xfrm>
          <a:prstGeom prst="rect">
            <a:avLst/>
          </a:prstGeom>
        </p:spPr>
      </p:pic>
      <p:pic>
        <p:nvPicPr>
          <p:cNvPr id="16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4953000"/>
            <a:ext cx="381000" cy="381000"/>
          </a:xfrm>
          <a:prstGeom prst="rect">
            <a:avLst/>
          </a:prstGeom>
        </p:spPr>
      </p:pic>
      <p:pic>
        <p:nvPicPr>
          <p:cNvPr id="17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5334000"/>
            <a:ext cx="381000" cy="381000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5715000"/>
            <a:ext cx="381000" cy="381000"/>
          </a:xfrm>
          <a:prstGeom prst="rect">
            <a:avLst/>
          </a:prstGeom>
        </p:spPr>
      </p:pic>
      <p:pic>
        <p:nvPicPr>
          <p:cNvPr id="19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3352800"/>
            <a:ext cx="381000" cy="381000"/>
          </a:xfrm>
          <a:prstGeom prst="rect">
            <a:avLst/>
          </a:prstGeom>
        </p:spPr>
      </p:pic>
      <p:pic>
        <p:nvPicPr>
          <p:cNvPr id="20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5105400"/>
            <a:ext cx="381000" cy="381000"/>
          </a:xfrm>
          <a:prstGeom prst="rect">
            <a:avLst/>
          </a:prstGeom>
        </p:spPr>
      </p:pic>
      <p:pic>
        <p:nvPicPr>
          <p:cNvPr id="21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5638800"/>
            <a:ext cx="381000" cy="381000"/>
          </a:xfrm>
          <a:prstGeom prst="rect">
            <a:avLst/>
          </a:prstGeom>
        </p:spPr>
      </p:pic>
      <p:pic>
        <p:nvPicPr>
          <p:cNvPr id="22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5638800"/>
            <a:ext cx="381000" cy="381000"/>
          </a:xfrm>
          <a:prstGeom prst="rect">
            <a:avLst/>
          </a:prstGeom>
        </p:spPr>
      </p:pic>
      <p:pic>
        <p:nvPicPr>
          <p:cNvPr id="2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5334000"/>
            <a:ext cx="381000" cy="381000"/>
          </a:xfrm>
          <a:prstGeom prst="rect">
            <a:avLst/>
          </a:prstGeom>
        </p:spPr>
      </p:pic>
      <p:pic>
        <p:nvPicPr>
          <p:cNvPr id="24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200" y="4648200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37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0" y="1676400"/>
            <a:ext cx="9144000" cy="990600"/>
          </a:xfrm>
          <a:prstGeom prst="rect">
            <a:avLst/>
          </a:prstGeom>
          <a:solidFill>
            <a:srgbClr val="AED782"/>
          </a:solidFill>
        </p:spPr>
        <p:txBody>
          <a:bodyPr wrap="squar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742426" lvl="1" indent="-285548">
              <a:lnSpc>
                <a:spcPct val="120000"/>
              </a:lnSpc>
              <a:defRPr/>
            </a:pPr>
            <a:r>
              <a:rPr kumimoji="1" lang="en-US" altLang="zh-CN" dirty="0" smtClean="0">
                <a:ea typeface="SimSun" charset="0"/>
                <a:cs typeface="SimSun" charset="0"/>
              </a:rPr>
              <a:t>New techniques for certifying </a:t>
            </a:r>
            <a:r>
              <a:rPr kumimoji="1" lang="en-US" altLang="zh-CN" dirty="0">
                <a:ea typeface="SimSun" charset="0"/>
                <a:cs typeface="SimSun" charset="0"/>
              </a:rPr>
              <a:t>abstraction layers with multiple </a:t>
            </a:r>
            <a:r>
              <a:rPr kumimoji="1" lang="en-US" altLang="zh-CN" b="1" i="1" dirty="0" smtClean="0">
                <a:ea typeface="SimSun" charset="0"/>
                <a:cs typeface="SimSun" charset="0"/>
              </a:rPr>
              <a:t>logical CPUs </a:t>
            </a:r>
            <a:r>
              <a:rPr kumimoji="1" lang="en-US" altLang="zh-CN" dirty="0" smtClean="0">
                <a:ea typeface="SimSun" charset="0"/>
                <a:cs typeface="SimSun" charset="0"/>
              </a:rPr>
              <a:t>and devices.</a:t>
            </a:r>
          </a:p>
          <a:p>
            <a:pPr marL="742426" lvl="1" indent="-285548">
              <a:lnSpc>
                <a:spcPct val="120000"/>
              </a:lnSpc>
              <a:defRPr/>
            </a:pPr>
            <a:r>
              <a:rPr lang="en-US" altLang="zh-CN" dirty="0" smtClean="0">
                <a:ea typeface="SimSun" charset="0"/>
                <a:cs typeface="SimSun" charset="0"/>
              </a:rPr>
              <a:t>New techniques for building formal </a:t>
            </a:r>
            <a:r>
              <a:rPr lang="en-US" altLang="zh-CN" b="1" i="1" dirty="0" smtClean="0">
                <a:ea typeface="SimSun" charset="0"/>
                <a:cs typeface="SimSun" charset="0"/>
              </a:rPr>
              <a:t>certified device hierarchies</a:t>
            </a:r>
            <a:r>
              <a:rPr lang="en-US" altLang="zh-CN" dirty="0" smtClean="0">
                <a:ea typeface="SimSun" charset="0"/>
                <a:cs typeface="SimSun" charset="0"/>
              </a:rPr>
              <a:t>.</a:t>
            </a:r>
          </a:p>
          <a:p>
            <a:pPr marL="742426" lvl="1" indent="-285548">
              <a:lnSpc>
                <a:spcPct val="120000"/>
              </a:lnSpc>
              <a:defRPr/>
            </a:pPr>
            <a:r>
              <a:rPr kumimoji="1" lang="en-US" altLang="zh-CN" dirty="0" smtClean="0">
                <a:ea typeface="SimSun" charset="0"/>
                <a:cs typeface="SimSun" charset="0"/>
              </a:rPr>
              <a:t>An abstraction</a:t>
            </a:r>
            <a:r>
              <a:rPr kumimoji="1" lang="en-US" altLang="zh-CN" dirty="0">
                <a:ea typeface="SimSun" charset="0"/>
                <a:cs typeface="SimSun" charset="0"/>
              </a:rPr>
              <a:t>-layer-based approach for </a:t>
            </a:r>
            <a:r>
              <a:rPr kumimoji="1" lang="en-US" altLang="zh-CN" dirty="0" smtClean="0">
                <a:ea typeface="SimSun" charset="0"/>
                <a:cs typeface="SimSun" charset="0"/>
              </a:rPr>
              <a:t>reasoning about </a:t>
            </a:r>
            <a:r>
              <a:rPr kumimoji="1" lang="en-US" altLang="zh-CN" b="1" i="1" dirty="0">
                <a:ea typeface="SimSun" charset="0"/>
                <a:cs typeface="SimSun" charset="0"/>
              </a:rPr>
              <a:t>interrupts</a:t>
            </a:r>
            <a:r>
              <a:rPr kumimoji="1" lang="en-US" altLang="zh-CN" dirty="0" smtClean="0">
                <a:ea typeface="SimSun" charset="0"/>
                <a:cs typeface="SimSun" charset="0"/>
              </a:rPr>
              <a:t>.</a:t>
            </a:r>
          </a:p>
          <a:p>
            <a:pPr marL="742426" lvl="1" indent="-285548">
              <a:lnSpc>
                <a:spcPct val="120000"/>
              </a:lnSpc>
              <a:defRPr/>
            </a:pPr>
            <a:r>
              <a:rPr kumimoji="1" lang="en-US" altLang="zh-CN" b="1" i="1" dirty="0" smtClean="0">
                <a:ea typeface="SimSun" charset="0"/>
                <a:cs typeface="SimSun" charset="0"/>
              </a:rPr>
              <a:t>Case study</a:t>
            </a:r>
            <a:r>
              <a:rPr kumimoji="1" lang="en-US" altLang="zh-CN" dirty="0" smtClean="0">
                <a:ea typeface="SimSun" charset="0"/>
                <a:cs typeface="SimSun" charset="0"/>
              </a:rPr>
              <a:t>: interruptible mCertiKOS with device drivers.</a:t>
            </a:r>
            <a:endParaRPr kumimoji="1"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Our Contributions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69386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smtClean="0"/>
              <a:t>Linux Kernel Map</a:t>
            </a:r>
            <a:endParaRPr kumimoji="1" lang="zh-CN" altLang="en-US" dirty="0"/>
          </a:p>
        </p:txBody>
      </p:sp>
      <p:pic>
        <p:nvPicPr>
          <p:cNvPr id="5" name="图片 4" descr="Screen Shot 2016-04-19 at 12.40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14600"/>
            <a:ext cx="8536406" cy="4191000"/>
          </a:xfrm>
          <a:prstGeom prst="rect">
            <a:avLst/>
          </a:prstGeom>
        </p:spPr>
      </p:pic>
      <p:sp>
        <p:nvSpPr>
          <p:cNvPr id="6" name="内容占位符 2"/>
          <p:cNvSpPr>
            <a:spLocks noGrp="1"/>
          </p:cNvSpPr>
          <p:nvPr>
            <p:ph sz="quarter" idx="1"/>
          </p:nvPr>
        </p:nvSpPr>
        <p:spPr>
          <a:xfrm>
            <a:off x="152400" y="1600200"/>
            <a:ext cx="8839200" cy="4495800"/>
          </a:xfrm>
        </p:spPr>
        <p:txBody>
          <a:bodyPr>
            <a:normAutofit/>
          </a:bodyPr>
          <a:lstStyle/>
          <a:p>
            <a:pPr marL="456878" lvl="1" indent="0">
              <a:lnSpc>
                <a:spcPct val="120000"/>
              </a:lnSpc>
              <a:buNone/>
              <a:defRPr/>
            </a:pPr>
            <a:r>
              <a:rPr kumimoji="1" lang="en-US" altLang="zh-CN" sz="2200" dirty="0" smtClean="0"/>
              <a:t>Kernel components are sorted into different stacks of abstraction layers based on their underlying hardware device.</a:t>
            </a:r>
            <a:endParaRPr kumimoji="1" lang="zh-CN" altLang="en-US" sz="2200" dirty="0"/>
          </a:p>
        </p:txBody>
      </p:sp>
    </p:spTree>
    <p:extLst>
      <p:ext uri="{BB962C8B-B14F-4D97-AF65-F5344CB8AC3E}">
        <p14:creationId xmlns:p14="http://schemas.microsoft.com/office/powerpoint/2010/main" val="315949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New Machine Model</a:t>
            </a:r>
            <a:endParaRPr kumimoji="1" lang="zh-CN" altLang="en-US" dirty="0"/>
          </a:p>
        </p:txBody>
      </p:sp>
      <p:pic>
        <p:nvPicPr>
          <p:cNvPr id="4" name="图片 3" descr="Blank AWS Network Diagram - New Page (12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638800"/>
            <a:ext cx="7124700" cy="457200"/>
          </a:xfrm>
          <a:prstGeom prst="rect">
            <a:avLst/>
          </a:prstGeom>
        </p:spPr>
      </p:pic>
      <p:pic>
        <p:nvPicPr>
          <p:cNvPr id="6" name="图片 5" descr="Blank AWS Network Diagram - New Page (14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755238"/>
            <a:ext cx="7239000" cy="1493162"/>
          </a:xfrm>
          <a:prstGeom prst="rect">
            <a:avLst/>
          </a:prstGeom>
        </p:spPr>
      </p:pic>
      <p:pic>
        <p:nvPicPr>
          <p:cNvPr id="5" name="图片 4" descr="Blank AWS Network Diagram - New Page (13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4724400"/>
            <a:ext cx="7105650" cy="1447800"/>
          </a:xfrm>
          <a:prstGeom prst="rect">
            <a:avLst/>
          </a:prstGeom>
        </p:spPr>
      </p:pic>
      <p:pic>
        <p:nvPicPr>
          <p:cNvPr id="7" name="图片 6" descr="Blank AWS Network Diagram - New Page (15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133600"/>
            <a:ext cx="7239000" cy="4131157"/>
          </a:xfrm>
          <a:prstGeom prst="rect">
            <a:avLst/>
          </a:prstGeom>
        </p:spPr>
      </p:pic>
      <p:pic>
        <p:nvPicPr>
          <p:cNvPr id="8" name="图片 7" descr="Blank AWS Network Diagram - New Page (16)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1981199"/>
            <a:ext cx="7391403" cy="4343401"/>
          </a:xfrm>
          <a:prstGeom prst="rect">
            <a:avLst/>
          </a:prstGeom>
        </p:spPr>
      </p:pic>
      <p:pic>
        <p:nvPicPr>
          <p:cNvPr id="9" name="图片 8" descr="Blank AWS Network Diagram - New Page (17)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783235"/>
            <a:ext cx="7467600" cy="4541365"/>
          </a:xfrm>
          <a:prstGeom prst="rect">
            <a:avLst/>
          </a:prstGeom>
        </p:spPr>
      </p:pic>
      <p:pic>
        <p:nvPicPr>
          <p:cNvPr id="10" name="图片 9" descr="Blank AWS Network Diagram - New Page (18)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806582"/>
            <a:ext cx="7391400" cy="451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16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0" y="1676400"/>
            <a:ext cx="9144000" cy="990600"/>
          </a:xfrm>
          <a:prstGeom prst="rect">
            <a:avLst/>
          </a:prstGeom>
          <a:solidFill>
            <a:srgbClr val="AED782"/>
          </a:solidFill>
        </p:spPr>
        <p:txBody>
          <a:bodyPr wrap="squar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742426" lvl="1" indent="-285548">
              <a:lnSpc>
                <a:spcPct val="120000"/>
              </a:lnSpc>
              <a:defRPr/>
            </a:pPr>
            <a:r>
              <a:rPr kumimoji="1" lang="en-US" altLang="zh-CN" dirty="0" smtClean="0">
                <a:ea typeface="SimSun" charset="0"/>
                <a:cs typeface="SimSun" charset="0"/>
              </a:rPr>
              <a:t>New techniques for certifying </a:t>
            </a:r>
            <a:r>
              <a:rPr kumimoji="1" lang="en-US" altLang="zh-CN" dirty="0">
                <a:ea typeface="SimSun" charset="0"/>
                <a:cs typeface="SimSun" charset="0"/>
              </a:rPr>
              <a:t>abstraction layers with multiple </a:t>
            </a:r>
            <a:r>
              <a:rPr kumimoji="1" lang="en-US" altLang="zh-CN" b="1" i="1" dirty="0" smtClean="0">
                <a:ea typeface="SimSun" charset="0"/>
                <a:cs typeface="SimSun" charset="0"/>
              </a:rPr>
              <a:t>logical CPUs </a:t>
            </a:r>
            <a:r>
              <a:rPr kumimoji="1" lang="en-US" altLang="zh-CN" dirty="0" smtClean="0">
                <a:ea typeface="SimSun" charset="0"/>
                <a:cs typeface="SimSun" charset="0"/>
              </a:rPr>
              <a:t>and devices.</a:t>
            </a:r>
          </a:p>
          <a:p>
            <a:pPr marL="742426" lvl="1" indent="-285548">
              <a:lnSpc>
                <a:spcPct val="120000"/>
              </a:lnSpc>
              <a:defRPr/>
            </a:pPr>
            <a:r>
              <a:rPr lang="en-US" altLang="zh-CN" dirty="0" smtClean="0">
                <a:ea typeface="SimSun" charset="0"/>
                <a:cs typeface="SimSun" charset="0"/>
              </a:rPr>
              <a:t>New techniques for building formal </a:t>
            </a:r>
            <a:r>
              <a:rPr lang="en-US" altLang="zh-CN" b="1" i="1" dirty="0" smtClean="0">
                <a:ea typeface="SimSun" charset="0"/>
                <a:cs typeface="SimSun" charset="0"/>
              </a:rPr>
              <a:t>certified device hierarchies</a:t>
            </a:r>
            <a:r>
              <a:rPr lang="en-US" altLang="zh-CN" dirty="0" smtClean="0">
                <a:ea typeface="SimSun" charset="0"/>
                <a:cs typeface="SimSun" charset="0"/>
              </a:rPr>
              <a:t>.</a:t>
            </a:r>
          </a:p>
          <a:p>
            <a:pPr marL="742426" lvl="1" indent="-285548">
              <a:lnSpc>
                <a:spcPct val="120000"/>
              </a:lnSpc>
              <a:defRPr/>
            </a:pPr>
            <a:r>
              <a:rPr kumimoji="1" lang="en-US" altLang="zh-CN" dirty="0" smtClean="0">
                <a:ea typeface="SimSun" charset="0"/>
                <a:cs typeface="SimSun" charset="0"/>
              </a:rPr>
              <a:t>An abstraction</a:t>
            </a:r>
            <a:r>
              <a:rPr kumimoji="1" lang="en-US" altLang="zh-CN" dirty="0">
                <a:ea typeface="SimSun" charset="0"/>
                <a:cs typeface="SimSun" charset="0"/>
              </a:rPr>
              <a:t>-layer-based approach for </a:t>
            </a:r>
            <a:r>
              <a:rPr kumimoji="1" lang="en-US" altLang="zh-CN" dirty="0" smtClean="0">
                <a:ea typeface="SimSun" charset="0"/>
                <a:cs typeface="SimSun" charset="0"/>
              </a:rPr>
              <a:t>reasoning about </a:t>
            </a:r>
            <a:r>
              <a:rPr kumimoji="1" lang="en-US" altLang="zh-CN" b="1" i="1" dirty="0">
                <a:ea typeface="SimSun" charset="0"/>
                <a:cs typeface="SimSun" charset="0"/>
              </a:rPr>
              <a:t>interrupts</a:t>
            </a:r>
            <a:r>
              <a:rPr kumimoji="1" lang="en-US" altLang="zh-CN" dirty="0" smtClean="0">
                <a:ea typeface="SimSun" charset="0"/>
                <a:cs typeface="SimSun" charset="0"/>
              </a:rPr>
              <a:t>.</a:t>
            </a:r>
          </a:p>
          <a:p>
            <a:pPr marL="742426" lvl="1" indent="-285548">
              <a:lnSpc>
                <a:spcPct val="120000"/>
              </a:lnSpc>
              <a:defRPr/>
            </a:pPr>
            <a:r>
              <a:rPr kumimoji="1" lang="en-US" altLang="zh-CN" b="1" i="1" dirty="0" smtClean="0">
                <a:ea typeface="SimSun" charset="0"/>
                <a:cs typeface="SimSun" charset="0"/>
              </a:rPr>
              <a:t>Case study</a:t>
            </a:r>
            <a:r>
              <a:rPr kumimoji="1" lang="en-US" altLang="zh-CN" dirty="0" smtClean="0">
                <a:ea typeface="SimSun" charset="0"/>
                <a:cs typeface="SimSun" charset="0"/>
              </a:rPr>
              <a:t>: interruptible mCertiKOS with device drivers.</a:t>
            </a:r>
            <a:endParaRPr kumimoji="1"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Our Contributions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0170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555 L 0 0.1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smtClean="0"/>
              <a:t>Hardware Device Model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rmAutofit/>
          </a:bodyPr>
          <a:lstStyle/>
          <a:p>
            <a:pPr marL="742426" lvl="1" indent="-285548">
              <a:lnSpc>
                <a:spcPct val="120000"/>
              </a:lnSpc>
              <a:defRPr/>
            </a:pPr>
            <a:r>
              <a:rPr kumimoji="1" lang="en-US" altLang="zh-CN" dirty="0" smtClean="0"/>
              <a:t>Devices are modeled as transition systems parameterized by all possible lists of external events.</a:t>
            </a:r>
          </a:p>
          <a:p>
            <a:pPr marL="742426" lvl="1" indent="-285548">
              <a:lnSpc>
                <a:spcPct val="120000"/>
              </a:lnSpc>
              <a:defRPr/>
            </a:pPr>
            <a:r>
              <a:rPr kumimoji="1" lang="en-US" altLang="zh-CN" dirty="0" smtClean="0"/>
              <a:t> Example external events:</a:t>
            </a:r>
          </a:p>
          <a:p>
            <a:pPr marL="1074098" lvl="2" indent="-342900">
              <a:lnSpc>
                <a:spcPct val="120000"/>
              </a:lnSpc>
              <a:buFont typeface="Wingdings" charset="2"/>
              <a:buChar char=""/>
              <a:defRPr/>
            </a:pPr>
            <a:r>
              <a:rPr kumimoji="1" lang="en-US" altLang="zh-CN" dirty="0" err="1" smtClean="0"/>
              <a:t>Recv</a:t>
            </a:r>
            <a:r>
              <a:rPr kumimoji="1" lang="en-US" altLang="zh-CN" dirty="0" smtClean="0"/>
              <a:t> (s: list char)</a:t>
            </a:r>
          </a:p>
          <a:p>
            <a:pPr marL="1074098" lvl="2" indent="-342900">
              <a:lnSpc>
                <a:spcPct val="120000"/>
              </a:lnSpc>
              <a:buFont typeface="Wingdings" charset="2"/>
              <a:buChar char=""/>
              <a:defRPr/>
            </a:pPr>
            <a:r>
              <a:rPr kumimoji="1" lang="en-US" altLang="zh-CN" dirty="0" err="1" smtClean="0"/>
              <a:t>KeyPressed</a:t>
            </a:r>
            <a:r>
              <a:rPr kumimoji="1" lang="en-US" altLang="zh-CN" dirty="0" smtClean="0"/>
              <a:t> (c: Z)</a:t>
            </a:r>
          </a:p>
          <a:p>
            <a:pPr marL="742426" lvl="1" indent="-285548">
              <a:lnSpc>
                <a:spcPct val="120000"/>
              </a:lnSpc>
              <a:defRPr/>
            </a:pPr>
            <a:r>
              <a:rPr kumimoji="1" lang="en-US" altLang="zh-CN" dirty="0" smtClean="0"/>
              <a:t>State: </a:t>
            </a:r>
            <a:r>
              <a:rPr kumimoji="1" lang="en-US" altLang="zh-CN" dirty="0"/>
              <a:t>o</a:t>
            </a:r>
            <a:r>
              <a:rPr kumimoji="1" lang="en-US" altLang="zh-CN" dirty="0" smtClean="0"/>
              <a:t>bservable registers.</a:t>
            </a:r>
            <a:endParaRPr kumimoji="1" lang="en-US" altLang="zh-CN" dirty="0"/>
          </a:p>
          <a:p>
            <a:pPr marL="742426" lvl="1" indent="-285548">
              <a:lnSpc>
                <a:spcPct val="120000"/>
              </a:lnSpc>
              <a:defRPr/>
            </a:pPr>
            <a:r>
              <a:rPr kumimoji="1" lang="en-US" altLang="zh-CN" dirty="0" smtClean="0"/>
              <a:t>Transition: </a:t>
            </a:r>
          </a:p>
          <a:p>
            <a:pPr marL="1016746" lvl="2" indent="-285548">
              <a:lnSpc>
                <a:spcPct val="120000"/>
              </a:lnSpc>
              <a:defRPr/>
            </a:pPr>
            <a:r>
              <a:rPr kumimoji="1" lang="en-US" altLang="zh-CN" dirty="0" smtClean="0"/>
              <a:t>environmental transition:</a:t>
            </a:r>
          </a:p>
          <a:p>
            <a:pPr marL="1016746" lvl="2" indent="-285548">
              <a:lnSpc>
                <a:spcPct val="120000"/>
              </a:lnSpc>
              <a:defRPr/>
            </a:pPr>
            <a:r>
              <a:rPr kumimoji="1" lang="en-US" altLang="zh-CN" dirty="0" smtClean="0"/>
              <a:t>I/O transition:</a:t>
            </a:r>
            <a:endParaRPr kumimoji="1" lang="en-US" altLang="zh-CN" dirty="0"/>
          </a:p>
        </p:txBody>
      </p:sp>
      <p:pic>
        <p:nvPicPr>
          <p:cNvPr id="5" name="图片 4" descr="main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604" y="5334000"/>
            <a:ext cx="566796" cy="409353"/>
          </a:xfrm>
          <a:prstGeom prst="rect">
            <a:avLst/>
          </a:prstGeom>
        </p:spPr>
      </p:pic>
      <p:pic>
        <p:nvPicPr>
          <p:cNvPr id="6" name="图片 5" descr="main (dragged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658" y="5867400"/>
            <a:ext cx="564742" cy="36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1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839" y="4352273"/>
            <a:ext cx="5602361" cy="2200927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742426" lvl="1" indent="-285548">
              <a:lnSpc>
                <a:spcPct val="120000"/>
              </a:lnSpc>
              <a:defRPr/>
            </a:pPr>
            <a:r>
              <a:rPr kumimoji="1" lang="en-US" altLang="zh-CN" dirty="0" smtClean="0"/>
              <a:t>Local log for the list of observed external events.</a:t>
            </a:r>
          </a:p>
          <a:p>
            <a:pPr marL="742426" lvl="1" indent="-285548">
              <a:lnSpc>
                <a:spcPct val="120000"/>
              </a:lnSpc>
              <a:defRPr/>
            </a:pPr>
            <a:r>
              <a:rPr kumimoji="1" lang="en-US" altLang="zh-CN" dirty="0" smtClean="0"/>
              <a:t>Multiple local logs to handle disjoint set of external events asynchronously.</a:t>
            </a:r>
          </a:p>
          <a:p>
            <a:pPr marL="742426" lvl="1" indent="-285548">
              <a:lnSpc>
                <a:spcPct val="120000"/>
              </a:lnSpc>
              <a:defRPr/>
            </a:pPr>
            <a:r>
              <a:rPr kumimoji="1" lang="en-US" altLang="zh-CN" dirty="0" smtClean="0"/>
              <a:t>Read/Write instructions: IN/OUT, memory mapped</a:t>
            </a:r>
          </a:p>
          <a:p>
            <a:pPr marL="731198" lvl="2" indent="0">
              <a:lnSpc>
                <a:spcPct val="120000"/>
              </a:lnSpc>
              <a:buNone/>
              <a:defRPr/>
            </a:pPr>
            <a:r>
              <a:rPr kumimoji="1" lang="en-US" altLang="zh-CN" dirty="0" smtClean="0"/>
              <a:t>I/O, </a:t>
            </a:r>
            <a:r>
              <a:rPr kumimoji="1" lang="en-US" altLang="zh-CN" i="1" dirty="0" smtClean="0"/>
              <a:t>etc</a:t>
            </a:r>
            <a:r>
              <a:rPr kumimoji="1" lang="en-US" altLang="zh-CN" dirty="0" smtClean="0"/>
              <a:t>.</a:t>
            </a:r>
            <a:endParaRPr kumimoji="1" lang="en-US" altLang="zh-CN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smtClean="0"/>
              <a:t>Raw Device Object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5840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/>
        </p:nvSpPr>
        <p:spPr>
          <a:xfrm>
            <a:off x="817224" y="1610601"/>
            <a:ext cx="7744247" cy="6771399"/>
          </a:xfrm>
          <a:prstGeom prst="ellipse">
            <a:avLst/>
          </a:prstGeom>
          <a:noFill/>
          <a:ln>
            <a:noFill/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 smtClean="0"/>
              <a:t>Do we really need high-assurance OS</a:t>
            </a:r>
            <a:r>
              <a:rPr kumimoji="1" lang="en-US" altLang="zh-CN" dirty="0" smtClean="0">
                <a:latin typeface="Arial Hebrew"/>
                <a:cs typeface="Arial Hebrew"/>
              </a:rPr>
              <a:t>?</a:t>
            </a:r>
            <a:endParaRPr kumimoji="1" lang="zh-CN" altLang="en-US" dirty="0">
              <a:latin typeface="Arial Hebrew"/>
              <a:cs typeface="Arial Hebrew"/>
            </a:endParaRPr>
          </a:p>
        </p:txBody>
      </p:sp>
      <p:sp>
        <p:nvSpPr>
          <p:cNvPr id="4" name="Oval 3"/>
          <p:cNvSpPr/>
          <p:nvPr/>
        </p:nvSpPr>
        <p:spPr>
          <a:xfrm>
            <a:off x="3790613" y="4196200"/>
            <a:ext cx="1676400" cy="160020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4">
                  <a:lumMod val="60000"/>
                  <a:lumOff val="40000"/>
                </a:schemeClr>
              </a:gs>
              <a:gs pos="83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Computer</a:t>
            </a:r>
            <a:r>
              <a:rPr lang="zh-CN" altLang="en-US" dirty="0" smtClean="0"/>
              <a:t> </a:t>
            </a:r>
            <a:r>
              <a:rPr lang="en-US" altLang="zh-CN" dirty="0" smtClean="0"/>
              <a:t>System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60390" y="2551861"/>
            <a:ext cx="1845377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550" b="1" kern="0" dirty="0" smtClean="0">
                <a:solidFill>
                  <a:schemeClr val="accent1">
                    <a:lumMod val="50000"/>
                  </a:schemeClr>
                </a:solidFill>
                <a:latin typeface="Andale Mono"/>
                <a:cs typeface="Andale Mono"/>
              </a:rPr>
              <a:t>Transportation</a:t>
            </a:r>
            <a:endParaRPr kumimoji="1" lang="en-US" sz="1550" b="1" kern="0" dirty="0">
              <a:solidFill>
                <a:schemeClr val="accent1">
                  <a:lumMod val="50000"/>
                </a:schemeClr>
              </a:solidFill>
              <a:latin typeface="Andale Mono"/>
              <a:cs typeface="Andale Mon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9000" y="3709424"/>
            <a:ext cx="896399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550" b="1" kern="0" smtClean="0">
                <a:solidFill>
                  <a:schemeClr val="accent1">
                    <a:lumMod val="50000"/>
                  </a:schemeClr>
                </a:solidFill>
                <a:latin typeface="Andale Mono"/>
                <a:cs typeface="Andale Mono"/>
              </a:rPr>
              <a:t>Health</a:t>
            </a:r>
            <a:endParaRPr kumimoji="1" lang="en-US" sz="1550" b="1" kern="0" dirty="0">
              <a:solidFill>
                <a:schemeClr val="accent1">
                  <a:lumMod val="50000"/>
                </a:schemeClr>
              </a:solidFill>
              <a:latin typeface="Andale Mono"/>
              <a:cs typeface="Andale Mono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93594" y="4996300"/>
            <a:ext cx="1133644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kumimoji="1" sz="1550" b="1" kern="0">
                <a:solidFill>
                  <a:schemeClr val="accent1">
                    <a:lumMod val="50000"/>
                  </a:schemeClr>
                </a:solidFill>
                <a:latin typeface="Andale Mono"/>
                <a:cs typeface="Andale Mono"/>
              </a:defRPr>
            </a:lvl1pPr>
          </a:lstStyle>
          <a:p>
            <a:r>
              <a:rPr lang="en-US" altLang="zh-CN" dirty="0"/>
              <a:t>Aviation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241593" y="6445810"/>
            <a:ext cx="1489510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550" b="1" kern="0" dirty="0" smtClean="0">
                <a:solidFill>
                  <a:schemeClr val="accent1">
                    <a:lumMod val="50000"/>
                  </a:schemeClr>
                </a:solidFill>
                <a:latin typeface="Andale Mono"/>
                <a:cs typeface="Andale Mono"/>
              </a:rPr>
              <a:t>Environment</a:t>
            </a:r>
            <a:endParaRPr kumimoji="1" lang="en-US" sz="1550" b="1" kern="0" dirty="0">
              <a:solidFill>
                <a:schemeClr val="accent1">
                  <a:lumMod val="50000"/>
                </a:schemeClr>
              </a:solidFill>
              <a:latin typeface="Andale Mono"/>
              <a:cs typeface="Andale Mono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55789" y="2519966"/>
            <a:ext cx="1015021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550" b="1" kern="0" dirty="0" smtClean="0">
                <a:solidFill>
                  <a:schemeClr val="accent1">
                    <a:lumMod val="50000"/>
                  </a:schemeClr>
                </a:solidFill>
                <a:latin typeface="Andale Mono"/>
                <a:cs typeface="Andale Mono"/>
              </a:rPr>
              <a:t>Desktop</a:t>
            </a:r>
            <a:endParaRPr kumimoji="1" lang="en-US" sz="1550" b="1" kern="0" dirty="0">
              <a:solidFill>
                <a:schemeClr val="accent1">
                  <a:lumMod val="50000"/>
                </a:schemeClr>
              </a:solidFill>
              <a:latin typeface="Andale Mono"/>
              <a:cs typeface="Andale Mon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86756" y="3699310"/>
            <a:ext cx="896399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550" b="1" kern="0" dirty="0" smtClean="0">
                <a:solidFill>
                  <a:schemeClr val="accent1">
                    <a:lumMod val="50000"/>
                  </a:schemeClr>
                </a:solidFill>
                <a:latin typeface="Andale Mono"/>
                <a:cs typeface="Andale Mono"/>
              </a:rPr>
              <a:t>Mobile</a:t>
            </a:r>
            <a:endParaRPr kumimoji="1" lang="en-US" sz="1550" b="1" kern="0" dirty="0">
              <a:solidFill>
                <a:schemeClr val="accent1">
                  <a:lumMod val="50000"/>
                </a:schemeClr>
              </a:solidFill>
              <a:latin typeface="Andale Mono"/>
              <a:cs typeface="Andale Mono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1457" y="6479079"/>
            <a:ext cx="1252266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550" b="1" kern="0" dirty="0" smtClean="0">
                <a:solidFill>
                  <a:schemeClr val="accent1">
                    <a:lumMod val="50000"/>
                  </a:schemeClr>
                </a:solidFill>
                <a:latin typeface="Andale Mono"/>
                <a:cs typeface="Andale Mono"/>
              </a:rPr>
              <a:t>Financial</a:t>
            </a:r>
            <a:endParaRPr kumimoji="1" lang="en-US" sz="1550" b="1" kern="0" dirty="0">
              <a:solidFill>
                <a:schemeClr val="accent1">
                  <a:lumMod val="50000"/>
                </a:schemeClr>
              </a:solidFill>
              <a:latin typeface="Andale Mono"/>
              <a:cs typeface="Andale Mono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67300" y="1477837"/>
            <a:ext cx="2046711" cy="12075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5555" b="33854"/>
          <a:stretch/>
        </p:blipFill>
        <p:spPr>
          <a:xfrm>
            <a:off x="4985168" y="1902563"/>
            <a:ext cx="2164091" cy="6620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26978" t="8985" r="26844" b="7812"/>
          <a:stretch/>
        </p:blipFill>
        <p:spPr>
          <a:xfrm>
            <a:off x="1388452" y="2458109"/>
            <a:ext cx="704467" cy="12693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t="13014" b="13996"/>
          <a:stretch/>
        </p:blipFill>
        <p:spPr>
          <a:xfrm>
            <a:off x="7015076" y="2681343"/>
            <a:ext cx="1516269" cy="11067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t="26402" b="21077"/>
          <a:stretch/>
        </p:blipFill>
        <p:spPr>
          <a:xfrm>
            <a:off x="6971494" y="4248187"/>
            <a:ext cx="2029709" cy="10660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9549" y="5530014"/>
            <a:ext cx="1163204" cy="116320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/>
          <a:srcRect t="11958" b="16587"/>
          <a:stretch/>
        </p:blipFill>
        <p:spPr>
          <a:xfrm>
            <a:off x="451457" y="4087046"/>
            <a:ext cx="1504033" cy="10746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1313" y="5521327"/>
            <a:ext cx="1164819" cy="116481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14586" y="5103264"/>
            <a:ext cx="777777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550" b="1" kern="0" dirty="0" smtClean="0">
                <a:solidFill>
                  <a:schemeClr val="accent1">
                    <a:lumMod val="50000"/>
                  </a:schemeClr>
                </a:solidFill>
                <a:latin typeface="Andale Mono"/>
                <a:cs typeface="Andale Mono"/>
              </a:rPr>
              <a:t>cloud</a:t>
            </a:r>
            <a:endParaRPr kumimoji="1" lang="en-US" sz="1550" b="1" kern="0" dirty="0">
              <a:solidFill>
                <a:schemeClr val="accent1">
                  <a:lumMod val="50000"/>
                </a:schemeClr>
              </a:solidFill>
              <a:latin typeface="Andale Mono"/>
              <a:cs typeface="Andale Mono"/>
            </a:endParaRPr>
          </a:p>
        </p:txBody>
      </p:sp>
    </p:spTree>
    <p:extLst>
      <p:ext uri="{BB962C8B-B14F-4D97-AF65-F5344CB8AC3E}">
        <p14:creationId xmlns:p14="http://schemas.microsoft.com/office/powerpoint/2010/main" val="74396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  <p:bldP spid="15" grpId="0"/>
      <p:bldP spid="16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Extended Device Object</a:t>
            </a:r>
            <a:endParaRPr lang="en-US" dirty="0"/>
          </a:p>
        </p:txBody>
      </p:sp>
      <p:sp>
        <p:nvSpPr>
          <p:cNvPr id="19" name="Rectangle 54"/>
          <p:cNvSpPr/>
          <p:nvPr/>
        </p:nvSpPr>
        <p:spPr>
          <a:xfrm>
            <a:off x="87590" y="3429000"/>
            <a:ext cx="3874810" cy="24429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430" y="3352801"/>
            <a:ext cx="5310570" cy="2528842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551665"/>
            <a:ext cx="4313260" cy="2145026"/>
          </a:xfrm>
          <a:prstGeom prst="rect">
            <a:avLst/>
          </a:prstGeom>
        </p:spPr>
      </p:pic>
      <p:cxnSp>
        <p:nvCxnSpPr>
          <p:cNvPr id="13" name="Straight Connector 55"/>
          <p:cNvCxnSpPr/>
          <p:nvPr/>
        </p:nvCxnSpPr>
        <p:spPr>
          <a:xfrm>
            <a:off x="3886200" y="3962400"/>
            <a:ext cx="914400" cy="83820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61"/>
          <p:cNvCxnSpPr/>
          <p:nvPr/>
        </p:nvCxnSpPr>
        <p:spPr>
          <a:xfrm flipV="1">
            <a:off x="3886200" y="5334000"/>
            <a:ext cx="914400" cy="38100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22"/>
          <p:cNvSpPr/>
          <p:nvPr/>
        </p:nvSpPr>
        <p:spPr>
          <a:xfrm>
            <a:off x="3962400" y="3048000"/>
            <a:ext cx="1112018" cy="4115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context</a:t>
            </a:r>
            <a:endParaRPr lang="en-US" sz="4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内容占位符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8537448" cy="4495800"/>
          </a:xfrm>
        </p:spPr>
        <p:txBody>
          <a:bodyPr/>
          <a:lstStyle/>
          <a:p>
            <a:pPr marL="456878" lvl="1" indent="0">
              <a:lnSpc>
                <a:spcPct val="120000"/>
              </a:lnSpc>
              <a:buNone/>
              <a:defRPr/>
            </a:pPr>
            <a:r>
              <a:rPr kumimoji="1" lang="en-US" altLang="zh-CN" dirty="0" smtClean="0"/>
              <a:t>Driver as a logical device.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220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Recap: Machine Model</a:t>
            </a:r>
            <a:endParaRPr kumimoji="1" lang="zh-CN" altLang="en-US" dirty="0"/>
          </a:p>
        </p:txBody>
      </p:sp>
      <p:pic>
        <p:nvPicPr>
          <p:cNvPr id="4" name="图片 3" descr="Blank AWS Network Diagram - New Page (16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905000"/>
            <a:ext cx="8237621" cy="4840664"/>
          </a:xfrm>
          <a:prstGeom prst="rect">
            <a:avLst/>
          </a:prstGeom>
        </p:spPr>
      </p:pic>
      <p:pic>
        <p:nvPicPr>
          <p:cNvPr id="5" name="图片 4" descr="Blank AWS Network Diagram - New Page (17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30690"/>
            <a:ext cx="8305800" cy="50511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191000" y="2286000"/>
            <a:ext cx="1676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0" dirty="0">
                <a:solidFill>
                  <a:schemeClr val="tx2"/>
                </a:solidFill>
                <a:latin typeface="Times New Roman"/>
                <a:cs typeface="Times New Roman"/>
              </a:rPr>
              <a:t>?</a:t>
            </a:r>
            <a:endParaRPr kumimoji="1" lang="zh-CN" altLang="en-US" sz="20000" dirty="0">
              <a:solidFill>
                <a:schemeClr val="tx2"/>
              </a:solidFill>
              <a:latin typeface="Times New Roman"/>
              <a:cs typeface="Times New Roman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048000"/>
            <a:ext cx="533400" cy="533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4800600"/>
            <a:ext cx="533400" cy="5334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800600"/>
            <a:ext cx="533400" cy="5334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800600"/>
            <a:ext cx="5334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1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0" y="2743200"/>
            <a:ext cx="9144000" cy="990600"/>
          </a:xfrm>
          <a:prstGeom prst="rect">
            <a:avLst/>
          </a:prstGeom>
          <a:solidFill>
            <a:srgbClr val="AED782"/>
          </a:solidFill>
        </p:spPr>
        <p:txBody>
          <a:bodyPr wrap="squar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742426" lvl="1" indent="-285548">
              <a:lnSpc>
                <a:spcPct val="120000"/>
              </a:lnSpc>
              <a:defRPr/>
            </a:pPr>
            <a:r>
              <a:rPr kumimoji="1" lang="en-US" altLang="zh-CN" dirty="0" smtClean="0">
                <a:ea typeface="SimSun" charset="0"/>
                <a:cs typeface="SimSun" charset="0"/>
              </a:rPr>
              <a:t>New techniques for certifying </a:t>
            </a:r>
            <a:r>
              <a:rPr kumimoji="1" lang="en-US" altLang="zh-CN" dirty="0">
                <a:ea typeface="SimSun" charset="0"/>
                <a:cs typeface="SimSun" charset="0"/>
              </a:rPr>
              <a:t>abstraction layers with multiple </a:t>
            </a:r>
            <a:r>
              <a:rPr kumimoji="1" lang="en-US" altLang="zh-CN" b="1" i="1" dirty="0" smtClean="0">
                <a:ea typeface="SimSun" charset="0"/>
                <a:cs typeface="SimSun" charset="0"/>
              </a:rPr>
              <a:t>logical CPUs </a:t>
            </a:r>
            <a:r>
              <a:rPr kumimoji="1" lang="en-US" altLang="zh-CN" dirty="0" smtClean="0">
                <a:ea typeface="SimSun" charset="0"/>
                <a:cs typeface="SimSun" charset="0"/>
              </a:rPr>
              <a:t>and devices.</a:t>
            </a:r>
          </a:p>
          <a:p>
            <a:pPr marL="742426" lvl="1" indent="-285548">
              <a:lnSpc>
                <a:spcPct val="120000"/>
              </a:lnSpc>
              <a:defRPr/>
            </a:pPr>
            <a:r>
              <a:rPr lang="en-US" altLang="zh-CN" dirty="0" smtClean="0">
                <a:ea typeface="SimSun" charset="0"/>
                <a:cs typeface="SimSun" charset="0"/>
              </a:rPr>
              <a:t>New techniques for building formal </a:t>
            </a:r>
            <a:r>
              <a:rPr lang="en-US" altLang="zh-CN" b="1" i="1" dirty="0" smtClean="0">
                <a:ea typeface="SimSun" charset="0"/>
                <a:cs typeface="SimSun" charset="0"/>
              </a:rPr>
              <a:t>certified device hierarchies</a:t>
            </a:r>
            <a:r>
              <a:rPr lang="en-US" altLang="zh-CN" dirty="0" smtClean="0">
                <a:ea typeface="SimSun" charset="0"/>
                <a:cs typeface="SimSun" charset="0"/>
              </a:rPr>
              <a:t>.</a:t>
            </a:r>
          </a:p>
          <a:p>
            <a:pPr marL="742426" lvl="1" indent="-285548">
              <a:lnSpc>
                <a:spcPct val="120000"/>
              </a:lnSpc>
              <a:defRPr/>
            </a:pPr>
            <a:r>
              <a:rPr kumimoji="1" lang="en-US" altLang="zh-CN" dirty="0" smtClean="0">
                <a:ea typeface="SimSun" charset="0"/>
                <a:cs typeface="SimSun" charset="0"/>
              </a:rPr>
              <a:t>An abstraction</a:t>
            </a:r>
            <a:r>
              <a:rPr kumimoji="1" lang="en-US" altLang="zh-CN" dirty="0">
                <a:ea typeface="SimSun" charset="0"/>
                <a:cs typeface="SimSun" charset="0"/>
              </a:rPr>
              <a:t>-layer-based approach for </a:t>
            </a:r>
            <a:r>
              <a:rPr kumimoji="1" lang="en-US" altLang="zh-CN" dirty="0" smtClean="0">
                <a:ea typeface="SimSun" charset="0"/>
                <a:cs typeface="SimSun" charset="0"/>
              </a:rPr>
              <a:t>reasoning about </a:t>
            </a:r>
            <a:r>
              <a:rPr kumimoji="1" lang="en-US" altLang="zh-CN" b="1" i="1" dirty="0">
                <a:ea typeface="SimSun" charset="0"/>
                <a:cs typeface="SimSun" charset="0"/>
              </a:rPr>
              <a:t>interrupts</a:t>
            </a:r>
            <a:r>
              <a:rPr kumimoji="1" lang="en-US" altLang="zh-CN" dirty="0" smtClean="0">
                <a:ea typeface="SimSun" charset="0"/>
                <a:cs typeface="SimSun" charset="0"/>
              </a:rPr>
              <a:t>.</a:t>
            </a:r>
          </a:p>
          <a:p>
            <a:pPr marL="742426" lvl="1" indent="-285548">
              <a:lnSpc>
                <a:spcPct val="120000"/>
              </a:lnSpc>
              <a:defRPr/>
            </a:pPr>
            <a:r>
              <a:rPr kumimoji="1" lang="en-US" altLang="zh-CN" b="1" i="1" dirty="0" smtClean="0">
                <a:ea typeface="SimSun" charset="0"/>
                <a:cs typeface="SimSun" charset="0"/>
              </a:rPr>
              <a:t>Case study</a:t>
            </a:r>
            <a:r>
              <a:rPr kumimoji="1" lang="en-US" altLang="zh-CN" dirty="0" smtClean="0">
                <a:ea typeface="SimSun" charset="0"/>
                <a:cs typeface="SimSun" charset="0"/>
              </a:rPr>
              <a:t>: interruptible mCertiKOS with device drivers.</a:t>
            </a:r>
            <a:endParaRPr kumimoji="1"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Our Contributions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774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556 L 0 0.1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smtClean="0"/>
              <a:t>Interrupt Models</a:t>
            </a:r>
            <a:endParaRPr kumimoji="1" lang="zh-CN" altLang="en-US" dirty="0"/>
          </a:p>
        </p:txBody>
      </p:sp>
      <p:pic>
        <p:nvPicPr>
          <p:cNvPr id="5" name="图片 4" descr="inttran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3600"/>
            <a:ext cx="9144000" cy="1350057"/>
          </a:xfrm>
          <a:prstGeom prst="rect">
            <a:avLst/>
          </a:prstGeom>
        </p:spPr>
      </p:pic>
      <p:pic>
        <p:nvPicPr>
          <p:cNvPr id="3" name="图片 2" descr="Blank AWS Network Diagram (1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016428"/>
            <a:ext cx="8964295" cy="162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9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HW Interrupt Model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1828800"/>
            <a:ext cx="10363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Kernel</a:t>
            </a:r>
            <a:endParaRPr lang="en-US" sz="2600" dirty="0"/>
          </a:p>
        </p:txBody>
      </p:sp>
      <p:sp>
        <p:nvSpPr>
          <p:cNvPr id="6" name="TextBox 5"/>
          <p:cNvSpPr txBox="1"/>
          <p:nvPr/>
        </p:nvSpPr>
        <p:spPr>
          <a:xfrm>
            <a:off x="2392691" y="1828800"/>
            <a:ext cx="10679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Device</a:t>
            </a:r>
            <a:endParaRPr lang="en-US" sz="2600" dirty="0"/>
          </a:p>
        </p:txBody>
      </p:sp>
      <p:sp>
        <p:nvSpPr>
          <p:cNvPr id="7" name="Rectangle 6"/>
          <p:cNvSpPr/>
          <p:nvPr/>
        </p:nvSpPr>
        <p:spPr>
          <a:xfrm>
            <a:off x="2115118" y="2511391"/>
            <a:ext cx="76200" cy="397406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225714" y="2430628"/>
            <a:ext cx="385911" cy="337095"/>
          </a:xfrm>
          <a:prstGeom prst="rect">
            <a:avLst/>
          </a:prstGeom>
          <a:solidFill>
            <a:srgbClr val="AE92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83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38717" y="4339080"/>
            <a:ext cx="358146" cy="359927"/>
          </a:xfrm>
          <a:prstGeom prst="rect">
            <a:avLst/>
          </a:prstGeom>
          <a:solidFill>
            <a:srgbClr val="AE92B3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83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59011" y="4698684"/>
            <a:ext cx="350509" cy="701040"/>
          </a:xfrm>
          <a:prstGeom prst="rect">
            <a:avLst/>
          </a:prstGeom>
          <a:solidFill>
            <a:srgbClr val="AED78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53481" y="5404488"/>
            <a:ext cx="358146" cy="359927"/>
          </a:xfrm>
          <a:prstGeom prst="rect">
            <a:avLst/>
          </a:prstGeom>
          <a:solidFill>
            <a:srgbClr val="AE92B3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83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51396" y="5675766"/>
            <a:ext cx="350509" cy="331585"/>
          </a:xfrm>
          <a:prstGeom prst="rect">
            <a:avLst/>
          </a:prstGeom>
          <a:solidFill>
            <a:srgbClr val="AED78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83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33003" y="5779979"/>
            <a:ext cx="369573" cy="596804"/>
          </a:xfrm>
          <a:prstGeom prst="rect">
            <a:avLst/>
          </a:prstGeom>
          <a:solidFill>
            <a:srgbClr val="AE92B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83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59009" y="3737092"/>
            <a:ext cx="350509" cy="331585"/>
          </a:xfrm>
          <a:prstGeom prst="rect">
            <a:avLst/>
          </a:prstGeom>
          <a:solidFill>
            <a:srgbClr val="AED78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83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59581" y="3197313"/>
            <a:ext cx="350509" cy="331585"/>
          </a:xfrm>
          <a:prstGeom prst="rect">
            <a:avLst/>
          </a:prstGeom>
          <a:solidFill>
            <a:srgbClr val="AED78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83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59011" y="2558302"/>
            <a:ext cx="350509" cy="331585"/>
          </a:xfrm>
          <a:prstGeom prst="rect">
            <a:avLst/>
          </a:prstGeom>
          <a:solidFill>
            <a:srgbClr val="AED78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83FF"/>
              </a:solidFill>
            </a:endParaRPr>
          </a:p>
        </p:txBody>
      </p:sp>
      <p:pic>
        <p:nvPicPr>
          <p:cNvPr id="18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658" y="2568778"/>
            <a:ext cx="381000" cy="381000"/>
          </a:xfrm>
          <a:prstGeom prst="rect">
            <a:avLst/>
          </a:prstGeom>
        </p:spPr>
      </p:pic>
      <p:pic>
        <p:nvPicPr>
          <p:cNvPr id="1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191" y="3197313"/>
            <a:ext cx="381000" cy="381000"/>
          </a:xfrm>
          <a:prstGeom prst="rect">
            <a:avLst/>
          </a:prstGeom>
        </p:spPr>
      </p:pic>
      <p:pic>
        <p:nvPicPr>
          <p:cNvPr id="20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333" y="3712385"/>
            <a:ext cx="381000" cy="3810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225714" y="2767724"/>
            <a:ext cx="385911" cy="511732"/>
          </a:xfrm>
          <a:prstGeom prst="rect">
            <a:avLst/>
          </a:prstGeom>
          <a:solidFill>
            <a:srgbClr val="AE92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83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27642" y="3279456"/>
            <a:ext cx="391998" cy="457636"/>
          </a:xfrm>
          <a:prstGeom prst="rect">
            <a:avLst/>
          </a:prstGeom>
          <a:solidFill>
            <a:srgbClr val="AE92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83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25714" y="2321243"/>
            <a:ext cx="385911" cy="4322834"/>
          </a:xfrm>
          <a:prstGeom prst="rect">
            <a:avLst/>
          </a:prstGeom>
          <a:noFill/>
          <a:ln>
            <a:solidFill>
              <a:srgbClr val="AE92B3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83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741309" y="2321243"/>
            <a:ext cx="385911" cy="4322834"/>
          </a:xfrm>
          <a:prstGeom prst="rect">
            <a:avLst/>
          </a:prstGeom>
          <a:noFill/>
          <a:ln>
            <a:solidFill>
              <a:srgbClr val="AED782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83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225712" y="3716239"/>
            <a:ext cx="385913" cy="607277"/>
          </a:xfrm>
          <a:prstGeom prst="rect">
            <a:avLst/>
          </a:prstGeom>
          <a:solidFill>
            <a:srgbClr val="AE92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83FF"/>
              </a:solidFill>
            </a:endParaRPr>
          </a:p>
        </p:txBody>
      </p:sp>
      <p:pic>
        <p:nvPicPr>
          <p:cNvPr id="26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658" y="4858704"/>
            <a:ext cx="381000" cy="3810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67163" y="4322147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mask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66727" y="5395083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unmask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946131" y="1828800"/>
            <a:ext cx="10363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Kernel</a:t>
            </a:r>
            <a:endParaRPr lang="en-US" sz="2600" dirty="0"/>
          </a:p>
        </p:txBody>
      </p:sp>
      <p:sp>
        <p:nvSpPr>
          <p:cNvPr id="30" name="TextBox 29"/>
          <p:cNvSpPr txBox="1"/>
          <p:nvPr/>
        </p:nvSpPr>
        <p:spPr>
          <a:xfrm>
            <a:off x="7115459" y="1828800"/>
            <a:ext cx="10679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Device</a:t>
            </a:r>
            <a:endParaRPr lang="en-US" sz="2600" dirty="0"/>
          </a:p>
        </p:txBody>
      </p:sp>
      <p:sp>
        <p:nvSpPr>
          <p:cNvPr id="31" name="Rectangle 30"/>
          <p:cNvSpPr/>
          <p:nvPr/>
        </p:nvSpPr>
        <p:spPr>
          <a:xfrm>
            <a:off x="6146849" y="2511391"/>
            <a:ext cx="76200" cy="397406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257445" y="2430628"/>
            <a:ext cx="385911" cy="337095"/>
          </a:xfrm>
          <a:prstGeom prst="rect">
            <a:avLst/>
          </a:prstGeom>
          <a:solidFill>
            <a:srgbClr val="AE92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83FF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270448" y="4339080"/>
            <a:ext cx="358146" cy="359927"/>
          </a:xfrm>
          <a:prstGeom prst="rect">
            <a:avLst/>
          </a:prstGeom>
          <a:solidFill>
            <a:srgbClr val="AE92B3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83FF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499479" y="4708412"/>
            <a:ext cx="350509" cy="701040"/>
          </a:xfrm>
          <a:prstGeom prst="rect">
            <a:avLst/>
          </a:prstGeom>
          <a:solidFill>
            <a:srgbClr val="AED78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p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285212" y="5404488"/>
            <a:ext cx="353588" cy="615312"/>
          </a:xfrm>
          <a:prstGeom prst="rect">
            <a:avLst/>
          </a:prstGeom>
          <a:solidFill>
            <a:srgbClr val="AE92B3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83FF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481777" y="5675766"/>
            <a:ext cx="350509" cy="331585"/>
          </a:xfrm>
          <a:prstGeom prst="rect">
            <a:avLst/>
          </a:prstGeom>
          <a:solidFill>
            <a:srgbClr val="AED78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83FF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264734" y="6019800"/>
            <a:ext cx="369573" cy="596804"/>
          </a:xfrm>
          <a:prstGeom prst="rect">
            <a:avLst/>
          </a:prstGeom>
          <a:solidFill>
            <a:srgbClr val="AE92B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83FF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898308" y="4290391"/>
            <a:ext cx="350509" cy="331585"/>
          </a:xfrm>
          <a:prstGeom prst="rect">
            <a:avLst/>
          </a:prstGeom>
          <a:solidFill>
            <a:srgbClr val="AED78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83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302711" y="4290391"/>
            <a:ext cx="350509" cy="331585"/>
          </a:xfrm>
          <a:prstGeom prst="rect">
            <a:avLst/>
          </a:prstGeom>
          <a:solidFill>
            <a:srgbClr val="AED78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83FF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490921" y="4290391"/>
            <a:ext cx="350509" cy="331585"/>
          </a:xfrm>
          <a:prstGeom prst="rect">
            <a:avLst/>
          </a:prstGeom>
          <a:solidFill>
            <a:srgbClr val="AED78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83FF"/>
              </a:solidFill>
            </a:endParaRPr>
          </a:p>
        </p:txBody>
      </p:sp>
      <p:pic>
        <p:nvPicPr>
          <p:cNvPr id="41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389" y="2568778"/>
            <a:ext cx="381000" cy="381000"/>
          </a:xfrm>
          <a:prstGeom prst="rect">
            <a:avLst/>
          </a:prstGeom>
        </p:spPr>
      </p:pic>
      <p:pic>
        <p:nvPicPr>
          <p:cNvPr id="42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2" y="3197313"/>
            <a:ext cx="381000" cy="381000"/>
          </a:xfrm>
          <a:prstGeom prst="rect">
            <a:avLst/>
          </a:prstGeom>
        </p:spPr>
      </p:pic>
      <p:pic>
        <p:nvPicPr>
          <p:cNvPr id="43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064" y="3712385"/>
            <a:ext cx="381000" cy="381000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5257445" y="2767724"/>
            <a:ext cx="385911" cy="511732"/>
          </a:xfrm>
          <a:prstGeom prst="rect">
            <a:avLst/>
          </a:prstGeom>
          <a:solidFill>
            <a:srgbClr val="AE92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83FF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259373" y="3279456"/>
            <a:ext cx="391998" cy="457636"/>
          </a:xfrm>
          <a:prstGeom prst="rect">
            <a:avLst/>
          </a:prstGeom>
          <a:solidFill>
            <a:srgbClr val="AE92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83FF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257445" y="2321243"/>
            <a:ext cx="385911" cy="4322834"/>
          </a:xfrm>
          <a:prstGeom prst="rect">
            <a:avLst/>
          </a:prstGeom>
          <a:noFill/>
          <a:ln>
            <a:solidFill>
              <a:srgbClr val="AE92B3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83FF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7464077" y="2321243"/>
            <a:ext cx="385911" cy="4322834"/>
          </a:xfrm>
          <a:prstGeom prst="rect">
            <a:avLst/>
          </a:prstGeom>
          <a:noFill/>
          <a:ln>
            <a:solidFill>
              <a:srgbClr val="AED782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83FF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257443" y="3716239"/>
            <a:ext cx="385913" cy="607277"/>
          </a:xfrm>
          <a:prstGeom prst="rect">
            <a:avLst/>
          </a:prstGeom>
          <a:solidFill>
            <a:srgbClr val="AE92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883FF"/>
              </a:solidFill>
            </a:endParaRPr>
          </a:p>
        </p:txBody>
      </p:sp>
      <p:pic>
        <p:nvPicPr>
          <p:cNvPr id="4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389" y="4858704"/>
            <a:ext cx="381000" cy="38100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3912423" y="4339080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intr_disable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3911500" y="5388090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intr_enable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6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4 0.02778 L -0.00625 0.11922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16 0.0169 L 0.09236 0.08449 " pathEditMode="relative" rAng="0" ptsTypes="AA">
                                      <p:cBhvr>
                                        <p:cTn id="1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" y="3380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1.48148E-6 L 0.04879 0.16158 " pathEditMode="relative" rAng="0" ptsTypes="AA">
                                      <p:cBhvr>
                                        <p:cTn id="1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" y="8079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1297 L 5E-6 0.25139 " pathEditMode="relative" rAng="0" ptsTypes="AA">
                                      <p:cBhvr>
                                        <p:cTn id="1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92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6 0.02778 L 0.00538 0.13033 " pathEditMode="relative" rAng="0" ptsTypes="AA">
                                      <p:cBhvr>
                                        <p:cTn id="1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5116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21" grpId="0" animBg="1"/>
      <p:bldP spid="22" grpId="0" animBg="1"/>
      <p:bldP spid="25" grpId="0" animBg="1"/>
      <p:bldP spid="27" grpId="0"/>
      <p:bldP spid="28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4" grpId="0" animBg="1"/>
      <p:bldP spid="45" grpId="0" animBg="1"/>
      <p:bldP spid="48" grpId="0" animBg="1"/>
      <p:bldP spid="50" grpId="0"/>
      <p:bldP spid="5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smtClean="0"/>
              <a:t>Semantics of </a:t>
            </a:r>
            <a:r>
              <a:rPr kumimoji="1" lang="en-US" altLang="zh-CN" i="1" dirty="0" err="1" smtClean="0"/>
              <a:t>intr_disable</a:t>
            </a:r>
            <a:endParaRPr kumimoji="1" lang="zh-CN" altLang="en-US" i="1" dirty="0"/>
          </a:p>
        </p:txBody>
      </p:sp>
      <p:pic>
        <p:nvPicPr>
          <p:cNvPr id="11" name="图片 10" descr="Blank AWS Network Diagram - New Page (3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573062"/>
            <a:ext cx="2209800" cy="2088714"/>
          </a:xfrm>
          <a:prstGeom prst="rect">
            <a:avLst/>
          </a:prstGeom>
        </p:spPr>
      </p:pic>
      <p:pic>
        <p:nvPicPr>
          <p:cNvPr id="12" name="图片 11" descr="mai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563" y="4267200"/>
            <a:ext cx="4164038" cy="2438400"/>
          </a:xfrm>
          <a:prstGeom prst="rect">
            <a:avLst/>
          </a:prstGeom>
        </p:spPr>
      </p:pic>
      <p:cxnSp>
        <p:nvCxnSpPr>
          <p:cNvPr id="24" name="肘形连接符 23"/>
          <p:cNvCxnSpPr/>
          <p:nvPr/>
        </p:nvCxnSpPr>
        <p:spPr>
          <a:xfrm rot="16200000" flipV="1">
            <a:off x="5257800" y="2895600"/>
            <a:ext cx="1447800" cy="1447800"/>
          </a:xfrm>
          <a:prstGeom prst="bentConnector3">
            <a:avLst>
              <a:gd name="adj1" fmla="val 2224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线连接符 30"/>
          <p:cNvCxnSpPr/>
          <p:nvPr/>
        </p:nvCxnSpPr>
        <p:spPr>
          <a:xfrm flipH="1">
            <a:off x="5257800" y="2895600"/>
            <a:ext cx="609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5791200" y="3593068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accent2"/>
                </a:solidFill>
              </a:rPr>
              <a:t>d</a:t>
            </a:r>
            <a:r>
              <a:rPr kumimoji="1" lang="en-US" altLang="zh-CN" dirty="0" smtClean="0">
                <a:solidFill>
                  <a:schemeClr val="accent2"/>
                </a:solidFill>
              </a:rPr>
              <a:t>etails in the paper</a:t>
            </a:r>
            <a:endParaRPr kumimoji="1" lang="zh-CN" altLang="en-US" dirty="0">
              <a:solidFill>
                <a:schemeClr val="accent2"/>
              </a:solidFill>
            </a:endParaRPr>
          </a:p>
        </p:txBody>
      </p:sp>
      <p:sp>
        <p:nvSpPr>
          <p:cNvPr id="55" name="内容占位符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187952" cy="5105400"/>
          </a:xfrm>
        </p:spPr>
        <p:txBody>
          <a:bodyPr>
            <a:noAutofit/>
          </a:bodyPr>
          <a:lstStyle/>
          <a:p>
            <a:pPr>
              <a:buClr>
                <a:schemeClr val="accent1"/>
              </a:buClr>
              <a:buFont typeface="Wingdings" charset="2"/>
              <a:buChar char="p"/>
            </a:pPr>
            <a:r>
              <a:rPr kumimoji="1" lang="en-US" altLang="zh-CN" sz="2600" dirty="0" smtClean="0"/>
              <a:t>Scans external events.</a:t>
            </a:r>
          </a:p>
          <a:p>
            <a:pPr>
              <a:buClr>
                <a:schemeClr val="accent1"/>
              </a:buClr>
              <a:buFont typeface="Wingdings" charset="2"/>
              <a:buChar char="p"/>
            </a:pPr>
            <a:r>
              <a:rPr kumimoji="1" lang="en-US" altLang="zh-CN" sz="2600" dirty="0" smtClean="0"/>
              <a:t>Recursively performs the environmental transition.</a:t>
            </a:r>
          </a:p>
          <a:p>
            <a:pPr>
              <a:buClr>
                <a:schemeClr val="accent1"/>
              </a:buClr>
              <a:buFont typeface="Wingdings" charset="2"/>
              <a:buChar char="p"/>
            </a:pPr>
            <a:r>
              <a:rPr kumimoji="1" lang="en-US" altLang="zh-CN" sz="2600" dirty="0" smtClean="0"/>
              <a:t>Synchronizes </a:t>
            </a:r>
            <a:r>
              <a:rPr kumimoji="1" lang="en-US" altLang="zh-CN" sz="2600" dirty="0"/>
              <a:t>unhandled interrupts.</a:t>
            </a:r>
          </a:p>
          <a:p>
            <a:pPr>
              <a:buClr>
                <a:schemeClr val="accent1"/>
              </a:buClr>
              <a:buFont typeface="Wingdings" charset="2"/>
              <a:buChar char="p"/>
            </a:pPr>
            <a:endParaRPr kumimoji="1" lang="zh-CN" altLang="en-US" sz="2600" dirty="0"/>
          </a:p>
        </p:txBody>
      </p:sp>
    </p:spTree>
    <p:extLst>
      <p:ext uri="{BB962C8B-B14F-4D97-AF65-F5344CB8AC3E}">
        <p14:creationId xmlns:p14="http://schemas.microsoft.com/office/powerpoint/2010/main" val="223155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smtClean="0"/>
              <a:t>Semantics of </a:t>
            </a:r>
            <a:r>
              <a:rPr kumimoji="1" lang="en-US" altLang="zh-CN" i="1" dirty="0" err="1" smtClean="0"/>
              <a:t>intr_enable</a:t>
            </a:r>
            <a:endParaRPr kumimoji="1" lang="zh-CN" altLang="en-US" i="1" dirty="0"/>
          </a:p>
        </p:txBody>
      </p:sp>
      <p:pic>
        <p:nvPicPr>
          <p:cNvPr id="11" name="图片 10" descr="Blank AWS Network Diagram - New Page (3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573062"/>
            <a:ext cx="2209800" cy="2088714"/>
          </a:xfrm>
          <a:prstGeom prst="rect">
            <a:avLst/>
          </a:prstGeom>
        </p:spPr>
      </p:pic>
      <p:cxnSp>
        <p:nvCxnSpPr>
          <p:cNvPr id="24" name="肘形连接符 23"/>
          <p:cNvCxnSpPr/>
          <p:nvPr/>
        </p:nvCxnSpPr>
        <p:spPr>
          <a:xfrm rot="16200000" flipV="1">
            <a:off x="5029200" y="2667000"/>
            <a:ext cx="1905000" cy="1447800"/>
          </a:xfrm>
          <a:prstGeom prst="bentConnector3">
            <a:avLst>
              <a:gd name="adj1" fmla="val 16663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线连接符 30"/>
          <p:cNvCxnSpPr/>
          <p:nvPr/>
        </p:nvCxnSpPr>
        <p:spPr>
          <a:xfrm flipH="1">
            <a:off x="5257800" y="2438400"/>
            <a:ext cx="609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5791200" y="3593068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chemeClr val="accent2"/>
                </a:solidFill>
              </a:rPr>
              <a:t>d</a:t>
            </a:r>
            <a:r>
              <a:rPr kumimoji="1" lang="en-US" altLang="zh-CN" dirty="0" smtClean="0">
                <a:solidFill>
                  <a:schemeClr val="accent2"/>
                </a:solidFill>
              </a:rPr>
              <a:t>etails in the paper</a:t>
            </a:r>
            <a:endParaRPr kumimoji="1" lang="zh-CN" altLang="en-US" dirty="0">
              <a:solidFill>
                <a:schemeClr val="accent2"/>
              </a:solidFill>
            </a:endParaRPr>
          </a:p>
        </p:txBody>
      </p:sp>
      <p:sp>
        <p:nvSpPr>
          <p:cNvPr id="55" name="内容占位符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4035552" cy="5105400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  <a:buFont typeface="Wingdings" charset="2"/>
              <a:buChar char="p"/>
            </a:pPr>
            <a:r>
              <a:rPr lang="en-US" altLang="zh-CN" sz="2800" dirty="0" smtClean="0"/>
              <a:t>Recursively discharges </a:t>
            </a:r>
            <a:r>
              <a:rPr lang="en-US" altLang="zh-CN" sz="2800" dirty="0"/>
              <a:t>pending interrupts.</a:t>
            </a:r>
          </a:p>
          <a:p>
            <a:pPr>
              <a:buClr>
                <a:schemeClr val="accent1"/>
              </a:buClr>
              <a:buFont typeface="Wingdings" charset="2"/>
              <a:buChar char="p"/>
            </a:pPr>
            <a:r>
              <a:rPr lang="en-US" altLang="zh-CN" sz="2800" dirty="0"/>
              <a:t>Delayed interrupts that occur while the interrupt is disabled</a:t>
            </a:r>
            <a:r>
              <a:rPr lang="en-US" altLang="zh-CN" sz="2800" dirty="0" smtClean="0"/>
              <a:t>.</a:t>
            </a:r>
            <a:endParaRPr kumimoji="1" lang="zh-CN" altLang="en-US" sz="2600" dirty="0"/>
          </a:p>
        </p:txBody>
      </p:sp>
      <p:pic>
        <p:nvPicPr>
          <p:cNvPr id="3" name="图片 2" descr="main (dragged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342" y="4343399"/>
            <a:ext cx="4733658" cy="232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95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53400" cy="990600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zh-CN" dirty="0"/>
              <a:t>Refinement btw. The HW &amp; Abstract Interrupt </a:t>
            </a:r>
            <a:r>
              <a:rPr kumimoji="1" lang="en-US" altLang="zh-CN" dirty="0" smtClean="0"/>
              <a:t>Model</a:t>
            </a:r>
            <a:endParaRPr kumimoji="1" lang="zh-CN" altLang="en-US" dirty="0"/>
          </a:p>
        </p:txBody>
      </p:sp>
      <p:pic>
        <p:nvPicPr>
          <p:cNvPr id="27" name="Picture 6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27" y="2362200"/>
            <a:ext cx="9155527" cy="302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9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smtClean="0"/>
              <a:t>Our Approach</a:t>
            </a:r>
            <a:endParaRPr kumimoji="1" lang="zh-CN" altLang="en-US" dirty="0"/>
          </a:p>
        </p:txBody>
      </p:sp>
      <p:sp>
        <p:nvSpPr>
          <p:cNvPr id="6" name="内容占位符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  <a:buFont typeface="Wingdings" charset="2"/>
              <a:buChar char="p"/>
            </a:pPr>
            <a:r>
              <a:rPr kumimoji="1" lang="en-US" altLang="zh-CN" sz="2000" dirty="0" smtClean="0"/>
              <a:t>The driver code of each device runs on its own “logical CPU”, operates its own internal states.</a:t>
            </a:r>
          </a:p>
          <a:p>
            <a:pPr>
              <a:buClr>
                <a:schemeClr val="accent1"/>
              </a:buClr>
              <a:buFont typeface="Wingdings" charset="2"/>
              <a:buChar char="p"/>
            </a:pPr>
            <a:r>
              <a:rPr kumimoji="1" lang="en-US" altLang="zh-CN" sz="2000" dirty="0" smtClean="0"/>
              <a:t>Interruptible code can be naturally reasoned on top of the abstract interrupt model. </a:t>
            </a:r>
            <a:endParaRPr kumimoji="1" lang="zh-CN" altLang="en-US" sz="2000" dirty="0"/>
          </a:p>
        </p:txBody>
      </p:sp>
      <p:pic>
        <p:nvPicPr>
          <p:cNvPr id="7" name="图片 6" descr="Blank AWS Network Diagram - New Page (18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048000"/>
            <a:ext cx="6248400" cy="381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4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0" y="3733800"/>
            <a:ext cx="9144000" cy="990600"/>
          </a:xfrm>
          <a:prstGeom prst="rect">
            <a:avLst/>
          </a:prstGeom>
          <a:solidFill>
            <a:srgbClr val="AED782"/>
          </a:solidFill>
        </p:spPr>
        <p:txBody>
          <a:bodyPr wrap="squar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742426" lvl="1" indent="-285548">
              <a:lnSpc>
                <a:spcPct val="120000"/>
              </a:lnSpc>
              <a:defRPr/>
            </a:pPr>
            <a:r>
              <a:rPr kumimoji="1" lang="en-US" altLang="zh-CN" dirty="0" smtClean="0">
                <a:ea typeface="SimSun" charset="0"/>
                <a:cs typeface="SimSun" charset="0"/>
              </a:rPr>
              <a:t>New techniques for certifying </a:t>
            </a:r>
            <a:r>
              <a:rPr kumimoji="1" lang="en-US" altLang="zh-CN" dirty="0">
                <a:ea typeface="SimSun" charset="0"/>
                <a:cs typeface="SimSun" charset="0"/>
              </a:rPr>
              <a:t>abstraction layers with multiple </a:t>
            </a:r>
            <a:r>
              <a:rPr kumimoji="1" lang="en-US" altLang="zh-CN" b="1" i="1" dirty="0" smtClean="0">
                <a:ea typeface="SimSun" charset="0"/>
                <a:cs typeface="SimSun" charset="0"/>
              </a:rPr>
              <a:t>logical CPUs </a:t>
            </a:r>
            <a:r>
              <a:rPr kumimoji="1" lang="en-US" altLang="zh-CN" dirty="0" smtClean="0">
                <a:ea typeface="SimSun" charset="0"/>
                <a:cs typeface="SimSun" charset="0"/>
              </a:rPr>
              <a:t>and devices.</a:t>
            </a:r>
          </a:p>
          <a:p>
            <a:pPr marL="742426" lvl="1" indent="-285548">
              <a:lnSpc>
                <a:spcPct val="120000"/>
              </a:lnSpc>
              <a:defRPr/>
            </a:pPr>
            <a:r>
              <a:rPr lang="en-US" altLang="zh-CN" dirty="0" smtClean="0">
                <a:ea typeface="SimSun" charset="0"/>
                <a:cs typeface="SimSun" charset="0"/>
              </a:rPr>
              <a:t>New techniques for building formal </a:t>
            </a:r>
            <a:r>
              <a:rPr lang="en-US" altLang="zh-CN" b="1" i="1" dirty="0" smtClean="0">
                <a:ea typeface="SimSun" charset="0"/>
                <a:cs typeface="SimSun" charset="0"/>
              </a:rPr>
              <a:t>certified device hierarchies</a:t>
            </a:r>
            <a:r>
              <a:rPr lang="en-US" altLang="zh-CN" dirty="0" smtClean="0">
                <a:ea typeface="SimSun" charset="0"/>
                <a:cs typeface="SimSun" charset="0"/>
              </a:rPr>
              <a:t>.</a:t>
            </a:r>
          </a:p>
          <a:p>
            <a:pPr marL="742426" lvl="1" indent="-285548">
              <a:lnSpc>
                <a:spcPct val="120000"/>
              </a:lnSpc>
              <a:defRPr/>
            </a:pPr>
            <a:r>
              <a:rPr kumimoji="1" lang="en-US" altLang="zh-CN" dirty="0" smtClean="0">
                <a:ea typeface="SimSun" charset="0"/>
                <a:cs typeface="SimSun" charset="0"/>
              </a:rPr>
              <a:t>An abstraction</a:t>
            </a:r>
            <a:r>
              <a:rPr kumimoji="1" lang="en-US" altLang="zh-CN" dirty="0">
                <a:ea typeface="SimSun" charset="0"/>
                <a:cs typeface="SimSun" charset="0"/>
              </a:rPr>
              <a:t>-layer-based approach for </a:t>
            </a:r>
            <a:r>
              <a:rPr kumimoji="1" lang="en-US" altLang="zh-CN" dirty="0" smtClean="0">
                <a:ea typeface="SimSun" charset="0"/>
                <a:cs typeface="SimSun" charset="0"/>
              </a:rPr>
              <a:t>reasoning about </a:t>
            </a:r>
            <a:r>
              <a:rPr kumimoji="1" lang="en-US" altLang="zh-CN" b="1" i="1" dirty="0">
                <a:ea typeface="SimSun" charset="0"/>
                <a:cs typeface="SimSun" charset="0"/>
              </a:rPr>
              <a:t>interrupts</a:t>
            </a:r>
            <a:r>
              <a:rPr kumimoji="1" lang="en-US" altLang="zh-CN" dirty="0" smtClean="0">
                <a:ea typeface="SimSun" charset="0"/>
                <a:cs typeface="SimSun" charset="0"/>
              </a:rPr>
              <a:t>.</a:t>
            </a:r>
          </a:p>
          <a:p>
            <a:pPr marL="742426" lvl="1" indent="-285548">
              <a:lnSpc>
                <a:spcPct val="120000"/>
              </a:lnSpc>
              <a:defRPr/>
            </a:pPr>
            <a:r>
              <a:rPr kumimoji="1" lang="en-US" altLang="zh-CN" b="1" i="1" dirty="0" smtClean="0">
                <a:ea typeface="SimSun" charset="0"/>
                <a:cs typeface="SimSun" charset="0"/>
              </a:rPr>
              <a:t>Case study</a:t>
            </a:r>
            <a:r>
              <a:rPr kumimoji="1" lang="en-US" altLang="zh-CN" dirty="0" smtClean="0">
                <a:ea typeface="SimSun" charset="0"/>
                <a:cs typeface="SimSun" charset="0"/>
              </a:rPr>
              <a:t>: interruptible mCertiKOS with device drivers.</a:t>
            </a:r>
            <a:endParaRPr kumimoji="1"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 smtClean="0"/>
              <a:t>Our Contributions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10323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1666 L 0 0.15 " pathEditMode="relative" ptsTypes="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790613" y="4196200"/>
            <a:ext cx="1676400" cy="160020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4">
                  <a:lumMod val="60000"/>
                  <a:lumOff val="40000"/>
                </a:schemeClr>
              </a:gs>
              <a:gs pos="83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Computer</a:t>
            </a:r>
            <a:r>
              <a:rPr lang="zh-CN" altLang="en-US" dirty="0" smtClean="0"/>
              <a:t> </a:t>
            </a:r>
            <a:r>
              <a:rPr lang="en-US" altLang="zh-CN" dirty="0" smtClean="0"/>
              <a:t>System</a:t>
            </a:r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 smtClean="0"/>
              <a:t>Do we really need high-assurance OS</a:t>
            </a:r>
            <a:r>
              <a:rPr kumimoji="1" lang="en-US" altLang="zh-CN" dirty="0" smtClean="0">
                <a:latin typeface="Arial Hebrew"/>
                <a:cs typeface="Arial Hebrew"/>
              </a:rPr>
              <a:t>?</a:t>
            </a:r>
            <a:endParaRPr kumimoji="1" lang="zh-CN" altLang="en-US" dirty="0">
              <a:latin typeface="Arial Hebrew"/>
              <a:cs typeface="Arial Hebre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60390" y="2551861"/>
            <a:ext cx="1845377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550" b="1" kern="0" dirty="0" smtClean="0">
                <a:solidFill>
                  <a:schemeClr val="accent1">
                    <a:lumMod val="50000"/>
                  </a:schemeClr>
                </a:solidFill>
                <a:latin typeface="Andale Mono"/>
                <a:cs typeface="Andale Mono"/>
              </a:rPr>
              <a:t>Transportation</a:t>
            </a:r>
            <a:endParaRPr kumimoji="1" lang="en-US" sz="1550" b="1" kern="0" dirty="0">
              <a:solidFill>
                <a:schemeClr val="accent1">
                  <a:lumMod val="50000"/>
                </a:schemeClr>
              </a:solidFill>
              <a:latin typeface="Andale Mono"/>
              <a:cs typeface="Andale Mon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9000" y="3709424"/>
            <a:ext cx="896399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550" b="1" kern="0" smtClean="0">
                <a:solidFill>
                  <a:schemeClr val="accent1">
                    <a:lumMod val="50000"/>
                  </a:schemeClr>
                </a:solidFill>
                <a:latin typeface="Andale Mono"/>
                <a:cs typeface="Andale Mono"/>
              </a:rPr>
              <a:t>Health</a:t>
            </a:r>
            <a:endParaRPr kumimoji="1" lang="en-US" sz="1550" b="1" kern="0" dirty="0">
              <a:solidFill>
                <a:schemeClr val="accent1">
                  <a:lumMod val="50000"/>
                </a:schemeClr>
              </a:solidFill>
              <a:latin typeface="Andale Mono"/>
              <a:cs typeface="Andale Mono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93594" y="4996300"/>
            <a:ext cx="1133644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kumimoji="1" sz="1550" b="1" kern="0">
                <a:solidFill>
                  <a:schemeClr val="accent1">
                    <a:lumMod val="50000"/>
                  </a:schemeClr>
                </a:solidFill>
                <a:latin typeface="Andale Mono"/>
                <a:cs typeface="Andale Mono"/>
              </a:defRPr>
            </a:lvl1pPr>
          </a:lstStyle>
          <a:p>
            <a:r>
              <a:rPr lang="en-US" altLang="zh-CN" dirty="0"/>
              <a:t>Aviation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241593" y="6445810"/>
            <a:ext cx="1489510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550" b="1" kern="0" dirty="0" smtClean="0">
                <a:solidFill>
                  <a:schemeClr val="accent1">
                    <a:lumMod val="50000"/>
                  </a:schemeClr>
                </a:solidFill>
                <a:latin typeface="Andale Mono"/>
                <a:cs typeface="Andale Mono"/>
              </a:rPr>
              <a:t>Environment</a:t>
            </a:r>
            <a:endParaRPr kumimoji="1" lang="en-US" sz="1550" b="1" kern="0" dirty="0">
              <a:solidFill>
                <a:schemeClr val="accent1">
                  <a:lumMod val="50000"/>
                </a:schemeClr>
              </a:solidFill>
              <a:latin typeface="Andale Mono"/>
              <a:cs typeface="Andale Mono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55789" y="2519966"/>
            <a:ext cx="1015021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550" b="1" kern="0" dirty="0" smtClean="0">
                <a:solidFill>
                  <a:schemeClr val="accent1">
                    <a:lumMod val="50000"/>
                  </a:schemeClr>
                </a:solidFill>
                <a:latin typeface="Andale Mono"/>
                <a:cs typeface="Andale Mono"/>
              </a:rPr>
              <a:t>Desktop</a:t>
            </a:r>
            <a:endParaRPr kumimoji="1" lang="en-US" sz="1550" b="1" kern="0" dirty="0">
              <a:solidFill>
                <a:schemeClr val="accent1">
                  <a:lumMod val="50000"/>
                </a:schemeClr>
              </a:solidFill>
              <a:latin typeface="Andale Mono"/>
              <a:cs typeface="Andale Mon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86756" y="3699310"/>
            <a:ext cx="896399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550" b="1" kern="0" dirty="0" smtClean="0">
                <a:solidFill>
                  <a:schemeClr val="accent1">
                    <a:lumMod val="50000"/>
                  </a:schemeClr>
                </a:solidFill>
                <a:latin typeface="Andale Mono"/>
                <a:cs typeface="Andale Mono"/>
              </a:rPr>
              <a:t>Mobile</a:t>
            </a:r>
            <a:endParaRPr kumimoji="1" lang="en-US" sz="1550" b="1" kern="0" dirty="0">
              <a:solidFill>
                <a:schemeClr val="accent1">
                  <a:lumMod val="50000"/>
                </a:schemeClr>
              </a:solidFill>
              <a:latin typeface="Andale Mono"/>
              <a:cs typeface="Andale Mono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1457" y="6479079"/>
            <a:ext cx="1252266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550" b="1" kern="0" dirty="0" smtClean="0">
                <a:solidFill>
                  <a:schemeClr val="accent1">
                    <a:lumMod val="50000"/>
                  </a:schemeClr>
                </a:solidFill>
                <a:latin typeface="Andale Mono"/>
                <a:cs typeface="Andale Mono"/>
              </a:rPr>
              <a:t>Financial</a:t>
            </a:r>
            <a:endParaRPr kumimoji="1" lang="en-US" sz="1550" b="1" kern="0" dirty="0">
              <a:solidFill>
                <a:schemeClr val="accent1">
                  <a:lumMod val="50000"/>
                </a:schemeClr>
              </a:solidFill>
              <a:latin typeface="Andale Mono"/>
              <a:cs typeface="Andale Mono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67300" y="1477837"/>
            <a:ext cx="2046711" cy="12075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5555" b="33854"/>
          <a:stretch/>
        </p:blipFill>
        <p:spPr>
          <a:xfrm>
            <a:off x="4985168" y="1902563"/>
            <a:ext cx="2164091" cy="6620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26978" t="8985" r="26844" b="7812"/>
          <a:stretch/>
        </p:blipFill>
        <p:spPr>
          <a:xfrm>
            <a:off x="1388452" y="2458109"/>
            <a:ext cx="704467" cy="12693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t="13014" b="13996"/>
          <a:stretch/>
        </p:blipFill>
        <p:spPr>
          <a:xfrm>
            <a:off x="7015076" y="2681343"/>
            <a:ext cx="1516269" cy="11067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t="26402" b="21077"/>
          <a:stretch/>
        </p:blipFill>
        <p:spPr>
          <a:xfrm>
            <a:off x="6971494" y="4248187"/>
            <a:ext cx="2029709" cy="10660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9549" y="5530014"/>
            <a:ext cx="1163204" cy="116320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/>
          <a:srcRect t="11958" b="16587"/>
          <a:stretch/>
        </p:blipFill>
        <p:spPr>
          <a:xfrm>
            <a:off x="451457" y="4087046"/>
            <a:ext cx="1504033" cy="10746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1313" y="5521327"/>
            <a:ext cx="1164819" cy="1164819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817224" y="1610601"/>
            <a:ext cx="7744247" cy="6771399"/>
          </a:xfrm>
          <a:prstGeom prst="ellipse">
            <a:avLst/>
          </a:prstGeom>
          <a:noFill/>
          <a:ln>
            <a:noFill/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814586" y="5103264"/>
            <a:ext cx="777777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550" b="1" kern="0" dirty="0" smtClean="0">
                <a:solidFill>
                  <a:schemeClr val="accent1">
                    <a:lumMod val="50000"/>
                  </a:schemeClr>
                </a:solidFill>
                <a:latin typeface="Andale Mono"/>
                <a:cs typeface="Andale Mono"/>
              </a:rPr>
              <a:t>cloud</a:t>
            </a:r>
            <a:endParaRPr kumimoji="1" lang="en-US" sz="1550" b="1" kern="0" dirty="0">
              <a:solidFill>
                <a:schemeClr val="accent1">
                  <a:lumMod val="50000"/>
                </a:schemeClr>
              </a:solidFill>
              <a:latin typeface="Andale Mono"/>
              <a:cs typeface="Andale Mono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794923" y="4186454"/>
            <a:ext cx="1676400" cy="1600200"/>
            <a:chOff x="3794923" y="4186454"/>
            <a:chExt cx="1676400" cy="1600200"/>
          </a:xfrm>
        </p:grpSpPr>
        <p:sp>
          <p:nvSpPr>
            <p:cNvPr id="29" name="Oval 28"/>
            <p:cNvSpPr/>
            <p:nvPr/>
          </p:nvSpPr>
          <p:spPr>
            <a:xfrm>
              <a:off x="3794923" y="4186454"/>
              <a:ext cx="1676400" cy="1600200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F5D8BF"/>
                </a:gs>
                <a:gs pos="83000">
                  <a:srgbClr val="F5D8BF"/>
                </a:gs>
                <a:gs pos="100000">
                  <a:srgbClr val="F5D8BF"/>
                </a:gs>
              </a:gsLst>
              <a:lin ang="5400000" scaled="1"/>
            </a:gra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012668" y="4435004"/>
              <a:ext cx="1306255" cy="1199250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D2E9F8"/>
                </a:gs>
                <a:gs pos="83000">
                  <a:srgbClr val="D2E9F8"/>
                </a:gs>
                <a:gs pos="100000">
                  <a:srgbClr val="D2E9F8"/>
                </a:gs>
              </a:gsLst>
              <a:lin ang="5400000" scaled="1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4389401" y="4773709"/>
              <a:ext cx="552787" cy="5282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Line Callout 2 (Accent Bar) 4"/>
          <p:cNvSpPr/>
          <p:nvPr/>
        </p:nvSpPr>
        <p:spPr>
          <a:xfrm>
            <a:off x="5695655" y="4624388"/>
            <a:ext cx="1453604" cy="276132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31753"/>
              <a:gd name="adj6" fmla="val -61082"/>
            </a:avLst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Hardware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Line Callout 2 (Accent Bar) 29"/>
          <p:cNvSpPr/>
          <p:nvPr/>
        </p:nvSpPr>
        <p:spPr>
          <a:xfrm>
            <a:off x="5695654" y="4235240"/>
            <a:ext cx="1341361" cy="276132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51006"/>
              <a:gd name="adj6" fmla="val -64136"/>
            </a:avLst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>
                <a:solidFill>
                  <a:schemeClr val="tx1"/>
                </a:solidFill>
              </a:rPr>
              <a:t>OS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Line Callout 2 (Accent Bar) 30"/>
          <p:cNvSpPr/>
          <p:nvPr/>
        </p:nvSpPr>
        <p:spPr>
          <a:xfrm>
            <a:off x="5695654" y="3846092"/>
            <a:ext cx="1417274" cy="276132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81811"/>
              <a:gd name="adj6" fmla="val -64759"/>
            </a:avLst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Applications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01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30" grpId="0" animBg="1"/>
      <p:bldP spid="3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 smtClean="0"/>
              <a:t>Interruptible </a:t>
            </a:r>
            <a:r>
              <a:rPr kumimoji="1" lang="en-US" altLang="zh-CN" dirty="0" err="1" smtClean="0"/>
              <a:t>mCertiKOS</a:t>
            </a:r>
            <a:r>
              <a:rPr kumimoji="1" lang="en-US" altLang="zh-CN" dirty="0" smtClean="0"/>
              <a:t> with Drivers</a:t>
            </a:r>
            <a:endParaRPr kumimoji="1" lang="zh-CN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828800"/>
            <a:ext cx="8382000" cy="4396171"/>
          </a:xfrm>
          <a:prstGeom prst="rect">
            <a:avLst/>
          </a:prstGeom>
        </p:spPr>
      </p:pic>
      <p:pic>
        <p:nvPicPr>
          <p:cNvPr id="7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0556" y="4786489"/>
            <a:ext cx="500742" cy="500742"/>
          </a:xfrm>
          <a:prstGeom prst="rect">
            <a:avLst/>
          </a:prstGeom>
        </p:spPr>
      </p:pic>
      <p:pic>
        <p:nvPicPr>
          <p:cNvPr id="8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4800600"/>
            <a:ext cx="500742" cy="500742"/>
          </a:xfrm>
          <a:prstGeom prst="rect">
            <a:avLst/>
          </a:prstGeom>
        </p:spPr>
      </p:pic>
      <p:pic>
        <p:nvPicPr>
          <p:cNvPr id="9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4191000"/>
            <a:ext cx="500742" cy="500742"/>
          </a:xfrm>
          <a:prstGeom prst="rect">
            <a:avLst/>
          </a:prstGeom>
        </p:spPr>
      </p:pic>
      <p:pic>
        <p:nvPicPr>
          <p:cNvPr id="10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4495800"/>
            <a:ext cx="500742" cy="500742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3657600"/>
            <a:ext cx="500742" cy="5007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058" y="5105400"/>
            <a:ext cx="500742" cy="5007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058" y="4648200"/>
            <a:ext cx="500742" cy="500742"/>
          </a:xfrm>
          <a:prstGeom prst="rect">
            <a:avLst/>
          </a:prstGeom>
        </p:spPr>
      </p:pic>
      <p:pic>
        <p:nvPicPr>
          <p:cNvPr id="14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058" y="4191000"/>
            <a:ext cx="500742" cy="500742"/>
          </a:xfrm>
          <a:prstGeom prst="rect">
            <a:avLst/>
          </a:prstGeom>
        </p:spPr>
      </p:pic>
      <p:pic>
        <p:nvPicPr>
          <p:cNvPr id="15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058" y="3733800"/>
            <a:ext cx="500742" cy="500742"/>
          </a:xfrm>
          <a:prstGeom prst="rect">
            <a:avLst/>
          </a:prstGeom>
        </p:spPr>
      </p:pic>
      <p:pic>
        <p:nvPicPr>
          <p:cNvPr id="16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058" y="3276600"/>
            <a:ext cx="500742" cy="500742"/>
          </a:xfrm>
          <a:prstGeom prst="rect">
            <a:avLst/>
          </a:prstGeom>
        </p:spPr>
      </p:pic>
      <p:pic>
        <p:nvPicPr>
          <p:cNvPr id="17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058" y="2819400"/>
            <a:ext cx="500742" cy="500742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258" y="2318658"/>
            <a:ext cx="500742" cy="50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03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Blank AWS Network Diagram - New Page (19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362200"/>
            <a:ext cx="7401076" cy="441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Case Study: Modeling HW Devices</a:t>
            </a:r>
            <a:endParaRPr lang="en-US" dirty="0"/>
          </a:p>
        </p:txBody>
      </p:sp>
      <p:sp>
        <p:nvSpPr>
          <p:cNvPr id="4" name="内容占位符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>
              <a:buClr>
                <a:schemeClr val="accent1"/>
              </a:buClr>
              <a:buFont typeface="Wingdings" charset="2"/>
              <a:buChar char="p"/>
            </a:pPr>
            <a:r>
              <a:rPr kumimoji="1" lang="en-US" altLang="zh-CN" dirty="0" smtClean="0"/>
              <a:t>Serial Port, I/O APIC, Local APIC, CPU interrupt handling.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768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Case Study: Serial Device</a:t>
            </a:r>
            <a:endParaRPr lang="en-US" dirty="0"/>
          </a:p>
        </p:txBody>
      </p:sp>
      <p:sp>
        <p:nvSpPr>
          <p:cNvPr id="4" name="内容占位符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>
              <a:buClr>
                <a:schemeClr val="accent1"/>
              </a:buClr>
              <a:buFont typeface="Wingdings" charset="2"/>
              <a:buChar char="p"/>
            </a:pPr>
            <a:r>
              <a:rPr kumimoji="1" lang="en-US" altLang="zh-CN" dirty="0" smtClean="0"/>
              <a:t>States: see figure</a:t>
            </a:r>
          </a:p>
          <a:p>
            <a:pPr>
              <a:buClr>
                <a:schemeClr val="accent1"/>
              </a:buClr>
              <a:buFont typeface="Wingdings" charset="2"/>
              <a:buChar char="p"/>
            </a:pPr>
            <a:r>
              <a:rPr kumimoji="1" lang="en-US" altLang="zh-CN" dirty="0" smtClean="0"/>
              <a:t>Transitions: </a:t>
            </a:r>
            <a:r>
              <a:rPr kumimoji="1" lang="en-US" altLang="zh-CN" dirty="0" smtClean="0">
                <a:solidFill>
                  <a:schemeClr val="tx2"/>
                </a:solidFill>
              </a:rPr>
              <a:t>serial_trans_env</a:t>
            </a:r>
            <a:r>
              <a:rPr kumimoji="1" lang="en-US" altLang="zh-CN" dirty="0" smtClean="0"/>
              <a:t> + </a:t>
            </a:r>
            <a:r>
              <a:rPr kumimoji="1" lang="en-US" altLang="zh-CN" dirty="0" smtClean="0">
                <a:solidFill>
                  <a:schemeClr val="accent5"/>
                </a:solidFill>
              </a:rPr>
              <a:t>serial_trans_IO</a:t>
            </a:r>
          </a:p>
          <a:p>
            <a:pPr>
              <a:buClr>
                <a:schemeClr val="accent1"/>
              </a:buClr>
              <a:buFont typeface="Wingdings" charset="2"/>
              <a:buChar char="p"/>
            </a:pPr>
            <a:r>
              <a:rPr kumimoji="1" lang="en-US" altLang="zh-CN" dirty="0" smtClean="0"/>
              <a:t>Read/Write primitives: serial_read / serial_write</a:t>
            </a:r>
            <a:endParaRPr kumimoji="1" lang="zh-CN" altLang="en-US" dirty="0"/>
          </a:p>
        </p:txBody>
      </p:sp>
      <p:pic>
        <p:nvPicPr>
          <p:cNvPr id="3" name="图片 2" descr="pldi2016 - seria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657600"/>
            <a:ext cx="5428555" cy="297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78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main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2342"/>
            <a:ext cx="5638800" cy="2539999"/>
          </a:xfrm>
          <a:prstGeom prst="rect">
            <a:avLst/>
          </a:prstGeom>
        </p:spPr>
      </p:pic>
      <p:pic>
        <p:nvPicPr>
          <p:cNvPr id="3" name="图片 2" descr="main (dragged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218" y="3352800"/>
            <a:ext cx="6054441" cy="350520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Serial Interrupt Handler</a:t>
            </a:r>
            <a:endParaRPr kumimoji="1"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4038600" y="4114801"/>
            <a:ext cx="1447800" cy="2923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576" rIns="0" bIns="0" rtlCol="0">
            <a:spAutoFit/>
          </a:bodyPr>
          <a:lstStyle/>
          <a:p>
            <a:r>
              <a:rPr kumimoji="1" lang="en-US" altLang="zh-CN" sz="1600" b="1" kern="0" dirty="0" err="1">
                <a:solidFill>
                  <a:srgbClr val="660066"/>
                </a:solidFill>
                <a:latin typeface="Consolas"/>
                <a:cs typeface="Consolas"/>
              </a:rPr>
              <a:t>s</a:t>
            </a:r>
            <a:r>
              <a:rPr kumimoji="1" lang="en-US" altLang="zh-CN" sz="1600" b="1" kern="0" dirty="0" err="1" smtClean="0">
                <a:solidFill>
                  <a:srgbClr val="660066"/>
                </a:solidFill>
                <a:latin typeface="Consolas"/>
                <a:cs typeface="Consolas"/>
              </a:rPr>
              <a:t>erial_exists</a:t>
            </a:r>
            <a:endParaRPr kumimoji="1" lang="zh-CN" altLang="en-US" sz="1600" b="1" kern="0" dirty="0">
              <a:solidFill>
                <a:srgbClr val="660066"/>
              </a:solidFill>
              <a:latin typeface="Consolas"/>
              <a:cs typeface="Consola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038600" y="5224790"/>
            <a:ext cx="1600200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zh-CN" sz="1600" b="1" kern="0" dirty="0" err="1">
                <a:solidFill>
                  <a:srgbClr val="660066"/>
                </a:solidFill>
                <a:latin typeface="Consolas"/>
                <a:cs typeface="Consolas"/>
              </a:rPr>
              <a:t>c</a:t>
            </a:r>
            <a:r>
              <a:rPr kumimoji="1" lang="en-US" altLang="zh-CN" sz="1600" b="1" kern="0" dirty="0" err="1" smtClean="0">
                <a:solidFill>
                  <a:srgbClr val="660066"/>
                </a:solidFill>
                <a:latin typeface="Consolas"/>
                <a:cs typeface="Consolas"/>
              </a:rPr>
              <a:t>ons_buf_write</a:t>
            </a:r>
            <a:endParaRPr kumimoji="1" lang="zh-CN" altLang="en-US" sz="1600" b="1" kern="0" dirty="0">
              <a:solidFill>
                <a:srgbClr val="660066"/>
              </a:solidFill>
              <a:latin typeface="Consolas"/>
              <a:cs typeface="Consola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800600" y="3335179"/>
            <a:ext cx="1295400" cy="246221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zh-CN" sz="1600" b="1" kern="0" dirty="0" err="1">
                <a:solidFill>
                  <a:srgbClr val="660066"/>
                </a:solidFill>
                <a:latin typeface="Consolas"/>
                <a:cs typeface="Consolas"/>
              </a:rPr>
              <a:t>s</a:t>
            </a:r>
            <a:r>
              <a:rPr kumimoji="1" lang="en-US" altLang="zh-CN" sz="1600" b="1" kern="0" dirty="0" err="1" smtClean="0">
                <a:solidFill>
                  <a:srgbClr val="660066"/>
                </a:solidFill>
                <a:latin typeface="Consolas"/>
                <a:cs typeface="Consolas"/>
              </a:rPr>
              <a:t>erial_</a:t>
            </a:r>
            <a:r>
              <a:rPr kumimoji="1" lang="en-US" altLang="zh-CN" sz="1600" b="1" kern="0" dirty="0" err="1" smtClean="0">
                <a:solidFill>
                  <a:srgbClr val="660066"/>
                </a:solidFill>
                <a:latin typeface="Consolas"/>
                <a:cs typeface="Consolas"/>
              </a:rPr>
              <a:t>getc</a:t>
            </a:r>
            <a:endParaRPr kumimoji="1" lang="zh-CN" altLang="en-US" sz="1600" b="1" kern="0" dirty="0">
              <a:solidFill>
                <a:srgbClr val="660066"/>
              </a:solidFill>
              <a:latin typeface="Consolas"/>
              <a:cs typeface="Consola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600200" y="2362200"/>
            <a:ext cx="1371600" cy="26161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zh-CN" sz="1700" b="1" kern="0" dirty="0" err="1">
                <a:solidFill>
                  <a:srgbClr val="660066"/>
                </a:solidFill>
                <a:latin typeface="Consolas"/>
                <a:cs typeface="Consolas"/>
              </a:rPr>
              <a:t>s</a:t>
            </a:r>
            <a:r>
              <a:rPr kumimoji="1" lang="en-US" altLang="zh-CN" sz="1700" b="1" kern="0" dirty="0" err="1" smtClean="0">
                <a:solidFill>
                  <a:srgbClr val="660066"/>
                </a:solidFill>
                <a:latin typeface="Consolas"/>
                <a:cs typeface="Consolas"/>
              </a:rPr>
              <a:t>erial_</a:t>
            </a:r>
            <a:r>
              <a:rPr kumimoji="1" lang="en-US" altLang="zh-CN" sz="1700" b="1" kern="0" dirty="0" err="1" smtClean="0">
                <a:solidFill>
                  <a:srgbClr val="660066"/>
                </a:solidFill>
                <a:latin typeface="Consolas"/>
                <a:cs typeface="Consolas"/>
              </a:rPr>
              <a:t>getc</a:t>
            </a:r>
            <a:endParaRPr kumimoji="1" lang="zh-CN" altLang="en-US" sz="1700" b="1" kern="0" dirty="0">
              <a:solidFill>
                <a:srgbClr val="660066"/>
              </a:solidFill>
              <a:latin typeface="Consolas"/>
              <a:cs typeface="Consolas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828800" y="2895600"/>
            <a:ext cx="1371600" cy="280077"/>
          </a:xfrm>
          <a:prstGeom prst="rect">
            <a:avLst/>
          </a:prstGeom>
          <a:solidFill>
            <a:srgbClr val="FFFFFF"/>
          </a:solidFill>
        </p:spPr>
        <p:txBody>
          <a:bodyPr wrap="square" lIns="0" tIns="18288" rIns="0" bIns="0" rtlCol="0">
            <a:spAutoFit/>
          </a:bodyPr>
          <a:lstStyle/>
          <a:p>
            <a:r>
              <a:rPr kumimoji="1" lang="en-US" altLang="zh-CN" sz="1700" b="1" kern="0" dirty="0" err="1">
                <a:solidFill>
                  <a:srgbClr val="660066"/>
                </a:solidFill>
                <a:latin typeface="Consolas"/>
                <a:cs typeface="Consolas"/>
              </a:rPr>
              <a:t>s</a:t>
            </a:r>
            <a:r>
              <a:rPr kumimoji="1" lang="en-US" altLang="zh-CN" sz="1700" b="1" kern="0" dirty="0" err="1" smtClean="0">
                <a:solidFill>
                  <a:srgbClr val="660066"/>
                </a:solidFill>
                <a:latin typeface="Consolas"/>
                <a:cs typeface="Consolas"/>
              </a:rPr>
              <a:t>erial_</a:t>
            </a:r>
            <a:r>
              <a:rPr kumimoji="1" lang="en-US" altLang="zh-CN" sz="1700" b="1" kern="0" dirty="0" err="1" smtClean="0">
                <a:solidFill>
                  <a:srgbClr val="660066"/>
                </a:solidFill>
                <a:latin typeface="Consolas"/>
                <a:cs typeface="Consolas"/>
              </a:rPr>
              <a:t>getc</a:t>
            </a:r>
            <a:endParaRPr kumimoji="1" lang="zh-CN" altLang="en-US" sz="1700" b="1" kern="0" dirty="0">
              <a:solidFill>
                <a:srgbClr val="660066"/>
              </a:solidFill>
              <a:latin typeface="Consolas"/>
              <a:cs typeface="Consolas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38200" y="1524000"/>
            <a:ext cx="1371600" cy="261610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zh-CN" sz="1700" b="1" kern="0" dirty="0" err="1">
                <a:solidFill>
                  <a:srgbClr val="660066"/>
                </a:solidFill>
                <a:latin typeface="Consolas"/>
                <a:cs typeface="Consolas"/>
              </a:rPr>
              <a:t>s</a:t>
            </a:r>
            <a:r>
              <a:rPr kumimoji="1" lang="en-US" altLang="zh-CN" sz="1700" b="1" kern="0" dirty="0" err="1" smtClean="0">
                <a:solidFill>
                  <a:srgbClr val="660066"/>
                </a:solidFill>
                <a:latin typeface="Consolas"/>
                <a:cs typeface="Consolas"/>
              </a:rPr>
              <a:t>erial_</a:t>
            </a:r>
            <a:r>
              <a:rPr kumimoji="1" lang="en-US" altLang="zh-CN" sz="1700" b="1" kern="0" dirty="0" err="1" smtClean="0">
                <a:solidFill>
                  <a:srgbClr val="660066"/>
                </a:solidFill>
                <a:latin typeface="Consolas"/>
                <a:cs typeface="Consolas"/>
              </a:rPr>
              <a:t>intr</a:t>
            </a:r>
            <a:endParaRPr kumimoji="1" lang="zh-CN" altLang="en-US" sz="1700" b="1" kern="0" dirty="0">
              <a:solidFill>
                <a:srgbClr val="660066"/>
              </a:solidFill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424420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Serial </a:t>
            </a:r>
            <a:r>
              <a:rPr lang="en-US" altLang="zh-CN" dirty="0" smtClean="0"/>
              <a:t>Driver</a:t>
            </a:r>
            <a:endParaRPr kumimoji="1" lang="zh-CN" altLang="en-US" dirty="0"/>
          </a:p>
        </p:txBody>
      </p:sp>
      <p:pic>
        <p:nvPicPr>
          <p:cNvPr id="6" name="图片 5" descr="main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267200"/>
            <a:ext cx="5029200" cy="2527236"/>
          </a:xfrm>
          <a:prstGeom prst="rect">
            <a:avLst/>
          </a:prstGeom>
        </p:spPr>
      </p:pic>
      <p:pic>
        <p:nvPicPr>
          <p:cNvPr id="7" name="图片 6" descr="main (dragged)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313" y="1524000"/>
            <a:ext cx="5047487" cy="274320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676400" y="5410200"/>
            <a:ext cx="1371600" cy="2616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zh-CN" sz="1700" b="1" kern="0" dirty="0">
                <a:solidFill>
                  <a:srgbClr val="660066"/>
                </a:solidFill>
                <a:latin typeface="Consolas"/>
                <a:cs typeface="Consolas"/>
              </a:rPr>
              <a:t>s</a:t>
            </a:r>
            <a:r>
              <a:rPr kumimoji="1" lang="en-US" altLang="zh-CN" sz="1700" b="1" kern="0" dirty="0" smtClean="0">
                <a:solidFill>
                  <a:srgbClr val="660066"/>
                </a:solidFill>
                <a:latin typeface="Consolas"/>
                <a:cs typeface="Consolas"/>
              </a:rPr>
              <a:t>erial_read</a:t>
            </a:r>
            <a:endParaRPr kumimoji="1" lang="zh-CN" altLang="en-US" sz="1700" b="1" kern="0" dirty="0">
              <a:solidFill>
                <a:srgbClr val="660066"/>
              </a:solidFill>
              <a:latin typeface="Consolas"/>
              <a:cs typeface="Consola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62000" y="6248400"/>
            <a:ext cx="1447800" cy="2616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zh-CN" sz="1700" b="1" kern="0" dirty="0">
                <a:solidFill>
                  <a:srgbClr val="660066"/>
                </a:solidFill>
                <a:latin typeface="Consolas"/>
                <a:cs typeface="Consolas"/>
              </a:rPr>
              <a:t>s</a:t>
            </a:r>
            <a:r>
              <a:rPr kumimoji="1" lang="en-US" altLang="zh-CN" sz="1700" b="1" kern="0" dirty="0" smtClean="0">
                <a:solidFill>
                  <a:srgbClr val="660066"/>
                </a:solidFill>
                <a:latin typeface="Consolas"/>
                <a:cs typeface="Consolas"/>
              </a:rPr>
              <a:t>erial_write</a:t>
            </a:r>
            <a:endParaRPr kumimoji="1" lang="zh-CN" altLang="en-US" sz="1700" b="1" kern="0" dirty="0">
              <a:solidFill>
                <a:srgbClr val="660066"/>
              </a:solidFill>
              <a:latin typeface="Consolas"/>
              <a:cs typeface="Consolas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800600" y="2786390"/>
            <a:ext cx="1447800" cy="2616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zh-CN" sz="1700" b="1" kern="0" dirty="0" err="1">
                <a:solidFill>
                  <a:srgbClr val="660066"/>
                </a:solidFill>
                <a:latin typeface="Consolas"/>
                <a:cs typeface="Consolas"/>
              </a:rPr>
              <a:t>s</a:t>
            </a:r>
            <a:r>
              <a:rPr kumimoji="1" lang="en-US" altLang="zh-CN" sz="1700" b="1" kern="0" dirty="0" err="1" smtClean="0">
                <a:solidFill>
                  <a:srgbClr val="660066"/>
                </a:solidFill>
                <a:latin typeface="Consolas"/>
                <a:cs typeface="Consolas"/>
              </a:rPr>
              <a:t>erial_putc</a:t>
            </a:r>
            <a:endParaRPr kumimoji="1" lang="zh-CN" altLang="en-US" sz="1700" b="1" kern="0" dirty="0">
              <a:solidFill>
                <a:srgbClr val="660066"/>
              </a:solidFill>
              <a:latin typeface="Consolas"/>
              <a:cs typeface="Consolas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800600" y="2481590"/>
            <a:ext cx="2438400" cy="2616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zh-CN" sz="1700" b="1" kern="0" dirty="0" err="1">
                <a:solidFill>
                  <a:srgbClr val="660066"/>
                </a:solidFill>
                <a:latin typeface="Consolas"/>
                <a:cs typeface="Consolas"/>
              </a:rPr>
              <a:t>s</a:t>
            </a:r>
            <a:r>
              <a:rPr kumimoji="1" lang="en-US" altLang="zh-CN" sz="1700" b="1" kern="0" dirty="0" err="1" smtClean="0">
                <a:solidFill>
                  <a:srgbClr val="660066"/>
                </a:solidFill>
                <a:latin typeface="Consolas"/>
                <a:cs typeface="Consolas"/>
              </a:rPr>
              <a:t>erial_intr_disable</a:t>
            </a:r>
            <a:endParaRPr kumimoji="1" lang="zh-CN" altLang="en-US" sz="1700" b="1" kern="0" dirty="0">
              <a:solidFill>
                <a:srgbClr val="660066"/>
              </a:solidFill>
              <a:latin typeface="Consolas"/>
              <a:cs typeface="Consolas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800600" y="3091190"/>
            <a:ext cx="2286000" cy="261610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zh-CN" sz="1700" b="1" kern="0" dirty="0" err="1" smtClean="0">
                <a:solidFill>
                  <a:srgbClr val="660066"/>
                </a:solidFill>
                <a:latin typeface="Consolas"/>
                <a:cs typeface="Consolas"/>
              </a:rPr>
              <a:t>serial_intr_enable</a:t>
            </a:r>
            <a:endParaRPr kumimoji="1" lang="zh-CN" altLang="en-US" sz="1700" b="1" kern="0" dirty="0">
              <a:solidFill>
                <a:srgbClr val="660066"/>
              </a:solidFill>
              <a:latin typeface="Consolas"/>
              <a:cs typeface="Consolas"/>
            </a:endParaRPr>
          </a:p>
        </p:txBody>
      </p:sp>
    </p:spTree>
    <p:extLst>
      <p:ext uri="{BB962C8B-B14F-4D97-AF65-F5344CB8AC3E}">
        <p14:creationId xmlns:p14="http://schemas.microsoft.com/office/powerpoint/2010/main" val="310365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3" grpId="0" animBg="1"/>
      <p:bldP spid="23" grpId="1" animBg="1"/>
      <p:bldP spid="24" grpId="0" animBg="1"/>
      <p:bldP spid="25" grpId="0" animBg="1"/>
      <p:bldP spid="2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smtClean="0"/>
              <a:t>What We </a:t>
            </a:r>
            <a:r>
              <a:rPr kumimoji="1" lang="en-US" altLang="zh-CN" dirty="0"/>
              <a:t>H</a:t>
            </a:r>
            <a:r>
              <a:rPr kumimoji="1" lang="en-US" altLang="zh-CN" dirty="0" smtClean="0"/>
              <a:t>ave </a:t>
            </a:r>
            <a:r>
              <a:rPr kumimoji="1" lang="en-US" altLang="zh-CN" dirty="0"/>
              <a:t>P</a:t>
            </a:r>
            <a:r>
              <a:rPr kumimoji="1" lang="en-US" altLang="zh-CN" dirty="0" smtClean="0"/>
              <a:t>roved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1054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buClr>
                <a:schemeClr val="accent1"/>
              </a:buClr>
              <a:buFont typeface="Wingdings" charset="2"/>
              <a:buChar char="p"/>
            </a:pPr>
            <a:r>
              <a:rPr kumimoji="1" lang="en-US" altLang="zh-CN" dirty="0" smtClean="0">
                <a:solidFill>
                  <a:schemeClr val="tx2"/>
                </a:solidFill>
              </a:rPr>
              <a:t>Total functional correctness.</a:t>
            </a:r>
          </a:p>
          <a:p>
            <a:pPr>
              <a:lnSpc>
                <a:spcPct val="110000"/>
              </a:lnSpc>
              <a:buClr>
                <a:schemeClr val="accent1"/>
              </a:buClr>
              <a:buFont typeface="Wingdings" charset="2"/>
              <a:buChar char="p"/>
            </a:pPr>
            <a:r>
              <a:rPr kumimoji="1" lang="en-US" altLang="zh-CN" dirty="0" smtClean="0">
                <a:solidFill>
                  <a:schemeClr val="tx2"/>
                </a:solidFill>
              </a:rPr>
              <a:t>Safety.</a:t>
            </a:r>
          </a:p>
          <a:p>
            <a:pPr>
              <a:lnSpc>
                <a:spcPct val="110000"/>
              </a:lnSpc>
              <a:buClr>
                <a:schemeClr val="accent1"/>
              </a:buClr>
              <a:buFont typeface="Wingdings" charset="2"/>
              <a:buChar char="p"/>
            </a:pPr>
            <a:r>
              <a:rPr kumimoji="1" lang="en-US" altLang="zh-CN" i="1" dirty="0" smtClean="0">
                <a:solidFill>
                  <a:srgbClr val="7BA79D"/>
                </a:solidFill>
              </a:rPr>
              <a:t>Contextual refinement</a:t>
            </a:r>
            <a:r>
              <a:rPr kumimoji="1" lang="en-US" altLang="zh-CN" dirty="0" smtClean="0">
                <a:solidFill>
                  <a:schemeClr val="tx2"/>
                </a:solidFill>
              </a:rPr>
              <a:t> between the lowest and the top level abstract machine:</a:t>
            </a:r>
          </a:p>
          <a:p>
            <a:pPr marL="0" indent="0">
              <a:lnSpc>
                <a:spcPct val="110000"/>
              </a:lnSpc>
              <a:buClr>
                <a:schemeClr val="accent1"/>
              </a:buClr>
              <a:buNone/>
            </a:pPr>
            <a:endParaRPr kumimoji="1" lang="en-US" altLang="zh-CN" dirty="0" smtClean="0"/>
          </a:p>
          <a:p>
            <a:pPr>
              <a:lnSpc>
                <a:spcPct val="110000"/>
              </a:lnSpc>
              <a:buClr>
                <a:schemeClr val="accent1"/>
              </a:buClr>
              <a:buFont typeface="Wingdings" charset="2"/>
              <a:buChar char="p"/>
            </a:pPr>
            <a:r>
              <a:rPr kumimoji="1" lang="en-US" altLang="zh-CN" dirty="0" smtClean="0">
                <a:solidFill>
                  <a:schemeClr val="tx2"/>
                </a:solidFill>
              </a:rPr>
              <a:t>Data invariants:</a:t>
            </a:r>
          </a:p>
          <a:p>
            <a:pPr lvl="1">
              <a:lnSpc>
                <a:spcPct val="110000"/>
              </a:lnSpc>
              <a:buClr>
                <a:schemeClr val="accent2"/>
              </a:buClr>
              <a:buFont typeface="Wingdings" charset="2"/>
              <a:buChar char="n"/>
            </a:pPr>
            <a:r>
              <a:rPr kumimoji="1" lang="en-US" altLang="zh-CN" dirty="0" smtClean="0"/>
              <a:t>Console’s circular buffer is always well-formed.</a:t>
            </a:r>
          </a:p>
          <a:p>
            <a:pPr lvl="1">
              <a:lnSpc>
                <a:spcPct val="110000"/>
              </a:lnSpc>
              <a:buClr>
                <a:schemeClr val="accent2"/>
              </a:buClr>
              <a:buFont typeface="Wingdings" charset="2"/>
              <a:buChar char="n"/>
            </a:pPr>
            <a:r>
              <a:rPr kumimoji="1" lang="en-US" altLang="zh-CN" dirty="0" smtClean="0"/>
              <a:t>Interrupt controller states are always consistent.</a:t>
            </a:r>
            <a:endParaRPr kumimoji="1" lang="en-US" altLang="zh-CN" dirty="0"/>
          </a:p>
          <a:p>
            <a:pPr>
              <a:lnSpc>
                <a:spcPct val="110000"/>
              </a:lnSpc>
              <a:buClr>
                <a:schemeClr val="accent1"/>
              </a:buClr>
              <a:buFont typeface="Wingdings" charset="2"/>
              <a:buChar char="p"/>
            </a:pPr>
            <a:r>
              <a:rPr kumimoji="1" lang="en-US" altLang="zh-CN" dirty="0" smtClean="0">
                <a:solidFill>
                  <a:srgbClr val="775F55"/>
                </a:solidFill>
              </a:rPr>
              <a:t>The framework also ensures that:</a:t>
            </a:r>
          </a:p>
          <a:p>
            <a:pPr lvl="1">
              <a:lnSpc>
                <a:spcPct val="110000"/>
              </a:lnSpc>
              <a:buClr>
                <a:schemeClr val="accent2"/>
              </a:buClr>
              <a:buFont typeface="Wingdings" charset="2"/>
              <a:buChar char="n"/>
            </a:pPr>
            <a:r>
              <a:rPr kumimoji="1" lang="en-US" altLang="zh-CN" dirty="0" smtClean="0"/>
              <a:t>No code injection attacks, buffer overflow, integer overflow, null pointer access, </a:t>
            </a:r>
            <a:r>
              <a:rPr kumimoji="1" lang="en-US" altLang="zh-CN" i="1" dirty="0" smtClean="0"/>
              <a:t>etc</a:t>
            </a:r>
            <a:r>
              <a:rPr kumimoji="1" lang="en-US" altLang="zh-CN" dirty="0" smtClean="0"/>
              <a:t>.</a:t>
            </a:r>
            <a:endParaRPr kumimoji="1" lang="en-US" altLang="zh-CN" dirty="0"/>
          </a:p>
          <a:p>
            <a:pPr lvl="1">
              <a:buFont typeface="Wingdings" charset="2"/>
              <a:buChar char="p"/>
            </a:pPr>
            <a:endParaRPr kumimoji="1" lang="en-US" altLang="zh-CN" dirty="0" smtClean="0"/>
          </a:p>
        </p:txBody>
      </p:sp>
      <p:pic>
        <p:nvPicPr>
          <p:cNvPr id="5" name="图片 4" descr="main (dragged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512506"/>
            <a:ext cx="5486400" cy="52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6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smtClean="0"/>
              <a:t>Size of TCB and Spec/Proof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53000"/>
          </a:xfrm>
        </p:spPr>
        <p:txBody>
          <a:bodyPr>
            <a:normAutofit fontScale="92500"/>
          </a:bodyPr>
          <a:lstStyle/>
          <a:p>
            <a:pPr>
              <a:buClr>
                <a:schemeClr val="accent1"/>
              </a:buClr>
              <a:buFont typeface="Wingdings" charset="2"/>
              <a:buChar char="p"/>
            </a:pPr>
            <a:r>
              <a:rPr kumimoji="1" lang="en-US" altLang="zh-CN" dirty="0" smtClean="0">
                <a:solidFill>
                  <a:srgbClr val="775F55"/>
                </a:solidFill>
              </a:rPr>
              <a:t>In the TCB</a:t>
            </a:r>
          </a:p>
          <a:p>
            <a:pPr lvl="1">
              <a:buClr>
                <a:schemeClr val="accent2"/>
              </a:buClr>
              <a:buFont typeface="Wingdings" charset="2"/>
              <a:buChar char="n"/>
            </a:pPr>
            <a:r>
              <a:rPr kumimoji="1" lang="en-US" altLang="zh-CN" dirty="0" smtClean="0"/>
              <a:t>X86 hardware model</a:t>
            </a:r>
          </a:p>
          <a:p>
            <a:pPr lvl="1">
              <a:buClr>
                <a:schemeClr val="accent2"/>
              </a:buClr>
              <a:buFont typeface="Wingdings" charset="2"/>
              <a:buChar char="n"/>
            </a:pPr>
            <a:r>
              <a:rPr kumimoji="1" lang="en-US" altLang="zh-CN" dirty="0" smtClean="0"/>
              <a:t>Hardware device/interrupt model (510 LOC)</a:t>
            </a:r>
          </a:p>
          <a:p>
            <a:pPr lvl="1">
              <a:buClr>
                <a:schemeClr val="accent2"/>
              </a:buClr>
              <a:buFont typeface="Wingdings" charset="2"/>
              <a:buChar char="n"/>
            </a:pPr>
            <a:r>
              <a:rPr kumimoji="1" lang="en-US" altLang="zh-CN" dirty="0" smtClean="0"/>
              <a:t>System call specification (126 LOC)</a:t>
            </a:r>
          </a:p>
          <a:p>
            <a:pPr lvl="1">
              <a:buClr>
                <a:schemeClr val="accent2"/>
              </a:buClr>
              <a:buFont typeface="Wingdings" charset="2"/>
              <a:buChar char="n"/>
            </a:pPr>
            <a:r>
              <a:rPr kumimoji="1" lang="en-US" altLang="zh-CN" dirty="0" err="1" smtClean="0"/>
              <a:t>Bootloader</a:t>
            </a:r>
            <a:endParaRPr kumimoji="1" lang="en-US" altLang="zh-CN" dirty="0" smtClean="0"/>
          </a:p>
          <a:p>
            <a:pPr lvl="1">
              <a:buClr>
                <a:schemeClr val="accent2"/>
              </a:buClr>
              <a:buFont typeface="Wingdings" charset="2"/>
              <a:buChar char="n"/>
            </a:pPr>
            <a:r>
              <a:rPr kumimoji="1" lang="en-US" altLang="zh-CN" dirty="0" smtClean="0"/>
              <a:t>Coq proof checker</a:t>
            </a:r>
          </a:p>
          <a:p>
            <a:pPr lvl="1">
              <a:buClr>
                <a:schemeClr val="accent2"/>
              </a:buClr>
              <a:buFont typeface="Wingdings" charset="2"/>
              <a:buChar char="n"/>
            </a:pPr>
            <a:r>
              <a:rPr kumimoji="1" lang="en-US" altLang="zh-CN" dirty="0" smtClean="0"/>
              <a:t>Pretty-printing phase of the CompCert compiler</a:t>
            </a:r>
          </a:p>
          <a:p>
            <a:pPr lvl="1">
              <a:buClr>
                <a:schemeClr val="accent2"/>
              </a:buClr>
              <a:buFont typeface="Wingdings" charset="2"/>
              <a:buChar char="n"/>
            </a:pPr>
            <a:endParaRPr kumimoji="1" lang="en-US" altLang="zh-CN" dirty="0"/>
          </a:p>
          <a:p>
            <a:pPr>
              <a:buClr>
                <a:schemeClr val="accent1"/>
              </a:buClr>
              <a:buFont typeface="Wingdings" charset="2"/>
              <a:buChar char="p"/>
            </a:pPr>
            <a:r>
              <a:rPr kumimoji="1" lang="en-US" altLang="zh-CN" dirty="0" smtClean="0">
                <a:solidFill>
                  <a:srgbClr val="775F55"/>
                </a:solidFill>
              </a:rPr>
              <a:t>Rest of the spec/proof (about 20k LOC)</a:t>
            </a:r>
          </a:p>
          <a:p>
            <a:pPr lvl="1">
              <a:buClr>
                <a:schemeClr val="accent2"/>
              </a:buClr>
              <a:buFont typeface="Wingdings" charset="2"/>
              <a:buChar char="n"/>
            </a:pPr>
            <a:r>
              <a:rPr kumimoji="1" lang="en-US" altLang="zh-CN" dirty="0" smtClean="0"/>
              <a:t>Intermediate and auxiliary specifications and definitions</a:t>
            </a:r>
          </a:p>
          <a:p>
            <a:pPr lvl="1">
              <a:buClr>
                <a:schemeClr val="accent2"/>
              </a:buClr>
              <a:buFont typeface="Wingdings" charset="2"/>
              <a:buChar char="n"/>
            </a:pPr>
            <a:r>
              <a:rPr kumimoji="1" lang="en-US" altLang="zh-CN" dirty="0" smtClean="0"/>
              <a:t>Coq proof scripts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367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smtClean="0"/>
              <a:t>Conclusion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105400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1"/>
              </a:buClr>
              <a:buFont typeface="Wingdings" charset="2"/>
              <a:buChar char="p"/>
            </a:pPr>
            <a:r>
              <a:rPr kumimoji="1" lang="en-US" altLang="zh-CN" dirty="0" smtClean="0"/>
              <a:t>Compositional framework for building certified interruptible kernel with device drivers.</a:t>
            </a:r>
          </a:p>
          <a:p>
            <a:pPr lvl="1">
              <a:buClr>
                <a:schemeClr val="accent2"/>
              </a:buClr>
              <a:buFont typeface="Wingdings" charset="2"/>
              <a:buChar char="n"/>
            </a:pPr>
            <a:r>
              <a:rPr kumimoji="1" lang="en-US" altLang="zh-CN" dirty="0" smtClean="0"/>
              <a:t>Certified abstraction layers with multiple logical CPUs.</a:t>
            </a:r>
          </a:p>
          <a:p>
            <a:pPr lvl="1">
              <a:buClr>
                <a:schemeClr val="accent2"/>
              </a:buClr>
              <a:buFont typeface="Wingdings" charset="2"/>
              <a:buChar char="n"/>
            </a:pPr>
            <a:r>
              <a:rPr kumimoji="1" lang="en-US" altLang="zh-CN" dirty="0" smtClean="0"/>
              <a:t>An abstraction</a:t>
            </a:r>
            <a:r>
              <a:rPr kumimoji="1" lang="en-US" altLang="zh-CN" dirty="0" smtClean="0"/>
              <a:t>-layer-based approach for expressing interrupts.</a:t>
            </a:r>
            <a:endParaRPr kumimoji="1" lang="en-US" altLang="zh-CN" dirty="0"/>
          </a:p>
          <a:p>
            <a:pPr>
              <a:buClr>
                <a:schemeClr val="accent1"/>
              </a:buClr>
              <a:buFont typeface="Wingdings" charset="2"/>
              <a:buChar char="p"/>
            </a:pPr>
            <a:r>
              <a:rPr kumimoji="1" lang="en-US" altLang="zh-CN" dirty="0" smtClean="0">
                <a:solidFill>
                  <a:schemeClr val="tx2"/>
                </a:solidFill>
              </a:rPr>
              <a:t>The first formally verified interruptible OS kernel with device drivers. </a:t>
            </a:r>
          </a:p>
          <a:p>
            <a:pPr>
              <a:buClr>
                <a:schemeClr val="accent1"/>
              </a:buClr>
              <a:buFont typeface="Wingdings" charset="2"/>
              <a:buChar char="p"/>
            </a:pPr>
            <a:r>
              <a:rPr kumimoji="1" lang="en-US" altLang="zh-CN" dirty="0" smtClean="0"/>
              <a:t>Extensions:</a:t>
            </a:r>
            <a:endParaRPr kumimoji="1" lang="en-US" altLang="zh-CN" dirty="0"/>
          </a:p>
          <a:p>
            <a:pPr lvl="1">
              <a:buClr>
                <a:schemeClr val="accent2"/>
              </a:buClr>
              <a:buFont typeface="Wingdings" charset="2"/>
              <a:buChar char="n"/>
            </a:pPr>
            <a:r>
              <a:rPr kumimoji="1" lang="en-US" altLang="zh-CN" dirty="0" smtClean="0"/>
              <a:t>Other drivers</a:t>
            </a:r>
          </a:p>
          <a:p>
            <a:pPr lvl="1">
              <a:buClr>
                <a:schemeClr val="accent2"/>
              </a:buClr>
              <a:buFont typeface="Wingdings" charset="2"/>
              <a:buChar char="n"/>
            </a:pPr>
            <a:r>
              <a:rPr kumimoji="1" lang="en-US" altLang="zh-CN" dirty="0"/>
              <a:t>C</a:t>
            </a:r>
            <a:r>
              <a:rPr kumimoji="1" lang="en-US" altLang="zh-CN" dirty="0" smtClean="0"/>
              <a:t>oncurrency</a:t>
            </a:r>
            <a:endParaRPr kumimoji="1" lang="en-US" altLang="zh-CN" dirty="0"/>
          </a:p>
          <a:p>
            <a:pPr lvl="1">
              <a:buClr>
                <a:schemeClr val="accent2"/>
              </a:buClr>
              <a:buFont typeface="Wingdings" charset="2"/>
              <a:buChar char="n"/>
            </a:pPr>
            <a:r>
              <a:rPr kumimoji="1" lang="en-US" altLang="zh-CN" dirty="0"/>
              <a:t>L</a:t>
            </a:r>
            <a:r>
              <a:rPr kumimoji="1" lang="en-US" altLang="zh-CN" dirty="0" smtClean="0"/>
              <a:t>arger kernel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4191000"/>
            <a:ext cx="34544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9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981200"/>
            <a:ext cx="4013200" cy="40132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298222" y="1862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                                        </a:t>
            </a:r>
            <a:endParaRPr kumimoji="1" lang="zh-CN" altLang="en-US" dirty="0"/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kumimoji="1" lang="en-US" altLang="zh-CN" dirty="0" smtClean="0"/>
              <a:t>Thank You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9921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790613" y="4196200"/>
            <a:ext cx="1676400" cy="160020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4">
                  <a:lumMod val="60000"/>
                  <a:lumOff val="40000"/>
                </a:schemeClr>
              </a:gs>
              <a:gs pos="83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Computer</a:t>
            </a:r>
            <a:r>
              <a:rPr lang="zh-CN" altLang="en-US" dirty="0" smtClean="0"/>
              <a:t> </a:t>
            </a:r>
            <a:r>
              <a:rPr lang="en-US" altLang="zh-CN" dirty="0" smtClean="0"/>
              <a:t>System</a:t>
            </a:r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 smtClean="0"/>
              <a:t>Do we really need high-assurance OS</a:t>
            </a:r>
            <a:r>
              <a:rPr kumimoji="1" lang="en-US" altLang="zh-CN" dirty="0" smtClean="0">
                <a:latin typeface="Arial Hebrew"/>
                <a:cs typeface="Arial Hebrew"/>
              </a:rPr>
              <a:t>?</a:t>
            </a:r>
            <a:endParaRPr kumimoji="1" lang="zh-CN" altLang="en-US" dirty="0">
              <a:latin typeface="Arial Hebrew"/>
              <a:cs typeface="Arial Hebre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60390" y="2551861"/>
            <a:ext cx="1845377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550" b="1" kern="0" dirty="0" smtClean="0">
                <a:solidFill>
                  <a:schemeClr val="accent1">
                    <a:lumMod val="50000"/>
                  </a:schemeClr>
                </a:solidFill>
                <a:latin typeface="Andale Mono"/>
                <a:cs typeface="Andale Mono"/>
              </a:rPr>
              <a:t>Transportation</a:t>
            </a:r>
            <a:endParaRPr kumimoji="1" lang="en-US" sz="1550" b="1" kern="0" dirty="0">
              <a:solidFill>
                <a:schemeClr val="accent1">
                  <a:lumMod val="50000"/>
                </a:schemeClr>
              </a:solidFill>
              <a:latin typeface="Andale Mono"/>
              <a:cs typeface="Andale Mon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9000" y="3709424"/>
            <a:ext cx="896399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550" b="1" kern="0" smtClean="0">
                <a:solidFill>
                  <a:schemeClr val="accent1">
                    <a:lumMod val="50000"/>
                  </a:schemeClr>
                </a:solidFill>
                <a:latin typeface="Andale Mono"/>
                <a:cs typeface="Andale Mono"/>
              </a:rPr>
              <a:t>Health</a:t>
            </a:r>
            <a:endParaRPr kumimoji="1" lang="en-US" sz="1550" b="1" kern="0" dirty="0">
              <a:solidFill>
                <a:schemeClr val="accent1">
                  <a:lumMod val="50000"/>
                </a:schemeClr>
              </a:solidFill>
              <a:latin typeface="Andale Mono"/>
              <a:cs typeface="Andale Mono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93594" y="4996300"/>
            <a:ext cx="1133644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kumimoji="1" sz="1550" b="1" kern="0">
                <a:solidFill>
                  <a:schemeClr val="accent1">
                    <a:lumMod val="50000"/>
                  </a:schemeClr>
                </a:solidFill>
                <a:latin typeface="Andale Mono"/>
                <a:cs typeface="Andale Mono"/>
              </a:defRPr>
            </a:lvl1pPr>
          </a:lstStyle>
          <a:p>
            <a:r>
              <a:rPr lang="en-US" altLang="zh-CN" dirty="0"/>
              <a:t>Aviation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241593" y="6445810"/>
            <a:ext cx="1489510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550" b="1" kern="0" dirty="0" smtClean="0">
                <a:solidFill>
                  <a:schemeClr val="accent1">
                    <a:lumMod val="50000"/>
                  </a:schemeClr>
                </a:solidFill>
                <a:latin typeface="Andale Mono"/>
                <a:cs typeface="Andale Mono"/>
              </a:rPr>
              <a:t>Environment</a:t>
            </a:r>
            <a:endParaRPr kumimoji="1" lang="en-US" sz="1550" b="1" kern="0" dirty="0">
              <a:solidFill>
                <a:schemeClr val="accent1">
                  <a:lumMod val="50000"/>
                </a:schemeClr>
              </a:solidFill>
              <a:latin typeface="Andale Mono"/>
              <a:cs typeface="Andale Mono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55789" y="2519966"/>
            <a:ext cx="1015021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550" b="1" kern="0" dirty="0" smtClean="0">
                <a:solidFill>
                  <a:schemeClr val="accent1">
                    <a:lumMod val="50000"/>
                  </a:schemeClr>
                </a:solidFill>
                <a:latin typeface="Andale Mono"/>
                <a:cs typeface="Andale Mono"/>
              </a:rPr>
              <a:t>Desktop</a:t>
            </a:r>
            <a:endParaRPr kumimoji="1" lang="en-US" sz="1550" b="1" kern="0" dirty="0">
              <a:solidFill>
                <a:schemeClr val="accent1">
                  <a:lumMod val="50000"/>
                </a:schemeClr>
              </a:solidFill>
              <a:latin typeface="Andale Mono"/>
              <a:cs typeface="Andale Mon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86756" y="3699310"/>
            <a:ext cx="896399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550" b="1" kern="0" dirty="0" smtClean="0">
                <a:solidFill>
                  <a:schemeClr val="accent1">
                    <a:lumMod val="50000"/>
                  </a:schemeClr>
                </a:solidFill>
                <a:latin typeface="Andale Mono"/>
                <a:cs typeface="Andale Mono"/>
              </a:rPr>
              <a:t>Mobile</a:t>
            </a:r>
            <a:endParaRPr kumimoji="1" lang="en-US" sz="1550" b="1" kern="0" dirty="0">
              <a:solidFill>
                <a:schemeClr val="accent1">
                  <a:lumMod val="50000"/>
                </a:schemeClr>
              </a:solidFill>
              <a:latin typeface="Andale Mono"/>
              <a:cs typeface="Andale Mono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1457" y="6479079"/>
            <a:ext cx="1252266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550" b="1" kern="0" dirty="0" smtClean="0">
                <a:solidFill>
                  <a:schemeClr val="accent1">
                    <a:lumMod val="50000"/>
                  </a:schemeClr>
                </a:solidFill>
                <a:latin typeface="Andale Mono"/>
                <a:cs typeface="Andale Mono"/>
              </a:rPr>
              <a:t>Financial</a:t>
            </a:r>
            <a:endParaRPr kumimoji="1" lang="en-US" sz="1550" b="1" kern="0" dirty="0">
              <a:solidFill>
                <a:schemeClr val="accent1">
                  <a:lumMod val="50000"/>
                </a:schemeClr>
              </a:solidFill>
              <a:latin typeface="Andale Mono"/>
              <a:cs typeface="Andale Mono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67300" y="1477837"/>
            <a:ext cx="2046711" cy="12075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5555" b="33854"/>
          <a:stretch/>
        </p:blipFill>
        <p:spPr>
          <a:xfrm>
            <a:off x="4985168" y="1902563"/>
            <a:ext cx="2164091" cy="6620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26978" t="8985" r="26844" b="7812"/>
          <a:stretch/>
        </p:blipFill>
        <p:spPr>
          <a:xfrm>
            <a:off x="1388452" y="2458109"/>
            <a:ext cx="704467" cy="12693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t="13014" b="13996"/>
          <a:stretch/>
        </p:blipFill>
        <p:spPr>
          <a:xfrm>
            <a:off x="7015076" y="2681343"/>
            <a:ext cx="1516269" cy="11067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t="26402" b="21077"/>
          <a:stretch/>
        </p:blipFill>
        <p:spPr>
          <a:xfrm>
            <a:off x="6971494" y="4248187"/>
            <a:ext cx="2029709" cy="10660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9549" y="5530014"/>
            <a:ext cx="1163204" cy="116320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/>
          <a:srcRect t="11958" b="16587"/>
          <a:stretch/>
        </p:blipFill>
        <p:spPr>
          <a:xfrm>
            <a:off x="451457" y="4087046"/>
            <a:ext cx="1504033" cy="107468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1313" y="5521327"/>
            <a:ext cx="1164819" cy="1164819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817224" y="1610601"/>
            <a:ext cx="7744247" cy="6771399"/>
          </a:xfrm>
          <a:prstGeom prst="ellipse">
            <a:avLst/>
          </a:prstGeom>
          <a:noFill/>
          <a:ln>
            <a:noFill/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814586" y="5103264"/>
            <a:ext cx="777777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550" b="1" kern="0" dirty="0" smtClean="0">
                <a:solidFill>
                  <a:schemeClr val="accent1">
                    <a:lumMod val="50000"/>
                  </a:schemeClr>
                </a:solidFill>
                <a:latin typeface="Andale Mono"/>
                <a:cs typeface="Andale Mono"/>
              </a:rPr>
              <a:t>cloud</a:t>
            </a:r>
            <a:endParaRPr kumimoji="1" lang="en-US" sz="1550" b="1" kern="0" dirty="0">
              <a:solidFill>
                <a:schemeClr val="accent1">
                  <a:lumMod val="50000"/>
                </a:schemeClr>
              </a:solidFill>
              <a:latin typeface="Andale Mono"/>
              <a:cs typeface="Andale Mono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794923" y="4186454"/>
            <a:ext cx="1676400" cy="1600200"/>
            <a:chOff x="3794923" y="4186454"/>
            <a:chExt cx="1676400" cy="1600200"/>
          </a:xfrm>
        </p:grpSpPr>
        <p:sp>
          <p:nvSpPr>
            <p:cNvPr id="29" name="Oval 28"/>
            <p:cNvSpPr/>
            <p:nvPr/>
          </p:nvSpPr>
          <p:spPr>
            <a:xfrm>
              <a:off x="3794923" y="4186454"/>
              <a:ext cx="1676400" cy="1600200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F5D8BF"/>
                </a:gs>
                <a:gs pos="83000">
                  <a:srgbClr val="F5D8BF"/>
                </a:gs>
                <a:gs pos="100000">
                  <a:srgbClr val="F5D8BF"/>
                </a:gs>
              </a:gsLst>
              <a:lin ang="5400000" scaled="1"/>
            </a:gra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012668" y="4435004"/>
              <a:ext cx="1306255" cy="1199250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C00000"/>
                </a:gs>
                <a:gs pos="83000">
                  <a:srgbClr val="C00000"/>
                </a:gs>
                <a:gs pos="100000">
                  <a:srgbClr val="C00000"/>
                </a:gs>
              </a:gsLst>
              <a:lin ang="5400000" scaled="1"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4389401" y="4773709"/>
              <a:ext cx="552787" cy="5282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Line Callout 2 (Accent Bar) 4"/>
          <p:cNvSpPr/>
          <p:nvPr/>
        </p:nvSpPr>
        <p:spPr>
          <a:xfrm>
            <a:off x="5695655" y="4624388"/>
            <a:ext cx="1453604" cy="276132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31753"/>
              <a:gd name="adj6" fmla="val -61082"/>
            </a:avLst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Hardware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Line Callout 2 (Accent Bar) 29"/>
          <p:cNvSpPr/>
          <p:nvPr/>
        </p:nvSpPr>
        <p:spPr>
          <a:xfrm>
            <a:off x="5695654" y="4235240"/>
            <a:ext cx="1341361" cy="276132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51006"/>
              <a:gd name="adj6" fmla="val -64136"/>
            </a:avLst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FF0000"/>
                </a:solidFill>
              </a:rPr>
              <a:t>OS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Line Callout 2 (Accent Bar) 30"/>
          <p:cNvSpPr/>
          <p:nvPr/>
        </p:nvSpPr>
        <p:spPr>
          <a:xfrm>
            <a:off x="5695654" y="3846092"/>
            <a:ext cx="1417274" cy="276132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81811"/>
              <a:gd name="adj6" fmla="val -64759"/>
            </a:avLst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Applications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34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413" y="2488016"/>
            <a:ext cx="1366924" cy="136692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790613" y="4196200"/>
            <a:ext cx="1676400" cy="1600200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4">
                  <a:lumMod val="60000"/>
                  <a:lumOff val="40000"/>
                </a:schemeClr>
              </a:gs>
              <a:gs pos="83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5400000" scaled="1"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Computer</a:t>
            </a:r>
            <a:r>
              <a:rPr lang="zh-CN" altLang="en-US" dirty="0" smtClean="0"/>
              <a:t> </a:t>
            </a:r>
            <a:r>
              <a:rPr lang="en-US" altLang="zh-CN" dirty="0" smtClean="0"/>
              <a:t>System</a:t>
            </a:r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CN" dirty="0" smtClean="0"/>
              <a:t>Do we really need high-assurance OS</a:t>
            </a:r>
            <a:r>
              <a:rPr kumimoji="1" lang="en-US" altLang="zh-CN" dirty="0" smtClean="0">
                <a:latin typeface="Arial Hebrew"/>
                <a:cs typeface="Arial Hebrew"/>
              </a:rPr>
              <a:t>?</a:t>
            </a:r>
            <a:endParaRPr kumimoji="1" lang="zh-CN" altLang="en-US" dirty="0">
              <a:latin typeface="Arial Hebrew"/>
              <a:cs typeface="Arial Hebre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67013" y="2554828"/>
            <a:ext cx="1133644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550" b="1" kern="0" smtClean="0">
                <a:solidFill>
                  <a:schemeClr val="accent1">
                    <a:lumMod val="50000"/>
                  </a:schemeClr>
                </a:solidFill>
                <a:latin typeface="Andale Mono"/>
                <a:cs typeface="Andale Mono"/>
              </a:rPr>
              <a:t>Accident</a:t>
            </a:r>
            <a:endParaRPr kumimoji="1" lang="en-US" sz="1550" b="1" kern="0" dirty="0">
              <a:solidFill>
                <a:schemeClr val="accent1">
                  <a:lumMod val="50000"/>
                </a:schemeClr>
              </a:solidFill>
              <a:latin typeface="Andale Mono"/>
              <a:cs typeface="Andale Mon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78695" y="3739881"/>
            <a:ext cx="659155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550" b="1" kern="0" smtClean="0">
                <a:solidFill>
                  <a:schemeClr val="accent1">
                    <a:lumMod val="50000"/>
                  </a:schemeClr>
                </a:solidFill>
                <a:latin typeface="Andale Mono"/>
                <a:cs typeface="Andale Mono"/>
              </a:rPr>
              <a:t>Life</a:t>
            </a:r>
            <a:endParaRPr kumimoji="1" lang="en-US" sz="1550" b="1" kern="0" dirty="0">
              <a:solidFill>
                <a:schemeClr val="accent1">
                  <a:lumMod val="50000"/>
                </a:schemeClr>
              </a:solidFill>
              <a:latin typeface="Andale Mono"/>
              <a:cs typeface="Andale Mono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20002" y="5329972"/>
            <a:ext cx="659155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kumimoji="1" sz="1550" b="1" kern="0">
                <a:solidFill>
                  <a:schemeClr val="accent1">
                    <a:lumMod val="50000"/>
                  </a:schemeClr>
                </a:solidFill>
                <a:latin typeface="Andale Mono"/>
                <a:cs typeface="Andale Mono"/>
              </a:defRPr>
            </a:lvl1pPr>
          </a:lstStyle>
          <a:p>
            <a:r>
              <a:rPr lang="en-US" altLang="zh-CN" dirty="0" smtClean="0"/>
              <a:t>Loss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241593" y="6445810"/>
            <a:ext cx="1489510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550" b="1" kern="0" dirty="0" smtClean="0">
                <a:solidFill>
                  <a:schemeClr val="accent1">
                    <a:lumMod val="50000"/>
                  </a:schemeClr>
                </a:solidFill>
                <a:latin typeface="Andale Mono"/>
                <a:cs typeface="Andale Mono"/>
              </a:rPr>
              <a:t>Environment</a:t>
            </a:r>
            <a:endParaRPr kumimoji="1" lang="en-US" sz="1550" b="1" kern="0" dirty="0">
              <a:solidFill>
                <a:schemeClr val="accent1">
                  <a:lumMod val="50000"/>
                </a:schemeClr>
              </a:solidFill>
              <a:latin typeface="Andale Mono"/>
              <a:cs typeface="Andale Mono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55789" y="2519966"/>
            <a:ext cx="777777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550" b="1" kern="0" dirty="0" smtClean="0">
                <a:solidFill>
                  <a:schemeClr val="accent1">
                    <a:lumMod val="50000"/>
                  </a:schemeClr>
                </a:solidFill>
                <a:latin typeface="Andale Mono"/>
                <a:cs typeface="Andale Mono"/>
              </a:rPr>
              <a:t>Crash</a:t>
            </a:r>
            <a:endParaRPr kumimoji="1" lang="en-US" sz="1550" b="1" kern="0" dirty="0">
              <a:solidFill>
                <a:schemeClr val="accent1">
                  <a:lumMod val="50000"/>
                </a:schemeClr>
              </a:solidFill>
              <a:latin typeface="Andale Mono"/>
              <a:cs typeface="Andale Mono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86756" y="3699310"/>
            <a:ext cx="896399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550" b="1" kern="0" dirty="0" smtClean="0">
                <a:solidFill>
                  <a:schemeClr val="accent1">
                    <a:lumMod val="50000"/>
                  </a:schemeClr>
                </a:solidFill>
                <a:latin typeface="Andale Mono"/>
                <a:cs typeface="Andale Mono"/>
              </a:rPr>
              <a:t>Mobile</a:t>
            </a:r>
            <a:endParaRPr kumimoji="1" lang="en-US" sz="1550" b="1" kern="0" dirty="0">
              <a:solidFill>
                <a:schemeClr val="accent1">
                  <a:lumMod val="50000"/>
                </a:schemeClr>
              </a:solidFill>
              <a:latin typeface="Andale Mono"/>
              <a:cs typeface="Andale Mono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0889" y="6525237"/>
            <a:ext cx="1252266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550" b="1" kern="0" dirty="0" smtClean="0">
                <a:solidFill>
                  <a:schemeClr val="accent1">
                    <a:lumMod val="50000"/>
                  </a:schemeClr>
                </a:solidFill>
                <a:latin typeface="Andale Mono"/>
                <a:cs typeface="Andale Mono"/>
              </a:rPr>
              <a:t>Financial</a:t>
            </a:r>
            <a:endParaRPr kumimoji="1" lang="en-US" sz="1550" b="1" kern="0" dirty="0">
              <a:solidFill>
                <a:schemeClr val="accent1">
                  <a:lumMod val="50000"/>
                </a:schemeClr>
              </a:solidFill>
              <a:latin typeface="Andale Mono"/>
              <a:cs typeface="Andale Mono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67300" y="1477837"/>
            <a:ext cx="2046711" cy="1207559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817224" y="1610601"/>
            <a:ext cx="7744247" cy="6771399"/>
          </a:xfrm>
          <a:prstGeom prst="ellipse">
            <a:avLst/>
          </a:prstGeom>
          <a:noFill/>
          <a:ln>
            <a:noFill/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700616" y="5264094"/>
            <a:ext cx="777777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550" b="1" kern="0" dirty="0" smtClean="0">
                <a:solidFill>
                  <a:schemeClr val="accent1">
                    <a:lumMod val="50000"/>
                  </a:schemeClr>
                </a:solidFill>
                <a:latin typeface="Andale Mono"/>
                <a:cs typeface="Andale Mono"/>
              </a:rPr>
              <a:t>cloud</a:t>
            </a:r>
            <a:endParaRPr kumimoji="1" lang="en-US" sz="1550" b="1" kern="0" dirty="0">
              <a:solidFill>
                <a:schemeClr val="accent1">
                  <a:lumMod val="50000"/>
                </a:schemeClr>
              </a:solidFill>
              <a:latin typeface="Andale Mono"/>
              <a:cs typeface="Andale Mono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794923" y="4186454"/>
            <a:ext cx="1676400" cy="1600200"/>
            <a:chOff x="3794923" y="4186454"/>
            <a:chExt cx="1676400" cy="1600200"/>
          </a:xfrm>
        </p:grpSpPr>
        <p:sp>
          <p:nvSpPr>
            <p:cNvPr id="29" name="Oval 28"/>
            <p:cNvSpPr/>
            <p:nvPr/>
          </p:nvSpPr>
          <p:spPr>
            <a:xfrm>
              <a:off x="3794923" y="4186454"/>
              <a:ext cx="1676400" cy="1600200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F5D8BF"/>
                </a:gs>
                <a:gs pos="83000">
                  <a:srgbClr val="F5D8BF"/>
                </a:gs>
                <a:gs pos="100000">
                  <a:srgbClr val="F5D8BF"/>
                </a:gs>
              </a:gsLst>
              <a:lin ang="5400000" scaled="1"/>
            </a:gra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012668" y="4435004"/>
              <a:ext cx="1306255" cy="1199250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C00000"/>
                </a:gs>
                <a:gs pos="83000">
                  <a:srgbClr val="C00000"/>
                </a:gs>
                <a:gs pos="100000">
                  <a:srgbClr val="C00000"/>
                </a:gs>
              </a:gsLst>
              <a:lin ang="5400000" scaled="1"/>
            </a:gra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4389401" y="4773709"/>
              <a:ext cx="552787" cy="5282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Line Callout 2 (Accent Bar) 4"/>
          <p:cNvSpPr/>
          <p:nvPr/>
        </p:nvSpPr>
        <p:spPr>
          <a:xfrm>
            <a:off x="5695655" y="4624388"/>
            <a:ext cx="1453604" cy="276132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31753"/>
              <a:gd name="adj6" fmla="val -61082"/>
            </a:avLst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Hardware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Line Callout 2 (Accent Bar) 29"/>
          <p:cNvSpPr/>
          <p:nvPr/>
        </p:nvSpPr>
        <p:spPr>
          <a:xfrm>
            <a:off x="5695654" y="4235240"/>
            <a:ext cx="1341361" cy="276132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51006"/>
              <a:gd name="adj6" fmla="val -64136"/>
            </a:avLst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FF0000"/>
                </a:solidFill>
              </a:rPr>
              <a:t>OS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Line Callout 2 (Accent Bar) 30"/>
          <p:cNvSpPr/>
          <p:nvPr/>
        </p:nvSpPr>
        <p:spPr>
          <a:xfrm>
            <a:off x="5695654" y="3846092"/>
            <a:ext cx="1417274" cy="276132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81811"/>
              <a:gd name="adj6" fmla="val -64759"/>
            </a:avLst>
          </a:prstGeom>
          <a:noFill/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Applications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9427" y="1481274"/>
            <a:ext cx="1810053" cy="10386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2351" y="1182510"/>
            <a:ext cx="1489450" cy="1489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t="11275" b="15582"/>
          <a:stretch/>
        </p:blipFill>
        <p:spPr>
          <a:xfrm>
            <a:off x="7478695" y="4237906"/>
            <a:ext cx="1508218" cy="11031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4519" y="5509687"/>
            <a:ext cx="1110818" cy="111081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642" y="2607169"/>
            <a:ext cx="2017197" cy="112206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864" r="25940"/>
          <a:stretch/>
        </p:blipFill>
        <p:spPr>
          <a:xfrm>
            <a:off x="380229" y="4106593"/>
            <a:ext cx="1274331" cy="148836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8356" y="5574110"/>
            <a:ext cx="1116557" cy="111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0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zh-CN" dirty="0" smtClean="0">
                <a:ea typeface="SimSun" charset="0"/>
                <a:cs typeface="SimSun" charset="0"/>
              </a:rPr>
              <a:t>Formal Verification of OS Kernel</a:t>
            </a:r>
            <a:endParaRPr lang="en-US" altLang="zh-CN" dirty="0">
              <a:ea typeface="SimSun" charset="0"/>
              <a:cs typeface="SimSun" charset="0"/>
            </a:endParaRPr>
          </a:p>
        </p:txBody>
      </p:sp>
      <p:sp>
        <p:nvSpPr>
          <p:cNvPr id="14" name="内容占位符 2"/>
          <p:cNvSpPr>
            <a:spLocks noGrp="1"/>
          </p:cNvSpPr>
          <p:nvPr>
            <p:ph sz="quarter" idx="1"/>
          </p:nvPr>
        </p:nvSpPr>
        <p:spPr>
          <a:xfrm>
            <a:off x="612648" y="1600201"/>
            <a:ext cx="7997952" cy="609600"/>
          </a:xfrm>
        </p:spPr>
        <p:txBody>
          <a:bodyPr numCol="3">
            <a:normAutofit/>
          </a:bodyPr>
          <a:lstStyle/>
          <a:p>
            <a:pPr>
              <a:buClr>
                <a:schemeClr val="accent1"/>
              </a:buClr>
              <a:buFont typeface="Wingdings" charset="2"/>
              <a:buChar char="p"/>
            </a:pPr>
            <a:r>
              <a:rPr kumimoji="1" lang="en-US" altLang="zh-CN" dirty="0" smtClean="0"/>
              <a:t>seL4</a:t>
            </a:r>
          </a:p>
          <a:p>
            <a:pPr>
              <a:buClr>
                <a:schemeClr val="accent1"/>
              </a:buClr>
              <a:buFont typeface="Wingdings" charset="2"/>
              <a:buChar char="p"/>
            </a:pPr>
            <a:r>
              <a:rPr kumimoji="1" lang="en-US" altLang="zh-CN" dirty="0" smtClean="0"/>
              <a:t>CertiKOS</a:t>
            </a:r>
          </a:p>
          <a:p>
            <a:pPr>
              <a:buClr>
                <a:schemeClr val="accent1"/>
              </a:buClr>
              <a:buFont typeface="Wingdings" charset="2"/>
              <a:buChar char="p"/>
            </a:pPr>
            <a:r>
              <a:rPr kumimoji="1" lang="en-US" altLang="zh-CN" dirty="0" smtClean="0"/>
              <a:t>Verve</a:t>
            </a:r>
            <a:endParaRPr kumimoji="1" lang="zh-CN" alt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2206811" y="6197948"/>
            <a:ext cx="4226052" cy="457200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Hardware</a:t>
            </a:r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2209800" y="2985367"/>
            <a:ext cx="4226052" cy="3102138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2E9F8"/>
              </a:gs>
              <a:gs pos="83000">
                <a:srgbClr val="D2E9F8"/>
              </a:gs>
              <a:gs pos="100000">
                <a:srgbClr val="D2E9F8"/>
              </a:gs>
            </a:gsLst>
            <a:lin ang="5400000" scaled="1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ysClr val="windowText" lastClr="000000"/>
                </a:solidFill>
              </a:rPr>
              <a:t>Kernel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183365" y="2295423"/>
            <a:ext cx="4226052" cy="556054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F5D8BF"/>
              </a:gs>
              <a:gs pos="83000">
                <a:srgbClr val="F5D8BF"/>
              </a:gs>
              <a:gs pos="100000">
                <a:srgbClr val="F5D8BF"/>
              </a:gs>
            </a:gsLst>
            <a:lin ang="5400000" scaled="1"/>
          </a:gra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Application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206811" y="6197948"/>
            <a:ext cx="1905000" cy="457200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CPU</a:t>
            </a:r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4299263" y="6197948"/>
            <a:ext cx="2133600" cy="457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Memory</a:t>
            </a:r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2206811" y="5630304"/>
            <a:ext cx="4226052" cy="45720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2E9F8"/>
              </a:gs>
              <a:gs pos="83000">
                <a:srgbClr val="D2E9F8"/>
              </a:gs>
              <a:gs pos="100000">
                <a:srgbClr val="D2E9F8"/>
              </a:gs>
            </a:gsLst>
            <a:lin ang="5400000" scaled="1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ysClr val="windowText" lastClr="000000"/>
                </a:solidFill>
              </a:rPr>
              <a:t>Memory Mgmt.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206811" y="5094330"/>
            <a:ext cx="4226052" cy="45720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2E9F8"/>
              </a:gs>
              <a:gs pos="83000">
                <a:srgbClr val="D2E9F8"/>
              </a:gs>
              <a:gs pos="100000">
                <a:srgbClr val="D2E9F8"/>
              </a:gs>
            </a:gsLst>
            <a:lin ang="5400000" scaled="1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Thread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206811" y="4558355"/>
            <a:ext cx="4226052" cy="45720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2E9F8"/>
              </a:gs>
              <a:gs pos="83000">
                <a:srgbClr val="D2E9F8"/>
              </a:gs>
              <a:gs pos="100000">
                <a:srgbClr val="D2E9F8"/>
              </a:gs>
            </a:gsLst>
            <a:lin ang="5400000" scaled="1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IPC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206811" y="4022380"/>
            <a:ext cx="4226052" cy="45720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2E9F8"/>
              </a:gs>
              <a:gs pos="83000">
                <a:srgbClr val="D2E9F8"/>
              </a:gs>
              <a:gs pos="100000">
                <a:srgbClr val="D2E9F8"/>
              </a:gs>
            </a:gsLst>
            <a:lin ang="5400000" scaled="1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Process Mgmt.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206811" y="3486405"/>
            <a:ext cx="4226052" cy="45720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2E9F8"/>
              </a:gs>
              <a:gs pos="83000">
                <a:srgbClr val="D2E9F8"/>
              </a:gs>
              <a:gs pos="100000">
                <a:srgbClr val="D2E9F8"/>
              </a:gs>
            </a:gsLst>
            <a:lin ang="5400000" scaled="1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Virtualization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2206811" y="2950430"/>
            <a:ext cx="4226052" cy="45720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2E9F8"/>
              </a:gs>
              <a:gs pos="83000">
                <a:srgbClr val="D2E9F8"/>
              </a:gs>
              <a:gs pos="100000">
                <a:srgbClr val="D2E9F8"/>
              </a:gs>
            </a:gsLst>
            <a:lin ang="5400000" scaled="1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Trap</a:t>
            </a:r>
            <a:endParaRPr lang="en-US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63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6" grpId="0" animBg="1"/>
      <p:bldP spid="27" grpId="0" animBg="1"/>
      <p:bldP spid="28" grpId="0" animBg="1"/>
      <p:bldP spid="30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zh-CN" dirty="0" smtClean="0">
                <a:ea typeface="SimSun" charset="0"/>
                <a:cs typeface="SimSun" charset="0"/>
              </a:rPr>
              <a:t>Formal Verification of OS Kernel</a:t>
            </a:r>
            <a:endParaRPr lang="en-US" altLang="zh-CN" dirty="0">
              <a:ea typeface="SimSun" charset="0"/>
              <a:cs typeface="SimSun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183365" y="2295423"/>
            <a:ext cx="4226052" cy="53992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F5D8BF"/>
              </a:gs>
              <a:gs pos="83000">
                <a:srgbClr val="F5D8BF"/>
              </a:gs>
              <a:gs pos="100000">
                <a:srgbClr val="F5D8BF"/>
              </a:gs>
            </a:gsLst>
            <a:lin ang="5400000" scaled="1"/>
          </a:gra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Applications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206811" y="6197948"/>
            <a:ext cx="1905000" cy="457200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CPU</a:t>
            </a:r>
            <a:endParaRPr lang="en-US" dirty="0"/>
          </a:p>
        </p:txBody>
      </p:sp>
      <p:sp>
        <p:nvSpPr>
          <p:cNvPr id="27" name="Rounded Rectangle 26"/>
          <p:cNvSpPr/>
          <p:nvPr/>
        </p:nvSpPr>
        <p:spPr>
          <a:xfrm>
            <a:off x="4299263" y="6197948"/>
            <a:ext cx="2133600" cy="457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Memory</a:t>
            </a:r>
            <a:endParaRPr lang="en-US" dirty="0"/>
          </a:p>
        </p:txBody>
      </p:sp>
      <p:sp>
        <p:nvSpPr>
          <p:cNvPr id="28" name="Rounded Rectangle 27"/>
          <p:cNvSpPr/>
          <p:nvPr/>
        </p:nvSpPr>
        <p:spPr>
          <a:xfrm>
            <a:off x="2206811" y="5630304"/>
            <a:ext cx="4226052" cy="45720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2E9F8"/>
              </a:gs>
              <a:gs pos="83000">
                <a:srgbClr val="D2E9F8"/>
              </a:gs>
              <a:gs pos="100000">
                <a:srgbClr val="D2E9F8"/>
              </a:gs>
            </a:gsLst>
            <a:lin ang="5400000" scaled="1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ysClr val="windowText" lastClr="000000"/>
                </a:solidFill>
              </a:rPr>
              <a:t>Memory Mgmt.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206811" y="5094330"/>
            <a:ext cx="4226052" cy="45720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2E9F8"/>
              </a:gs>
              <a:gs pos="83000">
                <a:srgbClr val="D2E9F8"/>
              </a:gs>
              <a:gs pos="100000">
                <a:srgbClr val="D2E9F8"/>
              </a:gs>
            </a:gsLst>
            <a:lin ang="5400000" scaled="1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Thread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206811" y="4558355"/>
            <a:ext cx="4226052" cy="45720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2E9F8"/>
              </a:gs>
              <a:gs pos="83000">
                <a:srgbClr val="D2E9F8"/>
              </a:gs>
              <a:gs pos="100000">
                <a:srgbClr val="D2E9F8"/>
              </a:gs>
            </a:gsLst>
            <a:lin ang="5400000" scaled="1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IPC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206811" y="4022380"/>
            <a:ext cx="4226052" cy="45720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2E9F8"/>
              </a:gs>
              <a:gs pos="83000">
                <a:srgbClr val="D2E9F8"/>
              </a:gs>
              <a:gs pos="100000">
                <a:srgbClr val="D2E9F8"/>
              </a:gs>
            </a:gsLst>
            <a:lin ang="5400000" scaled="1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Process Mgmt.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206811" y="3486405"/>
            <a:ext cx="4226052" cy="45720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2E9F8"/>
              </a:gs>
              <a:gs pos="83000">
                <a:srgbClr val="D2E9F8"/>
              </a:gs>
              <a:gs pos="100000">
                <a:srgbClr val="D2E9F8"/>
              </a:gs>
            </a:gsLst>
            <a:lin ang="5400000" scaled="1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Virtualization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2206811" y="2950430"/>
            <a:ext cx="4226052" cy="45720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2E9F8"/>
              </a:gs>
              <a:gs pos="83000">
                <a:srgbClr val="D2E9F8"/>
              </a:gs>
              <a:gs pos="100000">
                <a:srgbClr val="D2E9F8"/>
              </a:gs>
            </a:gsLst>
            <a:lin ang="5400000" scaled="1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Trap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52400" y="5630304"/>
            <a:ext cx="1600200" cy="45720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2E9F8"/>
              </a:gs>
              <a:gs pos="83000">
                <a:srgbClr val="D2E9F8"/>
              </a:gs>
              <a:gs pos="100000">
                <a:srgbClr val="D2E9F8"/>
              </a:gs>
            </a:gsLst>
            <a:lin ang="5400000" scaled="1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ysClr val="windowText" lastClr="000000"/>
                </a:solidFill>
              </a:rPr>
              <a:t>Memory Mgmt.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52400" y="5094330"/>
            <a:ext cx="1600200" cy="45720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2E9F8"/>
              </a:gs>
              <a:gs pos="83000">
                <a:srgbClr val="D2E9F8"/>
              </a:gs>
              <a:gs pos="100000">
                <a:srgbClr val="D2E9F8"/>
              </a:gs>
            </a:gsLst>
            <a:lin ang="5400000" scaled="1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Thread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52400" y="4558355"/>
            <a:ext cx="1600200" cy="45720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2E9F8"/>
              </a:gs>
              <a:gs pos="83000">
                <a:srgbClr val="D2E9F8"/>
              </a:gs>
              <a:gs pos="100000">
                <a:srgbClr val="D2E9F8"/>
              </a:gs>
            </a:gsLst>
            <a:lin ang="5400000" scaled="1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IPC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2400" y="4022380"/>
            <a:ext cx="1600200" cy="45720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2E9F8"/>
              </a:gs>
              <a:gs pos="83000">
                <a:srgbClr val="D2E9F8"/>
              </a:gs>
              <a:gs pos="100000">
                <a:srgbClr val="D2E9F8"/>
              </a:gs>
            </a:gsLst>
            <a:lin ang="5400000" scaled="1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Process Mgmt.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52400" y="3486405"/>
            <a:ext cx="1600200" cy="45720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2E9F8"/>
              </a:gs>
              <a:gs pos="83000">
                <a:srgbClr val="D2E9F8"/>
              </a:gs>
              <a:gs pos="100000">
                <a:srgbClr val="D2E9F8"/>
              </a:gs>
            </a:gsLst>
            <a:lin ang="5400000" scaled="1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Virtualization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52400" y="2945789"/>
            <a:ext cx="8613648" cy="45720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2E9F8"/>
              </a:gs>
              <a:gs pos="83000">
                <a:srgbClr val="D2E9F8"/>
              </a:gs>
              <a:gs pos="100000">
                <a:srgbClr val="D2E9F8"/>
              </a:gs>
            </a:gsLst>
            <a:lin ang="5400000" scaled="1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Trap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60867" y="6197948"/>
            <a:ext cx="1117751" cy="457200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CPU</a:t>
            </a:r>
            <a:endParaRPr lang="en-US" dirty="0"/>
          </a:p>
        </p:txBody>
      </p:sp>
      <p:sp>
        <p:nvSpPr>
          <p:cNvPr id="31" name="Rounded Rectangle 30"/>
          <p:cNvSpPr/>
          <p:nvPr/>
        </p:nvSpPr>
        <p:spPr>
          <a:xfrm>
            <a:off x="1466070" y="6197948"/>
            <a:ext cx="1251881" cy="457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Memory</a:t>
            </a:r>
            <a:endParaRPr lang="en-US" dirty="0"/>
          </a:p>
        </p:txBody>
      </p:sp>
      <p:sp>
        <p:nvSpPr>
          <p:cNvPr id="32" name="Rounded Rectangle 31"/>
          <p:cNvSpPr/>
          <p:nvPr/>
        </p:nvSpPr>
        <p:spPr>
          <a:xfrm>
            <a:off x="5785631" y="2303550"/>
            <a:ext cx="2980417" cy="53992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F5D8BF"/>
              </a:gs>
              <a:gs pos="83000">
                <a:srgbClr val="F5D8BF"/>
              </a:gs>
              <a:gs pos="100000">
                <a:srgbClr val="F5D8BF"/>
              </a:gs>
            </a:gsLst>
            <a:lin ang="5400000" scaled="1"/>
          </a:gra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Applications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824334" y="6215229"/>
            <a:ext cx="760663" cy="457200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L</a:t>
            </a:r>
            <a:r>
              <a:rPr lang="en-US" altLang="zh-CN" dirty="0" smtClean="0"/>
              <a:t>APIC</a:t>
            </a:r>
            <a:endParaRPr lang="en-US" dirty="0"/>
          </a:p>
        </p:txBody>
      </p:sp>
      <p:sp>
        <p:nvSpPr>
          <p:cNvPr id="34" name="Rounded Rectangle 33"/>
          <p:cNvSpPr/>
          <p:nvPr/>
        </p:nvSpPr>
        <p:spPr>
          <a:xfrm>
            <a:off x="3691380" y="6215229"/>
            <a:ext cx="905869" cy="457200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IOAPIC</a:t>
            </a:r>
            <a:endParaRPr lang="en-US" dirty="0"/>
          </a:p>
        </p:txBody>
      </p:sp>
      <p:sp>
        <p:nvSpPr>
          <p:cNvPr id="39" name="Rounded Rectangle 38"/>
          <p:cNvSpPr/>
          <p:nvPr/>
        </p:nvSpPr>
        <p:spPr>
          <a:xfrm>
            <a:off x="4703632" y="5867400"/>
            <a:ext cx="905869" cy="805029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AHCI / SATA (disk)</a:t>
            </a:r>
            <a:endParaRPr lang="en-US" dirty="0"/>
          </a:p>
        </p:txBody>
      </p:sp>
      <p:sp>
        <p:nvSpPr>
          <p:cNvPr id="40" name="Rounded Rectangle 39"/>
          <p:cNvSpPr/>
          <p:nvPr/>
        </p:nvSpPr>
        <p:spPr>
          <a:xfrm>
            <a:off x="5655628" y="5858904"/>
            <a:ext cx="401768" cy="805029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mtClean="0"/>
              <a:t>USB</a:t>
            </a:r>
            <a:endParaRPr lang="en-US" dirty="0"/>
          </a:p>
        </p:txBody>
      </p:sp>
      <p:sp>
        <p:nvSpPr>
          <p:cNvPr id="41" name="Rounded Rectangle 40"/>
          <p:cNvSpPr/>
          <p:nvPr/>
        </p:nvSpPr>
        <p:spPr>
          <a:xfrm>
            <a:off x="6103523" y="5867400"/>
            <a:ext cx="401768" cy="805029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NIC</a:t>
            </a:r>
            <a:endParaRPr lang="en-US" dirty="0"/>
          </a:p>
        </p:txBody>
      </p:sp>
      <p:sp>
        <p:nvSpPr>
          <p:cNvPr id="42" name="Rounded Rectangle 41"/>
          <p:cNvSpPr/>
          <p:nvPr/>
        </p:nvSpPr>
        <p:spPr>
          <a:xfrm>
            <a:off x="6999313" y="5867224"/>
            <a:ext cx="401768" cy="805029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mtClean="0"/>
              <a:t>Serial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6536029" y="630309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mtClean="0"/>
              <a:t>…</a:t>
            </a:r>
            <a:endParaRPr lang="en-US" dirty="0"/>
          </a:p>
        </p:txBody>
      </p:sp>
      <p:sp>
        <p:nvSpPr>
          <p:cNvPr id="44" name="Rounded Rectangle 43"/>
          <p:cNvSpPr/>
          <p:nvPr/>
        </p:nvSpPr>
        <p:spPr>
          <a:xfrm>
            <a:off x="7485436" y="5858904"/>
            <a:ext cx="401768" cy="805029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err="1" smtClean="0"/>
              <a:t>Keybd</a:t>
            </a:r>
            <a:endParaRPr lang="en-US" dirty="0"/>
          </a:p>
        </p:txBody>
      </p:sp>
      <p:sp>
        <p:nvSpPr>
          <p:cNvPr id="45" name="Rounded Rectangle 44"/>
          <p:cNvSpPr/>
          <p:nvPr/>
        </p:nvSpPr>
        <p:spPr>
          <a:xfrm>
            <a:off x="7971559" y="5845897"/>
            <a:ext cx="794489" cy="818036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/>
              <a:t>VGA</a:t>
            </a:r>
          </a:p>
          <a:p>
            <a:pPr algn="ctr"/>
            <a:r>
              <a:rPr lang="en-US" sz="1400" dirty="0" smtClean="0"/>
              <a:t>(video)</a:t>
            </a:r>
            <a:endParaRPr lang="en-US" sz="1400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4843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7847 0 " pathEditMode="relative" ptsTypes="AA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7847 0 " pathEditMode="relative" ptsTypes="AA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7847 0 " pathEditMode="relative" ptsTypes="AA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7847 0 " pathEditMode="relative" ptsTypes="AA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7847 0 " pathEditMode="relative" ptsTypes="AA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3" presetClass="exit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3646 0 " pathEditMode="relative" ptsTypes="AA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3646 0 " pathEditMode="relative" ptsTypes="AA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8819 0 " pathEditMode="relative" ptsTypes="AA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8" grpId="2" animBg="1"/>
      <p:bldP spid="30" grpId="0" animBg="1"/>
      <p:bldP spid="30" grpId="1" animBg="1"/>
      <p:bldP spid="30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38" grpId="0" animBg="1"/>
      <p:bldP spid="38" grpId="1" animBg="1"/>
      <p:bldP spid="17" grpId="0" animBg="1"/>
      <p:bldP spid="18" grpId="0" animBg="1"/>
      <p:bldP spid="19" grpId="0" animBg="1"/>
      <p:bldP spid="20" grpId="0" animBg="1"/>
      <p:bldP spid="21" grpId="0" animBg="1"/>
      <p:bldP spid="24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9" grpId="0" animBg="1"/>
      <p:bldP spid="40" grpId="0" animBg="1"/>
      <p:bldP spid="41" grpId="0" animBg="1"/>
      <p:bldP spid="42" grpId="0" animBg="1"/>
      <p:bldP spid="43" grpId="0"/>
      <p:bldP spid="44" grpId="0" animBg="1"/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zh-CN" dirty="0" smtClean="0">
                <a:ea typeface="SimSun" charset="0"/>
                <a:cs typeface="SimSun" charset="0"/>
              </a:rPr>
              <a:t>Formal Verification of OS Kernel</a:t>
            </a:r>
            <a:endParaRPr lang="en-US" altLang="zh-CN" dirty="0">
              <a:ea typeface="SimSun" charset="0"/>
              <a:cs typeface="SimSun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52400" y="5630304"/>
            <a:ext cx="1600200" cy="45720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2E9F8"/>
              </a:gs>
              <a:gs pos="83000">
                <a:srgbClr val="D2E9F8"/>
              </a:gs>
              <a:gs pos="100000">
                <a:srgbClr val="D2E9F8"/>
              </a:gs>
            </a:gsLst>
            <a:lin ang="5400000" scaled="1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ysClr val="windowText" lastClr="000000"/>
                </a:solidFill>
              </a:rPr>
              <a:t>Memory Mgmt.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52400" y="5094330"/>
            <a:ext cx="1600200" cy="45720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2E9F8"/>
              </a:gs>
              <a:gs pos="83000">
                <a:srgbClr val="D2E9F8"/>
              </a:gs>
              <a:gs pos="100000">
                <a:srgbClr val="D2E9F8"/>
              </a:gs>
            </a:gsLst>
            <a:lin ang="5400000" scaled="1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Thread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52400" y="4558355"/>
            <a:ext cx="1600200" cy="45720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2E9F8"/>
              </a:gs>
              <a:gs pos="83000">
                <a:srgbClr val="D2E9F8"/>
              </a:gs>
              <a:gs pos="100000">
                <a:srgbClr val="D2E9F8"/>
              </a:gs>
            </a:gsLst>
            <a:lin ang="5400000" scaled="1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IPC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2400" y="4022380"/>
            <a:ext cx="1600200" cy="45720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2E9F8"/>
              </a:gs>
              <a:gs pos="83000">
                <a:srgbClr val="D2E9F8"/>
              </a:gs>
              <a:gs pos="100000">
                <a:srgbClr val="D2E9F8"/>
              </a:gs>
            </a:gsLst>
            <a:lin ang="5400000" scaled="1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Process Mgmt.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52400" y="3486405"/>
            <a:ext cx="1600200" cy="45720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2E9F8"/>
              </a:gs>
              <a:gs pos="83000">
                <a:srgbClr val="D2E9F8"/>
              </a:gs>
              <a:gs pos="100000">
                <a:srgbClr val="D2E9F8"/>
              </a:gs>
            </a:gsLst>
            <a:lin ang="5400000" scaled="1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Virtualization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52400" y="2945789"/>
            <a:ext cx="8613648" cy="45720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2E9F8"/>
              </a:gs>
              <a:gs pos="83000">
                <a:srgbClr val="D2E9F8"/>
              </a:gs>
              <a:gs pos="100000">
                <a:srgbClr val="D2E9F8"/>
              </a:gs>
            </a:gsLst>
            <a:lin ang="5400000" scaled="1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Trap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60867" y="6197948"/>
            <a:ext cx="1117751" cy="457200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CPU</a:t>
            </a:r>
            <a:endParaRPr lang="en-US" dirty="0"/>
          </a:p>
        </p:txBody>
      </p:sp>
      <p:sp>
        <p:nvSpPr>
          <p:cNvPr id="31" name="Rounded Rectangle 30"/>
          <p:cNvSpPr/>
          <p:nvPr/>
        </p:nvSpPr>
        <p:spPr>
          <a:xfrm>
            <a:off x="1466070" y="6197948"/>
            <a:ext cx="1251881" cy="457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mtClean="0"/>
              <a:t>Memory</a:t>
            </a:r>
            <a:endParaRPr lang="en-US" dirty="0"/>
          </a:p>
        </p:txBody>
      </p:sp>
      <p:sp>
        <p:nvSpPr>
          <p:cNvPr id="32" name="Rounded Rectangle 31"/>
          <p:cNvSpPr/>
          <p:nvPr/>
        </p:nvSpPr>
        <p:spPr>
          <a:xfrm>
            <a:off x="5785631" y="2303550"/>
            <a:ext cx="2980417" cy="53992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F5D8BF"/>
              </a:gs>
              <a:gs pos="83000">
                <a:srgbClr val="F5D8BF"/>
              </a:gs>
              <a:gs pos="100000">
                <a:srgbClr val="F5D8BF"/>
              </a:gs>
            </a:gsLst>
            <a:lin ang="5400000" scaled="1"/>
          </a:gra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Applications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824334" y="6215229"/>
            <a:ext cx="760663" cy="457200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L</a:t>
            </a:r>
            <a:r>
              <a:rPr lang="en-US" altLang="zh-CN" dirty="0" smtClean="0"/>
              <a:t>APIC</a:t>
            </a:r>
            <a:endParaRPr lang="en-US" dirty="0"/>
          </a:p>
        </p:txBody>
      </p:sp>
      <p:sp>
        <p:nvSpPr>
          <p:cNvPr id="23" name="Rounded Rectangle 22"/>
          <p:cNvSpPr/>
          <p:nvPr/>
        </p:nvSpPr>
        <p:spPr>
          <a:xfrm>
            <a:off x="3691380" y="6215229"/>
            <a:ext cx="905869" cy="457200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IOAPIC</a:t>
            </a:r>
            <a:endParaRPr lang="en-US" dirty="0"/>
          </a:p>
        </p:txBody>
      </p:sp>
      <p:sp>
        <p:nvSpPr>
          <p:cNvPr id="33" name="Rounded Rectangle 32"/>
          <p:cNvSpPr/>
          <p:nvPr/>
        </p:nvSpPr>
        <p:spPr>
          <a:xfrm>
            <a:off x="4703632" y="5867400"/>
            <a:ext cx="905869" cy="805029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AHCI / SATA (disk)</a:t>
            </a:r>
            <a:endParaRPr lang="en-US" dirty="0"/>
          </a:p>
        </p:txBody>
      </p:sp>
      <p:sp>
        <p:nvSpPr>
          <p:cNvPr id="34" name="Rounded Rectangle 33"/>
          <p:cNvSpPr/>
          <p:nvPr/>
        </p:nvSpPr>
        <p:spPr>
          <a:xfrm>
            <a:off x="5655628" y="5858904"/>
            <a:ext cx="401768" cy="805029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mtClean="0"/>
              <a:t>USB</a:t>
            </a:r>
            <a:endParaRPr lang="en-US" dirty="0"/>
          </a:p>
        </p:txBody>
      </p:sp>
      <p:sp>
        <p:nvSpPr>
          <p:cNvPr id="39" name="Rounded Rectangle 38"/>
          <p:cNvSpPr/>
          <p:nvPr/>
        </p:nvSpPr>
        <p:spPr>
          <a:xfrm>
            <a:off x="6103523" y="5867400"/>
            <a:ext cx="401768" cy="805029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smtClean="0"/>
              <a:t>NIC</a:t>
            </a:r>
            <a:endParaRPr lang="en-US" dirty="0"/>
          </a:p>
        </p:txBody>
      </p:sp>
      <p:sp>
        <p:nvSpPr>
          <p:cNvPr id="40" name="Rounded Rectangle 39"/>
          <p:cNvSpPr/>
          <p:nvPr/>
        </p:nvSpPr>
        <p:spPr>
          <a:xfrm>
            <a:off x="6999313" y="5867224"/>
            <a:ext cx="401768" cy="805029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mtClean="0"/>
              <a:t>Serial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36029" y="6303097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mtClean="0"/>
              <a:t>…</a:t>
            </a:r>
            <a:endParaRPr lang="en-US" dirty="0"/>
          </a:p>
        </p:txBody>
      </p:sp>
      <p:sp>
        <p:nvSpPr>
          <p:cNvPr id="41" name="Rounded Rectangle 40"/>
          <p:cNvSpPr/>
          <p:nvPr/>
        </p:nvSpPr>
        <p:spPr>
          <a:xfrm>
            <a:off x="7485436" y="5858904"/>
            <a:ext cx="401768" cy="805029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dirty="0" err="1" smtClean="0"/>
              <a:t>Keybd</a:t>
            </a:r>
            <a:endParaRPr lang="en-US" dirty="0"/>
          </a:p>
        </p:txBody>
      </p:sp>
      <p:sp>
        <p:nvSpPr>
          <p:cNvPr id="44" name="Rounded Rectangle 43"/>
          <p:cNvSpPr/>
          <p:nvPr/>
        </p:nvSpPr>
        <p:spPr>
          <a:xfrm>
            <a:off x="7971559" y="5845897"/>
            <a:ext cx="794489" cy="818036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/>
              <a:t>VGA</a:t>
            </a:r>
          </a:p>
          <a:p>
            <a:pPr algn="ctr"/>
            <a:r>
              <a:rPr lang="en-US" sz="1400" dirty="0" smtClean="0"/>
              <a:t>(video)</a:t>
            </a:r>
            <a:endParaRPr lang="en-US" sz="1400" dirty="0"/>
          </a:p>
        </p:txBody>
      </p:sp>
      <p:sp>
        <p:nvSpPr>
          <p:cNvPr id="25" name="Rounded Rectangle 24"/>
          <p:cNvSpPr/>
          <p:nvPr/>
        </p:nvSpPr>
        <p:spPr>
          <a:xfrm>
            <a:off x="1958708" y="5614066"/>
            <a:ext cx="865626" cy="45720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0DCB2"/>
              </a:gs>
              <a:gs pos="83000">
                <a:srgbClr val="D0DCB2"/>
              </a:gs>
              <a:gs pos="100000">
                <a:srgbClr val="D0DCB2"/>
              </a:gs>
            </a:gsLst>
            <a:lin ang="5400000" scaled="1"/>
          </a:gradFill>
          <a:ln>
            <a:solidFill>
              <a:srgbClr val="AED78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>
                <a:solidFill>
                  <a:sysClr val="windowText" lastClr="000000"/>
                </a:solidFill>
              </a:rPr>
              <a:t>TSC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921076" y="5614066"/>
            <a:ext cx="865626" cy="45720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0DCB2"/>
              </a:gs>
              <a:gs pos="83000">
                <a:srgbClr val="D0DCB2"/>
              </a:gs>
              <a:gs pos="100000">
                <a:srgbClr val="D0DCB2"/>
              </a:gs>
            </a:gsLst>
            <a:lin ang="5400000" scaled="1"/>
          </a:gradFill>
          <a:ln>
            <a:solidFill>
              <a:srgbClr val="AED78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ysClr val="windowText" lastClr="000000"/>
                </a:solidFill>
              </a:rPr>
              <a:t>LAPIC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872871" y="5630304"/>
            <a:ext cx="865626" cy="45720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0DCB2"/>
              </a:gs>
              <a:gs pos="83000">
                <a:srgbClr val="D0DCB2"/>
              </a:gs>
              <a:gs pos="100000">
                <a:srgbClr val="D0DCB2"/>
              </a:gs>
            </a:gsLst>
            <a:lin ang="5400000" scaled="1"/>
          </a:gradFill>
          <a:ln>
            <a:solidFill>
              <a:srgbClr val="AED78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ysClr val="windowText" lastClr="000000"/>
                </a:solidFill>
              </a:rPr>
              <a:t>IOAPIC</a:t>
            </a:r>
            <a:endParaRPr lang="en-US" sz="1600" dirty="0">
              <a:solidFill>
                <a:sysClr val="windowText" lastClr="00000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442312" y="5012903"/>
            <a:ext cx="865626" cy="45720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0DCB2"/>
              </a:gs>
              <a:gs pos="83000">
                <a:srgbClr val="D0DCB2"/>
              </a:gs>
              <a:gs pos="100000">
                <a:srgbClr val="D0DCB2"/>
              </a:gs>
            </a:gsLst>
            <a:lin ang="5400000" scaled="1"/>
          </a:gradFill>
          <a:ln>
            <a:solidFill>
              <a:srgbClr val="AED78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ysClr val="windowText" lastClr="000000"/>
                </a:solidFill>
              </a:rPr>
              <a:t>APIC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958708" y="4368856"/>
            <a:ext cx="865626" cy="45720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0DCB2"/>
              </a:gs>
              <a:gs pos="83000">
                <a:srgbClr val="D0DCB2"/>
              </a:gs>
              <a:gs pos="100000">
                <a:srgbClr val="D0DCB2"/>
              </a:gs>
            </a:gsLst>
            <a:lin ang="5400000" scaled="1"/>
          </a:gradFill>
          <a:ln>
            <a:solidFill>
              <a:srgbClr val="AED78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ysClr val="windowText" lastClr="000000"/>
                </a:solidFill>
              </a:rPr>
              <a:t>Timer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442312" y="3562103"/>
            <a:ext cx="865626" cy="45720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0DCB2"/>
              </a:gs>
              <a:gs pos="83000">
                <a:srgbClr val="D0DCB2"/>
              </a:gs>
              <a:gs pos="100000">
                <a:srgbClr val="D0DCB2"/>
              </a:gs>
            </a:gsLst>
            <a:lin ang="5400000" scaled="1"/>
          </a:gradFill>
          <a:ln>
            <a:solidFill>
              <a:srgbClr val="AED78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ysClr val="windowText" lastClr="000000"/>
                </a:solidFill>
              </a:rPr>
              <a:t>Disk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3440058" y="4148599"/>
            <a:ext cx="865626" cy="45720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0DCB2"/>
              </a:gs>
              <a:gs pos="83000">
                <a:srgbClr val="D0DCB2"/>
              </a:gs>
              <a:gs pos="100000">
                <a:srgbClr val="D0DCB2"/>
              </a:gs>
            </a:gsLst>
            <a:lin ang="5400000" scaled="1"/>
          </a:gradFill>
          <a:ln>
            <a:solidFill>
              <a:srgbClr val="AED78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ysClr val="windowText" lastClr="000000"/>
                </a:solidFill>
              </a:rPr>
              <a:t>AHCI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4738497" y="4538826"/>
            <a:ext cx="1766793" cy="45720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0DCB2"/>
              </a:gs>
              <a:gs pos="83000">
                <a:srgbClr val="D0DCB2"/>
              </a:gs>
              <a:gs pos="100000">
                <a:srgbClr val="D0DCB2"/>
              </a:gs>
            </a:gsLst>
            <a:lin ang="5400000" scaled="1"/>
          </a:gradFill>
          <a:ln>
            <a:solidFill>
              <a:srgbClr val="AED78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PCI Controller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4738540" y="5409527"/>
            <a:ext cx="1766751" cy="332930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PCI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093843" y="3666426"/>
            <a:ext cx="1117310" cy="522791"/>
            <a:chOff x="5237896" y="3725112"/>
            <a:chExt cx="1117310" cy="522791"/>
          </a:xfrm>
        </p:grpSpPr>
        <p:sp>
          <p:nvSpPr>
            <p:cNvPr id="45" name="Rounded Rectangle 44"/>
            <p:cNvSpPr/>
            <p:nvPr/>
          </p:nvSpPr>
          <p:spPr>
            <a:xfrm>
              <a:off x="5344703" y="3725112"/>
              <a:ext cx="1010503" cy="457200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D0DCB2"/>
                </a:gs>
                <a:gs pos="83000">
                  <a:srgbClr val="D0DCB2"/>
                </a:gs>
                <a:gs pos="100000">
                  <a:srgbClr val="D0DCB2"/>
                </a:gs>
              </a:gsLst>
              <a:lin ang="5400000" scaled="1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ysClr val="windowText" lastClr="000000"/>
                  </a:solidFill>
                </a:rPr>
                <a:t>PCI Dev.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5237896" y="3790703"/>
              <a:ext cx="1010503" cy="457200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D0DCB2"/>
                </a:gs>
                <a:gs pos="83000">
                  <a:srgbClr val="D0DCB2"/>
                </a:gs>
                <a:gs pos="100000">
                  <a:srgbClr val="D0DCB2"/>
                </a:gs>
              </a:gsLst>
              <a:lin ang="5400000" scaled="1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 smtClean="0">
                  <a:solidFill>
                    <a:sysClr val="windowText" lastClr="000000"/>
                  </a:solidFill>
                </a:rPr>
                <a:t>PCI Dev.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6658294" y="5156734"/>
            <a:ext cx="798835" cy="45720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0DCB2"/>
              </a:gs>
              <a:gs pos="83000">
                <a:srgbClr val="D0DCB2"/>
              </a:gs>
              <a:gs pos="100000">
                <a:srgbClr val="D0DCB2"/>
              </a:gs>
            </a:gsLst>
            <a:lin ang="5400000" scaled="1"/>
          </a:gradFill>
          <a:ln>
            <a:solidFill>
              <a:srgbClr val="AED78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Serial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7549833" y="5156734"/>
            <a:ext cx="674742" cy="45720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0DCB2"/>
              </a:gs>
              <a:gs pos="83000">
                <a:srgbClr val="D0DCB2"/>
              </a:gs>
              <a:gs pos="100000">
                <a:srgbClr val="D0DCB2"/>
              </a:gs>
            </a:gsLst>
            <a:lin ang="5400000" scaled="1"/>
          </a:gradFill>
          <a:ln>
            <a:solidFill>
              <a:srgbClr val="AED78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Kbd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8317278" y="5156734"/>
            <a:ext cx="826721" cy="45720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0DCB2"/>
              </a:gs>
              <a:gs pos="83000">
                <a:srgbClr val="D0DCB2"/>
              </a:gs>
              <a:gs pos="100000">
                <a:srgbClr val="D0DCB2"/>
              </a:gs>
            </a:gsLst>
            <a:lin ang="5400000" scaled="1"/>
          </a:gradFill>
          <a:ln>
            <a:solidFill>
              <a:srgbClr val="AED78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Video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955941" y="4370495"/>
            <a:ext cx="1611287" cy="45720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D0DCB2"/>
              </a:gs>
              <a:gs pos="83000">
                <a:srgbClr val="D0DCB2"/>
              </a:gs>
              <a:gs pos="100000">
                <a:srgbClr val="D0DCB2"/>
              </a:gs>
            </a:gsLst>
            <a:lin ang="5400000" scaled="1"/>
          </a:gradFill>
          <a:ln>
            <a:solidFill>
              <a:srgbClr val="AED78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Console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cxnSp>
        <p:nvCxnSpPr>
          <p:cNvPr id="8" name="Straight Arrow Connector 7"/>
          <p:cNvCxnSpPr>
            <a:endCxn id="30" idx="0"/>
          </p:cNvCxnSpPr>
          <p:nvPr/>
        </p:nvCxnSpPr>
        <p:spPr>
          <a:xfrm rot="5400000">
            <a:off x="1911763" y="3889097"/>
            <a:ext cx="959517" cy="12700"/>
          </a:xfrm>
          <a:prstGeom prst="bentConnector3">
            <a:avLst>
              <a:gd name="adj1" fmla="val 50000"/>
            </a:avLst>
          </a:prstGeom>
          <a:ln w="381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7"/>
          <p:cNvCxnSpPr>
            <a:stCxn id="30" idx="2"/>
            <a:endCxn id="25" idx="0"/>
          </p:cNvCxnSpPr>
          <p:nvPr/>
        </p:nvCxnSpPr>
        <p:spPr>
          <a:xfrm rot="5400000">
            <a:off x="1997516" y="5220061"/>
            <a:ext cx="788010" cy="12700"/>
          </a:xfrm>
          <a:prstGeom prst="bentConnector3">
            <a:avLst>
              <a:gd name="adj1" fmla="val 50000"/>
            </a:avLst>
          </a:prstGeom>
          <a:ln w="381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7"/>
          <p:cNvCxnSpPr>
            <a:endCxn id="26" idx="0"/>
          </p:cNvCxnSpPr>
          <p:nvPr/>
        </p:nvCxnSpPr>
        <p:spPr>
          <a:xfrm rot="16200000" flipH="1">
            <a:off x="2581514" y="4841691"/>
            <a:ext cx="781660" cy="763089"/>
          </a:xfrm>
          <a:prstGeom prst="bentConnector3">
            <a:avLst>
              <a:gd name="adj1" fmla="val 50000"/>
            </a:avLst>
          </a:prstGeom>
          <a:ln w="381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7"/>
          <p:cNvCxnSpPr>
            <a:endCxn id="28" idx="0"/>
          </p:cNvCxnSpPr>
          <p:nvPr/>
        </p:nvCxnSpPr>
        <p:spPr>
          <a:xfrm>
            <a:off x="2824334" y="4826056"/>
            <a:ext cx="1050791" cy="186847"/>
          </a:xfrm>
          <a:prstGeom prst="bentConnector2">
            <a:avLst/>
          </a:prstGeom>
          <a:ln w="381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7"/>
          <p:cNvCxnSpPr/>
          <p:nvPr/>
        </p:nvCxnSpPr>
        <p:spPr>
          <a:xfrm rot="5400000">
            <a:off x="3911249" y="4809350"/>
            <a:ext cx="407107" cy="3"/>
          </a:xfrm>
          <a:prstGeom prst="bentConnector3">
            <a:avLst>
              <a:gd name="adj1" fmla="val 50000"/>
            </a:avLst>
          </a:prstGeom>
          <a:ln w="381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7"/>
          <p:cNvCxnSpPr/>
          <p:nvPr/>
        </p:nvCxnSpPr>
        <p:spPr>
          <a:xfrm rot="16200000" flipH="1">
            <a:off x="3504898" y="5550203"/>
            <a:ext cx="160198" cy="1"/>
          </a:xfrm>
          <a:prstGeom prst="bentConnector3">
            <a:avLst>
              <a:gd name="adj1" fmla="val 50000"/>
            </a:avLst>
          </a:prstGeom>
          <a:ln w="381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7"/>
          <p:cNvCxnSpPr>
            <a:stCxn id="28" idx="2"/>
            <a:endCxn id="27" idx="0"/>
          </p:cNvCxnSpPr>
          <p:nvPr/>
        </p:nvCxnSpPr>
        <p:spPr>
          <a:xfrm rot="16200000" flipH="1">
            <a:off x="4010304" y="5334923"/>
            <a:ext cx="160201" cy="430559"/>
          </a:xfrm>
          <a:prstGeom prst="bentConnector3">
            <a:avLst>
              <a:gd name="adj1" fmla="val 50000"/>
            </a:avLst>
          </a:prstGeom>
          <a:ln w="381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7"/>
          <p:cNvCxnSpPr>
            <a:stCxn id="35" idx="2"/>
            <a:endCxn id="36" idx="0"/>
          </p:cNvCxnSpPr>
          <p:nvPr/>
        </p:nvCxnSpPr>
        <p:spPr>
          <a:xfrm rot="5400000">
            <a:off x="3809350" y="4082824"/>
            <a:ext cx="129296" cy="2254"/>
          </a:xfrm>
          <a:prstGeom prst="bentConnector3">
            <a:avLst>
              <a:gd name="adj1" fmla="val 50000"/>
            </a:avLst>
          </a:prstGeom>
          <a:ln w="381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"/>
          <p:cNvCxnSpPr>
            <a:stCxn id="43" idx="2"/>
            <a:endCxn id="37" idx="0"/>
          </p:cNvCxnSpPr>
          <p:nvPr/>
        </p:nvCxnSpPr>
        <p:spPr>
          <a:xfrm rot="16200000" flipH="1">
            <a:off x="5435690" y="4352621"/>
            <a:ext cx="349609" cy="22799"/>
          </a:xfrm>
          <a:prstGeom prst="bentConnector3">
            <a:avLst>
              <a:gd name="adj1" fmla="val 50000"/>
            </a:avLst>
          </a:prstGeom>
          <a:ln w="381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"/>
          <p:cNvCxnSpPr>
            <a:endCxn id="35" idx="0"/>
          </p:cNvCxnSpPr>
          <p:nvPr/>
        </p:nvCxnSpPr>
        <p:spPr>
          <a:xfrm rot="16200000" flipH="1">
            <a:off x="3769003" y="3455980"/>
            <a:ext cx="209991" cy="2254"/>
          </a:xfrm>
          <a:prstGeom prst="bentConnector3">
            <a:avLst>
              <a:gd name="adj1" fmla="val 50000"/>
            </a:avLst>
          </a:prstGeom>
          <a:ln w="381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7"/>
          <p:cNvCxnSpPr>
            <a:endCxn id="45" idx="0"/>
          </p:cNvCxnSpPr>
          <p:nvPr/>
        </p:nvCxnSpPr>
        <p:spPr>
          <a:xfrm rot="16200000" flipH="1">
            <a:off x="5589092" y="3549615"/>
            <a:ext cx="233619" cy="1"/>
          </a:xfrm>
          <a:prstGeom prst="bentConnector3">
            <a:avLst>
              <a:gd name="adj1" fmla="val 50000"/>
            </a:avLst>
          </a:prstGeom>
          <a:ln w="381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Arrow Connector 7"/>
          <p:cNvCxnSpPr>
            <a:stCxn id="37" idx="2"/>
            <a:endCxn id="38" idx="0"/>
          </p:cNvCxnSpPr>
          <p:nvPr/>
        </p:nvCxnSpPr>
        <p:spPr>
          <a:xfrm rot="16200000" flipH="1">
            <a:off x="5415155" y="5202765"/>
            <a:ext cx="413501" cy="22"/>
          </a:xfrm>
          <a:prstGeom prst="bentConnector3">
            <a:avLst>
              <a:gd name="adj1" fmla="val 50000"/>
            </a:avLst>
          </a:prstGeom>
          <a:ln w="381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Arrow Connector 7"/>
          <p:cNvCxnSpPr>
            <a:stCxn id="36" idx="3"/>
            <a:endCxn id="37" idx="1"/>
          </p:cNvCxnSpPr>
          <p:nvPr/>
        </p:nvCxnSpPr>
        <p:spPr>
          <a:xfrm>
            <a:off x="4305684" y="4377199"/>
            <a:ext cx="432813" cy="390227"/>
          </a:xfrm>
          <a:prstGeom prst="bentConnector3">
            <a:avLst>
              <a:gd name="adj1" fmla="val 50000"/>
            </a:avLst>
          </a:prstGeom>
          <a:ln w="381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7"/>
          <p:cNvCxnSpPr>
            <a:stCxn id="37" idx="2"/>
            <a:endCxn id="28" idx="3"/>
          </p:cNvCxnSpPr>
          <p:nvPr/>
        </p:nvCxnSpPr>
        <p:spPr>
          <a:xfrm rot="5400000">
            <a:off x="4842178" y="4461786"/>
            <a:ext cx="245477" cy="1313956"/>
          </a:xfrm>
          <a:prstGeom prst="bentConnector2">
            <a:avLst/>
          </a:prstGeom>
          <a:ln w="381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7"/>
          <p:cNvCxnSpPr>
            <a:stCxn id="49" idx="1"/>
          </p:cNvCxnSpPr>
          <p:nvPr/>
        </p:nvCxnSpPr>
        <p:spPr>
          <a:xfrm rot="10800000" flipV="1">
            <a:off x="4301589" y="4599095"/>
            <a:ext cx="2654353" cy="510814"/>
          </a:xfrm>
          <a:prstGeom prst="bentConnector3">
            <a:avLst>
              <a:gd name="adj1" fmla="val 11886"/>
            </a:avLst>
          </a:prstGeom>
          <a:ln w="381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4" name="Straight Arrow Connector 7"/>
          <p:cNvCxnSpPr>
            <a:stCxn id="49" idx="2"/>
            <a:endCxn id="46" idx="0"/>
          </p:cNvCxnSpPr>
          <p:nvPr/>
        </p:nvCxnSpPr>
        <p:spPr>
          <a:xfrm rot="5400000">
            <a:off x="7245130" y="4640278"/>
            <a:ext cx="329039" cy="703873"/>
          </a:xfrm>
          <a:prstGeom prst="bentConnector3">
            <a:avLst>
              <a:gd name="adj1" fmla="val 50000"/>
            </a:avLst>
          </a:prstGeom>
          <a:ln w="381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Straight Arrow Connector 7"/>
          <p:cNvCxnSpPr>
            <a:stCxn id="49" idx="2"/>
            <a:endCxn id="47" idx="0"/>
          </p:cNvCxnSpPr>
          <p:nvPr/>
        </p:nvCxnSpPr>
        <p:spPr>
          <a:xfrm rot="16200000" flipH="1">
            <a:off x="7659875" y="4929404"/>
            <a:ext cx="329039" cy="125619"/>
          </a:xfrm>
          <a:prstGeom prst="bentConnector3">
            <a:avLst>
              <a:gd name="adj1" fmla="val 50000"/>
            </a:avLst>
          </a:prstGeom>
          <a:ln w="381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Straight Arrow Connector 7"/>
          <p:cNvCxnSpPr>
            <a:stCxn id="49" idx="2"/>
            <a:endCxn id="48" idx="0"/>
          </p:cNvCxnSpPr>
          <p:nvPr/>
        </p:nvCxnSpPr>
        <p:spPr>
          <a:xfrm rot="16200000" flipH="1">
            <a:off x="8081593" y="4507687"/>
            <a:ext cx="329039" cy="969054"/>
          </a:xfrm>
          <a:prstGeom prst="bentConnector3">
            <a:avLst>
              <a:gd name="adj1" fmla="val 50000"/>
            </a:avLst>
          </a:prstGeom>
          <a:ln w="381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9" name="Straight Arrow Connector 7"/>
          <p:cNvCxnSpPr>
            <a:endCxn id="49" idx="0"/>
          </p:cNvCxnSpPr>
          <p:nvPr/>
        </p:nvCxnSpPr>
        <p:spPr>
          <a:xfrm rot="5400000">
            <a:off x="7284183" y="3893092"/>
            <a:ext cx="954805" cy="12700"/>
          </a:xfrm>
          <a:prstGeom prst="bentConnector3">
            <a:avLst>
              <a:gd name="adj1" fmla="val 50000"/>
            </a:avLst>
          </a:prstGeom>
          <a:ln w="38100"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3" name="Rounded Rectangle 122"/>
          <p:cNvSpPr/>
          <p:nvPr/>
        </p:nvSpPr>
        <p:spPr>
          <a:xfrm>
            <a:off x="3918998" y="2295776"/>
            <a:ext cx="1736630" cy="53992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F5D8BF"/>
              </a:gs>
              <a:gs pos="83000">
                <a:srgbClr val="F5D8BF"/>
              </a:gs>
              <a:gs pos="100000">
                <a:srgbClr val="F5D8BF"/>
              </a:gs>
            </a:gsLst>
            <a:lin ang="5400000" scaled="1"/>
          </a:gra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Virtual Dev. N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24" name="Rounded Rectangle 123"/>
          <p:cNvSpPr/>
          <p:nvPr/>
        </p:nvSpPr>
        <p:spPr>
          <a:xfrm>
            <a:off x="1613099" y="2303550"/>
            <a:ext cx="1736630" cy="53992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F5D8BF"/>
              </a:gs>
              <a:gs pos="83000">
                <a:srgbClr val="F5D8BF"/>
              </a:gs>
              <a:gs pos="100000">
                <a:srgbClr val="F5D8BF"/>
              </a:gs>
            </a:gsLst>
            <a:lin ang="5400000" scaled="1"/>
          </a:gra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Virtual Dev. 1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207564" y="2295776"/>
            <a:ext cx="1258506" cy="53992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F5D8BF"/>
              </a:gs>
              <a:gs pos="83000">
                <a:srgbClr val="F5D8BF"/>
              </a:gs>
              <a:gs pos="100000">
                <a:srgbClr val="F5D8BF"/>
              </a:gs>
            </a:gsLst>
            <a:lin ang="5400000" scaled="1"/>
          </a:gra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ysClr val="windowText" lastClr="000000"/>
                </a:solidFill>
              </a:rPr>
              <a:t>VM Monitor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3429397" y="248123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62" name="TextBox 3"/>
          <p:cNvSpPr txBox="1"/>
          <p:nvPr/>
        </p:nvSpPr>
        <p:spPr>
          <a:xfrm>
            <a:off x="4377633" y="3889382"/>
            <a:ext cx="15184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?</a:t>
            </a:r>
            <a:endParaRPr lang="en-US" sz="96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4764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124" grpId="0" animBg="1"/>
      <p:bldP spid="125" grpId="0" animBg="1"/>
      <p:bldP spid="126" grpId="0"/>
      <p:bldP spid="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dirty="0" smtClean="0"/>
              <a:t>Device Drivers in </a:t>
            </a:r>
            <a:r>
              <a:rPr kumimoji="1" lang="en-US" altLang="zh-CN" dirty="0" smtClean="0"/>
              <a:t>Mainstream </a:t>
            </a:r>
            <a:r>
              <a:rPr kumimoji="1" lang="en-US" altLang="zh-CN" dirty="0" smtClean="0"/>
              <a:t>OS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Clr>
                <a:schemeClr val="accent1"/>
              </a:buClr>
              <a:buFont typeface="Wingdings" charset="2"/>
              <a:buChar char="p"/>
            </a:pPr>
            <a:r>
              <a:rPr kumimoji="1" lang="en-US" altLang="zh-CN" dirty="0"/>
              <a:t>70% of Linux 2.4.1 kernel are device drivers.</a:t>
            </a:r>
          </a:p>
          <a:p>
            <a:pPr>
              <a:buClr>
                <a:schemeClr val="accent1"/>
              </a:buClr>
              <a:buFont typeface="Wingdings" charset="2"/>
              <a:buChar char="p"/>
            </a:pPr>
            <a:r>
              <a:rPr kumimoji="1" lang="en-US" altLang="zh-CN" dirty="0"/>
              <a:t>70% of Windows crash are caused by third-party driver code.</a:t>
            </a:r>
            <a:endParaRPr kumimoji="1" lang="zh-CN" altLang="en-US" dirty="0"/>
          </a:p>
          <a:p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156" y="3352800"/>
            <a:ext cx="5669844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5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中值">
  <a:themeElements>
    <a:clrScheme name="中值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中值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中值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</a:spPr>
      <a:bodyPr wrap="square" rtlCol="0">
        <a:spAutoFit/>
      </a:bodyPr>
      <a:lstStyle>
        <a:defPPr>
          <a:defRPr kumimoji="1" sz="1550" b="1" kern="0" dirty="0" err="1">
            <a:solidFill>
              <a:srgbClr val="660066"/>
            </a:solidFill>
            <a:latin typeface="Andale Mono"/>
            <a:cs typeface="Andale Mono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中值.thmx</Template>
  <TotalTime>52630</TotalTime>
  <Words>1439</Words>
  <Application>Microsoft Macintosh PowerPoint</Application>
  <PresentationFormat>全屏显示(4:3)</PresentationFormat>
  <Paragraphs>339</Paragraphs>
  <Slides>38</Slides>
  <Notes>23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39" baseType="lpstr">
      <vt:lpstr>中值</vt:lpstr>
      <vt:lpstr>Toward Compositional Verification of Interruptible OS Kernels and Device Drivers</vt:lpstr>
      <vt:lpstr>Do we really need high-assurance OS?</vt:lpstr>
      <vt:lpstr>Do we really need high-assurance OS?</vt:lpstr>
      <vt:lpstr>Do we really need high-assurance OS?</vt:lpstr>
      <vt:lpstr>Do we really need high-assurance OS?</vt:lpstr>
      <vt:lpstr>Formal Verification of OS Kernel</vt:lpstr>
      <vt:lpstr>Formal Verification of OS Kernel</vt:lpstr>
      <vt:lpstr>Formal Verification of OS Kernel</vt:lpstr>
      <vt:lpstr>Device Drivers in Mainstream OS</vt:lpstr>
      <vt:lpstr>PowerPoint 演示文稿</vt:lpstr>
      <vt:lpstr>Main Challenge</vt:lpstr>
      <vt:lpstr>Other Challenges</vt:lpstr>
      <vt:lpstr>Our Contributions</vt:lpstr>
      <vt:lpstr>Our Contributions</vt:lpstr>
      <vt:lpstr>Linux Kernel Map</vt:lpstr>
      <vt:lpstr>New Machine Model</vt:lpstr>
      <vt:lpstr>Our Contributions</vt:lpstr>
      <vt:lpstr>Hardware Device Model</vt:lpstr>
      <vt:lpstr>Raw Device Object</vt:lpstr>
      <vt:lpstr>Extended Device Object</vt:lpstr>
      <vt:lpstr>Recap: Machine Model</vt:lpstr>
      <vt:lpstr>Our Contributions</vt:lpstr>
      <vt:lpstr>Interrupt Models</vt:lpstr>
      <vt:lpstr>New HW Interrupt Model</vt:lpstr>
      <vt:lpstr>Semantics of intr_disable</vt:lpstr>
      <vt:lpstr>Semantics of intr_enable</vt:lpstr>
      <vt:lpstr>Refinement btw. The HW &amp; Abstract Interrupt Model</vt:lpstr>
      <vt:lpstr>Our Approach</vt:lpstr>
      <vt:lpstr>Our Contributions</vt:lpstr>
      <vt:lpstr>Interruptible mCertiKOS with Drivers</vt:lpstr>
      <vt:lpstr>Case Study: Modeling HW Devices</vt:lpstr>
      <vt:lpstr>Case Study: Serial Device</vt:lpstr>
      <vt:lpstr>Serial Interrupt Handler</vt:lpstr>
      <vt:lpstr>Serial Driver</vt:lpstr>
      <vt:lpstr>What We Have Proved</vt:lpstr>
      <vt:lpstr>Size of TCB and Spec/Proof</vt:lpstr>
      <vt:lpstr>Conclusion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Verified Smallfoot</dc:title>
  <dc:creator>appel</dc:creator>
  <cp:lastModifiedBy>Newman Wu</cp:lastModifiedBy>
  <cp:revision>610</cp:revision>
  <dcterms:created xsi:type="dcterms:W3CDTF">2011-07-15T14:05:55Z</dcterms:created>
  <dcterms:modified xsi:type="dcterms:W3CDTF">2016-06-16T23:32:09Z</dcterms:modified>
</cp:coreProperties>
</file>