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44" r:id="rId2"/>
    <p:sldMasterId id="2147483751" r:id="rId3"/>
    <p:sldMasterId id="2147483789" r:id="rId4"/>
  </p:sldMasterIdLst>
  <p:notesMasterIdLst>
    <p:notesMasterId r:id="rId50"/>
  </p:notesMasterIdLst>
  <p:sldIdLst>
    <p:sldId id="625" r:id="rId5"/>
    <p:sldId id="626" r:id="rId6"/>
    <p:sldId id="520" r:id="rId7"/>
    <p:sldId id="391" r:id="rId8"/>
    <p:sldId id="524" r:id="rId9"/>
    <p:sldId id="522" r:id="rId10"/>
    <p:sldId id="521" r:id="rId11"/>
    <p:sldId id="627" r:id="rId12"/>
    <p:sldId id="527" r:id="rId13"/>
    <p:sldId id="525" r:id="rId14"/>
    <p:sldId id="537" r:id="rId15"/>
    <p:sldId id="583" r:id="rId16"/>
    <p:sldId id="631" r:id="rId17"/>
    <p:sldId id="632" r:id="rId18"/>
    <p:sldId id="532" r:id="rId19"/>
    <p:sldId id="531" r:id="rId20"/>
    <p:sldId id="534" r:id="rId21"/>
    <p:sldId id="535" r:id="rId22"/>
    <p:sldId id="536" r:id="rId23"/>
    <p:sldId id="587" r:id="rId24"/>
    <p:sldId id="547" r:id="rId25"/>
    <p:sldId id="548" r:id="rId26"/>
    <p:sldId id="628" r:id="rId27"/>
    <p:sldId id="637" r:id="rId28"/>
    <p:sldId id="588" r:id="rId29"/>
    <p:sldId id="599" r:id="rId30"/>
    <p:sldId id="634" r:id="rId31"/>
    <p:sldId id="635" r:id="rId32"/>
    <p:sldId id="636" r:id="rId33"/>
    <p:sldId id="597" r:id="rId34"/>
    <p:sldId id="598" r:id="rId35"/>
    <p:sldId id="623" r:id="rId36"/>
    <p:sldId id="638" r:id="rId37"/>
    <p:sldId id="394" r:id="rId38"/>
    <p:sldId id="465" r:id="rId39"/>
    <p:sldId id="476" r:id="rId40"/>
    <p:sldId id="487" r:id="rId41"/>
    <p:sldId id="493" r:id="rId42"/>
    <p:sldId id="441" r:id="rId43"/>
    <p:sldId id="633" r:id="rId44"/>
    <p:sldId id="594" r:id="rId45"/>
    <p:sldId id="620" r:id="rId46"/>
    <p:sldId id="624" r:id="rId47"/>
    <p:sldId id="621" r:id="rId48"/>
    <p:sldId id="622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7C4"/>
    <a:srgbClr val="49FF8A"/>
    <a:srgbClr val="FFD8B9"/>
    <a:srgbClr val="EFCDD0"/>
    <a:srgbClr val="E1DEA3"/>
    <a:srgbClr val="48F484"/>
    <a:srgbClr val="44E51B"/>
    <a:srgbClr val="FFFF66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95" autoAdjust="0"/>
    <p:restoredTop sz="83956" autoAdjust="0"/>
  </p:normalViewPr>
  <p:slideViewPr>
    <p:cSldViewPr>
      <p:cViewPr varScale="1">
        <p:scale>
          <a:sx n="160" d="100"/>
          <a:sy n="160" d="100"/>
        </p:scale>
        <p:origin x="-12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7BBF0-95DB-485B-8F44-219DC193D725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49B44-D953-4C15-A5A6-64A7BF99D1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11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317467-818B-A546-86FD-28143F6FE9C7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5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zh-CN" dirty="0" smtClean="0">
              <a:ea typeface="SimSun" charset="0"/>
              <a:cs typeface="SimSu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49B44-D953-4C15-A5A6-64A7BF99D17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33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49B44-D953-4C15-A5A6-64A7BF99D17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68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that the definition of deep spec is relative to the</a:t>
            </a:r>
            <a:r>
              <a:rPr lang="en-US" baseline="0" dirty="0" smtClean="0"/>
              <a:t> definition of “observational equivalence”.  Even types can be considered as deep specs if the observers are somewhat “blind”.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49B44-D953-4C15-A5A6-64A7BF99D17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42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</a:t>
            </a:r>
            <a:r>
              <a:rPr lang="en-US" baseline="0" dirty="0" smtClean="0"/>
              <a:t> refrain calling “types” and partial correctness specification as shallow specification since the definition of whether a specification is shallow or deep depends on the definition of “observational equivalence”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49B44-D953-4C15-A5A6-64A7BF99D17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63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concrete memory,</a:t>
            </a:r>
            <a:r>
              <a:rPr lang="en-US" baseline="0" dirty="0" smtClean="0"/>
              <a:t> we use doubly linked list to implement the thread queue.</a:t>
            </a:r>
          </a:p>
          <a:p>
            <a:r>
              <a:rPr lang="en-US" baseline="0" dirty="0" smtClean="0"/>
              <a:t>For each element, we have to store the pointers to the previous and the next elements in the queue.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the low level abstract state, we can still use the abstract doubly linked list to represent the thread queue,</a:t>
            </a:r>
          </a:p>
          <a:p>
            <a:r>
              <a:rPr lang="en-US" baseline="0" dirty="0" smtClean="0"/>
              <a:t>but storing the index instead of the pointers.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the high abstract state, we can come up with some highly abstract representation, like the Coq defined list.</a:t>
            </a:r>
          </a:p>
          <a:p>
            <a:r>
              <a:rPr lang="en-US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49B44-D953-4C15-A5A6-64A7BF99D17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58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49B44-D953-4C15-A5A6-64A7BF99D17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58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49B44-D953-4C15-A5A6-64A7BF99D17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9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93" indent="0" algn="ctr">
              <a:buNone/>
              <a:defRPr/>
            </a:lvl2pPr>
            <a:lvl3pPr marL="913788" indent="0" algn="ctr">
              <a:buNone/>
              <a:defRPr/>
            </a:lvl3pPr>
            <a:lvl4pPr marL="1370686" indent="0" algn="ctr">
              <a:buNone/>
              <a:defRPr/>
            </a:lvl4pPr>
            <a:lvl5pPr marL="1827580" indent="0" algn="ctr">
              <a:buNone/>
              <a:defRPr/>
            </a:lvl5pPr>
            <a:lvl6pPr marL="2284473" indent="0" algn="ctr">
              <a:buNone/>
              <a:defRPr/>
            </a:lvl6pPr>
            <a:lvl7pPr marL="2741368" indent="0" algn="ctr">
              <a:buNone/>
              <a:defRPr/>
            </a:lvl7pPr>
            <a:lvl8pPr marL="3198263" indent="0" algn="ctr">
              <a:buNone/>
              <a:defRPr/>
            </a:lvl8pPr>
            <a:lvl9pPr marL="3655158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BEF60-4D57-FE4B-AF80-59D4CD161E3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787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E534-2A1B-3A42-8D5A-366B91B2F21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780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9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58B22-F4B0-254C-B14C-CD38CC18C9A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96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47A2-B1AE-4B49-86D0-95E4AF5C033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mbria Math"/>
              </a:rPr>
              <a:pPr/>
              <a:t>1/27/15</a:t>
            </a:fld>
            <a:endParaRPr lang="en-US">
              <a:solidFill>
                <a:prstClr val="black">
                  <a:tint val="75000"/>
                </a:prstClr>
              </a:solidFill>
              <a:latin typeface="Cambria Math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mbria Math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86C0-20AF-4436-9657-2E51CD1213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mbria Math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3772890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F78F-1507-45CF-AF0E-7031D4A0A84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mbria Math"/>
              </a:rPr>
              <a:pPr/>
              <a:t>1/27/15</a:t>
            </a:fld>
            <a:endParaRPr lang="en-US">
              <a:solidFill>
                <a:prstClr val="black">
                  <a:tint val="75000"/>
                </a:prstClr>
              </a:solidFill>
              <a:latin typeface="Cambria Math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mbria Math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86C0-20AF-4436-9657-2E51CD1213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mbria Math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2543898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76F2-C365-486F-BD88-A8BB0E60F8F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mbria Math"/>
              </a:rPr>
              <a:pPr/>
              <a:t>1/27/15</a:t>
            </a:fld>
            <a:endParaRPr lang="en-US">
              <a:solidFill>
                <a:prstClr val="black">
                  <a:tint val="75000"/>
                </a:prstClr>
              </a:solidFill>
              <a:latin typeface="Cambria Math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mbria Math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86C0-20AF-4436-9657-2E51CD1213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mbria Math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4162797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39A4-2BB0-4495-A692-6708B06A12E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mbria Math"/>
              </a:rPr>
              <a:pPr/>
              <a:t>1/27/15</a:t>
            </a:fld>
            <a:endParaRPr lang="en-US">
              <a:solidFill>
                <a:prstClr val="black">
                  <a:tint val="75000"/>
                </a:prstClr>
              </a:solidFill>
              <a:latin typeface="Cambria Math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mbria Math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86C0-20AF-4436-9657-2E51CD1213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mbria Math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2665344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4C9C-56CF-4548-B46E-188A08787E2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mbria Math"/>
              </a:rPr>
              <a:pPr/>
              <a:t>1/27/15</a:t>
            </a:fld>
            <a:endParaRPr lang="en-US">
              <a:solidFill>
                <a:prstClr val="black">
                  <a:tint val="75000"/>
                </a:prstClr>
              </a:solidFill>
              <a:latin typeface="Cambria Math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mbria Math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86C0-20AF-4436-9657-2E51CD1213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mbria Math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536346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mbria Math"/>
              </a:rPr>
              <a:t>Distribution Statement</a:t>
            </a:r>
            <a:endParaRPr lang="en-US" dirty="0">
              <a:solidFill>
                <a:prstClr val="black">
                  <a:tint val="75000"/>
                </a:prstClr>
              </a:solidFill>
              <a:latin typeface="Cambria Math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mbria Math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mbria Math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066800"/>
            <a:ext cx="4038600" cy="49530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4648200" y="1066800"/>
            <a:ext cx="4038600" cy="49530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4400" y="152400"/>
            <a:ext cx="7140575" cy="612648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05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CFD2-5E6F-B641-8FA1-B9D6B22F70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F38B1-407B-EB4D-8663-108C6C75CFC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8405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CFD2-5E6F-B641-8FA1-B9D6B22F70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F38B1-407B-EB4D-8663-108C6C75CFC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2235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61DCF-22E1-514C-A5E2-F62C3D6F8FC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2700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CFD2-5E6F-B641-8FA1-B9D6B22F70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F38B1-407B-EB4D-8663-108C6C75CFC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4229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CFD2-5E6F-B641-8FA1-B9D6B22F70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F38B1-407B-EB4D-8663-108C6C75CFC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9133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CFD2-5E6F-B641-8FA1-B9D6B22F70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F38B1-407B-EB4D-8663-108C6C75CFC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7686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CFD2-5E6F-B641-8FA1-B9D6B22F70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F38B1-407B-EB4D-8663-108C6C75CFC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58327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CFD2-5E6F-B641-8FA1-B9D6B22F70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F38B1-407B-EB4D-8663-108C6C75CFC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4662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CFD2-5E6F-B641-8FA1-B9D6B22F70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F38B1-407B-EB4D-8663-108C6C75CFC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54537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CFD2-5E6F-B641-8FA1-B9D6B22F70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F38B1-407B-EB4D-8663-108C6C75CFC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17975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CFD2-5E6F-B641-8FA1-B9D6B22F70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F38B1-407B-EB4D-8663-108C6C75CFC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6357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CFD2-5E6F-B641-8FA1-B9D6B22F70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F38B1-407B-EB4D-8663-108C6C75CFC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32700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93" indent="0" algn="ctr">
              <a:buNone/>
              <a:defRPr/>
            </a:lvl2pPr>
            <a:lvl3pPr marL="913788" indent="0" algn="ctr">
              <a:buNone/>
              <a:defRPr/>
            </a:lvl3pPr>
            <a:lvl4pPr marL="1370686" indent="0" algn="ctr">
              <a:buNone/>
              <a:defRPr/>
            </a:lvl4pPr>
            <a:lvl5pPr marL="1827580" indent="0" algn="ctr">
              <a:buNone/>
              <a:defRPr/>
            </a:lvl5pPr>
            <a:lvl6pPr marL="2284473" indent="0" algn="ctr">
              <a:buNone/>
              <a:defRPr/>
            </a:lvl6pPr>
            <a:lvl7pPr marL="2741368" indent="0" algn="ctr">
              <a:buNone/>
              <a:defRPr/>
            </a:lvl7pPr>
            <a:lvl8pPr marL="3198263" indent="0" algn="ctr">
              <a:buNone/>
              <a:defRPr/>
            </a:lvl8pPr>
            <a:lvl9pPr marL="3655158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BEF60-4D57-FE4B-AF80-59D4CD161E39}" type="slidenum">
              <a:rPr lang="en-US" altLang="zh-CN">
                <a:solidFill>
                  <a:srgbClr val="000000"/>
                </a:solidFill>
                <a:latin typeface="Arial"/>
                <a:ea typeface="ＭＳ Ｐゴシック"/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9008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93" indent="0">
              <a:buNone/>
              <a:defRPr sz="1800"/>
            </a:lvl2pPr>
            <a:lvl3pPr marL="913788" indent="0">
              <a:buNone/>
              <a:defRPr sz="1600"/>
            </a:lvl3pPr>
            <a:lvl4pPr marL="1370686" indent="0">
              <a:buNone/>
              <a:defRPr sz="1400"/>
            </a:lvl4pPr>
            <a:lvl5pPr marL="1827580" indent="0">
              <a:buNone/>
              <a:defRPr sz="1400"/>
            </a:lvl5pPr>
            <a:lvl6pPr marL="2284473" indent="0">
              <a:buNone/>
              <a:defRPr sz="1400"/>
            </a:lvl6pPr>
            <a:lvl7pPr marL="2741368" indent="0">
              <a:buNone/>
              <a:defRPr sz="1400"/>
            </a:lvl7pPr>
            <a:lvl8pPr marL="3198263" indent="0">
              <a:buNone/>
              <a:defRPr sz="1400"/>
            </a:lvl8pPr>
            <a:lvl9pPr marL="3655158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464C6-8878-2B49-96FB-1A05D1F6F08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7215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61DCF-22E1-514C-A5E2-F62C3D6F8FC0}" type="slidenum">
              <a:rPr lang="en-US" altLang="zh-CN">
                <a:solidFill>
                  <a:srgbClr val="000000"/>
                </a:solidFill>
                <a:latin typeface="Arial"/>
                <a:ea typeface="ＭＳ Ｐゴシック"/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01536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93" indent="0">
              <a:buNone/>
              <a:defRPr sz="1800"/>
            </a:lvl2pPr>
            <a:lvl3pPr marL="913788" indent="0">
              <a:buNone/>
              <a:defRPr sz="1600"/>
            </a:lvl3pPr>
            <a:lvl4pPr marL="1370686" indent="0">
              <a:buNone/>
              <a:defRPr sz="1400"/>
            </a:lvl4pPr>
            <a:lvl5pPr marL="1827580" indent="0">
              <a:buNone/>
              <a:defRPr sz="1400"/>
            </a:lvl5pPr>
            <a:lvl6pPr marL="2284473" indent="0">
              <a:buNone/>
              <a:defRPr sz="1400"/>
            </a:lvl6pPr>
            <a:lvl7pPr marL="2741368" indent="0">
              <a:buNone/>
              <a:defRPr sz="1400"/>
            </a:lvl7pPr>
            <a:lvl8pPr marL="3198263" indent="0">
              <a:buNone/>
              <a:defRPr sz="1400"/>
            </a:lvl8pPr>
            <a:lvl9pPr marL="3655158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464C6-8878-2B49-96FB-1A05D1F6F082}" type="slidenum">
              <a:rPr lang="en-US" altLang="zh-CN">
                <a:solidFill>
                  <a:srgbClr val="000000"/>
                </a:solidFill>
                <a:latin typeface="Arial"/>
                <a:ea typeface="ＭＳ Ｐゴシック"/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6795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6E2B9-D56B-CF4C-8375-0A4073CE3E70}" type="slidenum">
              <a:rPr lang="en-US" altLang="zh-CN">
                <a:solidFill>
                  <a:srgbClr val="000000"/>
                </a:solidFill>
                <a:latin typeface="Arial"/>
                <a:ea typeface="ＭＳ Ｐゴシック"/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08506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3" indent="0">
              <a:buNone/>
              <a:defRPr sz="2000" b="1"/>
            </a:lvl2pPr>
            <a:lvl3pPr marL="913788" indent="0">
              <a:buNone/>
              <a:defRPr sz="1800" b="1"/>
            </a:lvl3pPr>
            <a:lvl4pPr marL="1370686" indent="0">
              <a:buNone/>
              <a:defRPr sz="1600" b="1"/>
            </a:lvl4pPr>
            <a:lvl5pPr marL="1827580" indent="0">
              <a:buNone/>
              <a:defRPr sz="1600" b="1"/>
            </a:lvl5pPr>
            <a:lvl6pPr marL="2284473" indent="0">
              <a:buNone/>
              <a:defRPr sz="1600" b="1"/>
            </a:lvl6pPr>
            <a:lvl7pPr marL="2741368" indent="0">
              <a:buNone/>
              <a:defRPr sz="1600" b="1"/>
            </a:lvl7pPr>
            <a:lvl8pPr marL="3198263" indent="0">
              <a:buNone/>
              <a:defRPr sz="1600" b="1"/>
            </a:lvl8pPr>
            <a:lvl9pPr marL="3655158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3" indent="0">
              <a:buNone/>
              <a:defRPr sz="2000" b="1"/>
            </a:lvl2pPr>
            <a:lvl3pPr marL="913788" indent="0">
              <a:buNone/>
              <a:defRPr sz="1800" b="1"/>
            </a:lvl3pPr>
            <a:lvl4pPr marL="1370686" indent="0">
              <a:buNone/>
              <a:defRPr sz="1600" b="1"/>
            </a:lvl4pPr>
            <a:lvl5pPr marL="1827580" indent="0">
              <a:buNone/>
              <a:defRPr sz="1600" b="1"/>
            </a:lvl5pPr>
            <a:lvl6pPr marL="2284473" indent="0">
              <a:buNone/>
              <a:defRPr sz="1600" b="1"/>
            </a:lvl6pPr>
            <a:lvl7pPr marL="2741368" indent="0">
              <a:buNone/>
              <a:defRPr sz="1600" b="1"/>
            </a:lvl7pPr>
            <a:lvl8pPr marL="3198263" indent="0">
              <a:buNone/>
              <a:defRPr sz="1600" b="1"/>
            </a:lvl8pPr>
            <a:lvl9pPr marL="3655158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C29DC-CD3B-D645-95A2-4F2E5CC718AC}" type="slidenum">
              <a:rPr lang="en-US" altLang="zh-CN">
                <a:solidFill>
                  <a:srgbClr val="000000"/>
                </a:solidFill>
                <a:latin typeface="Arial"/>
                <a:ea typeface="ＭＳ Ｐゴシック"/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115993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4CA88-32DB-4441-A0CC-0464DB9C5F5A}" type="slidenum">
              <a:rPr lang="en-US" altLang="zh-CN">
                <a:solidFill>
                  <a:srgbClr val="000000"/>
                </a:solidFill>
                <a:latin typeface="Arial"/>
                <a:ea typeface="ＭＳ Ｐゴシック"/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321945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8C3F8-FFE2-CC4C-81E8-41157CB2AC3E}" type="slidenum">
              <a:rPr lang="en-US" altLang="zh-CN">
                <a:solidFill>
                  <a:srgbClr val="000000"/>
                </a:solidFill>
                <a:latin typeface="Arial"/>
                <a:ea typeface="ＭＳ Ｐゴシック"/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132640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93" indent="0">
              <a:buNone/>
              <a:defRPr sz="1200"/>
            </a:lvl2pPr>
            <a:lvl3pPr marL="913788" indent="0">
              <a:buNone/>
              <a:defRPr sz="1000"/>
            </a:lvl3pPr>
            <a:lvl4pPr marL="1370686" indent="0">
              <a:buNone/>
              <a:defRPr sz="900"/>
            </a:lvl4pPr>
            <a:lvl5pPr marL="1827580" indent="0">
              <a:buNone/>
              <a:defRPr sz="900"/>
            </a:lvl5pPr>
            <a:lvl6pPr marL="2284473" indent="0">
              <a:buNone/>
              <a:defRPr sz="900"/>
            </a:lvl6pPr>
            <a:lvl7pPr marL="2741368" indent="0">
              <a:buNone/>
              <a:defRPr sz="900"/>
            </a:lvl7pPr>
            <a:lvl8pPr marL="3198263" indent="0">
              <a:buNone/>
              <a:defRPr sz="900"/>
            </a:lvl8pPr>
            <a:lvl9pPr marL="3655158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C0F2E-F2D5-D241-AE27-5939C9F9CBB0}" type="slidenum">
              <a:rPr lang="en-US" altLang="zh-CN">
                <a:solidFill>
                  <a:srgbClr val="000000"/>
                </a:solidFill>
                <a:latin typeface="Arial"/>
                <a:ea typeface="ＭＳ Ｐゴシック"/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972772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93" indent="0">
              <a:buNone/>
              <a:defRPr sz="2800"/>
            </a:lvl2pPr>
            <a:lvl3pPr marL="913788" indent="0">
              <a:buNone/>
              <a:defRPr sz="2400"/>
            </a:lvl3pPr>
            <a:lvl4pPr marL="1370686" indent="0">
              <a:buNone/>
              <a:defRPr sz="2000"/>
            </a:lvl4pPr>
            <a:lvl5pPr marL="1827580" indent="0">
              <a:buNone/>
              <a:defRPr sz="2000"/>
            </a:lvl5pPr>
            <a:lvl6pPr marL="2284473" indent="0">
              <a:buNone/>
              <a:defRPr sz="2000"/>
            </a:lvl6pPr>
            <a:lvl7pPr marL="2741368" indent="0">
              <a:buNone/>
              <a:defRPr sz="2000"/>
            </a:lvl7pPr>
            <a:lvl8pPr marL="3198263" indent="0">
              <a:buNone/>
              <a:defRPr sz="2000"/>
            </a:lvl8pPr>
            <a:lvl9pPr marL="3655158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93" indent="0">
              <a:buNone/>
              <a:defRPr sz="1200"/>
            </a:lvl2pPr>
            <a:lvl3pPr marL="913788" indent="0">
              <a:buNone/>
              <a:defRPr sz="1000"/>
            </a:lvl3pPr>
            <a:lvl4pPr marL="1370686" indent="0">
              <a:buNone/>
              <a:defRPr sz="900"/>
            </a:lvl4pPr>
            <a:lvl5pPr marL="1827580" indent="0">
              <a:buNone/>
              <a:defRPr sz="900"/>
            </a:lvl5pPr>
            <a:lvl6pPr marL="2284473" indent="0">
              <a:buNone/>
              <a:defRPr sz="900"/>
            </a:lvl6pPr>
            <a:lvl7pPr marL="2741368" indent="0">
              <a:buNone/>
              <a:defRPr sz="900"/>
            </a:lvl7pPr>
            <a:lvl8pPr marL="3198263" indent="0">
              <a:buNone/>
              <a:defRPr sz="900"/>
            </a:lvl8pPr>
            <a:lvl9pPr marL="3655158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2757C-415B-4E42-86B5-7E2C675B1D5C}" type="slidenum">
              <a:rPr lang="en-US" altLang="zh-CN">
                <a:solidFill>
                  <a:srgbClr val="000000"/>
                </a:solidFill>
                <a:latin typeface="Arial"/>
                <a:ea typeface="ＭＳ Ｐゴシック"/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044512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E534-2A1B-3A42-8D5A-366B91B2F211}" type="slidenum">
              <a:rPr lang="en-US" altLang="zh-CN">
                <a:solidFill>
                  <a:srgbClr val="000000"/>
                </a:solidFill>
                <a:latin typeface="Arial"/>
                <a:ea typeface="ＭＳ Ｐゴシック"/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987157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9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58B22-F4B0-254C-B14C-CD38CC18C9A9}" type="slidenum">
              <a:rPr lang="en-US" altLang="zh-CN">
                <a:solidFill>
                  <a:srgbClr val="000000"/>
                </a:solidFill>
                <a:latin typeface="Arial"/>
                <a:ea typeface="ＭＳ Ｐゴシック"/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23355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6E2B9-D56B-CF4C-8375-0A4073CE3E7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01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3" indent="0">
              <a:buNone/>
              <a:defRPr sz="2000" b="1"/>
            </a:lvl2pPr>
            <a:lvl3pPr marL="913788" indent="0">
              <a:buNone/>
              <a:defRPr sz="1800" b="1"/>
            </a:lvl3pPr>
            <a:lvl4pPr marL="1370686" indent="0">
              <a:buNone/>
              <a:defRPr sz="1600" b="1"/>
            </a:lvl4pPr>
            <a:lvl5pPr marL="1827580" indent="0">
              <a:buNone/>
              <a:defRPr sz="1600" b="1"/>
            </a:lvl5pPr>
            <a:lvl6pPr marL="2284473" indent="0">
              <a:buNone/>
              <a:defRPr sz="1600" b="1"/>
            </a:lvl6pPr>
            <a:lvl7pPr marL="2741368" indent="0">
              <a:buNone/>
              <a:defRPr sz="1600" b="1"/>
            </a:lvl7pPr>
            <a:lvl8pPr marL="3198263" indent="0">
              <a:buNone/>
              <a:defRPr sz="1600" b="1"/>
            </a:lvl8pPr>
            <a:lvl9pPr marL="3655158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3" indent="0">
              <a:buNone/>
              <a:defRPr sz="2000" b="1"/>
            </a:lvl2pPr>
            <a:lvl3pPr marL="913788" indent="0">
              <a:buNone/>
              <a:defRPr sz="1800" b="1"/>
            </a:lvl3pPr>
            <a:lvl4pPr marL="1370686" indent="0">
              <a:buNone/>
              <a:defRPr sz="1600" b="1"/>
            </a:lvl4pPr>
            <a:lvl5pPr marL="1827580" indent="0">
              <a:buNone/>
              <a:defRPr sz="1600" b="1"/>
            </a:lvl5pPr>
            <a:lvl6pPr marL="2284473" indent="0">
              <a:buNone/>
              <a:defRPr sz="1600" b="1"/>
            </a:lvl6pPr>
            <a:lvl7pPr marL="2741368" indent="0">
              <a:buNone/>
              <a:defRPr sz="1600" b="1"/>
            </a:lvl7pPr>
            <a:lvl8pPr marL="3198263" indent="0">
              <a:buNone/>
              <a:defRPr sz="1600" b="1"/>
            </a:lvl8pPr>
            <a:lvl9pPr marL="3655158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C29DC-CD3B-D645-95A2-4F2E5CC718A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22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4CA88-32DB-4441-A0CC-0464DB9C5F5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361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8C3F8-FFE2-CC4C-81E8-41157CB2AC3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699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93" indent="0">
              <a:buNone/>
              <a:defRPr sz="1200"/>
            </a:lvl2pPr>
            <a:lvl3pPr marL="913788" indent="0">
              <a:buNone/>
              <a:defRPr sz="1000"/>
            </a:lvl3pPr>
            <a:lvl4pPr marL="1370686" indent="0">
              <a:buNone/>
              <a:defRPr sz="900"/>
            </a:lvl4pPr>
            <a:lvl5pPr marL="1827580" indent="0">
              <a:buNone/>
              <a:defRPr sz="900"/>
            </a:lvl5pPr>
            <a:lvl6pPr marL="2284473" indent="0">
              <a:buNone/>
              <a:defRPr sz="900"/>
            </a:lvl6pPr>
            <a:lvl7pPr marL="2741368" indent="0">
              <a:buNone/>
              <a:defRPr sz="900"/>
            </a:lvl7pPr>
            <a:lvl8pPr marL="3198263" indent="0">
              <a:buNone/>
              <a:defRPr sz="900"/>
            </a:lvl8pPr>
            <a:lvl9pPr marL="3655158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C0F2E-F2D5-D241-AE27-5939C9F9CBB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782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93" indent="0">
              <a:buNone/>
              <a:defRPr sz="2800"/>
            </a:lvl2pPr>
            <a:lvl3pPr marL="913788" indent="0">
              <a:buNone/>
              <a:defRPr sz="2400"/>
            </a:lvl3pPr>
            <a:lvl4pPr marL="1370686" indent="0">
              <a:buNone/>
              <a:defRPr sz="2000"/>
            </a:lvl4pPr>
            <a:lvl5pPr marL="1827580" indent="0">
              <a:buNone/>
              <a:defRPr sz="2000"/>
            </a:lvl5pPr>
            <a:lvl6pPr marL="2284473" indent="0">
              <a:buNone/>
              <a:defRPr sz="2000"/>
            </a:lvl6pPr>
            <a:lvl7pPr marL="2741368" indent="0">
              <a:buNone/>
              <a:defRPr sz="2000"/>
            </a:lvl7pPr>
            <a:lvl8pPr marL="3198263" indent="0">
              <a:buNone/>
              <a:defRPr sz="2000"/>
            </a:lvl8pPr>
            <a:lvl9pPr marL="3655158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93" indent="0">
              <a:buNone/>
              <a:defRPr sz="1200"/>
            </a:lvl2pPr>
            <a:lvl3pPr marL="913788" indent="0">
              <a:buNone/>
              <a:defRPr sz="1000"/>
            </a:lvl3pPr>
            <a:lvl4pPr marL="1370686" indent="0">
              <a:buNone/>
              <a:defRPr sz="900"/>
            </a:lvl4pPr>
            <a:lvl5pPr marL="1827580" indent="0">
              <a:buNone/>
              <a:defRPr sz="900"/>
            </a:lvl5pPr>
            <a:lvl6pPr marL="2284473" indent="0">
              <a:buNone/>
              <a:defRPr sz="900"/>
            </a:lvl6pPr>
            <a:lvl7pPr marL="2741368" indent="0">
              <a:buNone/>
              <a:defRPr sz="900"/>
            </a:lvl7pPr>
            <a:lvl8pPr marL="3198263" indent="0">
              <a:buNone/>
              <a:defRPr sz="900"/>
            </a:lvl8pPr>
            <a:lvl9pPr marL="3655158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2757C-415B-4E42-86B5-7E2C675B1D5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05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54" tIns="45680" rIns="91354" bIns="456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54" tIns="45680" rIns="91354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54" tIns="45680" rIns="91354" bIns="4568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54" tIns="45680" rIns="91354" bIns="4568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54" tIns="45680" rIns="91354" bIns="4568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947370-2CD0-5C46-8FFE-35219F32F80A}" type="slidenum">
              <a:rPr lang="en-US" altLang="zh-CN">
                <a:solidFill>
                  <a:srgbClr val="000000"/>
                </a:solidFill>
                <a:latin typeface="Arial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91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689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378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068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75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2924" indent="-2284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69816" indent="-2284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6713" indent="-2284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3603" indent="-2284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zh-CN"/>
      </a:defPPr>
      <a:lvl1pPr marL="0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3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88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6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80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73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68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63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58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CE6C3-2677-4A81-822A-EFD281C79F6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mbria Math"/>
              </a:rPr>
              <a:pPr/>
              <a:t>1/27/15</a:t>
            </a:fld>
            <a:endParaRPr lang="en-US">
              <a:solidFill>
                <a:prstClr val="black">
                  <a:tint val="75000"/>
                </a:prstClr>
              </a:solidFill>
              <a:latin typeface="Cambria Math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mbria Math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686C0-20AF-4436-9657-2E51CD1213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mbria Math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82928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F68CFD2-5E6F-B641-8FA1-B9D6B22F70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1/27/15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A8F38B1-407B-EB4D-8663-108C6C75CFC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008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54" tIns="45680" rIns="91354" bIns="456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54" tIns="45680" rIns="91354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54" tIns="45680" rIns="91354" bIns="4568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54" tIns="45680" rIns="91354" bIns="4568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54" tIns="45680" rIns="91354" bIns="4568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947370-2CD0-5C46-8FFE-35219F32F80A}" type="slidenum">
              <a:rPr lang="en-US" altLang="zh-CN">
                <a:solidFill>
                  <a:srgbClr val="000000"/>
                </a:solidFill>
                <a:latin typeface="Arial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61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689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378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068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75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2924" indent="-2284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69816" indent="-2284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6713" indent="-2284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3603" indent="-2284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zh-CN"/>
      </a:defPPr>
      <a:lvl1pPr marL="0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3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88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6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80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73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68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63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58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thenewcircle.com/s/post/1031/android_stack_source_to_device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3.emf"/><Relationship Id="rId3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5.png"/><Relationship Id="rId3" Type="http://schemas.openxmlformats.org/officeDocument/2006/relationships/image" Target="../media/image26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7.emf"/><Relationship Id="rId3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9.emf"/><Relationship Id="rId3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hpcwire.com/2014/02/24/comprehensive-flexible-software-stack-hpc-clusters/" TargetMode="Externa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solutionpartner.cisco.com/web/cegd/overview" TargetMode="Externa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://www.brightware.co.uk/Technology.aspx" TargetMode="External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layer2connections.com/apollo_clients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196975"/>
            <a:ext cx="88392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solidFill>
                  <a:schemeClr val="accent2"/>
                </a:solidFill>
                <a:ea typeface="SimSun" charset="0"/>
                <a:cs typeface="SimSun" charset="0"/>
              </a:rPr>
              <a:t>Deep Specifications and Certified Abstraction Layers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276600"/>
            <a:ext cx="8686800" cy="838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2000" dirty="0" err="1" smtClean="0">
                <a:ea typeface="SimSun" charset="0"/>
                <a:cs typeface="SimSun" charset="0"/>
              </a:rPr>
              <a:t>Ronghui</a:t>
            </a:r>
            <a:r>
              <a:rPr lang="en-US" altLang="zh-CN" sz="2000" dirty="0" smtClean="0">
                <a:ea typeface="SimSun" charset="0"/>
                <a:cs typeface="SimSun" charset="0"/>
              </a:rPr>
              <a:t>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Gu</a:t>
            </a:r>
            <a:r>
              <a:rPr lang="en-US" altLang="zh-CN" sz="2000" dirty="0" smtClean="0">
                <a:ea typeface="SimSun" charset="0"/>
                <a:cs typeface="SimSun" charset="0"/>
              </a:rPr>
              <a:t>    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Jérémie</a:t>
            </a:r>
            <a:r>
              <a:rPr lang="en-US" altLang="zh-CN" sz="2000" dirty="0" smtClean="0">
                <a:ea typeface="SimSun" charset="0"/>
                <a:cs typeface="SimSun" charset="0"/>
              </a:rPr>
              <a:t> Koenig    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Tahina</a:t>
            </a:r>
            <a:r>
              <a:rPr lang="en-US" altLang="zh-CN" sz="2000" dirty="0" smtClean="0">
                <a:ea typeface="SimSun" charset="0"/>
                <a:cs typeface="SimSun" charset="0"/>
              </a:rPr>
              <a:t>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Ramananandro</a:t>
            </a:r>
            <a:r>
              <a:rPr lang="en-US" altLang="zh-CN" sz="2000" dirty="0" smtClean="0">
                <a:ea typeface="SimSun" charset="0"/>
                <a:cs typeface="SimSun" charset="0"/>
              </a:rPr>
              <a:t>     </a:t>
            </a:r>
            <a:r>
              <a:rPr lang="en-US" altLang="zh-CN" sz="2000" dirty="0" smtClean="0">
                <a:solidFill>
                  <a:srgbClr val="3366FF"/>
                </a:solidFill>
                <a:ea typeface="SimSun" charset="0"/>
                <a:cs typeface="SimSun" charset="0"/>
              </a:rPr>
              <a:t>Zhong Shao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000" dirty="0" smtClean="0">
                <a:ea typeface="SimSun" charset="0"/>
                <a:cs typeface="SimSun" charset="0"/>
              </a:rPr>
              <a:t>Newman Wu     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Shu</a:t>
            </a:r>
            <a:r>
              <a:rPr lang="en-US" altLang="zh-CN" sz="2000" dirty="0" smtClean="0">
                <a:ea typeface="SimSun" charset="0"/>
                <a:cs typeface="SimSun" charset="0"/>
              </a:rPr>
              <a:t>-Chun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Weng</a:t>
            </a:r>
            <a:r>
              <a:rPr lang="en-US" altLang="zh-CN" sz="2000" dirty="0" smtClean="0">
                <a:ea typeface="SimSun" charset="0"/>
                <a:cs typeface="SimSun" charset="0"/>
              </a:rPr>
              <a:t>     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Haozhong</a:t>
            </a:r>
            <a:r>
              <a:rPr lang="en-US" altLang="zh-CN" sz="2000" dirty="0" smtClean="0">
                <a:ea typeface="SimSun" charset="0"/>
                <a:cs typeface="SimSun" charset="0"/>
              </a:rPr>
              <a:t> Zhang</a:t>
            </a:r>
            <a:r>
              <a:rPr lang="en-US" altLang="zh-CN" sz="2000" baseline="30000" dirty="0" smtClean="0">
                <a:ea typeface="SimSun" charset="0"/>
                <a:cs typeface="SimSun" charset="0"/>
              </a:rPr>
              <a:t>1</a:t>
            </a:r>
            <a:r>
              <a:rPr lang="en-US" altLang="zh-CN" sz="2000" dirty="0" smtClean="0">
                <a:ea typeface="SimSun" charset="0"/>
                <a:cs typeface="SimSun" charset="0"/>
              </a:rPr>
              <a:t>     Yu Guo</a:t>
            </a:r>
            <a:r>
              <a:rPr lang="en-US" altLang="zh-CN" sz="2000" baseline="30000" dirty="0" smtClean="0">
                <a:ea typeface="SimSun" charset="0"/>
                <a:cs typeface="SimSun" charset="0"/>
              </a:rPr>
              <a:t>1</a:t>
            </a:r>
            <a:endParaRPr lang="en-US" altLang="zh-CN" sz="2000" baseline="30000" dirty="0">
              <a:ea typeface="SimSun" charset="0"/>
              <a:cs typeface="SimSun" charset="0"/>
            </a:endParaRPr>
          </a:p>
        </p:txBody>
      </p:sp>
      <p:sp>
        <p:nvSpPr>
          <p:cNvPr id="652294" name="Rectangle 6"/>
          <p:cNvSpPr>
            <a:spLocks noChangeArrowheads="1"/>
          </p:cNvSpPr>
          <p:nvPr/>
        </p:nvSpPr>
        <p:spPr bwMode="auto">
          <a:xfrm>
            <a:off x="533400" y="4495800"/>
            <a:ext cx="8229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8" tIns="45700" rIns="91398" bIns="45700"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600" dirty="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                           </a:t>
            </a:r>
            <a:endParaRPr lang="en-US" altLang="zh-CN" sz="1200" dirty="0">
              <a:solidFill>
                <a:srgbClr val="000000"/>
              </a:solidFill>
              <a:latin typeface="Arial" charset="0"/>
              <a:ea typeface="SimSun" charset="0"/>
              <a:cs typeface="SimSun" charset="0"/>
            </a:endParaRP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Yale </a:t>
            </a:r>
            <a:r>
              <a:rPr lang="en-US" altLang="zh-CN" dirty="0" smtClean="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University       </a:t>
            </a:r>
            <a:r>
              <a:rPr lang="en-US" altLang="zh-CN" baseline="30000" dirty="0" smtClean="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1</a:t>
            </a:r>
            <a:r>
              <a:rPr lang="en-US" altLang="zh-CN" dirty="0" smtClean="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University of Science and Technology of China </a:t>
            </a:r>
            <a:endParaRPr lang="en-US" altLang="zh-CN" dirty="0">
              <a:solidFill>
                <a:srgbClr val="000000"/>
              </a:solidFill>
              <a:latin typeface="Arial" charset="0"/>
              <a:ea typeface="SimSun" charset="0"/>
              <a:cs typeface="SimSun" charset="0"/>
            </a:endParaRP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altLang="zh-CN" sz="800" dirty="0" smtClean="0">
              <a:solidFill>
                <a:srgbClr val="000000"/>
              </a:solidFill>
              <a:latin typeface="Arial" charset="0"/>
              <a:ea typeface="SimSun" charset="0"/>
              <a:cs typeface="SimSun" charset="0"/>
            </a:endParaRP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altLang="zh-CN" sz="800" dirty="0">
              <a:solidFill>
                <a:srgbClr val="000000"/>
              </a:solidFill>
              <a:latin typeface="Arial" charset="0"/>
              <a:ea typeface="SimSun" charset="0"/>
              <a:cs typeface="SimSun" charset="0"/>
            </a:endParaRP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dirty="0" smtClean="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January 17, 2015</a:t>
            </a:r>
            <a:endParaRPr lang="en-US" altLang="zh-CN" dirty="0">
              <a:solidFill>
                <a:srgbClr val="000000"/>
              </a:solidFill>
              <a:latin typeface="Arial" charset="0"/>
              <a:ea typeface="SimSun" charset="0"/>
              <a:cs typeface="SimSun" charset="0"/>
            </a:endParaRP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altLang="zh-CN" sz="900" dirty="0">
              <a:solidFill>
                <a:srgbClr val="000000"/>
              </a:solidFill>
              <a:latin typeface="Arial" charset="0"/>
              <a:ea typeface="SimSun" charset="0"/>
              <a:cs typeface="SimSun" charset="0"/>
            </a:endParaRP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rgbClr val="333399"/>
                </a:solidFill>
                <a:latin typeface="Arial" charset="0"/>
                <a:ea typeface="SimSun" charset="0"/>
                <a:cs typeface="SimSun" charset="0"/>
              </a:rPr>
              <a:t>http://</a:t>
            </a:r>
            <a:r>
              <a:rPr lang="en-US" altLang="zh-CN" dirty="0" err="1">
                <a:solidFill>
                  <a:srgbClr val="333399"/>
                </a:solidFill>
                <a:latin typeface="Arial" charset="0"/>
                <a:ea typeface="SimSun" charset="0"/>
                <a:cs typeface="SimSun" charset="0"/>
              </a:rPr>
              <a:t>flint.cs.yale.edu</a:t>
            </a:r>
            <a:endParaRPr lang="en-US" altLang="zh-CN" dirty="0">
              <a:solidFill>
                <a:srgbClr val="333399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51206" name="AutoShape 7" descr="?ui=2&amp;ik=1c299655d8&amp;view=att&amp;th=12fe1f5b1ef18479&amp;attid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6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7" name="AutoShape 8" descr="?ui=2&amp;ik=1c299655d8&amp;view=att&amp;th=12fe1f5b1ef18479&amp;attid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6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8" name="AutoShape 9" descr="?ui=2&amp;ik=1c299655d8&amp;view=att&amp;th=12fe1f5b1ef18479&amp;attid=0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6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9" name="AutoShape 10" descr="?ui=2&amp;ik=1c299655d8&amp;view=att&amp;th=12fe1f5b1ef18479&amp;attid=0"/>
          <p:cNvSpPr>
            <a:spLocks noChangeAspect="1" noChangeArrowheads="1"/>
          </p:cNvSpPr>
          <p:nvPr/>
        </p:nvSpPr>
        <p:spPr bwMode="auto">
          <a:xfrm>
            <a:off x="3136900" y="40989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6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20574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323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000" dirty="0" smtClean="0">
                <a:ea typeface="SimSun" charset="0"/>
                <a:cs typeface="SimSun" charset="0"/>
              </a:rPr>
              <a:t>Problems</a:t>
            </a:r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19200"/>
            <a:ext cx="8382000" cy="4876800"/>
          </a:xfrm>
        </p:spPr>
        <p:txBody>
          <a:bodyPr/>
          <a:lstStyle/>
          <a:p>
            <a:pPr marL="3886707" lvl="8" indent="-342829">
              <a:defRPr/>
            </a:pPr>
            <a:endParaRPr lang="en-US" altLang="zh-CN" sz="1200" b="1" dirty="0" smtClean="0">
              <a:solidFill>
                <a:schemeClr val="accent2"/>
              </a:solidFill>
              <a:ea typeface="SimSun" charset="0"/>
              <a:cs typeface="SimSun" charset="0"/>
            </a:endParaRPr>
          </a:p>
          <a:p>
            <a:pPr marL="342829" indent="-342829" eaLnBrk="1" hangingPunct="1">
              <a:defRPr/>
            </a:pPr>
            <a:r>
              <a:rPr lang="en-US" altLang="zh-CN" sz="2400" dirty="0" smtClean="0">
                <a:ea typeface="SimSun" charset="0"/>
                <a:cs typeface="SimSun" charset="0"/>
              </a:rPr>
              <a:t>What is an </a:t>
            </a:r>
            <a:r>
              <a:rPr lang="en-US" altLang="zh-CN" sz="2400" b="1" i="1" dirty="0">
                <a:solidFill>
                  <a:srgbClr val="0000FF"/>
                </a:solidFill>
                <a:ea typeface="SimSun" charset="0"/>
                <a:cs typeface="SimSun" charset="0"/>
              </a:rPr>
              <a:t>a</a:t>
            </a:r>
            <a:r>
              <a:rPr lang="en-US" altLang="zh-CN" sz="2400" b="1" i="1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bstraction </a:t>
            </a:r>
            <a:r>
              <a:rPr lang="en-US" altLang="zh-CN" sz="2400" b="1" i="1" dirty="0">
                <a:solidFill>
                  <a:srgbClr val="0000FF"/>
                </a:solidFill>
                <a:ea typeface="SimSun" charset="0"/>
                <a:cs typeface="SimSun" charset="0"/>
              </a:rPr>
              <a:t>l</a:t>
            </a:r>
            <a:r>
              <a:rPr lang="en-US" altLang="zh-CN" sz="2400" b="1" i="1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ayer</a:t>
            </a:r>
            <a:r>
              <a:rPr lang="en-US" altLang="zh-CN" sz="2400" dirty="0" smtClean="0">
                <a:ea typeface="SimSun" charset="0"/>
                <a:cs typeface="SimSun" charset="0"/>
              </a:rPr>
              <a:t>? </a:t>
            </a:r>
          </a:p>
          <a:p>
            <a:pPr marL="342829" indent="-342829" eaLnBrk="1" hangingPunct="1">
              <a:defRPr/>
            </a:pPr>
            <a:endParaRPr lang="en-US" altLang="zh-CN" sz="2400" dirty="0" smtClean="0">
              <a:ea typeface="SimSun" charset="0"/>
              <a:cs typeface="SimSun" charset="0"/>
            </a:endParaRPr>
          </a:p>
          <a:p>
            <a:pPr marL="342829" indent="-342829" eaLnBrk="1" hangingPunct="1">
              <a:defRPr/>
            </a:pPr>
            <a:r>
              <a:rPr lang="en-US" altLang="zh-CN" sz="2400" dirty="0" smtClean="0">
                <a:ea typeface="SimSun" charset="0"/>
                <a:cs typeface="SimSun" charset="0"/>
              </a:rPr>
              <a:t>How to formally </a:t>
            </a:r>
            <a:r>
              <a:rPr lang="en-US" altLang="zh-CN" sz="2400" b="1" i="1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specify</a:t>
            </a:r>
            <a:r>
              <a:rPr lang="en-US" altLang="zh-CN" sz="2400" dirty="0" smtClean="0">
                <a:ea typeface="SimSun" charset="0"/>
                <a:cs typeface="SimSun" charset="0"/>
              </a:rPr>
              <a:t> an abstraction layer? </a:t>
            </a:r>
          </a:p>
          <a:p>
            <a:pPr marL="342829" indent="-342829" eaLnBrk="1" hangingPunct="1">
              <a:defRPr/>
            </a:pPr>
            <a:endParaRPr lang="en-US" altLang="zh-CN" sz="2400" dirty="0">
              <a:ea typeface="SimSun" charset="0"/>
              <a:cs typeface="SimSun" charset="0"/>
            </a:endParaRPr>
          </a:p>
          <a:p>
            <a:pPr marL="342829" indent="-342829" eaLnBrk="1" hangingPunct="1">
              <a:defRPr/>
            </a:pPr>
            <a:r>
              <a:rPr lang="en-US" altLang="zh-CN" sz="2400" dirty="0" smtClean="0">
                <a:ea typeface="SimSun" charset="0"/>
                <a:cs typeface="SimSun" charset="0"/>
              </a:rPr>
              <a:t>How to </a:t>
            </a:r>
            <a:r>
              <a:rPr lang="en-US" altLang="zh-CN" sz="2400" b="1" i="1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program</a:t>
            </a:r>
            <a:r>
              <a:rPr lang="en-US" altLang="zh-CN" sz="2400" dirty="0" smtClean="0">
                <a:ea typeface="SimSun" charset="0"/>
                <a:cs typeface="SimSun" charset="0"/>
              </a:rPr>
              <a:t>, </a:t>
            </a:r>
            <a:r>
              <a:rPr lang="en-US" altLang="zh-CN" sz="2400" b="1" i="1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verify</a:t>
            </a:r>
            <a:r>
              <a:rPr lang="en-US" altLang="zh-CN" sz="2400" dirty="0" smtClean="0">
                <a:ea typeface="SimSun" charset="0"/>
                <a:cs typeface="SimSun" charset="0"/>
              </a:rPr>
              <a:t>, and </a:t>
            </a:r>
            <a:r>
              <a:rPr lang="en-US" altLang="zh-CN" sz="2400" b="1" i="1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compile</a:t>
            </a:r>
            <a:r>
              <a:rPr lang="en-US" altLang="zh-CN" sz="2400" dirty="0" smtClean="0">
                <a:ea typeface="SimSun" charset="0"/>
                <a:cs typeface="SimSun" charset="0"/>
              </a:rPr>
              <a:t> each layer? </a:t>
            </a:r>
          </a:p>
          <a:p>
            <a:pPr marL="342829" indent="-342829" eaLnBrk="1" hangingPunct="1">
              <a:defRPr/>
            </a:pPr>
            <a:endParaRPr lang="en-US" altLang="zh-CN" sz="2400" dirty="0">
              <a:ea typeface="SimSun" charset="0"/>
              <a:cs typeface="SimSun" charset="0"/>
            </a:endParaRPr>
          </a:p>
          <a:p>
            <a:pPr marL="342829" indent="-342829" eaLnBrk="1" hangingPunct="1">
              <a:defRPr/>
            </a:pPr>
            <a:r>
              <a:rPr lang="en-US" altLang="zh-CN" sz="2400" dirty="0" smtClean="0">
                <a:ea typeface="SimSun" charset="0"/>
                <a:cs typeface="SimSun" charset="0"/>
              </a:rPr>
              <a:t>How to </a:t>
            </a:r>
            <a:r>
              <a:rPr lang="en-US" altLang="zh-CN" sz="2400" b="1" i="1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compose</a:t>
            </a:r>
            <a:r>
              <a:rPr lang="en-US" altLang="zh-CN" sz="2400" dirty="0" smtClean="0">
                <a:ea typeface="SimSun" charset="0"/>
                <a:cs typeface="SimSun" charset="0"/>
              </a:rPr>
              <a:t> abstraction layers? </a:t>
            </a:r>
          </a:p>
          <a:p>
            <a:pPr marL="342829" indent="-342829" eaLnBrk="1" hangingPunct="1">
              <a:defRPr/>
            </a:pPr>
            <a:endParaRPr lang="en-US" altLang="zh-CN" sz="2400" dirty="0" smtClean="0">
              <a:ea typeface="SimSun" charset="0"/>
              <a:cs typeface="SimSun" charset="0"/>
            </a:endParaRPr>
          </a:p>
          <a:p>
            <a:pPr marL="342829" indent="-342829" eaLnBrk="1" hangingPunct="1">
              <a:defRPr/>
            </a:pPr>
            <a:r>
              <a:rPr lang="en-US" altLang="zh-CN" sz="2400" dirty="0" smtClean="0">
                <a:ea typeface="SimSun" charset="0"/>
                <a:cs typeface="SimSun" charset="0"/>
              </a:rPr>
              <a:t>How to apply</a:t>
            </a:r>
            <a:r>
              <a:rPr lang="en-US" altLang="zh-CN" sz="2400" b="1" i="1" dirty="0" smtClean="0">
                <a:solidFill>
                  <a:srgbClr val="333399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sz="2400" b="1" i="1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certified abstraction layers </a:t>
            </a:r>
            <a:r>
              <a:rPr lang="en-US" altLang="zh-CN" sz="2400" dirty="0" smtClean="0">
                <a:ea typeface="SimSun" charset="0"/>
                <a:cs typeface="SimSun" charset="0"/>
              </a:rPr>
              <a:t>to build </a:t>
            </a:r>
            <a:r>
              <a:rPr lang="en-US" altLang="zh-CN" sz="2400" i="1" dirty="0" smtClean="0">
                <a:solidFill>
                  <a:schemeClr val="accent2"/>
                </a:solidFill>
                <a:ea typeface="SimSun" charset="0"/>
                <a:cs typeface="SimSun" charset="0"/>
              </a:rPr>
              <a:t>reliable</a:t>
            </a:r>
            <a:r>
              <a:rPr lang="en-US" altLang="zh-CN" sz="2400" dirty="0" smtClean="0">
                <a:ea typeface="SimSun" charset="0"/>
                <a:cs typeface="SimSun" charset="0"/>
              </a:rPr>
              <a:t> and </a:t>
            </a:r>
            <a:r>
              <a:rPr lang="en-US" altLang="zh-CN" sz="2400" i="1" dirty="0" smtClean="0">
                <a:solidFill>
                  <a:srgbClr val="333399"/>
                </a:solidFill>
                <a:ea typeface="SimSun" charset="0"/>
                <a:cs typeface="SimSun" charset="0"/>
              </a:rPr>
              <a:t>secure</a:t>
            </a:r>
            <a:r>
              <a:rPr lang="en-US" altLang="zh-CN" sz="2400" dirty="0" smtClean="0">
                <a:ea typeface="SimSun" charset="0"/>
                <a:cs typeface="SimSun" charset="0"/>
              </a:rPr>
              <a:t> system software? </a:t>
            </a:r>
            <a:r>
              <a:rPr lang="en-US" altLang="zh-CN" sz="1800" dirty="0" smtClean="0">
                <a:ea typeface="SimSun" charset="0"/>
                <a:cs typeface="SimSun" charset="0"/>
              </a:rPr>
              <a:t> </a:t>
            </a:r>
          </a:p>
          <a:p>
            <a:pPr marL="342829" indent="-342829" eaLnBrk="1" hangingPunct="1">
              <a:defRPr/>
            </a:pPr>
            <a:endParaRPr lang="en-US" altLang="zh-CN" sz="1800" dirty="0">
              <a:ea typeface="SimSun" charset="0"/>
              <a:cs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22570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1143000"/>
          </a:xfrm>
          <a:prstGeom prst="rect">
            <a:avLst/>
          </a:prstGeom>
          <a:solidFill>
            <a:srgbClr val="48F484"/>
          </a:solidFill>
          <a:ln>
            <a:noFill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600" dirty="0" smtClean="0">
              <a:solidFill>
                <a:srgbClr val="000000"/>
              </a:solidFill>
              <a:latin typeface="+mj-lt"/>
              <a:ea typeface="ＭＳ Ｐゴシック" charset="0"/>
              <a:cs typeface="Arial" charset="0"/>
            </a:endParaRPr>
          </a:p>
        </p:txBody>
      </p:sp>
      <p:sp>
        <p:nvSpPr>
          <p:cNvPr id="617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000" dirty="0" smtClean="0">
                <a:ea typeface="SimSun" charset="0"/>
                <a:cs typeface="SimSun" charset="0"/>
              </a:rPr>
              <a:t>Our Contributions</a:t>
            </a:r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19200"/>
            <a:ext cx="83820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dirty="0" smtClean="0">
                <a:ea typeface="SimSun" charset="0"/>
                <a:cs typeface="SimSun" charset="0"/>
              </a:rPr>
              <a:t>We introduce </a:t>
            </a:r>
            <a:r>
              <a:rPr lang="en-US" altLang="zh-CN" sz="24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deep specification </a:t>
            </a:r>
            <a:r>
              <a:rPr lang="en-US" altLang="zh-CN" sz="2400" dirty="0" smtClean="0">
                <a:ea typeface="SimSun" charset="0"/>
                <a:cs typeface="SimSun" charset="0"/>
              </a:rPr>
              <a:t>and present a language-based formalization of </a:t>
            </a:r>
            <a:r>
              <a:rPr lang="en-US" altLang="zh-CN" sz="24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certified abstraction layer</a:t>
            </a:r>
            <a:r>
              <a:rPr lang="en-US" altLang="zh-CN" sz="2400" b="1" i="1" dirty="0" smtClean="0">
                <a:solidFill>
                  <a:srgbClr val="800000"/>
                </a:solidFill>
                <a:ea typeface="SimSun" charset="0"/>
                <a:cs typeface="SimSun" charset="0"/>
              </a:rPr>
              <a:t> </a:t>
            </a:r>
          </a:p>
          <a:p>
            <a:pPr marL="3886707" lvl="8" indent="-342829">
              <a:defRPr/>
            </a:pPr>
            <a:endParaRPr lang="en-US" altLang="zh-CN" sz="1600" dirty="0" smtClean="0">
              <a:ea typeface="SimSun" charset="0"/>
              <a:cs typeface="SimSun" charset="0"/>
            </a:endParaRPr>
          </a:p>
          <a:p>
            <a:pPr marL="342829" indent="-342829" eaLnBrk="1" hangingPunct="1">
              <a:defRPr/>
            </a:pPr>
            <a:r>
              <a:rPr lang="en-US" altLang="zh-CN" sz="2400" dirty="0" smtClean="0">
                <a:ea typeface="SimSun" charset="0"/>
                <a:cs typeface="SimSun" charset="0"/>
              </a:rPr>
              <a:t>We developed new languages &amp; tools in Coq</a:t>
            </a:r>
          </a:p>
          <a:p>
            <a:pPr marL="742879" lvl="1" indent="-342829" eaLnBrk="1" hangingPunct="1">
              <a:lnSpc>
                <a:spcPct val="120000"/>
              </a:lnSpc>
              <a:defRPr/>
            </a:pPr>
            <a:r>
              <a:rPr lang="en-US" altLang="zh-CN" sz="20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A formal layer calculus</a:t>
            </a:r>
            <a:r>
              <a:rPr lang="en-US" altLang="zh-CN" sz="2000" dirty="0" smtClean="0">
                <a:ea typeface="SimSun" charset="0"/>
                <a:cs typeface="SimSun" charset="0"/>
              </a:rPr>
              <a:t> for composing certified layers</a:t>
            </a:r>
            <a:endParaRPr lang="en-US" altLang="zh-CN" sz="500" dirty="0">
              <a:ea typeface="SimSun" charset="0"/>
              <a:cs typeface="SimSun" charset="0"/>
            </a:endParaRPr>
          </a:p>
          <a:p>
            <a:pPr marL="742879" lvl="1" indent="-342829" eaLnBrk="1" hangingPunct="1">
              <a:lnSpc>
                <a:spcPct val="120000"/>
              </a:lnSpc>
              <a:defRPr/>
            </a:pPr>
            <a:r>
              <a:rPr lang="en-US" altLang="zh-CN" sz="2000" dirty="0" err="1" smtClean="0">
                <a:solidFill>
                  <a:srgbClr val="0000FF"/>
                </a:solidFill>
                <a:ea typeface="SimSun" charset="0"/>
                <a:cs typeface="SimSun" charset="0"/>
              </a:rPr>
              <a:t>ClightX</a:t>
            </a:r>
            <a:r>
              <a:rPr lang="en-US" altLang="zh-CN" sz="2000" dirty="0" smtClean="0">
                <a:ea typeface="SimSun" charset="0"/>
                <a:cs typeface="SimSun" charset="0"/>
              </a:rPr>
              <a:t> for writing certified layers in a C-like language </a:t>
            </a:r>
            <a:endParaRPr lang="en-US" altLang="zh-CN" sz="650" dirty="0" smtClean="0">
              <a:ea typeface="SimSun" charset="0"/>
              <a:cs typeface="SimSun" charset="0"/>
            </a:endParaRPr>
          </a:p>
          <a:p>
            <a:pPr marL="742879" lvl="1" indent="-342829" eaLnBrk="1" hangingPunct="1">
              <a:lnSpc>
                <a:spcPct val="120000"/>
              </a:lnSpc>
              <a:defRPr/>
            </a:pPr>
            <a:r>
              <a:rPr lang="en-US" altLang="zh-CN" sz="2000" dirty="0" err="1" smtClean="0">
                <a:solidFill>
                  <a:srgbClr val="0000FF"/>
                </a:solidFill>
                <a:ea typeface="SimSun" charset="0"/>
                <a:cs typeface="SimSun" charset="0"/>
              </a:rPr>
              <a:t>LAsm</a:t>
            </a:r>
            <a:r>
              <a:rPr lang="en-US" altLang="zh-CN" sz="2000" dirty="0" smtClean="0">
                <a:ea typeface="SimSun" charset="0"/>
                <a:cs typeface="SimSun" charset="0"/>
              </a:rPr>
              <a:t> for writing certified layers in assembly </a:t>
            </a:r>
            <a:endParaRPr lang="en-US" altLang="zh-CN" sz="800" dirty="0">
              <a:ea typeface="SimSun" charset="0"/>
              <a:cs typeface="SimSun" charset="0"/>
            </a:endParaRPr>
          </a:p>
          <a:p>
            <a:pPr marL="742879" lvl="1" indent="-342829" eaLnBrk="1" hangingPunct="1">
              <a:lnSpc>
                <a:spcPct val="120000"/>
              </a:lnSpc>
              <a:defRPr/>
            </a:pPr>
            <a:r>
              <a:rPr lang="en-US" altLang="zh-CN" sz="2000" dirty="0" err="1" smtClean="0">
                <a:solidFill>
                  <a:srgbClr val="0000FF"/>
                </a:solidFill>
                <a:ea typeface="SimSun" charset="0"/>
                <a:cs typeface="SimSun" charset="0"/>
              </a:rPr>
              <a:t>CompCertX</a:t>
            </a:r>
            <a:r>
              <a:rPr lang="en-US" altLang="zh-CN" sz="2000" dirty="0" smtClean="0">
                <a:ea typeface="SimSun" charset="0"/>
                <a:cs typeface="SimSun" charset="0"/>
              </a:rPr>
              <a:t> that compiles </a:t>
            </a:r>
            <a:r>
              <a:rPr lang="en-US" altLang="zh-CN" sz="2000" dirty="0" err="1" smtClean="0">
                <a:solidFill>
                  <a:srgbClr val="0000FF"/>
                </a:solidFill>
                <a:ea typeface="SimSun" charset="0"/>
                <a:cs typeface="SimSun" charset="0"/>
              </a:rPr>
              <a:t>ClightX</a:t>
            </a:r>
            <a:r>
              <a:rPr lang="en-US" altLang="zh-CN" sz="2000" dirty="0" smtClean="0">
                <a:ea typeface="SimSun" charset="0"/>
                <a:cs typeface="SimSun" charset="0"/>
              </a:rPr>
              <a:t> layers into </a:t>
            </a:r>
            <a:r>
              <a:rPr lang="en-US" altLang="zh-CN" sz="2000" dirty="0" err="1" smtClean="0">
                <a:solidFill>
                  <a:srgbClr val="0000FF"/>
                </a:solidFill>
                <a:ea typeface="SimSun" charset="0"/>
                <a:cs typeface="SimSun" charset="0"/>
              </a:rPr>
              <a:t>LAsm</a:t>
            </a:r>
            <a:r>
              <a:rPr lang="en-US" altLang="zh-CN" sz="2000" dirty="0" smtClean="0">
                <a:ea typeface="SimSun" charset="0"/>
                <a:cs typeface="SimSun" charset="0"/>
              </a:rPr>
              <a:t> layers</a:t>
            </a:r>
          </a:p>
          <a:p>
            <a:pPr marL="3886707" lvl="8" indent="-342829">
              <a:lnSpc>
                <a:spcPct val="120000"/>
              </a:lnSpc>
              <a:defRPr/>
            </a:pPr>
            <a:endParaRPr lang="en-US" altLang="zh-CN" sz="1200" dirty="0" smtClean="0">
              <a:ea typeface="SimSun" charset="0"/>
              <a:cs typeface="SimSun" charset="0"/>
            </a:endParaRPr>
          </a:p>
          <a:p>
            <a:pPr marL="342829" indent="-342829" eaLnBrk="1" hangingPunct="1">
              <a:lnSpc>
                <a:spcPct val="120000"/>
              </a:lnSpc>
              <a:defRPr/>
            </a:pPr>
            <a:r>
              <a:rPr lang="en-US" altLang="zh-CN" sz="2400" dirty="0" smtClean="0">
                <a:ea typeface="SimSun" charset="0"/>
                <a:cs typeface="SimSun" charset="0"/>
              </a:rPr>
              <a:t>We built multiple </a:t>
            </a:r>
            <a:r>
              <a:rPr lang="en-US" altLang="zh-CN" sz="24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certified OS kernels </a:t>
            </a:r>
            <a:r>
              <a:rPr lang="en-US" altLang="zh-CN" sz="2400" dirty="0" smtClean="0">
                <a:solidFill>
                  <a:schemeClr val="tx2"/>
                </a:solidFill>
                <a:ea typeface="SimSun" charset="0"/>
                <a:cs typeface="SimSun" charset="0"/>
              </a:rPr>
              <a:t>in Coq</a:t>
            </a:r>
          </a:p>
          <a:p>
            <a:pPr marL="742879" lvl="1" indent="-342829" eaLnBrk="1" hangingPunct="1">
              <a:lnSpc>
                <a:spcPct val="120000"/>
              </a:lnSpc>
              <a:defRPr/>
            </a:pPr>
            <a:r>
              <a:rPr lang="en-US" altLang="zh-CN" sz="2000" dirty="0" err="1" smtClean="0">
                <a:solidFill>
                  <a:srgbClr val="0000FF"/>
                </a:solidFill>
                <a:ea typeface="SimSun" charset="0"/>
                <a:cs typeface="SimSun" charset="0"/>
              </a:rPr>
              <a:t>mCertiKOS</a:t>
            </a:r>
            <a:r>
              <a:rPr lang="en-US" altLang="zh-CN" sz="20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-hyper </a:t>
            </a:r>
            <a:r>
              <a:rPr lang="en-US" altLang="zh-CN" sz="2000" dirty="0" smtClean="0">
                <a:solidFill>
                  <a:schemeClr val="tx2"/>
                </a:solidFill>
                <a:ea typeface="SimSun" charset="0"/>
                <a:cs typeface="SimSun" charset="0"/>
              </a:rPr>
              <a:t>consists of </a:t>
            </a:r>
            <a:r>
              <a:rPr lang="en-US" altLang="zh-CN" sz="20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37 layers</a:t>
            </a:r>
            <a:r>
              <a:rPr lang="en-US" altLang="zh-CN" sz="2000" dirty="0" smtClean="0">
                <a:solidFill>
                  <a:schemeClr val="tx2"/>
                </a:solidFill>
                <a:ea typeface="SimSun" charset="0"/>
                <a:cs typeface="SimSun" charset="0"/>
              </a:rPr>
              <a:t>, took less than </a:t>
            </a:r>
            <a:r>
              <a:rPr lang="en-US" altLang="zh-CN" sz="20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one-person-year </a:t>
            </a:r>
            <a:r>
              <a:rPr lang="en-US" altLang="zh-CN" sz="2000" dirty="0" smtClean="0">
                <a:solidFill>
                  <a:schemeClr val="tx2"/>
                </a:solidFill>
                <a:ea typeface="SimSun" charset="0"/>
                <a:cs typeface="SimSun" charset="0"/>
              </a:rPr>
              <a:t>to develop, and can boot </a:t>
            </a:r>
            <a:r>
              <a:rPr lang="en-US" altLang="zh-CN" sz="20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Linux </a:t>
            </a:r>
            <a:r>
              <a:rPr lang="en-US" altLang="zh-CN" sz="2000" dirty="0" smtClean="0">
                <a:solidFill>
                  <a:schemeClr val="tx2"/>
                </a:solidFill>
                <a:ea typeface="SimSun" charset="0"/>
                <a:cs typeface="SimSun" charset="0"/>
              </a:rPr>
              <a:t>as a guest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1524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6959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What is an Abstraction Layer?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31" name="Group 10"/>
          <p:cNvGrpSpPr>
            <a:grpSpLocks/>
          </p:cNvGrpSpPr>
          <p:nvPr/>
        </p:nvGrpSpPr>
        <p:grpSpPr bwMode="auto">
          <a:xfrm>
            <a:off x="4159250" y="5099050"/>
            <a:ext cx="1739900" cy="812800"/>
            <a:chOff x="0" y="0"/>
            <a:chExt cx="2476500" cy="1155700"/>
          </a:xfrm>
          <a:solidFill>
            <a:srgbClr val="CCFFCC"/>
          </a:solidFill>
        </p:grpSpPr>
        <p:sp>
          <p:nvSpPr>
            <p:cNvPr id="32" name="AutoShape 11"/>
            <p:cNvSpPr>
              <a:spLocks/>
            </p:cNvSpPr>
            <p:nvPr/>
          </p:nvSpPr>
          <p:spPr bwMode="auto">
            <a:xfrm>
              <a:off x="0" y="0"/>
              <a:ext cx="1855115" cy="1155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073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00" dirty="0">
                  <a:solidFill>
                    <a:srgbClr val="000000"/>
                  </a:solidFill>
                  <a:latin typeface="Microsoft Sans Serif" charset="0"/>
                  <a:ea typeface="ＭＳ Ｐゴシック" charset="0"/>
                  <a:cs typeface="Microsoft Sans Serif" charset="0"/>
                  <a:sym typeface="Microsoft Sans Serif" charset="0"/>
                </a:rPr>
                <a:t>memory</a:t>
              </a:r>
              <a:endParaRPr lang="en-US" sz="3000" dirty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endParaRPr>
            </a:p>
          </p:txBody>
        </p:sp>
        <p:sp>
          <p:nvSpPr>
            <p:cNvPr id="33" name="AutoShape 12"/>
            <p:cNvSpPr>
              <a:spLocks/>
            </p:cNvSpPr>
            <p:nvPr/>
          </p:nvSpPr>
          <p:spPr bwMode="auto">
            <a:xfrm>
              <a:off x="1855115" y="0"/>
              <a:ext cx="621385" cy="1155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dash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073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>
                <a:solidFill>
                  <a:srgbClr val="FFFFFF"/>
                </a:solidFill>
                <a:latin typeface="Microsoft Sans Serif" charset="0"/>
                <a:ea typeface="ＭＳ Ｐゴシック" charset="0"/>
                <a:cs typeface="Microsoft Sans Serif" charset="0"/>
                <a:sym typeface="Microsoft Sans Serif" charset="0"/>
              </a:endParaRPr>
            </a:p>
          </p:txBody>
        </p:sp>
      </p:grpSp>
      <p:grpSp>
        <p:nvGrpSpPr>
          <p:cNvPr id="34" name="Group 13"/>
          <p:cNvGrpSpPr>
            <a:grpSpLocks/>
          </p:cNvGrpSpPr>
          <p:nvPr/>
        </p:nvGrpSpPr>
        <p:grpSpPr bwMode="auto">
          <a:xfrm>
            <a:off x="4159250" y="2447925"/>
            <a:ext cx="1739900" cy="811212"/>
            <a:chOff x="0" y="0"/>
            <a:chExt cx="2476500" cy="1155700"/>
          </a:xfrm>
          <a:solidFill>
            <a:srgbClr val="CCFFCC"/>
          </a:solidFill>
        </p:grpSpPr>
        <p:sp>
          <p:nvSpPr>
            <p:cNvPr id="35" name="AutoShape 14"/>
            <p:cNvSpPr>
              <a:spLocks/>
            </p:cNvSpPr>
            <p:nvPr/>
          </p:nvSpPr>
          <p:spPr bwMode="auto">
            <a:xfrm>
              <a:off x="0" y="0"/>
              <a:ext cx="1855115" cy="1155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073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00" dirty="0">
                  <a:solidFill>
                    <a:srgbClr val="000000"/>
                  </a:solidFill>
                  <a:latin typeface="Microsoft Sans Serif" charset="0"/>
                  <a:ea typeface="ＭＳ Ｐゴシック" charset="0"/>
                  <a:cs typeface="Microsoft Sans Serif" charset="0"/>
                  <a:sym typeface="Microsoft Sans Serif" charset="0"/>
                </a:rPr>
                <a:t>memory</a:t>
              </a:r>
              <a:endParaRPr lang="en-US" sz="3000" dirty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endParaRPr>
            </a:p>
          </p:txBody>
        </p:sp>
        <p:sp>
          <p:nvSpPr>
            <p:cNvPr id="36" name="AutoShape 15"/>
            <p:cNvSpPr>
              <a:spLocks/>
            </p:cNvSpPr>
            <p:nvPr/>
          </p:nvSpPr>
          <p:spPr bwMode="auto">
            <a:xfrm>
              <a:off x="1855115" y="0"/>
              <a:ext cx="621385" cy="1155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dash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073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>
                <a:solidFill>
                  <a:srgbClr val="FFFFFF"/>
                </a:solidFill>
                <a:latin typeface="Microsoft Sans Serif" charset="0"/>
                <a:ea typeface="ＭＳ Ｐゴシック" charset="0"/>
                <a:cs typeface="Microsoft Sans Serif" charset="0"/>
                <a:sym typeface="Microsoft Sans Serif" charset="0"/>
              </a:endParaRPr>
            </a:p>
          </p:txBody>
        </p:sp>
      </p:grpSp>
      <p:grpSp>
        <p:nvGrpSpPr>
          <p:cNvPr id="37" name="Group 16"/>
          <p:cNvGrpSpPr>
            <a:grpSpLocks/>
          </p:cNvGrpSpPr>
          <p:nvPr/>
        </p:nvGrpSpPr>
        <p:grpSpPr bwMode="auto">
          <a:xfrm>
            <a:off x="5507037" y="2366962"/>
            <a:ext cx="339725" cy="339725"/>
            <a:chOff x="0" y="0"/>
            <a:chExt cx="482601" cy="482601"/>
          </a:xfrm>
          <a:solidFill>
            <a:srgbClr val="FF0000"/>
          </a:solidFill>
        </p:grpSpPr>
        <p:sp>
          <p:nvSpPr>
            <p:cNvPr id="38" name="AutoShape 17"/>
            <p:cNvSpPr>
              <a:spLocks/>
            </p:cNvSpPr>
            <p:nvPr/>
          </p:nvSpPr>
          <p:spPr bwMode="auto">
            <a:xfrm>
              <a:off x="0" y="0"/>
              <a:ext cx="482601" cy="4826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073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endParaRPr>
            </a:p>
          </p:txBody>
        </p:sp>
        <p:pic>
          <p:nvPicPr>
            <p:cNvPr id="39" name="Picture 18" descr="plu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788" b="38901"/>
            <a:stretch>
              <a:fillRect/>
            </a:stretch>
          </p:blipFill>
          <p:spPr bwMode="auto">
            <a:xfrm>
              <a:off x="49613" y="207473"/>
              <a:ext cx="374354" cy="7667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40" name="AutoShape 19"/>
          <p:cNvSpPr>
            <a:spLocks/>
          </p:cNvSpPr>
          <p:nvPr/>
        </p:nvSpPr>
        <p:spPr bwMode="auto">
          <a:xfrm>
            <a:off x="6265862" y="5108575"/>
            <a:ext cx="1303338" cy="812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CFFCC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dirty="0" smtClean="0">
                <a:solidFill>
                  <a:srgbClr val="000000"/>
                </a:solidFill>
                <a:latin typeface="Microsoft Sans Serif" charset="0"/>
                <a:ea typeface="ＭＳ Ｐゴシック" charset="0"/>
                <a:cs typeface="Microsoft Sans Serif" charset="0"/>
                <a:sym typeface="Microsoft Sans Serif" charset="0"/>
              </a:rPr>
              <a:t>primitives</a:t>
            </a:r>
            <a:endParaRPr lang="en-US" sz="3000" dirty="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grpSp>
        <p:nvGrpSpPr>
          <p:cNvPr id="41" name="Group 20"/>
          <p:cNvGrpSpPr>
            <a:grpSpLocks/>
          </p:cNvGrpSpPr>
          <p:nvPr/>
        </p:nvGrpSpPr>
        <p:grpSpPr bwMode="auto">
          <a:xfrm>
            <a:off x="6238875" y="2455862"/>
            <a:ext cx="1741487" cy="812800"/>
            <a:chOff x="0" y="0"/>
            <a:chExt cx="2476500" cy="1155700"/>
          </a:xfrm>
          <a:solidFill>
            <a:srgbClr val="CCFFCC"/>
          </a:solidFill>
        </p:grpSpPr>
        <p:sp>
          <p:nvSpPr>
            <p:cNvPr id="49" name="AutoShape 21"/>
            <p:cNvSpPr>
              <a:spLocks/>
            </p:cNvSpPr>
            <p:nvPr/>
          </p:nvSpPr>
          <p:spPr bwMode="auto">
            <a:xfrm>
              <a:off x="0" y="0"/>
              <a:ext cx="1853424" cy="1155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073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00" dirty="0" smtClean="0">
                  <a:solidFill>
                    <a:srgbClr val="000000"/>
                  </a:solidFill>
                  <a:latin typeface="Microsoft Sans Serif" charset="0"/>
                  <a:ea typeface="ＭＳ Ｐゴシック" charset="0"/>
                  <a:cs typeface="Microsoft Sans Serif" charset="0"/>
                  <a:sym typeface="Microsoft Sans Serif" charset="0"/>
                </a:rPr>
                <a:t>primitives</a:t>
              </a:r>
              <a:endParaRPr lang="en-US" sz="3000" dirty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endParaRPr>
            </a:p>
          </p:txBody>
        </p:sp>
        <p:sp>
          <p:nvSpPr>
            <p:cNvPr id="50" name="AutoShape 22"/>
            <p:cNvSpPr>
              <a:spLocks/>
            </p:cNvSpPr>
            <p:nvPr/>
          </p:nvSpPr>
          <p:spPr bwMode="auto">
            <a:xfrm>
              <a:off x="1853424" y="0"/>
              <a:ext cx="623076" cy="1155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dash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073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>
                <a:solidFill>
                  <a:srgbClr val="FFFFFF"/>
                </a:solidFill>
                <a:latin typeface="Microsoft Sans Serif" charset="0"/>
                <a:ea typeface="ＭＳ Ｐゴシック" charset="0"/>
                <a:cs typeface="Microsoft Sans Serif" charset="0"/>
                <a:sym typeface="Microsoft Sans Serif" charset="0"/>
              </a:endParaRPr>
            </a:p>
          </p:txBody>
        </p:sp>
      </p:grpSp>
      <p:grpSp>
        <p:nvGrpSpPr>
          <p:cNvPr id="51" name="Group 23"/>
          <p:cNvGrpSpPr>
            <a:grpSpLocks/>
          </p:cNvGrpSpPr>
          <p:nvPr/>
        </p:nvGrpSpPr>
        <p:grpSpPr bwMode="auto">
          <a:xfrm>
            <a:off x="7596187" y="2374900"/>
            <a:ext cx="339725" cy="339725"/>
            <a:chOff x="0" y="0"/>
            <a:chExt cx="482601" cy="482601"/>
          </a:xfrm>
          <a:solidFill>
            <a:srgbClr val="44E51B"/>
          </a:solidFill>
        </p:grpSpPr>
        <p:sp>
          <p:nvSpPr>
            <p:cNvPr id="52" name="AutoShape 24"/>
            <p:cNvSpPr>
              <a:spLocks/>
            </p:cNvSpPr>
            <p:nvPr/>
          </p:nvSpPr>
          <p:spPr bwMode="auto">
            <a:xfrm>
              <a:off x="0" y="0"/>
              <a:ext cx="482601" cy="4826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073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endParaRPr>
            </a:p>
          </p:txBody>
        </p:sp>
        <p:pic>
          <p:nvPicPr>
            <p:cNvPr id="53" name="Picture 25" descr="plu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85" y="87950"/>
              <a:ext cx="313466" cy="31346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54" name="AutoShape 26"/>
          <p:cNvSpPr>
            <a:spLocks/>
          </p:cNvSpPr>
          <p:nvPr/>
        </p:nvSpPr>
        <p:spPr bwMode="auto">
          <a:xfrm>
            <a:off x="2078037" y="5099050"/>
            <a:ext cx="1303338" cy="812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CFFCC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dirty="0">
                <a:solidFill>
                  <a:srgbClr val="000000"/>
                </a:solidFill>
                <a:latin typeface="Microsoft Sans Serif" charset="0"/>
                <a:ea typeface="ＭＳ Ｐゴシック" charset="0"/>
                <a:cs typeface="Microsoft Sans Serif" charset="0"/>
                <a:sym typeface="Microsoft Sans Serif" charset="0"/>
              </a:rPr>
              <a:t>a</a:t>
            </a:r>
            <a:r>
              <a:rPr lang="en-US" sz="2100" dirty="0" smtClean="0">
                <a:solidFill>
                  <a:srgbClr val="000000"/>
                </a:solidFill>
                <a:latin typeface="Microsoft Sans Serif" charset="0"/>
                <a:ea typeface="ＭＳ Ｐゴシック" charset="0"/>
                <a:cs typeface="Microsoft Sans Serif" charset="0"/>
                <a:sym typeface="Microsoft Sans Serif" charset="0"/>
              </a:rPr>
              <a:t>bs-state</a:t>
            </a:r>
            <a:endParaRPr lang="en-US" sz="3000" dirty="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grpSp>
        <p:nvGrpSpPr>
          <p:cNvPr id="55" name="Group 27"/>
          <p:cNvGrpSpPr>
            <a:grpSpLocks/>
          </p:cNvGrpSpPr>
          <p:nvPr/>
        </p:nvGrpSpPr>
        <p:grpSpPr bwMode="auto">
          <a:xfrm>
            <a:off x="2033587" y="2447925"/>
            <a:ext cx="1741488" cy="811212"/>
            <a:chOff x="0" y="0"/>
            <a:chExt cx="2476500" cy="1155700"/>
          </a:xfrm>
          <a:solidFill>
            <a:srgbClr val="CCFFCC"/>
          </a:solidFill>
        </p:grpSpPr>
        <p:sp>
          <p:nvSpPr>
            <p:cNvPr id="56" name="AutoShape 28"/>
            <p:cNvSpPr>
              <a:spLocks/>
            </p:cNvSpPr>
            <p:nvPr/>
          </p:nvSpPr>
          <p:spPr bwMode="auto">
            <a:xfrm>
              <a:off x="0" y="0"/>
              <a:ext cx="1853425" cy="1155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073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00" dirty="0">
                  <a:latin typeface="Microsoft Sans Serif" charset="0"/>
                  <a:ea typeface="ＭＳ Ｐゴシック" charset="0"/>
                  <a:cs typeface="Microsoft Sans Serif" charset="0"/>
                  <a:sym typeface="Microsoft Sans Serif" charset="0"/>
                </a:rPr>
                <a:t>a</a:t>
              </a:r>
              <a:r>
                <a:rPr lang="en-US" sz="2100" dirty="0" smtClean="0">
                  <a:latin typeface="Microsoft Sans Serif" charset="0"/>
                  <a:ea typeface="ＭＳ Ｐゴシック" charset="0"/>
                  <a:cs typeface="Microsoft Sans Serif" charset="0"/>
                  <a:sym typeface="Microsoft Sans Serif" charset="0"/>
                </a:rPr>
                <a:t>bs-state</a:t>
              </a:r>
              <a:endParaRPr lang="en-US" sz="3000" dirty="0">
                <a:latin typeface="Gill Sans" charset="0"/>
                <a:ea typeface="ＭＳ Ｐゴシック" charset="0"/>
                <a:cs typeface="Gill Sans" charset="0"/>
                <a:sym typeface="Gill Sans" charset="0"/>
              </a:endParaRPr>
            </a:p>
          </p:txBody>
        </p:sp>
        <p:sp>
          <p:nvSpPr>
            <p:cNvPr id="57" name="AutoShape 29"/>
            <p:cNvSpPr>
              <a:spLocks/>
            </p:cNvSpPr>
            <p:nvPr/>
          </p:nvSpPr>
          <p:spPr bwMode="auto">
            <a:xfrm>
              <a:off x="1853425" y="0"/>
              <a:ext cx="623075" cy="1155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dash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073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>
                <a:solidFill>
                  <a:srgbClr val="FFFFFF"/>
                </a:solidFill>
                <a:latin typeface="Microsoft Sans Serif" charset="0"/>
                <a:ea typeface="ＭＳ Ｐゴシック" charset="0"/>
                <a:cs typeface="Microsoft Sans Serif" charset="0"/>
                <a:sym typeface="Microsoft Sans Serif" charset="0"/>
              </a:endParaRPr>
            </a:p>
          </p:txBody>
        </p:sp>
      </p:grpSp>
      <p:grpSp>
        <p:nvGrpSpPr>
          <p:cNvPr id="58" name="Group 30"/>
          <p:cNvGrpSpPr>
            <a:grpSpLocks/>
          </p:cNvGrpSpPr>
          <p:nvPr/>
        </p:nvGrpSpPr>
        <p:grpSpPr bwMode="auto">
          <a:xfrm>
            <a:off x="3390900" y="2366962"/>
            <a:ext cx="339725" cy="339725"/>
            <a:chOff x="0" y="0"/>
            <a:chExt cx="482601" cy="482601"/>
          </a:xfrm>
          <a:solidFill>
            <a:srgbClr val="44E51B"/>
          </a:solidFill>
        </p:grpSpPr>
        <p:sp>
          <p:nvSpPr>
            <p:cNvPr id="59" name="AutoShape 31"/>
            <p:cNvSpPr>
              <a:spLocks/>
            </p:cNvSpPr>
            <p:nvPr/>
          </p:nvSpPr>
          <p:spPr bwMode="auto">
            <a:xfrm>
              <a:off x="0" y="0"/>
              <a:ext cx="482601" cy="4826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073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endParaRPr>
            </a:p>
          </p:txBody>
        </p:sp>
        <p:pic>
          <p:nvPicPr>
            <p:cNvPr id="60" name="Picture 32" descr="plu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85" y="87951"/>
              <a:ext cx="313464" cy="31346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62" name="Line 34"/>
          <p:cNvSpPr>
            <a:spLocks noChangeShapeType="1"/>
          </p:cNvSpPr>
          <p:nvPr/>
        </p:nvSpPr>
        <p:spPr bwMode="auto">
          <a:xfrm flipH="1" flipV="1">
            <a:off x="3549650" y="3252787"/>
            <a:ext cx="2116137" cy="1879600"/>
          </a:xfrm>
          <a:prstGeom prst="lin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144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>
              <a:solidFill>
                <a:srgbClr val="000000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64" name="AutoShape 36"/>
          <p:cNvSpPr>
            <a:spLocks/>
          </p:cNvSpPr>
          <p:nvPr/>
        </p:nvSpPr>
        <p:spPr bwMode="auto">
          <a:xfrm>
            <a:off x="3557587" y="1981200"/>
            <a:ext cx="4081463" cy="392112"/>
          </a:xfrm>
          <a:custGeom>
            <a:avLst/>
            <a:gdLst>
              <a:gd name="T0" fmla="*/ 10800 w 21600"/>
              <a:gd name="T1" fmla="+- 0 10818 36"/>
              <a:gd name="T2" fmla="*/ 10818 h 21564"/>
              <a:gd name="T3" fmla="*/ 10800 w 21600"/>
              <a:gd name="T4" fmla="+- 0 10818 36"/>
              <a:gd name="T5" fmla="*/ 10818 h 21564"/>
              <a:gd name="T6" fmla="*/ 10800 w 21600"/>
              <a:gd name="T7" fmla="+- 0 10818 36"/>
              <a:gd name="T8" fmla="*/ 10818 h 21564"/>
              <a:gd name="T9" fmla="*/ 10800 w 21600"/>
              <a:gd name="T10" fmla="+- 0 10818 36"/>
              <a:gd name="T11" fmla="*/ 10818 h 21564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64">
                <a:moveTo>
                  <a:pt x="21600" y="19081"/>
                </a:moveTo>
                <a:cubicBezTo>
                  <a:pt x="21600" y="19081"/>
                  <a:pt x="17764" y="-36"/>
                  <a:pt x="10530" y="0"/>
                </a:cubicBezTo>
                <a:cubicBezTo>
                  <a:pt x="3297" y="36"/>
                  <a:pt x="0" y="21564"/>
                  <a:pt x="0" y="21564"/>
                </a:cubicBezTo>
              </a:path>
            </a:pathLst>
          </a:custGeom>
          <a:noFill/>
          <a:ln w="12700" cap="flat" cmpd="sng">
            <a:solidFill>
              <a:srgbClr val="000000"/>
            </a:solidFill>
            <a:prstDash val="dash"/>
            <a:miter lim="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65" name="Line 37"/>
          <p:cNvSpPr>
            <a:spLocks noChangeShapeType="1"/>
          </p:cNvSpPr>
          <p:nvPr/>
        </p:nvSpPr>
        <p:spPr bwMode="auto">
          <a:xfrm flipV="1">
            <a:off x="5715000" y="4267200"/>
            <a:ext cx="1676399" cy="838200"/>
          </a:xfrm>
          <a:prstGeom prst="line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2144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>
              <a:solidFill>
                <a:srgbClr val="000000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7772400" y="3276600"/>
            <a:ext cx="1" cy="609600"/>
          </a:xfrm>
          <a:prstGeom prst="straightConnector1">
            <a:avLst/>
          </a:prstGeom>
          <a:ln w="12700">
            <a:solidFill>
              <a:srgbClr val="000000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72" idx="2"/>
          </p:cNvCxnSpPr>
          <p:nvPr/>
        </p:nvCxnSpPr>
        <p:spPr>
          <a:xfrm flipH="1">
            <a:off x="6858000" y="4347865"/>
            <a:ext cx="952500" cy="757535"/>
          </a:xfrm>
          <a:prstGeom prst="straightConnector1">
            <a:avLst/>
          </a:prstGeom>
          <a:ln w="6350">
            <a:solidFill>
              <a:srgbClr val="000000"/>
            </a:solidFill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315200" y="3886200"/>
            <a:ext cx="9906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0090"/>
                </a:solidFill>
                <a:latin typeface="Cambria Math"/>
              </a:rPr>
              <a:t>M</a:t>
            </a:r>
            <a:endParaRPr lang="en-US" sz="2400" b="1" i="1" baseline="-25000" dirty="0" smtClean="0">
              <a:solidFill>
                <a:srgbClr val="000090"/>
              </a:solidFill>
              <a:latin typeface="Cambria Math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67200" y="36576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Cambria Math"/>
              </a:rPr>
              <a:t>R</a:t>
            </a:r>
            <a:endParaRPr lang="en-US" sz="2000" b="1" i="1" baseline="-25000" dirty="0">
              <a:solidFill>
                <a:srgbClr val="FF0000"/>
              </a:solidFill>
              <a:latin typeface="Cambria Math"/>
            </a:endParaRPr>
          </a:p>
        </p:txBody>
      </p:sp>
      <p:sp>
        <p:nvSpPr>
          <p:cNvPr id="75" name="AutoShape 7"/>
          <p:cNvSpPr>
            <a:spLocks/>
          </p:cNvSpPr>
          <p:nvPr/>
        </p:nvSpPr>
        <p:spPr bwMode="auto">
          <a:xfrm>
            <a:off x="228600" y="2514600"/>
            <a:ext cx="1447800" cy="704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Microsoft Sans Serif" charset="0"/>
                <a:sym typeface="Microsoft Sans Serif" charset="0"/>
              </a:rPr>
              <a:t>o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Microsoft Sans Serif" charset="0"/>
                <a:sym typeface="Microsoft Sans Serif" charset="0"/>
              </a:rPr>
              <a:t>verlay</a:t>
            </a:r>
            <a:r>
              <a:rPr lang="en-US" sz="2400" b="1" i="1" dirty="0" smtClean="0">
                <a:solidFill>
                  <a:srgbClr val="000090"/>
                </a:solidFill>
                <a:ea typeface="ＭＳ Ｐゴシック" charset="0"/>
                <a:cs typeface="Microsoft Sans Serif" charset="0"/>
                <a:sym typeface="Microsoft Sans Serif" charset="0"/>
              </a:rPr>
              <a:t> L</a:t>
            </a:r>
            <a:r>
              <a:rPr lang="en-US" sz="2400" b="1" i="1" baseline="-25000" dirty="0" smtClean="0">
                <a:solidFill>
                  <a:srgbClr val="000090"/>
                </a:solidFill>
                <a:ea typeface="ＭＳ Ｐゴシック" charset="0"/>
                <a:cs typeface="Microsoft Sans Serif" charset="0"/>
                <a:sym typeface="Microsoft Sans Serif" charset="0"/>
              </a:rPr>
              <a:t>2</a:t>
            </a:r>
            <a:endParaRPr lang="en-US" sz="2000" b="1" i="1" baseline="-25000" dirty="0">
              <a:solidFill>
                <a:srgbClr val="000090"/>
              </a:solidFill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3232666" y="278713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abs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 rot="16200000">
            <a:off x="5328166" y="533983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 smtClean="0">
                <a:solidFill>
                  <a:srgbClr val="FF0000"/>
                </a:solidFill>
              </a:rPr>
              <a:t>mem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80" name="AutoShape 22"/>
          <p:cNvSpPr>
            <a:spLocks/>
          </p:cNvSpPr>
          <p:nvPr/>
        </p:nvSpPr>
        <p:spPr bwMode="auto">
          <a:xfrm>
            <a:off x="3352800" y="5105400"/>
            <a:ext cx="438150" cy="812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dash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srgbClr val="FFFFFF"/>
              </a:solidFill>
              <a:latin typeface="Microsoft Sans Serif" charset="0"/>
              <a:ea typeface="ＭＳ Ｐゴシック" charset="0"/>
              <a:cs typeface="Microsoft Sans Serif" charset="0"/>
              <a:sym typeface="Microsoft Sans Serif" charset="0"/>
            </a:endParaRPr>
          </a:p>
        </p:txBody>
      </p:sp>
      <p:sp>
        <p:nvSpPr>
          <p:cNvPr id="81" name="AutoShape 22"/>
          <p:cNvSpPr>
            <a:spLocks/>
          </p:cNvSpPr>
          <p:nvPr/>
        </p:nvSpPr>
        <p:spPr bwMode="auto">
          <a:xfrm>
            <a:off x="7543800" y="5105400"/>
            <a:ext cx="438150" cy="812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dash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srgbClr val="FFFFFF"/>
              </a:solidFill>
              <a:latin typeface="Microsoft Sans Serif" charset="0"/>
              <a:ea typeface="ＭＳ Ｐゴシック" charset="0"/>
              <a:cs typeface="Microsoft Sans Serif" charset="0"/>
              <a:sym typeface="Microsoft Sans Serif" charset="0"/>
            </a:endParaRPr>
          </a:p>
        </p:txBody>
      </p:sp>
      <p:sp>
        <p:nvSpPr>
          <p:cNvPr id="83" name="AutoShape 7"/>
          <p:cNvSpPr>
            <a:spLocks/>
          </p:cNvSpPr>
          <p:nvPr/>
        </p:nvSpPr>
        <p:spPr bwMode="auto">
          <a:xfrm>
            <a:off x="152400" y="5181600"/>
            <a:ext cx="1600200" cy="704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Microsoft Sans Serif" charset="0"/>
                <a:sym typeface="Microsoft Sans Serif" charset="0"/>
              </a:rPr>
              <a:t>underlay </a:t>
            </a:r>
            <a:r>
              <a:rPr lang="en-US" sz="2400" b="1" i="1" dirty="0" smtClean="0">
                <a:solidFill>
                  <a:srgbClr val="000090"/>
                </a:solidFill>
                <a:ea typeface="ＭＳ Ｐゴシック" charset="0"/>
                <a:cs typeface="Microsoft Sans Serif" charset="0"/>
                <a:sym typeface="Microsoft Sans Serif" charset="0"/>
              </a:rPr>
              <a:t> L</a:t>
            </a:r>
            <a:r>
              <a:rPr lang="en-US" sz="2400" b="1" i="1" baseline="-25000" dirty="0">
                <a:solidFill>
                  <a:srgbClr val="000090"/>
                </a:solidFill>
                <a:ea typeface="ＭＳ Ｐゴシック" charset="0"/>
                <a:cs typeface="Microsoft Sans Serif" charset="0"/>
                <a:sym typeface="Microsoft Sans Serif" charset="0"/>
              </a:rPr>
              <a:t>1</a:t>
            </a:r>
            <a:endParaRPr lang="en-US" sz="2000" b="1" i="1" baseline="-25000" dirty="0">
              <a:solidFill>
                <a:srgbClr val="000090"/>
              </a:solidFill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6200" y="3886200"/>
            <a:ext cx="1828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 or </a:t>
            </a:r>
            <a:r>
              <a:rPr lang="en-US" sz="1600" b="1" dirty="0" err="1" smtClean="0"/>
              <a:t>Asm</a:t>
            </a:r>
            <a:r>
              <a:rPr lang="en-US" sz="1600" b="1" dirty="0" smtClean="0"/>
              <a:t> module </a:t>
            </a:r>
          </a:p>
          <a:p>
            <a:pPr algn="ctr"/>
            <a:r>
              <a:rPr lang="en-US" sz="1600" b="1" dirty="0" smtClean="0"/>
              <a:t>implementation</a:t>
            </a:r>
            <a:endParaRPr lang="en-US" sz="1600" b="1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12700" cmpd="sng"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0" y="4648200"/>
            <a:ext cx="9144000" cy="0"/>
          </a:xfrm>
          <a:prstGeom prst="line">
            <a:avLst/>
          </a:prstGeom>
          <a:ln w="12700" cmpd="sng"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292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4" grpId="0" animBg="1"/>
      <p:bldP spid="62" grpId="0" animBg="1"/>
      <p:bldP spid="64" grpId="0" animBg="1"/>
      <p:bldP spid="65" grpId="0" animBg="1"/>
      <p:bldP spid="72" grpId="0" animBg="1"/>
      <p:bldP spid="74" grpId="0"/>
      <p:bldP spid="8" grpId="0"/>
      <p:bldP spid="76" grpId="0"/>
      <p:bldP spid="80" grpId="0" animBg="1"/>
      <p:bldP spid="8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Example: Page Tables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3733800" cy="2286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i="1" dirty="0">
                <a:solidFill>
                  <a:srgbClr val="0000FF"/>
                </a:solidFill>
              </a:rPr>
              <a:t>c</a:t>
            </a:r>
            <a:r>
              <a:rPr lang="en-US" sz="2000" b="1" i="1" dirty="0" smtClean="0">
                <a:solidFill>
                  <a:srgbClr val="0000FF"/>
                </a:solidFill>
              </a:rPr>
              <a:t>oncrete C  types</a:t>
            </a:r>
          </a:p>
          <a:p>
            <a:pPr marL="0" indent="0">
              <a:buNone/>
            </a:pPr>
            <a:endParaRPr lang="en-US" sz="400" dirty="0" smtClean="0"/>
          </a:p>
          <a:p>
            <a:pPr marL="0" indent="0">
              <a:buNone/>
            </a:pPr>
            <a:endParaRPr kumimoji="1" lang="en-US" altLang="zh-CN" sz="1600" dirty="0">
              <a:ea typeface="宋体" charset="0"/>
              <a:cs typeface="Arial"/>
            </a:endParaRPr>
          </a:p>
          <a:p>
            <a:pPr marL="0" indent="0">
              <a:buNone/>
            </a:pPr>
            <a:r>
              <a:rPr kumimoji="1" lang="en-US" altLang="zh-CN" sz="2000" dirty="0" err="1" smtClean="0">
                <a:latin typeface="Gill Sans"/>
                <a:ea typeface="宋体" charset="0"/>
                <a:cs typeface="Gill Sans"/>
              </a:rPr>
              <a:t>struct</a:t>
            </a:r>
            <a:r>
              <a:rPr kumimoji="1" lang="en-US" altLang="zh-CN" sz="2000" dirty="0" smtClean="0">
                <a:latin typeface="Gill Sans"/>
                <a:ea typeface="宋体" charset="0"/>
                <a:cs typeface="Gill Sans"/>
              </a:rPr>
              <a:t> </a:t>
            </a:r>
            <a:r>
              <a:rPr kumimoji="1" lang="en-US" altLang="zh-CN" sz="2000" dirty="0" err="1" smtClean="0">
                <a:solidFill>
                  <a:srgbClr val="FF0000"/>
                </a:solidFill>
                <a:latin typeface="Gill Sans"/>
                <a:ea typeface="宋体" charset="0"/>
                <a:cs typeface="Gill Sans"/>
              </a:rPr>
              <a:t>PMap</a:t>
            </a:r>
            <a:r>
              <a:rPr kumimoji="1" lang="en-US" altLang="zh-CN" sz="2000" dirty="0" smtClean="0">
                <a:latin typeface="Gill Sans"/>
                <a:ea typeface="宋体" charset="0"/>
                <a:cs typeface="Gill Sans"/>
              </a:rPr>
              <a:t> </a:t>
            </a:r>
            <a:r>
              <a:rPr kumimoji="1" lang="en-US" altLang="zh-CN" sz="2000" dirty="0">
                <a:latin typeface="Gill Sans"/>
                <a:ea typeface="宋体" charset="0"/>
                <a:cs typeface="Gill Sans"/>
              </a:rPr>
              <a:t>{</a:t>
            </a:r>
          </a:p>
          <a:p>
            <a:pPr marL="0" indent="0">
              <a:buNone/>
            </a:pPr>
            <a:r>
              <a:rPr kumimoji="1" lang="en-US" altLang="zh-CN" sz="2000" dirty="0">
                <a:latin typeface="Gill Sans"/>
                <a:ea typeface="宋体" charset="0"/>
                <a:cs typeface="Gill Sans"/>
              </a:rPr>
              <a:t>    char * </a:t>
            </a:r>
            <a:r>
              <a:rPr kumimoji="1" lang="en-US" altLang="zh-CN" sz="2000" dirty="0" err="1" smtClean="0">
                <a:latin typeface="Gill Sans"/>
                <a:ea typeface="宋体" charset="0"/>
                <a:cs typeface="Gill Sans"/>
              </a:rPr>
              <a:t>page_dir</a:t>
            </a:r>
            <a:r>
              <a:rPr kumimoji="1" lang="en-US" altLang="zh-CN" sz="2000" dirty="0">
                <a:latin typeface="Gill Sans"/>
                <a:ea typeface="宋体" charset="0"/>
                <a:cs typeface="Gill Sans"/>
              </a:rPr>
              <a:t>[1024];</a:t>
            </a:r>
          </a:p>
          <a:p>
            <a:pPr marL="0" indent="0">
              <a:buNone/>
            </a:pPr>
            <a:r>
              <a:rPr kumimoji="1" lang="en-US" altLang="zh-CN" sz="2000" dirty="0">
                <a:latin typeface="Gill Sans"/>
                <a:ea typeface="宋体" charset="0"/>
                <a:cs typeface="Gill Sans"/>
              </a:rPr>
              <a:t>    </a:t>
            </a:r>
            <a:r>
              <a:rPr kumimoji="1" lang="en-US" altLang="zh-CN" sz="2000" dirty="0" err="1">
                <a:latin typeface="Gill Sans"/>
                <a:ea typeface="宋体" charset="0"/>
                <a:cs typeface="Gill Sans"/>
              </a:rPr>
              <a:t>u</a:t>
            </a:r>
            <a:r>
              <a:rPr kumimoji="1" lang="en-US" altLang="zh-CN" sz="2000" dirty="0" err="1" smtClean="0">
                <a:latin typeface="Gill Sans"/>
                <a:ea typeface="宋体" charset="0"/>
                <a:cs typeface="Gill Sans"/>
              </a:rPr>
              <a:t>int</a:t>
            </a:r>
            <a:r>
              <a:rPr kumimoji="1" lang="en-US" altLang="zh-CN" sz="2000" dirty="0" smtClean="0">
                <a:latin typeface="Gill Sans"/>
                <a:ea typeface="宋体" charset="0"/>
                <a:cs typeface="Gill Sans"/>
              </a:rPr>
              <a:t>  </a:t>
            </a:r>
            <a:r>
              <a:rPr kumimoji="1" lang="en-US" altLang="zh-CN" sz="2000" dirty="0" err="1" smtClean="0">
                <a:latin typeface="Gill Sans"/>
                <a:ea typeface="宋体" charset="0"/>
                <a:cs typeface="Gill Sans"/>
              </a:rPr>
              <a:t>page_table</a:t>
            </a:r>
            <a:r>
              <a:rPr kumimoji="1" lang="en-US" altLang="zh-CN" sz="2000" dirty="0" smtClean="0">
                <a:latin typeface="Gill Sans"/>
                <a:ea typeface="宋体" charset="0"/>
                <a:cs typeface="Gill Sans"/>
              </a:rPr>
              <a:t>[</a:t>
            </a:r>
            <a:r>
              <a:rPr kumimoji="1" lang="en-US" altLang="zh-CN" sz="2000" dirty="0">
                <a:latin typeface="Gill Sans"/>
                <a:ea typeface="宋体" charset="0"/>
                <a:cs typeface="Gill Sans"/>
              </a:rPr>
              <a:t>1024][1024];</a:t>
            </a:r>
          </a:p>
          <a:p>
            <a:pPr marL="0" indent="0">
              <a:buNone/>
            </a:pPr>
            <a:r>
              <a:rPr kumimoji="1" lang="en-US" altLang="zh-CN" sz="2000" dirty="0">
                <a:latin typeface="Gill Sans"/>
                <a:ea typeface="宋体" charset="0"/>
                <a:cs typeface="Gill Sans"/>
              </a:rPr>
              <a:t>};</a:t>
            </a:r>
          </a:p>
          <a:p>
            <a:pPr marL="0" indent="0">
              <a:buNone/>
            </a:pPr>
            <a:endParaRPr kumimoji="1" lang="en-US" altLang="zh-CN" sz="2000" dirty="0">
              <a:latin typeface="Gill Sans"/>
              <a:ea typeface="宋体" charset="0"/>
              <a:cs typeface="Gill Sans"/>
            </a:endParaRP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400" dirty="0" smtClean="0"/>
          </a:p>
          <a:p>
            <a:pPr marL="0" indent="0">
              <a:buNone/>
            </a:pPr>
            <a:endParaRPr lang="en-US" sz="400" dirty="0"/>
          </a:p>
        </p:txBody>
      </p:sp>
      <p:sp>
        <p:nvSpPr>
          <p:cNvPr id="9" name="Content Placeholder 6"/>
          <p:cNvSpPr>
            <a:spLocks noGrp="1"/>
          </p:cNvSpPr>
          <p:nvPr>
            <p:ph sz="half" idx="1"/>
          </p:nvPr>
        </p:nvSpPr>
        <p:spPr>
          <a:xfrm>
            <a:off x="4800600" y="2057400"/>
            <a:ext cx="3962400" cy="3810000"/>
          </a:xfrm>
          <a:solidFill>
            <a:srgbClr val="CCFFCC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i="1" dirty="0">
                <a:solidFill>
                  <a:srgbClr val="0000FF"/>
                </a:solidFill>
              </a:rPr>
              <a:t>a</a:t>
            </a:r>
            <a:r>
              <a:rPr lang="en-US" sz="2000" b="1" i="1" dirty="0" smtClean="0">
                <a:solidFill>
                  <a:srgbClr val="0000FF"/>
                </a:solidFill>
              </a:rPr>
              <a:t>bstract Coq spec</a:t>
            </a:r>
          </a:p>
          <a:p>
            <a:pPr marL="0" indent="0">
              <a:buNone/>
            </a:pPr>
            <a:endParaRPr lang="en-US" sz="700" dirty="0" smtClean="0"/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kumimoji="1" lang="en-US" altLang="zh-CN" sz="1600" dirty="0" smtClean="0">
                <a:solidFill>
                  <a:prstClr val="black"/>
                </a:solidFill>
                <a:latin typeface="Gill Sans"/>
                <a:ea typeface="宋体"/>
                <a:cs typeface="Gill Sans"/>
              </a:rPr>
              <a:t>Inductive </a:t>
            </a:r>
            <a:r>
              <a:rPr kumimoji="1" lang="en-US" altLang="zh-CN" sz="1600" dirty="0" err="1">
                <a:solidFill>
                  <a:srgbClr val="0000FF"/>
                </a:solidFill>
                <a:latin typeface="Gill Sans"/>
                <a:ea typeface="宋体"/>
                <a:cs typeface="Gill Sans"/>
              </a:rPr>
              <a:t>PTPerm</a:t>
            </a:r>
            <a:r>
              <a:rPr kumimoji="1" lang="en-US" altLang="zh-CN" sz="1600" dirty="0">
                <a:solidFill>
                  <a:prstClr val="black"/>
                </a:solidFill>
                <a:latin typeface="Gill Sans"/>
                <a:ea typeface="宋体"/>
                <a:cs typeface="Gill Sans"/>
              </a:rPr>
              <a:t>: Type := 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kumimoji="1" lang="en-US" altLang="zh-CN" sz="1600" dirty="0">
                <a:solidFill>
                  <a:prstClr val="black"/>
                </a:solidFill>
                <a:latin typeface="Gill Sans"/>
                <a:ea typeface="宋体"/>
                <a:cs typeface="Gill Sans"/>
              </a:rPr>
              <a:t>     </a:t>
            </a:r>
            <a:r>
              <a:rPr kumimoji="1" lang="en-US" altLang="zh-CN" sz="1600" dirty="0" smtClean="0">
                <a:solidFill>
                  <a:prstClr val="black"/>
                </a:solidFill>
                <a:latin typeface="Gill Sans"/>
                <a:ea typeface="宋体"/>
                <a:cs typeface="Gill Sans"/>
              </a:rPr>
              <a:t>| PTP 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kumimoji="1" lang="en-US" altLang="zh-CN" sz="1600" dirty="0">
                <a:solidFill>
                  <a:prstClr val="black"/>
                </a:solidFill>
                <a:latin typeface="Gill Sans"/>
                <a:ea typeface="宋体"/>
                <a:cs typeface="Gill Sans"/>
              </a:rPr>
              <a:t> </a:t>
            </a:r>
            <a:r>
              <a:rPr kumimoji="1" lang="en-US" altLang="zh-CN" sz="1600" dirty="0" smtClean="0">
                <a:solidFill>
                  <a:prstClr val="black"/>
                </a:solidFill>
                <a:latin typeface="Gill Sans"/>
                <a:ea typeface="宋体"/>
                <a:cs typeface="Gill Sans"/>
              </a:rPr>
              <a:t>    | </a:t>
            </a:r>
            <a:r>
              <a:rPr kumimoji="1" lang="en-US" altLang="zh-CN" sz="1600" dirty="0">
                <a:solidFill>
                  <a:prstClr val="black"/>
                </a:solidFill>
                <a:latin typeface="Gill Sans"/>
                <a:ea typeface="宋体"/>
                <a:cs typeface="Gill Sans"/>
              </a:rPr>
              <a:t>PTU </a:t>
            </a:r>
            <a:endParaRPr kumimoji="1" lang="en-US" altLang="zh-CN" sz="1600" dirty="0" smtClean="0">
              <a:solidFill>
                <a:prstClr val="black"/>
              </a:solidFill>
              <a:latin typeface="Gill Sans"/>
              <a:ea typeface="宋体"/>
              <a:cs typeface="Gill Sans"/>
            </a:endParaRP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kumimoji="1" lang="en-US" altLang="zh-CN" sz="1600" dirty="0">
                <a:solidFill>
                  <a:prstClr val="black"/>
                </a:solidFill>
                <a:latin typeface="Gill Sans"/>
                <a:ea typeface="宋体"/>
                <a:cs typeface="Gill Sans"/>
              </a:rPr>
              <a:t> </a:t>
            </a:r>
            <a:r>
              <a:rPr kumimoji="1" lang="en-US" altLang="zh-CN" sz="1600" dirty="0" smtClean="0">
                <a:solidFill>
                  <a:prstClr val="black"/>
                </a:solidFill>
                <a:latin typeface="Gill Sans"/>
                <a:ea typeface="宋体"/>
                <a:cs typeface="Gill Sans"/>
              </a:rPr>
              <a:t>    | PTK.</a:t>
            </a:r>
            <a:endParaRPr kumimoji="1" lang="en-US" altLang="zh-CN" sz="1600" dirty="0">
              <a:solidFill>
                <a:prstClr val="black"/>
              </a:solidFill>
              <a:latin typeface="Gill Sans"/>
              <a:ea typeface="宋体"/>
              <a:cs typeface="Gill Sans"/>
            </a:endParaRP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endParaRPr kumimoji="1" lang="en-US" altLang="zh-CN" sz="800" dirty="0">
              <a:solidFill>
                <a:prstClr val="black"/>
              </a:solidFill>
              <a:latin typeface="Gill Sans"/>
              <a:ea typeface="宋体"/>
              <a:cs typeface="Gill Sans"/>
            </a:endParaRP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kumimoji="1" lang="en-US" altLang="zh-CN" sz="1600" dirty="0">
                <a:solidFill>
                  <a:prstClr val="black"/>
                </a:solidFill>
                <a:latin typeface="Gill Sans"/>
                <a:ea typeface="宋体"/>
                <a:cs typeface="Gill Sans"/>
              </a:rPr>
              <a:t>Inductive </a:t>
            </a:r>
            <a:r>
              <a:rPr kumimoji="1" lang="en-US" altLang="zh-CN" sz="1600" dirty="0" err="1" smtClean="0">
                <a:solidFill>
                  <a:srgbClr val="0000FF"/>
                </a:solidFill>
                <a:latin typeface="Gill Sans"/>
                <a:ea typeface="宋体"/>
                <a:cs typeface="Gill Sans"/>
              </a:rPr>
              <a:t>PTEInfo</a:t>
            </a:r>
            <a:r>
              <a:rPr kumimoji="1" lang="en-US" altLang="zh-CN" sz="1600" dirty="0">
                <a:solidFill>
                  <a:prstClr val="black"/>
                </a:solidFill>
                <a:latin typeface="Gill Sans"/>
                <a:ea typeface="宋体"/>
                <a:cs typeface="Gill Sans"/>
              </a:rPr>
              <a:t>:= 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kumimoji="1" lang="en-US" altLang="zh-CN" sz="1600" dirty="0">
                <a:solidFill>
                  <a:prstClr val="black"/>
                </a:solidFill>
                <a:latin typeface="Gill Sans"/>
                <a:ea typeface="宋体"/>
                <a:cs typeface="Gill Sans"/>
              </a:rPr>
              <a:t>   </a:t>
            </a:r>
            <a:r>
              <a:rPr kumimoji="1" lang="en-US" altLang="zh-CN" sz="1600" dirty="0" smtClean="0">
                <a:solidFill>
                  <a:prstClr val="black"/>
                </a:solidFill>
                <a:latin typeface="Gill Sans"/>
                <a:ea typeface="宋体"/>
                <a:cs typeface="Gill Sans"/>
              </a:rPr>
              <a:t>  | </a:t>
            </a:r>
            <a:r>
              <a:rPr kumimoji="1" lang="en-US" altLang="zh-CN" sz="1600" dirty="0" err="1" smtClean="0">
                <a:solidFill>
                  <a:prstClr val="black"/>
                </a:solidFill>
                <a:latin typeface="Gill Sans"/>
                <a:ea typeface="宋体"/>
                <a:cs typeface="Gill Sans"/>
              </a:rPr>
              <a:t>PTEValid</a:t>
            </a:r>
            <a:r>
              <a:rPr kumimoji="1" lang="en-US" altLang="zh-CN" sz="1600" dirty="0" smtClean="0">
                <a:solidFill>
                  <a:prstClr val="black"/>
                </a:solidFill>
                <a:latin typeface="Gill Sans"/>
                <a:ea typeface="宋体"/>
                <a:cs typeface="Gill Sans"/>
              </a:rPr>
              <a:t> </a:t>
            </a:r>
            <a:r>
              <a:rPr kumimoji="1" lang="en-US" altLang="zh-CN" sz="1600" dirty="0">
                <a:solidFill>
                  <a:prstClr val="black"/>
                </a:solidFill>
                <a:latin typeface="Gill Sans"/>
                <a:ea typeface="宋体"/>
                <a:cs typeface="Gill Sans"/>
              </a:rPr>
              <a:t>(</a:t>
            </a:r>
            <a:r>
              <a:rPr kumimoji="1" lang="en-US" altLang="zh-CN" sz="1600" dirty="0" smtClean="0">
                <a:solidFill>
                  <a:prstClr val="black"/>
                </a:solidFill>
                <a:latin typeface="Gill Sans"/>
                <a:ea typeface="宋体"/>
                <a:cs typeface="Gill Sans"/>
              </a:rPr>
              <a:t>v : Z) </a:t>
            </a:r>
            <a:r>
              <a:rPr kumimoji="1" lang="en-US" altLang="zh-CN" sz="1600" dirty="0">
                <a:solidFill>
                  <a:prstClr val="black"/>
                </a:solidFill>
                <a:latin typeface="Gill Sans"/>
                <a:ea typeface="宋体"/>
                <a:cs typeface="Gill Sans"/>
              </a:rPr>
              <a:t>(</a:t>
            </a:r>
            <a:r>
              <a:rPr kumimoji="1" lang="en-US" altLang="zh-CN" sz="1600" dirty="0" smtClean="0">
                <a:solidFill>
                  <a:prstClr val="black"/>
                </a:solidFill>
                <a:latin typeface="Gill Sans"/>
                <a:ea typeface="宋体"/>
                <a:cs typeface="Gill Sans"/>
              </a:rPr>
              <a:t>p :  </a:t>
            </a:r>
            <a:r>
              <a:rPr kumimoji="1" lang="en-US" altLang="zh-CN" sz="1600" dirty="0" err="1" smtClean="0">
                <a:solidFill>
                  <a:srgbClr val="0000FF"/>
                </a:solidFill>
                <a:latin typeface="Gill Sans"/>
                <a:ea typeface="宋体"/>
                <a:cs typeface="Gill Sans"/>
              </a:rPr>
              <a:t>PTPerm</a:t>
            </a:r>
            <a:r>
              <a:rPr kumimoji="1" lang="en-US" altLang="zh-CN" sz="1600" dirty="0">
                <a:solidFill>
                  <a:prstClr val="black"/>
                </a:solidFill>
                <a:latin typeface="Gill Sans"/>
                <a:ea typeface="宋体"/>
                <a:cs typeface="Gill Sans"/>
              </a:rPr>
              <a:t>) 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kumimoji="1" lang="en-US" altLang="zh-CN" sz="1600" dirty="0">
                <a:solidFill>
                  <a:prstClr val="black"/>
                </a:solidFill>
                <a:latin typeface="Gill Sans"/>
                <a:ea typeface="宋体"/>
                <a:cs typeface="Gill Sans"/>
              </a:rPr>
              <a:t> </a:t>
            </a:r>
            <a:r>
              <a:rPr kumimoji="1" lang="en-US" altLang="zh-CN" sz="1600" dirty="0" smtClean="0">
                <a:solidFill>
                  <a:prstClr val="black"/>
                </a:solidFill>
                <a:latin typeface="Gill Sans"/>
                <a:ea typeface="宋体"/>
                <a:cs typeface="Gill Sans"/>
              </a:rPr>
              <a:t>    | </a:t>
            </a:r>
            <a:r>
              <a:rPr kumimoji="1" lang="en-US" altLang="zh-CN" sz="1600" dirty="0" err="1" smtClean="0">
                <a:solidFill>
                  <a:prstClr val="black"/>
                </a:solidFill>
                <a:latin typeface="Gill Sans"/>
                <a:ea typeface="宋体"/>
                <a:cs typeface="Gill Sans"/>
              </a:rPr>
              <a:t>PTEUnPresent</a:t>
            </a:r>
            <a:r>
              <a:rPr kumimoji="1" lang="en-US" altLang="zh-CN" sz="1600" dirty="0" smtClean="0">
                <a:solidFill>
                  <a:prstClr val="black"/>
                </a:solidFill>
                <a:latin typeface="Gill Sans"/>
                <a:ea typeface="宋体"/>
                <a:cs typeface="Gill Sans"/>
              </a:rPr>
              <a:t>.</a:t>
            </a:r>
            <a:endParaRPr kumimoji="1" lang="en-US" altLang="zh-CN" sz="1600" dirty="0">
              <a:solidFill>
                <a:prstClr val="black"/>
              </a:solidFill>
              <a:latin typeface="Gill Sans"/>
              <a:ea typeface="宋体"/>
              <a:cs typeface="Gill Sans"/>
            </a:endParaRP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endParaRPr kumimoji="1" lang="en-US" altLang="zh-CN" sz="1050" dirty="0">
              <a:solidFill>
                <a:prstClr val="black"/>
              </a:solidFill>
              <a:latin typeface="Gill Sans"/>
              <a:ea typeface="宋体"/>
              <a:cs typeface="Gill Sans"/>
            </a:endParaRP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kumimoji="1" lang="en-US" altLang="zh-CN" sz="1600" dirty="0">
                <a:solidFill>
                  <a:prstClr val="black"/>
                </a:solidFill>
                <a:latin typeface="Gill Sans"/>
                <a:ea typeface="宋体"/>
                <a:cs typeface="Gill Sans"/>
              </a:rPr>
              <a:t>Definition </a:t>
            </a:r>
            <a:r>
              <a:rPr kumimoji="1" lang="en-US" altLang="zh-CN" sz="1600" dirty="0" err="1" smtClean="0">
                <a:solidFill>
                  <a:srgbClr val="FF0000"/>
                </a:solidFill>
                <a:latin typeface="Gill Sans"/>
                <a:ea typeface="宋体"/>
                <a:cs typeface="Gill Sans"/>
              </a:rPr>
              <a:t>PMap</a:t>
            </a:r>
            <a:r>
              <a:rPr kumimoji="1" lang="en-US" altLang="zh-CN" sz="1600" dirty="0" smtClean="0">
                <a:solidFill>
                  <a:prstClr val="black"/>
                </a:solidFill>
                <a:latin typeface="Gill Sans"/>
                <a:ea typeface="宋体"/>
                <a:cs typeface="Gill Sans"/>
              </a:rPr>
              <a:t> </a:t>
            </a:r>
            <a:r>
              <a:rPr kumimoji="1" lang="en-US" altLang="zh-CN" sz="1600" dirty="0">
                <a:solidFill>
                  <a:prstClr val="black"/>
                </a:solidFill>
                <a:latin typeface="Gill Sans"/>
                <a:ea typeface="宋体"/>
                <a:cs typeface="Gill Sans"/>
              </a:rPr>
              <a:t>:= </a:t>
            </a:r>
            <a:r>
              <a:rPr kumimoji="1" lang="en-US" altLang="zh-CN" sz="1600" dirty="0" err="1" smtClean="0">
                <a:solidFill>
                  <a:prstClr val="black"/>
                </a:solidFill>
                <a:latin typeface="Gill Sans"/>
                <a:ea typeface="宋体"/>
                <a:cs typeface="Gill Sans"/>
              </a:rPr>
              <a:t>ZMap.t</a:t>
            </a:r>
            <a:r>
              <a:rPr kumimoji="1" lang="en-US" altLang="zh-CN" sz="1600" dirty="0" smtClean="0">
                <a:solidFill>
                  <a:prstClr val="black"/>
                </a:solidFill>
                <a:latin typeface="Gill Sans"/>
                <a:ea typeface="宋体"/>
                <a:cs typeface="Gill Sans"/>
              </a:rPr>
              <a:t> </a:t>
            </a:r>
            <a:r>
              <a:rPr kumimoji="1" lang="en-US" altLang="zh-CN" sz="1600" dirty="0" err="1" smtClean="0">
                <a:solidFill>
                  <a:srgbClr val="0000FF"/>
                </a:solidFill>
                <a:latin typeface="Gill Sans"/>
                <a:ea typeface="宋体"/>
                <a:cs typeface="Gill Sans"/>
              </a:rPr>
              <a:t>PTEInfo</a:t>
            </a:r>
            <a:r>
              <a:rPr kumimoji="1" lang="en-US" altLang="zh-CN" sz="1600" dirty="0" smtClean="0">
                <a:solidFill>
                  <a:prstClr val="black"/>
                </a:solidFill>
                <a:latin typeface="Gill Sans"/>
                <a:ea typeface="宋体"/>
                <a:cs typeface="Gill Sans"/>
              </a:rPr>
              <a:t>.</a:t>
            </a:r>
            <a:endParaRPr kumimoji="1" lang="en-US" altLang="zh-CN" sz="1600" dirty="0">
              <a:solidFill>
                <a:prstClr val="black"/>
              </a:solidFill>
              <a:latin typeface="Gill Sans"/>
              <a:ea typeface="宋体"/>
              <a:cs typeface="Gill San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657600"/>
            <a:ext cx="2667000" cy="298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70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"/>
          <p:cNvGrpSpPr>
            <a:grpSpLocks/>
          </p:cNvGrpSpPr>
          <p:nvPr/>
        </p:nvGrpSpPr>
        <p:grpSpPr bwMode="auto">
          <a:xfrm>
            <a:off x="2286001" y="4167187"/>
            <a:ext cx="2971800" cy="812800"/>
            <a:chOff x="0" y="0"/>
            <a:chExt cx="3365500" cy="115570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44" name="AutoShape 5"/>
            <p:cNvSpPr>
              <a:spLocks/>
            </p:cNvSpPr>
            <p:nvPr/>
          </p:nvSpPr>
          <p:spPr bwMode="auto">
            <a:xfrm>
              <a:off x="0" y="0"/>
              <a:ext cx="3365500" cy="1155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073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00" dirty="0">
                  <a:solidFill>
                    <a:srgbClr val="FF0000"/>
                  </a:solidFill>
                  <a:latin typeface="Microsoft Sans Serif" charset="0"/>
                  <a:ea typeface="ＭＳ Ｐゴシック" charset="0"/>
                  <a:cs typeface="Microsoft Sans Serif" charset="0"/>
                  <a:sym typeface="Microsoft Sans Serif" charset="0"/>
                </a:rPr>
                <a:t>memory</a:t>
              </a:r>
              <a:endParaRPr lang="en-US" sz="3000" dirty="0">
                <a:solidFill>
                  <a:srgbClr val="FF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endParaRPr>
            </a:p>
          </p:txBody>
        </p:sp>
        <p:sp>
          <p:nvSpPr>
            <p:cNvPr id="46" name="AutoShape 7"/>
            <p:cNvSpPr>
              <a:spLocks/>
            </p:cNvSpPr>
            <p:nvPr/>
          </p:nvSpPr>
          <p:spPr bwMode="auto">
            <a:xfrm>
              <a:off x="2832799" y="63202"/>
              <a:ext cx="480787" cy="483046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073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Example: Page Tables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5" name="AutoShape 7"/>
          <p:cNvSpPr>
            <a:spLocks/>
          </p:cNvSpPr>
          <p:nvPr/>
        </p:nvSpPr>
        <p:spPr bwMode="auto">
          <a:xfrm>
            <a:off x="304800" y="2114550"/>
            <a:ext cx="1447800" cy="704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Microsoft Sans Serif" charset="0"/>
                <a:sym typeface="Microsoft Sans Serif" charset="0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Microsoft Sans Serif" charset="0"/>
                <a:sym typeface="Microsoft Sans Serif" charset="0"/>
              </a:rPr>
              <a:t>bstract layer spec</a:t>
            </a:r>
            <a:endParaRPr lang="en-US" sz="2000" b="1" i="1" baseline="-25000" dirty="0">
              <a:solidFill>
                <a:srgbClr val="000090"/>
              </a:solidFill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2" name="AutoShape 3"/>
          <p:cNvSpPr>
            <a:spLocks/>
          </p:cNvSpPr>
          <p:nvPr/>
        </p:nvSpPr>
        <p:spPr bwMode="auto">
          <a:xfrm>
            <a:off x="2286000" y="4176712"/>
            <a:ext cx="2971800" cy="19954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25400" cap="flat" cmpd="sng">
            <a:solidFill>
              <a:srgbClr val="45A7E4"/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8" name="AutoShape 9"/>
          <p:cNvSpPr>
            <a:spLocks/>
          </p:cNvSpPr>
          <p:nvPr/>
        </p:nvSpPr>
        <p:spPr bwMode="auto">
          <a:xfrm>
            <a:off x="2362200" y="5186362"/>
            <a:ext cx="2895600" cy="8334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/>
          <a:p>
            <a:pPr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  char * </a:t>
            </a:r>
            <a:r>
              <a:rPr lang="en-US" sz="1600" dirty="0" err="1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page_dir</a:t>
            </a:r>
            <a:r>
              <a:rPr lang="en-US" sz="1600" dirty="0" smtClean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[1024]</a:t>
            </a:r>
            <a:r>
              <a:rPr lang="en-US" sz="1600" dirty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;</a:t>
            </a:r>
          </a:p>
          <a:p>
            <a:pPr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uint</a:t>
            </a:r>
            <a:r>
              <a:rPr lang="en-US" sz="1600" dirty="0" smtClean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page_table</a:t>
            </a:r>
            <a:r>
              <a:rPr lang="en-US" sz="1600" dirty="0" smtClean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[1024][1024]</a:t>
            </a:r>
            <a:r>
              <a:rPr lang="en-US" sz="1600" dirty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; </a:t>
            </a:r>
            <a:endParaRPr lang="en-US" sz="3600" dirty="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61" name="AutoShape 10"/>
          <p:cNvSpPr>
            <a:spLocks/>
          </p:cNvSpPr>
          <p:nvPr/>
        </p:nvSpPr>
        <p:spPr bwMode="auto">
          <a:xfrm>
            <a:off x="5616574" y="4176712"/>
            <a:ext cx="2841625" cy="19954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25400" cap="flat" cmpd="sng">
            <a:solidFill>
              <a:srgbClr val="45A7E4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63" name="AutoShape 11"/>
          <p:cNvSpPr>
            <a:spLocks/>
          </p:cNvSpPr>
          <p:nvPr/>
        </p:nvSpPr>
        <p:spPr bwMode="auto">
          <a:xfrm>
            <a:off x="5616575" y="4167187"/>
            <a:ext cx="2841625" cy="812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8EB4E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dirty="0" smtClean="0">
                <a:latin typeface="Microsoft Sans Serif" charset="0"/>
                <a:ea typeface="ＭＳ Ｐゴシック" charset="0"/>
                <a:cs typeface="Microsoft Sans Serif" charset="0"/>
                <a:sym typeface="Microsoft Sans Serif" charset="0"/>
              </a:rPr>
              <a:t>C functions</a:t>
            </a:r>
            <a:endParaRPr lang="en-US" sz="3000" dirty="0"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66" name="AutoShape 12"/>
          <p:cNvSpPr>
            <a:spLocks/>
          </p:cNvSpPr>
          <p:nvPr/>
        </p:nvSpPr>
        <p:spPr bwMode="auto">
          <a:xfrm>
            <a:off x="5715000" y="5092700"/>
            <a:ext cx="2743200" cy="8207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/>
          <a:p>
            <a:pPr defTabSz="41073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err="1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page_table_init</a:t>
            </a:r>
            <a:r>
              <a:rPr lang="en-US" sz="1600" dirty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(</a:t>
            </a:r>
            <a:r>
              <a:rPr lang="en-US" sz="1600" dirty="0" smtClean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{ … }</a:t>
            </a:r>
            <a:endParaRPr lang="en-US" sz="1600" dirty="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defTabSz="41073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err="1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page_table_insert</a:t>
            </a:r>
            <a:r>
              <a:rPr lang="en-US" sz="1600" dirty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{ … }</a:t>
            </a:r>
            <a:endParaRPr lang="en-US" sz="1600" dirty="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defTabSz="41073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err="1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page_table_rmv</a:t>
            </a:r>
            <a:r>
              <a:rPr lang="en-US" sz="1600" dirty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(</a:t>
            </a:r>
            <a:r>
              <a:rPr lang="en-US" sz="1600" dirty="0" smtClean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) { … }</a:t>
            </a:r>
            <a:endParaRPr lang="en-US" sz="1600" dirty="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defTabSz="41073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err="1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page_table_read</a:t>
            </a:r>
            <a:r>
              <a:rPr lang="en-US" sz="1600" dirty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(</a:t>
            </a:r>
            <a:r>
              <a:rPr lang="en-US" sz="1600" dirty="0" smtClean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) { … }</a:t>
            </a:r>
            <a:endParaRPr lang="en-US" sz="3600" dirty="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68" name="AutoShape 14"/>
          <p:cNvSpPr>
            <a:spLocks/>
          </p:cNvSpPr>
          <p:nvPr/>
        </p:nvSpPr>
        <p:spPr bwMode="auto">
          <a:xfrm>
            <a:off x="2286001" y="1524000"/>
            <a:ext cx="2971800" cy="812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CFFCC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dirty="0">
                <a:solidFill>
                  <a:srgbClr val="FF0000"/>
                </a:solidFill>
                <a:latin typeface="Microsoft Sans Serif" charset="0"/>
                <a:ea typeface="ＭＳ Ｐゴシック" charset="0"/>
                <a:cs typeface="Microsoft Sans Serif" charset="0"/>
                <a:sym typeface="Microsoft Sans Serif" charset="0"/>
              </a:rPr>
              <a:t>a</a:t>
            </a:r>
            <a:r>
              <a:rPr lang="en-US" sz="2100" dirty="0" smtClean="0">
                <a:solidFill>
                  <a:srgbClr val="FF0000"/>
                </a:solidFill>
                <a:latin typeface="Microsoft Sans Serif" charset="0"/>
                <a:ea typeface="ＭＳ Ｐゴシック" charset="0"/>
                <a:cs typeface="Microsoft Sans Serif" charset="0"/>
                <a:sym typeface="Microsoft Sans Serif" charset="0"/>
              </a:rPr>
              <a:t>bstract state</a:t>
            </a:r>
            <a:endParaRPr lang="en-US" sz="3000" dirty="0">
              <a:solidFill>
                <a:srgbClr val="FF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71" name="AutoShape 15"/>
          <p:cNvSpPr>
            <a:spLocks/>
          </p:cNvSpPr>
          <p:nvPr/>
        </p:nvSpPr>
        <p:spPr bwMode="auto">
          <a:xfrm>
            <a:off x="2514600" y="2336800"/>
            <a:ext cx="2743200" cy="1320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/>
          <a:p>
            <a:pPr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 smtClean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PMap</a:t>
            </a:r>
            <a:r>
              <a:rPr lang="en-US" dirty="0" smtClean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 := </a:t>
            </a:r>
            <a:r>
              <a:rPr kumimoji="1" lang="en-US" altLang="zh-CN" dirty="0" err="1">
                <a:solidFill>
                  <a:prstClr val="black"/>
                </a:solidFill>
                <a:latin typeface="Gill Sans"/>
                <a:ea typeface="宋体"/>
                <a:cs typeface="Gill Sans"/>
              </a:rPr>
              <a:t>ZMap.t</a:t>
            </a:r>
            <a:r>
              <a:rPr kumimoji="1" lang="en-US" altLang="zh-CN" dirty="0">
                <a:solidFill>
                  <a:prstClr val="black"/>
                </a:solidFill>
                <a:latin typeface="Gill Sans"/>
                <a:ea typeface="宋体"/>
                <a:cs typeface="Gill Sans"/>
              </a:rPr>
              <a:t> </a:t>
            </a:r>
            <a:r>
              <a:rPr kumimoji="1" lang="en-US" altLang="zh-CN" dirty="0" err="1">
                <a:solidFill>
                  <a:srgbClr val="0000FF"/>
                </a:solidFill>
                <a:latin typeface="Gill Sans"/>
                <a:ea typeface="宋体"/>
                <a:cs typeface="Gill Sans"/>
              </a:rPr>
              <a:t>PTEInfo</a:t>
            </a:r>
            <a:endParaRPr lang="en-US" dirty="0" smtClean="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   </a:t>
            </a:r>
            <a:r>
              <a:rPr lang="en-US" sz="1600" dirty="0" smtClean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(*</a:t>
            </a:r>
            <a:r>
              <a:rPr lang="en-US" sz="1600" i="1" dirty="0" smtClean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vaddr</a:t>
            </a:r>
            <a:r>
              <a:rPr lang="en-US" sz="1600" i="1" dirty="0" smtClean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 ⇀ (</a:t>
            </a:r>
            <a:r>
              <a:rPr lang="en-US" sz="1600" i="1" dirty="0" err="1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paddr</a:t>
            </a:r>
            <a:r>
              <a:rPr lang="en-US" sz="1600" i="1" dirty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, </a:t>
            </a:r>
            <a:r>
              <a:rPr lang="en-US" sz="1600" i="1" dirty="0" smtClean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 perm) </a:t>
            </a:r>
            <a:r>
              <a:rPr lang="en-US" sz="1600" dirty="0" smtClean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 *)</a:t>
            </a:r>
            <a:endParaRPr lang="en-US" sz="1600" i="1" dirty="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lvl="2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00" dirty="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Invariants: </a:t>
            </a:r>
            <a:r>
              <a:rPr lang="en-US" sz="1400" dirty="0" smtClean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 kernel page </a:t>
            </a:r>
            <a:r>
              <a:rPr lang="en-US" sz="1400" dirty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table is </a:t>
            </a:r>
          </a:p>
          <a:p>
            <a:pPr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a direct map; user </a:t>
            </a:r>
            <a:r>
              <a:rPr lang="en-US" sz="1400" dirty="0" smtClean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parts are isolated</a:t>
            </a:r>
            <a:endParaRPr lang="en-US" sz="3200" dirty="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77" name="AutoShape 17"/>
          <p:cNvSpPr>
            <a:spLocks/>
          </p:cNvSpPr>
          <p:nvPr/>
        </p:nvSpPr>
        <p:spPr bwMode="auto">
          <a:xfrm>
            <a:off x="5616575" y="1524000"/>
            <a:ext cx="2841625" cy="838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CFFCC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dirty="0">
                <a:latin typeface="Microsoft Sans Serif" charset="0"/>
                <a:ea typeface="ＭＳ Ｐゴシック" charset="0"/>
                <a:cs typeface="Microsoft Sans Serif" charset="0"/>
                <a:sym typeface="Microsoft Sans Serif" charset="0"/>
              </a:rPr>
              <a:t>a</a:t>
            </a:r>
            <a:r>
              <a:rPr lang="en-US" sz="2100" dirty="0" smtClean="0">
                <a:latin typeface="Microsoft Sans Serif" charset="0"/>
                <a:ea typeface="ＭＳ Ｐゴシック" charset="0"/>
                <a:cs typeface="Microsoft Sans Serif" charset="0"/>
                <a:sym typeface="Microsoft Sans Serif" charset="0"/>
              </a:rPr>
              <a:t>bstract primitives</a:t>
            </a:r>
          </a:p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latin typeface="Microsoft Sans Serif" charset="0"/>
                <a:ea typeface="ＭＳ Ｐゴシック" charset="0"/>
                <a:cs typeface="Microsoft Sans Serif" charset="0"/>
                <a:sym typeface="Microsoft Sans Serif" charset="0"/>
              </a:rPr>
              <a:t>(Coq functions)</a:t>
            </a:r>
            <a:endParaRPr lang="en-US" dirty="0"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78" name="AutoShape 18"/>
          <p:cNvSpPr>
            <a:spLocks/>
          </p:cNvSpPr>
          <p:nvPr/>
        </p:nvSpPr>
        <p:spPr bwMode="auto">
          <a:xfrm>
            <a:off x="5638800" y="2452687"/>
            <a:ext cx="2743200" cy="11287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/>
          <a:p>
            <a:pPr defTabSz="41073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Function </a:t>
            </a:r>
            <a:r>
              <a:rPr lang="en-US" sz="1600" dirty="0" err="1" smtClean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page_table_init</a:t>
            </a:r>
            <a:r>
              <a:rPr lang="en-US" sz="1600" dirty="0" smtClean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 = …</a:t>
            </a:r>
            <a:endParaRPr lang="en-US" sz="1600" dirty="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defTabSz="41073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Function </a:t>
            </a:r>
            <a:r>
              <a:rPr lang="en-US" sz="1600" dirty="0" err="1" smtClean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page_table_insert</a:t>
            </a:r>
            <a:r>
              <a:rPr lang="en-US" sz="1600" dirty="0" smtClean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 =…</a:t>
            </a:r>
            <a:endParaRPr lang="en-US" sz="1600" dirty="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defTabSz="41073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Function </a:t>
            </a:r>
            <a:r>
              <a:rPr lang="en-US" sz="1600" dirty="0" err="1" smtClean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page_table_rmv</a:t>
            </a:r>
            <a:r>
              <a:rPr lang="en-US" sz="1600" dirty="0" smtClean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 = …</a:t>
            </a:r>
            <a:endParaRPr lang="en-US" sz="1600" dirty="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defTabSz="41073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Function </a:t>
            </a:r>
            <a:r>
              <a:rPr lang="en-US" sz="1600" dirty="0" err="1" smtClean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page_table_read</a:t>
            </a:r>
            <a:r>
              <a:rPr lang="en-US" sz="1600" dirty="0" smtClean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 = …</a:t>
            </a:r>
            <a:endParaRPr lang="en-US" sz="3600" dirty="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grpSp>
        <p:nvGrpSpPr>
          <p:cNvPr id="79" name="Group 19"/>
          <p:cNvGrpSpPr>
            <a:grpSpLocks/>
          </p:cNvGrpSpPr>
          <p:nvPr/>
        </p:nvGrpSpPr>
        <p:grpSpPr bwMode="auto">
          <a:xfrm>
            <a:off x="4919662" y="1524000"/>
            <a:ext cx="338138" cy="339725"/>
            <a:chOff x="0" y="0"/>
            <a:chExt cx="482601" cy="482601"/>
          </a:xfrm>
          <a:solidFill>
            <a:srgbClr val="44E51B"/>
          </a:solidFill>
        </p:grpSpPr>
        <p:sp>
          <p:nvSpPr>
            <p:cNvPr id="82" name="AutoShape 20"/>
            <p:cNvSpPr>
              <a:spLocks/>
            </p:cNvSpPr>
            <p:nvPr/>
          </p:nvSpPr>
          <p:spPr bwMode="auto">
            <a:xfrm>
              <a:off x="0" y="0"/>
              <a:ext cx="482601" cy="4826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073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endParaRPr>
            </a:p>
          </p:txBody>
        </p:sp>
        <p:pic>
          <p:nvPicPr>
            <p:cNvPr id="84" name="Picture 21" descr="plu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66" y="87950"/>
              <a:ext cx="312671" cy="31346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grpSp>
        <p:nvGrpSpPr>
          <p:cNvPr id="85" name="Group 22"/>
          <p:cNvGrpSpPr>
            <a:grpSpLocks/>
          </p:cNvGrpSpPr>
          <p:nvPr/>
        </p:nvGrpSpPr>
        <p:grpSpPr bwMode="auto">
          <a:xfrm>
            <a:off x="8118475" y="1524000"/>
            <a:ext cx="339725" cy="339725"/>
            <a:chOff x="0" y="0"/>
            <a:chExt cx="482601" cy="482601"/>
          </a:xfrm>
          <a:solidFill>
            <a:srgbClr val="44E51B"/>
          </a:solidFill>
        </p:grpSpPr>
        <p:sp>
          <p:nvSpPr>
            <p:cNvPr id="86" name="AutoShape 23"/>
            <p:cNvSpPr>
              <a:spLocks/>
            </p:cNvSpPr>
            <p:nvPr/>
          </p:nvSpPr>
          <p:spPr bwMode="auto">
            <a:xfrm>
              <a:off x="0" y="0"/>
              <a:ext cx="482601" cy="4826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073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endParaRPr>
            </a:p>
          </p:txBody>
        </p:sp>
        <p:pic>
          <p:nvPicPr>
            <p:cNvPr id="87" name="Picture 24" descr="plu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85" y="87950"/>
              <a:ext cx="313464" cy="31346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grpSp>
        <p:nvGrpSpPr>
          <p:cNvPr id="88" name="Group 16"/>
          <p:cNvGrpSpPr>
            <a:grpSpLocks/>
          </p:cNvGrpSpPr>
          <p:nvPr/>
        </p:nvGrpSpPr>
        <p:grpSpPr bwMode="auto">
          <a:xfrm>
            <a:off x="4918075" y="4191000"/>
            <a:ext cx="339725" cy="339725"/>
            <a:chOff x="0" y="0"/>
            <a:chExt cx="482601" cy="482601"/>
          </a:xfrm>
          <a:solidFill>
            <a:srgbClr val="FF0000"/>
          </a:solidFill>
        </p:grpSpPr>
        <p:sp>
          <p:nvSpPr>
            <p:cNvPr id="89" name="AutoShape 17"/>
            <p:cNvSpPr>
              <a:spLocks/>
            </p:cNvSpPr>
            <p:nvPr/>
          </p:nvSpPr>
          <p:spPr bwMode="auto">
            <a:xfrm>
              <a:off x="0" y="0"/>
              <a:ext cx="482601" cy="4826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073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endParaRPr>
            </a:p>
          </p:txBody>
        </p:sp>
        <p:pic>
          <p:nvPicPr>
            <p:cNvPr id="90" name="Picture 18" descr="plu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788" b="38901"/>
            <a:stretch>
              <a:fillRect/>
            </a:stretch>
          </p:blipFill>
          <p:spPr bwMode="auto">
            <a:xfrm>
              <a:off x="49613" y="207473"/>
              <a:ext cx="374354" cy="7667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91" name="AutoShape 7"/>
          <p:cNvSpPr>
            <a:spLocks/>
          </p:cNvSpPr>
          <p:nvPr/>
        </p:nvSpPr>
        <p:spPr bwMode="auto">
          <a:xfrm>
            <a:off x="152400" y="4876800"/>
            <a:ext cx="1905000" cy="704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Microsoft Sans Serif" charset="0"/>
                <a:sym typeface="Microsoft Sans Serif" charset="0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cs typeface="Microsoft Sans Serif" charset="0"/>
                <a:sym typeface="Microsoft Sans Serif" charset="0"/>
              </a:rPr>
              <a:t>oncrete C</a:t>
            </a:r>
          </a:p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Microsoft Sans Serif" charset="0"/>
                <a:sym typeface="Microsoft Sans Serif" charset="0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cs typeface="Microsoft Sans Serif" charset="0"/>
                <a:sym typeface="Microsoft Sans Serif" charset="0"/>
              </a:rPr>
              <a:t>mplementation</a:t>
            </a:r>
            <a:endParaRPr lang="en-US" b="1" i="1" baseline="-25000" dirty="0">
              <a:solidFill>
                <a:srgbClr val="000090"/>
              </a:solidFill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67" name="AutoShape 13"/>
          <p:cNvSpPr>
            <a:spLocks/>
          </p:cNvSpPr>
          <p:nvPr/>
        </p:nvSpPr>
        <p:spPr bwMode="auto">
          <a:xfrm>
            <a:off x="2286000" y="1533525"/>
            <a:ext cx="2971800" cy="21240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25400" cap="flat" cmpd="sng">
            <a:solidFill>
              <a:srgbClr val="45A7E4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73" name="AutoShape 16"/>
          <p:cNvSpPr>
            <a:spLocks/>
          </p:cNvSpPr>
          <p:nvPr/>
        </p:nvSpPr>
        <p:spPr bwMode="auto">
          <a:xfrm>
            <a:off x="5616574" y="1533525"/>
            <a:ext cx="2841626" cy="21240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25400" cap="flat" cmpd="sng">
            <a:solidFill>
              <a:srgbClr val="45A7E4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637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Formalizing Abstraction Layers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72200" y="377326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calling abstract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primitives in </a:t>
            </a:r>
            <a:r>
              <a:rPr lang="en-US" b="1" i="1" dirty="0" smtClean="0">
                <a:solidFill>
                  <a:srgbClr val="000090"/>
                </a:solidFill>
              </a:rPr>
              <a:t>L</a:t>
            </a:r>
            <a:r>
              <a:rPr lang="en-US" b="1" i="1" baseline="-25000" dirty="0" smtClean="0">
                <a:solidFill>
                  <a:srgbClr val="000090"/>
                </a:solidFill>
              </a:rPr>
              <a:t>1</a:t>
            </a:r>
            <a:endParaRPr lang="en-US" b="1" i="1" baseline="-25000" dirty="0">
              <a:solidFill>
                <a:srgbClr val="00009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590800" y="2057400"/>
            <a:ext cx="2959768" cy="769441"/>
          </a:xfrm>
          <a:prstGeom prst="rect">
            <a:avLst/>
          </a:prstGeom>
          <a:solidFill>
            <a:srgbClr val="CCFFCC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Cambria Math"/>
              </a:rPr>
              <a:t>spec</a:t>
            </a:r>
            <a:r>
              <a:rPr lang="en-US" sz="2000" i="1" dirty="0" smtClean="0">
                <a:solidFill>
                  <a:srgbClr val="000000"/>
                </a:solidFill>
                <a:latin typeface="Cambria Math"/>
              </a:rPr>
              <a:t>  </a:t>
            </a:r>
            <a:r>
              <a:rPr lang="en-US" sz="2000" b="1" i="1" dirty="0" smtClean="0">
                <a:solidFill>
                  <a:srgbClr val="000090"/>
                </a:solidFill>
                <a:latin typeface="Cambria Math"/>
              </a:rPr>
              <a:t>L</a:t>
            </a:r>
            <a:r>
              <a:rPr lang="en-US" sz="2000" b="1" i="1" baseline="-25000" dirty="0" smtClean="0">
                <a:solidFill>
                  <a:srgbClr val="000090"/>
                </a:solidFill>
                <a:latin typeface="Cambria Math"/>
              </a:rPr>
              <a:t>2</a:t>
            </a:r>
            <a:r>
              <a:rPr lang="en-US" sz="2000" i="1" dirty="0" smtClean="0">
                <a:solidFill>
                  <a:srgbClr val="000000"/>
                </a:solidFill>
                <a:latin typeface="Cambria Math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mbria Math"/>
              </a:rPr>
              <a:t> with 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Cambria Math"/>
              </a:rPr>
              <a:t>abstract state  </a:t>
            </a:r>
            <a:r>
              <a:rPr lang="en-US" sz="2000" b="1" i="1" dirty="0" smtClean="0">
                <a:solidFill>
                  <a:srgbClr val="FF0000"/>
                </a:solidFill>
                <a:latin typeface="Cambria Math"/>
              </a:rPr>
              <a:t>abs</a:t>
            </a:r>
          </a:p>
          <a:p>
            <a:pPr algn="ctr"/>
            <a:r>
              <a:rPr lang="en-US" sz="400" dirty="0" smtClean="0">
                <a:solidFill>
                  <a:srgbClr val="000000"/>
                </a:solidFill>
                <a:latin typeface="Cambria Math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70684" y="2750641"/>
            <a:ext cx="822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Cambria Math"/>
              </a:rPr>
              <a:t>R</a:t>
            </a:r>
            <a:endParaRPr lang="en-US" sz="2000" i="1" baseline="-25000" dirty="0">
              <a:solidFill>
                <a:srgbClr val="FF0000"/>
              </a:solidFill>
              <a:latin typeface="Cambria Math"/>
            </a:endParaRPr>
          </a:p>
        </p:txBody>
      </p:sp>
      <p:cxnSp>
        <p:nvCxnSpPr>
          <p:cNvPr id="191" name="Straight Arrow Connector 190"/>
          <p:cNvCxnSpPr>
            <a:stCxn id="109" idx="0"/>
            <a:endCxn id="71" idx="2"/>
          </p:cNvCxnSpPr>
          <p:nvPr/>
        </p:nvCxnSpPr>
        <p:spPr>
          <a:xfrm flipV="1">
            <a:off x="4070684" y="2826841"/>
            <a:ext cx="0" cy="378149"/>
          </a:xfrm>
          <a:prstGeom prst="straightConnector1">
            <a:avLst/>
          </a:prstGeom>
          <a:ln w="12700">
            <a:solidFill>
              <a:srgbClr val="000000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flipH="1">
            <a:off x="3577389" y="3948653"/>
            <a:ext cx="328863" cy="371831"/>
          </a:xfrm>
          <a:prstGeom prst="straightConnector1">
            <a:avLst/>
          </a:prstGeom>
          <a:ln w="6350">
            <a:solidFill>
              <a:srgbClr val="000000"/>
            </a:solidFill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>
            <a:off x="4235115" y="3948653"/>
            <a:ext cx="328863" cy="371831"/>
          </a:xfrm>
          <a:prstGeom prst="straightConnector1">
            <a:avLst/>
          </a:prstGeom>
          <a:ln w="6350">
            <a:solidFill>
              <a:srgbClr val="000000"/>
            </a:solidFill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590800" y="4320484"/>
            <a:ext cx="2971800" cy="600164"/>
          </a:xfrm>
          <a:prstGeom prst="rect">
            <a:avLst/>
          </a:prstGeom>
          <a:solidFill>
            <a:srgbClr val="CCFFCC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en-US" sz="500" dirty="0" smtClean="0">
              <a:solidFill>
                <a:srgbClr val="000000"/>
              </a:solidFill>
              <a:latin typeface="Cambria Math"/>
            </a:endParaRP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Cambria Math"/>
              </a:rPr>
              <a:t>spec  </a:t>
            </a:r>
            <a:r>
              <a:rPr lang="en-US" sz="2000" b="1" i="1" dirty="0" smtClean="0">
                <a:solidFill>
                  <a:srgbClr val="000090"/>
                </a:solidFill>
                <a:latin typeface="Cambria Math"/>
              </a:rPr>
              <a:t>L</a:t>
            </a:r>
            <a:r>
              <a:rPr lang="en-US" sz="2000" b="1" i="1" baseline="-25000" dirty="0" smtClean="0">
                <a:solidFill>
                  <a:srgbClr val="000090"/>
                </a:solidFill>
                <a:latin typeface="Cambria Math"/>
              </a:rPr>
              <a:t>1</a:t>
            </a:r>
          </a:p>
          <a:p>
            <a:pPr algn="ctr"/>
            <a:r>
              <a:rPr lang="en-US" sz="800" dirty="0" smtClean="0">
                <a:solidFill>
                  <a:srgbClr val="000000"/>
                </a:solidFill>
                <a:latin typeface="Cambria Math"/>
              </a:rPr>
              <a:t> 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91200" y="2558448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simulation </a:t>
            </a:r>
            <a:r>
              <a:rPr lang="en-US" sz="1400" dirty="0" smtClean="0">
                <a:solidFill>
                  <a:srgbClr val="0000FF"/>
                </a:solidFill>
              </a:rPr>
              <a:t>(implements)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 relation    </a:t>
            </a:r>
            <a:r>
              <a:rPr lang="en-US" sz="1400" b="1" i="1" dirty="0" smtClean="0">
                <a:solidFill>
                  <a:srgbClr val="FF0000"/>
                </a:solidFill>
              </a:rPr>
              <a:t>R(abs, mem)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4419600" y="2939448"/>
            <a:ext cx="1371600" cy="4393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4724400" y="4121917"/>
            <a:ext cx="1371600" cy="4393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914400" y="2140717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dirty="0" smtClean="0">
                <a:solidFill>
                  <a:srgbClr val="0000FF"/>
                </a:solidFill>
              </a:rPr>
              <a:t>verlay 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interface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590800" y="3204990"/>
            <a:ext cx="2959768" cy="743663"/>
            <a:chOff x="2590800" y="3204990"/>
            <a:chExt cx="2959768" cy="743663"/>
          </a:xfrm>
        </p:grpSpPr>
        <p:sp>
          <p:nvSpPr>
            <p:cNvPr id="109" name="Rectangle 108"/>
            <p:cNvSpPr/>
            <p:nvPr/>
          </p:nvSpPr>
          <p:spPr>
            <a:xfrm>
              <a:off x="2590800" y="3204990"/>
              <a:ext cx="2959768" cy="74366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mbria Math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667000" y="3207841"/>
              <a:ext cx="26429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Cambria Math"/>
                </a:rPr>
                <a:t>m</a:t>
              </a:r>
              <a:r>
                <a:rPr lang="en-US" sz="2000" dirty="0" smtClean="0">
                  <a:solidFill>
                    <a:prstClr val="black"/>
                  </a:solidFill>
                  <a:latin typeface="Cambria Math"/>
                </a:rPr>
                <a:t>odule </a:t>
              </a:r>
              <a:r>
                <a:rPr lang="en-US" sz="2000" b="1" i="1" dirty="0" smtClean="0">
                  <a:solidFill>
                    <a:srgbClr val="000090"/>
                  </a:solidFill>
                  <a:latin typeface="Cambria Math"/>
                </a:rPr>
                <a:t>M</a:t>
              </a:r>
              <a:r>
                <a:rPr lang="en-US" sz="2000" i="1" baseline="-25000" dirty="0">
                  <a:solidFill>
                    <a:srgbClr val="1F497D"/>
                  </a:solidFill>
                  <a:latin typeface="Cambria Math"/>
                </a:rPr>
                <a:t> </a:t>
              </a:r>
              <a:r>
                <a:rPr lang="en-US" sz="2000" i="1" dirty="0" smtClean="0">
                  <a:solidFill>
                    <a:srgbClr val="1F497D"/>
                  </a:solidFill>
                  <a:latin typeface="Cambria Math"/>
                </a:rPr>
                <a:t> </a:t>
              </a:r>
              <a:r>
                <a:rPr lang="en-US" sz="2000" i="1" baseline="-25000" dirty="0" smtClean="0">
                  <a:solidFill>
                    <a:srgbClr val="1F497D"/>
                  </a:solidFill>
                  <a:latin typeface="Cambria Math"/>
                </a:rPr>
                <a:t> </a:t>
              </a:r>
              <a:r>
                <a:rPr lang="en-US" sz="2000" dirty="0">
                  <a:solidFill>
                    <a:prstClr val="black"/>
                  </a:solidFill>
                </a:rPr>
                <a:t>with concrete state:   </a:t>
              </a:r>
              <a:r>
                <a:rPr lang="en-US" sz="2000" b="1" i="1" dirty="0" smtClean="0">
                  <a:solidFill>
                    <a:srgbClr val="FF0000"/>
                  </a:solidFill>
                </a:rPr>
                <a:t>mem</a:t>
              </a:r>
              <a:endParaRPr lang="en-US" sz="2000" i="1" baseline="-25000" dirty="0" smtClean="0">
                <a:solidFill>
                  <a:srgbClr val="1F497D"/>
                </a:solidFill>
                <a:latin typeface="Cambria Math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457200" y="3345272"/>
            <a:ext cx="1828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 or </a:t>
            </a:r>
            <a:r>
              <a:rPr lang="en-US" sz="1600" b="1" dirty="0" err="1" smtClean="0"/>
              <a:t>Asm</a:t>
            </a:r>
            <a:r>
              <a:rPr lang="en-US" sz="1600" b="1" dirty="0" smtClean="0"/>
              <a:t> </a:t>
            </a:r>
          </a:p>
          <a:p>
            <a:pPr algn="ctr"/>
            <a:r>
              <a:rPr lang="en-US" sz="1600" b="1" dirty="0" smtClean="0"/>
              <a:t>implementation</a:t>
            </a:r>
            <a:endParaRPr lang="en-US" sz="16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838200" y="4274317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underlay 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interface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11430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a </a:t>
            </a:r>
            <a:r>
              <a:rPr lang="en-US" sz="2400" b="1" i="1" dirty="0" smtClean="0">
                <a:solidFill>
                  <a:srgbClr val="0000FF"/>
                </a:solidFill>
              </a:rPr>
              <a:t>certified</a:t>
            </a:r>
            <a:r>
              <a:rPr lang="en-US" sz="2400" dirty="0" smtClean="0"/>
              <a:t> abstraction layer  </a:t>
            </a:r>
            <a:r>
              <a:rPr lang="en-US" sz="2400" b="1" i="1" dirty="0" smtClean="0">
                <a:solidFill>
                  <a:srgbClr val="000090"/>
                </a:solidFill>
              </a:rPr>
              <a:t>(L</a:t>
            </a:r>
            <a:r>
              <a:rPr lang="en-US" sz="2400" b="1" i="1" baseline="-25000" dirty="0" smtClean="0">
                <a:solidFill>
                  <a:srgbClr val="000090"/>
                </a:solidFill>
              </a:rPr>
              <a:t>1</a:t>
            </a:r>
            <a:r>
              <a:rPr lang="en-US" sz="2400" b="1" i="1" dirty="0" smtClean="0">
                <a:solidFill>
                  <a:srgbClr val="000090"/>
                </a:solidFill>
              </a:rPr>
              <a:t>,  M,  L</a:t>
            </a:r>
            <a:r>
              <a:rPr lang="en-US" sz="2400" b="1" i="1" baseline="-25000" dirty="0" smtClean="0">
                <a:solidFill>
                  <a:srgbClr val="000090"/>
                </a:solidFill>
              </a:rPr>
              <a:t>2</a:t>
            </a:r>
            <a:r>
              <a:rPr lang="en-US" sz="2400" b="1" i="1" dirty="0" smtClean="0">
                <a:solidFill>
                  <a:srgbClr val="000090"/>
                </a:solidFill>
              </a:rPr>
              <a:t>) 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?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61722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Recorded as the </a:t>
            </a:r>
            <a:r>
              <a:rPr lang="en-US" i="1" dirty="0" smtClean="0">
                <a:solidFill>
                  <a:srgbClr val="000090"/>
                </a:solidFill>
              </a:rPr>
              <a:t>well-formed layer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smtClean="0"/>
              <a:t>judgment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257800" y="5486400"/>
            <a:ext cx="609600" cy="53340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715000" y="6172200"/>
            <a:ext cx="22860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90"/>
                </a:solidFill>
              </a:rPr>
              <a:t>L</a:t>
            </a:r>
            <a:r>
              <a:rPr lang="en-US" sz="2400" b="1" i="1" baseline="-25000" dirty="0" smtClean="0">
                <a:solidFill>
                  <a:srgbClr val="000090"/>
                </a:solidFill>
              </a:rPr>
              <a:t>1</a:t>
            </a:r>
            <a:r>
              <a:rPr lang="en-US" sz="2400" b="1" dirty="0" smtClean="0"/>
              <a:t>  ⊢</a:t>
            </a:r>
            <a:r>
              <a:rPr lang="en-US" sz="2400" b="1" i="1" baseline="-25000" dirty="0" smtClean="0">
                <a:solidFill>
                  <a:srgbClr val="FF0000"/>
                </a:solidFill>
              </a:rPr>
              <a:t>R</a:t>
            </a:r>
            <a:r>
              <a:rPr lang="en-US" sz="2400" b="1" dirty="0" smtClean="0"/>
              <a:t>  </a:t>
            </a:r>
            <a:r>
              <a:rPr lang="en-US" sz="2400" b="1" i="1" dirty="0" smtClean="0">
                <a:solidFill>
                  <a:srgbClr val="000090"/>
                </a:solidFill>
              </a:rPr>
              <a:t>M</a:t>
            </a:r>
            <a:r>
              <a:rPr lang="en-US" sz="2400" b="1" dirty="0" smtClean="0"/>
              <a:t>  :  </a:t>
            </a:r>
            <a:r>
              <a:rPr lang="en-US" sz="2400" b="1" i="1" dirty="0" smtClean="0">
                <a:solidFill>
                  <a:srgbClr val="000090"/>
                </a:solidFill>
              </a:rPr>
              <a:t>L</a:t>
            </a:r>
            <a:r>
              <a:rPr lang="en-US" sz="2400" b="1" i="1" baseline="-25000" dirty="0" smtClean="0">
                <a:solidFill>
                  <a:srgbClr val="000090"/>
                </a:solidFill>
              </a:rPr>
              <a:t>2</a:t>
            </a:r>
            <a:endParaRPr lang="en-US" sz="2400" b="1" i="1" baseline="-25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164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71" grpId="0" animBg="1"/>
      <p:bldP spid="7" grpId="0"/>
      <p:bldP spid="82" grpId="0" animBg="1"/>
      <p:bldP spid="44" grpId="0"/>
      <p:bldP spid="46" grpId="0"/>
      <p:bldP spid="48" grpId="0"/>
      <p:bldP spid="2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The Simulation Relation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10200" y="45074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mem2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24100" y="4583668"/>
            <a:ext cx="8001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mem1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667000" y="3112532"/>
            <a:ext cx="0" cy="147113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124200" y="4724400"/>
            <a:ext cx="2286000" cy="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715000" y="3124200"/>
            <a:ext cx="0" cy="1471136"/>
          </a:xfrm>
          <a:prstGeom prst="line">
            <a:avLst/>
          </a:prstGeom>
          <a:ln>
            <a:solidFill>
              <a:srgbClr val="00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581400" y="47360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〖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b="1" i="1" dirty="0" smtClean="0">
                <a:solidFill>
                  <a:srgbClr val="000090"/>
                </a:solidFill>
              </a:rPr>
              <a:t>M</a:t>
            </a:r>
            <a:r>
              <a:rPr lang="en-US" dirty="0" smtClean="0">
                <a:solidFill>
                  <a:srgbClr val="000090"/>
                </a:solidFill>
              </a:rPr>
              <a:t>  〗(</a:t>
            </a:r>
            <a:r>
              <a:rPr lang="en-US" b="1" i="1" dirty="0" smtClean="0">
                <a:solidFill>
                  <a:srgbClr val="000090"/>
                </a:solidFill>
              </a:rPr>
              <a:t>L</a:t>
            </a:r>
            <a:r>
              <a:rPr lang="en-US" b="1" i="1" baseline="-25000" dirty="0" smtClean="0">
                <a:solidFill>
                  <a:srgbClr val="000090"/>
                </a:solidFill>
              </a:rPr>
              <a:t>1</a:t>
            </a:r>
            <a:r>
              <a:rPr lang="en-US" dirty="0" smtClean="0">
                <a:solidFill>
                  <a:srgbClr val="000090"/>
                </a:solidFill>
              </a:rPr>
              <a:t>)(</a:t>
            </a:r>
            <a:r>
              <a:rPr lang="en-US" b="1" dirty="0" smtClean="0">
                <a:solidFill>
                  <a:srgbClr val="000090"/>
                </a:solidFill>
              </a:rPr>
              <a:t>f</a:t>
            </a:r>
            <a:r>
              <a:rPr lang="en-US" dirty="0" smtClean="0">
                <a:solidFill>
                  <a:srgbClr val="000090"/>
                </a:solidFill>
              </a:rPr>
              <a:t>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86000" y="3593068"/>
            <a:ext cx="381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15000" y="3516868"/>
            <a:ext cx="381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49" name="Right Arrow 48"/>
          <p:cNvSpPr/>
          <p:nvPr/>
        </p:nvSpPr>
        <p:spPr>
          <a:xfrm>
            <a:off x="3429000" y="1676400"/>
            <a:ext cx="457200" cy="1219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267200" y="1447800"/>
            <a:ext cx="27432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0090"/>
                </a:solidFill>
              </a:rPr>
              <a:t>L</a:t>
            </a:r>
            <a:r>
              <a:rPr lang="en-US" sz="2400" b="1" i="1" baseline="-25000" dirty="0" smtClean="0">
                <a:solidFill>
                  <a:srgbClr val="000090"/>
                </a:solidFill>
              </a:rPr>
              <a:t>2</a:t>
            </a:r>
            <a:r>
              <a:rPr lang="en-US" sz="2400" dirty="0" smtClean="0"/>
              <a:t>    ≤</a:t>
            </a:r>
            <a:r>
              <a:rPr lang="en-US" sz="2400" i="1" baseline="-25000" dirty="0" smtClean="0">
                <a:solidFill>
                  <a:srgbClr val="FF0000"/>
                </a:solidFill>
              </a:rPr>
              <a:t>R</a:t>
            </a:r>
            <a:r>
              <a:rPr lang="en-US" sz="2400" dirty="0" smtClean="0"/>
              <a:t>   〖 </a:t>
            </a:r>
            <a:r>
              <a:rPr lang="en-US" sz="2400" b="1" i="1" dirty="0" smtClean="0">
                <a:solidFill>
                  <a:srgbClr val="000090"/>
                </a:solidFill>
              </a:rPr>
              <a:t>M</a:t>
            </a:r>
            <a:r>
              <a:rPr lang="en-US" sz="2400" i="1" dirty="0" smtClean="0"/>
              <a:t> </a:t>
            </a:r>
            <a:r>
              <a:rPr lang="en-US" sz="2400" dirty="0" smtClean="0"/>
              <a:t> </a:t>
            </a:r>
            <a:r>
              <a:rPr lang="en-US" sz="2400" dirty="0"/>
              <a:t>〗</a:t>
            </a:r>
            <a:r>
              <a:rPr lang="en-US" sz="2400" dirty="0" smtClean="0"/>
              <a:t> </a:t>
            </a:r>
            <a:r>
              <a:rPr lang="en-US" sz="2400" b="1" i="1" dirty="0" smtClean="0">
                <a:solidFill>
                  <a:srgbClr val="000090"/>
                </a:solidFill>
              </a:rPr>
              <a:t>L</a:t>
            </a:r>
            <a:r>
              <a:rPr lang="en-US" sz="2400" b="1" i="1" baseline="-25000" dirty="0" smtClean="0">
                <a:solidFill>
                  <a:srgbClr val="000090"/>
                </a:solidFill>
              </a:rPr>
              <a:t>1</a:t>
            </a:r>
            <a:endParaRPr lang="en-US" sz="2400" b="1" i="1" baseline="-25000" dirty="0">
              <a:solidFill>
                <a:srgbClr val="00009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2000" y="5181600"/>
            <a:ext cx="7620000" cy="14126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000090"/>
                </a:solidFill>
              </a:rPr>
              <a:t>Forward Simulation</a:t>
            </a:r>
            <a:r>
              <a:rPr lang="en-US" dirty="0" smtClean="0"/>
              <a:t>: 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Whenever </a:t>
            </a:r>
            <a:r>
              <a:rPr lang="en-US" b="1" i="1" dirty="0" smtClean="0">
                <a:solidFill>
                  <a:srgbClr val="000090"/>
                </a:solidFill>
              </a:rPr>
              <a:t>L</a:t>
            </a:r>
            <a:r>
              <a:rPr lang="en-US" b="1" i="1" baseline="-25000" dirty="0" smtClean="0">
                <a:solidFill>
                  <a:srgbClr val="000090"/>
                </a:solidFill>
              </a:rPr>
              <a:t>2</a:t>
            </a:r>
            <a:r>
              <a:rPr lang="en-US" b="1" dirty="0" smtClean="0">
                <a:solidFill>
                  <a:srgbClr val="000090"/>
                </a:solidFill>
              </a:rPr>
              <a:t>(f)</a:t>
            </a:r>
            <a:r>
              <a:rPr lang="en-US" dirty="0" smtClean="0"/>
              <a:t> takes </a:t>
            </a:r>
            <a:r>
              <a:rPr lang="en-US" dirty="0" smtClean="0">
                <a:solidFill>
                  <a:srgbClr val="FF0000"/>
                </a:solidFill>
              </a:rPr>
              <a:t>abs1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FF0000"/>
                </a:solidFill>
              </a:rPr>
              <a:t>abs2</a:t>
            </a:r>
            <a:r>
              <a:rPr lang="en-US" dirty="0" smtClean="0"/>
              <a:t> in one step, and </a:t>
            </a:r>
            <a:r>
              <a:rPr lang="en-US" dirty="0">
                <a:solidFill>
                  <a:srgbClr val="FF0000"/>
                </a:solidFill>
              </a:rPr>
              <a:t>R(abs1, mem1) </a:t>
            </a:r>
            <a:r>
              <a:rPr lang="en-US" dirty="0" smtClean="0"/>
              <a:t>holds,   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then there exists </a:t>
            </a:r>
            <a:r>
              <a:rPr lang="en-US" dirty="0" smtClean="0">
                <a:solidFill>
                  <a:srgbClr val="FF0000"/>
                </a:solidFill>
              </a:rPr>
              <a:t>mem2</a:t>
            </a:r>
            <a:r>
              <a:rPr lang="en-US" dirty="0" smtClean="0"/>
              <a:t> such that  </a:t>
            </a:r>
            <a:r>
              <a:rPr lang="en-US" dirty="0">
                <a:solidFill>
                  <a:srgbClr val="000090"/>
                </a:solidFill>
              </a:rPr>
              <a:t>〖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b="1" i="1" dirty="0" smtClean="0">
                <a:solidFill>
                  <a:srgbClr val="000090"/>
                </a:solidFill>
              </a:rPr>
              <a:t>M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〗</a:t>
            </a:r>
            <a:r>
              <a:rPr lang="en-US" dirty="0" smtClean="0">
                <a:solidFill>
                  <a:srgbClr val="000090"/>
                </a:solidFill>
              </a:rPr>
              <a:t>(</a:t>
            </a:r>
            <a:r>
              <a:rPr lang="en-US" b="1" i="1" dirty="0" smtClean="0">
                <a:solidFill>
                  <a:srgbClr val="000090"/>
                </a:solidFill>
              </a:rPr>
              <a:t>L</a:t>
            </a:r>
            <a:r>
              <a:rPr lang="en-US" b="1" i="1" baseline="-25000" dirty="0" smtClean="0">
                <a:solidFill>
                  <a:srgbClr val="000090"/>
                </a:solidFill>
              </a:rPr>
              <a:t>1</a:t>
            </a:r>
            <a:r>
              <a:rPr lang="en-US" dirty="0" smtClean="0">
                <a:solidFill>
                  <a:srgbClr val="000090"/>
                </a:solidFill>
              </a:rPr>
              <a:t>)(</a:t>
            </a:r>
            <a:r>
              <a:rPr lang="en-US" b="1" dirty="0" smtClean="0">
                <a:solidFill>
                  <a:srgbClr val="000090"/>
                </a:solidFill>
              </a:rPr>
              <a:t>f</a:t>
            </a:r>
            <a:r>
              <a:rPr lang="en-US" dirty="0" smtClean="0">
                <a:solidFill>
                  <a:srgbClr val="000090"/>
                </a:solidFill>
              </a:rPr>
              <a:t>)</a:t>
            </a:r>
            <a:r>
              <a:rPr lang="en-US" dirty="0" smtClean="0"/>
              <a:t>  takes </a:t>
            </a:r>
            <a:r>
              <a:rPr lang="en-US" dirty="0" smtClean="0">
                <a:solidFill>
                  <a:srgbClr val="FF0000"/>
                </a:solidFill>
              </a:rPr>
              <a:t>mem1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FF0000"/>
                </a:solidFill>
              </a:rPr>
              <a:t>mem2</a:t>
            </a:r>
            <a:r>
              <a:rPr lang="en-US" dirty="0" smtClean="0"/>
              <a:t> in zero or more steps , and </a:t>
            </a:r>
            <a:r>
              <a:rPr lang="en-US" dirty="0" smtClean="0">
                <a:solidFill>
                  <a:srgbClr val="FF0000"/>
                </a:solidFill>
              </a:rPr>
              <a:t>R(abs2, mem2) </a:t>
            </a:r>
            <a:r>
              <a:rPr lang="en-US" dirty="0" smtClean="0"/>
              <a:t>also holds.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24100" y="2209800"/>
            <a:ext cx="6667500" cy="914400"/>
            <a:chOff x="2324100" y="2209800"/>
            <a:chExt cx="6667500" cy="914400"/>
          </a:xfrm>
        </p:grpSpPr>
        <p:sp>
          <p:nvSpPr>
            <p:cNvPr id="2" name="TextBox 1"/>
            <p:cNvSpPr txBox="1"/>
            <p:nvPr/>
          </p:nvSpPr>
          <p:spPr>
            <a:xfrm>
              <a:off x="2324100" y="2743200"/>
              <a:ext cx="6858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a</a:t>
              </a:r>
              <a:r>
                <a:rPr lang="en-US" dirty="0" smtClean="0">
                  <a:solidFill>
                    <a:srgbClr val="FF0000"/>
                  </a:solidFill>
                </a:rPr>
                <a:t>bs1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34000" y="2743200"/>
              <a:ext cx="762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abs2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2971800" y="2933700"/>
              <a:ext cx="2286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733800" y="25146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b="1" i="1" dirty="0" smtClean="0">
                  <a:solidFill>
                    <a:srgbClr val="000090"/>
                  </a:solidFill>
                </a:rPr>
                <a:t>L</a:t>
              </a:r>
              <a:r>
                <a:rPr lang="en-US" b="1" i="1" baseline="-25000" dirty="0" smtClean="0">
                  <a:solidFill>
                    <a:srgbClr val="000090"/>
                  </a:solidFill>
                </a:rPr>
                <a:t>2 </a:t>
              </a:r>
              <a:r>
                <a:rPr lang="en-US" b="1" dirty="0" smtClean="0">
                  <a:solidFill>
                    <a:srgbClr val="000090"/>
                  </a:solidFill>
                </a:rPr>
                <a:t>(f)</a:t>
              </a:r>
              <a:endParaRPr lang="en-US" b="1" dirty="0">
                <a:solidFill>
                  <a:srgbClr val="00009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96000" y="2209800"/>
              <a:ext cx="2895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</a:t>
              </a:r>
              <a:r>
                <a:rPr lang="en-US" sz="1600" dirty="0" smtClean="0"/>
                <a:t>or each function </a:t>
              </a:r>
              <a:r>
                <a:rPr lang="en-US" sz="1600" b="1" dirty="0" smtClean="0">
                  <a:solidFill>
                    <a:srgbClr val="000090"/>
                  </a:solidFill>
                </a:rPr>
                <a:t>f</a:t>
              </a:r>
              <a:r>
                <a:rPr lang="en-US" sz="1600" dirty="0" smtClean="0"/>
                <a:t>  in </a:t>
              </a:r>
              <a:r>
                <a:rPr lang="en-US" sz="1600" dirty="0" smtClean="0">
                  <a:solidFill>
                    <a:srgbClr val="000090"/>
                  </a:solidFill>
                </a:rPr>
                <a:t>Dom(</a:t>
              </a:r>
              <a:r>
                <a:rPr lang="en-US" sz="1600" b="1" i="1" dirty="0" smtClean="0">
                  <a:solidFill>
                    <a:srgbClr val="000090"/>
                  </a:solidFill>
                </a:rPr>
                <a:t>L</a:t>
              </a:r>
              <a:r>
                <a:rPr lang="en-US" sz="1600" b="1" i="1" baseline="-25000" dirty="0" smtClean="0">
                  <a:solidFill>
                    <a:srgbClr val="000090"/>
                  </a:solidFill>
                </a:rPr>
                <a:t>2</a:t>
              </a:r>
              <a:r>
                <a:rPr lang="en-US" sz="1600" dirty="0" smtClean="0">
                  <a:solidFill>
                    <a:srgbClr val="000090"/>
                  </a:solidFill>
                </a:rPr>
                <a:t>) </a:t>
              </a:r>
              <a:endParaRPr lang="en-US" sz="1600" dirty="0">
                <a:solidFill>
                  <a:srgbClr val="000090"/>
                </a:solidFill>
              </a:endParaRPr>
            </a:p>
          </p:txBody>
        </p:sp>
        <p:cxnSp>
          <p:nvCxnSpPr>
            <p:cNvPr id="32" name="Straight Arrow Connector 31"/>
            <p:cNvCxnSpPr>
              <a:stCxn id="30" idx="1"/>
            </p:cNvCxnSpPr>
            <p:nvPr/>
          </p:nvCxnSpPr>
          <p:spPr>
            <a:xfrm flipH="1">
              <a:off x="4267200" y="2379077"/>
              <a:ext cx="1828800" cy="135523"/>
            </a:xfrm>
            <a:prstGeom prst="straightConnector1">
              <a:avLst/>
            </a:prstGeom>
            <a:ln w="9525">
              <a:solidFill>
                <a:srgbClr val="3366FF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7467600" y="845403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</a:t>
            </a:r>
            <a:r>
              <a:rPr lang="en-US" sz="1600" dirty="0" smtClean="0"/>
              <a:t>ompositional per-module semantics   </a:t>
            </a:r>
            <a:r>
              <a:rPr lang="en-US" sz="1600" dirty="0"/>
              <a:t>〖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•</a:t>
            </a:r>
            <a:r>
              <a:rPr lang="en-US" sz="1600" dirty="0" smtClean="0"/>
              <a:t> </a:t>
            </a:r>
            <a:r>
              <a:rPr lang="en-US" sz="1600" dirty="0"/>
              <a:t>〗</a:t>
            </a:r>
            <a:endParaRPr lang="en-US" sz="1600" dirty="0">
              <a:solidFill>
                <a:srgbClr val="000090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5791200" y="1219200"/>
            <a:ext cx="1828800" cy="152400"/>
          </a:xfrm>
          <a:prstGeom prst="straightConnector1">
            <a:avLst/>
          </a:prstGeom>
          <a:ln w="9525">
            <a:solidFill>
              <a:srgbClr val="3366FF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5800" y="1447800"/>
            <a:ext cx="22860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90"/>
                </a:solidFill>
              </a:rPr>
              <a:t>L</a:t>
            </a:r>
            <a:r>
              <a:rPr lang="en-US" sz="2400" b="1" i="1" baseline="-25000" dirty="0" smtClean="0">
                <a:solidFill>
                  <a:srgbClr val="000090"/>
                </a:solidFill>
              </a:rPr>
              <a:t>1</a:t>
            </a:r>
            <a:r>
              <a:rPr lang="en-US" sz="2400" b="1" dirty="0" smtClean="0"/>
              <a:t>  ⊢</a:t>
            </a:r>
            <a:r>
              <a:rPr lang="en-US" sz="2400" b="1" i="1" baseline="-25000" dirty="0" smtClean="0">
                <a:solidFill>
                  <a:srgbClr val="FF0000"/>
                </a:solidFill>
              </a:rPr>
              <a:t>R</a:t>
            </a:r>
            <a:r>
              <a:rPr lang="en-US" sz="2400" b="1" dirty="0" smtClean="0"/>
              <a:t>  </a:t>
            </a:r>
            <a:r>
              <a:rPr lang="en-US" sz="2400" b="1" i="1" dirty="0" smtClean="0">
                <a:solidFill>
                  <a:srgbClr val="000090"/>
                </a:solidFill>
              </a:rPr>
              <a:t>M</a:t>
            </a:r>
            <a:r>
              <a:rPr lang="en-US" sz="2400" b="1" dirty="0" smtClean="0"/>
              <a:t>  :  </a:t>
            </a:r>
            <a:r>
              <a:rPr lang="en-US" sz="2400" b="1" i="1" dirty="0" smtClean="0">
                <a:solidFill>
                  <a:srgbClr val="000090"/>
                </a:solidFill>
              </a:rPr>
              <a:t>L</a:t>
            </a:r>
            <a:r>
              <a:rPr lang="en-US" sz="2400" b="1" i="1" baseline="-25000" dirty="0" smtClean="0">
                <a:solidFill>
                  <a:srgbClr val="000090"/>
                </a:solidFill>
              </a:rPr>
              <a:t>2</a:t>
            </a:r>
            <a:endParaRPr lang="en-US" sz="2400" b="1" i="1" baseline="-25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983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7" grpId="0"/>
      <p:bldP spid="42" grpId="0"/>
      <p:bldP spid="43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990600" y="5486400"/>
            <a:ext cx="7924800" cy="11141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dirty="0" smtClean="0"/>
              <a:t> </a:t>
            </a:r>
            <a:r>
              <a:rPr lang="en-US" sz="2000" dirty="0" smtClean="0">
                <a:solidFill>
                  <a:srgbClr val="000090"/>
                </a:solidFill>
              </a:rPr>
              <a:t>〖</a:t>
            </a:r>
            <a:r>
              <a:rPr lang="en-US" sz="2000" b="1" i="1" dirty="0" smtClean="0">
                <a:solidFill>
                  <a:srgbClr val="000090"/>
                </a:solidFill>
              </a:rPr>
              <a:t>M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>
                <a:solidFill>
                  <a:srgbClr val="000090"/>
                </a:solidFill>
              </a:rPr>
              <a:t>〗</a:t>
            </a:r>
            <a:r>
              <a:rPr lang="en-US" sz="2000" dirty="0" smtClean="0">
                <a:solidFill>
                  <a:srgbClr val="000090"/>
                </a:solidFill>
              </a:rPr>
              <a:t> (</a:t>
            </a:r>
            <a:r>
              <a:rPr lang="en-US" sz="2000" b="1" i="1" dirty="0" smtClean="0">
                <a:solidFill>
                  <a:srgbClr val="000090"/>
                </a:solidFill>
              </a:rPr>
              <a:t>L</a:t>
            </a:r>
            <a:r>
              <a:rPr lang="en-US" sz="2000" b="1" i="1" baseline="-25000" dirty="0" smtClean="0">
                <a:solidFill>
                  <a:srgbClr val="000090"/>
                </a:solidFill>
              </a:rPr>
              <a:t>1</a:t>
            </a:r>
            <a:r>
              <a:rPr lang="en-US" sz="2000" dirty="0" smtClean="0">
                <a:solidFill>
                  <a:srgbClr val="000090"/>
                </a:solidFill>
              </a:rPr>
              <a:t>)  </a:t>
            </a:r>
            <a:r>
              <a:rPr lang="en-US" sz="2000" dirty="0" smtClean="0"/>
              <a:t>and  </a:t>
            </a:r>
            <a:r>
              <a:rPr lang="en-US" sz="2000" b="1" i="1" dirty="0" smtClean="0">
                <a:solidFill>
                  <a:srgbClr val="000090"/>
                </a:solidFill>
              </a:rPr>
              <a:t>L</a:t>
            </a:r>
            <a:r>
              <a:rPr lang="en-US" sz="2000" b="1" i="1" baseline="-25000" dirty="0" smtClean="0">
                <a:solidFill>
                  <a:srgbClr val="000090"/>
                </a:solidFill>
              </a:rPr>
              <a:t>2</a:t>
            </a:r>
            <a:r>
              <a:rPr lang="en-US" sz="2000" dirty="0" smtClean="0"/>
              <a:t> are </a:t>
            </a:r>
            <a:r>
              <a:rPr lang="en-US" sz="2000" dirty="0" err="1" smtClean="0"/>
              <a:t>bisimilar</a:t>
            </a:r>
            <a:r>
              <a:rPr lang="en-US" sz="2000" dirty="0"/>
              <a:t>!</a:t>
            </a:r>
            <a:r>
              <a:rPr lang="en-US" sz="2000" dirty="0" smtClean="0"/>
              <a:t> </a:t>
            </a:r>
          </a:p>
          <a:p>
            <a:pPr algn="r">
              <a:lnSpc>
                <a:spcPct val="120000"/>
              </a:lnSpc>
            </a:pPr>
            <a:endParaRPr lang="en-US" sz="1200" dirty="0"/>
          </a:p>
          <a:p>
            <a:pPr algn="r">
              <a:lnSpc>
                <a:spcPct val="120000"/>
              </a:lnSpc>
            </a:pPr>
            <a:r>
              <a:rPr lang="en-US" sz="2400" b="1" i="1" dirty="0" smtClean="0">
                <a:solidFill>
                  <a:srgbClr val="000090"/>
                </a:solidFill>
              </a:rPr>
              <a:t>L</a:t>
            </a:r>
            <a:r>
              <a:rPr lang="en-US" sz="2400" b="1" i="1" baseline="-25000" dirty="0" smtClean="0">
                <a:solidFill>
                  <a:srgbClr val="000090"/>
                </a:solidFill>
              </a:rPr>
              <a:t>2</a:t>
            </a:r>
            <a:r>
              <a:rPr lang="en-US" sz="2400" dirty="0" smtClean="0"/>
              <a:t> captures everything about running </a:t>
            </a:r>
            <a:r>
              <a:rPr lang="en-US" sz="2400" b="1" i="1" dirty="0" smtClean="0">
                <a:solidFill>
                  <a:srgbClr val="000090"/>
                </a:solidFill>
              </a:rPr>
              <a:t>M</a:t>
            </a:r>
            <a:r>
              <a:rPr lang="en-US" sz="2400" dirty="0" smtClean="0"/>
              <a:t> over </a:t>
            </a:r>
            <a:r>
              <a:rPr lang="en-US" sz="2400" b="1" i="1" dirty="0" smtClean="0">
                <a:solidFill>
                  <a:srgbClr val="000090"/>
                </a:solidFill>
              </a:rPr>
              <a:t>L</a:t>
            </a:r>
            <a:r>
              <a:rPr lang="en-US" sz="2400" b="1" i="1" baseline="-25000" dirty="0" smtClean="0">
                <a:solidFill>
                  <a:srgbClr val="000090"/>
                </a:solidFill>
              </a:rPr>
              <a:t>1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Reversing the Simulation Relation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4" name="Right Arrow 23"/>
          <p:cNvSpPr/>
          <p:nvPr/>
        </p:nvSpPr>
        <p:spPr>
          <a:xfrm rot="5400000">
            <a:off x="5257798" y="3348336"/>
            <a:ext cx="1524001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724400" y="4491335"/>
            <a:ext cx="27432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〖 </a:t>
            </a:r>
            <a:r>
              <a:rPr lang="en-US" sz="2400" b="1" i="1" dirty="0">
                <a:solidFill>
                  <a:srgbClr val="000090"/>
                </a:solidFill>
              </a:rPr>
              <a:t>M</a:t>
            </a:r>
            <a:r>
              <a:rPr lang="en-US" sz="2400" i="1" dirty="0"/>
              <a:t> </a:t>
            </a:r>
            <a:r>
              <a:rPr lang="en-US" sz="2400" dirty="0"/>
              <a:t> 〗 </a:t>
            </a:r>
            <a:r>
              <a:rPr lang="en-US" sz="2400" b="1" i="1" dirty="0" smtClean="0">
                <a:solidFill>
                  <a:srgbClr val="000090"/>
                </a:solidFill>
              </a:rPr>
              <a:t>L</a:t>
            </a:r>
            <a:r>
              <a:rPr lang="en-US" sz="2400" b="1" i="1" baseline="-25000" dirty="0" smtClean="0">
                <a:solidFill>
                  <a:srgbClr val="000090"/>
                </a:solidFill>
              </a:rPr>
              <a:t>1    </a:t>
            </a:r>
            <a:r>
              <a:rPr lang="en-US" sz="2400" dirty="0"/>
              <a:t>≤</a:t>
            </a:r>
            <a:r>
              <a:rPr lang="en-US" sz="2400" i="1" baseline="-25000" dirty="0" smtClean="0">
                <a:solidFill>
                  <a:srgbClr val="FF0000"/>
                </a:solidFill>
              </a:rPr>
              <a:t>R   </a:t>
            </a:r>
            <a:r>
              <a:rPr lang="en-US" sz="2400" b="1" i="1" dirty="0">
                <a:solidFill>
                  <a:srgbClr val="000090"/>
                </a:solidFill>
              </a:rPr>
              <a:t>L</a:t>
            </a:r>
            <a:r>
              <a:rPr lang="en-US" sz="2400" b="1" i="1" baseline="-25000" dirty="0">
                <a:solidFill>
                  <a:srgbClr val="000090"/>
                </a:solidFill>
              </a:rPr>
              <a:t>2</a:t>
            </a:r>
            <a:r>
              <a:rPr lang="en-US" sz="2400" b="1" i="1" baseline="-25000" dirty="0" smtClean="0">
                <a:solidFill>
                  <a:srgbClr val="000090"/>
                </a:solidFill>
              </a:rPr>
              <a:t> </a:t>
            </a:r>
            <a:endParaRPr lang="en-US" sz="2400" b="1" i="1" baseline="-25000" dirty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2667000"/>
            <a:ext cx="2438400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 smtClean="0"/>
              <a:t>If   </a:t>
            </a:r>
            <a:r>
              <a:rPr lang="en-US" dirty="0" smtClean="0">
                <a:solidFill>
                  <a:srgbClr val="000090"/>
                </a:solidFill>
              </a:rPr>
              <a:t>〖</a:t>
            </a:r>
            <a:r>
              <a:rPr lang="en-US" b="1" i="1" dirty="0" smtClean="0">
                <a:solidFill>
                  <a:srgbClr val="000090"/>
                </a:solidFill>
              </a:rPr>
              <a:t>M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〗</a:t>
            </a:r>
            <a:r>
              <a:rPr lang="en-US" dirty="0" smtClean="0">
                <a:solidFill>
                  <a:srgbClr val="000090"/>
                </a:solidFill>
              </a:rPr>
              <a:t> (</a:t>
            </a:r>
            <a:r>
              <a:rPr lang="en-US" b="1" i="1" dirty="0" smtClean="0">
                <a:solidFill>
                  <a:srgbClr val="000090"/>
                </a:solidFill>
              </a:rPr>
              <a:t>L</a:t>
            </a:r>
            <a:r>
              <a:rPr lang="en-US" b="1" i="1" baseline="-25000" dirty="0" smtClean="0">
                <a:solidFill>
                  <a:srgbClr val="000090"/>
                </a:solidFill>
              </a:rPr>
              <a:t>1</a:t>
            </a:r>
            <a:r>
              <a:rPr lang="en-US" dirty="0" smtClean="0">
                <a:solidFill>
                  <a:srgbClr val="000090"/>
                </a:solidFill>
              </a:rPr>
              <a:t>)   </a:t>
            </a:r>
            <a:r>
              <a:rPr lang="en-US" dirty="0" smtClean="0"/>
              <a:t>is </a:t>
            </a:r>
            <a:r>
              <a:rPr lang="en-US" i="1" dirty="0" smtClean="0">
                <a:solidFill>
                  <a:srgbClr val="000090"/>
                </a:solidFill>
              </a:rPr>
              <a:t>deterministic</a:t>
            </a:r>
            <a:r>
              <a:rPr lang="en-US" dirty="0" smtClean="0"/>
              <a:t> relative to external events </a:t>
            </a:r>
          </a:p>
          <a:p>
            <a:pPr algn="ctr">
              <a:lnSpc>
                <a:spcPct val="120000"/>
              </a:lnSpc>
            </a:pPr>
            <a:r>
              <a:rPr lang="en-US" dirty="0" smtClean="0"/>
              <a:t>( </a:t>
            </a:r>
            <a:r>
              <a:rPr lang="en-US" i="1" dirty="0" smtClean="0"/>
              <a:t>a la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000090"/>
                </a:solidFill>
              </a:rPr>
              <a:t>CompCert 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886200" y="49530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66800" y="5481935"/>
            <a:ext cx="27432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〖</a:t>
            </a:r>
            <a:r>
              <a:rPr lang="en-US" sz="2400" b="1" i="1" dirty="0" smtClean="0">
                <a:solidFill>
                  <a:srgbClr val="000090"/>
                </a:solidFill>
              </a:rPr>
              <a:t> M </a:t>
            </a:r>
            <a:r>
              <a:rPr lang="en-US" sz="2400" dirty="0" smtClean="0">
                <a:solidFill>
                  <a:srgbClr val="00009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〗</a:t>
            </a:r>
            <a:r>
              <a:rPr lang="en-US" sz="2400" dirty="0" smtClean="0">
                <a:solidFill>
                  <a:srgbClr val="000090"/>
                </a:solidFill>
              </a:rPr>
              <a:t> </a:t>
            </a:r>
            <a:r>
              <a:rPr lang="en-US" sz="2400" b="1" i="1" dirty="0" smtClean="0">
                <a:solidFill>
                  <a:srgbClr val="000090"/>
                </a:solidFill>
              </a:rPr>
              <a:t>L</a:t>
            </a:r>
            <a:r>
              <a:rPr lang="en-US" sz="2400" b="1" i="1" baseline="-25000" dirty="0" smtClean="0">
                <a:solidFill>
                  <a:srgbClr val="000090"/>
                </a:solidFill>
              </a:rPr>
              <a:t>1 </a:t>
            </a:r>
            <a:r>
              <a:rPr lang="en-US" sz="2400" b="1" i="1" dirty="0" smtClean="0">
                <a:solidFill>
                  <a:srgbClr val="000090"/>
                </a:solidFill>
              </a:rPr>
              <a:t>  </a:t>
            </a:r>
            <a:r>
              <a:rPr lang="en-US" sz="2400" dirty="0" smtClean="0"/>
              <a:t>∼</a:t>
            </a:r>
            <a:r>
              <a:rPr lang="en-US" sz="2400" i="1" baseline="-25000" dirty="0" smtClean="0">
                <a:solidFill>
                  <a:srgbClr val="FF0000"/>
                </a:solidFill>
              </a:rPr>
              <a:t>R </a:t>
            </a:r>
            <a:r>
              <a:rPr lang="en-US" sz="2400" i="1" baseline="-25000" dirty="0" smtClean="0"/>
              <a:t>   </a:t>
            </a:r>
            <a:r>
              <a:rPr lang="en-US" sz="2400" b="1" i="1" dirty="0" smtClean="0">
                <a:solidFill>
                  <a:srgbClr val="000090"/>
                </a:solidFill>
              </a:rPr>
              <a:t>L</a:t>
            </a:r>
            <a:r>
              <a:rPr lang="en-US" sz="2400" b="1" i="1" baseline="-25000" dirty="0" smtClean="0">
                <a:solidFill>
                  <a:srgbClr val="000090"/>
                </a:solidFill>
              </a:rPr>
              <a:t>2</a:t>
            </a:r>
            <a:endParaRPr lang="en-US" sz="2400" b="1" i="1" baseline="-25000" dirty="0">
              <a:solidFill>
                <a:srgbClr val="00009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2133600" y="4114800"/>
            <a:ext cx="16002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>
            <a:off x="3810000" y="1676400"/>
            <a:ext cx="457200" cy="1219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648200" y="1447800"/>
            <a:ext cx="27432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0090"/>
                </a:solidFill>
              </a:rPr>
              <a:t>L</a:t>
            </a:r>
            <a:r>
              <a:rPr lang="en-US" sz="2400" b="1" i="1" baseline="-25000" dirty="0" smtClean="0">
                <a:solidFill>
                  <a:srgbClr val="000090"/>
                </a:solidFill>
              </a:rPr>
              <a:t>2</a:t>
            </a:r>
            <a:r>
              <a:rPr lang="en-US" sz="2400" dirty="0" smtClean="0"/>
              <a:t>    ≤</a:t>
            </a:r>
            <a:r>
              <a:rPr lang="en-US" sz="2400" i="1" baseline="-25000" dirty="0" smtClean="0">
                <a:solidFill>
                  <a:srgbClr val="FF0000"/>
                </a:solidFill>
              </a:rPr>
              <a:t>R</a:t>
            </a:r>
            <a:r>
              <a:rPr lang="en-US" sz="2400" dirty="0" smtClean="0"/>
              <a:t>   〖 </a:t>
            </a:r>
            <a:r>
              <a:rPr lang="en-US" sz="2400" b="1" i="1" dirty="0" smtClean="0">
                <a:solidFill>
                  <a:srgbClr val="000090"/>
                </a:solidFill>
              </a:rPr>
              <a:t>M</a:t>
            </a:r>
            <a:r>
              <a:rPr lang="en-US" sz="2400" i="1" dirty="0" smtClean="0"/>
              <a:t> </a:t>
            </a:r>
            <a:r>
              <a:rPr lang="en-US" sz="2400" dirty="0" smtClean="0"/>
              <a:t> </a:t>
            </a:r>
            <a:r>
              <a:rPr lang="en-US" sz="2400" dirty="0"/>
              <a:t>〗</a:t>
            </a:r>
            <a:r>
              <a:rPr lang="en-US" sz="2400" dirty="0" smtClean="0"/>
              <a:t> </a:t>
            </a:r>
            <a:r>
              <a:rPr lang="en-US" sz="2400" b="1" i="1" dirty="0" smtClean="0">
                <a:solidFill>
                  <a:srgbClr val="000090"/>
                </a:solidFill>
              </a:rPr>
              <a:t>L</a:t>
            </a:r>
            <a:r>
              <a:rPr lang="en-US" sz="2400" b="1" i="1" baseline="-25000" dirty="0" smtClean="0">
                <a:solidFill>
                  <a:srgbClr val="000090"/>
                </a:solidFill>
              </a:rPr>
              <a:t>1</a:t>
            </a:r>
            <a:endParaRPr lang="en-US" sz="2400" b="1" i="1" baseline="-25000" dirty="0">
              <a:solidFill>
                <a:srgbClr val="00009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6800" y="1447800"/>
            <a:ext cx="22860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90"/>
                </a:solidFill>
              </a:rPr>
              <a:t>L</a:t>
            </a:r>
            <a:r>
              <a:rPr lang="en-US" sz="2400" b="1" i="1" baseline="-25000" dirty="0" smtClean="0">
                <a:solidFill>
                  <a:srgbClr val="000090"/>
                </a:solidFill>
              </a:rPr>
              <a:t>1</a:t>
            </a:r>
            <a:r>
              <a:rPr lang="en-US" sz="2400" b="1" dirty="0" smtClean="0"/>
              <a:t>  ⊢</a:t>
            </a:r>
            <a:r>
              <a:rPr lang="en-US" sz="2400" b="1" i="1" baseline="-25000" dirty="0" smtClean="0">
                <a:solidFill>
                  <a:srgbClr val="FF0000"/>
                </a:solidFill>
              </a:rPr>
              <a:t>R</a:t>
            </a:r>
            <a:r>
              <a:rPr lang="en-US" sz="2400" b="1" dirty="0" smtClean="0"/>
              <a:t>  </a:t>
            </a:r>
            <a:r>
              <a:rPr lang="en-US" sz="2400" b="1" i="1" dirty="0" smtClean="0">
                <a:solidFill>
                  <a:srgbClr val="000090"/>
                </a:solidFill>
              </a:rPr>
              <a:t>M</a:t>
            </a:r>
            <a:r>
              <a:rPr lang="en-US" sz="2400" b="1" dirty="0" smtClean="0"/>
              <a:t>  :  </a:t>
            </a:r>
            <a:r>
              <a:rPr lang="en-US" sz="2400" b="1" i="1" dirty="0" smtClean="0">
                <a:solidFill>
                  <a:srgbClr val="000090"/>
                </a:solidFill>
              </a:rPr>
              <a:t>L</a:t>
            </a:r>
            <a:r>
              <a:rPr lang="en-US" sz="2400" b="1" i="1" baseline="-25000" dirty="0" smtClean="0">
                <a:solidFill>
                  <a:srgbClr val="000090"/>
                </a:solidFill>
              </a:rPr>
              <a:t>2</a:t>
            </a:r>
            <a:endParaRPr lang="en-US" sz="2400" b="1" i="1" baseline="-25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88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4" grpId="0" animBg="1"/>
      <p:bldP spid="25" grpId="0" animBg="1"/>
      <p:bldP spid="4" grpId="0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Deep Specification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14400" y="4191000"/>
            <a:ext cx="7239000" cy="2270105"/>
            <a:chOff x="838200" y="1352490"/>
            <a:chExt cx="7239000" cy="2270105"/>
          </a:xfrm>
        </p:grpSpPr>
        <p:sp>
          <p:nvSpPr>
            <p:cNvPr id="35" name="TextBox 34"/>
            <p:cNvSpPr txBox="1"/>
            <p:nvPr/>
          </p:nvSpPr>
          <p:spPr>
            <a:xfrm>
              <a:off x="838200" y="1434304"/>
              <a:ext cx="7239000" cy="2188291"/>
            </a:xfrm>
            <a:prstGeom prst="rect">
              <a:avLst/>
            </a:prstGeom>
            <a:solidFill>
              <a:srgbClr val="FFD8B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2400" b="1" i="1" dirty="0">
                  <a:solidFill>
                    <a:srgbClr val="000090"/>
                  </a:solidFill>
                </a:rPr>
                <a:t>L</a:t>
              </a:r>
              <a:r>
                <a:rPr lang="en-US" sz="2400" b="1" i="1" baseline="-25000" dirty="0">
                  <a:solidFill>
                    <a:srgbClr val="000090"/>
                  </a:solidFill>
                </a:rPr>
                <a:t>2</a:t>
              </a:r>
              <a:r>
                <a:rPr lang="en-US" sz="2400" dirty="0"/>
                <a:t> is a </a:t>
              </a:r>
              <a:r>
                <a:rPr lang="en-US" sz="2400" b="1" dirty="0">
                  <a:solidFill>
                    <a:srgbClr val="FF0000"/>
                  </a:solidFill>
                </a:rPr>
                <a:t>deep specification </a:t>
              </a:r>
              <a:r>
                <a:rPr lang="en-US" sz="2400" dirty="0"/>
                <a:t>of </a:t>
              </a:r>
              <a:r>
                <a:rPr lang="en-US" sz="2400" b="1" i="1" dirty="0">
                  <a:solidFill>
                    <a:srgbClr val="000090"/>
                  </a:solidFill>
                </a:rPr>
                <a:t>M</a:t>
              </a:r>
              <a:r>
                <a:rPr lang="en-US" sz="2400" dirty="0"/>
                <a:t> over </a:t>
              </a:r>
              <a:r>
                <a:rPr lang="en-US" sz="2400" b="1" i="1" dirty="0">
                  <a:solidFill>
                    <a:srgbClr val="000090"/>
                  </a:solidFill>
                </a:rPr>
                <a:t>L</a:t>
              </a:r>
              <a:r>
                <a:rPr lang="en-US" sz="2400" b="1" i="1" baseline="-25000" dirty="0">
                  <a:solidFill>
                    <a:srgbClr val="000090"/>
                  </a:solidFill>
                </a:rPr>
                <a:t>1</a:t>
              </a:r>
              <a:r>
                <a:rPr lang="en-US" sz="2400" dirty="0"/>
                <a:t> </a:t>
              </a:r>
            </a:p>
            <a:p>
              <a:pPr algn="r">
                <a:lnSpc>
                  <a:spcPct val="120000"/>
                </a:lnSpc>
              </a:pPr>
              <a:r>
                <a:rPr lang="en-US" sz="2400" dirty="0"/>
                <a:t>i</a:t>
              </a:r>
              <a:r>
                <a:rPr lang="en-US" sz="2400" dirty="0" smtClean="0"/>
                <a:t>f under any </a:t>
              </a:r>
              <a:r>
                <a:rPr lang="en-US" sz="2400" dirty="0" smtClean="0">
                  <a:solidFill>
                    <a:srgbClr val="0000FF"/>
                  </a:solidFill>
                </a:rPr>
                <a:t>valid</a:t>
              </a:r>
              <a:r>
                <a:rPr lang="en-US" sz="2400" dirty="0" smtClean="0"/>
                <a:t> program context  </a:t>
              </a:r>
              <a:r>
                <a:rPr lang="en-US" sz="2400" b="1" i="1" dirty="0" smtClean="0">
                  <a:solidFill>
                    <a:srgbClr val="000090"/>
                  </a:solidFill>
                </a:rPr>
                <a:t>P</a:t>
              </a:r>
              <a:r>
                <a:rPr lang="en-US" sz="2400" dirty="0" smtClean="0"/>
                <a:t>  of </a:t>
              </a:r>
              <a:r>
                <a:rPr lang="en-US" sz="2400" b="1" i="1" dirty="0" smtClean="0">
                  <a:solidFill>
                    <a:srgbClr val="000090"/>
                  </a:solidFill>
                </a:rPr>
                <a:t>L</a:t>
              </a:r>
              <a:r>
                <a:rPr lang="en-US" sz="2400" b="1" i="1" baseline="-25000" dirty="0" smtClean="0">
                  <a:solidFill>
                    <a:srgbClr val="000090"/>
                  </a:solidFill>
                </a:rPr>
                <a:t>2</a:t>
              </a:r>
              <a:r>
                <a:rPr lang="en-US" sz="2400" i="1" baseline="-25000" dirty="0" smtClean="0">
                  <a:solidFill>
                    <a:srgbClr val="000090"/>
                  </a:solidFill>
                </a:rPr>
                <a:t> </a:t>
              </a:r>
              <a:r>
                <a:rPr lang="en-US" sz="2400" dirty="0" smtClean="0"/>
                <a:t>, </a:t>
              </a:r>
            </a:p>
            <a:p>
              <a:pPr algn="r">
                <a:lnSpc>
                  <a:spcPct val="120000"/>
                </a:lnSpc>
              </a:pPr>
              <a:r>
                <a:rPr lang="en-US" sz="2400" dirty="0" smtClean="0"/>
                <a:t>  </a:t>
              </a:r>
              <a:r>
                <a:rPr lang="en-US" sz="2400" dirty="0" smtClean="0">
                  <a:solidFill>
                    <a:srgbClr val="000000"/>
                  </a:solidFill>
                </a:rPr>
                <a:t>【</a:t>
              </a:r>
              <a:r>
                <a:rPr lang="en-US" sz="2400" dirty="0" smtClean="0">
                  <a:solidFill>
                    <a:srgbClr val="000090"/>
                  </a:solidFill>
                </a:rPr>
                <a:t> </a:t>
              </a:r>
              <a:r>
                <a:rPr lang="en-US" sz="2400" b="1" i="1" dirty="0" smtClean="0">
                  <a:solidFill>
                    <a:srgbClr val="000090"/>
                  </a:solidFill>
                </a:rPr>
                <a:t>P</a:t>
              </a:r>
              <a:r>
                <a:rPr lang="en-US" sz="2400" i="1" dirty="0" smtClean="0">
                  <a:solidFill>
                    <a:srgbClr val="000090"/>
                  </a:solidFill>
                </a:rPr>
                <a:t> </a:t>
              </a:r>
              <a:r>
                <a:rPr lang="en-US" sz="2400" dirty="0" smtClean="0">
                  <a:solidFill>
                    <a:srgbClr val="000090"/>
                  </a:solidFill>
                </a:rPr>
                <a:t>⊕</a:t>
              </a:r>
              <a:r>
                <a:rPr lang="en-US" sz="2400" b="1" i="1" dirty="0" smtClean="0">
                  <a:solidFill>
                    <a:srgbClr val="000090"/>
                  </a:solidFill>
                </a:rPr>
                <a:t>M</a:t>
              </a:r>
              <a:r>
                <a:rPr lang="en-US" sz="2400" dirty="0" smtClean="0">
                  <a:solidFill>
                    <a:srgbClr val="000090"/>
                  </a:solidFill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</a:rPr>
                <a:t>】</a:t>
              </a:r>
              <a:r>
                <a:rPr lang="en-US" sz="2400" dirty="0" smtClean="0">
                  <a:solidFill>
                    <a:srgbClr val="000090"/>
                  </a:solidFill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</a:rPr>
                <a:t>(</a:t>
              </a:r>
              <a:r>
                <a:rPr lang="en-US" sz="2400" b="1" i="1" dirty="0" smtClean="0">
                  <a:solidFill>
                    <a:srgbClr val="000090"/>
                  </a:solidFill>
                </a:rPr>
                <a:t>L</a:t>
              </a:r>
              <a:r>
                <a:rPr lang="en-US" sz="2400" b="1" i="1" baseline="-25000" dirty="0" smtClean="0">
                  <a:solidFill>
                    <a:srgbClr val="000090"/>
                  </a:solidFill>
                </a:rPr>
                <a:t>1</a:t>
              </a:r>
              <a:r>
                <a:rPr lang="en-US" sz="2400" dirty="0">
                  <a:solidFill>
                    <a:srgbClr val="000000"/>
                  </a:solidFill>
                </a:rPr>
                <a:t>)</a:t>
              </a:r>
              <a:r>
                <a:rPr lang="en-US" sz="2400" dirty="0" smtClean="0">
                  <a:solidFill>
                    <a:srgbClr val="000090"/>
                  </a:solidFill>
                </a:rPr>
                <a:t>  </a:t>
              </a:r>
              <a:r>
                <a:rPr lang="en-US" sz="2400" dirty="0" smtClean="0"/>
                <a:t>and  </a:t>
              </a:r>
              <a:r>
                <a:rPr lang="en-US" sz="2400" dirty="0">
                  <a:solidFill>
                    <a:srgbClr val="000000"/>
                  </a:solidFill>
                </a:rPr>
                <a:t>【</a:t>
              </a:r>
              <a:r>
                <a:rPr lang="en-US" sz="2400" b="1" i="1" dirty="0" smtClean="0">
                  <a:solidFill>
                    <a:srgbClr val="000090"/>
                  </a:solidFill>
                </a:rPr>
                <a:t>P</a:t>
              </a:r>
              <a:r>
                <a:rPr lang="en-US" sz="2400" dirty="0" smtClean="0">
                  <a:solidFill>
                    <a:srgbClr val="000090"/>
                  </a:solidFill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</a:rPr>
                <a:t>】</a:t>
              </a:r>
              <a:r>
                <a:rPr lang="en-US" sz="2400" dirty="0" smtClean="0">
                  <a:solidFill>
                    <a:srgbClr val="000000"/>
                  </a:solidFill>
                </a:rPr>
                <a:t>(</a:t>
              </a:r>
              <a:r>
                <a:rPr lang="en-US" sz="2400" b="1" i="1" dirty="0" smtClean="0">
                  <a:solidFill>
                    <a:srgbClr val="000090"/>
                  </a:solidFill>
                </a:rPr>
                <a:t>L</a:t>
              </a:r>
              <a:r>
                <a:rPr lang="en-US" sz="2400" b="1" i="1" baseline="-25000" dirty="0" smtClean="0">
                  <a:solidFill>
                    <a:srgbClr val="000090"/>
                  </a:solidFill>
                </a:rPr>
                <a:t>2</a:t>
              </a:r>
              <a:r>
                <a:rPr lang="en-US" sz="2400" dirty="0" smtClean="0"/>
                <a:t>) are </a:t>
              </a:r>
            </a:p>
            <a:p>
              <a:pPr algn="r">
                <a:lnSpc>
                  <a:spcPct val="120000"/>
                </a:lnSpc>
              </a:pPr>
              <a:r>
                <a:rPr lang="en-US" sz="2400" dirty="0">
                  <a:solidFill>
                    <a:srgbClr val="0000FF"/>
                  </a:solidFill>
                </a:rPr>
                <a:t>o</a:t>
              </a:r>
              <a:r>
                <a:rPr lang="en-US" sz="2400" dirty="0" smtClean="0">
                  <a:solidFill>
                    <a:srgbClr val="0000FF"/>
                  </a:solidFill>
                </a:rPr>
                <a:t>bservationally equivalent </a:t>
              </a:r>
            </a:p>
            <a:p>
              <a:pPr algn="r">
                <a:lnSpc>
                  <a:spcPct val="120000"/>
                </a:lnSpc>
              </a:pPr>
              <a:endParaRPr lang="en-US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990600" y="1352490"/>
              <a:ext cx="762001" cy="1847910"/>
              <a:chOff x="3581400" y="2362200"/>
              <a:chExt cx="762001" cy="184791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3581400" y="3109022"/>
                <a:ext cx="762000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mbria Math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581401" y="2362200"/>
                <a:ext cx="762000" cy="400110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i="1" dirty="0" smtClean="0">
                    <a:solidFill>
                      <a:srgbClr val="000090"/>
                    </a:solidFill>
                    <a:latin typeface="Cambria Math"/>
                  </a:rPr>
                  <a:t>L</a:t>
                </a:r>
                <a:r>
                  <a:rPr lang="en-US" sz="2000" b="1" i="1" baseline="-25000" dirty="0">
                    <a:solidFill>
                      <a:srgbClr val="000090"/>
                    </a:solidFill>
                    <a:latin typeface="Cambria Math"/>
                  </a:rPr>
                  <a:t>2</a:t>
                </a:r>
                <a:endParaRPr lang="en-US" sz="400" b="1" dirty="0" smtClean="0">
                  <a:solidFill>
                    <a:srgbClr val="000090"/>
                  </a:solidFill>
                  <a:latin typeface="Cambria Math"/>
                </a:endParaRPr>
              </a:p>
            </p:txBody>
          </p:sp>
          <p:cxnSp>
            <p:nvCxnSpPr>
              <p:cNvPr id="16" name="Straight Arrow Connector 15"/>
              <p:cNvCxnSpPr>
                <a:stCxn id="14" idx="0"/>
                <a:endCxn id="15" idx="2"/>
              </p:cNvCxnSpPr>
              <p:nvPr/>
            </p:nvCxnSpPr>
            <p:spPr>
              <a:xfrm flipV="1">
                <a:off x="3962400" y="2762310"/>
                <a:ext cx="1" cy="346712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3962400" y="3505200"/>
                <a:ext cx="0" cy="304800"/>
              </a:xfrm>
              <a:prstGeom prst="straightConnector1">
                <a:avLst/>
              </a:prstGeom>
              <a:ln w="6350">
                <a:solidFill>
                  <a:srgbClr val="000000"/>
                </a:solidFill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3581400" y="3109022"/>
                <a:ext cx="762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i="1" dirty="0" smtClean="0">
                    <a:solidFill>
                      <a:srgbClr val="1F497D"/>
                    </a:solidFill>
                    <a:latin typeface="Cambria Math"/>
                  </a:rPr>
                  <a:t>M</a:t>
                </a:r>
                <a:endParaRPr lang="en-US" sz="2000" b="1" i="1" baseline="-25000" dirty="0" smtClean="0">
                  <a:solidFill>
                    <a:srgbClr val="1F497D"/>
                  </a:solidFill>
                  <a:latin typeface="Cambria Math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581400" y="3810000"/>
                <a:ext cx="762000" cy="400110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i="1" dirty="0" smtClean="0">
                    <a:solidFill>
                      <a:srgbClr val="000090"/>
                    </a:solidFill>
                    <a:latin typeface="Cambria Math"/>
                  </a:rPr>
                  <a:t>L</a:t>
                </a:r>
                <a:r>
                  <a:rPr lang="en-US" sz="2000" b="1" i="1" baseline="-25000" dirty="0" smtClean="0">
                    <a:solidFill>
                      <a:srgbClr val="000090"/>
                    </a:solidFill>
                    <a:latin typeface="Cambria Math"/>
                  </a:rPr>
                  <a:t>1</a:t>
                </a:r>
                <a:endParaRPr lang="en-US" sz="800" b="1" baseline="-25000" dirty="0" smtClean="0">
                  <a:solidFill>
                    <a:srgbClr val="000090"/>
                  </a:solidFill>
                  <a:latin typeface="Cambria Math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886200" y="2740223"/>
                <a:ext cx="381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 smtClean="0">
                    <a:solidFill>
                      <a:srgbClr val="FF0000"/>
                    </a:solidFill>
                    <a:latin typeface="Cambria Math"/>
                  </a:rPr>
                  <a:t>R</a:t>
                </a:r>
                <a:endParaRPr lang="en-US" sz="1400" i="1" baseline="-25000" dirty="0">
                  <a:solidFill>
                    <a:srgbClr val="FF0000"/>
                  </a:solidFill>
                  <a:latin typeface="Cambria Math"/>
                </a:endParaRPr>
              </a:p>
            </p:txBody>
          </p:sp>
        </p:grpSp>
      </p:grpSp>
      <p:sp>
        <p:nvSpPr>
          <p:cNvPr id="27" name="Right Arrow 26"/>
          <p:cNvSpPr/>
          <p:nvPr/>
        </p:nvSpPr>
        <p:spPr>
          <a:xfrm rot="5400000">
            <a:off x="3733800" y="3124200"/>
            <a:ext cx="838200" cy="5334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48200" y="30480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Making it “contextual” using 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the whole-program semantics </a:t>
            </a:r>
            <a:r>
              <a:rPr lang="en-US" sz="2000" dirty="0" smtClean="0"/>
              <a:t>【</a:t>
            </a:r>
            <a:r>
              <a:rPr lang="en-US" sz="2000" dirty="0" smtClean="0">
                <a:solidFill>
                  <a:srgbClr val="000090"/>
                </a:solidFill>
              </a:rPr>
              <a:t>•</a:t>
            </a:r>
            <a:r>
              <a:rPr lang="en-US" sz="2000" dirty="0" smtClean="0"/>
              <a:t>】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609600" y="1324249"/>
            <a:ext cx="7924800" cy="11141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dirty="0" smtClean="0"/>
              <a:t> </a:t>
            </a:r>
            <a:r>
              <a:rPr lang="en-US" sz="2000" dirty="0" smtClean="0">
                <a:solidFill>
                  <a:srgbClr val="000090"/>
                </a:solidFill>
              </a:rPr>
              <a:t>〖</a:t>
            </a:r>
            <a:r>
              <a:rPr lang="en-US" sz="2000" b="1" i="1" dirty="0" smtClean="0">
                <a:solidFill>
                  <a:srgbClr val="000090"/>
                </a:solidFill>
              </a:rPr>
              <a:t>M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>
                <a:solidFill>
                  <a:srgbClr val="000090"/>
                </a:solidFill>
              </a:rPr>
              <a:t>〗</a:t>
            </a:r>
            <a:r>
              <a:rPr lang="en-US" sz="2000" dirty="0" smtClean="0">
                <a:solidFill>
                  <a:srgbClr val="000090"/>
                </a:solidFill>
              </a:rPr>
              <a:t> (</a:t>
            </a:r>
            <a:r>
              <a:rPr lang="en-US" sz="2000" b="1" i="1" dirty="0" smtClean="0">
                <a:solidFill>
                  <a:srgbClr val="000090"/>
                </a:solidFill>
              </a:rPr>
              <a:t>L</a:t>
            </a:r>
            <a:r>
              <a:rPr lang="en-US" sz="2000" b="1" i="1" baseline="-25000" dirty="0" smtClean="0">
                <a:solidFill>
                  <a:srgbClr val="000090"/>
                </a:solidFill>
              </a:rPr>
              <a:t>1</a:t>
            </a:r>
            <a:r>
              <a:rPr lang="en-US" sz="2000" dirty="0" smtClean="0">
                <a:solidFill>
                  <a:srgbClr val="000090"/>
                </a:solidFill>
              </a:rPr>
              <a:t>)  </a:t>
            </a:r>
            <a:r>
              <a:rPr lang="en-US" sz="2000" dirty="0" smtClean="0"/>
              <a:t>and  </a:t>
            </a:r>
            <a:r>
              <a:rPr lang="en-US" sz="2000" b="1" i="1" dirty="0" smtClean="0">
                <a:solidFill>
                  <a:srgbClr val="000090"/>
                </a:solidFill>
              </a:rPr>
              <a:t>L</a:t>
            </a:r>
            <a:r>
              <a:rPr lang="en-US" sz="2000" b="1" i="1" baseline="-25000" dirty="0" smtClean="0">
                <a:solidFill>
                  <a:srgbClr val="000090"/>
                </a:solidFill>
              </a:rPr>
              <a:t>2</a:t>
            </a:r>
            <a:r>
              <a:rPr lang="en-US" sz="2000" dirty="0" smtClean="0"/>
              <a:t> are </a:t>
            </a:r>
            <a:r>
              <a:rPr lang="en-US" sz="2000" dirty="0" err="1" smtClean="0"/>
              <a:t>bisimilar</a:t>
            </a:r>
            <a:r>
              <a:rPr lang="en-US" sz="2000" dirty="0"/>
              <a:t>!</a:t>
            </a:r>
            <a:r>
              <a:rPr lang="en-US" sz="2000" dirty="0" smtClean="0"/>
              <a:t> </a:t>
            </a:r>
          </a:p>
          <a:p>
            <a:pPr algn="r">
              <a:lnSpc>
                <a:spcPct val="120000"/>
              </a:lnSpc>
            </a:pPr>
            <a:endParaRPr lang="en-US" sz="1200" dirty="0"/>
          </a:p>
          <a:p>
            <a:pPr algn="r">
              <a:lnSpc>
                <a:spcPct val="120000"/>
              </a:lnSpc>
            </a:pPr>
            <a:r>
              <a:rPr lang="en-US" sz="2400" b="1" i="1" dirty="0" smtClean="0">
                <a:solidFill>
                  <a:srgbClr val="000090"/>
                </a:solidFill>
              </a:rPr>
              <a:t>L</a:t>
            </a:r>
            <a:r>
              <a:rPr lang="en-US" sz="2400" b="1" i="1" baseline="-25000" dirty="0" smtClean="0">
                <a:solidFill>
                  <a:srgbClr val="000090"/>
                </a:solidFill>
              </a:rPr>
              <a:t>2</a:t>
            </a:r>
            <a:r>
              <a:rPr lang="en-US" sz="2400" dirty="0" smtClean="0"/>
              <a:t> captures everything about running </a:t>
            </a:r>
            <a:r>
              <a:rPr lang="en-US" sz="2400" b="1" i="1" dirty="0" smtClean="0">
                <a:solidFill>
                  <a:srgbClr val="000090"/>
                </a:solidFill>
              </a:rPr>
              <a:t>M</a:t>
            </a:r>
            <a:r>
              <a:rPr lang="en-US" sz="2400" dirty="0" smtClean="0"/>
              <a:t> over </a:t>
            </a:r>
            <a:r>
              <a:rPr lang="en-US" sz="2400" b="1" i="1" dirty="0" smtClean="0">
                <a:solidFill>
                  <a:srgbClr val="000090"/>
                </a:solidFill>
              </a:rPr>
              <a:t>L</a:t>
            </a:r>
            <a:r>
              <a:rPr lang="en-US" sz="2400" b="1" i="1" baseline="-25000" dirty="0" smtClean="0">
                <a:solidFill>
                  <a:srgbClr val="000090"/>
                </a:solidFill>
              </a:rPr>
              <a:t>1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685800" y="1319784"/>
            <a:ext cx="27432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〖</a:t>
            </a:r>
            <a:r>
              <a:rPr lang="en-US" sz="2400" b="1" i="1" dirty="0" smtClean="0">
                <a:solidFill>
                  <a:srgbClr val="000090"/>
                </a:solidFill>
              </a:rPr>
              <a:t> M </a:t>
            </a:r>
            <a:r>
              <a:rPr lang="en-US" sz="2400" dirty="0" smtClean="0">
                <a:solidFill>
                  <a:srgbClr val="00009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〗</a:t>
            </a:r>
            <a:r>
              <a:rPr lang="en-US" sz="2400" dirty="0" smtClean="0">
                <a:solidFill>
                  <a:srgbClr val="000090"/>
                </a:solidFill>
              </a:rPr>
              <a:t> </a:t>
            </a:r>
            <a:r>
              <a:rPr lang="en-US" sz="2400" b="1" i="1" dirty="0" smtClean="0">
                <a:solidFill>
                  <a:srgbClr val="000090"/>
                </a:solidFill>
              </a:rPr>
              <a:t>L</a:t>
            </a:r>
            <a:r>
              <a:rPr lang="en-US" sz="2400" b="1" i="1" baseline="-25000" dirty="0" smtClean="0">
                <a:solidFill>
                  <a:srgbClr val="000090"/>
                </a:solidFill>
              </a:rPr>
              <a:t>1 </a:t>
            </a:r>
            <a:r>
              <a:rPr lang="en-US" sz="2400" b="1" i="1" dirty="0" smtClean="0">
                <a:solidFill>
                  <a:srgbClr val="000090"/>
                </a:solidFill>
              </a:rPr>
              <a:t>  </a:t>
            </a:r>
            <a:r>
              <a:rPr lang="en-US" sz="2400" dirty="0" smtClean="0"/>
              <a:t>∼</a:t>
            </a:r>
            <a:r>
              <a:rPr lang="en-US" sz="2400" i="1" baseline="-25000" dirty="0" smtClean="0">
                <a:solidFill>
                  <a:srgbClr val="FF0000"/>
                </a:solidFill>
              </a:rPr>
              <a:t>R </a:t>
            </a:r>
            <a:r>
              <a:rPr lang="en-US" sz="2400" i="1" baseline="-25000" dirty="0" smtClean="0"/>
              <a:t>   </a:t>
            </a:r>
            <a:r>
              <a:rPr lang="en-US" sz="2400" b="1" i="1" dirty="0" smtClean="0">
                <a:solidFill>
                  <a:srgbClr val="000090"/>
                </a:solidFill>
              </a:rPr>
              <a:t>L</a:t>
            </a:r>
            <a:r>
              <a:rPr lang="en-US" sz="2400" b="1" i="1" baseline="-25000" dirty="0" smtClean="0">
                <a:solidFill>
                  <a:srgbClr val="000090"/>
                </a:solidFill>
              </a:rPr>
              <a:t>2</a:t>
            </a:r>
            <a:endParaRPr lang="en-US" sz="2400" b="1" i="1" baseline="-25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396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1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Why Deep Spec is Really Cool?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3962400"/>
            <a:ext cx="8610600" cy="24806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D</a:t>
            </a:r>
            <a:r>
              <a:rPr lang="en-US" sz="2400" dirty="0" smtClean="0"/>
              <a:t>eep spec </a:t>
            </a:r>
            <a:r>
              <a:rPr lang="en-US" sz="2400" b="1" i="1" dirty="0" smtClean="0">
                <a:solidFill>
                  <a:srgbClr val="000090"/>
                </a:solidFill>
              </a:rPr>
              <a:t>L</a:t>
            </a:r>
            <a:r>
              <a:rPr lang="en-US" sz="2400" dirty="0" smtClean="0"/>
              <a:t>  captures all we need to know about a layer </a:t>
            </a:r>
            <a:r>
              <a:rPr lang="en-US" sz="2400" b="1" i="1" dirty="0" smtClean="0">
                <a:solidFill>
                  <a:srgbClr val="000090"/>
                </a:solidFill>
              </a:rPr>
              <a:t>M </a:t>
            </a:r>
            <a:endParaRPr lang="en-US" sz="800" i="1" dirty="0" smtClean="0">
              <a:solidFill>
                <a:srgbClr val="000090"/>
              </a:solidFill>
            </a:endParaRP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 smtClean="0"/>
              <a:t>No </a:t>
            </a:r>
            <a:r>
              <a:rPr lang="en-US" sz="2400" dirty="0"/>
              <a:t>need to ever look at </a:t>
            </a:r>
            <a:r>
              <a:rPr lang="en-US" sz="2400" b="1" i="1" dirty="0">
                <a:solidFill>
                  <a:srgbClr val="000090"/>
                </a:solidFill>
              </a:rPr>
              <a:t>M</a:t>
            </a:r>
            <a:r>
              <a:rPr lang="en-US" sz="2400" dirty="0"/>
              <a:t> </a:t>
            </a:r>
            <a:r>
              <a:rPr lang="en-US" sz="2400" dirty="0" smtClean="0"/>
              <a:t> again! </a:t>
            </a:r>
            <a:endParaRPr lang="en-US" sz="1200" i="1" dirty="0" smtClean="0">
              <a:solidFill>
                <a:srgbClr val="000090"/>
              </a:solidFill>
            </a:endParaRP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/>
              <a:t>A</a:t>
            </a:r>
            <a:r>
              <a:rPr lang="en-US" sz="2400" dirty="0" smtClean="0"/>
              <a:t>ny property about </a:t>
            </a:r>
            <a:r>
              <a:rPr lang="en-US" sz="2400" b="1" i="1" dirty="0" smtClean="0">
                <a:solidFill>
                  <a:srgbClr val="000090"/>
                </a:solidFill>
              </a:rPr>
              <a:t>M</a:t>
            </a:r>
            <a:r>
              <a:rPr lang="en-US" sz="2400" dirty="0" smtClean="0"/>
              <a:t>  can be proved using </a:t>
            </a:r>
            <a:r>
              <a:rPr lang="en-US" sz="2400" b="1" i="1" dirty="0" smtClean="0">
                <a:solidFill>
                  <a:srgbClr val="000090"/>
                </a:solidFill>
              </a:rPr>
              <a:t>L</a:t>
            </a:r>
            <a:r>
              <a:rPr lang="en-US" sz="2400" dirty="0" smtClean="0"/>
              <a:t>  alone. </a:t>
            </a:r>
            <a:endParaRPr lang="en-US" sz="2400" dirty="0"/>
          </a:p>
          <a:p>
            <a:pPr>
              <a:lnSpc>
                <a:spcPct val="120000"/>
              </a:lnSpc>
            </a:pPr>
            <a:endParaRPr lang="en-US" sz="1000" b="1" i="1" dirty="0" smtClean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b="1" i="1" dirty="0" err="1" smtClean="0">
                <a:solidFill>
                  <a:srgbClr val="000090"/>
                </a:solidFill>
              </a:rPr>
              <a:t>Impl</a:t>
            </a:r>
            <a:r>
              <a:rPr lang="en-US" sz="2400" b="1" i="1" dirty="0">
                <a:solidFill>
                  <a:srgbClr val="000090"/>
                </a:solidFill>
              </a:rPr>
              <a:t>. Independence </a:t>
            </a:r>
            <a:r>
              <a:rPr lang="en-US" sz="2400" dirty="0"/>
              <a:t>: any two implementations of the same deep spec  are </a:t>
            </a:r>
            <a:r>
              <a:rPr lang="en-US" sz="2400" i="1" dirty="0">
                <a:solidFill>
                  <a:srgbClr val="000090"/>
                </a:solidFill>
              </a:rPr>
              <a:t>contextually </a:t>
            </a:r>
            <a:r>
              <a:rPr lang="en-US" sz="2400" i="1" dirty="0" smtClean="0">
                <a:solidFill>
                  <a:srgbClr val="000090"/>
                </a:solidFill>
              </a:rPr>
              <a:t>equivalent</a:t>
            </a:r>
            <a:endParaRPr lang="en-US" sz="2400" i="1" dirty="0">
              <a:solidFill>
                <a:srgbClr val="00009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14400" y="1295400"/>
            <a:ext cx="7239000" cy="2270105"/>
            <a:chOff x="838200" y="1352490"/>
            <a:chExt cx="7239000" cy="2270105"/>
          </a:xfrm>
        </p:grpSpPr>
        <p:sp>
          <p:nvSpPr>
            <p:cNvPr id="23" name="TextBox 22"/>
            <p:cNvSpPr txBox="1"/>
            <p:nvPr/>
          </p:nvSpPr>
          <p:spPr>
            <a:xfrm>
              <a:off x="838200" y="1434304"/>
              <a:ext cx="7239000" cy="218829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2400" b="1" i="1" dirty="0">
                  <a:solidFill>
                    <a:srgbClr val="000090"/>
                  </a:solidFill>
                </a:rPr>
                <a:t>L</a:t>
              </a:r>
              <a:r>
                <a:rPr lang="en-US" sz="2400" b="1" i="1" baseline="-25000" dirty="0">
                  <a:solidFill>
                    <a:srgbClr val="000090"/>
                  </a:solidFill>
                </a:rPr>
                <a:t>2</a:t>
              </a:r>
              <a:r>
                <a:rPr lang="en-US" sz="2400" dirty="0"/>
                <a:t> is a </a:t>
              </a:r>
              <a:r>
                <a:rPr lang="en-US" sz="2400" b="1" dirty="0">
                  <a:solidFill>
                    <a:srgbClr val="FF0000"/>
                  </a:solidFill>
                </a:rPr>
                <a:t>deep specification </a:t>
              </a:r>
              <a:r>
                <a:rPr lang="en-US" sz="2400" dirty="0"/>
                <a:t>of </a:t>
              </a:r>
              <a:r>
                <a:rPr lang="en-US" sz="2400" b="1" i="1" dirty="0">
                  <a:solidFill>
                    <a:srgbClr val="000090"/>
                  </a:solidFill>
                </a:rPr>
                <a:t>M</a:t>
              </a:r>
              <a:r>
                <a:rPr lang="en-US" sz="2400" dirty="0"/>
                <a:t> over </a:t>
              </a:r>
              <a:r>
                <a:rPr lang="en-US" sz="2400" b="1" i="1" dirty="0">
                  <a:solidFill>
                    <a:srgbClr val="000090"/>
                  </a:solidFill>
                </a:rPr>
                <a:t>L</a:t>
              </a:r>
              <a:r>
                <a:rPr lang="en-US" sz="2400" b="1" i="1" baseline="-25000" dirty="0">
                  <a:solidFill>
                    <a:srgbClr val="000090"/>
                  </a:solidFill>
                </a:rPr>
                <a:t>1</a:t>
              </a:r>
              <a:r>
                <a:rPr lang="en-US" sz="2400" dirty="0"/>
                <a:t> </a:t>
              </a:r>
            </a:p>
            <a:p>
              <a:pPr algn="r">
                <a:lnSpc>
                  <a:spcPct val="120000"/>
                </a:lnSpc>
              </a:pPr>
              <a:r>
                <a:rPr lang="en-US" sz="2400" dirty="0"/>
                <a:t>i</a:t>
              </a:r>
              <a:r>
                <a:rPr lang="en-US" sz="2400" dirty="0" smtClean="0"/>
                <a:t>f under any valid program context  </a:t>
              </a:r>
              <a:r>
                <a:rPr lang="en-US" sz="2400" b="1" i="1" dirty="0" smtClean="0">
                  <a:solidFill>
                    <a:srgbClr val="000090"/>
                  </a:solidFill>
                </a:rPr>
                <a:t>P</a:t>
              </a:r>
              <a:r>
                <a:rPr lang="en-US" sz="2400" dirty="0" smtClean="0"/>
                <a:t>  of </a:t>
              </a:r>
              <a:r>
                <a:rPr lang="en-US" sz="2400" b="1" i="1" dirty="0" smtClean="0">
                  <a:solidFill>
                    <a:srgbClr val="000090"/>
                  </a:solidFill>
                </a:rPr>
                <a:t>L</a:t>
              </a:r>
              <a:r>
                <a:rPr lang="en-US" sz="2400" b="1" i="1" baseline="-25000" dirty="0" smtClean="0">
                  <a:solidFill>
                    <a:srgbClr val="000090"/>
                  </a:solidFill>
                </a:rPr>
                <a:t>2</a:t>
              </a:r>
              <a:r>
                <a:rPr lang="en-US" sz="2400" i="1" baseline="-25000" dirty="0" smtClean="0">
                  <a:solidFill>
                    <a:srgbClr val="000090"/>
                  </a:solidFill>
                </a:rPr>
                <a:t> </a:t>
              </a:r>
              <a:r>
                <a:rPr lang="en-US" sz="2400" dirty="0" smtClean="0"/>
                <a:t>, </a:t>
              </a:r>
            </a:p>
            <a:p>
              <a:pPr algn="r">
                <a:lnSpc>
                  <a:spcPct val="120000"/>
                </a:lnSpc>
              </a:pPr>
              <a:r>
                <a:rPr lang="en-US" sz="2400" dirty="0" smtClean="0"/>
                <a:t>  </a:t>
              </a:r>
              <a:r>
                <a:rPr lang="en-US" sz="2400" dirty="0">
                  <a:solidFill>
                    <a:srgbClr val="000000"/>
                  </a:solidFill>
                </a:rPr>
                <a:t>〖</a:t>
              </a:r>
              <a:r>
                <a:rPr lang="en-US" sz="2400" dirty="0" smtClean="0">
                  <a:solidFill>
                    <a:srgbClr val="000090"/>
                  </a:solidFill>
                </a:rPr>
                <a:t> </a:t>
              </a:r>
              <a:r>
                <a:rPr lang="en-US" sz="2400" b="1" i="1" dirty="0" smtClean="0">
                  <a:solidFill>
                    <a:srgbClr val="000090"/>
                  </a:solidFill>
                </a:rPr>
                <a:t>P</a:t>
              </a:r>
              <a:r>
                <a:rPr lang="en-US" sz="2400" i="1" dirty="0" smtClean="0">
                  <a:solidFill>
                    <a:srgbClr val="000090"/>
                  </a:solidFill>
                </a:rPr>
                <a:t> </a:t>
              </a:r>
              <a:r>
                <a:rPr lang="en-US" sz="2400" dirty="0" smtClean="0">
                  <a:solidFill>
                    <a:srgbClr val="000090"/>
                  </a:solidFill>
                </a:rPr>
                <a:t>⊕</a:t>
              </a:r>
              <a:r>
                <a:rPr lang="en-US" sz="2400" b="1" i="1" dirty="0" smtClean="0">
                  <a:solidFill>
                    <a:srgbClr val="000090"/>
                  </a:solidFill>
                </a:rPr>
                <a:t>M</a:t>
              </a:r>
              <a:r>
                <a:rPr lang="en-US" sz="2400" dirty="0" smtClean="0">
                  <a:solidFill>
                    <a:srgbClr val="000090"/>
                  </a:solidFill>
                </a:rPr>
                <a:t> </a:t>
              </a:r>
              <a:r>
                <a:rPr lang="en-US" sz="2400" dirty="0" smtClean="0">
                  <a:solidFill>
                    <a:srgbClr val="000000"/>
                  </a:solidFill>
                </a:rPr>
                <a:t>〗</a:t>
              </a:r>
              <a:r>
                <a:rPr lang="en-US" sz="2400" dirty="0" smtClean="0">
                  <a:solidFill>
                    <a:srgbClr val="000090"/>
                  </a:solidFill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</a:rPr>
                <a:t>(</a:t>
              </a:r>
              <a:r>
                <a:rPr lang="en-US" sz="2400" b="1" i="1" dirty="0" smtClean="0">
                  <a:solidFill>
                    <a:srgbClr val="000090"/>
                  </a:solidFill>
                </a:rPr>
                <a:t>L</a:t>
              </a:r>
              <a:r>
                <a:rPr lang="en-US" sz="2400" b="1" i="1" baseline="-25000" dirty="0" smtClean="0">
                  <a:solidFill>
                    <a:srgbClr val="000090"/>
                  </a:solidFill>
                </a:rPr>
                <a:t>1</a:t>
              </a:r>
              <a:r>
                <a:rPr lang="en-US" sz="2400" dirty="0">
                  <a:solidFill>
                    <a:srgbClr val="000000"/>
                  </a:solidFill>
                </a:rPr>
                <a:t>)</a:t>
              </a:r>
              <a:r>
                <a:rPr lang="en-US" sz="2400" dirty="0" smtClean="0">
                  <a:solidFill>
                    <a:srgbClr val="000090"/>
                  </a:solidFill>
                </a:rPr>
                <a:t>  </a:t>
              </a:r>
              <a:r>
                <a:rPr lang="en-US" sz="2400" dirty="0" smtClean="0"/>
                <a:t>and  </a:t>
              </a:r>
              <a:r>
                <a:rPr lang="en-US" sz="2400" dirty="0">
                  <a:solidFill>
                    <a:srgbClr val="000000"/>
                  </a:solidFill>
                </a:rPr>
                <a:t>〖</a:t>
              </a:r>
              <a:r>
                <a:rPr lang="en-US" sz="2400" b="1" i="1" dirty="0" smtClean="0">
                  <a:solidFill>
                    <a:srgbClr val="000090"/>
                  </a:solidFill>
                </a:rPr>
                <a:t>P</a:t>
              </a:r>
              <a:r>
                <a:rPr lang="en-US" sz="2400" dirty="0" smtClean="0">
                  <a:solidFill>
                    <a:srgbClr val="000090"/>
                  </a:solidFill>
                </a:rPr>
                <a:t> </a:t>
              </a:r>
              <a:r>
                <a:rPr lang="en-US" sz="2400" dirty="0" smtClean="0">
                  <a:solidFill>
                    <a:srgbClr val="000000"/>
                  </a:solidFill>
                </a:rPr>
                <a:t>〗(</a:t>
              </a:r>
              <a:r>
                <a:rPr lang="en-US" sz="2400" b="1" i="1" dirty="0" smtClean="0">
                  <a:solidFill>
                    <a:srgbClr val="000090"/>
                  </a:solidFill>
                </a:rPr>
                <a:t>L</a:t>
              </a:r>
              <a:r>
                <a:rPr lang="en-US" sz="2400" b="1" i="1" baseline="-25000" dirty="0" smtClean="0">
                  <a:solidFill>
                    <a:srgbClr val="000090"/>
                  </a:solidFill>
                </a:rPr>
                <a:t>2</a:t>
              </a:r>
              <a:r>
                <a:rPr lang="en-US" sz="2400" dirty="0" smtClean="0"/>
                <a:t>)are </a:t>
              </a:r>
            </a:p>
            <a:p>
              <a:pPr algn="r">
                <a:lnSpc>
                  <a:spcPct val="120000"/>
                </a:lnSpc>
              </a:pPr>
              <a:r>
                <a:rPr lang="en-US" sz="2400" dirty="0"/>
                <a:t>o</a:t>
              </a:r>
              <a:r>
                <a:rPr lang="en-US" sz="2400" dirty="0" smtClean="0"/>
                <a:t>bservationally equivalent </a:t>
              </a:r>
            </a:p>
            <a:p>
              <a:pPr algn="r">
                <a:lnSpc>
                  <a:spcPct val="120000"/>
                </a:lnSpc>
              </a:pPr>
              <a:endParaRPr lang="en-US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990600" y="1352490"/>
              <a:ext cx="762001" cy="1847910"/>
              <a:chOff x="3581400" y="2362200"/>
              <a:chExt cx="762001" cy="184791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3581400" y="3109022"/>
                <a:ext cx="762000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mbria Math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581401" y="2362200"/>
                <a:ext cx="762000" cy="400110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i="1" dirty="0" smtClean="0">
                    <a:solidFill>
                      <a:srgbClr val="000090"/>
                    </a:solidFill>
                    <a:latin typeface="Cambria Math"/>
                  </a:rPr>
                  <a:t>L</a:t>
                </a:r>
                <a:r>
                  <a:rPr lang="en-US" sz="2000" b="1" i="1" baseline="-25000" dirty="0">
                    <a:solidFill>
                      <a:srgbClr val="000090"/>
                    </a:solidFill>
                    <a:latin typeface="Cambria Math"/>
                  </a:rPr>
                  <a:t>2</a:t>
                </a:r>
                <a:endParaRPr lang="en-US" sz="400" b="1" dirty="0" smtClean="0">
                  <a:solidFill>
                    <a:srgbClr val="000090"/>
                  </a:solidFill>
                  <a:latin typeface="Cambria Math"/>
                </a:endParaRPr>
              </a:p>
            </p:txBody>
          </p:sp>
          <p:cxnSp>
            <p:nvCxnSpPr>
              <p:cNvPr id="27" name="Straight Arrow Connector 26"/>
              <p:cNvCxnSpPr>
                <a:stCxn id="25" idx="0"/>
                <a:endCxn id="26" idx="2"/>
              </p:cNvCxnSpPr>
              <p:nvPr/>
            </p:nvCxnSpPr>
            <p:spPr>
              <a:xfrm flipV="1">
                <a:off x="3962400" y="2762310"/>
                <a:ext cx="1" cy="346712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3962400" y="3505200"/>
                <a:ext cx="0" cy="304800"/>
              </a:xfrm>
              <a:prstGeom prst="straightConnector1">
                <a:avLst/>
              </a:prstGeom>
              <a:ln w="6350">
                <a:solidFill>
                  <a:srgbClr val="000000"/>
                </a:solidFill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3581400" y="3109022"/>
                <a:ext cx="762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i="1" dirty="0" smtClean="0">
                    <a:solidFill>
                      <a:srgbClr val="1F497D"/>
                    </a:solidFill>
                    <a:latin typeface="Cambria Math"/>
                  </a:rPr>
                  <a:t>M</a:t>
                </a:r>
                <a:endParaRPr lang="en-US" sz="2000" b="1" i="1" baseline="-25000" dirty="0" smtClean="0">
                  <a:solidFill>
                    <a:srgbClr val="1F497D"/>
                  </a:solidFill>
                  <a:latin typeface="Cambria Math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581400" y="3810000"/>
                <a:ext cx="762000" cy="400110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i="1" dirty="0" smtClean="0">
                    <a:solidFill>
                      <a:srgbClr val="000090"/>
                    </a:solidFill>
                    <a:latin typeface="Cambria Math"/>
                  </a:rPr>
                  <a:t>L</a:t>
                </a:r>
                <a:r>
                  <a:rPr lang="en-US" sz="2000" b="1" i="1" baseline="-25000" dirty="0" smtClean="0">
                    <a:solidFill>
                      <a:srgbClr val="000090"/>
                    </a:solidFill>
                    <a:latin typeface="Cambria Math"/>
                  </a:rPr>
                  <a:t>1</a:t>
                </a:r>
                <a:endParaRPr lang="en-US" sz="800" b="1" baseline="-25000" dirty="0" smtClean="0">
                  <a:solidFill>
                    <a:srgbClr val="000090"/>
                  </a:solidFill>
                  <a:latin typeface="Cambria Math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886200" y="2740223"/>
                <a:ext cx="381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 smtClean="0">
                    <a:solidFill>
                      <a:srgbClr val="FF0000"/>
                    </a:solidFill>
                    <a:latin typeface="Cambria Math"/>
                  </a:rPr>
                  <a:t>R</a:t>
                </a:r>
                <a:endParaRPr lang="en-US" sz="1400" i="1" baseline="-25000" dirty="0">
                  <a:solidFill>
                    <a:srgbClr val="FF0000"/>
                  </a:solidFill>
                  <a:latin typeface="Cambria Math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3955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000" dirty="0" smtClean="0">
                <a:ea typeface="SimSun" charset="0"/>
                <a:cs typeface="SimSun" charset="0"/>
              </a:rPr>
              <a:t>Motivation</a:t>
            </a:r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066800"/>
            <a:ext cx="8915400" cy="533400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US" altLang="zh-CN" sz="2400" i="1" dirty="0" smtClean="0">
                <a:ea typeface="SimSun" charset="0"/>
                <a:cs typeface="SimSun" charset="0"/>
              </a:rPr>
              <a:t>How to build reliable &amp; secure </a:t>
            </a:r>
            <a:r>
              <a:rPr lang="en-US" altLang="zh-CN" sz="2400" b="1" i="1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system software stacks</a:t>
            </a:r>
            <a:r>
              <a:rPr lang="en-US" altLang="zh-CN" sz="2400" i="1" dirty="0" smtClean="0">
                <a:ea typeface="SimSun" charset="0"/>
                <a:cs typeface="SimSun" charset="0"/>
              </a:rPr>
              <a:t>?</a:t>
            </a:r>
            <a:r>
              <a:rPr lang="en-US" altLang="zh-CN" sz="2400" dirty="0" smtClean="0">
                <a:ea typeface="SimSun" charset="0"/>
                <a:cs typeface="SimSun" charset="0"/>
              </a:rPr>
              <a:t>  </a:t>
            </a:r>
            <a:endParaRPr lang="en-US" altLang="zh-CN" sz="2400" dirty="0">
              <a:ea typeface="SimSun" charset="0"/>
              <a:cs typeface="SimSun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66800" y="1752600"/>
            <a:ext cx="6858000" cy="4957281"/>
            <a:chOff x="1066800" y="1752600"/>
            <a:chExt cx="6858000" cy="495728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6800" y="1752600"/>
              <a:ext cx="6858000" cy="4957281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600200" y="1932801"/>
              <a:ext cx="19812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s</a:t>
              </a:r>
              <a:r>
                <a:rPr lang="en-US" sz="1200" b="1" dirty="0" smtClean="0"/>
                <a:t>ystem software stacks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9319512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000" dirty="0" smtClean="0">
                <a:ea typeface="SimSun" charset="0"/>
                <a:cs typeface="SimSun" charset="0"/>
              </a:rPr>
              <a:t>Is Deep Spec Too Tight?</a:t>
            </a:r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19200"/>
            <a:ext cx="8534400" cy="5334000"/>
          </a:xfrm>
        </p:spPr>
        <p:txBody>
          <a:bodyPr/>
          <a:lstStyle/>
          <a:p>
            <a:pPr marL="342829" indent="-342829" eaLnBrk="1" hangingPunct="1">
              <a:lnSpc>
                <a:spcPct val="120000"/>
              </a:lnSpc>
              <a:defRPr/>
            </a:pPr>
            <a:r>
              <a:rPr lang="en-US" altLang="zh-CN" sz="2400" dirty="0" smtClean="0">
                <a:solidFill>
                  <a:srgbClr val="FF0000"/>
                </a:solidFill>
                <a:ea typeface="SimSun" charset="0"/>
                <a:cs typeface="SimSun" charset="0"/>
              </a:rPr>
              <a:t>Not really!  </a:t>
            </a:r>
            <a:r>
              <a:rPr lang="en-US" altLang="zh-CN" sz="2400" dirty="0" smtClean="0">
                <a:ea typeface="SimSun" charset="0"/>
                <a:cs typeface="SimSun" charset="0"/>
              </a:rPr>
              <a:t>It still </a:t>
            </a:r>
            <a:r>
              <a:rPr lang="en-US" altLang="zh-CN" sz="2400" i="1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abstracts</a:t>
            </a:r>
            <a:r>
              <a:rPr lang="en-US" altLang="zh-CN" sz="2400" dirty="0" smtClean="0">
                <a:ea typeface="SimSun" charset="0"/>
                <a:cs typeface="SimSun" charset="0"/>
              </a:rPr>
              <a:t> away:</a:t>
            </a:r>
          </a:p>
          <a:p>
            <a:pPr marL="742879" lvl="1" indent="-342829" eaLnBrk="1" hangingPunct="1">
              <a:lnSpc>
                <a:spcPct val="120000"/>
              </a:lnSpc>
              <a:defRPr/>
            </a:pPr>
            <a:r>
              <a:rPr lang="en-US" altLang="zh-CN" sz="2000" dirty="0">
                <a:ea typeface="SimSun" charset="0"/>
                <a:cs typeface="SimSun" charset="0"/>
              </a:rPr>
              <a:t>t</a:t>
            </a:r>
            <a:r>
              <a:rPr lang="en-US" altLang="zh-CN" sz="2000" dirty="0" smtClean="0">
                <a:ea typeface="SimSun" charset="0"/>
                <a:cs typeface="SimSun" charset="0"/>
              </a:rPr>
              <a:t>he </a:t>
            </a:r>
            <a:r>
              <a:rPr lang="en-US" altLang="zh-CN" sz="2000" i="1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efficient</a:t>
            </a:r>
            <a:r>
              <a:rPr lang="en-US" altLang="zh-CN" sz="2000" dirty="0" smtClean="0">
                <a:ea typeface="SimSun" charset="0"/>
                <a:cs typeface="SimSun" charset="0"/>
              </a:rPr>
              <a:t> concrete data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repr</a:t>
            </a:r>
            <a:r>
              <a:rPr lang="en-US" altLang="zh-CN" sz="2000" dirty="0" smtClean="0">
                <a:ea typeface="SimSun" charset="0"/>
                <a:cs typeface="SimSun" charset="0"/>
              </a:rPr>
              <a:t> &amp;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impl</a:t>
            </a:r>
            <a:r>
              <a:rPr lang="en-US" altLang="zh-CN" sz="2000" dirty="0" smtClean="0">
                <a:ea typeface="SimSun" charset="0"/>
                <a:cs typeface="SimSun" charset="0"/>
              </a:rPr>
              <a:t>. </a:t>
            </a:r>
            <a:r>
              <a:rPr lang="en-US" altLang="zh-CN" sz="2000" dirty="0">
                <a:ea typeface="SimSun" charset="0"/>
                <a:cs typeface="SimSun" charset="0"/>
              </a:rPr>
              <a:t>a</a:t>
            </a:r>
            <a:r>
              <a:rPr lang="en-US" altLang="zh-CN" sz="2000" dirty="0" smtClean="0">
                <a:ea typeface="SimSun" charset="0"/>
                <a:cs typeface="SimSun" charset="0"/>
              </a:rPr>
              <a:t>lgorithms &amp; strategies</a:t>
            </a:r>
          </a:p>
          <a:p>
            <a:pPr marL="3543878" lvl="8" indent="0">
              <a:lnSpc>
                <a:spcPct val="120000"/>
              </a:lnSpc>
              <a:buNone/>
              <a:defRPr/>
            </a:pPr>
            <a:endParaRPr lang="en-US" altLang="zh-CN" sz="1200" dirty="0" smtClean="0">
              <a:ea typeface="SimSun" charset="0"/>
              <a:cs typeface="SimSun" charset="0"/>
            </a:endParaRPr>
          </a:p>
          <a:p>
            <a:pPr marL="342829" indent="-342829" eaLnBrk="1" hangingPunct="1">
              <a:lnSpc>
                <a:spcPct val="120000"/>
              </a:lnSpc>
              <a:defRPr/>
            </a:pPr>
            <a:r>
              <a:rPr lang="en-US" altLang="zh-CN" sz="2400" dirty="0" smtClean="0">
                <a:ea typeface="SimSun" charset="0"/>
                <a:cs typeface="SimSun" charset="0"/>
              </a:rPr>
              <a:t>It can still be </a:t>
            </a:r>
            <a:r>
              <a:rPr lang="en-US" altLang="zh-CN" sz="2400" dirty="0" smtClean="0">
                <a:solidFill>
                  <a:srgbClr val="FF0000"/>
                </a:solidFill>
                <a:ea typeface="SimSun" charset="0"/>
                <a:cs typeface="SimSun" charset="0"/>
              </a:rPr>
              <a:t>nondeterministic</a:t>
            </a:r>
            <a:r>
              <a:rPr lang="en-US" altLang="zh-CN" sz="2400" dirty="0" smtClean="0">
                <a:ea typeface="SimSun" charset="0"/>
                <a:cs typeface="SimSun" charset="0"/>
              </a:rPr>
              <a:t>:</a:t>
            </a:r>
          </a:p>
          <a:p>
            <a:pPr marL="742879" lvl="1" indent="-342829" eaLnBrk="1" hangingPunct="1">
              <a:lnSpc>
                <a:spcPct val="130000"/>
              </a:lnSpc>
              <a:defRPr/>
            </a:pPr>
            <a:r>
              <a:rPr lang="en-US" altLang="zh-CN" sz="20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External </a:t>
            </a:r>
            <a:r>
              <a:rPr lang="en-US" altLang="zh-CN" sz="2000" dirty="0" err="1" smtClean="0">
                <a:solidFill>
                  <a:srgbClr val="0000FF"/>
                </a:solidFill>
                <a:ea typeface="SimSun" charset="0"/>
                <a:cs typeface="SimSun" charset="0"/>
              </a:rPr>
              <a:t>nondeterminism</a:t>
            </a:r>
            <a:r>
              <a:rPr lang="en-US" altLang="zh-CN" sz="2000" dirty="0" smtClean="0">
                <a:ea typeface="SimSun" charset="0"/>
                <a:cs typeface="SimSun" charset="0"/>
              </a:rPr>
              <a:t> </a:t>
            </a:r>
            <a:r>
              <a:rPr lang="en-US" altLang="zh-CN" sz="1600" dirty="0" smtClean="0">
                <a:ea typeface="SimSun" charset="0"/>
                <a:cs typeface="SimSun" charset="0"/>
              </a:rPr>
              <a:t>(e.g., I/O or scheduler events) </a:t>
            </a:r>
            <a:r>
              <a:rPr lang="en-US" altLang="zh-CN" sz="2000" dirty="0" smtClean="0">
                <a:ea typeface="SimSun" charset="0"/>
                <a:cs typeface="SimSun" charset="0"/>
              </a:rPr>
              <a:t>modeled as a set of </a:t>
            </a:r>
            <a:r>
              <a:rPr lang="en-US" altLang="zh-CN" sz="20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deterministic traces</a:t>
            </a:r>
            <a:r>
              <a:rPr lang="en-US" altLang="zh-CN" sz="2000" dirty="0" smtClean="0">
                <a:ea typeface="SimSun" charset="0"/>
                <a:cs typeface="SimSun" charset="0"/>
              </a:rPr>
              <a:t> relative to external events </a:t>
            </a:r>
            <a:r>
              <a:rPr lang="en-US" altLang="zh-CN" sz="1800" dirty="0" smtClean="0">
                <a:ea typeface="SimSun" charset="0"/>
                <a:cs typeface="SimSun" charset="0"/>
              </a:rPr>
              <a:t>(</a:t>
            </a:r>
            <a:r>
              <a:rPr lang="en-US" altLang="zh-CN" sz="1800" i="1" dirty="0" smtClean="0">
                <a:ea typeface="SimSun" charset="0"/>
                <a:cs typeface="SimSun" charset="0"/>
              </a:rPr>
              <a:t>a la</a:t>
            </a:r>
            <a:r>
              <a:rPr lang="en-US" altLang="zh-CN" sz="1800" dirty="0" smtClean="0">
                <a:ea typeface="SimSun" charset="0"/>
                <a:cs typeface="SimSun" charset="0"/>
              </a:rPr>
              <a:t> </a:t>
            </a:r>
            <a:r>
              <a:rPr lang="en-US" altLang="zh-CN" sz="18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CompCert</a:t>
            </a:r>
            <a:r>
              <a:rPr lang="en-US" altLang="zh-CN" sz="1800" dirty="0" smtClean="0">
                <a:ea typeface="SimSun" charset="0"/>
                <a:cs typeface="SimSun" charset="0"/>
              </a:rPr>
              <a:t>) </a:t>
            </a:r>
          </a:p>
          <a:p>
            <a:pPr marL="3886707" lvl="8" indent="-342829">
              <a:lnSpc>
                <a:spcPct val="120000"/>
              </a:lnSpc>
              <a:defRPr/>
            </a:pPr>
            <a:endParaRPr lang="en-US" altLang="zh-CN" sz="400" dirty="0" smtClean="0">
              <a:ea typeface="SimSun" charset="0"/>
              <a:cs typeface="SimSun" charset="0"/>
            </a:endParaRPr>
          </a:p>
          <a:p>
            <a:pPr marL="742879" lvl="1" indent="-342829" eaLnBrk="1" hangingPunct="1">
              <a:lnSpc>
                <a:spcPct val="130000"/>
              </a:lnSpc>
              <a:defRPr/>
            </a:pPr>
            <a:r>
              <a:rPr lang="en-US" altLang="zh-CN" sz="20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Internal </a:t>
            </a:r>
            <a:r>
              <a:rPr lang="en-US" altLang="zh-CN" sz="2000" dirty="0" err="1" smtClean="0">
                <a:solidFill>
                  <a:srgbClr val="0000FF"/>
                </a:solidFill>
                <a:ea typeface="SimSun" charset="0"/>
                <a:cs typeface="SimSun" charset="0"/>
              </a:rPr>
              <a:t>nondeterminism</a:t>
            </a:r>
            <a:r>
              <a:rPr lang="en-US" altLang="zh-CN" sz="2000" dirty="0" smtClean="0">
                <a:ea typeface="SimSun" charset="0"/>
                <a:cs typeface="SimSun" charset="0"/>
              </a:rPr>
              <a:t> </a:t>
            </a:r>
            <a:r>
              <a:rPr lang="en-US" altLang="zh-CN" sz="1600" dirty="0" smtClean="0">
                <a:ea typeface="SimSun" charset="0"/>
                <a:cs typeface="SimSun" charset="0"/>
              </a:rPr>
              <a:t>(e.g., </a:t>
            </a:r>
            <a:r>
              <a:rPr lang="en-US" altLang="zh-CN" sz="1600" dirty="0" err="1" smtClean="0">
                <a:ea typeface="SimSun" charset="0"/>
                <a:cs typeface="SimSun" charset="0"/>
              </a:rPr>
              <a:t>sqrt</a:t>
            </a:r>
            <a:r>
              <a:rPr lang="en-US" altLang="zh-CN" sz="1600" dirty="0" smtClean="0">
                <a:ea typeface="SimSun" charset="0"/>
                <a:cs typeface="SimSun" charset="0"/>
              </a:rPr>
              <a:t>, rand, resource-limit) </a:t>
            </a:r>
            <a:r>
              <a:rPr lang="en-US" altLang="zh-CN" sz="2000" dirty="0" smtClean="0">
                <a:ea typeface="SimSun" charset="0"/>
                <a:cs typeface="SimSun" charset="0"/>
              </a:rPr>
              <a:t>is also OK, but any </a:t>
            </a:r>
            <a:r>
              <a:rPr lang="en-US" altLang="zh-CN" sz="20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two</a:t>
            </a:r>
            <a:r>
              <a:rPr lang="en-US" altLang="zh-CN" sz="2000" dirty="0" smtClean="0">
                <a:ea typeface="SimSun" charset="0"/>
                <a:cs typeface="SimSun" charset="0"/>
              </a:rPr>
              <a:t> implementations must still be </a:t>
            </a:r>
            <a:r>
              <a:rPr lang="en-US" altLang="zh-CN" sz="2000" i="1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observationally equivalent </a:t>
            </a:r>
          </a:p>
          <a:p>
            <a:pPr marL="2972920" lvl="6" indent="-342829">
              <a:lnSpc>
                <a:spcPct val="120000"/>
              </a:lnSpc>
              <a:defRPr/>
            </a:pPr>
            <a:endParaRPr lang="en-US" altLang="zh-CN" sz="1200" dirty="0" smtClean="0">
              <a:ea typeface="SimSun" charset="0"/>
              <a:cs typeface="SimSun" charset="0"/>
            </a:endParaRPr>
          </a:p>
          <a:p>
            <a:pPr marL="342829" indent="-342829" eaLnBrk="1" hangingPunct="1">
              <a:lnSpc>
                <a:spcPct val="120000"/>
              </a:lnSpc>
              <a:defRPr/>
            </a:pPr>
            <a:r>
              <a:rPr lang="en-US" altLang="zh-CN" sz="2400" dirty="0" smtClean="0">
                <a:ea typeface="SimSun" charset="0"/>
                <a:cs typeface="SimSun" charset="0"/>
              </a:rPr>
              <a:t>It </a:t>
            </a:r>
            <a:r>
              <a:rPr lang="en-US" altLang="zh-CN" sz="2400" i="1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adds</a:t>
            </a:r>
            <a:r>
              <a:rPr lang="en-US" altLang="zh-CN" sz="2400" dirty="0" smtClean="0">
                <a:ea typeface="SimSun" charset="0"/>
                <a:cs typeface="SimSun" charset="0"/>
              </a:rPr>
              <a:t> new logical info to make it </a:t>
            </a:r>
            <a:r>
              <a:rPr lang="en-US" altLang="zh-CN" sz="2400" i="1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easier-to-reason-about</a:t>
            </a:r>
            <a:r>
              <a:rPr lang="en-US" altLang="zh-CN" sz="2400" dirty="0" smtClean="0">
                <a:ea typeface="SimSun" charset="0"/>
                <a:cs typeface="SimSun" charset="0"/>
              </a:rPr>
              <a:t>:</a:t>
            </a:r>
          </a:p>
          <a:p>
            <a:pPr marL="742879" lvl="1" indent="-342829" eaLnBrk="1" hangingPunct="1">
              <a:lnSpc>
                <a:spcPct val="120000"/>
              </a:lnSpc>
              <a:defRPr/>
            </a:pPr>
            <a:r>
              <a:rPr lang="en-US" altLang="zh-CN" sz="2000" dirty="0">
                <a:ea typeface="SimSun" charset="0"/>
                <a:cs typeface="SimSun" charset="0"/>
              </a:rPr>
              <a:t>a</a:t>
            </a:r>
            <a:r>
              <a:rPr lang="en-US" altLang="zh-CN" sz="2000" dirty="0" smtClean="0">
                <a:ea typeface="SimSun" charset="0"/>
                <a:cs typeface="SimSun" charset="0"/>
              </a:rPr>
              <a:t>uxiliary </a:t>
            </a:r>
            <a:r>
              <a:rPr lang="en-US" altLang="zh-CN" sz="20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abstract states </a:t>
            </a:r>
            <a:r>
              <a:rPr lang="en-US" altLang="zh-CN" sz="2000" dirty="0" smtClean="0">
                <a:ea typeface="SimSun" charset="0"/>
                <a:cs typeface="SimSun" charset="0"/>
              </a:rPr>
              <a:t>to define the full functionality &amp; invariants</a:t>
            </a:r>
          </a:p>
          <a:p>
            <a:pPr marL="742879" lvl="1" indent="-342829" eaLnBrk="1" hangingPunct="1">
              <a:lnSpc>
                <a:spcPct val="120000"/>
              </a:lnSpc>
              <a:defRPr/>
            </a:pPr>
            <a:r>
              <a:rPr lang="en-US" altLang="zh-CN" sz="2000" dirty="0">
                <a:ea typeface="SimSun" charset="0"/>
                <a:cs typeface="SimSun" charset="0"/>
              </a:rPr>
              <a:t>a</a:t>
            </a:r>
            <a:r>
              <a:rPr lang="en-US" altLang="zh-CN" sz="2000" dirty="0" smtClean="0">
                <a:ea typeface="SimSun" charset="0"/>
                <a:cs typeface="SimSun" charset="0"/>
              </a:rPr>
              <a:t>ccurate </a:t>
            </a:r>
            <a:r>
              <a:rPr lang="en-US" altLang="zh-CN" sz="20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precondition</a:t>
            </a:r>
            <a:r>
              <a:rPr lang="en-US" altLang="zh-CN" sz="2000" dirty="0" smtClean="0">
                <a:ea typeface="SimSun" charset="0"/>
                <a:cs typeface="SimSun" charset="0"/>
              </a:rPr>
              <a:t> under which each primitive is valid</a:t>
            </a:r>
          </a:p>
        </p:txBody>
      </p:sp>
    </p:spTree>
    <p:extLst>
      <p:ext uri="{BB962C8B-B14F-4D97-AF65-F5344CB8AC3E}">
        <p14:creationId xmlns:p14="http://schemas.microsoft.com/office/powerpoint/2010/main" val="122404861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Problem w. Shallow Specs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81000" y="21336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Cambria Math"/>
              </a:rPr>
              <a:t>C &amp; </a:t>
            </a:r>
            <a:r>
              <a:rPr lang="en-US" sz="2400" b="1" dirty="0" err="1" smtClean="0">
                <a:solidFill>
                  <a:prstClr val="black"/>
                </a:solidFill>
                <a:latin typeface="Cambria Math"/>
              </a:rPr>
              <a:t>Asm</a:t>
            </a:r>
            <a:r>
              <a:rPr lang="en-US" sz="2400" b="1" dirty="0" smtClean="0">
                <a:solidFill>
                  <a:prstClr val="black"/>
                </a:solidFill>
                <a:latin typeface="Cambria Math"/>
              </a:rPr>
              <a:t> Module Implementation</a:t>
            </a:r>
            <a:endParaRPr lang="en-US" sz="2400" b="1" dirty="0">
              <a:solidFill>
                <a:prstClr val="black"/>
              </a:solidFill>
              <a:latin typeface="Cambria Math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429000" y="2140803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Cambria Math"/>
              </a:rPr>
              <a:t>C &amp; </a:t>
            </a:r>
            <a:r>
              <a:rPr lang="en-US" sz="2400" b="1" dirty="0" err="1" smtClean="0">
                <a:solidFill>
                  <a:srgbClr val="0000FF"/>
                </a:solidFill>
                <a:latin typeface="Cambria Math"/>
              </a:rPr>
              <a:t>Asm</a:t>
            </a:r>
            <a:r>
              <a:rPr lang="en-US" sz="2400" b="1" dirty="0" smtClean="0">
                <a:solidFill>
                  <a:srgbClr val="0000FF"/>
                </a:solidFill>
                <a:latin typeface="Cambria Math"/>
              </a:rPr>
              <a:t> Modules w. Shallow Spec A</a:t>
            </a:r>
            <a:endParaRPr lang="en-US" sz="2400" b="1" dirty="0">
              <a:solidFill>
                <a:srgbClr val="0000FF"/>
              </a:solidFill>
              <a:latin typeface="Cambria Math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143000" y="1447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mbria Math"/>
              </a:rPr>
              <a:t>C or </a:t>
            </a:r>
            <a:r>
              <a:rPr lang="en-US" dirty="0" err="1" smtClean="0">
                <a:solidFill>
                  <a:prstClr val="black"/>
                </a:solidFill>
                <a:latin typeface="Cambria Math"/>
              </a:rPr>
              <a:t>Asm</a:t>
            </a:r>
            <a:r>
              <a:rPr lang="en-US" dirty="0" smtClean="0">
                <a:solidFill>
                  <a:prstClr val="black"/>
                </a:solidFill>
                <a:latin typeface="Cambria Math"/>
              </a:rPr>
              <a:t> module</a:t>
            </a:r>
            <a:endParaRPr lang="en-US" dirty="0">
              <a:solidFill>
                <a:prstClr val="black"/>
              </a:solidFill>
              <a:latin typeface="Cambria Math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191000" y="1447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mbria Math"/>
              </a:rPr>
              <a:t> shallow spec A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1524000"/>
            <a:ext cx="3048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3733800" y="1524000"/>
            <a:ext cx="3048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33800" y="1524000"/>
            <a:ext cx="304800" cy="152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85800" y="3352800"/>
            <a:ext cx="1600200" cy="2743200"/>
            <a:chOff x="685800" y="3352800"/>
            <a:chExt cx="1600200" cy="2743200"/>
          </a:xfrm>
        </p:grpSpPr>
        <p:cxnSp>
          <p:nvCxnSpPr>
            <p:cNvPr id="28" name="Straight Arrow Connector 27"/>
            <p:cNvCxnSpPr/>
            <p:nvPr/>
          </p:nvCxnSpPr>
          <p:spPr>
            <a:xfrm flipV="1">
              <a:off x="1066800" y="36576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Rectangle 142"/>
            <p:cNvSpPr/>
            <p:nvPr/>
          </p:nvSpPr>
          <p:spPr>
            <a:xfrm>
              <a:off x="685800" y="5791200"/>
              <a:ext cx="16002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685800" y="5181600"/>
              <a:ext cx="685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1600200" y="5181600"/>
              <a:ext cx="685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85800" y="4572000"/>
              <a:ext cx="304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1219200" y="4572000"/>
              <a:ext cx="5334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1981200" y="4572000"/>
              <a:ext cx="304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685800" y="3962400"/>
              <a:ext cx="685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1600200" y="3962400"/>
              <a:ext cx="685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685800" y="3352800"/>
              <a:ext cx="16002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2" name="Straight Arrow Connector 151"/>
            <p:cNvCxnSpPr/>
            <p:nvPr/>
          </p:nvCxnSpPr>
          <p:spPr>
            <a:xfrm flipV="1">
              <a:off x="1905000" y="36576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/>
            <p:nvPr/>
          </p:nvCxnSpPr>
          <p:spPr>
            <a:xfrm flipV="1">
              <a:off x="838200" y="42672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/>
            <p:nvPr/>
          </p:nvCxnSpPr>
          <p:spPr>
            <a:xfrm flipV="1">
              <a:off x="1295400" y="42672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 flipV="1">
              <a:off x="1676400" y="42672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 flipV="1">
              <a:off x="2133600" y="42672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/>
            <p:nvPr/>
          </p:nvCxnSpPr>
          <p:spPr>
            <a:xfrm flipV="1">
              <a:off x="838200" y="48768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/>
            <p:nvPr/>
          </p:nvCxnSpPr>
          <p:spPr>
            <a:xfrm flipV="1">
              <a:off x="1295400" y="48768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>
            <a:xfrm flipV="1">
              <a:off x="1676400" y="48768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 flipV="1">
              <a:off x="2133600" y="48768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/>
            <p:nvPr/>
          </p:nvCxnSpPr>
          <p:spPr>
            <a:xfrm flipV="1">
              <a:off x="838200" y="54864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flipV="1">
              <a:off x="1295400" y="54864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/>
            <p:nvPr/>
          </p:nvCxnSpPr>
          <p:spPr>
            <a:xfrm flipV="1">
              <a:off x="1676400" y="54864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>
            <a:xfrm flipV="1">
              <a:off x="2133600" y="54864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Group 164"/>
          <p:cNvGrpSpPr/>
          <p:nvPr/>
        </p:nvGrpSpPr>
        <p:grpSpPr>
          <a:xfrm>
            <a:off x="3733800" y="3352800"/>
            <a:ext cx="1600200" cy="2743200"/>
            <a:chOff x="685800" y="3352800"/>
            <a:chExt cx="1600200" cy="2743200"/>
          </a:xfrm>
        </p:grpSpPr>
        <p:cxnSp>
          <p:nvCxnSpPr>
            <p:cNvPr id="166" name="Straight Arrow Connector 165"/>
            <p:cNvCxnSpPr/>
            <p:nvPr/>
          </p:nvCxnSpPr>
          <p:spPr>
            <a:xfrm flipV="1">
              <a:off x="1066800" y="36576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Rectangle 166"/>
            <p:cNvSpPr/>
            <p:nvPr/>
          </p:nvSpPr>
          <p:spPr>
            <a:xfrm>
              <a:off x="685800" y="5791200"/>
              <a:ext cx="16002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685800" y="5181600"/>
              <a:ext cx="685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600200" y="5181600"/>
              <a:ext cx="685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685800" y="4572000"/>
              <a:ext cx="304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1219200" y="4572000"/>
              <a:ext cx="5334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1981200" y="4572000"/>
              <a:ext cx="304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685800" y="3962400"/>
              <a:ext cx="685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1600200" y="3962400"/>
              <a:ext cx="685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685800" y="3352800"/>
              <a:ext cx="16002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6" name="Straight Arrow Connector 175"/>
            <p:cNvCxnSpPr/>
            <p:nvPr/>
          </p:nvCxnSpPr>
          <p:spPr>
            <a:xfrm flipV="1">
              <a:off x="1905000" y="36576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/>
            <p:nvPr/>
          </p:nvCxnSpPr>
          <p:spPr>
            <a:xfrm flipV="1">
              <a:off x="838200" y="42672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 flipV="1">
              <a:off x="1295400" y="42672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/>
            <p:cNvCxnSpPr/>
            <p:nvPr/>
          </p:nvCxnSpPr>
          <p:spPr>
            <a:xfrm flipV="1">
              <a:off x="1676400" y="42672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/>
            <p:cNvCxnSpPr/>
            <p:nvPr/>
          </p:nvCxnSpPr>
          <p:spPr>
            <a:xfrm flipV="1">
              <a:off x="2133600" y="42672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/>
            <p:nvPr/>
          </p:nvCxnSpPr>
          <p:spPr>
            <a:xfrm flipV="1">
              <a:off x="838200" y="48768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/>
            <p:cNvCxnSpPr/>
            <p:nvPr/>
          </p:nvCxnSpPr>
          <p:spPr>
            <a:xfrm flipV="1">
              <a:off x="1295400" y="48768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/>
            <p:cNvCxnSpPr/>
            <p:nvPr/>
          </p:nvCxnSpPr>
          <p:spPr>
            <a:xfrm flipV="1">
              <a:off x="1676400" y="48768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/>
            <p:cNvCxnSpPr/>
            <p:nvPr/>
          </p:nvCxnSpPr>
          <p:spPr>
            <a:xfrm flipV="1">
              <a:off x="2133600" y="48768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/>
            <p:nvPr/>
          </p:nvCxnSpPr>
          <p:spPr>
            <a:xfrm flipV="1">
              <a:off x="838200" y="54864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/>
            <p:nvPr/>
          </p:nvCxnSpPr>
          <p:spPr>
            <a:xfrm flipV="1">
              <a:off x="1295400" y="54864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/>
            <p:nvPr/>
          </p:nvCxnSpPr>
          <p:spPr>
            <a:xfrm flipV="1">
              <a:off x="1676400" y="54864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/>
            <p:nvPr/>
          </p:nvCxnSpPr>
          <p:spPr>
            <a:xfrm flipV="1">
              <a:off x="2133600" y="54864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Rectangle 212"/>
          <p:cNvSpPr/>
          <p:nvPr/>
        </p:nvSpPr>
        <p:spPr>
          <a:xfrm>
            <a:off x="3733800" y="5791200"/>
            <a:ext cx="1600200" cy="152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/>
          <p:nvPr/>
        </p:nvSpPr>
        <p:spPr>
          <a:xfrm>
            <a:off x="3733800" y="3352800"/>
            <a:ext cx="1600200" cy="152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4267200" y="4572000"/>
            <a:ext cx="533400" cy="152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/>
          <p:nvPr/>
        </p:nvSpPr>
        <p:spPr>
          <a:xfrm>
            <a:off x="3733800" y="5181600"/>
            <a:ext cx="685800" cy="152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4648200" y="5181600"/>
            <a:ext cx="685800" cy="152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3733800" y="3962400"/>
            <a:ext cx="685800" cy="152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4648200" y="3962400"/>
            <a:ext cx="685800" cy="152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3733800" y="4572000"/>
            <a:ext cx="304800" cy="152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5029200" y="4572000"/>
            <a:ext cx="304800" cy="152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/>
          <p:cNvGrpSpPr/>
          <p:nvPr/>
        </p:nvGrpSpPr>
        <p:grpSpPr>
          <a:xfrm>
            <a:off x="6705600" y="3352800"/>
            <a:ext cx="1600200" cy="2743200"/>
            <a:chOff x="685800" y="3352800"/>
            <a:chExt cx="1600200" cy="2743200"/>
          </a:xfrm>
        </p:grpSpPr>
        <p:cxnSp>
          <p:nvCxnSpPr>
            <p:cNvPr id="106" name="Straight Arrow Connector 105"/>
            <p:cNvCxnSpPr/>
            <p:nvPr/>
          </p:nvCxnSpPr>
          <p:spPr>
            <a:xfrm flipV="1">
              <a:off x="1066800" y="36576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ectangle 106"/>
            <p:cNvSpPr/>
            <p:nvPr/>
          </p:nvSpPr>
          <p:spPr>
            <a:xfrm>
              <a:off x="685800" y="5791200"/>
              <a:ext cx="16002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685800" y="5181600"/>
              <a:ext cx="685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600200" y="5181600"/>
              <a:ext cx="685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85800" y="4572000"/>
              <a:ext cx="304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219200" y="4572000"/>
              <a:ext cx="5334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981200" y="4572000"/>
              <a:ext cx="304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685800" y="3962400"/>
              <a:ext cx="685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600200" y="3962400"/>
              <a:ext cx="685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685800" y="3352800"/>
              <a:ext cx="16002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flipV="1">
              <a:off x="1905000" y="36576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flipV="1">
              <a:off x="838200" y="42672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flipV="1">
              <a:off x="1295400" y="42672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flipV="1">
              <a:off x="1676400" y="42672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 flipV="1">
              <a:off x="2133600" y="42672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 flipV="1">
              <a:off x="838200" y="48768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 flipV="1">
              <a:off x="1295400" y="48768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V="1">
              <a:off x="1676400" y="48768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 flipV="1">
              <a:off x="2133600" y="48768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 flipV="1">
              <a:off x="838200" y="54864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flipV="1">
              <a:off x="1295400" y="54864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 flipV="1">
              <a:off x="1676400" y="54864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flipV="1">
              <a:off x="2133600" y="54864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Rectangle 128"/>
          <p:cNvSpPr/>
          <p:nvPr/>
        </p:nvSpPr>
        <p:spPr>
          <a:xfrm>
            <a:off x="6705600" y="5791200"/>
            <a:ext cx="1600200" cy="152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6705600" y="3352800"/>
            <a:ext cx="1600200" cy="152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7239000" y="4572000"/>
            <a:ext cx="533400" cy="152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6705600" y="5181600"/>
            <a:ext cx="685800" cy="152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7620000" y="5181600"/>
            <a:ext cx="685800" cy="152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6705600" y="3962400"/>
            <a:ext cx="685800" cy="152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7620000" y="3962400"/>
            <a:ext cx="685800" cy="152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6705600" y="4572000"/>
            <a:ext cx="304800" cy="152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8001000" y="4572000"/>
            <a:ext cx="304800" cy="152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>
            <a:off x="6324600" y="2140803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Cambria Math"/>
              </a:rPr>
              <a:t>Want to prove another spec B ?</a:t>
            </a:r>
            <a:endParaRPr lang="en-US" sz="2400" b="1" i="1" dirty="0">
              <a:solidFill>
                <a:schemeClr val="accent2">
                  <a:lumMod val="75000"/>
                </a:schemeClr>
              </a:solidFill>
              <a:latin typeface="Cambria Math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6400800" y="1524000"/>
            <a:ext cx="3048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6400800" y="1524000"/>
            <a:ext cx="304800" cy="152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TextBox 188"/>
          <p:cNvSpPr txBox="1"/>
          <p:nvPr/>
        </p:nvSpPr>
        <p:spPr>
          <a:xfrm>
            <a:off x="6934200" y="1447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mbria Math"/>
              </a:rPr>
              <a:t> shallow spec B</a:t>
            </a:r>
            <a:endParaRPr lang="en-US" dirty="0">
              <a:solidFill>
                <a:prstClr val="black"/>
              </a:solidFill>
              <a:latin typeface="Cambria Math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4114800" y="3352800"/>
            <a:ext cx="1600200" cy="152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62400" y="3505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?      ?     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4038600" y="3962400"/>
            <a:ext cx="1447800" cy="1938992"/>
          </a:xfrm>
          <a:prstGeom prst="rect">
            <a:avLst/>
          </a:prstGeom>
          <a:solidFill>
            <a:srgbClr val="E1DEA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Need to revisit &amp;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reverify</a:t>
            </a:r>
            <a:r>
              <a:rPr lang="en-US" sz="2400" b="1" i="1" dirty="0" smtClean="0">
                <a:solidFill>
                  <a:srgbClr val="FF0000"/>
                </a:solidFill>
              </a:rPr>
              <a:t> all the code!</a:t>
            </a:r>
          </a:p>
        </p:txBody>
      </p:sp>
    </p:spTree>
    <p:extLst>
      <p:ext uri="{BB962C8B-B14F-4D97-AF65-F5344CB8AC3E}">
        <p14:creationId xmlns:p14="http://schemas.microsoft.com/office/powerpoint/2010/main" val="734694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/>
      <p:bldP spid="139" grpId="0" animBg="1"/>
      <p:bldP spid="140" grpId="0" animBg="1"/>
      <p:bldP spid="189" grpId="0"/>
      <p:bldP spid="104" grpId="0" animBg="1"/>
      <p:bldP spid="4" grpId="0"/>
      <p:bldP spid="14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Shallow vs. Deep Specifications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81000" y="21336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Cambria Math"/>
              </a:rPr>
              <a:t>C &amp; </a:t>
            </a:r>
            <a:r>
              <a:rPr lang="en-US" sz="2400" b="1" dirty="0" err="1" smtClean="0">
                <a:solidFill>
                  <a:prstClr val="black"/>
                </a:solidFill>
                <a:latin typeface="Cambria Math"/>
              </a:rPr>
              <a:t>Asm</a:t>
            </a:r>
            <a:r>
              <a:rPr lang="en-US" sz="2400" b="1" dirty="0" smtClean="0">
                <a:solidFill>
                  <a:prstClr val="black"/>
                </a:solidFill>
                <a:latin typeface="Cambria Math"/>
              </a:rPr>
              <a:t> Module Implementation</a:t>
            </a:r>
            <a:endParaRPr lang="en-US" sz="2400" b="1" dirty="0">
              <a:solidFill>
                <a:prstClr val="black"/>
              </a:solidFill>
              <a:latin typeface="Cambria Math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429000" y="2140803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Cambria Math"/>
              </a:rPr>
              <a:t>C &amp; </a:t>
            </a:r>
            <a:r>
              <a:rPr lang="en-US" sz="2400" b="1" dirty="0" err="1" smtClean="0">
                <a:solidFill>
                  <a:srgbClr val="0000FF"/>
                </a:solidFill>
                <a:latin typeface="Cambria Math"/>
              </a:rPr>
              <a:t>Asm</a:t>
            </a:r>
            <a:r>
              <a:rPr lang="en-US" sz="2400" b="1" dirty="0" smtClean="0">
                <a:solidFill>
                  <a:srgbClr val="0000FF"/>
                </a:solidFill>
                <a:latin typeface="Cambria Math"/>
              </a:rPr>
              <a:t> Modules w. Shallow Specs</a:t>
            </a:r>
            <a:endParaRPr lang="en-US" sz="2400" b="1" dirty="0">
              <a:solidFill>
                <a:srgbClr val="0000FF"/>
              </a:solidFill>
              <a:latin typeface="Cambria Math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400800" y="2140803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mbria Math"/>
              </a:rPr>
              <a:t>C &amp; </a:t>
            </a:r>
            <a:r>
              <a:rPr lang="en-US" sz="2400" b="1" dirty="0" err="1" smtClean="0">
                <a:solidFill>
                  <a:srgbClr val="FF0000"/>
                </a:solidFill>
                <a:latin typeface="Cambria Math"/>
              </a:rPr>
              <a:t>Asm</a:t>
            </a:r>
            <a:r>
              <a:rPr lang="en-US" sz="2400" b="1" dirty="0" smtClean="0">
                <a:solidFill>
                  <a:srgbClr val="FF0000"/>
                </a:solidFill>
                <a:latin typeface="Cambria Math"/>
              </a:rPr>
              <a:t> Modules w. Deep Specs</a:t>
            </a:r>
            <a:endParaRPr lang="en-US" sz="2400" b="1" dirty="0">
              <a:solidFill>
                <a:srgbClr val="FF0000"/>
              </a:solidFill>
              <a:latin typeface="Cambria Math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143000" y="1447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mbria Math"/>
              </a:rPr>
              <a:t>C or </a:t>
            </a:r>
            <a:r>
              <a:rPr lang="en-US" dirty="0" err="1" smtClean="0">
                <a:solidFill>
                  <a:prstClr val="black"/>
                </a:solidFill>
                <a:latin typeface="Cambria Math"/>
              </a:rPr>
              <a:t>Asm</a:t>
            </a:r>
            <a:r>
              <a:rPr lang="en-US" dirty="0" smtClean="0">
                <a:solidFill>
                  <a:prstClr val="black"/>
                </a:solidFill>
                <a:latin typeface="Cambria Math"/>
              </a:rPr>
              <a:t> module</a:t>
            </a:r>
            <a:endParaRPr lang="en-US" dirty="0">
              <a:solidFill>
                <a:prstClr val="black"/>
              </a:solidFill>
              <a:latin typeface="Cambria Math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191000" y="1447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mbria Math"/>
              </a:rPr>
              <a:t> shallow spec</a:t>
            </a:r>
            <a:endParaRPr lang="en-US" dirty="0">
              <a:solidFill>
                <a:prstClr val="black"/>
              </a:solidFill>
              <a:latin typeface="Cambria Math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162800" y="1447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mbria Math"/>
              </a:rPr>
              <a:t> deep spec</a:t>
            </a:r>
            <a:endParaRPr lang="en-US" dirty="0">
              <a:solidFill>
                <a:prstClr val="black"/>
              </a:solidFill>
              <a:latin typeface="Cambria Math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524000"/>
            <a:ext cx="3048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3733800" y="1524000"/>
            <a:ext cx="3048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6553200" y="1524000"/>
            <a:ext cx="304800" cy="304800"/>
          </a:xfrm>
          <a:prstGeom prst="rect">
            <a:avLst/>
          </a:prstGeom>
          <a:solidFill>
            <a:srgbClr val="48F4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33800" y="1524000"/>
            <a:ext cx="304800" cy="152400"/>
          </a:xfrm>
          <a:prstGeom prst="rect">
            <a:avLst/>
          </a:prstGeom>
          <a:solidFill>
            <a:srgbClr val="DDD9C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85800" y="3352800"/>
            <a:ext cx="1600200" cy="2743200"/>
            <a:chOff x="685800" y="3352800"/>
            <a:chExt cx="1600200" cy="2743200"/>
          </a:xfrm>
        </p:grpSpPr>
        <p:cxnSp>
          <p:nvCxnSpPr>
            <p:cNvPr id="28" name="Straight Arrow Connector 27"/>
            <p:cNvCxnSpPr/>
            <p:nvPr/>
          </p:nvCxnSpPr>
          <p:spPr>
            <a:xfrm flipV="1">
              <a:off x="1066800" y="36576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Rectangle 142"/>
            <p:cNvSpPr/>
            <p:nvPr/>
          </p:nvSpPr>
          <p:spPr>
            <a:xfrm>
              <a:off x="685800" y="5791200"/>
              <a:ext cx="16002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685800" y="5181600"/>
              <a:ext cx="685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1600200" y="5181600"/>
              <a:ext cx="685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85800" y="4572000"/>
              <a:ext cx="304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1219200" y="4572000"/>
              <a:ext cx="5334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1981200" y="4572000"/>
              <a:ext cx="304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685800" y="3962400"/>
              <a:ext cx="685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1600200" y="3962400"/>
              <a:ext cx="685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685800" y="3352800"/>
              <a:ext cx="16002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2" name="Straight Arrow Connector 151"/>
            <p:cNvCxnSpPr/>
            <p:nvPr/>
          </p:nvCxnSpPr>
          <p:spPr>
            <a:xfrm flipV="1">
              <a:off x="1905000" y="36576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/>
            <p:nvPr/>
          </p:nvCxnSpPr>
          <p:spPr>
            <a:xfrm flipV="1">
              <a:off x="838200" y="42672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/>
            <p:nvPr/>
          </p:nvCxnSpPr>
          <p:spPr>
            <a:xfrm flipV="1">
              <a:off x="1295400" y="42672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 flipV="1">
              <a:off x="1676400" y="42672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 flipV="1">
              <a:off x="2133600" y="42672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/>
            <p:nvPr/>
          </p:nvCxnSpPr>
          <p:spPr>
            <a:xfrm flipV="1">
              <a:off x="838200" y="48768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/>
            <p:nvPr/>
          </p:nvCxnSpPr>
          <p:spPr>
            <a:xfrm flipV="1">
              <a:off x="1295400" y="48768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>
            <a:xfrm flipV="1">
              <a:off x="1676400" y="48768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 flipV="1">
              <a:off x="2133600" y="48768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/>
            <p:nvPr/>
          </p:nvCxnSpPr>
          <p:spPr>
            <a:xfrm flipV="1">
              <a:off x="838200" y="54864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flipV="1">
              <a:off x="1295400" y="54864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/>
            <p:nvPr/>
          </p:nvCxnSpPr>
          <p:spPr>
            <a:xfrm flipV="1">
              <a:off x="1676400" y="54864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>
            <a:xfrm flipV="1">
              <a:off x="2133600" y="54864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Group 164"/>
          <p:cNvGrpSpPr/>
          <p:nvPr/>
        </p:nvGrpSpPr>
        <p:grpSpPr>
          <a:xfrm>
            <a:off x="3733800" y="3352800"/>
            <a:ext cx="1600200" cy="2743200"/>
            <a:chOff x="685800" y="3352800"/>
            <a:chExt cx="1600200" cy="2743200"/>
          </a:xfrm>
        </p:grpSpPr>
        <p:cxnSp>
          <p:nvCxnSpPr>
            <p:cNvPr id="166" name="Straight Arrow Connector 165"/>
            <p:cNvCxnSpPr/>
            <p:nvPr/>
          </p:nvCxnSpPr>
          <p:spPr>
            <a:xfrm flipV="1">
              <a:off x="1066800" y="36576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Rectangle 166"/>
            <p:cNvSpPr/>
            <p:nvPr/>
          </p:nvSpPr>
          <p:spPr>
            <a:xfrm>
              <a:off x="685800" y="5791200"/>
              <a:ext cx="16002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685800" y="5181600"/>
              <a:ext cx="685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600200" y="5181600"/>
              <a:ext cx="685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685800" y="4572000"/>
              <a:ext cx="304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1219200" y="4572000"/>
              <a:ext cx="5334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1981200" y="4572000"/>
              <a:ext cx="304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685800" y="3962400"/>
              <a:ext cx="685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1600200" y="3962400"/>
              <a:ext cx="685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685800" y="3352800"/>
              <a:ext cx="16002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6" name="Straight Arrow Connector 175"/>
            <p:cNvCxnSpPr/>
            <p:nvPr/>
          </p:nvCxnSpPr>
          <p:spPr>
            <a:xfrm flipV="1">
              <a:off x="1905000" y="36576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/>
            <p:nvPr/>
          </p:nvCxnSpPr>
          <p:spPr>
            <a:xfrm flipV="1">
              <a:off x="838200" y="42672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 flipV="1">
              <a:off x="1295400" y="42672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/>
            <p:cNvCxnSpPr/>
            <p:nvPr/>
          </p:nvCxnSpPr>
          <p:spPr>
            <a:xfrm flipV="1">
              <a:off x="1676400" y="42672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/>
            <p:cNvCxnSpPr/>
            <p:nvPr/>
          </p:nvCxnSpPr>
          <p:spPr>
            <a:xfrm flipV="1">
              <a:off x="2133600" y="42672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/>
            <p:nvPr/>
          </p:nvCxnSpPr>
          <p:spPr>
            <a:xfrm flipV="1">
              <a:off x="838200" y="48768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/>
            <p:cNvCxnSpPr/>
            <p:nvPr/>
          </p:nvCxnSpPr>
          <p:spPr>
            <a:xfrm flipV="1">
              <a:off x="1295400" y="48768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/>
            <p:cNvCxnSpPr/>
            <p:nvPr/>
          </p:nvCxnSpPr>
          <p:spPr>
            <a:xfrm flipV="1">
              <a:off x="1676400" y="48768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/>
            <p:cNvCxnSpPr/>
            <p:nvPr/>
          </p:nvCxnSpPr>
          <p:spPr>
            <a:xfrm flipV="1">
              <a:off x="2133600" y="48768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/>
            <p:nvPr/>
          </p:nvCxnSpPr>
          <p:spPr>
            <a:xfrm flipV="1">
              <a:off x="838200" y="54864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/>
            <p:nvPr/>
          </p:nvCxnSpPr>
          <p:spPr>
            <a:xfrm flipV="1">
              <a:off x="1295400" y="54864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/>
            <p:nvPr/>
          </p:nvCxnSpPr>
          <p:spPr>
            <a:xfrm flipV="1">
              <a:off x="1676400" y="54864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/>
            <p:nvPr/>
          </p:nvCxnSpPr>
          <p:spPr>
            <a:xfrm flipV="1">
              <a:off x="2133600" y="5486400"/>
              <a:ext cx="0" cy="3048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0" name="Straight Arrow Connector 189"/>
          <p:cNvCxnSpPr/>
          <p:nvPr/>
        </p:nvCxnSpPr>
        <p:spPr>
          <a:xfrm flipV="1">
            <a:off x="7239000" y="3657600"/>
            <a:ext cx="0" cy="30480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1" name="Rectangle 190"/>
          <p:cNvSpPr/>
          <p:nvPr/>
        </p:nvSpPr>
        <p:spPr>
          <a:xfrm>
            <a:off x="6858000" y="5791200"/>
            <a:ext cx="16002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6858000" y="5181600"/>
            <a:ext cx="6858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/>
        </p:nvSpPr>
        <p:spPr>
          <a:xfrm>
            <a:off x="7772400" y="5181600"/>
            <a:ext cx="6858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6858000" y="4572000"/>
            <a:ext cx="3048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7391400" y="4572000"/>
            <a:ext cx="5334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/>
        </p:nvSpPr>
        <p:spPr>
          <a:xfrm>
            <a:off x="8153400" y="4572000"/>
            <a:ext cx="3048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/>
        </p:nvSpPr>
        <p:spPr>
          <a:xfrm>
            <a:off x="6858000" y="3962400"/>
            <a:ext cx="6858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7772400" y="3962400"/>
            <a:ext cx="6858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6858000" y="3352800"/>
            <a:ext cx="16002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0" name="Straight Arrow Connector 199"/>
          <p:cNvCxnSpPr/>
          <p:nvPr/>
        </p:nvCxnSpPr>
        <p:spPr>
          <a:xfrm flipV="1">
            <a:off x="8077200" y="3657600"/>
            <a:ext cx="0" cy="30480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 flipV="1">
            <a:off x="7010400" y="4267200"/>
            <a:ext cx="0" cy="30480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 flipV="1">
            <a:off x="7467600" y="4267200"/>
            <a:ext cx="0" cy="30480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 flipV="1">
            <a:off x="7848600" y="4267200"/>
            <a:ext cx="0" cy="30480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/>
          <p:nvPr/>
        </p:nvCxnSpPr>
        <p:spPr>
          <a:xfrm flipV="1">
            <a:off x="8305800" y="4267200"/>
            <a:ext cx="0" cy="30480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/>
          <p:nvPr/>
        </p:nvCxnSpPr>
        <p:spPr>
          <a:xfrm flipV="1">
            <a:off x="7010400" y="4876800"/>
            <a:ext cx="0" cy="30480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>
          <a:xfrm flipV="1">
            <a:off x="7467600" y="4876800"/>
            <a:ext cx="0" cy="30480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/>
          <p:nvPr/>
        </p:nvCxnSpPr>
        <p:spPr>
          <a:xfrm flipV="1">
            <a:off x="7848600" y="4876800"/>
            <a:ext cx="0" cy="30480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 flipV="1">
            <a:off x="8305800" y="4876800"/>
            <a:ext cx="0" cy="30480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/>
          <p:nvPr/>
        </p:nvCxnSpPr>
        <p:spPr>
          <a:xfrm flipV="1">
            <a:off x="7010400" y="5486400"/>
            <a:ext cx="0" cy="30480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/>
          <p:nvPr/>
        </p:nvCxnSpPr>
        <p:spPr>
          <a:xfrm flipV="1">
            <a:off x="7467600" y="5486400"/>
            <a:ext cx="0" cy="30480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V="1">
            <a:off x="7848600" y="5486400"/>
            <a:ext cx="0" cy="30480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V="1">
            <a:off x="8305800" y="5486400"/>
            <a:ext cx="0" cy="30480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3" name="Rectangle 212"/>
          <p:cNvSpPr/>
          <p:nvPr/>
        </p:nvSpPr>
        <p:spPr>
          <a:xfrm>
            <a:off x="3733800" y="5791200"/>
            <a:ext cx="1600200" cy="152400"/>
          </a:xfrm>
          <a:prstGeom prst="rect">
            <a:avLst/>
          </a:prstGeom>
          <a:solidFill>
            <a:srgbClr val="DDD9C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/>
          <p:nvPr/>
        </p:nvSpPr>
        <p:spPr>
          <a:xfrm>
            <a:off x="3733800" y="3352800"/>
            <a:ext cx="1600200" cy="152400"/>
          </a:xfrm>
          <a:prstGeom prst="rect">
            <a:avLst/>
          </a:prstGeom>
          <a:solidFill>
            <a:srgbClr val="DDD9C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4267200" y="4572000"/>
            <a:ext cx="533400" cy="152400"/>
          </a:xfrm>
          <a:prstGeom prst="rect">
            <a:avLst/>
          </a:prstGeom>
          <a:solidFill>
            <a:srgbClr val="DDD9C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/>
          <p:nvPr/>
        </p:nvSpPr>
        <p:spPr>
          <a:xfrm>
            <a:off x="3733800" y="5181600"/>
            <a:ext cx="685800" cy="152400"/>
          </a:xfrm>
          <a:prstGeom prst="rect">
            <a:avLst/>
          </a:prstGeom>
          <a:solidFill>
            <a:srgbClr val="DDD9C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4648200" y="5181600"/>
            <a:ext cx="685800" cy="152400"/>
          </a:xfrm>
          <a:prstGeom prst="rect">
            <a:avLst/>
          </a:prstGeom>
          <a:solidFill>
            <a:srgbClr val="DDD9C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3733800" y="3962400"/>
            <a:ext cx="685800" cy="152400"/>
          </a:xfrm>
          <a:prstGeom prst="rect">
            <a:avLst/>
          </a:prstGeom>
          <a:solidFill>
            <a:srgbClr val="DDD9C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4648200" y="3962400"/>
            <a:ext cx="685800" cy="152400"/>
          </a:xfrm>
          <a:prstGeom prst="rect">
            <a:avLst/>
          </a:prstGeom>
          <a:solidFill>
            <a:srgbClr val="DDD9C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3733800" y="4572000"/>
            <a:ext cx="304800" cy="152400"/>
          </a:xfrm>
          <a:prstGeom prst="rect">
            <a:avLst/>
          </a:prstGeom>
          <a:solidFill>
            <a:srgbClr val="DDD9C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5029200" y="4572000"/>
            <a:ext cx="304800" cy="152400"/>
          </a:xfrm>
          <a:prstGeom prst="rect">
            <a:avLst/>
          </a:prstGeom>
          <a:solidFill>
            <a:srgbClr val="DDD9C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6858000" y="5791200"/>
            <a:ext cx="1600200" cy="304800"/>
          </a:xfrm>
          <a:prstGeom prst="rect">
            <a:avLst/>
          </a:prstGeom>
          <a:solidFill>
            <a:srgbClr val="48F4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6858000" y="5181600"/>
            <a:ext cx="1600200" cy="304800"/>
            <a:chOff x="6858000" y="5181600"/>
            <a:chExt cx="1600200" cy="304800"/>
          </a:xfrm>
          <a:solidFill>
            <a:srgbClr val="48F484"/>
          </a:solidFill>
        </p:grpSpPr>
        <p:sp>
          <p:nvSpPr>
            <p:cNvPr id="225" name="Rectangle 224"/>
            <p:cNvSpPr/>
            <p:nvPr/>
          </p:nvSpPr>
          <p:spPr>
            <a:xfrm>
              <a:off x="6858000" y="5181600"/>
              <a:ext cx="685800" cy="304800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7772400" y="5181600"/>
              <a:ext cx="685800" cy="304800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858000" y="3962400"/>
            <a:ext cx="1600200" cy="304800"/>
            <a:chOff x="6858000" y="3962400"/>
            <a:chExt cx="1600200" cy="304800"/>
          </a:xfrm>
          <a:solidFill>
            <a:srgbClr val="48F484"/>
          </a:solidFill>
        </p:grpSpPr>
        <p:sp>
          <p:nvSpPr>
            <p:cNvPr id="227" name="Rectangle 226"/>
            <p:cNvSpPr/>
            <p:nvPr/>
          </p:nvSpPr>
          <p:spPr>
            <a:xfrm>
              <a:off x="6858000" y="3962400"/>
              <a:ext cx="685800" cy="304800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7772400" y="3962400"/>
              <a:ext cx="685800" cy="304800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0" name="Rectangle 229"/>
          <p:cNvSpPr/>
          <p:nvPr/>
        </p:nvSpPr>
        <p:spPr>
          <a:xfrm>
            <a:off x="6858000" y="3352800"/>
            <a:ext cx="1600200" cy="304800"/>
          </a:xfrm>
          <a:prstGeom prst="rect">
            <a:avLst/>
          </a:prstGeom>
          <a:solidFill>
            <a:srgbClr val="48F4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6858000" y="4572000"/>
            <a:ext cx="1600200" cy="304800"/>
            <a:chOff x="6858000" y="4572000"/>
            <a:chExt cx="1600200" cy="304800"/>
          </a:xfrm>
          <a:solidFill>
            <a:srgbClr val="48F484"/>
          </a:solidFill>
        </p:grpSpPr>
        <p:sp>
          <p:nvSpPr>
            <p:cNvPr id="229" name="Rectangle 228"/>
            <p:cNvSpPr/>
            <p:nvPr/>
          </p:nvSpPr>
          <p:spPr>
            <a:xfrm>
              <a:off x="7391400" y="4572000"/>
              <a:ext cx="533400" cy="304800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6858000" y="4572000"/>
              <a:ext cx="304800" cy="304800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8153400" y="4572000"/>
              <a:ext cx="304800" cy="304800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06126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  <p:bldP spid="222" grpId="0" animBg="1"/>
      <p:bldP spid="222" grpId="1" animBg="1"/>
      <p:bldP spid="2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000" dirty="0" smtClean="0">
                <a:ea typeface="SimSun" charset="0"/>
                <a:cs typeface="SimSun" charset="0"/>
              </a:rPr>
              <a:t>How to Make Deep Spec Work?</a:t>
            </a:r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19200"/>
            <a:ext cx="8382000" cy="48768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None/>
              <a:defRPr/>
            </a:pPr>
            <a:r>
              <a:rPr lang="en-US" altLang="zh-CN" sz="2800" dirty="0" smtClean="0">
                <a:ea typeface="SimSun" charset="0"/>
                <a:cs typeface="SimSun" charset="0"/>
              </a:rPr>
              <a:t>No languages/tools today support deep spec &amp; certified layered programming</a:t>
            </a:r>
          </a:p>
          <a:p>
            <a:pPr marL="342829" indent="-342829" eaLnBrk="1" hangingPunct="1">
              <a:defRPr/>
            </a:pPr>
            <a:endParaRPr lang="en-US" altLang="zh-CN" sz="1200" dirty="0">
              <a:ea typeface="SimSun" charset="0"/>
              <a:cs typeface="SimSun" charset="0"/>
            </a:endParaRPr>
          </a:p>
          <a:p>
            <a:pPr marL="0" indent="0" eaLnBrk="1" hangingPunct="1">
              <a:buNone/>
              <a:defRPr/>
            </a:pPr>
            <a:r>
              <a:rPr lang="en-US" altLang="zh-CN" sz="2800" b="1" i="1" dirty="0">
                <a:solidFill>
                  <a:srgbClr val="0000FF"/>
                </a:solidFill>
                <a:ea typeface="SimSun" charset="0"/>
                <a:cs typeface="SimSun" charset="0"/>
              </a:rPr>
              <a:t>C</a:t>
            </a:r>
            <a:r>
              <a:rPr lang="en-US" altLang="zh-CN" sz="2800" b="1" i="1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hallenges:</a:t>
            </a:r>
          </a:p>
          <a:p>
            <a:pPr marL="3086988" lvl="7" indent="0">
              <a:buNone/>
              <a:defRPr/>
            </a:pPr>
            <a:endParaRPr lang="en-US" altLang="zh-CN" sz="500" dirty="0" smtClean="0">
              <a:ea typeface="SimSun" charset="0"/>
              <a:cs typeface="SimSun" charset="0"/>
            </a:endParaRPr>
          </a:p>
          <a:p>
            <a:pPr marL="342829" indent="-342829" eaLnBrk="1" hangingPunct="1">
              <a:lnSpc>
                <a:spcPct val="120000"/>
              </a:lnSpc>
              <a:defRPr/>
            </a:pPr>
            <a:r>
              <a:rPr lang="en-US" altLang="zh-CN" sz="2400" dirty="0" smtClean="0">
                <a:solidFill>
                  <a:srgbClr val="000090"/>
                </a:solidFill>
                <a:ea typeface="SimSun" charset="0"/>
                <a:cs typeface="SimSun" charset="0"/>
              </a:rPr>
              <a:t>Implementation</a:t>
            </a:r>
            <a:r>
              <a:rPr lang="en-US" altLang="zh-CN" sz="2400" dirty="0" smtClean="0">
                <a:ea typeface="SimSun" charset="0"/>
                <a:cs typeface="SimSun" charset="0"/>
              </a:rPr>
              <a:t> done in C or assembly or …</a:t>
            </a:r>
          </a:p>
          <a:p>
            <a:pPr marL="342829" indent="-342829" eaLnBrk="1" hangingPunct="1">
              <a:lnSpc>
                <a:spcPct val="120000"/>
              </a:lnSpc>
              <a:defRPr/>
            </a:pPr>
            <a:r>
              <a:rPr lang="en-US" altLang="zh-CN" sz="2400" dirty="0" smtClean="0">
                <a:solidFill>
                  <a:srgbClr val="000090"/>
                </a:solidFill>
                <a:ea typeface="SimSun" charset="0"/>
                <a:cs typeface="SimSun" charset="0"/>
              </a:rPr>
              <a:t>Specification</a:t>
            </a:r>
            <a:r>
              <a:rPr lang="en-US" altLang="zh-CN" sz="2400" dirty="0" smtClean="0">
                <a:ea typeface="SimSun" charset="0"/>
                <a:cs typeface="SimSun" charset="0"/>
              </a:rPr>
              <a:t> done in richer logic (e.g., Coq)</a:t>
            </a:r>
          </a:p>
          <a:p>
            <a:pPr marL="342829" indent="-342829" eaLnBrk="1" hangingPunct="1">
              <a:lnSpc>
                <a:spcPct val="120000"/>
              </a:lnSpc>
              <a:defRPr/>
            </a:pPr>
            <a:r>
              <a:rPr lang="en-US" altLang="zh-CN" sz="2400" dirty="0" smtClean="0">
                <a:ea typeface="SimSun" charset="0"/>
                <a:cs typeface="SimSun" charset="0"/>
              </a:rPr>
              <a:t>Need to mix </a:t>
            </a:r>
            <a:r>
              <a:rPr lang="en-US" altLang="zh-CN" sz="2400" dirty="0" smtClean="0">
                <a:solidFill>
                  <a:srgbClr val="000090"/>
                </a:solidFill>
                <a:ea typeface="SimSun" charset="0"/>
                <a:cs typeface="SimSun" charset="0"/>
              </a:rPr>
              <a:t>both</a:t>
            </a:r>
            <a:r>
              <a:rPr lang="en-US" altLang="zh-CN" sz="2400" dirty="0" smtClean="0">
                <a:ea typeface="SimSun" charset="0"/>
                <a:cs typeface="SimSun" charset="0"/>
              </a:rPr>
              <a:t> and also simulation proofs</a:t>
            </a:r>
          </a:p>
          <a:p>
            <a:pPr marL="342829" indent="-342829" eaLnBrk="1" hangingPunct="1">
              <a:lnSpc>
                <a:spcPct val="120000"/>
              </a:lnSpc>
              <a:defRPr/>
            </a:pPr>
            <a:r>
              <a:rPr lang="en-US" altLang="zh-CN" sz="2400" dirty="0" smtClean="0">
                <a:ea typeface="SimSun" charset="0"/>
                <a:cs typeface="SimSun" charset="0"/>
              </a:rPr>
              <a:t>Need to compile C layers into assembly layers</a:t>
            </a:r>
          </a:p>
          <a:p>
            <a:pPr marL="342829" indent="-342829" eaLnBrk="1" hangingPunct="1">
              <a:lnSpc>
                <a:spcPct val="120000"/>
              </a:lnSpc>
              <a:defRPr/>
            </a:pPr>
            <a:r>
              <a:rPr lang="en-US" altLang="zh-CN" sz="2400" dirty="0" smtClean="0">
                <a:ea typeface="SimSun" charset="0"/>
                <a:cs typeface="SimSun" charset="0"/>
              </a:rPr>
              <a:t>Need to compose different layers</a:t>
            </a:r>
            <a:endParaRPr lang="en-US" altLang="zh-CN" sz="2400" dirty="0">
              <a:ea typeface="SimSun" charset="0"/>
              <a:cs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03039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438400"/>
            <a:ext cx="9144000" cy="2286000"/>
          </a:xfrm>
          <a:prstGeom prst="rect">
            <a:avLst/>
          </a:prstGeom>
          <a:solidFill>
            <a:srgbClr val="48F484"/>
          </a:solidFill>
          <a:ln>
            <a:noFill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600" dirty="0" smtClean="0">
              <a:solidFill>
                <a:srgbClr val="000000"/>
              </a:solidFill>
              <a:latin typeface="+mj-lt"/>
              <a:ea typeface="ＭＳ Ｐゴシック" charset="0"/>
              <a:cs typeface="Arial" charset="0"/>
            </a:endParaRPr>
          </a:p>
        </p:txBody>
      </p:sp>
      <p:sp>
        <p:nvSpPr>
          <p:cNvPr id="617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000" dirty="0" smtClean="0">
                <a:ea typeface="SimSun" charset="0"/>
                <a:cs typeface="SimSun" charset="0"/>
              </a:rPr>
              <a:t>Our Contributions</a:t>
            </a:r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19200"/>
            <a:ext cx="83820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dirty="0" smtClean="0">
                <a:ea typeface="SimSun" charset="0"/>
                <a:cs typeface="SimSun" charset="0"/>
              </a:rPr>
              <a:t>We introduce </a:t>
            </a:r>
            <a:r>
              <a:rPr lang="en-US" altLang="zh-CN" sz="24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deep specification </a:t>
            </a:r>
            <a:r>
              <a:rPr lang="en-US" altLang="zh-CN" sz="2400" dirty="0" smtClean="0">
                <a:ea typeface="SimSun" charset="0"/>
                <a:cs typeface="SimSun" charset="0"/>
              </a:rPr>
              <a:t>and present a language-based formalization of </a:t>
            </a:r>
            <a:r>
              <a:rPr lang="en-US" altLang="zh-CN" sz="24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certified abstraction layer</a:t>
            </a:r>
            <a:r>
              <a:rPr lang="en-US" altLang="zh-CN" sz="2400" b="1" i="1" dirty="0" smtClean="0">
                <a:solidFill>
                  <a:srgbClr val="800000"/>
                </a:solidFill>
                <a:ea typeface="SimSun" charset="0"/>
                <a:cs typeface="SimSun" charset="0"/>
              </a:rPr>
              <a:t> </a:t>
            </a:r>
          </a:p>
          <a:p>
            <a:pPr marL="3886707" lvl="8" indent="-342829">
              <a:defRPr/>
            </a:pPr>
            <a:endParaRPr lang="en-US" altLang="zh-CN" sz="1600" dirty="0" smtClean="0">
              <a:ea typeface="SimSun" charset="0"/>
              <a:cs typeface="SimSun" charset="0"/>
            </a:endParaRPr>
          </a:p>
          <a:p>
            <a:pPr marL="342829" indent="-342829" eaLnBrk="1" hangingPunct="1">
              <a:defRPr/>
            </a:pPr>
            <a:r>
              <a:rPr lang="en-US" altLang="zh-CN" sz="2400" dirty="0" smtClean="0">
                <a:ea typeface="SimSun" charset="0"/>
                <a:cs typeface="SimSun" charset="0"/>
              </a:rPr>
              <a:t>We developed new languages &amp; tools in Coq</a:t>
            </a:r>
          </a:p>
          <a:p>
            <a:pPr marL="742879" lvl="1" indent="-342829" eaLnBrk="1" hangingPunct="1">
              <a:lnSpc>
                <a:spcPct val="120000"/>
              </a:lnSpc>
              <a:defRPr/>
            </a:pPr>
            <a:r>
              <a:rPr lang="en-US" altLang="zh-CN" sz="20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A formal layer calculus</a:t>
            </a:r>
            <a:r>
              <a:rPr lang="en-US" altLang="zh-CN" sz="2000" dirty="0" smtClean="0">
                <a:ea typeface="SimSun" charset="0"/>
                <a:cs typeface="SimSun" charset="0"/>
              </a:rPr>
              <a:t> for composing certified layers</a:t>
            </a:r>
            <a:endParaRPr lang="en-US" altLang="zh-CN" sz="500" dirty="0">
              <a:ea typeface="SimSun" charset="0"/>
              <a:cs typeface="SimSun" charset="0"/>
            </a:endParaRPr>
          </a:p>
          <a:p>
            <a:pPr marL="742879" lvl="1" indent="-342829" eaLnBrk="1" hangingPunct="1">
              <a:lnSpc>
                <a:spcPct val="120000"/>
              </a:lnSpc>
              <a:defRPr/>
            </a:pPr>
            <a:r>
              <a:rPr lang="en-US" altLang="zh-CN" sz="2000" dirty="0" err="1" smtClean="0">
                <a:solidFill>
                  <a:srgbClr val="0000FF"/>
                </a:solidFill>
                <a:ea typeface="SimSun" charset="0"/>
                <a:cs typeface="SimSun" charset="0"/>
              </a:rPr>
              <a:t>ClightX</a:t>
            </a:r>
            <a:r>
              <a:rPr lang="en-US" altLang="zh-CN" sz="2000" dirty="0" smtClean="0">
                <a:ea typeface="SimSun" charset="0"/>
                <a:cs typeface="SimSun" charset="0"/>
              </a:rPr>
              <a:t> for writing certified layers in a C-like language </a:t>
            </a:r>
            <a:endParaRPr lang="en-US" altLang="zh-CN" sz="650" dirty="0" smtClean="0">
              <a:ea typeface="SimSun" charset="0"/>
              <a:cs typeface="SimSun" charset="0"/>
            </a:endParaRPr>
          </a:p>
          <a:p>
            <a:pPr marL="742879" lvl="1" indent="-342829" eaLnBrk="1" hangingPunct="1">
              <a:lnSpc>
                <a:spcPct val="120000"/>
              </a:lnSpc>
              <a:defRPr/>
            </a:pPr>
            <a:r>
              <a:rPr lang="en-US" altLang="zh-CN" sz="2000" dirty="0" err="1" smtClean="0">
                <a:solidFill>
                  <a:srgbClr val="0000FF"/>
                </a:solidFill>
                <a:ea typeface="SimSun" charset="0"/>
                <a:cs typeface="SimSun" charset="0"/>
              </a:rPr>
              <a:t>LAsm</a:t>
            </a:r>
            <a:r>
              <a:rPr lang="en-US" altLang="zh-CN" sz="2000" dirty="0" smtClean="0">
                <a:ea typeface="SimSun" charset="0"/>
                <a:cs typeface="SimSun" charset="0"/>
              </a:rPr>
              <a:t> for writing certified layers in assembly </a:t>
            </a:r>
            <a:endParaRPr lang="en-US" altLang="zh-CN" sz="800" dirty="0">
              <a:ea typeface="SimSun" charset="0"/>
              <a:cs typeface="SimSun" charset="0"/>
            </a:endParaRPr>
          </a:p>
          <a:p>
            <a:pPr marL="742879" lvl="1" indent="-342829" eaLnBrk="1" hangingPunct="1">
              <a:lnSpc>
                <a:spcPct val="120000"/>
              </a:lnSpc>
              <a:defRPr/>
            </a:pPr>
            <a:r>
              <a:rPr lang="en-US" altLang="zh-CN" sz="2000" dirty="0" err="1" smtClean="0">
                <a:solidFill>
                  <a:srgbClr val="0000FF"/>
                </a:solidFill>
                <a:ea typeface="SimSun" charset="0"/>
                <a:cs typeface="SimSun" charset="0"/>
              </a:rPr>
              <a:t>CompCertX</a:t>
            </a:r>
            <a:r>
              <a:rPr lang="en-US" altLang="zh-CN" sz="2000" dirty="0" smtClean="0">
                <a:ea typeface="SimSun" charset="0"/>
                <a:cs typeface="SimSun" charset="0"/>
              </a:rPr>
              <a:t> that compiles </a:t>
            </a:r>
            <a:r>
              <a:rPr lang="en-US" altLang="zh-CN" sz="2000" dirty="0" err="1" smtClean="0">
                <a:solidFill>
                  <a:srgbClr val="0000FF"/>
                </a:solidFill>
                <a:ea typeface="SimSun" charset="0"/>
                <a:cs typeface="SimSun" charset="0"/>
              </a:rPr>
              <a:t>ClightX</a:t>
            </a:r>
            <a:r>
              <a:rPr lang="en-US" altLang="zh-CN" sz="2000" dirty="0" smtClean="0">
                <a:ea typeface="SimSun" charset="0"/>
                <a:cs typeface="SimSun" charset="0"/>
              </a:rPr>
              <a:t> layers into </a:t>
            </a:r>
            <a:r>
              <a:rPr lang="en-US" altLang="zh-CN" sz="2000" dirty="0" err="1" smtClean="0">
                <a:solidFill>
                  <a:srgbClr val="0000FF"/>
                </a:solidFill>
                <a:ea typeface="SimSun" charset="0"/>
                <a:cs typeface="SimSun" charset="0"/>
              </a:rPr>
              <a:t>LAsm</a:t>
            </a:r>
            <a:r>
              <a:rPr lang="en-US" altLang="zh-CN" sz="2000" dirty="0" smtClean="0">
                <a:ea typeface="SimSun" charset="0"/>
                <a:cs typeface="SimSun" charset="0"/>
              </a:rPr>
              <a:t> layers</a:t>
            </a:r>
          </a:p>
          <a:p>
            <a:pPr marL="3886707" lvl="8" indent="-342829">
              <a:lnSpc>
                <a:spcPct val="120000"/>
              </a:lnSpc>
              <a:defRPr/>
            </a:pPr>
            <a:endParaRPr lang="en-US" altLang="zh-CN" sz="1200" dirty="0" smtClean="0">
              <a:ea typeface="SimSun" charset="0"/>
              <a:cs typeface="SimSun" charset="0"/>
            </a:endParaRPr>
          </a:p>
          <a:p>
            <a:pPr marL="342829" indent="-342829" eaLnBrk="1" hangingPunct="1">
              <a:lnSpc>
                <a:spcPct val="120000"/>
              </a:lnSpc>
              <a:defRPr/>
            </a:pPr>
            <a:r>
              <a:rPr lang="en-US" altLang="zh-CN" sz="2400" dirty="0" smtClean="0">
                <a:ea typeface="SimSun" charset="0"/>
                <a:cs typeface="SimSun" charset="0"/>
              </a:rPr>
              <a:t>We built multiple </a:t>
            </a:r>
            <a:r>
              <a:rPr lang="en-US" altLang="zh-CN" sz="24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certified OS kernels </a:t>
            </a:r>
            <a:r>
              <a:rPr lang="en-US" altLang="zh-CN" sz="2400" dirty="0" smtClean="0">
                <a:solidFill>
                  <a:schemeClr val="tx2"/>
                </a:solidFill>
                <a:ea typeface="SimSun" charset="0"/>
                <a:cs typeface="SimSun" charset="0"/>
              </a:rPr>
              <a:t>in Coq</a:t>
            </a:r>
          </a:p>
          <a:p>
            <a:pPr marL="742879" lvl="1" indent="-342829" eaLnBrk="1" hangingPunct="1">
              <a:lnSpc>
                <a:spcPct val="120000"/>
              </a:lnSpc>
              <a:defRPr/>
            </a:pPr>
            <a:r>
              <a:rPr lang="en-US" altLang="zh-CN" sz="2000" dirty="0" err="1" smtClean="0">
                <a:solidFill>
                  <a:srgbClr val="0000FF"/>
                </a:solidFill>
                <a:ea typeface="SimSun" charset="0"/>
                <a:cs typeface="SimSun" charset="0"/>
              </a:rPr>
              <a:t>mCertiKOS</a:t>
            </a:r>
            <a:r>
              <a:rPr lang="en-US" altLang="zh-CN" sz="20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-hyper </a:t>
            </a:r>
            <a:r>
              <a:rPr lang="en-US" altLang="zh-CN" sz="2000" dirty="0" smtClean="0">
                <a:solidFill>
                  <a:schemeClr val="tx2"/>
                </a:solidFill>
                <a:ea typeface="SimSun" charset="0"/>
                <a:cs typeface="SimSun" charset="0"/>
              </a:rPr>
              <a:t>consists of </a:t>
            </a:r>
            <a:r>
              <a:rPr lang="en-US" altLang="zh-CN" sz="20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37 layers</a:t>
            </a:r>
            <a:r>
              <a:rPr lang="en-US" altLang="zh-CN" sz="2000" dirty="0" smtClean="0">
                <a:solidFill>
                  <a:schemeClr val="tx2"/>
                </a:solidFill>
                <a:ea typeface="SimSun" charset="0"/>
                <a:cs typeface="SimSun" charset="0"/>
              </a:rPr>
              <a:t>, took less than </a:t>
            </a:r>
            <a:r>
              <a:rPr lang="en-US" altLang="zh-CN" sz="20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one-person-year </a:t>
            </a:r>
            <a:r>
              <a:rPr lang="en-US" altLang="zh-CN" sz="2000" dirty="0" smtClean="0">
                <a:solidFill>
                  <a:schemeClr val="tx2"/>
                </a:solidFill>
                <a:ea typeface="SimSun" charset="0"/>
                <a:cs typeface="SimSun" charset="0"/>
              </a:rPr>
              <a:t>to develop, and can boot </a:t>
            </a:r>
            <a:r>
              <a:rPr lang="en-US" altLang="zh-CN" sz="20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Linux </a:t>
            </a:r>
            <a:r>
              <a:rPr lang="en-US" altLang="zh-CN" sz="2000" dirty="0" smtClean="0">
                <a:solidFill>
                  <a:schemeClr val="tx2"/>
                </a:solidFill>
                <a:ea typeface="SimSun" charset="0"/>
                <a:cs typeface="SimSun" charset="0"/>
              </a:rPr>
              <a:t>as a guest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1524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1263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228600" y="1066800"/>
            <a:ext cx="8686800" cy="556260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2971800" y="2133600"/>
            <a:ext cx="1981200" cy="3581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What We Have Done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257800" y="4953000"/>
            <a:ext cx="762001" cy="1466910"/>
            <a:chOff x="762000" y="2438400"/>
            <a:chExt cx="762001" cy="1466910"/>
          </a:xfrm>
        </p:grpSpPr>
        <p:sp>
          <p:nvSpPr>
            <p:cNvPr id="17" name="Rectangle 16"/>
            <p:cNvSpPr/>
            <p:nvPr/>
          </p:nvSpPr>
          <p:spPr>
            <a:xfrm>
              <a:off x="762000" y="2971800"/>
              <a:ext cx="762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mbria Math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2001" y="2438400"/>
              <a:ext cx="762000" cy="40011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smtClean="0">
                  <a:solidFill>
                    <a:srgbClr val="000090"/>
                  </a:solidFill>
                  <a:latin typeface="Cambria Math"/>
                </a:rPr>
                <a:t>L</a:t>
              </a:r>
              <a:r>
                <a:rPr lang="en-US" sz="2000" b="1" i="1" baseline="-25000" dirty="0" smtClean="0">
                  <a:solidFill>
                    <a:srgbClr val="000090"/>
                  </a:solidFill>
                  <a:latin typeface="Cambria Math"/>
                </a:rPr>
                <a:t>1</a:t>
              </a:r>
              <a:endParaRPr lang="en-US" sz="400" b="1" baseline="-25000" dirty="0" smtClean="0">
                <a:solidFill>
                  <a:srgbClr val="000090"/>
                </a:solidFill>
                <a:latin typeface="Cambria Math"/>
              </a:endParaRPr>
            </a:p>
          </p:txBody>
        </p:sp>
        <p:cxnSp>
          <p:nvCxnSpPr>
            <p:cNvPr id="19" name="Straight Arrow Connector 18"/>
            <p:cNvCxnSpPr>
              <a:endCxn id="18" idx="2"/>
            </p:cNvCxnSpPr>
            <p:nvPr/>
          </p:nvCxnSpPr>
          <p:spPr>
            <a:xfrm flipV="1">
              <a:off x="1143000" y="2838510"/>
              <a:ext cx="1" cy="13329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143000" y="3352800"/>
              <a:ext cx="0" cy="152400"/>
            </a:xfrm>
            <a:prstGeom prst="straightConnector1">
              <a:avLst/>
            </a:prstGeom>
            <a:ln w="6350">
              <a:solidFill>
                <a:srgbClr val="000000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62000" y="297180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smtClean="0">
                  <a:solidFill>
                    <a:srgbClr val="1F497D"/>
                  </a:solidFill>
                  <a:latin typeface="Cambria Math"/>
                </a:rPr>
                <a:t>M</a:t>
              </a:r>
              <a:r>
                <a:rPr lang="en-US" sz="2000" b="1" i="1" baseline="-25000" dirty="0" smtClean="0">
                  <a:solidFill>
                    <a:srgbClr val="1F497D"/>
                  </a:solidFill>
                  <a:latin typeface="Cambria Math"/>
                </a:rPr>
                <a:t>a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2000" y="3505200"/>
              <a:ext cx="762000" cy="40011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smtClean="0">
                  <a:solidFill>
                    <a:srgbClr val="000090"/>
                  </a:solidFill>
                  <a:latin typeface="Cambria Math"/>
                </a:rPr>
                <a:t>L</a:t>
              </a:r>
              <a:endParaRPr lang="en-US" sz="800" b="1" dirty="0" smtClean="0">
                <a:solidFill>
                  <a:srgbClr val="000090"/>
                </a:solidFill>
                <a:latin typeface="Cambria Math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66800" y="27432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solidFill>
                    <a:srgbClr val="FF0000"/>
                  </a:solidFill>
                  <a:latin typeface="Cambria Math"/>
                </a:rPr>
                <a:t>R</a:t>
              </a:r>
              <a:endParaRPr lang="en-US" sz="1200" i="1" baseline="-25000" dirty="0">
                <a:solidFill>
                  <a:srgbClr val="FF0000"/>
                </a:solidFill>
                <a:latin typeface="Cambria Math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629400" y="4953000"/>
            <a:ext cx="762001" cy="1466910"/>
            <a:chOff x="762000" y="2438400"/>
            <a:chExt cx="762001" cy="1466910"/>
          </a:xfrm>
        </p:grpSpPr>
        <p:sp>
          <p:nvSpPr>
            <p:cNvPr id="27" name="Rectangle 26"/>
            <p:cNvSpPr/>
            <p:nvPr/>
          </p:nvSpPr>
          <p:spPr>
            <a:xfrm>
              <a:off x="762000" y="2971800"/>
              <a:ext cx="762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mbria Math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62001" y="2438400"/>
              <a:ext cx="762000" cy="40011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smtClean="0">
                  <a:solidFill>
                    <a:srgbClr val="000090"/>
                  </a:solidFill>
                  <a:latin typeface="Cambria Math"/>
                </a:rPr>
                <a:t>L</a:t>
              </a:r>
              <a:r>
                <a:rPr lang="en-US" sz="2000" b="1" i="1" baseline="-25000" dirty="0" smtClean="0">
                  <a:solidFill>
                    <a:srgbClr val="000090"/>
                  </a:solidFill>
                  <a:latin typeface="Cambria Math"/>
                </a:rPr>
                <a:t>3</a:t>
              </a:r>
              <a:endParaRPr lang="en-US" sz="400" b="1" baseline="-25000" dirty="0" smtClean="0">
                <a:solidFill>
                  <a:srgbClr val="000090"/>
                </a:solidFill>
                <a:latin typeface="Cambria Math"/>
              </a:endParaRPr>
            </a:p>
          </p:txBody>
        </p:sp>
        <p:cxnSp>
          <p:nvCxnSpPr>
            <p:cNvPr id="29" name="Straight Arrow Connector 28"/>
            <p:cNvCxnSpPr>
              <a:endCxn id="28" idx="2"/>
            </p:cNvCxnSpPr>
            <p:nvPr/>
          </p:nvCxnSpPr>
          <p:spPr>
            <a:xfrm flipV="1">
              <a:off x="1143000" y="2838510"/>
              <a:ext cx="1" cy="13329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1143000" y="3352800"/>
              <a:ext cx="0" cy="152400"/>
            </a:xfrm>
            <a:prstGeom prst="straightConnector1">
              <a:avLst/>
            </a:prstGeom>
            <a:ln w="6350">
              <a:solidFill>
                <a:srgbClr val="000000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62000" y="297180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solidFill>
                    <a:srgbClr val="1F497D"/>
                  </a:solidFill>
                  <a:latin typeface="Cambria Math"/>
                </a:rPr>
                <a:t>N</a:t>
              </a:r>
              <a:r>
                <a:rPr lang="en-US" sz="2000" b="1" i="1" baseline="-25000" dirty="0" smtClean="0">
                  <a:solidFill>
                    <a:srgbClr val="1F497D"/>
                  </a:solidFill>
                  <a:latin typeface="Cambria Math"/>
                </a:rPr>
                <a:t>a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62000" y="3505200"/>
              <a:ext cx="762000" cy="40011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smtClean="0">
                  <a:solidFill>
                    <a:srgbClr val="000090"/>
                  </a:solidFill>
                  <a:latin typeface="Cambria Math"/>
                </a:rPr>
                <a:t>L</a:t>
              </a:r>
              <a:endParaRPr lang="en-US" sz="800" b="1" dirty="0" smtClean="0">
                <a:solidFill>
                  <a:srgbClr val="000090"/>
                </a:solidFill>
                <a:latin typeface="Cambria Math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66800" y="27432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solidFill>
                    <a:srgbClr val="FF0000"/>
                  </a:solidFill>
                  <a:latin typeface="Cambria Math"/>
                </a:rPr>
                <a:t>R</a:t>
              </a:r>
              <a:endParaRPr lang="en-US" sz="1200" i="1" baseline="-25000" dirty="0">
                <a:solidFill>
                  <a:srgbClr val="FF0000"/>
                </a:solidFill>
                <a:latin typeface="Cambria Math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257799" y="1276290"/>
            <a:ext cx="762001" cy="1466910"/>
            <a:chOff x="762000" y="2438400"/>
            <a:chExt cx="762001" cy="1466910"/>
          </a:xfrm>
        </p:grpSpPr>
        <p:sp>
          <p:nvSpPr>
            <p:cNvPr id="38" name="Rectangle 37"/>
            <p:cNvSpPr/>
            <p:nvPr/>
          </p:nvSpPr>
          <p:spPr>
            <a:xfrm>
              <a:off x="762000" y="2971800"/>
              <a:ext cx="762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mbria Math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62001" y="2438400"/>
              <a:ext cx="762000" cy="40011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smtClean="0">
                  <a:solidFill>
                    <a:srgbClr val="000090"/>
                  </a:solidFill>
                  <a:latin typeface="Cambria Math"/>
                </a:rPr>
                <a:t>L</a:t>
              </a:r>
              <a:r>
                <a:rPr lang="en-US" sz="2000" b="1" i="1" baseline="-25000" dirty="0" smtClean="0">
                  <a:solidFill>
                    <a:srgbClr val="000090"/>
                  </a:solidFill>
                  <a:latin typeface="Cambria Math"/>
                </a:rPr>
                <a:t>1</a:t>
              </a:r>
              <a:endParaRPr lang="en-US" sz="400" b="1" baseline="-25000" dirty="0" smtClean="0">
                <a:solidFill>
                  <a:srgbClr val="000090"/>
                </a:solidFill>
                <a:latin typeface="Cambria Math"/>
              </a:endParaRPr>
            </a:p>
          </p:txBody>
        </p:sp>
        <p:cxnSp>
          <p:nvCxnSpPr>
            <p:cNvPr id="40" name="Straight Arrow Connector 39"/>
            <p:cNvCxnSpPr>
              <a:endCxn id="39" idx="2"/>
            </p:cNvCxnSpPr>
            <p:nvPr/>
          </p:nvCxnSpPr>
          <p:spPr>
            <a:xfrm flipV="1">
              <a:off x="1143000" y="2838510"/>
              <a:ext cx="1" cy="13329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1143000" y="3352800"/>
              <a:ext cx="0" cy="152400"/>
            </a:xfrm>
            <a:prstGeom prst="straightConnector1">
              <a:avLst/>
            </a:prstGeom>
            <a:ln w="6350">
              <a:solidFill>
                <a:srgbClr val="000000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762000" y="297180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err="1" smtClean="0">
                  <a:solidFill>
                    <a:srgbClr val="1F497D"/>
                  </a:solidFill>
                  <a:latin typeface="Cambria Math"/>
                </a:rPr>
                <a:t>M</a:t>
              </a:r>
              <a:r>
                <a:rPr lang="en-US" sz="2000" b="1" i="1" baseline="-25000" dirty="0" err="1">
                  <a:solidFill>
                    <a:srgbClr val="1F497D"/>
                  </a:solidFill>
                  <a:latin typeface="Cambria Math"/>
                </a:rPr>
                <a:t>c</a:t>
              </a:r>
              <a:endParaRPr lang="en-US" sz="2000" b="1" i="1" baseline="-25000" dirty="0" smtClean="0">
                <a:solidFill>
                  <a:srgbClr val="1F497D"/>
                </a:solidFill>
                <a:latin typeface="Cambria Math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62000" y="3505200"/>
              <a:ext cx="762000" cy="40011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smtClean="0">
                  <a:solidFill>
                    <a:srgbClr val="000090"/>
                  </a:solidFill>
                  <a:latin typeface="Cambria Math"/>
                </a:rPr>
                <a:t>L</a:t>
              </a:r>
              <a:endParaRPr lang="en-US" sz="800" b="1" dirty="0" smtClean="0">
                <a:solidFill>
                  <a:srgbClr val="000090"/>
                </a:solidFill>
                <a:latin typeface="Cambria Math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66800" y="27432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solidFill>
                    <a:srgbClr val="FF0000"/>
                  </a:solidFill>
                  <a:latin typeface="Cambria Math"/>
                </a:rPr>
                <a:t>R</a:t>
              </a:r>
              <a:endParaRPr lang="en-US" sz="1200" i="1" baseline="-25000" dirty="0">
                <a:solidFill>
                  <a:srgbClr val="FF0000"/>
                </a:solidFill>
                <a:latin typeface="Cambria Math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85800" y="5010090"/>
            <a:ext cx="1447800" cy="830997"/>
          </a:xfrm>
          <a:prstGeom prst="rect">
            <a:avLst/>
          </a:prstGeom>
          <a:solidFill>
            <a:srgbClr val="44E51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Extended</a:t>
            </a:r>
            <a:endParaRPr lang="en-US" sz="1600" b="1" dirty="0" smtClean="0"/>
          </a:p>
          <a:p>
            <a:pPr algn="ctr"/>
            <a:r>
              <a:rPr lang="en-US" sz="1400" b="1" dirty="0" smtClean="0"/>
              <a:t> </a:t>
            </a:r>
            <a:r>
              <a:rPr lang="en-US" sz="1400" b="1" dirty="0" err="1" smtClean="0"/>
              <a:t>Asm</a:t>
            </a:r>
            <a:r>
              <a:rPr lang="en-US" sz="1400" b="1" dirty="0" smtClean="0"/>
              <a:t> Language</a:t>
            </a:r>
          </a:p>
          <a:p>
            <a:pPr algn="ctr"/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LAsm</a:t>
            </a:r>
            <a:endParaRPr lang="en-US" sz="20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533400" y="2266890"/>
            <a:ext cx="1752600" cy="2286000"/>
            <a:chOff x="533400" y="2266890"/>
            <a:chExt cx="1752600" cy="2286000"/>
          </a:xfrm>
        </p:grpSpPr>
        <p:sp>
          <p:nvSpPr>
            <p:cNvPr id="9" name="Rectangle 8"/>
            <p:cNvSpPr/>
            <p:nvPr/>
          </p:nvSpPr>
          <p:spPr>
            <a:xfrm>
              <a:off x="533400" y="2266890"/>
              <a:ext cx="1752600" cy="2286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85800" y="2419290"/>
              <a:ext cx="1447800" cy="400110"/>
            </a:xfrm>
            <a:prstGeom prst="rect">
              <a:avLst/>
            </a:prstGeom>
            <a:solidFill>
              <a:srgbClr val="DCE6F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Clight</a:t>
              </a:r>
              <a:endParaRPr lang="en-US" sz="20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85800" y="3924180"/>
              <a:ext cx="1447800" cy="400110"/>
            </a:xfrm>
            <a:prstGeom prst="rect">
              <a:avLst/>
            </a:prstGeom>
            <a:solidFill>
              <a:srgbClr val="DCE6F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Asm</a:t>
              </a:r>
              <a:endParaRPr lang="en-US" sz="2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85800" y="3181290"/>
              <a:ext cx="1447800" cy="4001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CompCert</a:t>
              </a:r>
              <a:endParaRPr lang="en-US" sz="2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1" name="Down Arrow 10"/>
            <p:cNvSpPr/>
            <p:nvPr/>
          </p:nvSpPr>
          <p:spPr>
            <a:xfrm flipH="1">
              <a:off x="1219200" y="2800290"/>
              <a:ext cx="304800" cy="381000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Down Arrow 50"/>
            <p:cNvSpPr/>
            <p:nvPr/>
          </p:nvSpPr>
          <p:spPr>
            <a:xfrm flipH="1">
              <a:off x="1219200" y="3562290"/>
              <a:ext cx="304800" cy="381000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124200" y="3352800"/>
            <a:ext cx="1752600" cy="1015663"/>
          </a:xfrm>
          <a:prstGeom prst="rect">
            <a:avLst/>
          </a:prstGeom>
          <a:solidFill>
            <a:srgbClr val="44E51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FF"/>
                </a:solidFill>
              </a:rPr>
              <a:t>CompCertX</a:t>
            </a:r>
            <a:r>
              <a:rPr lang="en-US" sz="2000" dirty="0"/>
              <a:t>[</a:t>
            </a:r>
            <a:r>
              <a:rPr lang="en-US" sz="2000" b="1" i="1" dirty="0" smtClean="0">
                <a:solidFill>
                  <a:srgbClr val="000090"/>
                </a:solidFill>
              </a:rPr>
              <a:t>L</a:t>
            </a:r>
            <a:r>
              <a:rPr lang="en-US" sz="2000" dirty="0" smtClean="0"/>
              <a:t>]</a:t>
            </a:r>
          </a:p>
          <a:p>
            <a:pPr algn="ctr"/>
            <a:r>
              <a:rPr lang="en-US" sz="2000" dirty="0"/>
              <a:t>c</a:t>
            </a:r>
            <a:r>
              <a:rPr lang="en-US" sz="2000" dirty="0" smtClean="0"/>
              <a:t>ompositional</a:t>
            </a:r>
          </a:p>
          <a:p>
            <a:pPr algn="ctr"/>
            <a:r>
              <a:rPr lang="en-US" sz="2000" dirty="0" smtClean="0"/>
              <a:t>compiler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3276600" y="2362200"/>
            <a:ext cx="1447800" cy="400110"/>
          </a:xfrm>
          <a:prstGeom prst="rect">
            <a:avLst/>
          </a:prstGeom>
          <a:solidFill>
            <a:srgbClr val="44E51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FF"/>
                </a:solidFill>
              </a:rPr>
              <a:t>ClightX</a:t>
            </a:r>
            <a:r>
              <a:rPr lang="en-US" sz="2000" dirty="0"/>
              <a:t>[</a:t>
            </a:r>
            <a:r>
              <a:rPr lang="en-US" sz="2000" b="1" i="1" dirty="0" smtClean="0">
                <a:solidFill>
                  <a:srgbClr val="000090"/>
                </a:solidFill>
              </a:rPr>
              <a:t>L</a:t>
            </a:r>
            <a:r>
              <a:rPr lang="en-US" sz="2000" dirty="0"/>
              <a:t>]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276600" y="4953000"/>
            <a:ext cx="1447800" cy="400110"/>
          </a:xfrm>
          <a:prstGeom prst="rect">
            <a:avLst/>
          </a:prstGeom>
          <a:solidFill>
            <a:srgbClr val="44E51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FF"/>
                </a:solidFill>
              </a:rPr>
              <a:t>LAsm</a:t>
            </a:r>
            <a:r>
              <a:rPr lang="en-US" sz="2000" dirty="0" smtClean="0"/>
              <a:t>[</a:t>
            </a:r>
            <a:r>
              <a:rPr lang="en-US" sz="2000" b="1" i="1" dirty="0" smtClean="0">
                <a:solidFill>
                  <a:srgbClr val="000090"/>
                </a:solidFill>
              </a:rPr>
              <a:t>L</a:t>
            </a:r>
            <a:r>
              <a:rPr lang="en-US" sz="2000" dirty="0"/>
              <a:t>]</a:t>
            </a:r>
          </a:p>
        </p:txBody>
      </p:sp>
      <p:sp>
        <p:nvSpPr>
          <p:cNvPr id="52" name="Down Arrow 51"/>
          <p:cNvSpPr/>
          <p:nvPr/>
        </p:nvSpPr>
        <p:spPr>
          <a:xfrm flipH="1">
            <a:off x="3886200" y="2743200"/>
            <a:ext cx="304800" cy="609600"/>
          </a:xfrm>
          <a:prstGeom prst="downArrow">
            <a:avLst/>
          </a:prstGeom>
          <a:solidFill>
            <a:srgbClr val="44E51B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Down Arrow 52"/>
          <p:cNvSpPr/>
          <p:nvPr/>
        </p:nvSpPr>
        <p:spPr>
          <a:xfrm flipH="1">
            <a:off x="3886200" y="4343400"/>
            <a:ext cx="304800" cy="609600"/>
          </a:xfrm>
          <a:prstGeom prst="downArrow">
            <a:avLst/>
          </a:prstGeom>
          <a:solidFill>
            <a:srgbClr val="44E51B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Down Arrow 53"/>
          <p:cNvSpPr/>
          <p:nvPr/>
        </p:nvSpPr>
        <p:spPr>
          <a:xfrm flipH="1">
            <a:off x="1219200" y="4324290"/>
            <a:ext cx="304800" cy="685800"/>
          </a:xfrm>
          <a:prstGeom prst="downArrow">
            <a:avLst/>
          </a:prstGeom>
          <a:solidFill>
            <a:srgbClr val="44E51B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1219200" y="1258669"/>
            <a:ext cx="1143000" cy="646331"/>
          </a:xfrm>
          <a:prstGeom prst="rect">
            <a:avLst/>
          </a:prstGeom>
          <a:solidFill>
            <a:srgbClr val="44E5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Layer Spec </a:t>
            </a:r>
          </a:p>
          <a:p>
            <a:pPr algn="ctr"/>
            <a:r>
              <a:rPr lang="en-US" sz="2000" b="1" i="1" dirty="0">
                <a:solidFill>
                  <a:srgbClr val="000090"/>
                </a:solidFill>
              </a:rPr>
              <a:t>L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04800" y="11430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Coq</a:t>
            </a:r>
            <a:endParaRPr lang="en-US" sz="2400" b="1" dirty="0">
              <a:solidFill>
                <a:srgbClr val="000090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2209800" y="2590800"/>
            <a:ext cx="990600" cy="0"/>
          </a:xfrm>
          <a:prstGeom prst="straightConnector1">
            <a:avLst/>
          </a:prstGeom>
          <a:ln w="12700" cmpd="sng">
            <a:solidFill>
              <a:schemeClr val="tx1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2209800" y="3429000"/>
            <a:ext cx="838200" cy="304800"/>
          </a:xfrm>
          <a:prstGeom prst="straightConnector1">
            <a:avLst/>
          </a:prstGeom>
          <a:ln w="12700" cmpd="sng">
            <a:solidFill>
              <a:schemeClr val="tx1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2209800" y="5105400"/>
            <a:ext cx="990600" cy="76200"/>
          </a:xfrm>
          <a:prstGeom prst="straightConnector1">
            <a:avLst/>
          </a:prstGeom>
          <a:ln w="12700" cmpd="sng">
            <a:solidFill>
              <a:schemeClr val="tx1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Plus 80"/>
          <p:cNvSpPr/>
          <p:nvPr/>
        </p:nvSpPr>
        <p:spPr>
          <a:xfrm>
            <a:off x="6172201" y="5486400"/>
            <a:ext cx="304800" cy="304800"/>
          </a:xfrm>
          <a:prstGeom prst="mathPlus">
            <a:avLst/>
          </a:prstGeom>
          <a:solidFill>
            <a:srgbClr val="44E51B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/>
          <p:cNvCxnSpPr>
            <a:stCxn id="38" idx="1"/>
          </p:cNvCxnSpPr>
          <p:nvPr/>
        </p:nvCxnSpPr>
        <p:spPr>
          <a:xfrm flipH="1">
            <a:off x="4648200" y="2000190"/>
            <a:ext cx="609599" cy="1352610"/>
          </a:xfrm>
          <a:prstGeom prst="straightConnector1">
            <a:avLst/>
          </a:prstGeom>
          <a:ln w="57150" cmpd="sng">
            <a:solidFill>
              <a:srgbClr val="44E51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21" idx="1"/>
          </p:cNvCxnSpPr>
          <p:nvPr/>
        </p:nvCxnSpPr>
        <p:spPr>
          <a:xfrm>
            <a:off x="4648200" y="4343400"/>
            <a:ext cx="609600" cy="1343055"/>
          </a:xfrm>
          <a:prstGeom prst="straightConnector1">
            <a:avLst/>
          </a:prstGeom>
          <a:ln w="57150" cmpd="sng">
            <a:solidFill>
              <a:srgbClr val="44E51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>
            <a:off x="6629399" y="1295400"/>
            <a:ext cx="762001" cy="1466910"/>
            <a:chOff x="762000" y="2438400"/>
            <a:chExt cx="762001" cy="1466910"/>
          </a:xfrm>
        </p:grpSpPr>
        <p:sp>
          <p:nvSpPr>
            <p:cNvPr id="89" name="Rectangle 88"/>
            <p:cNvSpPr/>
            <p:nvPr/>
          </p:nvSpPr>
          <p:spPr>
            <a:xfrm>
              <a:off x="762000" y="2971800"/>
              <a:ext cx="762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mbria Math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62001" y="2438400"/>
              <a:ext cx="762000" cy="40011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smtClean="0">
                  <a:solidFill>
                    <a:srgbClr val="000090"/>
                  </a:solidFill>
                  <a:latin typeface="Cambria Math"/>
                </a:rPr>
                <a:t>L</a:t>
              </a:r>
              <a:r>
                <a:rPr lang="en-US" sz="2000" b="1" i="1" baseline="-25000" dirty="0">
                  <a:solidFill>
                    <a:srgbClr val="000090"/>
                  </a:solidFill>
                  <a:latin typeface="Cambria Math"/>
                </a:rPr>
                <a:t>2</a:t>
              </a:r>
              <a:endParaRPr lang="en-US" sz="400" b="1" baseline="-25000" dirty="0" smtClean="0">
                <a:solidFill>
                  <a:srgbClr val="000090"/>
                </a:solidFill>
                <a:latin typeface="Cambria Math"/>
              </a:endParaRPr>
            </a:p>
          </p:txBody>
        </p:sp>
        <p:cxnSp>
          <p:nvCxnSpPr>
            <p:cNvPr id="91" name="Straight Arrow Connector 90"/>
            <p:cNvCxnSpPr>
              <a:endCxn id="90" idx="2"/>
            </p:cNvCxnSpPr>
            <p:nvPr/>
          </p:nvCxnSpPr>
          <p:spPr>
            <a:xfrm flipV="1">
              <a:off x="1143000" y="2838510"/>
              <a:ext cx="1" cy="13329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1143000" y="3352800"/>
              <a:ext cx="0" cy="152400"/>
            </a:xfrm>
            <a:prstGeom prst="straightConnector1">
              <a:avLst/>
            </a:prstGeom>
            <a:ln w="6350">
              <a:solidFill>
                <a:srgbClr val="000000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762000" y="297180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err="1" smtClean="0">
                  <a:solidFill>
                    <a:srgbClr val="1F497D"/>
                  </a:solidFill>
                  <a:latin typeface="Cambria Math"/>
                </a:rPr>
                <a:t>N</a:t>
              </a:r>
              <a:r>
                <a:rPr lang="en-US" sz="2000" b="1" i="1" baseline="-25000" dirty="0" err="1" smtClean="0">
                  <a:solidFill>
                    <a:srgbClr val="1F497D"/>
                  </a:solidFill>
                  <a:latin typeface="Cambria Math"/>
                </a:rPr>
                <a:t>c</a:t>
              </a:r>
              <a:endParaRPr lang="en-US" sz="2000" b="1" i="1" baseline="-25000" dirty="0" smtClean="0">
                <a:solidFill>
                  <a:srgbClr val="1F497D"/>
                </a:solidFill>
                <a:latin typeface="Cambria Math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62000" y="3505200"/>
              <a:ext cx="762000" cy="40011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smtClean="0">
                  <a:solidFill>
                    <a:srgbClr val="000090"/>
                  </a:solidFill>
                  <a:latin typeface="Cambria Math"/>
                </a:rPr>
                <a:t>L</a:t>
              </a:r>
              <a:endParaRPr lang="en-US" sz="800" b="1" dirty="0" smtClean="0">
                <a:solidFill>
                  <a:srgbClr val="000090"/>
                </a:solidFill>
                <a:latin typeface="Cambria Math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066800" y="27432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solidFill>
                    <a:srgbClr val="FF0000"/>
                  </a:solidFill>
                  <a:latin typeface="Cambria Math"/>
                </a:rPr>
                <a:t>R</a:t>
              </a:r>
              <a:endParaRPr lang="en-US" sz="1200" i="1" baseline="-25000" dirty="0">
                <a:solidFill>
                  <a:srgbClr val="FF0000"/>
                </a:solidFill>
                <a:latin typeface="Cambria Math"/>
              </a:endParaRP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019800" y="3483114"/>
            <a:ext cx="1447800" cy="707886"/>
          </a:xfrm>
          <a:prstGeom prst="rect">
            <a:avLst/>
          </a:prstGeom>
          <a:solidFill>
            <a:srgbClr val="44E51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FF"/>
                </a:solidFill>
              </a:rPr>
              <a:t>LayerLib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calculus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97" name="Plus 96"/>
          <p:cNvSpPr/>
          <p:nvPr/>
        </p:nvSpPr>
        <p:spPr>
          <a:xfrm>
            <a:off x="6172200" y="1828800"/>
            <a:ext cx="304800" cy="304800"/>
          </a:xfrm>
          <a:prstGeom prst="mathPlus">
            <a:avLst/>
          </a:prstGeom>
          <a:solidFill>
            <a:srgbClr val="44E51B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2743200" y="11430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/>
              <a:t>Parametrize</a:t>
            </a:r>
            <a:r>
              <a:rPr lang="en-US" sz="1600" i="1" dirty="0" smtClean="0"/>
              <a:t> it w. abstract states &amp; primitives in  </a:t>
            </a:r>
            <a:r>
              <a:rPr lang="en-US" sz="1600" b="1" i="1" dirty="0" smtClean="0">
                <a:solidFill>
                  <a:srgbClr val="000090"/>
                </a:solidFill>
              </a:rPr>
              <a:t>L</a:t>
            </a:r>
            <a:r>
              <a:rPr lang="en-US" sz="1600" i="1" dirty="0" smtClean="0"/>
              <a:t> </a:t>
            </a:r>
            <a:endParaRPr lang="en-US" sz="1600" i="1" dirty="0"/>
          </a:p>
        </p:txBody>
      </p:sp>
      <p:sp>
        <p:nvSpPr>
          <p:cNvPr id="99" name="TextBox 98"/>
          <p:cNvSpPr txBox="1"/>
          <p:nvPr/>
        </p:nvSpPr>
        <p:spPr>
          <a:xfrm>
            <a:off x="7772400" y="11430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Layered </a:t>
            </a:r>
            <a:r>
              <a:rPr lang="en-US" sz="1600" i="1" dirty="0" err="1"/>
              <a:t>p</a:t>
            </a:r>
            <a:r>
              <a:rPr lang="en-US" sz="1600" i="1" dirty="0" err="1" smtClean="0"/>
              <a:t>rog</a:t>
            </a:r>
            <a:r>
              <a:rPr lang="en-US" sz="1600" i="1" dirty="0" smtClean="0"/>
              <a:t>.  in </a:t>
            </a:r>
            <a:r>
              <a:rPr lang="en-US" sz="1600" i="1" dirty="0" err="1" smtClean="0"/>
              <a:t>ClightX</a:t>
            </a:r>
            <a:endParaRPr lang="en-US" sz="1600" i="1" dirty="0"/>
          </a:p>
        </p:txBody>
      </p:sp>
      <p:sp>
        <p:nvSpPr>
          <p:cNvPr id="100" name="TextBox 99"/>
          <p:cNvSpPr txBox="1"/>
          <p:nvPr/>
        </p:nvSpPr>
        <p:spPr>
          <a:xfrm>
            <a:off x="7848600" y="54864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Layered </a:t>
            </a:r>
            <a:r>
              <a:rPr lang="en-US" sz="1600" i="1" dirty="0" err="1"/>
              <a:t>p</a:t>
            </a:r>
            <a:r>
              <a:rPr lang="en-US" sz="1600" i="1" dirty="0" err="1" smtClean="0"/>
              <a:t>rog</a:t>
            </a:r>
            <a:r>
              <a:rPr lang="en-US" sz="1600" i="1" dirty="0" smtClean="0"/>
              <a:t>.  in </a:t>
            </a:r>
            <a:r>
              <a:rPr lang="en-US" sz="1600" i="1" dirty="0" err="1" smtClean="0"/>
              <a:t>LAsm</a:t>
            </a:r>
            <a:endParaRPr lang="en-US" sz="1600" i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7543800" y="3360003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Link everything together</a:t>
            </a:r>
            <a:endParaRPr lang="en-US" sz="1600" i="1" dirty="0"/>
          </a:p>
        </p:txBody>
      </p:sp>
      <p:cxnSp>
        <p:nvCxnSpPr>
          <p:cNvPr id="110" name="Straight Connector 109"/>
          <p:cNvCxnSpPr/>
          <p:nvPr/>
        </p:nvCxnSpPr>
        <p:spPr>
          <a:xfrm>
            <a:off x="6324600" y="2286000"/>
            <a:ext cx="0" cy="1066800"/>
          </a:xfrm>
          <a:prstGeom prst="line">
            <a:avLst/>
          </a:prstGeom>
          <a:ln w="12700" cmpd="sng"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6324600" y="4343400"/>
            <a:ext cx="0" cy="1066800"/>
          </a:xfrm>
          <a:prstGeom prst="line">
            <a:avLst/>
          </a:prstGeom>
          <a:ln w="12700" cmpd="sng"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717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50" grpId="0" animBg="1"/>
      <p:bldP spid="7" grpId="0" animBg="1"/>
      <p:bldP spid="45" grpId="0" animBg="1"/>
      <p:bldP spid="46" grpId="0" animBg="1"/>
      <p:bldP spid="52" grpId="0" animBg="1"/>
      <p:bldP spid="53" grpId="0" animBg="1"/>
      <p:bldP spid="54" grpId="0" animBg="1"/>
      <p:bldP spid="56" grpId="0" animBg="1"/>
      <p:bldP spid="81" grpId="0" animBg="1"/>
      <p:bldP spid="96" grpId="0" animBg="1"/>
      <p:bldP spid="97" grpId="0" animBg="1"/>
      <p:bldP spid="98" grpId="0"/>
      <p:bldP spid="99" grpId="0"/>
      <p:bldP spid="100" grpId="0"/>
      <p:bldP spid="10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0090"/>
                </a:solidFill>
                <a:latin typeface="Arial"/>
                <a:cs typeface="Arial"/>
              </a:rPr>
              <a:t>LayerLib</a:t>
            </a:r>
            <a:r>
              <a:rPr lang="en-US" dirty="0" smtClean="0">
                <a:latin typeface="Arial"/>
                <a:cs typeface="Arial"/>
              </a:rPr>
              <a:t>: Vertical Composition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990600" y="2057400"/>
            <a:ext cx="2362200" cy="1847910"/>
            <a:chOff x="1295400" y="2667000"/>
            <a:chExt cx="2362200" cy="1847910"/>
          </a:xfrm>
        </p:grpSpPr>
        <p:grpSp>
          <p:nvGrpSpPr>
            <p:cNvPr id="15" name="Group 14"/>
            <p:cNvGrpSpPr/>
            <p:nvPr/>
          </p:nvGrpSpPr>
          <p:grpSpPr>
            <a:xfrm>
              <a:off x="1295400" y="2667000"/>
              <a:ext cx="762001" cy="1847910"/>
              <a:chOff x="3581400" y="2362200"/>
              <a:chExt cx="762001" cy="1847910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3581400" y="3109022"/>
                <a:ext cx="762000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mbria Math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3581401" y="2362200"/>
                <a:ext cx="762000" cy="400110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i="1" dirty="0" smtClean="0">
                    <a:solidFill>
                      <a:srgbClr val="000000"/>
                    </a:solidFill>
                    <a:latin typeface="Cambria Math"/>
                  </a:rPr>
                  <a:t>L</a:t>
                </a:r>
                <a:r>
                  <a:rPr lang="en-US" sz="2000" i="1" baseline="-25000" dirty="0">
                    <a:solidFill>
                      <a:srgbClr val="000000"/>
                    </a:solidFill>
                    <a:latin typeface="Cambria Math"/>
                  </a:rPr>
                  <a:t>2</a:t>
                </a:r>
                <a:endParaRPr lang="en-US" sz="400" dirty="0" smtClean="0">
                  <a:solidFill>
                    <a:srgbClr val="000000"/>
                  </a:solidFill>
                  <a:latin typeface="Cambria Math"/>
                </a:endParaRPr>
              </a:p>
            </p:txBody>
          </p:sp>
          <p:cxnSp>
            <p:nvCxnSpPr>
              <p:cNvPr id="191" name="Straight Arrow Connector 190"/>
              <p:cNvCxnSpPr>
                <a:stCxn id="109" idx="0"/>
                <a:endCxn id="71" idx="2"/>
              </p:cNvCxnSpPr>
              <p:nvPr/>
            </p:nvCxnSpPr>
            <p:spPr>
              <a:xfrm flipV="1">
                <a:off x="3962400" y="2762310"/>
                <a:ext cx="1" cy="346712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Arrow Connector 147"/>
              <p:cNvCxnSpPr/>
              <p:nvPr/>
            </p:nvCxnSpPr>
            <p:spPr>
              <a:xfrm>
                <a:off x="3962400" y="3505200"/>
                <a:ext cx="0" cy="304800"/>
              </a:xfrm>
              <a:prstGeom prst="straightConnector1">
                <a:avLst/>
              </a:prstGeom>
              <a:ln w="6350">
                <a:solidFill>
                  <a:srgbClr val="000000"/>
                </a:solidFill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/>
            </p:nvSpPr>
            <p:spPr>
              <a:xfrm>
                <a:off x="3581400" y="3109022"/>
                <a:ext cx="762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i="1" dirty="0" smtClean="0">
                    <a:solidFill>
                      <a:srgbClr val="1F497D"/>
                    </a:solidFill>
                    <a:latin typeface="Cambria Math"/>
                  </a:rPr>
                  <a:t>M</a:t>
                </a:r>
                <a:endParaRPr lang="en-US" sz="2000" i="1" baseline="-25000" dirty="0" smtClean="0">
                  <a:solidFill>
                    <a:srgbClr val="1F497D"/>
                  </a:solidFill>
                  <a:latin typeface="Cambria Math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581400" y="3810000"/>
                <a:ext cx="762000" cy="400110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i="1" dirty="0" smtClean="0">
                    <a:solidFill>
                      <a:srgbClr val="000000"/>
                    </a:solidFill>
                    <a:latin typeface="Cambria Math"/>
                  </a:rPr>
                  <a:t>L</a:t>
                </a:r>
                <a:r>
                  <a:rPr lang="en-US" sz="2000" i="1" baseline="-25000" dirty="0" smtClean="0">
                    <a:solidFill>
                      <a:srgbClr val="000000"/>
                    </a:solidFill>
                    <a:latin typeface="Cambria Math"/>
                  </a:rPr>
                  <a:t>1</a:t>
                </a:r>
                <a:endParaRPr lang="en-US" sz="800" baseline="-25000" dirty="0" smtClean="0">
                  <a:solidFill>
                    <a:srgbClr val="000000"/>
                  </a:solidFill>
                  <a:latin typeface="Cambria Math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886200" y="2740223"/>
                <a:ext cx="381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 smtClean="0">
                    <a:solidFill>
                      <a:srgbClr val="FF0000"/>
                    </a:solidFill>
                    <a:latin typeface="Cambria Math"/>
                  </a:rPr>
                  <a:t>R</a:t>
                </a:r>
                <a:endParaRPr lang="en-US" sz="1400" i="1" baseline="-25000" dirty="0">
                  <a:solidFill>
                    <a:srgbClr val="FF0000"/>
                  </a:solidFill>
                  <a:latin typeface="Cambria Math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895599" y="2667000"/>
              <a:ext cx="762001" cy="1847910"/>
              <a:chOff x="3581400" y="2362200"/>
              <a:chExt cx="762001" cy="184791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3581400" y="3109022"/>
                <a:ext cx="762000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mbria Math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581401" y="2362200"/>
                <a:ext cx="762000" cy="400110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i="1" dirty="0" smtClean="0">
                    <a:solidFill>
                      <a:srgbClr val="000000"/>
                    </a:solidFill>
                    <a:latin typeface="Cambria Math"/>
                  </a:rPr>
                  <a:t>L</a:t>
                </a:r>
                <a:r>
                  <a:rPr lang="en-US" sz="2000" i="1" baseline="-25000" dirty="0">
                    <a:solidFill>
                      <a:srgbClr val="000000"/>
                    </a:solidFill>
                    <a:latin typeface="Cambria Math"/>
                  </a:rPr>
                  <a:t>3</a:t>
                </a:r>
                <a:endParaRPr lang="en-US" sz="400" dirty="0" smtClean="0">
                  <a:solidFill>
                    <a:srgbClr val="000000"/>
                  </a:solidFill>
                  <a:latin typeface="Cambria Math"/>
                </a:endParaRPr>
              </a:p>
            </p:txBody>
          </p:sp>
          <p:cxnSp>
            <p:nvCxnSpPr>
              <p:cNvPr id="36" name="Straight Arrow Connector 35"/>
              <p:cNvCxnSpPr>
                <a:stCxn id="34" idx="0"/>
                <a:endCxn id="35" idx="2"/>
              </p:cNvCxnSpPr>
              <p:nvPr/>
            </p:nvCxnSpPr>
            <p:spPr>
              <a:xfrm flipV="1">
                <a:off x="3962400" y="2762310"/>
                <a:ext cx="1" cy="346712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3962400" y="3505200"/>
                <a:ext cx="0" cy="304800"/>
              </a:xfrm>
              <a:prstGeom prst="straightConnector1">
                <a:avLst/>
              </a:prstGeom>
              <a:ln w="6350">
                <a:solidFill>
                  <a:srgbClr val="000000"/>
                </a:solidFill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3581400" y="3109022"/>
                <a:ext cx="762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i="1" dirty="0" smtClean="0">
                    <a:solidFill>
                      <a:srgbClr val="1F497D"/>
                    </a:solidFill>
                    <a:latin typeface="Cambria Math"/>
                  </a:rPr>
                  <a:t>N</a:t>
                </a:r>
                <a:endParaRPr lang="en-US" sz="2000" i="1" baseline="-25000" dirty="0" smtClean="0">
                  <a:solidFill>
                    <a:srgbClr val="1F497D"/>
                  </a:solidFill>
                  <a:latin typeface="Cambria Math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581400" y="3810000"/>
                <a:ext cx="762000" cy="400110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i="1" dirty="0" smtClean="0">
                    <a:solidFill>
                      <a:srgbClr val="000000"/>
                    </a:solidFill>
                    <a:latin typeface="Cambria Math"/>
                  </a:rPr>
                  <a:t>L</a:t>
                </a:r>
                <a:r>
                  <a:rPr lang="en-US" sz="2000" i="1" baseline="-25000" dirty="0">
                    <a:solidFill>
                      <a:srgbClr val="000000"/>
                    </a:solidFill>
                    <a:latin typeface="Cambria Math"/>
                  </a:rPr>
                  <a:t>2</a:t>
                </a:r>
                <a:endParaRPr lang="en-US" sz="800" baseline="-25000" dirty="0" smtClean="0">
                  <a:solidFill>
                    <a:srgbClr val="000000"/>
                  </a:solidFill>
                  <a:latin typeface="Cambria Math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886200" y="2740223"/>
                <a:ext cx="381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>
                    <a:solidFill>
                      <a:srgbClr val="FF0000"/>
                    </a:solidFill>
                    <a:latin typeface="Cambria Math"/>
                  </a:rPr>
                  <a:t>S</a:t>
                </a:r>
                <a:endParaRPr lang="en-US" sz="1400" i="1" baseline="-25000" dirty="0">
                  <a:solidFill>
                    <a:srgbClr val="FF0000"/>
                  </a:solidFill>
                  <a:latin typeface="Cambria Math"/>
                </a:endParaRPr>
              </a:p>
            </p:txBody>
          </p:sp>
        </p:grpSp>
        <p:sp>
          <p:nvSpPr>
            <p:cNvPr id="16" name="Plus 15"/>
            <p:cNvSpPr/>
            <p:nvPr/>
          </p:nvSpPr>
          <p:spPr>
            <a:xfrm>
              <a:off x="2286000" y="3429000"/>
              <a:ext cx="304800" cy="304800"/>
            </a:xfrm>
            <a:prstGeom prst="mathPlus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ight Arrow 16"/>
          <p:cNvSpPr/>
          <p:nvPr/>
        </p:nvSpPr>
        <p:spPr>
          <a:xfrm>
            <a:off x="3886200" y="2895600"/>
            <a:ext cx="457200" cy="1219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6934200" y="2057400"/>
            <a:ext cx="1219200" cy="1847910"/>
            <a:chOff x="3581400" y="2362200"/>
            <a:chExt cx="914400" cy="1847910"/>
          </a:xfrm>
        </p:grpSpPr>
        <p:sp>
          <p:nvSpPr>
            <p:cNvPr id="44" name="Rectangle 43"/>
            <p:cNvSpPr/>
            <p:nvPr/>
          </p:nvSpPr>
          <p:spPr>
            <a:xfrm>
              <a:off x="3581400" y="3109022"/>
              <a:ext cx="762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mbria Math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581401" y="2362200"/>
              <a:ext cx="762000" cy="40011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rgbClr val="000000"/>
                  </a:solidFill>
                  <a:latin typeface="Cambria Math"/>
                </a:rPr>
                <a:t>L</a:t>
              </a:r>
              <a:r>
                <a:rPr lang="en-US" sz="2000" i="1" baseline="-25000" dirty="0">
                  <a:solidFill>
                    <a:srgbClr val="000000"/>
                  </a:solidFill>
                  <a:latin typeface="Cambria Math"/>
                </a:rPr>
                <a:t>3</a:t>
              </a:r>
              <a:endParaRPr lang="en-US" sz="400" dirty="0" smtClean="0">
                <a:solidFill>
                  <a:srgbClr val="000000"/>
                </a:solidFill>
                <a:latin typeface="Cambria Math"/>
              </a:endParaRPr>
            </a:p>
          </p:txBody>
        </p:sp>
        <p:cxnSp>
          <p:nvCxnSpPr>
            <p:cNvPr id="49" name="Straight Arrow Connector 48"/>
            <p:cNvCxnSpPr>
              <a:stCxn id="44" idx="0"/>
              <a:endCxn id="45" idx="2"/>
            </p:cNvCxnSpPr>
            <p:nvPr/>
          </p:nvCxnSpPr>
          <p:spPr>
            <a:xfrm flipV="1">
              <a:off x="3962400" y="2762310"/>
              <a:ext cx="1" cy="346712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3962400" y="3505200"/>
              <a:ext cx="0" cy="304800"/>
            </a:xfrm>
            <a:prstGeom prst="straightConnector1">
              <a:avLst/>
            </a:prstGeom>
            <a:ln w="6350">
              <a:solidFill>
                <a:srgbClr val="000000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3581400" y="3109022"/>
              <a:ext cx="762000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rgbClr val="1F497D"/>
                  </a:solidFill>
                  <a:latin typeface="Cambria Math"/>
                </a:rPr>
                <a:t>M </a:t>
              </a:r>
              <a:r>
                <a:rPr lang="en-US" sz="2000" dirty="0" smtClean="0">
                  <a:solidFill>
                    <a:srgbClr val="1F497D"/>
                  </a:solidFill>
                  <a:latin typeface="Cambria Math"/>
                </a:rPr>
                <a:t>⊕</a:t>
              </a:r>
              <a:r>
                <a:rPr lang="en-US" sz="2000" i="1" dirty="0" smtClean="0">
                  <a:solidFill>
                    <a:srgbClr val="1F497D"/>
                  </a:solidFill>
                </a:rPr>
                <a:t>N</a:t>
              </a:r>
              <a:endParaRPr lang="en-US" sz="2000" i="1" baseline="-25000" dirty="0">
                <a:solidFill>
                  <a:srgbClr val="1F497D"/>
                </a:solidFill>
              </a:endParaRPr>
            </a:p>
            <a:p>
              <a:pPr algn="ctr"/>
              <a:endParaRPr lang="en-US" sz="2000" i="1" baseline="-25000" dirty="0" smtClean="0">
                <a:solidFill>
                  <a:srgbClr val="1F497D"/>
                </a:solidFill>
                <a:latin typeface="Cambria Math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581400" y="3810000"/>
              <a:ext cx="762000" cy="40011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rgbClr val="000000"/>
                  </a:solidFill>
                  <a:latin typeface="Cambria Math"/>
                </a:rPr>
                <a:t>L</a:t>
              </a:r>
              <a:r>
                <a:rPr lang="en-US" sz="2000" i="1" baseline="-25000" dirty="0" smtClean="0">
                  <a:solidFill>
                    <a:srgbClr val="000000"/>
                  </a:solidFill>
                  <a:latin typeface="Cambria Math"/>
                </a:rPr>
                <a:t>1</a:t>
              </a:r>
              <a:endParaRPr lang="en-US" sz="800" baseline="-25000" dirty="0" smtClean="0">
                <a:solidFill>
                  <a:srgbClr val="000000"/>
                </a:solidFill>
                <a:latin typeface="Cambria Math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886200" y="2740223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srgbClr val="FF0000"/>
                  </a:solidFill>
                  <a:latin typeface="Cambria Math"/>
                </a:rPr>
                <a:t>R</a:t>
              </a:r>
              <a:r>
                <a:rPr lang="en-US" sz="1400" i="1" baseline="-25000" dirty="0" smtClean="0">
                  <a:solidFill>
                    <a:srgbClr val="FF0000"/>
                  </a:solidFill>
                  <a:latin typeface="Cambria Math"/>
                </a:rPr>
                <a:t>  </a:t>
              </a:r>
              <a:r>
                <a:rPr lang="en-US" sz="1400" dirty="0" smtClean="0">
                  <a:solidFill>
                    <a:srgbClr val="FF0000"/>
                  </a:solidFill>
                  <a:latin typeface="Cambria Math"/>
                </a:rPr>
                <a:t>o </a:t>
              </a:r>
              <a:r>
                <a:rPr lang="en-US" sz="1400" i="1" dirty="0">
                  <a:solidFill>
                    <a:srgbClr val="FF0000"/>
                  </a:solidFill>
                  <a:latin typeface="Cambria Math"/>
                </a:rPr>
                <a:t>S</a:t>
              </a:r>
              <a:endParaRPr lang="en-US" sz="1400" i="1" baseline="-25000" dirty="0">
                <a:solidFill>
                  <a:srgbClr val="FF0000"/>
                </a:solidFill>
                <a:latin typeface="Cambria Math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52999" y="1295400"/>
            <a:ext cx="762001" cy="3295710"/>
            <a:chOff x="4876800" y="2362200"/>
            <a:chExt cx="762001" cy="3295710"/>
          </a:xfrm>
        </p:grpSpPr>
        <p:grpSp>
          <p:nvGrpSpPr>
            <p:cNvPr id="56" name="Group 55"/>
            <p:cNvGrpSpPr/>
            <p:nvPr/>
          </p:nvGrpSpPr>
          <p:grpSpPr>
            <a:xfrm>
              <a:off x="4876800" y="3810000"/>
              <a:ext cx="762001" cy="1847910"/>
              <a:chOff x="3581400" y="2362200"/>
              <a:chExt cx="762001" cy="184791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3581400" y="3109022"/>
                <a:ext cx="762000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mbria Math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581401" y="2362200"/>
                <a:ext cx="762000" cy="400110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i="1" dirty="0" smtClean="0">
                    <a:solidFill>
                      <a:srgbClr val="000000"/>
                    </a:solidFill>
                    <a:latin typeface="Cambria Math"/>
                  </a:rPr>
                  <a:t>L</a:t>
                </a:r>
                <a:r>
                  <a:rPr lang="en-US" sz="2000" i="1" baseline="-25000" dirty="0">
                    <a:solidFill>
                      <a:srgbClr val="000000"/>
                    </a:solidFill>
                    <a:latin typeface="Cambria Math"/>
                  </a:rPr>
                  <a:t>2</a:t>
                </a:r>
                <a:endParaRPr lang="en-US" sz="400" dirty="0" smtClean="0">
                  <a:solidFill>
                    <a:srgbClr val="000000"/>
                  </a:solidFill>
                  <a:latin typeface="Cambria Math"/>
                </a:endParaRPr>
              </a:p>
            </p:txBody>
          </p:sp>
          <p:cxnSp>
            <p:nvCxnSpPr>
              <p:cNvPr id="59" name="Straight Arrow Connector 58"/>
              <p:cNvCxnSpPr>
                <a:stCxn id="57" idx="0"/>
                <a:endCxn id="58" idx="2"/>
              </p:cNvCxnSpPr>
              <p:nvPr/>
            </p:nvCxnSpPr>
            <p:spPr>
              <a:xfrm flipV="1">
                <a:off x="3962400" y="2762310"/>
                <a:ext cx="1" cy="346712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3962400" y="3505200"/>
                <a:ext cx="0" cy="304800"/>
              </a:xfrm>
              <a:prstGeom prst="straightConnector1">
                <a:avLst/>
              </a:prstGeom>
              <a:ln w="6350">
                <a:solidFill>
                  <a:srgbClr val="000000"/>
                </a:solidFill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3581400" y="3109022"/>
                <a:ext cx="762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i="1" dirty="0" smtClean="0">
                    <a:solidFill>
                      <a:srgbClr val="1F497D"/>
                    </a:solidFill>
                    <a:latin typeface="Cambria Math"/>
                  </a:rPr>
                  <a:t>M</a:t>
                </a:r>
                <a:endParaRPr lang="en-US" sz="2000" i="1" baseline="-25000" dirty="0" smtClean="0">
                  <a:solidFill>
                    <a:srgbClr val="1F497D"/>
                  </a:solidFill>
                  <a:latin typeface="Cambria Math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581400" y="3810000"/>
                <a:ext cx="762000" cy="400110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i="1" dirty="0" smtClean="0">
                    <a:solidFill>
                      <a:srgbClr val="000000"/>
                    </a:solidFill>
                    <a:latin typeface="Cambria Math"/>
                  </a:rPr>
                  <a:t>L</a:t>
                </a:r>
                <a:r>
                  <a:rPr lang="en-US" sz="2000" i="1" baseline="-25000" dirty="0" smtClean="0">
                    <a:solidFill>
                      <a:srgbClr val="000000"/>
                    </a:solidFill>
                    <a:latin typeface="Cambria Math"/>
                  </a:rPr>
                  <a:t>1</a:t>
                </a:r>
                <a:endParaRPr lang="en-US" sz="800" baseline="-25000" dirty="0" smtClean="0">
                  <a:solidFill>
                    <a:srgbClr val="000000"/>
                  </a:solidFill>
                  <a:latin typeface="Cambria Math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886200" y="2740223"/>
                <a:ext cx="381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 smtClean="0">
                    <a:solidFill>
                      <a:srgbClr val="FF0000"/>
                    </a:solidFill>
                    <a:latin typeface="Cambria Math"/>
                  </a:rPr>
                  <a:t>R</a:t>
                </a:r>
                <a:endParaRPr lang="en-US" sz="1400" i="1" baseline="-25000" dirty="0">
                  <a:solidFill>
                    <a:srgbClr val="FF0000"/>
                  </a:solidFill>
                  <a:latin typeface="Cambria Math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876800" y="2362200"/>
              <a:ext cx="762001" cy="1447800"/>
              <a:chOff x="4876800" y="1828800"/>
              <a:chExt cx="762001" cy="1447800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4876800" y="2575622"/>
                <a:ext cx="762000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mbria Math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876801" y="1828800"/>
                <a:ext cx="762000" cy="400110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i="1" dirty="0" smtClean="0">
                    <a:solidFill>
                      <a:srgbClr val="000000"/>
                    </a:solidFill>
                    <a:latin typeface="Cambria Math"/>
                  </a:rPr>
                  <a:t>L</a:t>
                </a:r>
                <a:r>
                  <a:rPr lang="en-US" sz="2000" i="1" baseline="-25000" dirty="0">
                    <a:solidFill>
                      <a:srgbClr val="000000"/>
                    </a:solidFill>
                    <a:latin typeface="Cambria Math"/>
                  </a:rPr>
                  <a:t>3</a:t>
                </a:r>
                <a:endParaRPr lang="en-US" sz="400" dirty="0" smtClean="0">
                  <a:solidFill>
                    <a:srgbClr val="000000"/>
                  </a:solidFill>
                  <a:latin typeface="Cambria Math"/>
                </a:endParaRPr>
              </a:p>
            </p:txBody>
          </p:sp>
          <p:cxnSp>
            <p:nvCxnSpPr>
              <p:cNvPr id="67" name="Straight Arrow Connector 66"/>
              <p:cNvCxnSpPr>
                <a:stCxn id="65" idx="0"/>
                <a:endCxn id="66" idx="2"/>
              </p:cNvCxnSpPr>
              <p:nvPr/>
            </p:nvCxnSpPr>
            <p:spPr>
              <a:xfrm flipV="1">
                <a:off x="5257800" y="2228910"/>
                <a:ext cx="1" cy="346712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>
                <a:off x="5257800" y="2971800"/>
                <a:ext cx="0" cy="304800"/>
              </a:xfrm>
              <a:prstGeom prst="straightConnector1">
                <a:avLst/>
              </a:prstGeom>
              <a:ln w="6350">
                <a:solidFill>
                  <a:srgbClr val="000000"/>
                </a:solidFill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/>
              <p:cNvSpPr txBox="1"/>
              <p:nvPr/>
            </p:nvSpPr>
            <p:spPr>
              <a:xfrm>
                <a:off x="4876800" y="2575622"/>
                <a:ext cx="762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i="1" dirty="0">
                    <a:solidFill>
                      <a:srgbClr val="1F497D"/>
                    </a:solidFill>
                    <a:latin typeface="Cambria Math"/>
                  </a:rPr>
                  <a:t>N</a:t>
                </a:r>
                <a:endParaRPr lang="en-US" sz="2000" i="1" baseline="-25000" dirty="0" smtClean="0">
                  <a:solidFill>
                    <a:srgbClr val="1F497D"/>
                  </a:solidFill>
                  <a:latin typeface="Cambria Math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5181600" y="2206823"/>
                <a:ext cx="381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>
                    <a:solidFill>
                      <a:srgbClr val="FF0000"/>
                    </a:solidFill>
                    <a:latin typeface="Cambria Math"/>
                  </a:rPr>
                  <a:t>S</a:t>
                </a:r>
                <a:endParaRPr lang="en-US" sz="1400" i="1" baseline="-25000" dirty="0">
                  <a:solidFill>
                    <a:srgbClr val="FF0000"/>
                  </a:solidFill>
                  <a:latin typeface="Cambria Math"/>
                </a:endParaRPr>
              </a:p>
            </p:txBody>
          </p:sp>
        </p:grpSp>
      </p:grpSp>
      <p:sp>
        <p:nvSpPr>
          <p:cNvPr id="73" name="Right Arrow 72"/>
          <p:cNvSpPr/>
          <p:nvPr/>
        </p:nvSpPr>
        <p:spPr>
          <a:xfrm>
            <a:off x="6096000" y="2849881"/>
            <a:ext cx="457200" cy="1219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724400" y="1905000"/>
            <a:ext cx="1219200" cy="2057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43" y="5029200"/>
            <a:ext cx="8363557" cy="138870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016204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Example: Thread Queues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2" name="Shape 271"/>
          <p:cNvSpPr/>
          <p:nvPr/>
        </p:nvSpPr>
        <p:spPr>
          <a:xfrm>
            <a:off x="152400" y="5302447"/>
            <a:ext cx="1371600" cy="629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500">
                <a:solidFill>
                  <a:srgbClr val="53585F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0000"/>
                </a:solidFill>
              </a:rPr>
              <a:t>Concrete Memory</a:t>
            </a:r>
            <a:endParaRPr sz="2800" b="1" dirty="0">
              <a:solidFill>
                <a:srgbClr val="FF0000"/>
              </a:solidFill>
            </a:endParaRPr>
          </a:p>
        </p:txBody>
      </p:sp>
      <p:sp>
        <p:nvSpPr>
          <p:cNvPr id="55" name="Shape 271"/>
          <p:cNvSpPr/>
          <p:nvPr/>
        </p:nvSpPr>
        <p:spPr>
          <a:xfrm>
            <a:off x="4800600" y="4800600"/>
            <a:ext cx="685800" cy="476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500">
                <a:solidFill>
                  <a:srgbClr val="53585F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chemeClr val="accent2"/>
                </a:solidFill>
              </a:rPr>
              <a:t>head</a:t>
            </a:r>
            <a:endParaRPr sz="2400" dirty="0">
              <a:solidFill>
                <a:schemeClr val="accent2"/>
              </a:solidFill>
            </a:endParaRPr>
          </a:p>
        </p:txBody>
      </p:sp>
      <p:sp>
        <p:nvSpPr>
          <p:cNvPr id="58" name="Shape 271"/>
          <p:cNvSpPr/>
          <p:nvPr/>
        </p:nvSpPr>
        <p:spPr>
          <a:xfrm>
            <a:off x="7086600" y="4800600"/>
            <a:ext cx="685800" cy="476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500">
                <a:solidFill>
                  <a:srgbClr val="53585F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chemeClr val="accent2"/>
                </a:solidFill>
              </a:rPr>
              <a:t>tail</a:t>
            </a:r>
            <a:endParaRPr sz="2400" dirty="0">
              <a:solidFill>
                <a:schemeClr val="accent2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7010400" y="4800600"/>
            <a:ext cx="0" cy="5214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724400" y="4800600"/>
            <a:ext cx="0" cy="5214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3" name="Shape 271"/>
          <p:cNvSpPr/>
          <p:nvPr/>
        </p:nvSpPr>
        <p:spPr>
          <a:xfrm>
            <a:off x="152400" y="3233140"/>
            <a:ext cx="1371600" cy="629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500">
                <a:solidFill>
                  <a:srgbClr val="53585F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0000"/>
                </a:solidFill>
              </a:rPr>
              <a:t>Low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0000"/>
                </a:solidFill>
              </a:rPr>
              <a:t>Abs-State</a:t>
            </a:r>
            <a:endParaRPr sz="2800" b="1" dirty="0">
              <a:solidFill>
                <a:srgbClr val="FF0000"/>
              </a:solidFill>
            </a:endParaRPr>
          </a:p>
        </p:txBody>
      </p:sp>
      <p:sp>
        <p:nvSpPr>
          <p:cNvPr id="101" name="Shape 271"/>
          <p:cNvSpPr/>
          <p:nvPr/>
        </p:nvSpPr>
        <p:spPr>
          <a:xfrm>
            <a:off x="152400" y="1656754"/>
            <a:ext cx="1371600" cy="629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500">
                <a:solidFill>
                  <a:srgbClr val="53585F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0000"/>
                </a:solidFill>
              </a:rPr>
              <a:t>High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0000"/>
                </a:solidFill>
              </a:rPr>
              <a:t>Abs-State</a:t>
            </a:r>
            <a:endParaRPr sz="2800" b="1" dirty="0">
              <a:solidFill>
                <a:srgbClr val="FF0000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676400" y="1676400"/>
            <a:ext cx="533400" cy="609600"/>
          </a:xfrm>
          <a:prstGeom prst="rect">
            <a:avLst/>
          </a:prstGeom>
          <a:solidFill>
            <a:srgbClr val="66CCFF"/>
          </a:solidFill>
          <a:ln w="12700" cmpd="sng">
            <a:solidFill>
              <a:srgbClr val="558E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8" name="Rectangle 107"/>
          <p:cNvSpPr/>
          <p:nvPr/>
        </p:nvSpPr>
        <p:spPr>
          <a:xfrm>
            <a:off x="2590800" y="1676400"/>
            <a:ext cx="533400" cy="609600"/>
          </a:xfrm>
          <a:prstGeom prst="rect">
            <a:avLst/>
          </a:prstGeom>
          <a:solidFill>
            <a:srgbClr val="66CCFF"/>
          </a:solidFill>
          <a:ln w="12700" cmpd="sng">
            <a:solidFill>
              <a:srgbClr val="558E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112" name="Rectangle 111"/>
          <p:cNvSpPr/>
          <p:nvPr/>
        </p:nvSpPr>
        <p:spPr>
          <a:xfrm>
            <a:off x="3505200" y="1676400"/>
            <a:ext cx="533400" cy="609600"/>
          </a:xfrm>
          <a:prstGeom prst="rect">
            <a:avLst/>
          </a:prstGeom>
          <a:solidFill>
            <a:srgbClr val="66CCFF"/>
          </a:solidFill>
          <a:ln w="12700" cmpd="sng">
            <a:solidFill>
              <a:srgbClr val="558E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20" name="Shape 271"/>
          <p:cNvSpPr/>
          <p:nvPr/>
        </p:nvSpPr>
        <p:spPr>
          <a:xfrm>
            <a:off x="2286000" y="1668661"/>
            <a:ext cx="304800" cy="476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500">
                <a:solidFill>
                  <a:srgbClr val="53585F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b="1" dirty="0" smtClean="0">
                <a:solidFill>
                  <a:schemeClr val="accent2"/>
                </a:solidFill>
              </a:rPr>
              <a:t>::</a:t>
            </a:r>
            <a:endParaRPr sz="3600" b="1" dirty="0">
              <a:solidFill>
                <a:schemeClr val="accent2"/>
              </a:solidFill>
            </a:endParaRPr>
          </a:p>
        </p:txBody>
      </p:sp>
      <p:sp>
        <p:nvSpPr>
          <p:cNvPr id="121" name="Shape 271"/>
          <p:cNvSpPr/>
          <p:nvPr/>
        </p:nvSpPr>
        <p:spPr>
          <a:xfrm>
            <a:off x="3200400" y="1668661"/>
            <a:ext cx="304800" cy="476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500">
                <a:solidFill>
                  <a:srgbClr val="53585F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b="1" dirty="0" smtClean="0">
                <a:solidFill>
                  <a:schemeClr val="accent2"/>
                </a:solidFill>
              </a:rPr>
              <a:t>::</a:t>
            </a:r>
            <a:endParaRPr sz="3600" b="1" dirty="0">
              <a:solidFill>
                <a:schemeClr val="accent2"/>
              </a:solidFill>
            </a:endParaRPr>
          </a:p>
        </p:txBody>
      </p:sp>
      <p:sp>
        <p:nvSpPr>
          <p:cNvPr id="122" name="Shape 271"/>
          <p:cNvSpPr/>
          <p:nvPr/>
        </p:nvSpPr>
        <p:spPr>
          <a:xfrm>
            <a:off x="4114800" y="1668661"/>
            <a:ext cx="304800" cy="476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500">
                <a:solidFill>
                  <a:srgbClr val="53585F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b="1" dirty="0" smtClean="0">
                <a:solidFill>
                  <a:schemeClr val="accent2"/>
                </a:solidFill>
              </a:rPr>
              <a:t>::</a:t>
            </a:r>
            <a:endParaRPr sz="3600" b="1" dirty="0">
              <a:solidFill>
                <a:schemeClr val="accent2"/>
              </a:solidFill>
            </a:endParaRPr>
          </a:p>
        </p:txBody>
      </p:sp>
      <p:sp>
        <p:nvSpPr>
          <p:cNvPr id="123" name="Shape 271"/>
          <p:cNvSpPr/>
          <p:nvPr/>
        </p:nvSpPr>
        <p:spPr>
          <a:xfrm>
            <a:off x="4419600" y="1668661"/>
            <a:ext cx="762000" cy="476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500">
                <a:solidFill>
                  <a:srgbClr val="53585F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b="1" dirty="0" smtClean="0">
                <a:solidFill>
                  <a:schemeClr val="accent2"/>
                </a:solidFill>
              </a:rPr>
              <a:t>nil</a:t>
            </a:r>
            <a:endParaRPr sz="3600" b="1" dirty="0">
              <a:solidFill>
                <a:schemeClr val="accent2"/>
              </a:solidFill>
            </a:endParaRPr>
          </a:p>
        </p:txBody>
      </p:sp>
      <p:sp>
        <p:nvSpPr>
          <p:cNvPr id="53" name="Shape 271"/>
          <p:cNvSpPr/>
          <p:nvPr/>
        </p:nvSpPr>
        <p:spPr>
          <a:xfrm>
            <a:off x="1752600" y="4724400"/>
            <a:ext cx="76200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500">
                <a:solidFill>
                  <a:srgbClr val="53585F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2000" dirty="0" err="1" smtClean="0">
                <a:solidFill>
                  <a:srgbClr val="183769"/>
                </a:solidFill>
              </a:rPr>
              <a:t>tcbp</a:t>
            </a:r>
            <a:r>
              <a:rPr lang="en-US" sz="2000" dirty="0" smtClean="0">
                <a:solidFill>
                  <a:srgbClr val="183769"/>
                </a:solidFill>
              </a:rPr>
              <a:t>[0]</a:t>
            </a:r>
            <a:endParaRPr sz="2000" dirty="0">
              <a:solidFill>
                <a:srgbClr val="183769"/>
              </a:solidFill>
            </a:endParaRPr>
          </a:p>
        </p:txBody>
      </p:sp>
      <p:sp>
        <p:nvSpPr>
          <p:cNvPr id="71" name="Shape 271"/>
          <p:cNvSpPr/>
          <p:nvPr/>
        </p:nvSpPr>
        <p:spPr>
          <a:xfrm>
            <a:off x="3886200" y="4724400"/>
            <a:ext cx="76200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500">
                <a:solidFill>
                  <a:srgbClr val="53585F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2000" dirty="0" err="1" smtClean="0">
                <a:solidFill>
                  <a:srgbClr val="183769"/>
                </a:solidFill>
              </a:rPr>
              <a:t>tcbp</a:t>
            </a:r>
            <a:r>
              <a:rPr lang="en-US" sz="2000" dirty="0" smtClean="0">
                <a:solidFill>
                  <a:srgbClr val="183769"/>
                </a:solidFill>
              </a:rPr>
              <a:t>[1]</a:t>
            </a:r>
            <a:endParaRPr sz="2000" dirty="0">
              <a:solidFill>
                <a:srgbClr val="183769"/>
              </a:solidFill>
            </a:endParaRPr>
          </a:p>
        </p:txBody>
      </p:sp>
      <p:sp>
        <p:nvSpPr>
          <p:cNvPr id="97" name="Shape 271"/>
          <p:cNvSpPr/>
          <p:nvPr/>
        </p:nvSpPr>
        <p:spPr>
          <a:xfrm>
            <a:off x="6172200" y="4648200"/>
            <a:ext cx="76200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500">
                <a:solidFill>
                  <a:srgbClr val="53585F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2000" dirty="0" err="1" smtClean="0">
                <a:solidFill>
                  <a:srgbClr val="183769"/>
                </a:solidFill>
              </a:rPr>
              <a:t>tcbp</a:t>
            </a:r>
            <a:r>
              <a:rPr lang="en-US" sz="2000" dirty="0" smtClean="0">
                <a:solidFill>
                  <a:srgbClr val="183769"/>
                </a:solidFill>
              </a:rPr>
              <a:t>[2]</a:t>
            </a:r>
            <a:endParaRPr sz="2000" dirty="0">
              <a:solidFill>
                <a:srgbClr val="183769"/>
              </a:solidFill>
            </a:endParaRPr>
          </a:p>
        </p:txBody>
      </p:sp>
      <p:sp>
        <p:nvSpPr>
          <p:cNvPr id="105" name="Shape 271"/>
          <p:cNvSpPr/>
          <p:nvPr/>
        </p:nvSpPr>
        <p:spPr>
          <a:xfrm>
            <a:off x="5029200" y="2971800"/>
            <a:ext cx="685800" cy="476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500">
                <a:solidFill>
                  <a:srgbClr val="53585F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chemeClr val="accent2"/>
                </a:solidFill>
              </a:rPr>
              <a:t>head</a:t>
            </a:r>
            <a:endParaRPr sz="2400" dirty="0">
              <a:solidFill>
                <a:schemeClr val="accent2"/>
              </a:solidFill>
            </a:endParaRPr>
          </a:p>
        </p:txBody>
      </p:sp>
      <p:sp>
        <p:nvSpPr>
          <p:cNvPr id="106" name="Shape 271"/>
          <p:cNvSpPr/>
          <p:nvPr/>
        </p:nvSpPr>
        <p:spPr>
          <a:xfrm>
            <a:off x="7391400" y="2971800"/>
            <a:ext cx="685800" cy="476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500">
                <a:solidFill>
                  <a:srgbClr val="53585F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chemeClr val="accent2"/>
                </a:solidFill>
              </a:rPr>
              <a:t>tail</a:t>
            </a:r>
            <a:endParaRPr sz="2400" dirty="0">
              <a:solidFill>
                <a:schemeClr val="accent2"/>
              </a:solidFill>
            </a:endParaRPr>
          </a:p>
        </p:txBody>
      </p:sp>
      <p:cxnSp>
        <p:nvCxnSpPr>
          <p:cNvPr id="107" name="Straight Arrow Connector 106"/>
          <p:cNvCxnSpPr/>
          <p:nvPr/>
        </p:nvCxnSpPr>
        <p:spPr>
          <a:xfrm>
            <a:off x="7315200" y="2971800"/>
            <a:ext cx="0" cy="521493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4953000" y="2971800"/>
            <a:ext cx="0" cy="521493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11" name="Group 110"/>
          <p:cNvGrpSpPr/>
          <p:nvPr/>
        </p:nvGrpSpPr>
        <p:grpSpPr>
          <a:xfrm>
            <a:off x="4622800" y="3505200"/>
            <a:ext cx="1778000" cy="609600"/>
            <a:chOff x="1885950" y="5257800"/>
            <a:chExt cx="1333500" cy="609600"/>
          </a:xfrm>
        </p:grpSpPr>
        <p:sp>
          <p:nvSpPr>
            <p:cNvPr id="114" name="Rectangle 113"/>
            <p:cNvSpPr/>
            <p:nvPr/>
          </p:nvSpPr>
          <p:spPr>
            <a:xfrm>
              <a:off x="1885950" y="5257800"/>
              <a:ext cx="533400" cy="609600"/>
            </a:xfrm>
            <a:prstGeom prst="rect">
              <a:avLst/>
            </a:prstGeom>
            <a:solidFill>
              <a:srgbClr val="BACDE5"/>
            </a:solidFill>
            <a:ln w="12700" cmpd="sng">
              <a:solidFill>
                <a:srgbClr val="558ED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Ready</a:t>
              </a:r>
              <a:endParaRPr lang="en-US" sz="1400" dirty="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419350" y="5257800"/>
              <a:ext cx="400050" cy="609600"/>
            </a:xfrm>
            <a:prstGeom prst="rect">
              <a:avLst/>
            </a:prstGeom>
            <a:solidFill>
              <a:srgbClr val="66CCFF"/>
            </a:solidFill>
            <a:ln w="12700" cmpd="sng">
              <a:solidFill>
                <a:srgbClr val="558ED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2819400" y="5257800"/>
              <a:ext cx="400050" cy="609600"/>
            </a:xfrm>
            <a:prstGeom prst="rect">
              <a:avLst/>
            </a:prstGeom>
            <a:solidFill>
              <a:srgbClr val="66CCFF"/>
            </a:solidFill>
            <a:ln w="12700" cmpd="sng">
              <a:solidFill>
                <a:srgbClr val="558ED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</p:grpSp>
      <p:sp>
        <p:nvSpPr>
          <p:cNvPr id="113" name="Shape 271"/>
          <p:cNvSpPr/>
          <p:nvPr/>
        </p:nvSpPr>
        <p:spPr>
          <a:xfrm>
            <a:off x="1676400" y="2971800"/>
            <a:ext cx="83820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500">
                <a:solidFill>
                  <a:srgbClr val="53585F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2000" dirty="0" err="1" smtClean="0">
                <a:solidFill>
                  <a:srgbClr val="183769"/>
                </a:solidFill>
              </a:rPr>
              <a:t>tcbp</a:t>
            </a:r>
            <a:r>
              <a:rPr lang="en-US" sz="2000" dirty="0" smtClean="0">
                <a:solidFill>
                  <a:srgbClr val="183769"/>
                </a:solidFill>
              </a:rPr>
              <a:t>(0</a:t>
            </a:r>
            <a:r>
              <a:rPr lang="en-US" sz="2000" dirty="0">
                <a:solidFill>
                  <a:srgbClr val="183769"/>
                </a:solidFill>
              </a:rPr>
              <a:t>)</a:t>
            </a:r>
            <a:endParaRPr sz="2000" dirty="0">
              <a:solidFill>
                <a:srgbClr val="183769"/>
              </a:solidFill>
            </a:endParaRPr>
          </a:p>
        </p:txBody>
      </p:sp>
      <p:sp>
        <p:nvSpPr>
          <p:cNvPr id="119" name="Shape 271"/>
          <p:cNvSpPr/>
          <p:nvPr/>
        </p:nvSpPr>
        <p:spPr>
          <a:xfrm>
            <a:off x="4038600" y="2971800"/>
            <a:ext cx="83820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500">
                <a:solidFill>
                  <a:srgbClr val="53585F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2000" dirty="0" err="1" smtClean="0">
                <a:solidFill>
                  <a:srgbClr val="183769"/>
                </a:solidFill>
              </a:rPr>
              <a:t>tcbp</a:t>
            </a:r>
            <a:r>
              <a:rPr lang="en-US" sz="2000" dirty="0" smtClean="0">
                <a:solidFill>
                  <a:srgbClr val="183769"/>
                </a:solidFill>
              </a:rPr>
              <a:t>(1</a:t>
            </a:r>
            <a:r>
              <a:rPr lang="en-US" sz="2000" dirty="0">
                <a:solidFill>
                  <a:srgbClr val="183769"/>
                </a:solidFill>
              </a:rPr>
              <a:t>)</a:t>
            </a:r>
            <a:endParaRPr sz="2000" dirty="0">
              <a:solidFill>
                <a:srgbClr val="183769"/>
              </a:solidFill>
            </a:endParaRPr>
          </a:p>
        </p:txBody>
      </p:sp>
      <p:sp>
        <p:nvSpPr>
          <p:cNvPr id="131" name="Shape 271"/>
          <p:cNvSpPr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500">
                <a:solidFill>
                  <a:srgbClr val="53585F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2000" dirty="0" err="1" smtClean="0">
                <a:solidFill>
                  <a:srgbClr val="183769"/>
                </a:solidFill>
              </a:rPr>
              <a:t>tcbp</a:t>
            </a:r>
            <a:r>
              <a:rPr lang="en-US" sz="2000" dirty="0" smtClean="0">
                <a:solidFill>
                  <a:srgbClr val="183769"/>
                </a:solidFill>
              </a:rPr>
              <a:t>(2</a:t>
            </a:r>
            <a:r>
              <a:rPr lang="en-US" sz="2000" dirty="0">
                <a:solidFill>
                  <a:srgbClr val="183769"/>
                </a:solidFill>
              </a:rPr>
              <a:t>)</a:t>
            </a:r>
            <a:endParaRPr sz="2000" dirty="0">
              <a:solidFill>
                <a:srgbClr val="183769"/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6096000" y="1676400"/>
            <a:ext cx="711200" cy="609600"/>
          </a:xfrm>
          <a:prstGeom prst="rect">
            <a:avLst/>
          </a:prstGeom>
          <a:solidFill>
            <a:srgbClr val="BACDE5"/>
          </a:solidFill>
          <a:ln w="12700" cmpd="sng">
            <a:solidFill>
              <a:srgbClr val="558E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Ready</a:t>
            </a:r>
            <a:endParaRPr lang="en-US" sz="1400" dirty="0"/>
          </a:p>
        </p:txBody>
      </p:sp>
      <p:sp>
        <p:nvSpPr>
          <p:cNvPr id="139" name="Shape 271"/>
          <p:cNvSpPr/>
          <p:nvPr/>
        </p:nvSpPr>
        <p:spPr>
          <a:xfrm>
            <a:off x="6096000" y="1219200"/>
            <a:ext cx="83820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500">
                <a:solidFill>
                  <a:srgbClr val="53585F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2000" dirty="0" err="1" smtClean="0">
                <a:solidFill>
                  <a:srgbClr val="183769"/>
                </a:solidFill>
              </a:rPr>
              <a:t>tcbp</a:t>
            </a:r>
            <a:r>
              <a:rPr lang="en-US" sz="2000" dirty="0" smtClean="0">
                <a:solidFill>
                  <a:srgbClr val="183769"/>
                </a:solidFill>
              </a:rPr>
              <a:t>(0</a:t>
            </a:r>
            <a:r>
              <a:rPr lang="en-US" sz="2000" dirty="0">
                <a:solidFill>
                  <a:srgbClr val="183769"/>
                </a:solidFill>
              </a:rPr>
              <a:t>)</a:t>
            </a:r>
            <a:endParaRPr sz="2000" dirty="0">
              <a:solidFill>
                <a:srgbClr val="183769"/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7061200" y="1676400"/>
            <a:ext cx="711200" cy="609600"/>
          </a:xfrm>
          <a:prstGeom prst="rect">
            <a:avLst/>
          </a:prstGeom>
          <a:solidFill>
            <a:srgbClr val="BACDE5"/>
          </a:solidFill>
          <a:ln w="12700" cmpd="sng">
            <a:solidFill>
              <a:srgbClr val="558E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Ready</a:t>
            </a:r>
            <a:endParaRPr lang="en-US" sz="1400" dirty="0"/>
          </a:p>
        </p:txBody>
      </p:sp>
      <p:sp>
        <p:nvSpPr>
          <p:cNvPr id="141" name="Shape 271"/>
          <p:cNvSpPr/>
          <p:nvPr/>
        </p:nvSpPr>
        <p:spPr>
          <a:xfrm>
            <a:off x="7061200" y="1219200"/>
            <a:ext cx="78740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500">
                <a:solidFill>
                  <a:srgbClr val="53585F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2000" dirty="0" err="1" smtClean="0">
                <a:solidFill>
                  <a:srgbClr val="183769"/>
                </a:solidFill>
              </a:rPr>
              <a:t>tcbp</a:t>
            </a:r>
            <a:r>
              <a:rPr lang="en-US" sz="2000" dirty="0" smtClean="0">
                <a:solidFill>
                  <a:srgbClr val="183769"/>
                </a:solidFill>
              </a:rPr>
              <a:t>(1)</a:t>
            </a:r>
            <a:endParaRPr sz="2000" dirty="0">
              <a:solidFill>
                <a:srgbClr val="183769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8051800" y="1676400"/>
            <a:ext cx="711200" cy="609600"/>
          </a:xfrm>
          <a:prstGeom prst="rect">
            <a:avLst/>
          </a:prstGeom>
          <a:solidFill>
            <a:srgbClr val="BACDE5"/>
          </a:solidFill>
          <a:ln w="12700" cmpd="sng">
            <a:solidFill>
              <a:srgbClr val="558E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Ready</a:t>
            </a:r>
            <a:endParaRPr lang="en-US" sz="1400" dirty="0"/>
          </a:p>
        </p:txBody>
      </p:sp>
      <p:sp>
        <p:nvSpPr>
          <p:cNvPr id="143" name="Shape 271"/>
          <p:cNvSpPr/>
          <p:nvPr/>
        </p:nvSpPr>
        <p:spPr>
          <a:xfrm>
            <a:off x="8051800" y="1219200"/>
            <a:ext cx="78740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500">
                <a:solidFill>
                  <a:srgbClr val="53585F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2000" dirty="0" err="1" smtClean="0">
                <a:solidFill>
                  <a:srgbClr val="183769"/>
                </a:solidFill>
              </a:rPr>
              <a:t>tcbp</a:t>
            </a:r>
            <a:r>
              <a:rPr lang="en-US" sz="2000" dirty="0" smtClean="0">
                <a:solidFill>
                  <a:srgbClr val="183769"/>
                </a:solidFill>
              </a:rPr>
              <a:t>(2)</a:t>
            </a:r>
            <a:endParaRPr sz="2000" dirty="0">
              <a:solidFill>
                <a:srgbClr val="183769"/>
              </a:solidFill>
            </a:endParaRPr>
          </a:p>
        </p:txBody>
      </p:sp>
      <p:sp>
        <p:nvSpPr>
          <p:cNvPr id="144" name="Plus 143"/>
          <p:cNvSpPr/>
          <p:nvPr/>
        </p:nvSpPr>
        <p:spPr>
          <a:xfrm>
            <a:off x="5105400" y="1676400"/>
            <a:ext cx="533400" cy="533400"/>
          </a:xfrm>
          <a:prstGeom prst="mathPlus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239237"/>
              </p:ext>
            </p:extLst>
          </p:nvPr>
        </p:nvGraphicFramePr>
        <p:xfrm>
          <a:off x="2057400" y="5328046"/>
          <a:ext cx="2286000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"/>
                <a:gridCol w="696686"/>
                <a:gridCol w="776514"/>
              </a:tblGrid>
              <a:tr h="615555"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400" dirty="0" smtClean="0"/>
                        <a:t>Ready</a:t>
                      </a:r>
                    </a:p>
                    <a:p>
                      <a:pPr algn="ctr"/>
                      <a:endParaRPr lang="en-US" sz="10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558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558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057146"/>
              </p:ext>
            </p:extLst>
          </p:nvPr>
        </p:nvGraphicFramePr>
        <p:xfrm>
          <a:off x="6629400" y="5328046"/>
          <a:ext cx="2286000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"/>
                <a:gridCol w="696686"/>
                <a:gridCol w="7765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Ready</a:t>
                      </a:r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558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558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</a:tbl>
          </a:graphicData>
        </a:graphic>
      </p:graphicFrame>
      <p:grpSp>
        <p:nvGrpSpPr>
          <p:cNvPr id="76" name="Group 75"/>
          <p:cNvGrpSpPr/>
          <p:nvPr/>
        </p:nvGrpSpPr>
        <p:grpSpPr>
          <a:xfrm>
            <a:off x="2108200" y="3505200"/>
            <a:ext cx="1778000" cy="609600"/>
            <a:chOff x="1885950" y="5257800"/>
            <a:chExt cx="1333500" cy="609600"/>
          </a:xfrm>
        </p:grpSpPr>
        <p:sp>
          <p:nvSpPr>
            <p:cNvPr id="77" name="Rectangle 76"/>
            <p:cNvSpPr/>
            <p:nvPr/>
          </p:nvSpPr>
          <p:spPr>
            <a:xfrm>
              <a:off x="1885950" y="5257800"/>
              <a:ext cx="533400" cy="609600"/>
            </a:xfrm>
            <a:prstGeom prst="rect">
              <a:avLst/>
            </a:prstGeom>
            <a:solidFill>
              <a:srgbClr val="BACDE5"/>
            </a:solidFill>
            <a:ln w="12700" cmpd="sng">
              <a:solidFill>
                <a:srgbClr val="558ED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Ready</a:t>
              </a:r>
              <a:endParaRPr lang="en-US" sz="1400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419350" y="5257800"/>
              <a:ext cx="400050" cy="609600"/>
            </a:xfrm>
            <a:prstGeom prst="rect">
              <a:avLst/>
            </a:prstGeom>
            <a:solidFill>
              <a:srgbClr val="66CCFF"/>
            </a:solidFill>
            <a:ln w="12700" cmpd="sng">
              <a:solidFill>
                <a:srgbClr val="558ED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819400" y="5257800"/>
              <a:ext cx="400050" cy="609600"/>
            </a:xfrm>
            <a:prstGeom prst="rect">
              <a:avLst/>
            </a:prstGeom>
            <a:solidFill>
              <a:srgbClr val="66CCFF"/>
            </a:solidFill>
            <a:ln w="12700" cmpd="sng">
              <a:solidFill>
                <a:srgbClr val="558ED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061200" y="3505200"/>
            <a:ext cx="1778000" cy="609600"/>
            <a:chOff x="1885950" y="5257800"/>
            <a:chExt cx="1333500" cy="609600"/>
          </a:xfrm>
        </p:grpSpPr>
        <p:sp>
          <p:nvSpPr>
            <p:cNvPr id="81" name="Rectangle 80"/>
            <p:cNvSpPr/>
            <p:nvPr/>
          </p:nvSpPr>
          <p:spPr>
            <a:xfrm>
              <a:off x="1885950" y="5257800"/>
              <a:ext cx="533400" cy="609600"/>
            </a:xfrm>
            <a:prstGeom prst="rect">
              <a:avLst/>
            </a:prstGeom>
            <a:solidFill>
              <a:srgbClr val="BACDE5"/>
            </a:solidFill>
            <a:ln w="12700" cmpd="sng">
              <a:solidFill>
                <a:srgbClr val="558ED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Ready</a:t>
              </a:r>
              <a:endParaRPr lang="en-US" sz="1400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419350" y="5257800"/>
              <a:ext cx="400050" cy="609600"/>
            </a:xfrm>
            <a:prstGeom prst="rect">
              <a:avLst/>
            </a:prstGeom>
            <a:solidFill>
              <a:srgbClr val="66CCFF"/>
            </a:solidFill>
            <a:ln w="12700" cmpd="sng">
              <a:solidFill>
                <a:srgbClr val="558ED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819400" y="5257800"/>
              <a:ext cx="400050" cy="609600"/>
            </a:xfrm>
            <a:prstGeom prst="rect">
              <a:avLst/>
            </a:prstGeom>
            <a:solidFill>
              <a:srgbClr val="66CCFF"/>
            </a:solidFill>
            <a:ln w="12700" cmpd="sng">
              <a:solidFill>
                <a:srgbClr val="558ED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0" name="Straight Connector 9"/>
          <p:cNvCxnSpPr/>
          <p:nvPr/>
        </p:nvCxnSpPr>
        <p:spPr>
          <a:xfrm flipH="1">
            <a:off x="2514600" y="6324600"/>
            <a:ext cx="3657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514600" y="59436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772400" y="5638800"/>
            <a:ext cx="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362200" y="6553200"/>
            <a:ext cx="5410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200400" y="5105400"/>
            <a:ext cx="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3200400" y="5105400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4572000" y="51054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922032"/>
              </p:ext>
            </p:extLst>
          </p:nvPr>
        </p:nvGraphicFramePr>
        <p:xfrm>
          <a:off x="4343400" y="5328046"/>
          <a:ext cx="2286000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"/>
                <a:gridCol w="696686"/>
                <a:gridCol w="7765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Ready</a:t>
                      </a:r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558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558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6172200" y="5638800"/>
            <a:ext cx="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962400" y="5638800"/>
            <a:ext cx="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3962400" y="6172200"/>
            <a:ext cx="3124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7086600" y="5943600"/>
            <a:ext cx="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2362200" y="59436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335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Example: Thread Queues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33400" y="1066800"/>
            <a:ext cx="2362200" cy="5562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i="1" dirty="0" smtClean="0">
                <a:solidFill>
                  <a:schemeClr val="tx2"/>
                </a:solidFill>
              </a:rPr>
              <a:t>C  Implementation</a:t>
            </a:r>
          </a:p>
          <a:p>
            <a:pPr marL="0" indent="0">
              <a:buNone/>
            </a:pPr>
            <a:endParaRPr lang="en-US" sz="400" dirty="0" smtClean="0"/>
          </a:p>
          <a:p>
            <a:pPr marL="0" indent="0">
              <a:buNone/>
            </a:pPr>
            <a:r>
              <a:rPr lang="en-US" sz="1200" dirty="0" err="1" smtClean="0"/>
              <a:t>typedef</a:t>
            </a:r>
            <a:r>
              <a:rPr lang="en-US" sz="1200" dirty="0" smtClean="0"/>
              <a:t> </a:t>
            </a:r>
            <a:r>
              <a:rPr lang="en-US" sz="1200" dirty="0" err="1"/>
              <a:t>enum</a:t>
            </a:r>
            <a:r>
              <a:rPr lang="en-US" sz="1200" dirty="0"/>
              <a:t> {</a:t>
            </a:r>
          </a:p>
          <a:p>
            <a:pPr marL="0" indent="0">
              <a:buNone/>
            </a:pPr>
            <a:r>
              <a:rPr lang="en-US" sz="1200" dirty="0"/>
              <a:t>  </a:t>
            </a:r>
            <a:r>
              <a:rPr lang="en-US" sz="1200" dirty="0" smtClean="0"/>
              <a:t> TD_READY</a:t>
            </a:r>
            <a:r>
              <a:rPr lang="en-US" sz="1200" dirty="0"/>
              <a:t>, TD_RUN</a:t>
            </a:r>
            <a:r>
              <a:rPr lang="en-US" sz="1200" dirty="0" smtClean="0"/>
              <a:t>, </a:t>
            </a:r>
          </a:p>
          <a:p>
            <a:pPr marL="0" indent="0">
              <a:buNone/>
            </a:pPr>
            <a:r>
              <a:rPr lang="en-US" sz="1200" dirty="0"/>
              <a:t> </a:t>
            </a:r>
            <a:r>
              <a:rPr lang="en-US" sz="1200" dirty="0" smtClean="0"/>
              <a:t>  TD_SLEEP</a:t>
            </a:r>
            <a:r>
              <a:rPr lang="en-US" sz="1200" dirty="0"/>
              <a:t>, TD_DEAD</a:t>
            </a:r>
          </a:p>
          <a:p>
            <a:pPr marL="0" indent="0">
              <a:buNone/>
            </a:pPr>
            <a:r>
              <a:rPr lang="en-US" sz="1200" dirty="0" smtClean="0"/>
              <a:t>}  </a:t>
            </a:r>
            <a:r>
              <a:rPr lang="en-US" sz="1200" dirty="0" err="1"/>
              <a:t>td_state</a:t>
            </a:r>
            <a:r>
              <a:rPr lang="en-US" sz="1200" dirty="0"/>
              <a:t>;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1400" dirty="0" err="1"/>
              <a:t>struct</a:t>
            </a:r>
            <a:r>
              <a:rPr lang="en-US" sz="1400" dirty="0"/>
              <a:t> </a:t>
            </a:r>
            <a:r>
              <a:rPr lang="en-US" sz="1400" dirty="0" err="1"/>
              <a:t>tcb</a:t>
            </a:r>
            <a:r>
              <a:rPr lang="en-US" sz="1400" dirty="0"/>
              <a:t> {</a:t>
            </a:r>
          </a:p>
          <a:p>
            <a:pPr marL="0" indent="0">
              <a:buNone/>
            </a:pPr>
            <a:r>
              <a:rPr lang="en-US" sz="1400" dirty="0"/>
              <a:t>  </a:t>
            </a:r>
            <a:r>
              <a:rPr lang="en-US" sz="1400" dirty="0" smtClean="0"/>
              <a:t> </a:t>
            </a:r>
            <a:r>
              <a:rPr lang="en-US" sz="1400" dirty="0" err="1" smtClean="0"/>
              <a:t>td_state</a:t>
            </a:r>
            <a:r>
              <a:rPr lang="en-US" sz="1400" dirty="0" smtClean="0"/>
              <a:t> </a:t>
            </a:r>
            <a:r>
              <a:rPr lang="en-US" sz="1400" b="1" dirty="0" err="1">
                <a:solidFill>
                  <a:srgbClr val="1F497D"/>
                </a:solidFill>
              </a:rPr>
              <a:t>tds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r>
              <a:rPr lang="en-US" sz="1400" dirty="0"/>
              <a:t>  </a:t>
            </a:r>
            <a:r>
              <a:rPr lang="en-US" sz="1400" dirty="0" smtClean="0"/>
              <a:t> </a:t>
            </a:r>
            <a:r>
              <a:rPr lang="en-US" sz="1400" dirty="0" err="1" smtClean="0"/>
              <a:t>struct</a:t>
            </a:r>
            <a:r>
              <a:rPr lang="en-US" sz="1400" dirty="0" smtClean="0"/>
              <a:t> </a:t>
            </a:r>
            <a:r>
              <a:rPr lang="en-US" sz="1400" dirty="0" err="1"/>
              <a:t>tcb</a:t>
            </a:r>
            <a:r>
              <a:rPr lang="en-US" sz="1400" dirty="0"/>
              <a:t> </a:t>
            </a:r>
            <a:r>
              <a:rPr lang="en-US" sz="1400" dirty="0" smtClean="0"/>
              <a:t> *</a:t>
            </a:r>
            <a:r>
              <a:rPr lang="en-US" sz="1400" b="1" dirty="0" err="1">
                <a:solidFill>
                  <a:srgbClr val="1F497D"/>
                </a:solidFill>
              </a:rPr>
              <a:t>prev</a:t>
            </a:r>
            <a:r>
              <a:rPr lang="en-US" sz="1400" dirty="0"/>
              <a:t>, </a:t>
            </a:r>
            <a:r>
              <a:rPr lang="en-US" sz="1400" dirty="0" smtClean="0"/>
              <a:t> *</a:t>
            </a:r>
            <a:r>
              <a:rPr lang="en-US" sz="1400" b="1" dirty="0">
                <a:solidFill>
                  <a:srgbClr val="1F497D"/>
                </a:solidFill>
              </a:rPr>
              <a:t>next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r>
              <a:rPr lang="en-US" sz="1400" dirty="0"/>
              <a:t>};</a:t>
            </a:r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r>
              <a:rPr lang="en-US" sz="1400" dirty="0" err="1"/>
              <a:t>struct</a:t>
            </a:r>
            <a:r>
              <a:rPr lang="en-US" sz="1400" dirty="0"/>
              <a:t> </a:t>
            </a:r>
            <a:r>
              <a:rPr lang="en-US" sz="1400" dirty="0" err="1"/>
              <a:t>tdq</a:t>
            </a:r>
            <a:r>
              <a:rPr lang="en-US" sz="1400" dirty="0"/>
              <a:t> {</a:t>
            </a:r>
          </a:p>
          <a:p>
            <a:pPr marL="0" indent="0">
              <a:buNone/>
            </a:pPr>
            <a:r>
              <a:rPr lang="en-US" sz="1400" dirty="0"/>
              <a:t>  </a:t>
            </a:r>
            <a:r>
              <a:rPr lang="en-US" sz="1400" dirty="0" err="1"/>
              <a:t>struct</a:t>
            </a:r>
            <a:r>
              <a:rPr lang="en-US" sz="1400" dirty="0"/>
              <a:t> </a:t>
            </a:r>
            <a:r>
              <a:rPr lang="en-US" sz="1400" dirty="0" err="1"/>
              <a:t>tcb</a:t>
            </a:r>
            <a:r>
              <a:rPr lang="en-US" sz="1400" dirty="0"/>
              <a:t> </a:t>
            </a:r>
            <a:r>
              <a:rPr lang="en-US" sz="1400" dirty="0" smtClean="0"/>
              <a:t> *</a:t>
            </a:r>
            <a:r>
              <a:rPr lang="en-US" sz="1400" b="1" dirty="0">
                <a:solidFill>
                  <a:srgbClr val="1F497D"/>
                </a:solidFill>
              </a:rPr>
              <a:t>head</a:t>
            </a:r>
            <a:r>
              <a:rPr lang="en-US" sz="1400" dirty="0"/>
              <a:t>, </a:t>
            </a:r>
            <a:r>
              <a:rPr lang="en-US" sz="1400" dirty="0" smtClean="0"/>
              <a:t> *</a:t>
            </a:r>
            <a:r>
              <a:rPr lang="en-US" sz="1400" b="1" dirty="0">
                <a:solidFill>
                  <a:srgbClr val="1F497D"/>
                </a:solidFill>
              </a:rPr>
              <a:t>tail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r>
              <a:rPr lang="en-US" sz="1400" dirty="0"/>
              <a:t>};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err="1"/>
              <a:t>struct</a:t>
            </a:r>
            <a:r>
              <a:rPr lang="en-US" sz="1400" dirty="0"/>
              <a:t> </a:t>
            </a:r>
            <a:r>
              <a:rPr lang="en-US" sz="1400" dirty="0" err="1"/>
              <a:t>tcb</a:t>
            </a:r>
            <a:r>
              <a:rPr lang="en-US" sz="1400" dirty="0"/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tcbp</a:t>
            </a:r>
            <a:r>
              <a:rPr lang="en-US" sz="1400" dirty="0"/>
              <a:t>[64];</a:t>
            </a:r>
          </a:p>
          <a:p>
            <a:pPr marL="0" indent="0">
              <a:buNone/>
            </a:pPr>
            <a:r>
              <a:rPr lang="en-US" sz="1400" dirty="0" err="1"/>
              <a:t>struct</a:t>
            </a:r>
            <a:r>
              <a:rPr lang="en-US" sz="1400" dirty="0"/>
              <a:t> </a:t>
            </a:r>
            <a:r>
              <a:rPr lang="en-US" sz="1400" dirty="0" err="1"/>
              <a:t>tdq</a:t>
            </a:r>
            <a:r>
              <a:rPr lang="en-US" sz="1400" dirty="0"/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tdqp</a:t>
            </a:r>
            <a:r>
              <a:rPr lang="en-US" sz="1400" dirty="0"/>
              <a:t>[64];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err="1"/>
              <a:t>struct</a:t>
            </a:r>
            <a:r>
              <a:rPr lang="en-US" sz="1400" dirty="0"/>
              <a:t> </a:t>
            </a:r>
            <a:r>
              <a:rPr lang="en-US" sz="1400" dirty="0" err="1"/>
              <a:t>tcb</a:t>
            </a:r>
            <a:r>
              <a:rPr lang="en-US" sz="1400" dirty="0"/>
              <a:t> </a:t>
            </a:r>
            <a:r>
              <a:rPr lang="en-US" sz="1400" dirty="0" smtClean="0"/>
              <a:t>* </a:t>
            </a:r>
            <a:r>
              <a:rPr lang="en-US" sz="1400" b="1" dirty="0" err="1" smtClean="0">
                <a:solidFill>
                  <a:srgbClr val="1F497D"/>
                </a:solidFill>
              </a:rPr>
              <a:t>dequeue</a:t>
            </a:r>
            <a:r>
              <a:rPr lang="en-US" sz="1400" dirty="0" smtClean="0"/>
              <a:t> 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(</a:t>
            </a:r>
            <a:r>
              <a:rPr lang="en-US" sz="1400" dirty="0" err="1"/>
              <a:t>struct</a:t>
            </a:r>
            <a:r>
              <a:rPr lang="en-US" sz="1400" dirty="0"/>
              <a:t> </a:t>
            </a:r>
            <a:r>
              <a:rPr lang="en-US" sz="1400" dirty="0" err="1"/>
              <a:t>tdq</a:t>
            </a:r>
            <a:r>
              <a:rPr lang="en-US" sz="1400" dirty="0"/>
              <a:t> *q</a:t>
            </a:r>
            <a:r>
              <a:rPr lang="en-US" sz="1400" dirty="0" smtClean="0"/>
              <a:t>)  {</a:t>
            </a:r>
          </a:p>
          <a:p>
            <a:pPr marL="0" indent="0">
              <a:buNone/>
            </a:pPr>
            <a:r>
              <a:rPr lang="en-US" sz="1400" dirty="0" smtClean="0"/>
              <a:t>               ……   }</a:t>
            </a:r>
            <a:endParaRPr lang="en-US" sz="1400" dirty="0"/>
          </a:p>
        </p:txBody>
      </p:sp>
      <p:sp>
        <p:nvSpPr>
          <p:cNvPr id="9" name="Content Placeholder 6"/>
          <p:cNvSpPr>
            <a:spLocks noGrp="1"/>
          </p:cNvSpPr>
          <p:nvPr>
            <p:ph sz="half" idx="1"/>
          </p:nvPr>
        </p:nvSpPr>
        <p:spPr>
          <a:xfrm>
            <a:off x="3200400" y="1066800"/>
            <a:ext cx="2667000" cy="5562600"/>
          </a:xfrm>
          <a:solidFill>
            <a:srgbClr val="CCFFCC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i="1" dirty="0" smtClean="0">
                <a:solidFill>
                  <a:srgbClr val="1F497D"/>
                </a:solidFill>
              </a:rPr>
              <a:t>Low Layer Spec in Coq</a:t>
            </a:r>
          </a:p>
          <a:p>
            <a:pPr marL="0" indent="0">
              <a:buNone/>
            </a:pPr>
            <a:endParaRPr lang="en-US" sz="700" dirty="0" smtClean="0"/>
          </a:p>
          <a:p>
            <a:pPr marL="0" indent="0">
              <a:buNone/>
            </a:pPr>
            <a:r>
              <a:rPr lang="en-US" sz="1400" dirty="0" smtClean="0"/>
              <a:t>Inductive </a:t>
            </a:r>
            <a:r>
              <a:rPr lang="en-US" sz="1400" dirty="0" err="1"/>
              <a:t>td_state</a:t>
            </a:r>
            <a:r>
              <a:rPr lang="en-US" sz="1400" dirty="0"/>
              <a:t> :=</a:t>
            </a:r>
          </a:p>
          <a:p>
            <a:pPr marL="0" indent="0">
              <a:buNone/>
            </a:pPr>
            <a:r>
              <a:rPr lang="en-US" sz="1400" dirty="0"/>
              <a:t>| TD_READY | TD_RUN</a:t>
            </a:r>
          </a:p>
          <a:p>
            <a:pPr marL="0" indent="0">
              <a:buNone/>
            </a:pPr>
            <a:r>
              <a:rPr lang="en-US" sz="1400" dirty="0"/>
              <a:t>| TD_SLEEP | TD_DEAD.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Inductive </a:t>
            </a:r>
            <a:r>
              <a:rPr lang="en-US" sz="1400" dirty="0" err="1"/>
              <a:t>tcb</a:t>
            </a:r>
            <a:r>
              <a:rPr lang="en-US" sz="1400" dirty="0"/>
              <a:t> :</a:t>
            </a:r>
            <a:r>
              <a:rPr lang="en-US" sz="1400" dirty="0" smtClean="0"/>
              <a:t>=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| TCBV (</a:t>
            </a:r>
            <a:r>
              <a:rPr lang="en-US" sz="1400" dirty="0" err="1" smtClean="0"/>
              <a:t>tds</a:t>
            </a:r>
            <a:r>
              <a:rPr lang="en-US" sz="1400" dirty="0" smtClean="0"/>
              <a:t> : </a:t>
            </a:r>
            <a:r>
              <a:rPr lang="en-US" sz="1400" dirty="0" err="1"/>
              <a:t>td_state</a:t>
            </a:r>
            <a:r>
              <a:rPr lang="en-US" sz="1400" dirty="0"/>
              <a:t>)</a:t>
            </a:r>
          </a:p>
          <a:p>
            <a:pPr marL="0" indent="0">
              <a:buNone/>
            </a:pPr>
            <a:r>
              <a:rPr lang="en-US" sz="1400" dirty="0"/>
              <a:t>       </a:t>
            </a:r>
            <a:r>
              <a:rPr lang="en-US" sz="1400" dirty="0" smtClean="0"/>
              <a:t>        (</a:t>
            </a:r>
            <a:r>
              <a:rPr lang="en-US" sz="1400" b="1" dirty="0" err="1">
                <a:solidFill>
                  <a:srgbClr val="1F497D"/>
                </a:solidFill>
              </a:rPr>
              <a:t>prev</a:t>
            </a:r>
            <a:r>
              <a:rPr lang="en-US" sz="1400" b="1" dirty="0">
                <a:solidFill>
                  <a:srgbClr val="1F497D"/>
                </a:solidFill>
              </a:rPr>
              <a:t> </a:t>
            </a:r>
            <a:r>
              <a:rPr lang="en-US" sz="1400" b="1" dirty="0" smtClean="0">
                <a:solidFill>
                  <a:srgbClr val="1F497D"/>
                </a:solidFill>
              </a:rPr>
              <a:t>next </a:t>
            </a:r>
            <a:r>
              <a:rPr lang="en-US" sz="1400" dirty="0" smtClean="0"/>
              <a:t>: </a:t>
            </a:r>
            <a:r>
              <a:rPr lang="en-US" sz="1400" dirty="0"/>
              <a:t>Z)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Inductive </a:t>
            </a:r>
            <a:r>
              <a:rPr lang="en-US" sz="1400" dirty="0" err="1"/>
              <a:t>tdq</a:t>
            </a:r>
            <a:r>
              <a:rPr lang="en-US" sz="1400" dirty="0"/>
              <a:t> :</a:t>
            </a:r>
            <a:r>
              <a:rPr lang="en-US" sz="1400" dirty="0" smtClean="0"/>
              <a:t>=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| TDQV (</a:t>
            </a:r>
            <a:r>
              <a:rPr lang="en-US" sz="1400" b="1" dirty="0">
                <a:solidFill>
                  <a:schemeClr val="tx2"/>
                </a:solidFill>
              </a:rPr>
              <a:t>head tail</a:t>
            </a:r>
            <a:r>
              <a:rPr lang="en-US" sz="1400" dirty="0"/>
              <a:t>: Z)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Record </a:t>
            </a:r>
            <a:r>
              <a:rPr lang="en-US" sz="1400" b="1" dirty="0">
                <a:solidFill>
                  <a:srgbClr val="0000FF"/>
                </a:solidFill>
              </a:rPr>
              <a:t>abs</a:t>
            </a:r>
            <a:r>
              <a:rPr lang="en-US" sz="1400" dirty="0"/>
              <a:t>:=</a:t>
            </a:r>
            <a:r>
              <a:rPr lang="en-US" sz="1400" dirty="0" smtClean="0"/>
              <a:t>{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   </a:t>
            </a:r>
            <a:r>
              <a:rPr lang="en-US" sz="1400" dirty="0" err="1" smtClean="0"/>
              <a:t>tcbp</a:t>
            </a:r>
            <a:r>
              <a:rPr lang="en-US" sz="1400" dirty="0" smtClean="0"/>
              <a:t> :  </a:t>
            </a:r>
            <a:r>
              <a:rPr lang="en-US" sz="1400" dirty="0" err="1" smtClean="0"/>
              <a:t>ZMap.t</a:t>
            </a:r>
            <a:r>
              <a:rPr lang="en-US" sz="1400" dirty="0" smtClean="0"/>
              <a:t> </a:t>
            </a:r>
            <a:r>
              <a:rPr lang="en-US" sz="1400" dirty="0" err="1"/>
              <a:t>tcb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r>
              <a:rPr lang="en-US" sz="1400" dirty="0"/>
              <a:t>             </a:t>
            </a:r>
            <a:r>
              <a:rPr lang="en-US" sz="1400" dirty="0" err="1" smtClean="0"/>
              <a:t>tdqp</a:t>
            </a:r>
            <a:r>
              <a:rPr lang="en-US" sz="1400" dirty="0" smtClean="0"/>
              <a:t> : </a:t>
            </a:r>
            <a:r>
              <a:rPr lang="en-US" sz="1400" dirty="0" err="1" smtClean="0"/>
              <a:t>ZMap.t</a:t>
            </a:r>
            <a:r>
              <a:rPr lang="en-US" sz="1400" dirty="0" smtClean="0"/>
              <a:t> </a:t>
            </a:r>
            <a:r>
              <a:rPr lang="en-US" sz="1400" dirty="0" err="1" smtClean="0"/>
              <a:t>tdq</a:t>
            </a:r>
            <a:r>
              <a:rPr lang="en-US" sz="1400" dirty="0" smtClean="0"/>
              <a:t> }</a:t>
            </a:r>
            <a:endParaRPr lang="en-US" sz="1400" dirty="0"/>
          </a:p>
          <a:p>
            <a:pPr marL="0" indent="0">
              <a:buNone/>
            </a:pPr>
            <a:endParaRPr lang="en-US" sz="700" dirty="0" smtClean="0"/>
          </a:p>
          <a:p>
            <a:pPr marL="0" indent="0">
              <a:buNone/>
            </a:pPr>
            <a:r>
              <a:rPr lang="en-US" sz="1400" dirty="0"/>
              <a:t>Function </a:t>
            </a:r>
            <a:r>
              <a:rPr lang="en-US" sz="1400" b="1" dirty="0" err="1">
                <a:solidFill>
                  <a:srgbClr val="1F497D"/>
                </a:solidFill>
              </a:rPr>
              <a:t>dequeue</a:t>
            </a:r>
            <a:r>
              <a:rPr lang="en-US" sz="1400" dirty="0"/>
              <a:t> </a:t>
            </a:r>
          </a:p>
          <a:p>
            <a:pPr marL="0" indent="0">
              <a:buNone/>
            </a:pPr>
            <a:r>
              <a:rPr lang="en-US" sz="1400" dirty="0"/>
              <a:t>          (</a:t>
            </a:r>
            <a:r>
              <a:rPr lang="en-US" sz="1400" dirty="0" smtClean="0">
                <a:solidFill>
                  <a:srgbClr val="FF0000"/>
                </a:solidFill>
              </a:rPr>
              <a:t>d</a:t>
            </a:r>
            <a:r>
              <a:rPr lang="en-US" sz="1400" dirty="0" smtClean="0"/>
              <a:t> : </a:t>
            </a:r>
            <a:r>
              <a:rPr lang="en-US" sz="1400" dirty="0" smtClean="0">
                <a:solidFill>
                  <a:srgbClr val="0000FF"/>
                </a:solidFill>
              </a:rPr>
              <a:t>abs</a:t>
            </a:r>
            <a:r>
              <a:rPr lang="en-US" sz="1400" dirty="0"/>
              <a:t>) </a:t>
            </a:r>
            <a:r>
              <a:rPr lang="en-US" sz="1400" dirty="0" smtClean="0"/>
              <a:t>(</a:t>
            </a:r>
            <a:r>
              <a:rPr lang="en-US" sz="1400" dirty="0" err="1" smtClean="0"/>
              <a:t>i</a:t>
            </a:r>
            <a:r>
              <a:rPr lang="en-US" sz="1400" dirty="0" smtClean="0"/>
              <a:t> : Z</a:t>
            </a:r>
            <a:r>
              <a:rPr lang="en-US" sz="1400" dirty="0"/>
              <a:t>) :</a:t>
            </a:r>
            <a:r>
              <a:rPr lang="en-US" sz="1400" dirty="0" smtClean="0"/>
              <a:t>= </a:t>
            </a:r>
          </a:p>
          <a:p>
            <a:pPr marL="0" indent="0">
              <a:buNone/>
            </a:pPr>
            <a:r>
              <a:rPr lang="en-US" sz="1400" dirty="0" smtClean="0"/>
              <a:t>………………</a:t>
            </a:r>
            <a:endParaRPr lang="en-US" sz="1400" dirty="0"/>
          </a:p>
        </p:txBody>
      </p:sp>
      <p:sp>
        <p:nvSpPr>
          <p:cNvPr id="10" name="Content Placeholder 6"/>
          <p:cNvSpPr>
            <a:spLocks noGrp="1"/>
          </p:cNvSpPr>
          <p:nvPr>
            <p:ph sz="half" idx="1"/>
          </p:nvPr>
        </p:nvSpPr>
        <p:spPr>
          <a:xfrm>
            <a:off x="6096000" y="1066800"/>
            <a:ext cx="2819400" cy="5562600"/>
          </a:xfrm>
          <a:solidFill>
            <a:srgbClr val="B8E6B8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i="1" dirty="0" smtClean="0">
                <a:solidFill>
                  <a:srgbClr val="1F497D"/>
                </a:solidFill>
              </a:rPr>
              <a:t>High Layer Spec in Coq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400" dirty="0" smtClean="0"/>
              <a:t>Inductive </a:t>
            </a:r>
            <a:r>
              <a:rPr lang="en-US" sz="1400" dirty="0" err="1"/>
              <a:t>td_state</a:t>
            </a:r>
            <a:r>
              <a:rPr lang="en-US" sz="1400" dirty="0"/>
              <a:t> :=</a:t>
            </a:r>
          </a:p>
          <a:p>
            <a:pPr marL="0" indent="0">
              <a:buNone/>
            </a:pPr>
            <a:r>
              <a:rPr lang="en-US" sz="1400" dirty="0"/>
              <a:t>| TD_READY | TD_RUN</a:t>
            </a:r>
          </a:p>
          <a:p>
            <a:pPr marL="0" indent="0">
              <a:buNone/>
            </a:pPr>
            <a:r>
              <a:rPr lang="en-US" sz="1400" dirty="0"/>
              <a:t>| TD_SLEEP | TD_DEAD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Definition </a:t>
            </a:r>
            <a:r>
              <a:rPr lang="en-US" sz="1400" dirty="0" err="1"/>
              <a:t>tcb</a:t>
            </a:r>
            <a:r>
              <a:rPr lang="en-US" sz="1400" dirty="0"/>
              <a:t> := </a:t>
            </a:r>
            <a:r>
              <a:rPr lang="en-US" sz="1400" dirty="0" err="1"/>
              <a:t>td_state</a:t>
            </a:r>
            <a:r>
              <a:rPr lang="en-US" sz="1400" dirty="0" smtClean="0"/>
              <a:t>.</a:t>
            </a: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Definition </a:t>
            </a:r>
            <a:r>
              <a:rPr lang="en-US" sz="1400" dirty="0" err="1"/>
              <a:t>tdq</a:t>
            </a:r>
            <a:r>
              <a:rPr lang="en-US" sz="1400" dirty="0"/>
              <a:t> := </a:t>
            </a:r>
            <a:r>
              <a:rPr lang="en-US" sz="1400" b="1" dirty="0">
                <a:solidFill>
                  <a:schemeClr val="tx2"/>
                </a:solidFill>
              </a:rPr>
              <a:t>List Z</a:t>
            </a:r>
            <a:r>
              <a:rPr lang="en-US" sz="1400" dirty="0"/>
              <a:t>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Record </a:t>
            </a:r>
            <a:r>
              <a:rPr lang="en-US" sz="1400" b="1" dirty="0">
                <a:solidFill>
                  <a:srgbClr val="0000FF"/>
                </a:solidFill>
              </a:rPr>
              <a:t>abs'</a:t>
            </a:r>
            <a:r>
              <a:rPr lang="en-US" sz="1400" b="1" dirty="0"/>
              <a:t>:</a:t>
            </a:r>
            <a:r>
              <a:rPr lang="en-US" sz="1400" dirty="0"/>
              <a:t>=</a:t>
            </a:r>
            <a:r>
              <a:rPr lang="en-US" sz="1400" dirty="0" smtClean="0"/>
              <a:t>{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    </a:t>
            </a:r>
            <a:r>
              <a:rPr lang="en-US" sz="1400" dirty="0" err="1" smtClean="0"/>
              <a:t>tcbp</a:t>
            </a:r>
            <a:r>
              <a:rPr lang="en-US" sz="1400" dirty="0" smtClean="0"/>
              <a:t> : </a:t>
            </a:r>
            <a:r>
              <a:rPr lang="en-US" sz="1400" dirty="0" err="1" smtClean="0"/>
              <a:t>ZMap.t</a:t>
            </a:r>
            <a:r>
              <a:rPr lang="en-US" sz="1400" dirty="0" smtClean="0"/>
              <a:t> </a:t>
            </a:r>
            <a:r>
              <a:rPr lang="en-US" sz="1400" dirty="0" err="1"/>
              <a:t>tcb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r>
              <a:rPr lang="en-US" sz="1400" dirty="0"/>
              <a:t>              </a:t>
            </a:r>
            <a:r>
              <a:rPr lang="en-US" sz="1400" dirty="0" err="1" smtClean="0"/>
              <a:t>tdqp</a:t>
            </a:r>
            <a:r>
              <a:rPr lang="en-US" sz="1400" dirty="0" smtClean="0"/>
              <a:t> : </a:t>
            </a:r>
            <a:r>
              <a:rPr lang="en-US" sz="1400" dirty="0" err="1" smtClean="0"/>
              <a:t>ZMap.t</a:t>
            </a:r>
            <a:r>
              <a:rPr lang="en-US" sz="1400" dirty="0" smtClean="0"/>
              <a:t> </a:t>
            </a:r>
            <a:r>
              <a:rPr lang="en-US" sz="1400" dirty="0" err="1" smtClean="0"/>
              <a:t>tdq</a:t>
            </a:r>
            <a:r>
              <a:rPr lang="en-US" sz="1400" dirty="0" smtClean="0"/>
              <a:t> }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Function </a:t>
            </a:r>
            <a:r>
              <a:rPr lang="en-US" sz="1400" b="1" dirty="0" err="1">
                <a:solidFill>
                  <a:schemeClr val="tx2"/>
                </a:solidFill>
              </a:rPr>
              <a:t>dequeue</a:t>
            </a:r>
            <a:r>
              <a:rPr lang="en-US" sz="1400" dirty="0"/>
              <a:t> </a:t>
            </a:r>
          </a:p>
          <a:p>
            <a:pPr marL="0" indent="0">
              <a:buNone/>
            </a:pPr>
            <a:r>
              <a:rPr lang="en-US" sz="1400" dirty="0"/>
              <a:t>        (</a:t>
            </a:r>
            <a:r>
              <a:rPr lang="en-US" sz="1400" dirty="0" smtClean="0">
                <a:solidFill>
                  <a:srgbClr val="FF0000"/>
                </a:solidFill>
              </a:rPr>
              <a:t>d</a:t>
            </a:r>
            <a:r>
              <a:rPr lang="en-US" sz="1400" dirty="0" smtClean="0"/>
              <a:t> : </a:t>
            </a:r>
            <a:r>
              <a:rPr lang="en-US" sz="1400" dirty="0" smtClean="0">
                <a:solidFill>
                  <a:srgbClr val="0000FF"/>
                </a:solidFill>
              </a:rPr>
              <a:t>abs</a:t>
            </a:r>
            <a:r>
              <a:rPr lang="en-US" sz="1400" dirty="0">
                <a:solidFill>
                  <a:srgbClr val="0000FF"/>
                </a:solidFill>
              </a:rPr>
              <a:t>'</a:t>
            </a:r>
            <a:r>
              <a:rPr lang="en-US" sz="1400" dirty="0"/>
              <a:t>) </a:t>
            </a:r>
            <a:r>
              <a:rPr lang="en-US" sz="1400" dirty="0" smtClean="0"/>
              <a:t>(</a:t>
            </a:r>
            <a:r>
              <a:rPr lang="en-US" sz="1400" dirty="0" err="1" smtClean="0"/>
              <a:t>i</a:t>
            </a:r>
            <a:r>
              <a:rPr lang="en-US" sz="1400" dirty="0" smtClean="0"/>
              <a:t> : Z</a:t>
            </a:r>
            <a:r>
              <a:rPr lang="en-US" sz="1400" dirty="0"/>
              <a:t>) :=</a:t>
            </a:r>
          </a:p>
          <a:p>
            <a:pPr marL="0" indent="0">
              <a:buNone/>
            </a:pPr>
            <a:r>
              <a:rPr lang="en-US" sz="1400" dirty="0"/>
              <a:t>match (</a:t>
            </a:r>
            <a:r>
              <a:rPr lang="en-US" sz="1400" dirty="0" err="1"/>
              <a:t>d.tdqp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) with</a:t>
            </a:r>
          </a:p>
          <a:p>
            <a:pPr marL="0" indent="0">
              <a:buNone/>
            </a:pPr>
            <a:r>
              <a:rPr lang="en-US" sz="1400" dirty="0" smtClean="0"/>
              <a:t>    | </a:t>
            </a:r>
            <a:r>
              <a:rPr lang="en-US" sz="1400" dirty="0"/>
              <a:t>h :: q' =&gt;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Some</a:t>
            </a:r>
            <a:r>
              <a:rPr lang="en-US" sz="1400" dirty="0"/>
              <a:t>(</a:t>
            </a:r>
            <a:r>
              <a:rPr lang="en-US" sz="1400" dirty="0" err="1"/>
              <a:t>set_tdq</a:t>
            </a:r>
            <a:r>
              <a:rPr lang="en-US" sz="1400" dirty="0"/>
              <a:t> d </a:t>
            </a:r>
            <a:r>
              <a:rPr lang="en-US" sz="1400" dirty="0" err="1"/>
              <a:t>i</a:t>
            </a:r>
            <a:r>
              <a:rPr lang="en-US" sz="1400" dirty="0"/>
              <a:t> q', h)</a:t>
            </a:r>
          </a:p>
          <a:p>
            <a:pPr marL="0" indent="0">
              <a:buNone/>
            </a:pPr>
            <a:r>
              <a:rPr lang="en-US" sz="1400" dirty="0" smtClean="0"/>
              <a:t>    | </a:t>
            </a:r>
            <a:r>
              <a:rPr lang="en-US" sz="1400" dirty="0"/>
              <a:t>nil =&gt; </a:t>
            </a:r>
            <a:r>
              <a:rPr lang="en-US" sz="1400" dirty="0" smtClean="0"/>
              <a:t>None</a:t>
            </a:r>
          </a:p>
          <a:p>
            <a:pPr marL="0" indent="0">
              <a:buNone/>
            </a:pPr>
            <a:r>
              <a:rPr lang="en-US" sz="1400" dirty="0" smtClean="0"/>
              <a:t>end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12590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2819400" y="3505200"/>
            <a:ext cx="533400" cy="609600"/>
          </a:xfrm>
          <a:prstGeom prst="rect">
            <a:avLst/>
          </a:prstGeom>
          <a:solidFill>
            <a:srgbClr val="66CCFF"/>
          </a:solidFill>
          <a:ln w="12700" cmpd="sng">
            <a:solidFill>
              <a:srgbClr val="558E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5867400" y="3505200"/>
            <a:ext cx="533400" cy="609600"/>
          </a:xfrm>
          <a:prstGeom prst="rect">
            <a:avLst/>
          </a:prstGeom>
          <a:solidFill>
            <a:srgbClr val="66CCFF"/>
          </a:solidFill>
          <a:ln w="12700" cmpd="sng">
            <a:solidFill>
              <a:srgbClr val="558E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Example: </a:t>
            </a:r>
            <a:r>
              <a:rPr lang="en-US" dirty="0" err="1" smtClean="0">
                <a:latin typeface="Arial"/>
                <a:cs typeface="Arial"/>
              </a:rPr>
              <a:t>Dequeue</a:t>
            </a:r>
            <a:r>
              <a:rPr lang="en-US" dirty="0" smtClean="0">
                <a:latin typeface="Arial"/>
                <a:cs typeface="Arial"/>
              </a:rPr>
              <a:t>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2" name="Shape 271"/>
          <p:cNvSpPr/>
          <p:nvPr/>
        </p:nvSpPr>
        <p:spPr>
          <a:xfrm>
            <a:off x="152400" y="5302447"/>
            <a:ext cx="1371600" cy="629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500">
                <a:solidFill>
                  <a:srgbClr val="53585F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0000"/>
                </a:solidFill>
              </a:rPr>
              <a:t>Concrete Memory</a:t>
            </a:r>
            <a:endParaRPr sz="2800" b="1" dirty="0">
              <a:solidFill>
                <a:srgbClr val="FF0000"/>
              </a:solidFill>
            </a:endParaRPr>
          </a:p>
        </p:txBody>
      </p:sp>
      <p:sp>
        <p:nvSpPr>
          <p:cNvPr id="58" name="Shape 271"/>
          <p:cNvSpPr/>
          <p:nvPr/>
        </p:nvSpPr>
        <p:spPr>
          <a:xfrm>
            <a:off x="7086600" y="4800600"/>
            <a:ext cx="685800" cy="476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500">
                <a:solidFill>
                  <a:srgbClr val="53585F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chemeClr val="accent2"/>
                </a:solidFill>
              </a:rPr>
              <a:t>tail</a:t>
            </a:r>
            <a:endParaRPr sz="2400" dirty="0">
              <a:solidFill>
                <a:schemeClr val="accent2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7010400" y="4800600"/>
            <a:ext cx="0" cy="5214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4724400" y="4800600"/>
            <a:ext cx="762000" cy="521493"/>
            <a:chOff x="4724400" y="4800600"/>
            <a:chExt cx="762000" cy="521493"/>
          </a:xfrm>
        </p:grpSpPr>
        <p:sp>
          <p:nvSpPr>
            <p:cNvPr id="55" name="Shape 271"/>
            <p:cNvSpPr/>
            <p:nvPr/>
          </p:nvSpPr>
          <p:spPr>
            <a:xfrm>
              <a:off x="4800600" y="4800600"/>
              <a:ext cx="685800" cy="47684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4500">
                  <a:solidFill>
                    <a:srgbClr val="53585F"/>
                  </a:solidFill>
                  <a:latin typeface="Microsoft Sans Serif"/>
                  <a:ea typeface="Microsoft Sans Serif"/>
                  <a:cs typeface="Microsoft Sans Serif"/>
                  <a:sym typeface="Microsoft Sans Serif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en-US" sz="2000" dirty="0" smtClean="0">
                  <a:solidFill>
                    <a:schemeClr val="accent2"/>
                  </a:solidFill>
                </a:rPr>
                <a:t>head</a:t>
              </a:r>
              <a:endParaRPr sz="2400" dirty="0">
                <a:solidFill>
                  <a:schemeClr val="accent2"/>
                </a:solidFill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4724400" y="4800600"/>
              <a:ext cx="0" cy="5214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3" name="Shape 271"/>
          <p:cNvSpPr/>
          <p:nvPr/>
        </p:nvSpPr>
        <p:spPr>
          <a:xfrm>
            <a:off x="152400" y="3233140"/>
            <a:ext cx="1371600" cy="629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500">
                <a:solidFill>
                  <a:srgbClr val="53585F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0000"/>
                </a:solidFill>
              </a:rPr>
              <a:t>Low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0000"/>
                </a:solidFill>
              </a:rPr>
              <a:t>Abs-State</a:t>
            </a:r>
            <a:endParaRPr sz="2800" b="1" dirty="0">
              <a:solidFill>
                <a:srgbClr val="FF0000"/>
              </a:solidFill>
            </a:endParaRPr>
          </a:p>
        </p:txBody>
      </p:sp>
      <p:sp>
        <p:nvSpPr>
          <p:cNvPr id="101" name="Shape 271"/>
          <p:cNvSpPr/>
          <p:nvPr/>
        </p:nvSpPr>
        <p:spPr>
          <a:xfrm>
            <a:off x="152400" y="1656754"/>
            <a:ext cx="1371600" cy="629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500">
                <a:solidFill>
                  <a:srgbClr val="53585F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0000"/>
                </a:solidFill>
              </a:rPr>
              <a:t>High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0000"/>
                </a:solidFill>
              </a:rPr>
              <a:t>Abs-State</a:t>
            </a:r>
            <a:endParaRPr sz="2800" b="1" dirty="0">
              <a:solidFill>
                <a:srgbClr val="FF0000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2590800" y="1676400"/>
            <a:ext cx="533400" cy="609600"/>
          </a:xfrm>
          <a:prstGeom prst="rect">
            <a:avLst/>
          </a:prstGeom>
          <a:solidFill>
            <a:srgbClr val="66CCFF"/>
          </a:solidFill>
          <a:ln w="12700" cmpd="sng">
            <a:solidFill>
              <a:srgbClr val="558E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112" name="Rectangle 111"/>
          <p:cNvSpPr/>
          <p:nvPr/>
        </p:nvSpPr>
        <p:spPr>
          <a:xfrm>
            <a:off x="3505200" y="1676400"/>
            <a:ext cx="533400" cy="609600"/>
          </a:xfrm>
          <a:prstGeom prst="rect">
            <a:avLst/>
          </a:prstGeom>
          <a:solidFill>
            <a:srgbClr val="66CCFF"/>
          </a:solidFill>
          <a:ln w="12700" cmpd="sng">
            <a:solidFill>
              <a:srgbClr val="558E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676400" y="1668661"/>
            <a:ext cx="914400" cy="617339"/>
            <a:chOff x="1676400" y="1668661"/>
            <a:chExt cx="914400" cy="617339"/>
          </a:xfrm>
        </p:grpSpPr>
        <p:sp>
          <p:nvSpPr>
            <p:cNvPr id="104" name="Rectangle 103"/>
            <p:cNvSpPr/>
            <p:nvPr/>
          </p:nvSpPr>
          <p:spPr>
            <a:xfrm>
              <a:off x="1676400" y="1676400"/>
              <a:ext cx="533400" cy="609600"/>
            </a:xfrm>
            <a:prstGeom prst="rect">
              <a:avLst/>
            </a:prstGeom>
            <a:solidFill>
              <a:srgbClr val="66CCFF"/>
            </a:solidFill>
            <a:ln w="12700" cmpd="sng">
              <a:solidFill>
                <a:srgbClr val="558ED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120" name="Shape 271"/>
            <p:cNvSpPr/>
            <p:nvPr/>
          </p:nvSpPr>
          <p:spPr>
            <a:xfrm>
              <a:off x="2286000" y="1668661"/>
              <a:ext cx="304800" cy="47684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4500">
                  <a:solidFill>
                    <a:srgbClr val="53585F"/>
                  </a:solidFill>
                  <a:latin typeface="Microsoft Sans Serif"/>
                  <a:ea typeface="Microsoft Sans Serif"/>
                  <a:cs typeface="Microsoft Sans Serif"/>
                  <a:sym typeface="Microsoft Sans Serif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en-US" sz="3200" b="1" dirty="0" smtClean="0">
                  <a:solidFill>
                    <a:schemeClr val="accent2"/>
                  </a:solidFill>
                </a:rPr>
                <a:t>::</a:t>
              </a:r>
              <a:endParaRPr sz="36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21" name="Shape 271"/>
          <p:cNvSpPr/>
          <p:nvPr/>
        </p:nvSpPr>
        <p:spPr>
          <a:xfrm>
            <a:off x="3200400" y="1668661"/>
            <a:ext cx="304800" cy="476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500">
                <a:solidFill>
                  <a:srgbClr val="53585F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b="1" dirty="0" smtClean="0">
                <a:solidFill>
                  <a:schemeClr val="accent2"/>
                </a:solidFill>
              </a:rPr>
              <a:t>::</a:t>
            </a:r>
            <a:endParaRPr sz="3600" b="1" dirty="0">
              <a:solidFill>
                <a:schemeClr val="accent2"/>
              </a:solidFill>
            </a:endParaRPr>
          </a:p>
        </p:txBody>
      </p:sp>
      <p:sp>
        <p:nvSpPr>
          <p:cNvPr id="122" name="Shape 271"/>
          <p:cNvSpPr/>
          <p:nvPr/>
        </p:nvSpPr>
        <p:spPr>
          <a:xfrm>
            <a:off x="4114800" y="1668661"/>
            <a:ext cx="304800" cy="476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500">
                <a:solidFill>
                  <a:srgbClr val="53585F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b="1" dirty="0" smtClean="0">
                <a:solidFill>
                  <a:schemeClr val="accent2"/>
                </a:solidFill>
              </a:rPr>
              <a:t>::</a:t>
            </a:r>
            <a:endParaRPr sz="3600" b="1" dirty="0">
              <a:solidFill>
                <a:schemeClr val="accent2"/>
              </a:solidFill>
            </a:endParaRPr>
          </a:p>
        </p:txBody>
      </p:sp>
      <p:sp>
        <p:nvSpPr>
          <p:cNvPr id="123" name="Shape 271"/>
          <p:cNvSpPr/>
          <p:nvPr/>
        </p:nvSpPr>
        <p:spPr>
          <a:xfrm>
            <a:off x="4419600" y="1668661"/>
            <a:ext cx="762000" cy="476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500">
                <a:solidFill>
                  <a:srgbClr val="53585F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b="1" dirty="0" smtClean="0">
                <a:solidFill>
                  <a:schemeClr val="accent2"/>
                </a:solidFill>
              </a:rPr>
              <a:t>nil</a:t>
            </a:r>
            <a:endParaRPr sz="3600" b="1" dirty="0">
              <a:solidFill>
                <a:schemeClr val="accent2"/>
              </a:solidFill>
            </a:endParaRPr>
          </a:p>
        </p:txBody>
      </p:sp>
      <p:sp>
        <p:nvSpPr>
          <p:cNvPr id="53" name="Shape 271"/>
          <p:cNvSpPr/>
          <p:nvPr/>
        </p:nvSpPr>
        <p:spPr>
          <a:xfrm>
            <a:off x="1752600" y="4724400"/>
            <a:ext cx="76200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500">
                <a:solidFill>
                  <a:srgbClr val="53585F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2000" dirty="0" err="1" smtClean="0">
                <a:solidFill>
                  <a:srgbClr val="183769"/>
                </a:solidFill>
              </a:rPr>
              <a:t>tcbp</a:t>
            </a:r>
            <a:r>
              <a:rPr lang="en-US" sz="2000" dirty="0" smtClean="0">
                <a:solidFill>
                  <a:srgbClr val="183769"/>
                </a:solidFill>
              </a:rPr>
              <a:t>[0]</a:t>
            </a:r>
            <a:endParaRPr sz="2000" dirty="0">
              <a:solidFill>
                <a:srgbClr val="183769"/>
              </a:solidFill>
            </a:endParaRPr>
          </a:p>
        </p:txBody>
      </p:sp>
      <p:sp>
        <p:nvSpPr>
          <p:cNvPr id="71" name="Shape 271"/>
          <p:cNvSpPr/>
          <p:nvPr/>
        </p:nvSpPr>
        <p:spPr>
          <a:xfrm>
            <a:off x="3886200" y="4724400"/>
            <a:ext cx="76200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500">
                <a:solidFill>
                  <a:srgbClr val="53585F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2000" dirty="0" err="1" smtClean="0">
                <a:solidFill>
                  <a:srgbClr val="183769"/>
                </a:solidFill>
              </a:rPr>
              <a:t>tcbp</a:t>
            </a:r>
            <a:r>
              <a:rPr lang="en-US" sz="2000" dirty="0" smtClean="0">
                <a:solidFill>
                  <a:srgbClr val="183769"/>
                </a:solidFill>
              </a:rPr>
              <a:t>[1]</a:t>
            </a:r>
            <a:endParaRPr sz="2000" dirty="0">
              <a:solidFill>
                <a:srgbClr val="183769"/>
              </a:solidFill>
            </a:endParaRPr>
          </a:p>
        </p:txBody>
      </p:sp>
      <p:sp>
        <p:nvSpPr>
          <p:cNvPr id="97" name="Shape 271"/>
          <p:cNvSpPr/>
          <p:nvPr/>
        </p:nvSpPr>
        <p:spPr>
          <a:xfrm>
            <a:off x="6172200" y="4648200"/>
            <a:ext cx="76200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500">
                <a:solidFill>
                  <a:srgbClr val="53585F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2000" dirty="0" err="1" smtClean="0">
                <a:solidFill>
                  <a:srgbClr val="183769"/>
                </a:solidFill>
              </a:rPr>
              <a:t>tcbp</a:t>
            </a:r>
            <a:r>
              <a:rPr lang="en-US" sz="2000" dirty="0" smtClean="0">
                <a:solidFill>
                  <a:srgbClr val="183769"/>
                </a:solidFill>
              </a:rPr>
              <a:t>[2]</a:t>
            </a:r>
            <a:endParaRPr sz="2000" dirty="0">
              <a:solidFill>
                <a:srgbClr val="183769"/>
              </a:solidFill>
            </a:endParaRPr>
          </a:p>
        </p:txBody>
      </p:sp>
      <p:sp>
        <p:nvSpPr>
          <p:cNvPr id="106" name="Shape 271"/>
          <p:cNvSpPr/>
          <p:nvPr/>
        </p:nvSpPr>
        <p:spPr>
          <a:xfrm>
            <a:off x="7391400" y="2971800"/>
            <a:ext cx="685800" cy="476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500">
                <a:solidFill>
                  <a:srgbClr val="53585F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chemeClr val="accent2"/>
                </a:solidFill>
              </a:rPr>
              <a:t>tail</a:t>
            </a:r>
            <a:endParaRPr sz="2400" dirty="0">
              <a:solidFill>
                <a:schemeClr val="accent2"/>
              </a:solidFill>
            </a:endParaRPr>
          </a:p>
        </p:txBody>
      </p:sp>
      <p:cxnSp>
        <p:nvCxnSpPr>
          <p:cNvPr id="107" name="Straight Arrow Connector 106"/>
          <p:cNvCxnSpPr/>
          <p:nvPr/>
        </p:nvCxnSpPr>
        <p:spPr>
          <a:xfrm>
            <a:off x="7315200" y="2971800"/>
            <a:ext cx="0" cy="521493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4953000" y="2971800"/>
            <a:ext cx="762000" cy="521493"/>
            <a:chOff x="4953000" y="2971800"/>
            <a:chExt cx="762000" cy="521493"/>
          </a:xfrm>
        </p:grpSpPr>
        <p:sp>
          <p:nvSpPr>
            <p:cNvPr id="105" name="Shape 271"/>
            <p:cNvSpPr/>
            <p:nvPr/>
          </p:nvSpPr>
          <p:spPr>
            <a:xfrm>
              <a:off x="5029200" y="2971800"/>
              <a:ext cx="685800" cy="47684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4500">
                  <a:solidFill>
                    <a:srgbClr val="53585F"/>
                  </a:solidFill>
                  <a:latin typeface="Microsoft Sans Serif"/>
                  <a:ea typeface="Microsoft Sans Serif"/>
                  <a:cs typeface="Microsoft Sans Serif"/>
                  <a:sym typeface="Microsoft Sans Serif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en-US" sz="2000" dirty="0" smtClean="0">
                  <a:solidFill>
                    <a:schemeClr val="accent2"/>
                  </a:solidFill>
                </a:rPr>
                <a:t>head</a:t>
              </a:r>
              <a:endParaRPr sz="2400" dirty="0">
                <a:solidFill>
                  <a:schemeClr val="accent2"/>
                </a:solidFill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>
              <a:off x="4953000" y="2971800"/>
              <a:ext cx="0" cy="521493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4" name="Rectangle 113"/>
          <p:cNvSpPr/>
          <p:nvPr/>
        </p:nvSpPr>
        <p:spPr>
          <a:xfrm>
            <a:off x="4622800" y="3505200"/>
            <a:ext cx="711200" cy="609600"/>
          </a:xfrm>
          <a:prstGeom prst="rect">
            <a:avLst/>
          </a:prstGeom>
          <a:solidFill>
            <a:srgbClr val="BACDE5"/>
          </a:solidFill>
          <a:ln w="12700" cmpd="sng">
            <a:solidFill>
              <a:srgbClr val="558E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Ready</a:t>
            </a:r>
            <a:endParaRPr lang="en-US" sz="1400" dirty="0"/>
          </a:p>
        </p:txBody>
      </p:sp>
      <p:sp>
        <p:nvSpPr>
          <p:cNvPr id="115" name="Rectangle 114"/>
          <p:cNvSpPr/>
          <p:nvPr/>
        </p:nvSpPr>
        <p:spPr>
          <a:xfrm>
            <a:off x="5334000" y="3505200"/>
            <a:ext cx="533400" cy="609600"/>
          </a:xfrm>
          <a:prstGeom prst="rect">
            <a:avLst/>
          </a:prstGeom>
          <a:solidFill>
            <a:srgbClr val="66CCFF"/>
          </a:solidFill>
          <a:ln w="12700" cmpd="sng">
            <a:solidFill>
              <a:srgbClr val="558E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Shape 271"/>
          <p:cNvSpPr/>
          <p:nvPr/>
        </p:nvSpPr>
        <p:spPr>
          <a:xfrm>
            <a:off x="1676400" y="2971800"/>
            <a:ext cx="83820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500">
                <a:solidFill>
                  <a:srgbClr val="53585F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2000" dirty="0" err="1" smtClean="0">
                <a:solidFill>
                  <a:srgbClr val="183769"/>
                </a:solidFill>
              </a:rPr>
              <a:t>tcbp</a:t>
            </a:r>
            <a:r>
              <a:rPr lang="en-US" sz="2000" dirty="0" smtClean="0">
                <a:solidFill>
                  <a:srgbClr val="183769"/>
                </a:solidFill>
              </a:rPr>
              <a:t>(0</a:t>
            </a:r>
            <a:r>
              <a:rPr lang="en-US" sz="2000" dirty="0">
                <a:solidFill>
                  <a:srgbClr val="183769"/>
                </a:solidFill>
              </a:rPr>
              <a:t>)</a:t>
            </a:r>
            <a:endParaRPr sz="2000" dirty="0">
              <a:solidFill>
                <a:srgbClr val="183769"/>
              </a:solidFill>
            </a:endParaRPr>
          </a:p>
        </p:txBody>
      </p:sp>
      <p:sp>
        <p:nvSpPr>
          <p:cNvPr id="119" name="Shape 271"/>
          <p:cNvSpPr/>
          <p:nvPr/>
        </p:nvSpPr>
        <p:spPr>
          <a:xfrm>
            <a:off x="4038600" y="2971800"/>
            <a:ext cx="83820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500">
                <a:solidFill>
                  <a:srgbClr val="53585F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2000" dirty="0" err="1" smtClean="0">
                <a:solidFill>
                  <a:srgbClr val="183769"/>
                </a:solidFill>
              </a:rPr>
              <a:t>tcbp</a:t>
            </a:r>
            <a:r>
              <a:rPr lang="en-US" sz="2000" dirty="0" smtClean="0">
                <a:solidFill>
                  <a:srgbClr val="183769"/>
                </a:solidFill>
              </a:rPr>
              <a:t>(1</a:t>
            </a:r>
            <a:r>
              <a:rPr lang="en-US" sz="2000" dirty="0">
                <a:solidFill>
                  <a:srgbClr val="183769"/>
                </a:solidFill>
              </a:rPr>
              <a:t>)</a:t>
            </a:r>
            <a:endParaRPr sz="2000" dirty="0">
              <a:solidFill>
                <a:srgbClr val="183769"/>
              </a:solidFill>
            </a:endParaRPr>
          </a:p>
        </p:txBody>
      </p:sp>
      <p:sp>
        <p:nvSpPr>
          <p:cNvPr id="131" name="Shape 271"/>
          <p:cNvSpPr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500">
                <a:solidFill>
                  <a:srgbClr val="53585F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2000" dirty="0" err="1" smtClean="0">
                <a:solidFill>
                  <a:srgbClr val="183769"/>
                </a:solidFill>
              </a:rPr>
              <a:t>tcbp</a:t>
            </a:r>
            <a:r>
              <a:rPr lang="en-US" sz="2000" dirty="0" smtClean="0">
                <a:solidFill>
                  <a:srgbClr val="183769"/>
                </a:solidFill>
              </a:rPr>
              <a:t>(2</a:t>
            </a:r>
            <a:r>
              <a:rPr lang="en-US" sz="2000" dirty="0">
                <a:solidFill>
                  <a:srgbClr val="183769"/>
                </a:solidFill>
              </a:rPr>
              <a:t>)</a:t>
            </a:r>
            <a:endParaRPr sz="2000" dirty="0">
              <a:solidFill>
                <a:srgbClr val="183769"/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6096000" y="1676400"/>
            <a:ext cx="711200" cy="609600"/>
          </a:xfrm>
          <a:prstGeom prst="rect">
            <a:avLst/>
          </a:prstGeom>
          <a:solidFill>
            <a:srgbClr val="BACDE5"/>
          </a:solidFill>
          <a:ln w="12700" cmpd="sng">
            <a:solidFill>
              <a:srgbClr val="558E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Ready</a:t>
            </a:r>
            <a:endParaRPr lang="en-US" sz="1400" dirty="0"/>
          </a:p>
        </p:txBody>
      </p:sp>
      <p:sp>
        <p:nvSpPr>
          <p:cNvPr id="139" name="Shape 271"/>
          <p:cNvSpPr/>
          <p:nvPr/>
        </p:nvSpPr>
        <p:spPr>
          <a:xfrm>
            <a:off x="6096000" y="1219200"/>
            <a:ext cx="83820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500">
                <a:solidFill>
                  <a:srgbClr val="53585F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2000" dirty="0" err="1" smtClean="0">
                <a:solidFill>
                  <a:srgbClr val="183769"/>
                </a:solidFill>
              </a:rPr>
              <a:t>tcbp</a:t>
            </a:r>
            <a:r>
              <a:rPr lang="en-US" sz="2000" dirty="0" smtClean="0">
                <a:solidFill>
                  <a:srgbClr val="183769"/>
                </a:solidFill>
              </a:rPr>
              <a:t>(0</a:t>
            </a:r>
            <a:r>
              <a:rPr lang="en-US" sz="2000" dirty="0">
                <a:solidFill>
                  <a:srgbClr val="183769"/>
                </a:solidFill>
              </a:rPr>
              <a:t>)</a:t>
            </a:r>
            <a:endParaRPr sz="2000" dirty="0">
              <a:solidFill>
                <a:srgbClr val="183769"/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7061200" y="1676400"/>
            <a:ext cx="711200" cy="609600"/>
          </a:xfrm>
          <a:prstGeom prst="rect">
            <a:avLst/>
          </a:prstGeom>
          <a:solidFill>
            <a:srgbClr val="BACDE5"/>
          </a:solidFill>
          <a:ln w="12700" cmpd="sng">
            <a:solidFill>
              <a:srgbClr val="558E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Ready</a:t>
            </a:r>
            <a:endParaRPr lang="en-US" sz="1400" dirty="0"/>
          </a:p>
        </p:txBody>
      </p:sp>
      <p:sp>
        <p:nvSpPr>
          <p:cNvPr id="141" name="Shape 271"/>
          <p:cNvSpPr/>
          <p:nvPr/>
        </p:nvSpPr>
        <p:spPr>
          <a:xfrm>
            <a:off x="7061200" y="1219200"/>
            <a:ext cx="78740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500">
                <a:solidFill>
                  <a:srgbClr val="53585F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2000" dirty="0" err="1" smtClean="0">
                <a:solidFill>
                  <a:srgbClr val="183769"/>
                </a:solidFill>
              </a:rPr>
              <a:t>tcbp</a:t>
            </a:r>
            <a:r>
              <a:rPr lang="en-US" sz="2000" dirty="0" smtClean="0">
                <a:solidFill>
                  <a:srgbClr val="183769"/>
                </a:solidFill>
              </a:rPr>
              <a:t>(1)</a:t>
            </a:r>
            <a:endParaRPr sz="2000" dirty="0">
              <a:solidFill>
                <a:srgbClr val="183769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8051800" y="1676400"/>
            <a:ext cx="711200" cy="609600"/>
          </a:xfrm>
          <a:prstGeom prst="rect">
            <a:avLst/>
          </a:prstGeom>
          <a:solidFill>
            <a:srgbClr val="BACDE5"/>
          </a:solidFill>
          <a:ln w="12700" cmpd="sng">
            <a:solidFill>
              <a:srgbClr val="558E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Ready</a:t>
            </a:r>
            <a:endParaRPr lang="en-US" sz="1400" dirty="0"/>
          </a:p>
        </p:txBody>
      </p:sp>
      <p:sp>
        <p:nvSpPr>
          <p:cNvPr id="143" name="Shape 271"/>
          <p:cNvSpPr/>
          <p:nvPr/>
        </p:nvSpPr>
        <p:spPr>
          <a:xfrm>
            <a:off x="8051800" y="1219200"/>
            <a:ext cx="78740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500">
                <a:solidFill>
                  <a:srgbClr val="53585F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2000" dirty="0" err="1" smtClean="0">
                <a:solidFill>
                  <a:srgbClr val="183769"/>
                </a:solidFill>
              </a:rPr>
              <a:t>tcbp</a:t>
            </a:r>
            <a:r>
              <a:rPr lang="en-US" sz="2000" dirty="0" smtClean="0">
                <a:solidFill>
                  <a:srgbClr val="183769"/>
                </a:solidFill>
              </a:rPr>
              <a:t>(2)</a:t>
            </a:r>
            <a:endParaRPr sz="2000" dirty="0">
              <a:solidFill>
                <a:srgbClr val="183769"/>
              </a:solidFill>
            </a:endParaRPr>
          </a:p>
        </p:txBody>
      </p:sp>
      <p:sp>
        <p:nvSpPr>
          <p:cNvPr id="144" name="Plus 143"/>
          <p:cNvSpPr/>
          <p:nvPr/>
        </p:nvSpPr>
        <p:spPr>
          <a:xfrm>
            <a:off x="5105400" y="1676400"/>
            <a:ext cx="533400" cy="533400"/>
          </a:xfrm>
          <a:prstGeom prst="mathPlus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972954"/>
              </p:ext>
            </p:extLst>
          </p:nvPr>
        </p:nvGraphicFramePr>
        <p:xfrm>
          <a:off x="2057400" y="5328046"/>
          <a:ext cx="2286000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"/>
                <a:gridCol w="696686"/>
                <a:gridCol w="776514"/>
              </a:tblGrid>
              <a:tr h="615555"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400" dirty="0" smtClean="0"/>
                        <a:t>Ready</a:t>
                      </a:r>
                    </a:p>
                    <a:p>
                      <a:pPr algn="ctr"/>
                      <a:endParaRPr lang="en-US" sz="10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558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558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269475"/>
              </p:ext>
            </p:extLst>
          </p:nvPr>
        </p:nvGraphicFramePr>
        <p:xfrm>
          <a:off x="6629400" y="5328046"/>
          <a:ext cx="2286000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"/>
                <a:gridCol w="696686"/>
                <a:gridCol w="7765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Ready</a:t>
                      </a:r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558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558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</a:tbl>
          </a:graphicData>
        </a:graphic>
      </p:graphicFrame>
      <p:sp>
        <p:nvSpPr>
          <p:cNvPr id="77" name="Rectangle 76"/>
          <p:cNvSpPr/>
          <p:nvPr/>
        </p:nvSpPr>
        <p:spPr>
          <a:xfrm>
            <a:off x="2108200" y="3505200"/>
            <a:ext cx="711200" cy="609600"/>
          </a:xfrm>
          <a:prstGeom prst="rect">
            <a:avLst/>
          </a:prstGeom>
          <a:solidFill>
            <a:srgbClr val="BACDE5"/>
          </a:solidFill>
          <a:ln w="12700" cmpd="sng">
            <a:solidFill>
              <a:srgbClr val="558E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Ready</a:t>
            </a:r>
            <a:endParaRPr lang="en-US" sz="1400" dirty="0"/>
          </a:p>
        </p:txBody>
      </p:sp>
      <p:grpSp>
        <p:nvGrpSpPr>
          <p:cNvPr id="9" name="Group 8"/>
          <p:cNvGrpSpPr/>
          <p:nvPr/>
        </p:nvGrpSpPr>
        <p:grpSpPr>
          <a:xfrm>
            <a:off x="2819400" y="3505200"/>
            <a:ext cx="3581400" cy="609600"/>
            <a:chOff x="2819400" y="3505200"/>
            <a:chExt cx="3581400" cy="609600"/>
          </a:xfrm>
        </p:grpSpPr>
        <p:sp>
          <p:nvSpPr>
            <p:cNvPr id="116" name="Rectangle 115"/>
            <p:cNvSpPr/>
            <p:nvPr/>
          </p:nvSpPr>
          <p:spPr>
            <a:xfrm>
              <a:off x="5867400" y="3505200"/>
              <a:ext cx="533400" cy="609600"/>
            </a:xfrm>
            <a:prstGeom prst="rect">
              <a:avLst/>
            </a:prstGeom>
            <a:solidFill>
              <a:srgbClr val="66CCFF"/>
            </a:solidFill>
            <a:ln w="12700" cmpd="sng">
              <a:solidFill>
                <a:srgbClr val="558ED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819400" y="3505200"/>
              <a:ext cx="533400" cy="609600"/>
            </a:xfrm>
            <a:prstGeom prst="rect">
              <a:avLst/>
            </a:prstGeom>
            <a:solidFill>
              <a:srgbClr val="66CCFF"/>
            </a:solidFill>
            <a:ln w="12700" cmpd="sng">
              <a:solidFill>
                <a:srgbClr val="558ED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</p:grpSp>
      <p:sp>
        <p:nvSpPr>
          <p:cNvPr id="79" name="Rectangle 78"/>
          <p:cNvSpPr/>
          <p:nvPr/>
        </p:nvSpPr>
        <p:spPr>
          <a:xfrm>
            <a:off x="3352800" y="3505200"/>
            <a:ext cx="533400" cy="609600"/>
          </a:xfrm>
          <a:prstGeom prst="rect">
            <a:avLst/>
          </a:prstGeom>
          <a:solidFill>
            <a:srgbClr val="66CCFF"/>
          </a:solidFill>
          <a:ln w="12700" cmpd="sng">
            <a:solidFill>
              <a:srgbClr val="558E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grpSp>
        <p:nvGrpSpPr>
          <p:cNvPr id="80" name="Group 79"/>
          <p:cNvGrpSpPr/>
          <p:nvPr/>
        </p:nvGrpSpPr>
        <p:grpSpPr>
          <a:xfrm>
            <a:off x="7061200" y="3505200"/>
            <a:ext cx="1778000" cy="609600"/>
            <a:chOff x="1885950" y="5257800"/>
            <a:chExt cx="1333500" cy="609600"/>
          </a:xfrm>
        </p:grpSpPr>
        <p:sp>
          <p:nvSpPr>
            <p:cNvPr id="81" name="Rectangle 80"/>
            <p:cNvSpPr/>
            <p:nvPr/>
          </p:nvSpPr>
          <p:spPr>
            <a:xfrm>
              <a:off x="1885950" y="5257800"/>
              <a:ext cx="533400" cy="609600"/>
            </a:xfrm>
            <a:prstGeom prst="rect">
              <a:avLst/>
            </a:prstGeom>
            <a:solidFill>
              <a:srgbClr val="BACDE5"/>
            </a:solidFill>
            <a:ln w="12700" cmpd="sng">
              <a:solidFill>
                <a:srgbClr val="558ED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Ready</a:t>
              </a:r>
              <a:endParaRPr lang="en-US" sz="1400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419350" y="5257800"/>
              <a:ext cx="400050" cy="609600"/>
            </a:xfrm>
            <a:prstGeom prst="rect">
              <a:avLst/>
            </a:prstGeom>
            <a:solidFill>
              <a:srgbClr val="66CCFF"/>
            </a:solidFill>
            <a:ln w="12700" cmpd="sng">
              <a:solidFill>
                <a:srgbClr val="558ED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819400" y="5257800"/>
              <a:ext cx="400050" cy="609600"/>
            </a:xfrm>
            <a:prstGeom prst="rect">
              <a:avLst/>
            </a:prstGeom>
            <a:solidFill>
              <a:srgbClr val="66CCFF"/>
            </a:solidFill>
            <a:ln w="12700" cmpd="sng">
              <a:solidFill>
                <a:srgbClr val="558ED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7772400" y="5638800"/>
            <a:ext cx="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362200" y="6553200"/>
            <a:ext cx="5410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969874"/>
              </p:ext>
            </p:extLst>
          </p:nvPr>
        </p:nvGraphicFramePr>
        <p:xfrm>
          <a:off x="4343400" y="5328046"/>
          <a:ext cx="2286000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"/>
                <a:gridCol w="696686"/>
                <a:gridCol w="7765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Ready</a:t>
                      </a:r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558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558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514600" y="5105400"/>
            <a:ext cx="3657600" cy="1219200"/>
            <a:chOff x="2514600" y="5105400"/>
            <a:chExt cx="3657600" cy="1219200"/>
          </a:xfrm>
        </p:grpSpPr>
        <p:grpSp>
          <p:nvGrpSpPr>
            <p:cNvPr id="5" name="Group 4"/>
            <p:cNvGrpSpPr/>
            <p:nvPr/>
          </p:nvGrpSpPr>
          <p:grpSpPr>
            <a:xfrm>
              <a:off x="3200400" y="5105400"/>
              <a:ext cx="1371600" cy="533400"/>
              <a:chOff x="3200400" y="5105400"/>
              <a:chExt cx="1371600" cy="533400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3200400" y="5105400"/>
                <a:ext cx="0" cy="533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>
                <a:off x="3200400" y="5105400"/>
                <a:ext cx="13716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>
                <a:off x="4572000" y="5105400"/>
                <a:ext cx="0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/>
            <p:cNvGrpSpPr/>
            <p:nvPr/>
          </p:nvGrpSpPr>
          <p:grpSpPr>
            <a:xfrm>
              <a:off x="2514600" y="5638800"/>
              <a:ext cx="3657600" cy="685800"/>
              <a:chOff x="2514600" y="5638800"/>
              <a:chExt cx="3657600" cy="68580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H="1">
                <a:off x="2514600" y="6324600"/>
                <a:ext cx="36576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2514600" y="5943600"/>
                <a:ext cx="0" cy="381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6172200" y="5638800"/>
                <a:ext cx="0" cy="6858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6" name="Straight Connector 85"/>
          <p:cNvCxnSpPr/>
          <p:nvPr/>
        </p:nvCxnSpPr>
        <p:spPr>
          <a:xfrm>
            <a:off x="3962400" y="5638800"/>
            <a:ext cx="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3962400" y="6172200"/>
            <a:ext cx="3124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7086600" y="5943600"/>
            <a:ext cx="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2362200" y="59436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991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23333 -2.96296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25833 3.7037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000" dirty="0" smtClean="0">
                <a:ea typeface="SimSun" charset="0"/>
                <a:cs typeface="SimSun" charset="0"/>
              </a:rPr>
              <a:t>Motivation</a:t>
            </a:r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19200"/>
            <a:ext cx="8229600" cy="9906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zh-CN" sz="2400" b="1" dirty="0" smtClean="0">
                <a:solidFill>
                  <a:schemeClr val="accent2"/>
                </a:solidFill>
                <a:ea typeface="SimSun" charset="0"/>
                <a:cs typeface="SimSun" charset="0"/>
              </a:rPr>
              <a:t>  </a:t>
            </a:r>
            <a:r>
              <a:rPr lang="en-US" altLang="zh-CN" sz="24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Android</a:t>
            </a:r>
            <a:r>
              <a:rPr lang="en-US" altLang="zh-CN" sz="2400" dirty="0" smtClean="0">
                <a:ea typeface="SimSun" charset="0"/>
                <a:cs typeface="SimSun" charset="0"/>
              </a:rPr>
              <a:t> architecture &amp; system stack</a:t>
            </a:r>
          </a:p>
          <a:p>
            <a:pPr marL="0" indent="0" algn="r" eaLnBrk="1" hangingPunct="1">
              <a:buNone/>
              <a:defRPr/>
            </a:pPr>
            <a:endParaRPr lang="en-US" altLang="zh-CN" sz="200" dirty="0" smtClean="0">
              <a:solidFill>
                <a:schemeClr val="tx2"/>
              </a:solidFill>
              <a:ea typeface="SimSun" charset="0"/>
              <a:cs typeface="SimSun" charset="0"/>
            </a:endParaRPr>
          </a:p>
          <a:p>
            <a:pPr marL="0" indent="0" algn="r" eaLnBrk="1" hangingPunct="1">
              <a:buNone/>
              <a:defRPr/>
            </a:pPr>
            <a:r>
              <a:rPr lang="en-US" altLang="zh-CN" sz="1400" dirty="0">
                <a:solidFill>
                  <a:schemeClr val="tx2"/>
                </a:solidFill>
                <a:ea typeface="SimSun" charset="0"/>
                <a:cs typeface="SimSun" charset="0"/>
              </a:rPr>
              <a:t>From </a:t>
            </a:r>
            <a:r>
              <a:rPr lang="en-US" altLang="zh-CN" sz="1400" dirty="0">
                <a:solidFill>
                  <a:schemeClr val="tx2"/>
                </a:solidFill>
                <a:ea typeface="SimSun" charset="0"/>
                <a:cs typeface="SimSun" charset="0"/>
                <a:hlinkClick r:id="rId2"/>
              </a:rPr>
              <a:t>https://thenewcircle.com/s/post/1031/</a:t>
            </a:r>
            <a:r>
              <a:rPr lang="en-US" altLang="zh-CN" sz="1400" dirty="0" smtClean="0">
                <a:solidFill>
                  <a:schemeClr val="tx2"/>
                </a:solidFill>
                <a:ea typeface="SimSun" charset="0"/>
                <a:cs typeface="SimSun" charset="0"/>
                <a:hlinkClick r:id="rId2"/>
              </a:rPr>
              <a:t>android_stack_source_to_device</a:t>
            </a:r>
            <a:r>
              <a:rPr lang="en-US" altLang="zh-CN" sz="1400" dirty="0" smtClean="0">
                <a:solidFill>
                  <a:schemeClr val="tx2"/>
                </a:solidFill>
                <a:ea typeface="SimSun" charset="0"/>
                <a:cs typeface="SimSun" charset="0"/>
              </a:rPr>
              <a:t> &amp;</a:t>
            </a:r>
          </a:p>
          <a:p>
            <a:pPr marL="0" indent="0" algn="r" eaLnBrk="1" hangingPunct="1">
              <a:buNone/>
              <a:defRPr/>
            </a:pPr>
            <a:r>
              <a:rPr lang="en-US" altLang="zh-CN" sz="1400" dirty="0" smtClean="0">
                <a:solidFill>
                  <a:schemeClr val="accent2"/>
                </a:solidFill>
                <a:ea typeface="SimSun" charset="0"/>
                <a:cs typeface="SimSun" charset="0"/>
              </a:rPr>
              <a:t>http</a:t>
            </a:r>
            <a:r>
              <a:rPr lang="en-US" altLang="zh-CN" sz="1400" dirty="0">
                <a:solidFill>
                  <a:schemeClr val="accent2"/>
                </a:solidFill>
                <a:ea typeface="SimSun" charset="0"/>
                <a:cs typeface="SimSun" charset="0"/>
              </a:rPr>
              <a:t>://</a:t>
            </a:r>
            <a:r>
              <a:rPr lang="en-US" altLang="zh-CN" sz="1400" dirty="0" err="1">
                <a:solidFill>
                  <a:schemeClr val="accent2"/>
                </a:solidFill>
                <a:ea typeface="SimSun" charset="0"/>
                <a:cs typeface="SimSun" charset="0"/>
              </a:rPr>
              <a:t>en.wikipedia.org</a:t>
            </a:r>
            <a:r>
              <a:rPr lang="en-US" altLang="zh-CN" sz="1400" dirty="0">
                <a:solidFill>
                  <a:schemeClr val="accent2"/>
                </a:solidFill>
                <a:ea typeface="SimSun" charset="0"/>
                <a:cs typeface="SimSun" charset="0"/>
              </a:rPr>
              <a:t>/wiki</a:t>
            </a:r>
            <a:r>
              <a:rPr lang="en-US" altLang="zh-CN" sz="1400" dirty="0" smtClean="0">
                <a:solidFill>
                  <a:schemeClr val="accent2"/>
                </a:solidFill>
                <a:ea typeface="SimSun" charset="0"/>
                <a:cs typeface="SimSun" charset="0"/>
              </a:rPr>
              <a:t>/Android_(</a:t>
            </a:r>
            <a:r>
              <a:rPr lang="en-US" altLang="zh-CN" sz="1400" dirty="0" err="1" smtClean="0">
                <a:solidFill>
                  <a:schemeClr val="accent2"/>
                </a:solidFill>
                <a:ea typeface="SimSun" charset="0"/>
                <a:cs typeface="SimSun" charset="0"/>
              </a:rPr>
              <a:t>operating_system</a:t>
            </a:r>
            <a:r>
              <a:rPr lang="en-US" altLang="zh-CN" sz="1400" dirty="0" smtClean="0">
                <a:solidFill>
                  <a:schemeClr val="accent2"/>
                </a:solidFill>
                <a:ea typeface="SimSun" charset="0"/>
                <a:cs typeface="SimSun" charset="0"/>
              </a:rPr>
              <a:t>)</a:t>
            </a:r>
            <a:endParaRPr lang="en-US" altLang="zh-CN" sz="1400" dirty="0">
              <a:solidFill>
                <a:schemeClr val="accent2"/>
              </a:solidFill>
              <a:ea typeface="SimSun" charset="0"/>
              <a:cs typeface="SimSun" charset="0"/>
            </a:endParaRPr>
          </a:p>
          <a:p>
            <a:pPr marL="457106" lvl="1" indent="0" eaLnBrk="1" hangingPunct="1">
              <a:lnSpc>
                <a:spcPct val="80000"/>
              </a:lnSpc>
              <a:buNone/>
              <a:defRPr/>
            </a:pPr>
            <a:endParaRPr lang="en-US" altLang="zh-CN" sz="1800" dirty="0">
              <a:ea typeface="SimSun" charset="0"/>
              <a:cs typeface="SimSun" charset="0"/>
            </a:endParaRPr>
          </a:p>
          <a:p>
            <a:pPr marL="742796" lvl="1" indent="-285690" eaLnBrk="1" hangingPunct="1">
              <a:lnSpc>
                <a:spcPct val="80000"/>
              </a:lnSpc>
              <a:defRPr/>
            </a:pPr>
            <a:endParaRPr lang="en-US" altLang="zh-CN" sz="1800" dirty="0">
              <a:ea typeface="SimSun" charset="0"/>
              <a:cs typeface="SimSu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514600"/>
            <a:ext cx="4790337" cy="3886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429" y="2362200"/>
            <a:ext cx="4206571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955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19200" y="2301178"/>
            <a:ext cx="2959768" cy="2088065"/>
            <a:chOff x="1219200" y="2301178"/>
            <a:chExt cx="2959768" cy="2088065"/>
          </a:xfrm>
        </p:grpSpPr>
        <p:sp>
          <p:nvSpPr>
            <p:cNvPr id="109" name="Rectangle 108"/>
            <p:cNvSpPr/>
            <p:nvPr/>
          </p:nvSpPr>
          <p:spPr>
            <a:xfrm>
              <a:off x="1219200" y="3273749"/>
              <a:ext cx="2959768" cy="74366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mbria Math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219200" y="2301178"/>
              <a:ext cx="2959768" cy="477054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rgbClr val="000000"/>
                  </a:solidFill>
                  <a:latin typeface="Cambria Math"/>
                </a:rPr>
                <a:t>L</a:t>
              </a:r>
              <a:r>
                <a:rPr lang="en-US" sz="2000" i="1" baseline="-25000" dirty="0" smtClean="0">
                  <a:solidFill>
                    <a:srgbClr val="000000"/>
                  </a:solidFill>
                  <a:latin typeface="Cambria Math"/>
                </a:rPr>
                <a:t>1</a:t>
              </a:r>
              <a:r>
                <a:rPr lang="en-US" sz="2000" i="1" dirty="0" smtClean="0">
                  <a:solidFill>
                    <a:srgbClr val="000000"/>
                  </a:solidFill>
                  <a:latin typeface="Cambria Math"/>
                </a:rPr>
                <a:t> </a:t>
              </a:r>
              <a:r>
                <a:rPr lang="en-US" sz="2000" dirty="0" smtClean="0">
                  <a:solidFill>
                    <a:srgbClr val="000000"/>
                  </a:solidFill>
                  <a:latin typeface="Cambria Math"/>
                </a:rPr>
                <a:t>  with  </a:t>
              </a:r>
              <a:r>
                <a:rPr lang="en-US" sz="2000" b="1" i="1" dirty="0" smtClean="0">
                  <a:solidFill>
                    <a:srgbClr val="FF0000"/>
                  </a:solidFill>
                  <a:latin typeface="Cambria Math"/>
                </a:rPr>
                <a:t>abs1</a:t>
              </a:r>
            </a:p>
            <a:p>
              <a:pPr algn="ctr"/>
              <a:r>
                <a:rPr lang="en-US" sz="400" dirty="0" smtClean="0">
                  <a:solidFill>
                    <a:srgbClr val="000000"/>
                  </a:solidFill>
                  <a:latin typeface="Cambria Math"/>
                </a:rPr>
                <a:t> 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99084" y="2819400"/>
              <a:ext cx="8221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prstClr val="black"/>
                  </a:solidFill>
                  <a:latin typeface="Cambria Math"/>
                </a:rPr>
                <a:t>R</a:t>
              </a:r>
              <a:r>
                <a:rPr lang="en-US" sz="2000" i="1" baseline="-25000" dirty="0" smtClean="0">
                  <a:solidFill>
                    <a:prstClr val="black"/>
                  </a:solidFill>
                  <a:latin typeface="Cambria Math"/>
                </a:rPr>
                <a:t>1</a:t>
              </a:r>
              <a:endParaRPr lang="en-US" sz="2000" i="1" baseline="-25000" dirty="0">
                <a:solidFill>
                  <a:prstClr val="black"/>
                </a:solidFill>
                <a:latin typeface="Cambria Math"/>
              </a:endParaRPr>
            </a:p>
          </p:txBody>
        </p:sp>
        <p:cxnSp>
          <p:nvCxnSpPr>
            <p:cNvPr id="191" name="Straight Arrow Connector 190"/>
            <p:cNvCxnSpPr>
              <a:stCxn id="109" idx="0"/>
              <a:endCxn id="71" idx="2"/>
            </p:cNvCxnSpPr>
            <p:nvPr/>
          </p:nvCxnSpPr>
          <p:spPr>
            <a:xfrm flipV="1">
              <a:off x="2699084" y="2778232"/>
              <a:ext cx="0" cy="495517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/>
            <p:nvPr/>
          </p:nvCxnSpPr>
          <p:spPr>
            <a:xfrm flipH="1">
              <a:off x="2205789" y="4017412"/>
              <a:ext cx="328863" cy="371831"/>
            </a:xfrm>
            <a:prstGeom prst="straightConnector1">
              <a:avLst/>
            </a:prstGeom>
            <a:ln w="6350">
              <a:solidFill>
                <a:srgbClr val="000000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/>
            <p:nvPr/>
          </p:nvCxnSpPr>
          <p:spPr>
            <a:xfrm>
              <a:off x="2863515" y="4017412"/>
              <a:ext cx="328863" cy="371831"/>
            </a:xfrm>
            <a:prstGeom prst="straightConnector1">
              <a:avLst/>
            </a:prstGeom>
            <a:ln w="6350">
              <a:solidFill>
                <a:srgbClr val="000000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1548063" y="3429000"/>
              <a:ext cx="24664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Cambria Math"/>
                </a:rPr>
                <a:t>m</a:t>
              </a:r>
              <a:r>
                <a:rPr lang="en-US" sz="2000" dirty="0" smtClean="0">
                  <a:solidFill>
                    <a:prstClr val="black"/>
                  </a:solidFill>
                  <a:latin typeface="Cambria Math"/>
                </a:rPr>
                <a:t>odule </a:t>
              </a:r>
              <a:r>
                <a:rPr lang="en-US" sz="2000" i="1" dirty="0" smtClean="0">
                  <a:solidFill>
                    <a:srgbClr val="1F497D"/>
                  </a:solidFill>
                  <a:latin typeface="Cambria Math"/>
                </a:rPr>
                <a:t>M</a:t>
              </a:r>
              <a:r>
                <a:rPr lang="en-US" sz="2000" i="1" baseline="-25000" dirty="0" smtClean="0">
                  <a:solidFill>
                    <a:srgbClr val="1F497D"/>
                  </a:solidFill>
                  <a:latin typeface="Cambria Math"/>
                </a:rPr>
                <a:t>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07832" y="2301178"/>
            <a:ext cx="2959768" cy="2088067"/>
            <a:chOff x="4507832" y="2301178"/>
            <a:chExt cx="2959768" cy="2088067"/>
          </a:xfrm>
        </p:grpSpPr>
        <p:sp>
          <p:nvSpPr>
            <p:cNvPr id="95" name="Rectangle 94"/>
            <p:cNvSpPr/>
            <p:nvPr/>
          </p:nvSpPr>
          <p:spPr>
            <a:xfrm>
              <a:off x="4507832" y="3273749"/>
              <a:ext cx="2959768" cy="74366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mbria Math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507832" y="2301178"/>
              <a:ext cx="2959768" cy="477054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rgbClr val="000000"/>
                  </a:solidFill>
                  <a:latin typeface="Cambria Math"/>
                </a:rPr>
                <a:t>L</a:t>
              </a:r>
              <a:r>
                <a:rPr lang="en-US" sz="2000" i="1" baseline="-25000" dirty="0" smtClean="0">
                  <a:solidFill>
                    <a:srgbClr val="000000"/>
                  </a:solidFill>
                  <a:latin typeface="Cambria Math"/>
                </a:rPr>
                <a:t>2</a:t>
              </a:r>
              <a:r>
                <a:rPr lang="en-US" sz="2000" dirty="0" smtClean="0">
                  <a:solidFill>
                    <a:srgbClr val="000000"/>
                  </a:solidFill>
                  <a:latin typeface="Cambria Math"/>
                </a:rPr>
                <a:t>   with  </a:t>
              </a:r>
              <a:r>
                <a:rPr lang="en-US" sz="2000" b="1" i="1" dirty="0" smtClean="0">
                  <a:solidFill>
                    <a:srgbClr val="FF0000"/>
                  </a:solidFill>
                  <a:latin typeface="Cambria Math"/>
                </a:rPr>
                <a:t>abs2</a:t>
              </a:r>
            </a:p>
            <a:p>
              <a:pPr algn="ctr"/>
              <a:r>
                <a:rPr lang="en-US" sz="500" dirty="0" smtClean="0">
                  <a:solidFill>
                    <a:srgbClr val="000000"/>
                  </a:solidFill>
                  <a:latin typeface="Cambria Math"/>
                </a:rPr>
                <a:t>  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987716" y="2819400"/>
              <a:ext cx="8221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prstClr val="black"/>
                  </a:solidFill>
                  <a:latin typeface="Cambria Math"/>
                </a:rPr>
                <a:t>R</a:t>
              </a:r>
              <a:r>
                <a:rPr lang="en-US" sz="2000" i="1" baseline="-25000" dirty="0" smtClean="0">
                  <a:solidFill>
                    <a:prstClr val="black"/>
                  </a:solidFill>
                  <a:latin typeface="Cambria Math"/>
                </a:rPr>
                <a:t>2</a:t>
              </a:r>
              <a:endParaRPr lang="en-US" sz="2000" i="1" baseline="-25000" dirty="0">
                <a:solidFill>
                  <a:prstClr val="black"/>
                </a:solidFill>
                <a:latin typeface="Cambria Math"/>
              </a:endParaRPr>
            </a:p>
          </p:txBody>
        </p:sp>
        <p:cxnSp>
          <p:nvCxnSpPr>
            <p:cNvPr id="105" name="Straight Arrow Connector 104"/>
            <p:cNvCxnSpPr>
              <a:stCxn id="95" idx="0"/>
              <a:endCxn id="96" idx="2"/>
            </p:cNvCxnSpPr>
            <p:nvPr/>
          </p:nvCxnSpPr>
          <p:spPr>
            <a:xfrm flipV="1">
              <a:off x="5987716" y="2778232"/>
              <a:ext cx="0" cy="495517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H="1">
              <a:off x="5494421" y="4017414"/>
              <a:ext cx="328863" cy="371831"/>
            </a:xfrm>
            <a:prstGeom prst="straightConnector1">
              <a:avLst/>
            </a:prstGeom>
            <a:ln w="6350">
              <a:solidFill>
                <a:srgbClr val="000000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6152147" y="4017414"/>
              <a:ext cx="328863" cy="371831"/>
            </a:xfrm>
            <a:prstGeom prst="straightConnector1">
              <a:avLst/>
            </a:prstGeom>
            <a:ln w="6350">
              <a:solidFill>
                <a:srgbClr val="000000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4800600" y="3409890"/>
              <a:ext cx="24664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Cambria Math"/>
                </a:rPr>
                <a:t>m</a:t>
              </a:r>
              <a:r>
                <a:rPr lang="en-US" sz="2000" dirty="0" smtClean="0">
                  <a:solidFill>
                    <a:prstClr val="black"/>
                  </a:solidFill>
                  <a:latin typeface="Cambria Math"/>
                </a:rPr>
                <a:t>odule </a:t>
              </a:r>
              <a:r>
                <a:rPr lang="en-US" sz="2000" i="1" dirty="0" smtClean="0">
                  <a:solidFill>
                    <a:srgbClr val="1F497D"/>
                  </a:solidFill>
                  <a:latin typeface="Cambria Math"/>
                </a:rPr>
                <a:t>M</a:t>
              </a:r>
              <a:r>
                <a:rPr lang="en-US" sz="2000" i="1" baseline="-25000" dirty="0" smtClean="0">
                  <a:solidFill>
                    <a:srgbClr val="1F497D"/>
                  </a:solidFill>
                  <a:latin typeface="Cambria Math"/>
                </a:rPr>
                <a:t>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219200" y="4389243"/>
            <a:ext cx="6248400" cy="1859157"/>
            <a:chOff x="1219200" y="4389243"/>
            <a:chExt cx="6248400" cy="1859157"/>
          </a:xfrm>
        </p:grpSpPr>
        <p:sp>
          <p:nvSpPr>
            <p:cNvPr id="82" name="TextBox 81"/>
            <p:cNvSpPr txBox="1"/>
            <p:nvPr/>
          </p:nvSpPr>
          <p:spPr>
            <a:xfrm>
              <a:off x="1219200" y="4389243"/>
              <a:ext cx="6248400" cy="600164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endParaRPr lang="en-US" sz="500" dirty="0" smtClean="0">
                <a:solidFill>
                  <a:srgbClr val="000000"/>
                </a:solidFill>
                <a:latin typeface="Cambria Math"/>
              </a:endParaRPr>
            </a:p>
            <a:p>
              <a:pPr algn="ctr"/>
              <a:r>
                <a:rPr lang="en-US" sz="2000" dirty="0" smtClean="0">
                  <a:solidFill>
                    <a:srgbClr val="000000"/>
                  </a:solidFill>
                  <a:latin typeface="Cambria Math"/>
                </a:rPr>
                <a:t>interface  </a:t>
              </a:r>
              <a:r>
                <a:rPr lang="en-US" sz="2000" i="1" dirty="0" smtClean="0">
                  <a:solidFill>
                    <a:srgbClr val="000000"/>
                  </a:solidFill>
                  <a:latin typeface="Cambria Math"/>
                </a:rPr>
                <a:t>L</a:t>
              </a:r>
              <a:r>
                <a:rPr lang="en-US" sz="2000" dirty="0" smtClean="0">
                  <a:solidFill>
                    <a:srgbClr val="000000"/>
                  </a:solidFill>
                  <a:latin typeface="Cambria Math"/>
                </a:rPr>
                <a:t>   with abstract state:   </a:t>
              </a:r>
              <a:r>
                <a:rPr lang="en-US" sz="2000" b="1" i="1" dirty="0" smtClean="0">
                  <a:solidFill>
                    <a:srgbClr val="FF0000"/>
                  </a:solidFill>
                  <a:latin typeface="Cambria Math"/>
                </a:rPr>
                <a:t>abs</a:t>
              </a:r>
            </a:p>
            <a:p>
              <a:pPr algn="ctr"/>
              <a:r>
                <a:rPr lang="en-US" sz="800" dirty="0" smtClean="0">
                  <a:solidFill>
                    <a:srgbClr val="000000"/>
                  </a:solidFill>
                  <a:latin typeface="Cambria Math"/>
                </a:rPr>
                <a:t> 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52147" y="5010090"/>
              <a:ext cx="4932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prstClr val="black"/>
                  </a:solidFill>
                  <a:latin typeface="Cambria Math"/>
                </a:rPr>
                <a:t>R</a:t>
              </a:r>
              <a:endParaRPr lang="en-US" sz="2000" i="1" baseline="-25000" dirty="0">
                <a:solidFill>
                  <a:prstClr val="black"/>
                </a:solidFill>
                <a:latin typeface="Cambria Math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219200" y="5504737"/>
              <a:ext cx="6248400" cy="74366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mbria Math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383632" y="5695891"/>
              <a:ext cx="5919537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Cambria Math"/>
                </a:rPr>
                <a:t>module   </a:t>
              </a:r>
              <a:r>
                <a:rPr lang="en-US" sz="2000" i="1" dirty="0" smtClean="0">
                  <a:solidFill>
                    <a:srgbClr val="1F497D"/>
                  </a:solidFill>
                  <a:latin typeface="Cambria Math"/>
                </a:rPr>
                <a:t>M</a:t>
              </a:r>
              <a:r>
                <a:rPr lang="en-US" sz="2000" i="1" dirty="0" smtClean="0">
                  <a:solidFill>
                    <a:prstClr val="black"/>
                  </a:solidFill>
                  <a:latin typeface="Cambria Math"/>
                </a:rPr>
                <a:t>  </a:t>
              </a:r>
              <a:r>
                <a:rPr lang="en-US" sz="2000" dirty="0" smtClean="0">
                  <a:solidFill>
                    <a:prstClr val="black"/>
                  </a:solidFill>
                  <a:latin typeface="Cambria Math"/>
                </a:rPr>
                <a:t> with concrete state:   </a:t>
              </a:r>
              <a:r>
                <a:rPr lang="en-US" sz="2000" b="1" i="1" dirty="0" smtClean="0">
                  <a:solidFill>
                    <a:srgbClr val="FF0000"/>
                  </a:solidFill>
                  <a:latin typeface="Cambria Math"/>
                </a:rPr>
                <a:t>mem</a:t>
              </a:r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 flipV="1">
              <a:off x="2534653" y="4989988"/>
              <a:ext cx="0" cy="51475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V="1">
              <a:off x="6152147" y="4989983"/>
              <a:ext cx="0" cy="514755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2534653" y="5010090"/>
              <a:ext cx="6577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prstClr val="black"/>
                  </a:solidFill>
                  <a:latin typeface="Cambria Math"/>
                </a:rPr>
                <a:t>R</a:t>
              </a:r>
              <a:endParaRPr lang="en-US" sz="2000" i="1" baseline="-25000" dirty="0">
                <a:solidFill>
                  <a:prstClr val="black"/>
                </a:solidFill>
                <a:latin typeface="Cambria Math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19200" y="1371600"/>
            <a:ext cx="6248400" cy="1004671"/>
            <a:chOff x="1219200" y="1371600"/>
            <a:chExt cx="6248400" cy="1004671"/>
          </a:xfrm>
        </p:grpSpPr>
        <p:sp>
          <p:nvSpPr>
            <p:cNvPr id="126" name="TextBox 125"/>
            <p:cNvSpPr txBox="1"/>
            <p:nvPr/>
          </p:nvSpPr>
          <p:spPr>
            <a:xfrm>
              <a:off x="1219200" y="1371600"/>
              <a:ext cx="6248400" cy="615553"/>
            </a:xfrm>
            <a:prstGeom prst="rect">
              <a:avLst/>
            </a:prstGeom>
            <a:solidFill>
              <a:srgbClr val="BDE3FB"/>
            </a:solidFill>
            <a:ln>
              <a:solidFill>
                <a:srgbClr val="558ED5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endParaRPr lang="en-US" sz="400" dirty="0" smtClean="0">
                <a:solidFill>
                  <a:srgbClr val="000000"/>
                </a:solidFill>
                <a:latin typeface="Cambria Math"/>
              </a:endParaRPr>
            </a:p>
            <a:p>
              <a:pPr algn="ctr"/>
              <a:r>
                <a:rPr lang="en-US" sz="2000" dirty="0" smtClean="0">
                  <a:solidFill>
                    <a:srgbClr val="000000"/>
                  </a:solidFill>
                  <a:latin typeface="Cambria Math"/>
                </a:rPr>
                <a:t>client program    </a:t>
              </a:r>
              <a:r>
                <a:rPr lang="en-US" sz="2000" i="1" dirty="0" smtClean="0">
                  <a:solidFill>
                    <a:srgbClr val="1F497D"/>
                  </a:solidFill>
                  <a:latin typeface="Cambria Math"/>
                </a:rPr>
                <a:t>P</a:t>
              </a:r>
            </a:p>
            <a:p>
              <a:pPr algn="ctr"/>
              <a:endParaRPr lang="en-US" sz="1000" i="1" dirty="0" smtClean="0">
                <a:solidFill>
                  <a:srgbClr val="000000"/>
                </a:solidFill>
                <a:latin typeface="Cambria Math"/>
              </a:endParaRPr>
            </a:p>
          </p:txBody>
        </p:sp>
        <p:cxnSp>
          <p:nvCxnSpPr>
            <p:cNvPr id="151" name="Straight Arrow Connector 150"/>
            <p:cNvCxnSpPr/>
            <p:nvPr/>
          </p:nvCxnSpPr>
          <p:spPr>
            <a:xfrm flipH="1">
              <a:off x="2699084" y="1972339"/>
              <a:ext cx="657726" cy="403932"/>
            </a:xfrm>
            <a:prstGeom prst="straightConnector1">
              <a:avLst/>
            </a:prstGeom>
            <a:ln w="6350">
              <a:solidFill>
                <a:srgbClr val="000000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/>
            <p:nvPr/>
          </p:nvCxnSpPr>
          <p:spPr>
            <a:xfrm>
              <a:off x="5494421" y="1972339"/>
              <a:ext cx="493295" cy="371831"/>
            </a:xfrm>
            <a:prstGeom prst="straightConnector1">
              <a:avLst/>
            </a:prstGeom>
            <a:ln w="6350">
              <a:solidFill>
                <a:srgbClr val="000000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Conflicting Abstract States?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667000" y="2514600"/>
            <a:ext cx="3810000" cy="762000"/>
            <a:chOff x="2667000" y="2514600"/>
            <a:chExt cx="3810000" cy="762000"/>
          </a:xfrm>
        </p:grpSpPr>
        <p:sp>
          <p:nvSpPr>
            <p:cNvPr id="2" name="Oval 1"/>
            <p:cNvSpPr/>
            <p:nvPr/>
          </p:nvSpPr>
          <p:spPr>
            <a:xfrm>
              <a:off x="2667000" y="2819400"/>
              <a:ext cx="457200" cy="45720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  <a:latin typeface="Cambria Math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019800" y="2819400"/>
              <a:ext cx="457200" cy="45720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  <a:latin typeface="Cambria Math"/>
              </a:endParaRPr>
            </a:p>
          </p:txBody>
        </p:sp>
        <p:cxnSp>
          <p:nvCxnSpPr>
            <p:cNvPr id="10" name="Straight Connector 9"/>
            <p:cNvCxnSpPr>
              <a:stCxn id="2" idx="6"/>
              <a:endCxn id="32" idx="2"/>
            </p:cNvCxnSpPr>
            <p:nvPr/>
          </p:nvCxnSpPr>
          <p:spPr>
            <a:xfrm>
              <a:off x="3124200" y="3048000"/>
              <a:ext cx="28956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191000" y="2514600"/>
              <a:ext cx="3810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3200" dirty="0" smtClean="0">
                  <a:solidFill>
                    <a:srgbClr val="FF0000"/>
                  </a:solidFill>
                  <a:latin typeface="Cambria Math"/>
                </a:rPr>
                <a:t>?</a:t>
              </a:r>
              <a:endParaRPr kumimoji="1" lang="zh-CN" altLang="en-US" sz="3200" dirty="0">
                <a:solidFill>
                  <a:srgbClr val="FF0000"/>
                </a:solidFill>
                <a:latin typeface="Cambria Math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5896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0090"/>
                </a:solidFill>
                <a:latin typeface="Arial"/>
                <a:cs typeface="Arial"/>
              </a:rPr>
              <a:t>LayerLib</a:t>
            </a:r>
            <a:r>
              <a:rPr lang="en-US" dirty="0" smtClean="0">
                <a:latin typeface="Arial"/>
                <a:cs typeface="Arial"/>
              </a:rPr>
              <a:t>: Horizontal Composition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057400" y="1695510"/>
            <a:ext cx="762001" cy="1847910"/>
            <a:chOff x="3581400" y="2362200"/>
            <a:chExt cx="762001" cy="1847910"/>
          </a:xfrm>
        </p:grpSpPr>
        <p:sp>
          <p:nvSpPr>
            <p:cNvPr id="109" name="Rectangle 108"/>
            <p:cNvSpPr/>
            <p:nvPr/>
          </p:nvSpPr>
          <p:spPr>
            <a:xfrm>
              <a:off x="3581400" y="3109022"/>
              <a:ext cx="762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mbria Math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581401" y="2362200"/>
              <a:ext cx="762000" cy="40011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rgbClr val="000000"/>
                  </a:solidFill>
                  <a:latin typeface="Cambria Math"/>
                </a:rPr>
                <a:t>L</a:t>
              </a:r>
              <a:r>
                <a:rPr lang="en-US" sz="2000" i="1" baseline="-25000" dirty="0" smtClean="0">
                  <a:solidFill>
                    <a:srgbClr val="000000"/>
                  </a:solidFill>
                  <a:latin typeface="Cambria Math"/>
                </a:rPr>
                <a:t>1</a:t>
              </a:r>
              <a:endParaRPr lang="en-US" sz="400" dirty="0" smtClean="0">
                <a:solidFill>
                  <a:srgbClr val="000000"/>
                </a:solidFill>
                <a:latin typeface="Cambria Math"/>
              </a:endParaRPr>
            </a:p>
          </p:txBody>
        </p:sp>
        <p:cxnSp>
          <p:nvCxnSpPr>
            <p:cNvPr id="191" name="Straight Arrow Connector 190"/>
            <p:cNvCxnSpPr>
              <a:stCxn id="109" idx="0"/>
              <a:endCxn id="71" idx="2"/>
            </p:cNvCxnSpPr>
            <p:nvPr/>
          </p:nvCxnSpPr>
          <p:spPr>
            <a:xfrm flipV="1">
              <a:off x="3962400" y="2762310"/>
              <a:ext cx="1" cy="346712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/>
            <p:nvPr/>
          </p:nvCxnSpPr>
          <p:spPr>
            <a:xfrm>
              <a:off x="3962400" y="3505200"/>
              <a:ext cx="0" cy="304800"/>
            </a:xfrm>
            <a:prstGeom prst="straightConnector1">
              <a:avLst/>
            </a:prstGeom>
            <a:ln w="6350">
              <a:solidFill>
                <a:srgbClr val="000000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3581400" y="3109022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rgbClr val="1F497D"/>
                  </a:solidFill>
                  <a:latin typeface="Cambria Math"/>
                </a:rPr>
                <a:t>M</a:t>
              </a:r>
              <a:endParaRPr lang="en-US" sz="2000" i="1" baseline="-25000" dirty="0" smtClean="0">
                <a:solidFill>
                  <a:srgbClr val="1F497D"/>
                </a:solidFill>
                <a:latin typeface="Cambria Math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581400" y="3810000"/>
              <a:ext cx="762000" cy="40011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rgbClr val="000000"/>
                  </a:solidFill>
                  <a:latin typeface="Cambria Math"/>
                </a:rPr>
                <a:t>L</a:t>
              </a:r>
              <a:endParaRPr lang="en-US" sz="800" dirty="0" smtClean="0">
                <a:solidFill>
                  <a:srgbClr val="000000"/>
                </a:solidFill>
                <a:latin typeface="Cambria Math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86200" y="2740223"/>
              <a:ext cx="381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srgbClr val="FF0000"/>
                  </a:solidFill>
                  <a:latin typeface="Cambria Math"/>
                </a:rPr>
                <a:t>R</a:t>
              </a:r>
              <a:endParaRPr lang="en-US" sz="1400" i="1" baseline="-25000" dirty="0">
                <a:solidFill>
                  <a:srgbClr val="FF0000"/>
                </a:solidFill>
                <a:latin typeface="Cambria Math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657599" y="1695510"/>
            <a:ext cx="762001" cy="1847910"/>
            <a:chOff x="3581400" y="2362200"/>
            <a:chExt cx="762001" cy="1847910"/>
          </a:xfrm>
        </p:grpSpPr>
        <p:sp>
          <p:nvSpPr>
            <p:cNvPr id="34" name="Rectangle 33"/>
            <p:cNvSpPr/>
            <p:nvPr/>
          </p:nvSpPr>
          <p:spPr>
            <a:xfrm>
              <a:off x="3581400" y="3109022"/>
              <a:ext cx="762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mbria Math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581401" y="2362200"/>
              <a:ext cx="762000" cy="40011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rgbClr val="000000"/>
                  </a:solidFill>
                  <a:latin typeface="Cambria Math"/>
                </a:rPr>
                <a:t>L</a:t>
              </a:r>
              <a:r>
                <a:rPr lang="en-US" sz="2000" i="1" baseline="-25000" dirty="0">
                  <a:solidFill>
                    <a:srgbClr val="000000"/>
                  </a:solidFill>
                  <a:latin typeface="Cambria Math"/>
                </a:rPr>
                <a:t>2</a:t>
              </a:r>
              <a:endParaRPr lang="en-US" sz="400" dirty="0" smtClean="0">
                <a:solidFill>
                  <a:srgbClr val="000000"/>
                </a:solidFill>
                <a:latin typeface="Cambria Math"/>
              </a:endParaRPr>
            </a:p>
          </p:txBody>
        </p:sp>
        <p:cxnSp>
          <p:nvCxnSpPr>
            <p:cNvPr id="36" name="Straight Arrow Connector 35"/>
            <p:cNvCxnSpPr>
              <a:stCxn id="34" idx="0"/>
              <a:endCxn id="35" idx="2"/>
            </p:cNvCxnSpPr>
            <p:nvPr/>
          </p:nvCxnSpPr>
          <p:spPr>
            <a:xfrm flipV="1">
              <a:off x="3962400" y="2762310"/>
              <a:ext cx="1" cy="346712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3962400" y="3505200"/>
              <a:ext cx="0" cy="304800"/>
            </a:xfrm>
            <a:prstGeom prst="straightConnector1">
              <a:avLst/>
            </a:prstGeom>
            <a:ln w="6350">
              <a:solidFill>
                <a:srgbClr val="000000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3581400" y="3109022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>
                  <a:solidFill>
                    <a:srgbClr val="1F497D"/>
                  </a:solidFill>
                  <a:latin typeface="Cambria Math"/>
                </a:rPr>
                <a:t>N</a:t>
              </a:r>
              <a:endParaRPr lang="en-US" sz="2000" i="1" baseline="-25000" dirty="0" smtClean="0">
                <a:solidFill>
                  <a:srgbClr val="1F497D"/>
                </a:solidFill>
                <a:latin typeface="Cambria Math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81400" y="3810000"/>
              <a:ext cx="762000" cy="40011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rgbClr val="000000"/>
                  </a:solidFill>
                  <a:latin typeface="Cambria Math"/>
                </a:rPr>
                <a:t>L</a:t>
              </a:r>
              <a:endParaRPr lang="en-US" sz="800" baseline="-25000" dirty="0" smtClean="0">
                <a:solidFill>
                  <a:srgbClr val="000000"/>
                </a:solidFill>
                <a:latin typeface="Cambria Math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886200" y="2740223"/>
              <a:ext cx="381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srgbClr val="FF0000"/>
                  </a:solidFill>
                  <a:latin typeface="Cambria Math"/>
                </a:rPr>
                <a:t>R</a:t>
              </a:r>
              <a:endParaRPr lang="en-US" sz="1400" i="1" baseline="-25000" dirty="0">
                <a:solidFill>
                  <a:srgbClr val="FF0000"/>
                </a:solidFill>
                <a:latin typeface="Cambria Math"/>
              </a:endParaRPr>
            </a:p>
          </p:txBody>
        </p:sp>
      </p:grpSp>
      <p:sp>
        <p:nvSpPr>
          <p:cNvPr id="16" name="Plus 15"/>
          <p:cNvSpPr/>
          <p:nvPr/>
        </p:nvSpPr>
        <p:spPr>
          <a:xfrm>
            <a:off x="3048000" y="2457510"/>
            <a:ext cx="304800" cy="304800"/>
          </a:xfrm>
          <a:prstGeom prst="mathPlus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953000" y="2533710"/>
            <a:ext cx="457200" cy="1219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5867400" y="1676400"/>
            <a:ext cx="1219200" cy="1847910"/>
            <a:chOff x="3581400" y="2362200"/>
            <a:chExt cx="914400" cy="1847910"/>
          </a:xfrm>
        </p:grpSpPr>
        <p:sp>
          <p:nvSpPr>
            <p:cNvPr id="44" name="Rectangle 43"/>
            <p:cNvSpPr/>
            <p:nvPr/>
          </p:nvSpPr>
          <p:spPr>
            <a:xfrm>
              <a:off x="3581400" y="3109022"/>
              <a:ext cx="762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mbria Math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581401" y="2362200"/>
              <a:ext cx="762000" cy="40011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rgbClr val="000000"/>
                  </a:solidFill>
                  <a:latin typeface="Cambria Math"/>
                </a:rPr>
                <a:t>L</a:t>
              </a:r>
              <a:r>
                <a:rPr lang="en-US" sz="2000" i="1" baseline="-25000" dirty="0" smtClean="0">
                  <a:solidFill>
                    <a:srgbClr val="000000"/>
                  </a:solidFill>
                  <a:latin typeface="Cambria Math"/>
                </a:rPr>
                <a:t>1</a:t>
              </a:r>
              <a:r>
                <a:rPr lang="en-US" sz="2000" dirty="0" smtClean="0">
                  <a:solidFill>
                    <a:srgbClr val="000000"/>
                  </a:solidFill>
                  <a:latin typeface="Cambria Math"/>
                </a:rPr>
                <a:t>+</a:t>
              </a:r>
              <a:r>
                <a:rPr lang="en-US" sz="2000" i="1" dirty="0" smtClean="0">
                  <a:solidFill>
                    <a:srgbClr val="000000"/>
                  </a:solidFill>
                  <a:latin typeface="Cambria Math"/>
                </a:rPr>
                <a:t>L</a:t>
              </a:r>
              <a:r>
                <a:rPr lang="en-US" sz="2000" i="1" baseline="-25000" dirty="0" smtClean="0">
                  <a:solidFill>
                    <a:srgbClr val="000000"/>
                  </a:solidFill>
                  <a:latin typeface="Cambria Math"/>
                </a:rPr>
                <a:t>2</a:t>
              </a:r>
              <a:endParaRPr lang="en-US" sz="400" dirty="0" smtClean="0">
                <a:solidFill>
                  <a:srgbClr val="000000"/>
                </a:solidFill>
                <a:latin typeface="Cambria Math"/>
              </a:endParaRPr>
            </a:p>
          </p:txBody>
        </p:sp>
        <p:cxnSp>
          <p:nvCxnSpPr>
            <p:cNvPr id="49" name="Straight Arrow Connector 48"/>
            <p:cNvCxnSpPr>
              <a:stCxn id="44" idx="0"/>
              <a:endCxn id="45" idx="2"/>
            </p:cNvCxnSpPr>
            <p:nvPr/>
          </p:nvCxnSpPr>
          <p:spPr>
            <a:xfrm flipV="1">
              <a:off x="3962400" y="2762310"/>
              <a:ext cx="1" cy="346712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3962400" y="3505200"/>
              <a:ext cx="0" cy="304800"/>
            </a:xfrm>
            <a:prstGeom prst="straightConnector1">
              <a:avLst/>
            </a:prstGeom>
            <a:ln w="6350">
              <a:solidFill>
                <a:srgbClr val="000000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3581400" y="3109022"/>
              <a:ext cx="762000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rgbClr val="1F497D"/>
                  </a:solidFill>
                  <a:latin typeface="Cambria Math"/>
                </a:rPr>
                <a:t>M </a:t>
              </a:r>
              <a:r>
                <a:rPr lang="en-US" sz="2000" dirty="0" smtClean="0">
                  <a:solidFill>
                    <a:srgbClr val="1F497D"/>
                  </a:solidFill>
                  <a:latin typeface="Cambria Math"/>
                </a:rPr>
                <a:t>⊕</a:t>
              </a:r>
              <a:r>
                <a:rPr lang="en-US" sz="2000" i="1" dirty="0" smtClean="0">
                  <a:solidFill>
                    <a:srgbClr val="1F497D"/>
                  </a:solidFill>
                </a:rPr>
                <a:t>N</a:t>
              </a:r>
              <a:endParaRPr lang="en-US" sz="2000" i="1" baseline="-25000" dirty="0">
                <a:solidFill>
                  <a:srgbClr val="1F497D"/>
                </a:solidFill>
              </a:endParaRPr>
            </a:p>
            <a:p>
              <a:pPr algn="ctr"/>
              <a:endParaRPr lang="en-US" sz="2000" i="1" baseline="-25000" dirty="0" smtClean="0">
                <a:solidFill>
                  <a:srgbClr val="1F497D"/>
                </a:solidFill>
                <a:latin typeface="Cambria Math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581400" y="3810000"/>
              <a:ext cx="762000" cy="40011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rgbClr val="000000"/>
                  </a:solidFill>
                  <a:latin typeface="Cambria Math"/>
                </a:rPr>
                <a:t>L</a:t>
              </a:r>
              <a:endParaRPr lang="en-US" sz="800" dirty="0" smtClean="0">
                <a:solidFill>
                  <a:srgbClr val="000000"/>
                </a:solidFill>
                <a:latin typeface="Cambria Math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886200" y="2740223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srgbClr val="FF0000"/>
                  </a:solidFill>
                  <a:latin typeface="Cambria Math"/>
                </a:rPr>
                <a:t> R</a:t>
              </a:r>
              <a:endParaRPr lang="en-US" sz="1400" i="1" baseline="-25000" dirty="0">
                <a:solidFill>
                  <a:srgbClr val="FF0000"/>
                </a:solidFill>
                <a:latin typeface="Cambria Math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114800"/>
            <a:ext cx="8001000" cy="12446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31" name="TextBox 30"/>
          <p:cNvSpPr txBox="1"/>
          <p:nvPr/>
        </p:nvSpPr>
        <p:spPr>
          <a:xfrm>
            <a:off x="1295400" y="5715000"/>
            <a:ext cx="6629400" cy="8207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i="1" dirty="0" smtClean="0"/>
              <a:t>L</a:t>
            </a:r>
            <a:r>
              <a:rPr lang="en-US" sz="2000" i="1" baseline="-25000" dirty="0" smtClean="0"/>
              <a:t>1</a:t>
            </a:r>
            <a:r>
              <a:rPr lang="en-US" sz="2000" dirty="0" smtClean="0"/>
              <a:t> and </a:t>
            </a:r>
            <a:r>
              <a:rPr lang="en-US" sz="2000" i="1" dirty="0" smtClean="0"/>
              <a:t>L</a:t>
            </a:r>
            <a:r>
              <a:rPr lang="en-US" sz="2000" i="1" baseline="-25000" dirty="0" smtClean="0"/>
              <a:t>2</a:t>
            </a:r>
            <a:r>
              <a:rPr lang="en-US" sz="2000" dirty="0" smtClean="0"/>
              <a:t> must have the same abstract state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/>
              <a:t>b</a:t>
            </a:r>
            <a:r>
              <a:rPr lang="en-US" sz="2000" dirty="0" smtClean="0"/>
              <a:t>oth layers must follow the same simulation relation </a:t>
            </a:r>
            <a:r>
              <a:rPr lang="en-US" sz="2000" dirty="0" smtClean="0">
                <a:solidFill>
                  <a:srgbClr val="FF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217604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Programming &amp; Compiling Layers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810000" y="1524000"/>
            <a:ext cx="457200" cy="1219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648200" y="1295400"/>
            <a:ext cx="32004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0090"/>
                </a:solidFill>
              </a:rPr>
              <a:t>L</a:t>
            </a:r>
            <a:r>
              <a:rPr lang="en-US" sz="2400" b="1" i="1" baseline="-25000" dirty="0" smtClean="0">
                <a:solidFill>
                  <a:srgbClr val="000090"/>
                </a:solidFill>
              </a:rPr>
              <a:t>1</a:t>
            </a:r>
            <a:r>
              <a:rPr lang="en-US" sz="2400" dirty="0" smtClean="0"/>
              <a:t>   ≤</a:t>
            </a:r>
            <a:r>
              <a:rPr lang="en-US" sz="2400" b="1" i="1" baseline="-25000" dirty="0" smtClean="0">
                <a:solidFill>
                  <a:srgbClr val="FF0000"/>
                </a:solidFill>
              </a:rPr>
              <a:t>R</a:t>
            </a:r>
            <a:r>
              <a:rPr lang="en-US" sz="2400" dirty="0" smtClean="0"/>
              <a:t>   〖 </a:t>
            </a:r>
            <a:r>
              <a:rPr lang="en-US" sz="2400" b="1" i="1" dirty="0" err="1" smtClean="0">
                <a:solidFill>
                  <a:srgbClr val="000090"/>
                </a:solidFill>
              </a:rPr>
              <a:t>M</a:t>
            </a:r>
            <a:r>
              <a:rPr lang="en-US" sz="2400" b="1" i="1" baseline="-25000" dirty="0" err="1" smtClean="0">
                <a:solidFill>
                  <a:srgbClr val="000090"/>
                </a:solidFill>
              </a:rPr>
              <a:t>c</a:t>
            </a:r>
            <a:r>
              <a:rPr lang="en-US" sz="2400" i="1" dirty="0" smtClean="0"/>
              <a:t> </a:t>
            </a:r>
            <a:r>
              <a:rPr lang="en-US" sz="2400" dirty="0" smtClean="0"/>
              <a:t> 〗</a:t>
            </a:r>
            <a:r>
              <a:rPr lang="en-US" sz="2400" baseline="-25000" dirty="0" err="1" smtClean="0"/>
              <a:t>ClightX</a:t>
            </a:r>
            <a:r>
              <a:rPr lang="en-US" sz="2400" dirty="0" smtClean="0"/>
              <a:t> (</a:t>
            </a:r>
            <a:r>
              <a:rPr lang="en-US" sz="2400" b="1" i="1" dirty="0" smtClean="0">
                <a:solidFill>
                  <a:srgbClr val="000090"/>
                </a:solidFill>
              </a:rPr>
              <a:t>L</a:t>
            </a:r>
            <a:r>
              <a:rPr lang="en-US" sz="2400" dirty="0" smtClean="0"/>
              <a:t>)</a:t>
            </a:r>
            <a:endParaRPr lang="en-US" sz="2400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0" y="1295400"/>
            <a:ext cx="2057400" cy="461665"/>
          </a:xfrm>
          <a:prstGeom prst="rect">
            <a:avLst/>
          </a:prstGeom>
          <a:solidFill>
            <a:srgbClr val="44E51B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90"/>
                </a:solidFill>
              </a:rPr>
              <a:t>L</a:t>
            </a:r>
            <a:r>
              <a:rPr lang="en-US" sz="2400" b="1" dirty="0" smtClean="0"/>
              <a:t>  ⊢</a:t>
            </a:r>
            <a:r>
              <a:rPr lang="en-US" sz="2400" b="1" i="1" baseline="-25000" dirty="0" smtClean="0">
                <a:solidFill>
                  <a:srgbClr val="FF0000"/>
                </a:solidFill>
              </a:rPr>
              <a:t>R</a:t>
            </a:r>
            <a:r>
              <a:rPr lang="en-US" sz="2400" b="1" dirty="0" smtClean="0"/>
              <a:t>  </a:t>
            </a:r>
            <a:r>
              <a:rPr lang="en-US" sz="2400" b="1" i="1" dirty="0" err="1" smtClean="0">
                <a:solidFill>
                  <a:srgbClr val="000090"/>
                </a:solidFill>
              </a:rPr>
              <a:t>M</a:t>
            </a:r>
            <a:r>
              <a:rPr lang="en-US" sz="2400" b="1" i="1" baseline="-25000" dirty="0" err="1" smtClean="0">
                <a:solidFill>
                  <a:srgbClr val="000090"/>
                </a:solidFill>
              </a:rPr>
              <a:t>c</a:t>
            </a:r>
            <a:r>
              <a:rPr lang="en-US" sz="2400" b="1" dirty="0" smtClean="0"/>
              <a:t>  :  </a:t>
            </a:r>
            <a:r>
              <a:rPr lang="en-US" sz="2400" b="1" i="1" dirty="0" smtClean="0">
                <a:solidFill>
                  <a:srgbClr val="000090"/>
                </a:solidFill>
              </a:rPr>
              <a:t>L</a:t>
            </a:r>
            <a:r>
              <a:rPr lang="en-US" sz="2400" b="1" i="1" baseline="-25000" dirty="0">
                <a:solidFill>
                  <a:srgbClr val="000090"/>
                </a:solidFill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" y="2286000"/>
            <a:ext cx="8686800" cy="9079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CompCertX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correctness theorem </a:t>
            </a:r>
            <a:r>
              <a:rPr lang="en-US" b="1" dirty="0" smtClean="0"/>
              <a:t>(where </a:t>
            </a:r>
            <a:r>
              <a:rPr lang="en-US" b="1" i="1" dirty="0" err="1" smtClean="0">
                <a:solidFill>
                  <a:srgbClr val="FF0000"/>
                </a:solidFill>
              </a:rPr>
              <a:t>minj</a:t>
            </a:r>
            <a:r>
              <a:rPr lang="en-US" b="1" dirty="0" smtClean="0"/>
              <a:t>  is a special kind of </a:t>
            </a:r>
            <a:r>
              <a:rPr lang="en-US" b="1" dirty="0" smtClean="0">
                <a:solidFill>
                  <a:srgbClr val="0000FF"/>
                </a:solidFill>
              </a:rPr>
              <a:t>memory injection</a:t>
            </a:r>
            <a:r>
              <a:rPr lang="en-US" b="1" dirty="0" smtClean="0"/>
              <a:t>)</a:t>
            </a:r>
          </a:p>
          <a:p>
            <a:endParaRPr lang="en-US" sz="1100" dirty="0" smtClean="0"/>
          </a:p>
          <a:p>
            <a:pPr algn="ctr"/>
            <a:r>
              <a:rPr lang="en-US" sz="2400" dirty="0" smtClean="0"/>
              <a:t>〖 </a:t>
            </a:r>
            <a:r>
              <a:rPr lang="en-US" sz="2400" b="1" i="1" dirty="0" err="1">
                <a:solidFill>
                  <a:srgbClr val="000090"/>
                </a:solidFill>
              </a:rPr>
              <a:t>M</a:t>
            </a:r>
            <a:r>
              <a:rPr lang="en-US" sz="2400" b="1" i="1" baseline="-25000" dirty="0" err="1">
                <a:solidFill>
                  <a:srgbClr val="000090"/>
                </a:solidFill>
              </a:rPr>
              <a:t>c</a:t>
            </a:r>
            <a:r>
              <a:rPr lang="en-US" sz="2400" i="1" dirty="0"/>
              <a:t> </a:t>
            </a:r>
            <a:r>
              <a:rPr lang="en-US" sz="2400" dirty="0"/>
              <a:t> 〗</a:t>
            </a:r>
            <a:r>
              <a:rPr lang="en-US" sz="2400" baseline="-25000" dirty="0" err="1"/>
              <a:t>ClightX</a:t>
            </a:r>
            <a:r>
              <a:rPr lang="en-US" sz="2400" dirty="0"/>
              <a:t> (</a:t>
            </a:r>
            <a:r>
              <a:rPr lang="en-US" sz="2400" b="1" i="1" dirty="0" smtClean="0">
                <a:solidFill>
                  <a:srgbClr val="000090"/>
                </a:solidFill>
              </a:rPr>
              <a:t>L</a:t>
            </a:r>
            <a:r>
              <a:rPr lang="en-US" sz="2400" dirty="0" smtClean="0"/>
              <a:t>)</a:t>
            </a:r>
            <a:r>
              <a:rPr lang="en-US" sz="2400" baseline="-25000" dirty="0"/>
              <a:t> </a:t>
            </a:r>
            <a:r>
              <a:rPr lang="en-US" sz="2400" dirty="0" smtClean="0"/>
              <a:t>  ≤</a:t>
            </a:r>
            <a:r>
              <a:rPr lang="en-US" sz="2400" b="1" i="1" baseline="-25000" dirty="0" err="1" smtClean="0">
                <a:solidFill>
                  <a:srgbClr val="FF0000"/>
                </a:solidFill>
              </a:rPr>
              <a:t>minj</a:t>
            </a:r>
            <a:r>
              <a:rPr lang="en-US" sz="2400" b="1" dirty="0" smtClean="0"/>
              <a:t> </a:t>
            </a:r>
            <a:r>
              <a:rPr lang="en-US" sz="2400" dirty="0" smtClean="0"/>
              <a:t>  〖 </a:t>
            </a:r>
            <a:r>
              <a:rPr lang="en-US" sz="2400" dirty="0" err="1" smtClean="0">
                <a:solidFill>
                  <a:srgbClr val="0000FF"/>
                </a:solidFill>
              </a:rPr>
              <a:t>CompCertX</a:t>
            </a:r>
            <a:r>
              <a:rPr lang="en-US" sz="2400" dirty="0" smtClean="0">
                <a:solidFill>
                  <a:srgbClr val="0000FF"/>
                </a:solidFill>
              </a:rPr>
              <a:t>[L]</a:t>
            </a:r>
            <a:r>
              <a:rPr lang="en-US" sz="2400" dirty="0" smtClean="0"/>
              <a:t>(</a:t>
            </a:r>
            <a:r>
              <a:rPr lang="en-US" sz="2400" b="1" i="1" dirty="0" err="1" smtClean="0">
                <a:solidFill>
                  <a:srgbClr val="000090"/>
                </a:solidFill>
              </a:rPr>
              <a:t>M</a:t>
            </a:r>
            <a:r>
              <a:rPr lang="en-US" sz="2400" b="1" i="1" baseline="-25000" dirty="0" err="1" smtClean="0">
                <a:solidFill>
                  <a:srgbClr val="000090"/>
                </a:solidFill>
              </a:rPr>
              <a:t>c</a:t>
            </a:r>
            <a:r>
              <a:rPr lang="en-US" sz="2400" i="1" dirty="0" smtClean="0"/>
              <a:t> </a:t>
            </a:r>
            <a:r>
              <a:rPr lang="en-US" sz="2400" dirty="0" smtClean="0"/>
              <a:t>)〗</a:t>
            </a:r>
            <a:r>
              <a:rPr lang="en-US" sz="2400" baseline="-25000" dirty="0" err="1" smtClean="0"/>
              <a:t>LAsm</a:t>
            </a:r>
            <a:r>
              <a:rPr lang="en-US" sz="2400" dirty="0" smtClean="0"/>
              <a:t> (</a:t>
            </a:r>
            <a:r>
              <a:rPr lang="en-US" sz="2400" b="1" i="1" dirty="0" smtClean="0">
                <a:solidFill>
                  <a:srgbClr val="000090"/>
                </a:solidFill>
              </a:rPr>
              <a:t>L</a:t>
            </a:r>
            <a:r>
              <a:rPr lang="en-US" sz="2400" dirty="0" smtClean="0"/>
              <a:t>)</a:t>
            </a:r>
            <a:endParaRPr lang="en-US" sz="2400" baseline="-25000" dirty="0"/>
          </a:p>
        </p:txBody>
      </p:sp>
      <p:sp>
        <p:nvSpPr>
          <p:cNvPr id="18" name="Right Arrow 17"/>
          <p:cNvSpPr/>
          <p:nvPr/>
        </p:nvSpPr>
        <p:spPr>
          <a:xfrm rot="5400000">
            <a:off x="5791199" y="1981202"/>
            <a:ext cx="228601" cy="76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5400000">
            <a:off x="5791202" y="3505201"/>
            <a:ext cx="228598" cy="7619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66800" y="3810000"/>
            <a:ext cx="76200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0090"/>
                </a:solidFill>
              </a:rPr>
              <a:t>L</a:t>
            </a:r>
            <a:r>
              <a:rPr lang="en-US" sz="2400" b="1" i="1" baseline="-25000" dirty="0" smtClean="0">
                <a:solidFill>
                  <a:srgbClr val="000090"/>
                </a:solidFill>
              </a:rPr>
              <a:t>1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 ≤</a:t>
            </a:r>
            <a:r>
              <a:rPr lang="en-US" sz="2400" b="1" i="1" baseline="-25000" dirty="0" smtClean="0">
                <a:solidFill>
                  <a:srgbClr val="FF0000"/>
                </a:solidFill>
              </a:rPr>
              <a:t>R ◦ </a:t>
            </a:r>
            <a:r>
              <a:rPr lang="en-US" sz="2400" b="1" i="1" baseline="-25000" dirty="0" err="1" smtClean="0">
                <a:solidFill>
                  <a:srgbClr val="FF0000"/>
                </a:solidFill>
              </a:rPr>
              <a:t>minj</a:t>
            </a:r>
            <a:r>
              <a:rPr lang="en-US" sz="2400" b="1" dirty="0" smtClean="0"/>
              <a:t>   </a:t>
            </a:r>
            <a:r>
              <a:rPr lang="en-US" sz="2400" dirty="0" smtClean="0"/>
              <a:t>〖 </a:t>
            </a:r>
            <a:r>
              <a:rPr lang="en-US" sz="2400" dirty="0" err="1" smtClean="0">
                <a:solidFill>
                  <a:srgbClr val="0000FF"/>
                </a:solidFill>
              </a:rPr>
              <a:t>CompCertX</a:t>
            </a:r>
            <a:r>
              <a:rPr lang="en-US" sz="2400" dirty="0" smtClean="0">
                <a:solidFill>
                  <a:srgbClr val="0000FF"/>
                </a:solidFill>
              </a:rPr>
              <a:t>[L]</a:t>
            </a:r>
            <a:r>
              <a:rPr lang="en-US" sz="2400" dirty="0" smtClean="0"/>
              <a:t>(</a:t>
            </a:r>
            <a:r>
              <a:rPr lang="en-US" sz="2400" b="1" i="1" dirty="0" err="1" smtClean="0">
                <a:solidFill>
                  <a:srgbClr val="000090"/>
                </a:solidFill>
              </a:rPr>
              <a:t>M</a:t>
            </a:r>
            <a:r>
              <a:rPr lang="en-US" sz="2400" b="1" i="1" baseline="-25000" dirty="0" err="1" smtClean="0">
                <a:solidFill>
                  <a:srgbClr val="000090"/>
                </a:solidFill>
              </a:rPr>
              <a:t>c</a:t>
            </a:r>
            <a:r>
              <a:rPr lang="en-US" sz="2400" i="1" dirty="0" smtClean="0"/>
              <a:t> </a:t>
            </a:r>
            <a:r>
              <a:rPr lang="en-US" sz="2400" dirty="0" smtClean="0"/>
              <a:t>)〗</a:t>
            </a:r>
            <a:r>
              <a:rPr lang="en-US" sz="2400" baseline="-25000" dirty="0" err="1" smtClean="0"/>
              <a:t>LAsm</a:t>
            </a:r>
            <a:r>
              <a:rPr lang="en-US" sz="2400" dirty="0" smtClean="0"/>
              <a:t> (</a:t>
            </a:r>
            <a:r>
              <a:rPr lang="en-US" sz="2400" b="1" i="1" dirty="0" smtClean="0">
                <a:solidFill>
                  <a:srgbClr val="000090"/>
                </a:solidFill>
              </a:rPr>
              <a:t>L</a:t>
            </a:r>
            <a:r>
              <a:rPr lang="en-US" sz="2400" dirty="0" smtClean="0"/>
              <a:t>)</a:t>
            </a:r>
            <a:endParaRPr lang="en-US" sz="2400" baseline="-25000" dirty="0"/>
          </a:p>
        </p:txBody>
      </p:sp>
      <p:sp>
        <p:nvSpPr>
          <p:cNvPr id="21" name="Right Arrow 20"/>
          <p:cNvSpPr/>
          <p:nvPr/>
        </p:nvSpPr>
        <p:spPr>
          <a:xfrm rot="5400000">
            <a:off x="5791202" y="4495800"/>
            <a:ext cx="228598" cy="7619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066800" y="4800599"/>
            <a:ext cx="7620000" cy="7848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000090"/>
                </a:solidFill>
              </a:rPr>
              <a:t>  </a:t>
            </a:r>
            <a:r>
              <a:rPr lang="en-US" dirty="0" smtClean="0"/>
              <a:t>must absorb such memory injection</a:t>
            </a:r>
            <a:r>
              <a:rPr lang="en-US" dirty="0" smtClean="0">
                <a:solidFill>
                  <a:srgbClr val="000090"/>
                </a:solidFill>
              </a:rPr>
              <a:t>:   </a:t>
            </a:r>
            <a:r>
              <a:rPr lang="en-US" b="1" i="1" dirty="0">
                <a:solidFill>
                  <a:srgbClr val="FF0000"/>
                </a:solidFill>
              </a:rPr>
              <a:t>R ◦ </a:t>
            </a:r>
            <a:r>
              <a:rPr lang="en-US" b="1" i="1" dirty="0" err="1">
                <a:solidFill>
                  <a:srgbClr val="FF0000"/>
                </a:solidFill>
              </a:rPr>
              <a:t>minj</a:t>
            </a:r>
            <a:r>
              <a:rPr lang="en-US" b="1" i="1" dirty="0">
                <a:solidFill>
                  <a:srgbClr val="FF0000"/>
                </a:solidFill>
              </a:rPr>
              <a:t> = </a:t>
            </a:r>
            <a:r>
              <a:rPr lang="en-US" b="1" i="1" dirty="0" smtClean="0">
                <a:solidFill>
                  <a:srgbClr val="FF0000"/>
                </a:solidFill>
              </a:rPr>
              <a:t>R     </a:t>
            </a:r>
            <a:r>
              <a:rPr lang="en-US" i="1" dirty="0" smtClean="0">
                <a:solidFill>
                  <a:srgbClr val="000000"/>
                </a:solidFill>
              </a:rPr>
              <a:t>then we have:</a:t>
            </a:r>
            <a:endParaRPr lang="en-US" i="1" dirty="0">
              <a:solidFill>
                <a:srgbClr val="000000"/>
              </a:solidFill>
            </a:endParaRPr>
          </a:p>
          <a:p>
            <a:endParaRPr lang="en-US" sz="300" dirty="0" smtClean="0">
              <a:solidFill>
                <a:srgbClr val="000090"/>
              </a:solidFill>
            </a:endParaRPr>
          </a:p>
          <a:p>
            <a:pPr algn="ctr"/>
            <a:r>
              <a:rPr lang="en-US" sz="2400" b="1" i="1" dirty="0" smtClean="0">
                <a:solidFill>
                  <a:srgbClr val="000090"/>
                </a:solidFill>
              </a:rPr>
              <a:t>L</a:t>
            </a:r>
            <a:r>
              <a:rPr lang="en-US" sz="2400" b="1" i="1" baseline="-25000" dirty="0" smtClean="0">
                <a:solidFill>
                  <a:srgbClr val="000090"/>
                </a:solidFill>
              </a:rPr>
              <a:t>1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 ≤</a:t>
            </a:r>
            <a:r>
              <a:rPr lang="en-US" sz="2400" b="1" i="1" baseline="-25000" dirty="0" smtClean="0">
                <a:solidFill>
                  <a:srgbClr val="FF0000"/>
                </a:solidFill>
              </a:rPr>
              <a:t>R</a:t>
            </a:r>
            <a:r>
              <a:rPr lang="en-US" sz="2400" dirty="0" smtClean="0"/>
              <a:t>   〖 </a:t>
            </a:r>
            <a:r>
              <a:rPr lang="en-US" sz="2400" dirty="0" err="1" smtClean="0">
                <a:solidFill>
                  <a:srgbClr val="0000FF"/>
                </a:solidFill>
              </a:rPr>
              <a:t>CompCertX</a:t>
            </a:r>
            <a:r>
              <a:rPr lang="en-US" sz="2400" dirty="0" smtClean="0">
                <a:solidFill>
                  <a:srgbClr val="0000FF"/>
                </a:solidFill>
              </a:rPr>
              <a:t>[L]</a:t>
            </a:r>
            <a:r>
              <a:rPr lang="en-US" sz="2400" dirty="0" smtClean="0"/>
              <a:t>(</a:t>
            </a:r>
            <a:r>
              <a:rPr lang="en-US" sz="2400" b="1" i="1" dirty="0" err="1" smtClean="0">
                <a:solidFill>
                  <a:srgbClr val="000090"/>
                </a:solidFill>
              </a:rPr>
              <a:t>M</a:t>
            </a:r>
            <a:r>
              <a:rPr lang="en-US" sz="2400" b="1" i="1" baseline="-25000" dirty="0" err="1" smtClean="0">
                <a:solidFill>
                  <a:srgbClr val="000090"/>
                </a:solidFill>
              </a:rPr>
              <a:t>c</a:t>
            </a:r>
            <a:r>
              <a:rPr lang="en-US" sz="2400" i="1" dirty="0" smtClean="0"/>
              <a:t> </a:t>
            </a:r>
            <a:r>
              <a:rPr lang="en-US" sz="2400" dirty="0" smtClean="0"/>
              <a:t>)〗</a:t>
            </a:r>
            <a:r>
              <a:rPr lang="en-US" sz="2400" baseline="-25000" dirty="0" err="1" smtClean="0"/>
              <a:t>LAsm</a:t>
            </a:r>
            <a:r>
              <a:rPr lang="en-US" sz="2400" dirty="0" smtClean="0"/>
              <a:t> (</a:t>
            </a:r>
            <a:r>
              <a:rPr lang="en-US" sz="2400" b="1" i="1" dirty="0" smtClean="0">
                <a:solidFill>
                  <a:srgbClr val="000090"/>
                </a:solidFill>
              </a:rPr>
              <a:t>L</a:t>
            </a:r>
            <a:r>
              <a:rPr lang="en-US" sz="2400" dirty="0" smtClean="0"/>
              <a:t>)</a:t>
            </a:r>
            <a:endParaRPr lang="en-US" sz="2400" baseline="-25000" dirty="0"/>
          </a:p>
        </p:txBody>
      </p:sp>
      <p:sp>
        <p:nvSpPr>
          <p:cNvPr id="23" name="Right Arrow 22"/>
          <p:cNvSpPr/>
          <p:nvPr/>
        </p:nvSpPr>
        <p:spPr>
          <a:xfrm rot="5400000">
            <a:off x="5791200" y="5791201"/>
            <a:ext cx="228598" cy="7619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04800" y="6091535"/>
            <a:ext cx="7162800" cy="461665"/>
          </a:xfrm>
          <a:prstGeom prst="rect">
            <a:avLst/>
          </a:prstGeom>
          <a:solidFill>
            <a:srgbClr val="44E51B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Let  </a:t>
            </a:r>
            <a:r>
              <a:rPr lang="en-US" sz="2400" b="1" i="1" dirty="0" smtClean="0">
                <a:solidFill>
                  <a:srgbClr val="000090"/>
                </a:solidFill>
              </a:rPr>
              <a:t>M</a:t>
            </a:r>
            <a:r>
              <a:rPr lang="en-US" sz="2400" b="1" i="1" baseline="-25000" dirty="0" smtClean="0">
                <a:solidFill>
                  <a:srgbClr val="000090"/>
                </a:solidFill>
              </a:rPr>
              <a:t>a</a:t>
            </a:r>
            <a:r>
              <a:rPr lang="en-US" sz="2400" dirty="0" smtClean="0"/>
              <a:t> = </a:t>
            </a:r>
            <a:r>
              <a:rPr lang="en-US" sz="2400" dirty="0" err="1">
                <a:solidFill>
                  <a:srgbClr val="0000FF"/>
                </a:solidFill>
              </a:rPr>
              <a:t>CompCertX</a:t>
            </a:r>
            <a:r>
              <a:rPr lang="en-US" sz="2400" dirty="0">
                <a:solidFill>
                  <a:srgbClr val="0000FF"/>
                </a:solidFill>
              </a:rPr>
              <a:t>[L]</a:t>
            </a:r>
            <a:r>
              <a:rPr lang="en-US" sz="2400" dirty="0"/>
              <a:t>(</a:t>
            </a:r>
            <a:r>
              <a:rPr lang="en-US" sz="2400" b="1" i="1" dirty="0" err="1">
                <a:solidFill>
                  <a:srgbClr val="000090"/>
                </a:solidFill>
              </a:rPr>
              <a:t>M</a:t>
            </a:r>
            <a:r>
              <a:rPr lang="en-US" sz="2400" b="1" i="1" baseline="-25000" dirty="0" err="1">
                <a:solidFill>
                  <a:srgbClr val="000090"/>
                </a:solidFill>
              </a:rPr>
              <a:t>c</a:t>
            </a:r>
            <a:r>
              <a:rPr lang="en-US" sz="2400" i="1" dirty="0"/>
              <a:t> </a:t>
            </a:r>
            <a:r>
              <a:rPr lang="en-US" sz="2400" dirty="0"/>
              <a:t>)</a:t>
            </a:r>
            <a:r>
              <a:rPr lang="en-US" sz="2400" b="1" dirty="0"/>
              <a:t> </a:t>
            </a:r>
            <a:r>
              <a:rPr lang="en-US" sz="2400" dirty="0" smtClean="0"/>
              <a:t>  then     </a:t>
            </a:r>
            <a:r>
              <a:rPr lang="en-US" sz="2400" b="1" i="1" dirty="0" smtClean="0">
                <a:solidFill>
                  <a:srgbClr val="000090"/>
                </a:solidFill>
              </a:rPr>
              <a:t>L</a:t>
            </a:r>
            <a:r>
              <a:rPr lang="en-US" sz="2400" b="1" dirty="0" smtClean="0"/>
              <a:t>  ⊢</a:t>
            </a:r>
            <a:r>
              <a:rPr lang="en-US" sz="2400" b="1" i="1" baseline="-25000" dirty="0" smtClean="0">
                <a:solidFill>
                  <a:srgbClr val="FF0000"/>
                </a:solidFill>
              </a:rPr>
              <a:t>R</a:t>
            </a:r>
            <a:r>
              <a:rPr lang="en-US" sz="2400" b="1" dirty="0"/>
              <a:t> </a:t>
            </a:r>
            <a:r>
              <a:rPr lang="en-US" sz="2400" b="1" dirty="0" smtClean="0"/>
              <a:t> </a:t>
            </a:r>
            <a:r>
              <a:rPr lang="en-US" sz="2400" b="1" i="1" dirty="0" smtClean="0">
                <a:solidFill>
                  <a:srgbClr val="000090"/>
                </a:solidFill>
              </a:rPr>
              <a:t>M</a:t>
            </a:r>
            <a:r>
              <a:rPr lang="en-US" sz="2400" b="1" i="1" baseline="-25000" dirty="0" smtClean="0">
                <a:solidFill>
                  <a:srgbClr val="000090"/>
                </a:solidFill>
              </a:rPr>
              <a:t>a</a:t>
            </a:r>
            <a:r>
              <a:rPr lang="en-US" sz="2400" i="1" dirty="0" smtClean="0"/>
              <a:t> </a:t>
            </a:r>
            <a:r>
              <a:rPr lang="en-US" sz="2400" b="1" dirty="0" smtClean="0"/>
              <a:t> :  </a:t>
            </a:r>
            <a:r>
              <a:rPr lang="en-US" sz="2400" b="1" i="1" dirty="0" smtClean="0">
                <a:solidFill>
                  <a:srgbClr val="000090"/>
                </a:solidFill>
              </a:rPr>
              <a:t>L</a:t>
            </a:r>
            <a:r>
              <a:rPr lang="en-US" sz="2400" b="1" i="1" baseline="-25000" dirty="0" smtClean="0">
                <a:solidFill>
                  <a:srgbClr val="000090"/>
                </a:solidFill>
              </a:rPr>
              <a:t>1</a:t>
            </a:r>
            <a:endParaRPr lang="en-US" sz="2400" b="1" i="1" baseline="-25000" dirty="0">
              <a:solidFill>
                <a:srgbClr val="00009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295400"/>
            <a:ext cx="990600" cy="369332"/>
          </a:xfrm>
          <a:prstGeom prst="rect">
            <a:avLst/>
          </a:prstGeom>
          <a:solidFill>
            <a:srgbClr val="44E51B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ClightX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696200" y="6172200"/>
            <a:ext cx="762000" cy="369332"/>
          </a:xfrm>
          <a:prstGeom prst="rect">
            <a:avLst/>
          </a:prstGeom>
          <a:solidFill>
            <a:srgbClr val="44E51B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LAsm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58910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876800"/>
            <a:ext cx="9144000" cy="1447800"/>
          </a:xfrm>
          <a:prstGeom prst="rect">
            <a:avLst/>
          </a:prstGeom>
          <a:solidFill>
            <a:srgbClr val="48F484"/>
          </a:solidFill>
          <a:ln>
            <a:noFill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600" dirty="0" smtClean="0">
              <a:solidFill>
                <a:srgbClr val="000000"/>
              </a:solidFill>
              <a:latin typeface="+mj-lt"/>
              <a:ea typeface="ＭＳ Ｐゴシック" charset="0"/>
              <a:cs typeface="Arial" charset="0"/>
            </a:endParaRPr>
          </a:p>
        </p:txBody>
      </p:sp>
      <p:sp>
        <p:nvSpPr>
          <p:cNvPr id="617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000" dirty="0" smtClean="0">
                <a:ea typeface="SimSun" charset="0"/>
                <a:cs typeface="SimSun" charset="0"/>
              </a:rPr>
              <a:t>Our Contributions</a:t>
            </a:r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19200"/>
            <a:ext cx="83820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dirty="0" smtClean="0">
                <a:ea typeface="SimSun" charset="0"/>
                <a:cs typeface="SimSun" charset="0"/>
              </a:rPr>
              <a:t>We introduce </a:t>
            </a:r>
            <a:r>
              <a:rPr lang="en-US" altLang="zh-CN" sz="24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deep specification </a:t>
            </a:r>
            <a:r>
              <a:rPr lang="en-US" altLang="zh-CN" sz="2400" dirty="0" smtClean="0">
                <a:ea typeface="SimSun" charset="0"/>
                <a:cs typeface="SimSun" charset="0"/>
              </a:rPr>
              <a:t>and present a language-based formalization of </a:t>
            </a:r>
            <a:r>
              <a:rPr lang="en-US" altLang="zh-CN" sz="24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certified abstraction layer</a:t>
            </a:r>
            <a:r>
              <a:rPr lang="en-US" altLang="zh-CN" sz="2400" b="1" i="1" dirty="0" smtClean="0">
                <a:solidFill>
                  <a:srgbClr val="800000"/>
                </a:solidFill>
                <a:ea typeface="SimSun" charset="0"/>
                <a:cs typeface="SimSun" charset="0"/>
              </a:rPr>
              <a:t> </a:t>
            </a:r>
          </a:p>
          <a:p>
            <a:pPr marL="3886707" lvl="8" indent="-342829">
              <a:defRPr/>
            </a:pPr>
            <a:endParaRPr lang="en-US" altLang="zh-CN" sz="1600" dirty="0" smtClean="0">
              <a:ea typeface="SimSun" charset="0"/>
              <a:cs typeface="SimSun" charset="0"/>
            </a:endParaRPr>
          </a:p>
          <a:p>
            <a:pPr marL="342829" indent="-342829" eaLnBrk="1" hangingPunct="1">
              <a:defRPr/>
            </a:pPr>
            <a:r>
              <a:rPr lang="en-US" altLang="zh-CN" sz="2400" dirty="0" smtClean="0">
                <a:ea typeface="SimSun" charset="0"/>
                <a:cs typeface="SimSun" charset="0"/>
              </a:rPr>
              <a:t>We developed new languages &amp; tools in Coq</a:t>
            </a:r>
          </a:p>
          <a:p>
            <a:pPr marL="742879" lvl="1" indent="-342829" eaLnBrk="1" hangingPunct="1">
              <a:lnSpc>
                <a:spcPct val="120000"/>
              </a:lnSpc>
              <a:defRPr/>
            </a:pPr>
            <a:r>
              <a:rPr lang="en-US" altLang="zh-CN" sz="20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A formal layer calculus</a:t>
            </a:r>
            <a:r>
              <a:rPr lang="en-US" altLang="zh-CN" sz="2000" dirty="0" smtClean="0">
                <a:ea typeface="SimSun" charset="0"/>
                <a:cs typeface="SimSun" charset="0"/>
              </a:rPr>
              <a:t> for composing certified layers</a:t>
            </a:r>
            <a:endParaRPr lang="en-US" altLang="zh-CN" sz="500" dirty="0">
              <a:ea typeface="SimSun" charset="0"/>
              <a:cs typeface="SimSun" charset="0"/>
            </a:endParaRPr>
          </a:p>
          <a:p>
            <a:pPr marL="742879" lvl="1" indent="-342829" eaLnBrk="1" hangingPunct="1">
              <a:lnSpc>
                <a:spcPct val="120000"/>
              </a:lnSpc>
              <a:defRPr/>
            </a:pPr>
            <a:r>
              <a:rPr lang="en-US" altLang="zh-CN" sz="2000" dirty="0" err="1" smtClean="0">
                <a:solidFill>
                  <a:srgbClr val="0000FF"/>
                </a:solidFill>
                <a:ea typeface="SimSun" charset="0"/>
                <a:cs typeface="SimSun" charset="0"/>
              </a:rPr>
              <a:t>ClightX</a:t>
            </a:r>
            <a:r>
              <a:rPr lang="en-US" altLang="zh-CN" sz="2000" dirty="0" smtClean="0">
                <a:ea typeface="SimSun" charset="0"/>
                <a:cs typeface="SimSun" charset="0"/>
              </a:rPr>
              <a:t> for writing certified layers in a C-like language </a:t>
            </a:r>
            <a:endParaRPr lang="en-US" altLang="zh-CN" sz="650" dirty="0" smtClean="0">
              <a:ea typeface="SimSun" charset="0"/>
              <a:cs typeface="SimSun" charset="0"/>
            </a:endParaRPr>
          </a:p>
          <a:p>
            <a:pPr marL="742879" lvl="1" indent="-342829" eaLnBrk="1" hangingPunct="1">
              <a:lnSpc>
                <a:spcPct val="120000"/>
              </a:lnSpc>
              <a:defRPr/>
            </a:pPr>
            <a:r>
              <a:rPr lang="en-US" altLang="zh-CN" sz="2000" dirty="0" err="1" smtClean="0">
                <a:solidFill>
                  <a:srgbClr val="0000FF"/>
                </a:solidFill>
                <a:ea typeface="SimSun" charset="0"/>
                <a:cs typeface="SimSun" charset="0"/>
              </a:rPr>
              <a:t>LAsm</a:t>
            </a:r>
            <a:r>
              <a:rPr lang="en-US" altLang="zh-CN" sz="2000" dirty="0" smtClean="0">
                <a:ea typeface="SimSun" charset="0"/>
                <a:cs typeface="SimSun" charset="0"/>
              </a:rPr>
              <a:t> for writing certified layers in assembly </a:t>
            </a:r>
            <a:endParaRPr lang="en-US" altLang="zh-CN" sz="800" dirty="0">
              <a:ea typeface="SimSun" charset="0"/>
              <a:cs typeface="SimSun" charset="0"/>
            </a:endParaRPr>
          </a:p>
          <a:p>
            <a:pPr marL="742879" lvl="1" indent="-342829" eaLnBrk="1" hangingPunct="1">
              <a:lnSpc>
                <a:spcPct val="120000"/>
              </a:lnSpc>
              <a:defRPr/>
            </a:pPr>
            <a:r>
              <a:rPr lang="en-US" altLang="zh-CN" sz="2000" dirty="0" err="1" smtClean="0">
                <a:solidFill>
                  <a:srgbClr val="0000FF"/>
                </a:solidFill>
                <a:ea typeface="SimSun" charset="0"/>
                <a:cs typeface="SimSun" charset="0"/>
              </a:rPr>
              <a:t>CompCertX</a:t>
            </a:r>
            <a:r>
              <a:rPr lang="en-US" altLang="zh-CN" sz="2000" dirty="0" smtClean="0">
                <a:ea typeface="SimSun" charset="0"/>
                <a:cs typeface="SimSun" charset="0"/>
              </a:rPr>
              <a:t> that compiles </a:t>
            </a:r>
            <a:r>
              <a:rPr lang="en-US" altLang="zh-CN" sz="2000" dirty="0" err="1" smtClean="0">
                <a:solidFill>
                  <a:srgbClr val="0000FF"/>
                </a:solidFill>
                <a:ea typeface="SimSun" charset="0"/>
                <a:cs typeface="SimSun" charset="0"/>
              </a:rPr>
              <a:t>ClightX</a:t>
            </a:r>
            <a:r>
              <a:rPr lang="en-US" altLang="zh-CN" sz="2000" dirty="0" smtClean="0">
                <a:ea typeface="SimSun" charset="0"/>
                <a:cs typeface="SimSun" charset="0"/>
              </a:rPr>
              <a:t> layers into </a:t>
            </a:r>
            <a:r>
              <a:rPr lang="en-US" altLang="zh-CN" sz="2000" dirty="0" err="1" smtClean="0">
                <a:solidFill>
                  <a:srgbClr val="0000FF"/>
                </a:solidFill>
                <a:ea typeface="SimSun" charset="0"/>
                <a:cs typeface="SimSun" charset="0"/>
              </a:rPr>
              <a:t>LAsm</a:t>
            </a:r>
            <a:r>
              <a:rPr lang="en-US" altLang="zh-CN" sz="2000" dirty="0" smtClean="0">
                <a:ea typeface="SimSun" charset="0"/>
                <a:cs typeface="SimSun" charset="0"/>
              </a:rPr>
              <a:t> layers</a:t>
            </a:r>
          </a:p>
          <a:p>
            <a:pPr marL="3886707" lvl="8" indent="-342829">
              <a:lnSpc>
                <a:spcPct val="120000"/>
              </a:lnSpc>
              <a:defRPr/>
            </a:pPr>
            <a:endParaRPr lang="en-US" altLang="zh-CN" sz="1200" dirty="0" smtClean="0">
              <a:ea typeface="SimSun" charset="0"/>
              <a:cs typeface="SimSun" charset="0"/>
            </a:endParaRPr>
          </a:p>
          <a:p>
            <a:pPr marL="342829" indent="-342829" eaLnBrk="1" hangingPunct="1">
              <a:lnSpc>
                <a:spcPct val="120000"/>
              </a:lnSpc>
              <a:defRPr/>
            </a:pPr>
            <a:r>
              <a:rPr lang="en-US" altLang="zh-CN" sz="2400" dirty="0" smtClean="0">
                <a:ea typeface="SimSun" charset="0"/>
                <a:cs typeface="SimSun" charset="0"/>
              </a:rPr>
              <a:t>We built multiple </a:t>
            </a:r>
            <a:r>
              <a:rPr lang="en-US" altLang="zh-CN" sz="24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certified OS kernels </a:t>
            </a:r>
            <a:r>
              <a:rPr lang="en-US" altLang="zh-CN" sz="2400" dirty="0" smtClean="0">
                <a:solidFill>
                  <a:schemeClr val="tx2"/>
                </a:solidFill>
                <a:ea typeface="SimSun" charset="0"/>
                <a:cs typeface="SimSun" charset="0"/>
              </a:rPr>
              <a:t>in Coq</a:t>
            </a:r>
          </a:p>
          <a:p>
            <a:pPr marL="742879" lvl="1" indent="-342829" eaLnBrk="1" hangingPunct="1">
              <a:lnSpc>
                <a:spcPct val="120000"/>
              </a:lnSpc>
              <a:defRPr/>
            </a:pPr>
            <a:r>
              <a:rPr lang="en-US" altLang="zh-CN" sz="2000" dirty="0" err="1" smtClean="0">
                <a:solidFill>
                  <a:srgbClr val="0000FF"/>
                </a:solidFill>
                <a:ea typeface="SimSun" charset="0"/>
                <a:cs typeface="SimSun" charset="0"/>
              </a:rPr>
              <a:t>mCertiKOS</a:t>
            </a:r>
            <a:r>
              <a:rPr lang="en-US" altLang="zh-CN" sz="20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-hyper </a:t>
            </a:r>
            <a:r>
              <a:rPr lang="en-US" altLang="zh-CN" sz="2000" dirty="0" smtClean="0">
                <a:solidFill>
                  <a:schemeClr val="tx2"/>
                </a:solidFill>
                <a:ea typeface="SimSun" charset="0"/>
                <a:cs typeface="SimSun" charset="0"/>
              </a:rPr>
              <a:t>consists of </a:t>
            </a:r>
            <a:r>
              <a:rPr lang="en-US" altLang="zh-CN" sz="20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37 layers</a:t>
            </a:r>
            <a:r>
              <a:rPr lang="en-US" altLang="zh-CN" sz="2000" dirty="0" smtClean="0">
                <a:solidFill>
                  <a:schemeClr val="tx2"/>
                </a:solidFill>
                <a:ea typeface="SimSun" charset="0"/>
                <a:cs typeface="SimSun" charset="0"/>
              </a:rPr>
              <a:t>, took less than </a:t>
            </a:r>
            <a:r>
              <a:rPr lang="en-US" altLang="zh-CN" sz="20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one-person-year </a:t>
            </a:r>
            <a:r>
              <a:rPr lang="en-US" altLang="zh-CN" sz="2000" dirty="0" smtClean="0">
                <a:solidFill>
                  <a:schemeClr val="tx2"/>
                </a:solidFill>
                <a:ea typeface="SimSun" charset="0"/>
                <a:cs typeface="SimSun" charset="0"/>
              </a:rPr>
              <a:t>to develop, and can boot </a:t>
            </a:r>
            <a:r>
              <a:rPr lang="en-US" altLang="zh-CN" sz="20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Linux </a:t>
            </a:r>
            <a:r>
              <a:rPr lang="en-US" altLang="zh-CN" sz="2000" dirty="0" smtClean="0">
                <a:solidFill>
                  <a:schemeClr val="tx2"/>
                </a:solidFill>
                <a:ea typeface="SimSun" charset="0"/>
                <a:cs typeface="SimSun" charset="0"/>
              </a:rPr>
              <a:t>as a guest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1524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4773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Case Study: </a:t>
            </a:r>
            <a:r>
              <a:rPr lang="en-US" sz="4000" dirty="0" err="1" smtClean="0"/>
              <a:t>mCertiKOS</a:t>
            </a:r>
            <a:r>
              <a:rPr lang="en-US" sz="4000" dirty="0" smtClean="0"/>
              <a:t>           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4600" y="1143000"/>
            <a:ext cx="4495800" cy="1905000"/>
          </a:xfrm>
          <a:solidFill>
            <a:srgbClr val="FFD8B9"/>
          </a:solidFill>
        </p:spPr>
        <p:txBody>
          <a:bodyPr/>
          <a:lstStyle/>
          <a:p>
            <a:pPr marL="0" indent="0">
              <a:buNone/>
            </a:pPr>
            <a:r>
              <a:rPr lang="en-US" sz="1800" i="1" dirty="0" smtClean="0"/>
              <a:t>Single-core version of </a:t>
            </a:r>
            <a:r>
              <a:rPr lang="en-US" sz="1800" i="1" dirty="0" smtClean="0">
                <a:solidFill>
                  <a:schemeClr val="accent2"/>
                </a:solidFill>
              </a:rPr>
              <a:t>CertiKOS</a:t>
            </a:r>
            <a:r>
              <a:rPr lang="en-US" sz="1800" i="1" dirty="0" smtClean="0"/>
              <a:t> (developed under DARPA CRASH &amp; HACMS programs), 3 </a:t>
            </a:r>
            <a:r>
              <a:rPr lang="en-US" sz="1800" i="1" dirty="0" err="1" smtClean="0"/>
              <a:t>kloc</a:t>
            </a:r>
            <a:r>
              <a:rPr lang="en-US" sz="1800" i="1" dirty="0" smtClean="0"/>
              <a:t>, can boot Linux</a:t>
            </a:r>
          </a:p>
          <a:p>
            <a:pPr marL="3198267" lvl="7" indent="0">
              <a:buNone/>
            </a:pPr>
            <a:endParaRPr lang="en-US" sz="1050" i="1" dirty="0" smtClean="0"/>
          </a:p>
          <a:p>
            <a:pPr marL="0" indent="0">
              <a:buNone/>
            </a:pPr>
            <a:r>
              <a:rPr lang="en-US" sz="1800" b="1" i="1" dirty="0" smtClean="0">
                <a:solidFill>
                  <a:srgbClr val="3366FF"/>
                </a:solidFill>
              </a:rPr>
              <a:t>Aggressive use of abstraction over deep specs (37 layers in </a:t>
            </a:r>
            <a:r>
              <a:rPr lang="en-US" sz="1800" b="1" i="1" dirty="0" err="1" smtClean="0">
                <a:solidFill>
                  <a:srgbClr val="3366FF"/>
                </a:solidFill>
              </a:rPr>
              <a:t>ClightX</a:t>
            </a:r>
            <a:r>
              <a:rPr lang="en-US" sz="1800" b="1" i="1" dirty="0">
                <a:solidFill>
                  <a:srgbClr val="3366FF"/>
                </a:solidFill>
              </a:rPr>
              <a:t> </a:t>
            </a:r>
            <a:r>
              <a:rPr lang="en-US" sz="1800" b="1" i="1" dirty="0" smtClean="0">
                <a:solidFill>
                  <a:srgbClr val="3366FF"/>
                </a:solidFill>
              </a:rPr>
              <a:t>&amp; </a:t>
            </a:r>
            <a:r>
              <a:rPr lang="en-US" sz="1800" b="1" i="1" dirty="0" err="1" smtClean="0">
                <a:solidFill>
                  <a:srgbClr val="3366FF"/>
                </a:solidFill>
              </a:rPr>
              <a:t>LAsm</a:t>
            </a:r>
            <a:r>
              <a:rPr lang="en-US" sz="1800" b="1" i="1" dirty="0" smtClean="0">
                <a:solidFill>
                  <a:srgbClr val="3366FF"/>
                </a:solidFill>
              </a:rPr>
              <a:t>)</a:t>
            </a:r>
            <a:endParaRPr lang="en-US" sz="1800" b="1" i="1" dirty="0">
              <a:solidFill>
                <a:srgbClr val="3366FF"/>
              </a:solidFill>
            </a:endParaRPr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352800"/>
            <a:ext cx="5302250" cy="301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8"/>
          <p:cNvSpPr>
            <a:spLocks noChangeArrowheads="1"/>
          </p:cNvSpPr>
          <p:nvPr/>
        </p:nvSpPr>
        <p:spPr bwMode="auto">
          <a:xfrm>
            <a:off x="6172200" y="4648200"/>
            <a:ext cx="838200" cy="457200"/>
          </a:xfrm>
          <a:prstGeom prst="rightArrow">
            <a:avLst>
              <a:gd name="adj1" fmla="val 50000"/>
              <a:gd name="adj2" fmla="val 50009"/>
            </a:avLst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lIns="91397" tIns="45699" rIns="91397" bIns="4569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116300" y="116900"/>
            <a:ext cx="1680633" cy="6677180"/>
            <a:chOff x="7315200" y="101598"/>
            <a:chExt cx="1680633" cy="6677180"/>
          </a:xfrm>
        </p:grpSpPr>
        <p:pic>
          <p:nvPicPr>
            <p:cNvPr id="12" name="图片占位符 16" descr="mm_layer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" r="10"/>
            <a:stretch/>
          </p:blipFill>
          <p:spPr>
            <a:xfrm>
              <a:off x="7315200" y="4969932"/>
              <a:ext cx="1676400" cy="1808846"/>
            </a:xfrm>
            <a:prstGeom prst="rect">
              <a:avLst/>
            </a:prstGeom>
          </p:spPr>
        </p:pic>
        <p:pic>
          <p:nvPicPr>
            <p:cNvPr id="13" name="图片占位符 21" descr="proc_layers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" r="974"/>
            <a:stretch/>
          </p:blipFill>
          <p:spPr>
            <a:xfrm>
              <a:off x="7319433" y="2608095"/>
              <a:ext cx="1676400" cy="2510027"/>
            </a:xfrm>
            <a:prstGeom prst="rect">
              <a:avLst/>
            </a:prstGeom>
          </p:spPr>
        </p:pic>
        <p:pic>
          <p:nvPicPr>
            <p:cNvPr id="14" name="图片占位符 23" descr="virt_layers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2" r="555"/>
            <a:stretch/>
          </p:blipFill>
          <p:spPr>
            <a:xfrm>
              <a:off x="7315200" y="1268920"/>
              <a:ext cx="1676400" cy="1474280"/>
            </a:xfrm>
            <a:prstGeom prst="rect">
              <a:avLst/>
            </a:prstGeom>
          </p:spPr>
        </p:pic>
        <p:pic>
          <p:nvPicPr>
            <p:cNvPr id="15" name="图片占位符 27" descr="trap_layers.pn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" r="292"/>
            <a:stretch/>
          </p:blipFill>
          <p:spPr>
            <a:xfrm>
              <a:off x="7319433" y="101598"/>
              <a:ext cx="1672021" cy="1295400"/>
            </a:xfrm>
            <a:prstGeom prst="rect">
              <a:avLst/>
            </a:prstGeom>
          </p:spPr>
        </p:pic>
      </p:grpSp>
      <p:pic>
        <p:nvPicPr>
          <p:cNvPr id="16" name="Picture 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10541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76200" y="990600"/>
            <a:ext cx="2362200" cy="1450734"/>
            <a:chOff x="76200" y="990600"/>
            <a:chExt cx="3733800" cy="2278084"/>
          </a:xfrm>
        </p:grpSpPr>
        <p:pic>
          <p:nvPicPr>
            <p:cNvPr id="18" name="Picture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990600"/>
              <a:ext cx="3733800" cy="226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"/>
            <p:cNvSpPr txBox="1">
              <a:spLocks noChangeArrowheads="1"/>
            </p:cNvSpPr>
            <p:nvPr/>
          </p:nvSpPr>
          <p:spPr bwMode="auto">
            <a:xfrm>
              <a:off x="533400" y="2785450"/>
              <a:ext cx="3200400" cy="483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7" tIns="45699" rIns="91397" bIns="45699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400" b="1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5" name="Bent-Up Arrow 4"/>
          <p:cNvSpPr/>
          <p:nvPr/>
        </p:nvSpPr>
        <p:spPr bwMode="auto">
          <a:xfrm rot="5400000">
            <a:off x="114300" y="4000500"/>
            <a:ext cx="1447800" cy="457200"/>
          </a:xfrm>
          <a:prstGeom prst="bentUp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031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CN" sz="4000" dirty="0">
                <a:cs typeface="Arial" charset="0"/>
              </a:rPr>
              <a:t>Decomposing </a:t>
            </a:r>
            <a:r>
              <a:rPr lang="en-US" altLang="zh-CN" sz="4000" dirty="0" err="1">
                <a:cs typeface="Arial" charset="0"/>
              </a:rPr>
              <a:t>mCertiKOS</a:t>
            </a:r>
            <a:endParaRPr lang="zh-CN" altLang="en-US" sz="4000" dirty="0">
              <a:ea typeface="宋体" charset="0"/>
              <a:cs typeface="宋体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66800" y="6019800"/>
            <a:ext cx="3276600" cy="590550"/>
          </a:xfrm>
          <a:prstGeom prst="rect">
            <a:avLst/>
          </a:prstGeom>
          <a:solidFill>
            <a:srgbClr val="FD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7" tIns="45699" rIns="91397" bIns="45699">
            <a:spAutoFit/>
          </a:bodyPr>
          <a:lstStyle/>
          <a:p>
            <a:pPr algn="ctr" defTabSz="91122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Based on the abstract machine provided by </a:t>
            </a:r>
            <a:r>
              <a:rPr lang="en-US" altLang="zh-CN" sz="1600" smtClean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boot loader</a:t>
            </a:r>
            <a:endParaRPr lang="en-US" altLang="zh-CN" sz="16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953000" y="1219200"/>
            <a:ext cx="4038600" cy="472440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CN" altLang="en-US" sz="1600">
              <a:solidFill>
                <a:srgbClr val="FFFFFF"/>
              </a:solidFill>
              <a:latin typeface="Calibri" charset="0"/>
              <a:ea typeface="ＭＳ Ｐゴシック" charset="0"/>
              <a:cs typeface="宋体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4114800" y="2819400"/>
            <a:ext cx="609600" cy="76200"/>
          </a:xfrm>
          <a:prstGeom prst="rightArrow">
            <a:avLst/>
          </a:prstGeom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CN" altLang="en-US" sz="1600" dirty="0">
              <a:solidFill>
                <a:srgbClr val="FFFFFF"/>
              </a:solidFill>
              <a:latin typeface="Calibri" charset="0"/>
              <a:ea typeface="ＭＳ Ｐゴシック" charset="0"/>
              <a:cs typeface="宋体" charset="0"/>
            </a:endParaRPr>
          </a:p>
        </p:txBody>
      </p:sp>
      <p:pic>
        <p:nvPicPr>
          <p:cNvPr id="7168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0"/>
            <a:ext cx="42259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76200" y="2667000"/>
            <a:ext cx="3886200" cy="38100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CN" altLang="en-US" sz="1600" dirty="0">
              <a:solidFill>
                <a:srgbClr val="FFFFFF"/>
              </a:solidFill>
              <a:latin typeface="Calibri" charset="0"/>
              <a:ea typeface="ＭＳ Ｐゴシック" charset="0"/>
              <a:cs typeface="宋体" charset="0"/>
            </a:endParaRPr>
          </a:p>
        </p:txBody>
      </p:sp>
      <p:sp>
        <p:nvSpPr>
          <p:cNvPr id="71687" name="TextBox 16"/>
          <p:cNvSpPr txBox="1">
            <a:spLocks noChangeArrowheads="1"/>
          </p:cNvSpPr>
          <p:nvPr/>
        </p:nvSpPr>
        <p:spPr bwMode="auto">
          <a:xfrm>
            <a:off x="609600" y="4145382"/>
            <a:ext cx="3352800" cy="156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7" tIns="45699" rIns="91397" bIns="45699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b="1" dirty="0" smtClean="0">
                <a:solidFill>
                  <a:srgbClr val="0000FF"/>
                </a:solidFill>
              </a:rPr>
              <a:t>Physical Memory and Virtual Memory Management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b="1" dirty="0" smtClean="0">
                <a:solidFill>
                  <a:srgbClr val="0000FF"/>
                </a:solidFill>
              </a:rPr>
              <a:t>(11 Layers)</a:t>
            </a:r>
            <a:endParaRPr kumimoji="1" lang="zh-CN" altLang="en-US" sz="2400" b="1" dirty="0" smtClean="0">
              <a:solidFill>
                <a:srgbClr val="0000FF"/>
              </a:solidFill>
            </a:endParaRPr>
          </a:p>
        </p:txBody>
      </p:sp>
      <p:pic>
        <p:nvPicPr>
          <p:cNvPr id="7168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9200"/>
            <a:ext cx="396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515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9" grpId="0" animBg="1"/>
      <p:bldP spid="4" grpId="0" animBg="1"/>
      <p:bldP spid="7168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0"/>
            <a:ext cx="40005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CN" sz="4000" dirty="0">
                <a:cs typeface="Arial" charset="0"/>
              </a:rPr>
              <a:t>Decomposing </a:t>
            </a:r>
            <a:r>
              <a:rPr lang="en-US" altLang="zh-CN" sz="4000" dirty="0" err="1">
                <a:cs typeface="Arial" charset="0"/>
              </a:rPr>
              <a:t>mCertiKOS</a:t>
            </a:r>
            <a:r>
              <a:rPr lang="en-US" altLang="zh-CN" sz="4000" dirty="0">
                <a:cs typeface="Arial" charset="0"/>
              </a:rPr>
              <a:t> (cont’d)</a:t>
            </a:r>
            <a:endParaRPr lang="zh-CN" altLang="en-US" sz="4000" dirty="0">
              <a:ea typeface="宋体" charset="0"/>
              <a:cs typeface="宋体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953000" y="1066800"/>
            <a:ext cx="4038600" cy="563880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CN" altLang="en-US" sz="1600">
              <a:solidFill>
                <a:srgbClr val="FFFFFF"/>
              </a:solidFill>
              <a:latin typeface="Calibri" charset="0"/>
              <a:ea typeface="ＭＳ Ｐゴシック" charset="0"/>
              <a:cs typeface="宋体" charset="0"/>
            </a:endParaRPr>
          </a:p>
        </p:txBody>
      </p:sp>
      <p:pic>
        <p:nvPicPr>
          <p:cNvPr id="7270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0"/>
            <a:ext cx="42259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76200" y="2286000"/>
            <a:ext cx="3886200" cy="38100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CN" altLang="en-US" sz="1600" dirty="0">
              <a:solidFill>
                <a:srgbClr val="FFFFFF"/>
              </a:solidFill>
              <a:latin typeface="Calibri" charset="0"/>
              <a:ea typeface="ＭＳ Ｐゴシック" charset="0"/>
              <a:cs typeface="宋体" charset="0"/>
            </a:endParaRPr>
          </a:p>
        </p:txBody>
      </p:sp>
      <p:sp>
        <p:nvSpPr>
          <p:cNvPr id="72710" name="TextBox 16"/>
          <p:cNvSpPr txBox="1">
            <a:spLocks noChangeArrowheads="1"/>
          </p:cNvSpPr>
          <p:nvPr/>
        </p:nvSpPr>
        <p:spPr bwMode="auto">
          <a:xfrm>
            <a:off x="609600" y="4419600"/>
            <a:ext cx="3352800" cy="120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7" tIns="45699" rIns="91397" bIns="45699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zh-CN" b="1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2400" b="1" dirty="0" smtClean="0">
                <a:solidFill>
                  <a:srgbClr val="0000FF"/>
                </a:solidFill>
              </a:rPr>
              <a:t>Thread and Process Management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b="1" dirty="0" smtClean="0">
                <a:solidFill>
                  <a:srgbClr val="0000FF"/>
                </a:solidFill>
              </a:rPr>
              <a:t>(14 Layers)</a:t>
            </a:r>
            <a:endParaRPr kumimoji="1" lang="zh-CN" altLang="en-US" sz="2400" b="1" dirty="0" smtClean="0">
              <a:solidFill>
                <a:srgbClr val="0000FF"/>
              </a:solidFill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4114800" y="2438400"/>
            <a:ext cx="609600" cy="76200"/>
          </a:xfrm>
          <a:prstGeom prst="rightArrow">
            <a:avLst/>
          </a:prstGeom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CN" altLang="en-US" sz="1600" dirty="0">
              <a:solidFill>
                <a:srgbClr val="FFFFFF"/>
              </a:solidFill>
              <a:latin typeface="Calibri" charset="0"/>
              <a:ea typeface="ＭＳ Ｐゴシック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678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72710" grpId="0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CN" sz="4000" dirty="0">
                <a:cs typeface="Arial" charset="0"/>
              </a:rPr>
              <a:t>Decomposing </a:t>
            </a:r>
            <a:r>
              <a:rPr lang="en-US" altLang="zh-CN" sz="4000" dirty="0" err="1">
                <a:cs typeface="Arial" charset="0"/>
              </a:rPr>
              <a:t>mCertiKOS</a:t>
            </a:r>
            <a:r>
              <a:rPr lang="en-US" altLang="zh-CN" sz="4000" dirty="0">
                <a:cs typeface="Arial" charset="0"/>
              </a:rPr>
              <a:t> (cont’d)</a:t>
            </a:r>
            <a:endParaRPr lang="zh-CN" altLang="en-US" sz="4000" dirty="0">
              <a:ea typeface="宋体" charset="0"/>
              <a:cs typeface="宋体" charset="0"/>
            </a:endParaRPr>
          </a:p>
        </p:txBody>
      </p:sp>
      <p:pic>
        <p:nvPicPr>
          <p:cNvPr id="7373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0"/>
            <a:ext cx="42259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76200" y="1905000"/>
            <a:ext cx="3886200" cy="38100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CN" altLang="en-US" sz="1600" dirty="0">
              <a:solidFill>
                <a:srgbClr val="FFFFFF"/>
              </a:solidFill>
              <a:latin typeface="Calibri" charset="0"/>
              <a:ea typeface="ＭＳ Ｐゴシック" charset="0"/>
              <a:cs typeface="宋体" charset="0"/>
            </a:endParaRPr>
          </a:p>
        </p:txBody>
      </p:sp>
      <p:sp>
        <p:nvSpPr>
          <p:cNvPr id="73734" name="TextBox 16"/>
          <p:cNvSpPr txBox="1">
            <a:spLocks noChangeArrowheads="1"/>
          </p:cNvSpPr>
          <p:nvPr/>
        </p:nvSpPr>
        <p:spPr bwMode="auto">
          <a:xfrm>
            <a:off x="609600" y="4953000"/>
            <a:ext cx="3352800" cy="120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7" tIns="45699" rIns="91397" bIns="45699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zh-CN" b="1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2400" b="1" dirty="0" smtClean="0">
                <a:solidFill>
                  <a:srgbClr val="0000FF"/>
                </a:solidFill>
              </a:rPr>
              <a:t>Virtualization Support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b="1" dirty="0" smtClean="0">
                <a:solidFill>
                  <a:srgbClr val="0000FF"/>
                </a:solidFill>
              </a:rPr>
              <a:t>(9 Layers)</a:t>
            </a:r>
            <a:endParaRPr kumimoji="1" lang="zh-CN" altLang="en-US" sz="2400" b="1" dirty="0" smtClean="0">
              <a:solidFill>
                <a:srgbClr val="0000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114800" y="1066800"/>
            <a:ext cx="4876800" cy="4724400"/>
            <a:chOff x="4114800" y="1066800"/>
            <a:chExt cx="4876800" cy="4724400"/>
          </a:xfrm>
        </p:grpSpPr>
        <p:pic>
          <p:nvPicPr>
            <p:cNvPr id="73729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066800"/>
              <a:ext cx="4038600" cy="472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 bwMode="auto">
            <a:xfrm>
              <a:off x="4953000" y="1066800"/>
              <a:ext cx="4038600" cy="4724400"/>
            </a:xfrm>
            <a:prstGeom prst="rect">
              <a:avLst/>
            </a:prstGeom>
            <a:noFill/>
            <a:ln w="381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97" tIns="45699" rIns="91397" bIns="45699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1600">
                <a:solidFill>
                  <a:srgbClr val="FFFFFF"/>
                </a:solidFill>
                <a:latin typeface="Calibri" charset="0"/>
                <a:ea typeface="ＭＳ Ｐゴシック" charset="0"/>
                <a:cs typeface="宋体" charset="0"/>
              </a:endParaRPr>
            </a:p>
          </p:txBody>
        </p:sp>
        <p:sp>
          <p:nvSpPr>
            <p:cNvPr id="9" name="Right Arrow 8"/>
            <p:cNvSpPr/>
            <p:nvPr/>
          </p:nvSpPr>
          <p:spPr bwMode="auto">
            <a:xfrm>
              <a:off x="4114800" y="2057400"/>
              <a:ext cx="609600" cy="76200"/>
            </a:xfrm>
            <a:prstGeom prst="rightArrow">
              <a:avLst/>
            </a:prstGeom>
            <a:ln w="381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97" tIns="45699" rIns="91397" bIns="45699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16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宋体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194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373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CN" sz="4000" dirty="0">
                <a:cs typeface="Arial" charset="0"/>
              </a:rPr>
              <a:t>Decomposing </a:t>
            </a:r>
            <a:r>
              <a:rPr lang="en-US" altLang="zh-CN" sz="4000" dirty="0" err="1">
                <a:cs typeface="Arial" charset="0"/>
              </a:rPr>
              <a:t>mCertiKOS</a:t>
            </a:r>
            <a:r>
              <a:rPr lang="en-US" altLang="zh-CN" sz="4000" dirty="0">
                <a:cs typeface="Arial" charset="0"/>
              </a:rPr>
              <a:t> (cont’d)</a:t>
            </a:r>
            <a:endParaRPr lang="zh-CN" altLang="en-US" sz="4000" dirty="0">
              <a:ea typeface="宋体" charset="0"/>
              <a:cs typeface="宋体" charset="0"/>
            </a:endParaRPr>
          </a:p>
        </p:txBody>
      </p:sp>
      <p:pic>
        <p:nvPicPr>
          <p:cNvPr id="7475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0"/>
            <a:ext cx="42259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76200" y="1524000"/>
            <a:ext cx="3886200" cy="38100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CN" altLang="en-US" sz="1600" dirty="0">
              <a:solidFill>
                <a:srgbClr val="FFFFFF"/>
              </a:solidFill>
              <a:latin typeface="Calibri" charset="0"/>
              <a:ea typeface="ＭＳ Ｐゴシック" charset="0"/>
              <a:cs typeface="宋体" charset="0"/>
            </a:endParaRPr>
          </a:p>
        </p:txBody>
      </p:sp>
      <p:sp>
        <p:nvSpPr>
          <p:cNvPr id="74756" name="TextBox 16"/>
          <p:cNvSpPr txBox="1">
            <a:spLocks noChangeArrowheads="1"/>
          </p:cNvSpPr>
          <p:nvPr/>
        </p:nvSpPr>
        <p:spPr bwMode="auto">
          <a:xfrm>
            <a:off x="609600" y="4953000"/>
            <a:ext cx="3352800" cy="120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7" tIns="45699" rIns="91397" bIns="45699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zh-CN" b="1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2400" b="1" dirty="0" smtClean="0">
                <a:solidFill>
                  <a:srgbClr val="0000FF"/>
                </a:solidFill>
              </a:rPr>
              <a:t>Syscall and Trap Handlers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b="1" dirty="0" smtClean="0">
                <a:solidFill>
                  <a:srgbClr val="0000FF"/>
                </a:solidFill>
              </a:rPr>
              <a:t>(3 Layers)</a:t>
            </a:r>
            <a:endParaRPr kumimoji="1" lang="zh-CN" altLang="en-US" sz="2400" b="1" dirty="0" smtClean="0">
              <a:solidFill>
                <a:srgbClr val="0000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191000" y="1066800"/>
            <a:ext cx="4800600" cy="3657600"/>
            <a:chOff x="4191000" y="1066800"/>
            <a:chExt cx="4800600" cy="3657600"/>
          </a:xfrm>
        </p:grpSpPr>
        <p:pic>
          <p:nvPicPr>
            <p:cNvPr id="74758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066800"/>
              <a:ext cx="4038600" cy="365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4191000" y="1066800"/>
              <a:ext cx="4800600" cy="3657600"/>
              <a:chOff x="4191000" y="1066800"/>
              <a:chExt cx="4800600" cy="3657600"/>
            </a:xfrm>
          </p:grpSpPr>
          <p:sp>
            <p:nvSpPr>
              <p:cNvPr id="9" name="Right Arrow 8"/>
              <p:cNvSpPr/>
              <p:nvPr/>
            </p:nvSpPr>
            <p:spPr bwMode="auto">
              <a:xfrm>
                <a:off x="4191000" y="1676400"/>
                <a:ext cx="609600" cy="76200"/>
              </a:xfrm>
              <a:prstGeom prst="rightArrow">
                <a:avLst/>
              </a:prstGeom>
              <a:ln w="38100" cmpd="sng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97" tIns="45699" rIns="91397" bIns="45699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CN" altLang="en-US" sz="1600" dirty="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宋体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4953000" y="1066800"/>
                <a:ext cx="4038600" cy="3657600"/>
              </a:xfrm>
              <a:prstGeom prst="rect">
                <a:avLst/>
              </a:prstGeom>
              <a:noFill/>
              <a:ln w="38100" cmpd="sng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97" tIns="45699" rIns="91397" bIns="45699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CN" altLang="en-US" sz="160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宋体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3212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475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ight Arrow 135"/>
          <p:cNvSpPr/>
          <p:nvPr/>
        </p:nvSpPr>
        <p:spPr>
          <a:xfrm rot="2116493">
            <a:off x="3604161" y="2828749"/>
            <a:ext cx="3338292" cy="219923"/>
          </a:xfrm>
          <a:prstGeom prst="rightArrow">
            <a:avLst>
              <a:gd name="adj1" fmla="val 31308"/>
              <a:gd name="adj2" fmla="val 62914"/>
            </a:avLst>
          </a:prstGeom>
          <a:noFill/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258748"/>
              </p:ext>
            </p:extLst>
          </p:nvPr>
        </p:nvGraphicFramePr>
        <p:xfrm>
          <a:off x="334305" y="5209647"/>
          <a:ext cx="107615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6158"/>
              </a:tblGrid>
              <a:tr h="0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MAT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MATOp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MATIntro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PreInit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055999"/>
              </p:ext>
            </p:extLst>
          </p:nvPr>
        </p:nvGraphicFramePr>
        <p:xfrm>
          <a:off x="1742283" y="4437659"/>
          <a:ext cx="1227891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7891"/>
              </a:tblGrid>
              <a:tr h="68666">
                <a:tc>
                  <a:txBody>
                    <a:bodyPr/>
                    <a:lstStyle/>
                    <a:p>
                      <a:r>
                        <a:rPr lang="en-US" b="0" i="0" dirty="0" err="1" smtClean="0">
                          <a:solidFill>
                            <a:schemeClr val="tx1"/>
                          </a:solidFill>
                        </a:rPr>
                        <a:t>MPMap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</a:tr>
              <a:tr h="68666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MBit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</a:tr>
              <a:tr h="68666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MPTInit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</a:tr>
              <a:tr h="68666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MPTKern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</a:tr>
              <a:tr h="68666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MPTComm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</a:tr>
              <a:tr h="68666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MPTOp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</a:tr>
              <a:tr h="68666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MPTIntro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677027"/>
              </p:ext>
            </p:extLst>
          </p:nvPr>
        </p:nvGraphicFramePr>
        <p:xfrm>
          <a:off x="3338408" y="3642634"/>
          <a:ext cx="11921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129"/>
              </a:tblGrid>
              <a:tr h="173935">
                <a:tc>
                  <a:txBody>
                    <a:bodyPr/>
                    <a:lstStyle/>
                    <a:p>
                      <a:r>
                        <a:rPr lang="en-US" b="0" i="0" dirty="0" err="1" smtClean="0">
                          <a:solidFill>
                            <a:schemeClr val="tx1"/>
                          </a:solidFill>
                        </a:rPr>
                        <a:t>PThread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3935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PSched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393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PCID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3935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PAbQueue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3935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PTDQInit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3935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PTDQIntro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3935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PTCBInit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3935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PTCBIntro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3935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PKCtxOp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3935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PKCtx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230385"/>
              </p:ext>
            </p:extLst>
          </p:nvPr>
        </p:nvGraphicFramePr>
        <p:xfrm>
          <a:off x="4942602" y="5283380"/>
          <a:ext cx="1070811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811"/>
              </a:tblGrid>
              <a:tr h="108260">
                <a:tc>
                  <a:txBody>
                    <a:bodyPr/>
                    <a:lstStyle/>
                    <a:p>
                      <a:r>
                        <a:rPr lang="en-US" b="0" i="0" dirty="0" err="1" smtClean="0">
                          <a:solidFill>
                            <a:schemeClr val="tx1"/>
                          </a:solidFill>
                        </a:rPr>
                        <a:t>PProc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10826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PUCtx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10826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PIPC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10826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PIPCIntro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465967"/>
              </p:ext>
            </p:extLst>
          </p:nvPr>
        </p:nvGraphicFramePr>
        <p:xfrm>
          <a:off x="7903112" y="3816481"/>
          <a:ext cx="1052095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095"/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b="0" i="0" dirty="0" err="1" smtClean="0">
                          <a:solidFill>
                            <a:schemeClr val="tx1"/>
                          </a:solidFill>
                        </a:rPr>
                        <a:t>TSysCall</a:t>
                      </a:r>
                      <a:endParaRPr lang="en-US" sz="1800" b="0" i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TTrap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TTrapArg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518236"/>
              </p:ext>
            </p:extLst>
          </p:nvPr>
        </p:nvGraphicFramePr>
        <p:xfrm>
          <a:off x="6289430" y="3937399"/>
          <a:ext cx="1392657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657"/>
              </a:tblGrid>
              <a:tr h="0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VVM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VSVM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VVMCBOp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VSVMIntro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VVMCBInit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VVMCBIntro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VSVMSwitch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VNPTInit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VNPTIntro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</a:tbl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1136872" y="1143000"/>
            <a:ext cx="885297" cy="1995404"/>
            <a:chOff x="1136872" y="1143000"/>
            <a:chExt cx="885297" cy="1995404"/>
          </a:xfrm>
        </p:grpSpPr>
        <p:grpSp>
          <p:nvGrpSpPr>
            <p:cNvPr id="25" name="Group 24"/>
            <p:cNvGrpSpPr/>
            <p:nvPr/>
          </p:nvGrpSpPr>
          <p:grpSpPr>
            <a:xfrm>
              <a:off x="1136872" y="1722401"/>
              <a:ext cx="858922" cy="1416003"/>
              <a:chOff x="1253289" y="458646"/>
              <a:chExt cx="858922" cy="1416003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253289" y="458646"/>
                <a:ext cx="858921" cy="307777"/>
              </a:xfrm>
              <a:prstGeom prst="rect">
                <a:avLst/>
              </a:prstGeom>
              <a:solidFill>
                <a:srgbClr val="FAC090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457200"/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TRAP</a:t>
                </a:r>
                <a:endParaRPr lang="en-US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253290" y="1012990"/>
                <a:ext cx="858921" cy="30777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457200"/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THR</a:t>
                </a:r>
                <a:endParaRPr lang="en-US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253290" y="735991"/>
                <a:ext cx="858921" cy="307777"/>
              </a:xfrm>
              <a:prstGeom prst="rect">
                <a:avLst/>
              </a:prstGeom>
              <a:solidFill>
                <a:srgbClr val="93CDDD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457200"/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PROC</a:t>
                </a:r>
                <a:endParaRPr lang="en-US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253289" y="1290125"/>
                <a:ext cx="858921" cy="307777"/>
              </a:xfrm>
              <a:prstGeom prst="rect">
                <a:avLst/>
              </a:prstGeom>
              <a:solidFill>
                <a:srgbClr val="C3D69B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457200"/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VM</a:t>
                </a:r>
                <a:endParaRPr lang="en-US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253289" y="1566872"/>
                <a:ext cx="858921" cy="30777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457200"/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MM</a:t>
                </a:r>
                <a:endParaRPr lang="en-US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196427" y="1143000"/>
              <a:ext cx="8257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(base)</a:t>
              </a:r>
              <a:endParaRPr lang="en-US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653421" y="1143000"/>
            <a:ext cx="1069786" cy="2147017"/>
            <a:chOff x="7653421" y="1143000"/>
            <a:chExt cx="1069786" cy="2147017"/>
          </a:xfrm>
        </p:grpSpPr>
        <p:grpSp>
          <p:nvGrpSpPr>
            <p:cNvPr id="2" name="Group 1"/>
            <p:cNvGrpSpPr/>
            <p:nvPr/>
          </p:nvGrpSpPr>
          <p:grpSpPr>
            <a:xfrm>
              <a:off x="7653421" y="2151243"/>
              <a:ext cx="1058274" cy="1138774"/>
              <a:chOff x="7653421" y="1116092"/>
              <a:chExt cx="1058274" cy="1138774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7653421" y="1116092"/>
                <a:ext cx="1058273" cy="30777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457200"/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    </a:t>
                </a:r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PROC</a:t>
                </a:r>
                <a:endParaRPr lang="en-US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856913" y="1393091"/>
                <a:ext cx="854524" cy="30777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457200"/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THR</a:t>
                </a:r>
                <a:endParaRPr lang="en-US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852774" y="1947089"/>
                <a:ext cx="858921" cy="30777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457200"/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MM</a:t>
                </a:r>
                <a:endParaRPr lang="en-US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 flipH="1">
                <a:off x="7856912" y="1116092"/>
                <a:ext cx="1" cy="822528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8710271" y="1696572"/>
                <a:ext cx="1424" cy="242048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/>
            <p:cNvSpPr txBox="1"/>
            <p:nvPr/>
          </p:nvSpPr>
          <p:spPr>
            <a:xfrm>
              <a:off x="7915749" y="1143000"/>
              <a:ext cx="8074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(</a:t>
              </a:r>
              <a:r>
                <a:rPr lang="en-US" sz="2000" dirty="0" err="1" smtClean="0">
                  <a:solidFill>
                    <a:prstClr val="black"/>
                  </a:solidFill>
                  <a:latin typeface="Calibri"/>
                </a:rPr>
                <a:t>emb</a:t>
              </a:r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)</a:t>
              </a:r>
              <a:endParaRPr lang="en-US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742282" y="2731724"/>
            <a:ext cx="1408897" cy="1705935"/>
            <a:chOff x="1742284" y="1696572"/>
            <a:chExt cx="1408895" cy="2271317"/>
          </a:xfrm>
        </p:grpSpPr>
        <p:cxnSp>
          <p:nvCxnSpPr>
            <p:cNvPr id="64" name="Curved Connector 63"/>
            <p:cNvCxnSpPr/>
            <p:nvPr/>
          </p:nvCxnSpPr>
          <p:spPr>
            <a:xfrm rot="10800000" flipV="1">
              <a:off x="1742284" y="1696572"/>
              <a:ext cx="1408895" cy="2271317"/>
            </a:xfrm>
            <a:prstGeom prst="curvedConnector2">
              <a:avLst/>
            </a:prstGeom>
            <a:ln w="9525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urved Connector 66"/>
            <p:cNvCxnSpPr/>
            <p:nvPr/>
          </p:nvCxnSpPr>
          <p:spPr>
            <a:xfrm rot="10800000" flipV="1">
              <a:off x="2970173" y="1894220"/>
              <a:ext cx="181004" cy="2047188"/>
            </a:xfrm>
            <a:prstGeom prst="curvedConnector2">
              <a:avLst/>
            </a:prstGeom>
            <a:ln w="9525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34305" y="3019089"/>
            <a:ext cx="2816874" cy="2264291"/>
            <a:chOff x="334305" y="1983938"/>
            <a:chExt cx="2816874" cy="3409184"/>
          </a:xfrm>
        </p:grpSpPr>
        <p:cxnSp>
          <p:nvCxnSpPr>
            <p:cNvPr id="50" name="Curved Connector 49"/>
            <p:cNvCxnSpPr/>
            <p:nvPr/>
          </p:nvCxnSpPr>
          <p:spPr>
            <a:xfrm rot="10800000" flipV="1">
              <a:off x="334305" y="1983938"/>
              <a:ext cx="2816874" cy="3409184"/>
            </a:xfrm>
            <a:prstGeom prst="curvedConnector2">
              <a:avLst/>
            </a:prstGeom>
            <a:ln w="9525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urved Connector 52"/>
            <p:cNvCxnSpPr/>
            <p:nvPr/>
          </p:nvCxnSpPr>
          <p:spPr>
            <a:xfrm rot="10800000" flipV="1">
              <a:off x="1410462" y="2131299"/>
              <a:ext cx="1740715" cy="3261823"/>
            </a:xfrm>
            <a:prstGeom prst="curvedConnector2">
              <a:avLst/>
            </a:prstGeom>
            <a:ln w="9525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 rot="21166954">
              <a:off x="3020842" y="1995489"/>
              <a:ext cx="91191" cy="1331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377566" y="2481261"/>
            <a:ext cx="1152970" cy="1133162"/>
            <a:chOff x="3377566" y="1446110"/>
            <a:chExt cx="1152970" cy="1133162"/>
          </a:xfrm>
        </p:grpSpPr>
        <p:cxnSp>
          <p:nvCxnSpPr>
            <p:cNvPr id="77" name="Curved Connector 76"/>
            <p:cNvCxnSpPr/>
            <p:nvPr/>
          </p:nvCxnSpPr>
          <p:spPr>
            <a:xfrm flipH="1">
              <a:off x="3377566" y="1585260"/>
              <a:ext cx="632534" cy="974430"/>
            </a:xfrm>
            <a:prstGeom prst="curvedConnector4">
              <a:avLst>
                <a:gd name="adj1" fmla="val -36140"/>
                <a:gd name="adj2" fmla="val 87696"/>
              </a:avLst>
            </a:prstGeom>
            <a:ln w="9525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urved Connector 79"/>
            <p:cNvCxnSpPr/>
            <p:nvPr/>
          </p:nvCxnSpPr>
          <p:spPr>
            <a:xfrm>
              <a:off x="4010099" y="1446110"/>
              <a:ext cx="520437" cy="1133162"/>
            </a:xfrm>
            <a:prstGeom prst="curvedConnector2">
              <a:avLst/>
            </a:prstGeom>
            <a:ln w="9525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Circular Arrow 125"/>
          <p:cNvSpPr/>
          <p:nvPr/>
        </p:nvSpPr>
        <p:spPr>
          <a:xfrm>
            <a:off x="2857543" y="2135997"/>
            <a:ext cx="2299299" cy="6197421"/>
          </a:xfrm>
          <a:prstGeom prst="circularArrow">
            <a:avLst>
              <a:gd name="adj1" fmla="val 3109"/>
              <a:gd name="adj2" fmla="val 590992"/>
              <a:gd name="adj3" fmla="val 20952177"/>
              <a:gd name="adj4" fmla="val 16205025"/>
              <a:gd name="adj5" fmla="val 5266"/>
            </a:avLst>
          </a:prstGeom>
          <a:noFill/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5" name="Right Arrow 134"/>
          <p:cNvSpPr/>
          <p:nvPr/>
        </p:nvSpPr>
        <p:spPr>
          <a:xfrm rot="1757909">
            <a:off x="3782090" y="2694317"/>
            <a:ext cx="4406302" cy="219923"/>
          </a:xfrm>
          <a:prstGeom prst="rightArrow">
            <a:avLst>
              <a:gd name="adj1" fmla="val 31308"/>
              <a:gd name="adj2" fmla="val 62914"/>
            </a:avLst>
          </a:prstGeom>
          <a:noFill/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07467" y="1143000"/>
            <a:ext cx="725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hyp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995794" y="1863518"/>
            <a:ext cx="1101162" cy="272478"/>
            <a:chOff x="1995794" y="828367"/>
            <a:chExt cx="1101162" cy="272478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1995794" y="828367"/>
              <a:ext cx="1101162" cy="135882"/>
            </a:xfrm>
            <a:prstGeom prst="line">
              <a:avLst/>
            </a:prstGeom>
            <a:ln w="9525">
              <a:solidFill>
                <a:schemeClr val="tx1"/>
              </a:solidFill>
              <a:prstDash val="lg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995794" y="964249"/>
              <a:ext cx="1101162" cy="136596"/>
            </a:xfrm>
            <a:prstGeom prst="line">
              <a:avLst/>
            </a:prstGeom>
            <a:ln w="9525">
              <a:solidFill>
                <a:schemeClr val="tx1"/>
              </a:solidFill>
              <a:prstDash val="lg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3151178" y="1586518"/>
            <a:ext cx="987570" cy="1698660"/>
            <a:chOff x="3151178" y="551367"/>
            <a:chExt cx="987570" cy="1698660"/>
          </a:xfrm>
          <a:solidFill>
            <a:srgbClr val="95B3D7"/>
          </a:solidFill>
        </p:grpSpPr>
        <p:sp>
          <p:nvSpPr>
            <p:cNvPr id="15" name="TextBox 14"/>
            <p:cNvSpPr txBox="1"/>
            <p:nvPr/>
          </p:nvSpPr>
          <p:spPr>
            <a:xfrm>
              <a:off x="3151179" y="831996"/>
              <a:ext cx="987569" cy="30777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 defTabSz="457200"/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VIRT</a:t>
              </a:r>
              <a:endParaRPr lang="en-US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51178" y="554997"/>
              <a:ext cx="987569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 defTabSz="457200"/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TRAP</a:t>
              </a:r>
              <a:endParaRPr lang="en-US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51179" y="1388252"/>
              <a:ext cx="858921" cy="307777"/>
            </a:xfrm>
            <a:prstGeom prst="rect">
              <a:avLst/>
            </a:prstGeom>
            <a:solidFill>
              <a:srgbClr val="CCC1DA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 defTabSz="457200"/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THR</a:t>
              </a:r>
              <a:endParaRPr lang="en-US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51178" y="1111253"/>
              <a:ext cx="858921" cy="307777"/>
            </a:xfrm>
            <a:prstGeom prst="rect">
              <a:avLst/>
            </a:prstGeom>
            <a:solidFill>
              <a:srgbClr val="93CDDD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 defTabSz="457200"/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PROC</a:t>
              </a:r>
              <a:endParaRPr lang="en-US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51178" y="1665251"/>
              <a:ext cx="858921" cy="30777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 defTabSz="457200"/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VM</a:t>
              </a:r>
              <a:endParaRPr lang="en-US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51179" y="1942250"/>
              <a:ext cx="858921" cy="307777"/>
            </a:xfrm>
            <a:prstGeom prst="rect">
              <a:avLst/>
            </a:prstGeom>
            <a:solidFill>
              <a:srgbClr val="E6B9B8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 defTabSz="457200"/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MM</a:t>
              </a:r>
              <a:endParaRPr lang="en-US" sz="20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>
              <a:off x="4005961" y="551367"/>
              <a:ext cx="4139" cy="553025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685977" y="1143000"/>
            <a:ext cx="1186923" cy="2138548"/>
            <a:chOff x="5685977" y="1143000"/>
            <a:chExt cx="1186923" cy="2138548"/>
          </a:xfrm>
        </p:grpSpPr>
        <p:sp>
          <p:nvSpPr>
            <p:cNvPr id="44" name="TextBox 43"/>
            <p:cNvSpPr txBox="1"/>
            <p:nvPr/>
          </p:nvSpPr>
          <p:spPr>
            <a:xfrm>
              <a:off x="6062157" y="1143000"/>
              <a:ext cx="530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(</a:t>
              </a:r>
              <a:r>
                <a:rPr lang="en-US" sz="2000" dirty="0" err="1" smtClean="0">
                  <a:solidFill>
                    <a:prstClr val="black"/>
                  </a:solidFill>
                  <a:latin typeface="Calibri"/>
                </a:rPr>
                <a:t>rz</a:t>
              </a:r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)</a:t>
              </a:r>
              <a:endParaRPr lang="en-US" sz="2000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5685977" y="1586518"/>
              <a:ext cx="1186923" cy="1695030"/>
              <a:chOff x="5156840" y="551367"/>
              <a:chExt cx="1186923" cy="169503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5156841" y="828366"/>
                <a:ext cx="1186922" cy="307777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457200"/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VIRT</a:t>
                </a:r>
                <a:endParaRPr lang="en-US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156840" y="551367"/>
                <a:ext cx="1186922" cy="30777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457200"/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TRAP</a:t>
                </a:r>
                <a:endParaRPr lang="en-US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356193" y="1384622"/>
                <a:ext cx="858921" cy="30777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457200"/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THR</a:t>
                </a:r>
                <a:endParaRPr lang="en-US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156840" y="1107623"/>
                <a:ext cx="1058273" cy="30777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457200"/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    </a:t>
                </a:r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PROC</a:t>
                </a:r>
                <a:endParaRPr lang="en-US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356192" y="1661621"/>
                <a:ext cx="858921" cy="307777"/>
              </a:xfrm>
              <a:prstGeom prst="rect">
                <a:avLst/>
              </a:prstGeom>
              <a:solidFill>
                <a:srgbClr val="C3D69B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457200"/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VM</a:t>
                </a:r>
                <a:endParaRPr lang="en-US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356193" y="1938620"/>
                <a:ext cx="858921" cy="30777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457200"/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MM</a:t>
                </a:r>
                <a:endParaRPr lang="en-US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 flipH="1">
                <a:off x="6210975" y="554997"/>
                <a:ext cx="4139" cy="550368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5356192" y="551367"/>
                <a:ext cx="11412" cy="828496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/>
                <a:cs typeface="Arial"/>
              </a:rPr>
              <a:t>V</a:t>
            </a:r>
            <a:r>
              <a:rPr lang="en-US" sz="4000" dirty="0" smtClean="0">
                <a:latin typeface="Arial"/>
                <a:cs typeface="Arial"/>
              </a:rPr>
              <a:t>ariants of </a:t>
            </a:r>
            <a:r>
              <a:rPr lang="en-US" sz="4000" dirty="0" err="1" smtClean="0">
                <a:latin typeface="Arial"/>
                <a:cs typeface="Arial"/>
              </a:rPr>
              <a:t>mCertiKOS</a:t>
            </a:r>
            <a:r>
              <a:rPr lang="en-US" sz="4000" dirty="0" smtClean="0">
                <a:latin typeface="Arial"/>
                <a:cs typeface="Arial"/>
              </a:rPr>
              <a:t> Kernels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5830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26" grpId="0" animBg="1"/>
      <p:bldP spid="1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000" dirty="0" smtClean="0">
                <a:ea typeface="SimSun" charset="0"/>
                <a:cs typeface="SimSun" charset="0"/>
              </a:rPr>
              <a:t>Motivation</a:t>
            </a:r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371600"/>
            <a:ext cx="8229600" cy="7620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zh-CN" sz="2400" b="1" dirty="0" smtClean="0">
                <a:solidFill>
                  <a:schemeClr val="accent2"/>
                </a:solidFill>
                <a:ea typeface="SimSun" charset="0"/>
                <a:cs typeface="SimSun" charset="0"/>
              </a:rPr>
              <a:t>  </a:t>
            </a:r>
            <a:r>
              <a:rPr lang="en-US" altLang="zh-CN" sz="2400" dirty="0" smtClean="0">
                <a:solidFill>
                  <a:schemeClr val="tx2"/>
                </a:solidFill>
                <a:ea typeface="SimSun" charset="0"/>
                <a:cs typeface="SimSun" charset="0"/>
              </a:rPr>
              <a:t>Visible software components of the </a:t>
            </a:r>
            <a:r>
              <a:rPr lang="en-US" altLang="zh-CN" sz="24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Linux desktop stack</a:t>
            </a:r>
          </a:p>
          <a:p>
            <a:pPr marL="0" indent="0" algn="r" eaLnBrk="1" hangingPunct="1">
              <a:buNone/>
              <a:defRPr/>
            </a:pPr>
            <a:endParaRPr lang="en-US" altLang="zh-CN" sz="200" dirty="0" smtClean="0">
              <a:solidFill>
                <a:schemeClr val="tx2"/>
              </a:solidFill>
              <a:ea typeface="SimSun" charset="0"/>
              <a:cs typeface="SimSun" charset="0"/>
            </a:endParaRPr>
          </a:p>
          <a:p>
            <a:pPr marL="0" indent="0" algn="r" eaLnBrk="1" hangingPunct="1">
              <a:buNone/>
              <a:defRPr/>
            </a:pPr>
            <a:r>
              <a:rPr lang="en-US" altLang="zh-CN" sz="1400" dirty="0" smtClean="0">
                <a:solidFill>
                  <a:schemeClr val="tx2"/>
                </a:solidFill>
                <a:ea typeface="SimSun" charset="0"/>
                <a:cs typeface="SimSun" charset="0"/>
              </a:rPr>
              <a:t>From </a:t>
            </a:r>
            <a:r>
              <a:rPr lang="en-US" altLang="zh-CN" sz="1400" dirty="0" smtClean="0">
                <a:solidFill>
                  <a:schemeClr val="accent2"/>
                </a:solidFill>
                <a:ea typeface="SimSun" charset="0"/>
                <a:cs typeface="SimSun" charset="0"/>
              </a:rPr>
              <a:t>http</a:t>
            </a:r>
            <a:r>
              <a:rPr lang="en-US" altLang="zh-CN" sz="1400" dirty="0">
                <a:solidFill>
                  <a:schemeClr val="accent2"/>
                </a:solidFill>
                <a:ea typeface="SimSun" charset="0"/>
                <a:cs typeface="SimSun" charset="0"/>
              </a:rPr>
              <a:t>://</a:t>
            </a:r>
            <a:r>
              <a:rPr lang="en-US" altLang="zh-CN" sz="1400" dirty="0" err="1">
                <a:solidFill>
                  <a:schemeClr val="accent2"/>
                </a:solidFill>
                <a:ea typeface="SimSun" charset="0"/>
                <a:cs typeface="SimSun" charset="0"/>
              </a:rPr>
              <a:t>en.wikipedia.org</a:t>
            </a:r>
            <a:r>
              <a:rPr lang="en-US" altLang="zh-CN" sz="1400" dirty="0">
                <a:solidFill>
                  <a:schemeClr val="accent2"/>
                </a:solidFill>
                <a:ea typeface="SimSun" charset="0"/>
                <a:cs typeface="SimSun" charset="0"/>
              </a:rPr>
              <a:t>/wiki/Linux</a:t>
            </a:r>
          </a:p>
          <a:p>
            <a:pPr marL="457106" lvl="1" indent="0" eaLnBrk="1" hangingPunct="1">
              <a:lnSpc>
                <a:spcPct val="80000"/>
              </a:lnSpc>
              <a:buNone/>
              <a:defRPr/>
            </a:pPr>
            <a:endParaRPr lang="en-US" altLang="zh-CN" sz="1800" dirty="0">
              <a:ea typeface="SimSun" charset="0"/>
              <a:cs typeface="SimSu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438400"/>
            <a:ext cx="8490269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8736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000" dirty="0" smtClean="0">
                <a:ea typeface="SimSun" charset="0"/>
                <a:cs typeface="SimSun" charset="0"/>
              </a:rPr>
              <a:t>Example: Page Fault Handler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19622"/>
            <a:ext cx="8051328" cy="555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7835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000" dirty="0" smtClean="0">
                <a:ea typeface="SimSun" charset="0"/>
                <a:cs typeface="SimSun" charset="0"/>
              </a:rPr>
              <a:t>Conclusions</a:t>
            </a:r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19200"/>
            <a:ext cx="86106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dirty="0" smtClean="0">
                <a:ea typeface="SimSun" charset="0"/>
                <a:cs typeface="SimSun" charset="0"/>
              </a:rPr>
              <a:t>Great success w. today’s </a:t>
            </a:r>
            <a:r>
              <a:rPr lang="en-US" altLang="zh-CN" sz="24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system software </a:t>
            </a:r>
            <a:r>
              <a:rPr lang="en-US" altLang="zh-CN" sz="2400" dirty="0" smtClean="0">
                <a:ea typeface="SimSun" charset="0"/>
                <a:cs typeface="SimSun" charset="0"/>
              </a:rPr>
              <a:t>… but why?</a:t>
            </a:r>
          </a:p>
          <a:p>
            <a:pPr lvl="7">
              <a:lnSpc>
                <a:spcPct val="120000"/>
              </a:lnSpc>
              <a:defRPr/>
            </a:pPr>
            <a:endParaRPr lang="en-US" altLang="zh-CN" sz="700" dirty="0" smtClean="0">
              <a:ea typeface="SimSun" charset="0"/>
              <a:cs typeface="SimSun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dirty="0">
                <a:ea typeface="SimSun" charset="0"/>
                <a:cs typeface="SimSun" charset="0"/>
              </a:rPr>
              <a:t>W</a:t>
            </a:r>
            <a:r>
              <a:rPr lang="en-US" altLang="zh-CN" sz="2400" dirty="0" smtClean="0">
                <a:ea typeface="SimSun" charset="0"/>
                <a:cs typeface="SimSun" charset="0"/>
              </a:rPr>
              <a:t>e identify, sharpen, &amp; </a:t>
            </a:r>
            <a:r>
              <a:rPr lang="en-US" altLang="zh-CN" sz="24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formalize</a:t>
            </a:r>
            <a:r>
              <a:rPr lang="en-US" altLang="zh-CN" sz="2400" dirty="0" smtClean="0">
                <a:ea typeface="SimSun" charset="0"/>
                <a:cs typeface="SimSun" charset="0"/>
              </a:rPr>
              <a:t> two possible ingredients</a:t>
            </a:r>
            <a:endParaRPr lang="en-US" altLang="zh-CN" sz="2400" dirty="0" smtClean="0">
              <a:solidFill>
                <a:srgbClr val="0000FF"/>
              </a:solidFill>
              <a:ea typeface="SimSun" charset="0"/>
              <a:cs typeface="SimSun" charset="0"/>
            </a:endParaRP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zh-CN" sz="2000" dirty="0" smtClean="0">
                <a:solidFill>
                  <a:srgbClr val="000000"/>
                </a:solidFill>
                <a:ea typeface="SimSun" charset="0"/>
                <a:cs typeface="SimSun" charset="0"/>
              </a:rPr>
              <a:t>abstraction over </a:t>
            </a:r>
            <a:r>
              <a:rPr lang="en-US" altLang="zh-CN" sz="20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deep specs</a:t>
            </a:r>
            <a:endParaRPr lang="en-US" altLang="zh-CN" sz="2000" dirty="0" smtClean="0">
              <a:solidFill>
                <a:srgbClr val="000000"/>
              </a:solidFill>
              <a:ea typeface="SimSun" charset="0"/>
              <a:cs typeface="SimSun" charset="0"/>
            </a:endParaRP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zh-CN" sz="2000" dirty="0" smtClean="0">
                <a:solidFill>
                  <a:srgbClr val="000000"/>
                </a:solidFill>
                <a:ea typeface="SimSun" charset="0"/>
                <a:cs typeface="SimSun" charset="0"/>
              </a:rPr>
              <a:t>a </a:t>
            </a:r>
            <a:r>
              <a:rPr lang="en-US" altLang="zh-CN" sz="20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compositional layered </a:t>
            </a:r>
            <a:r>
              <a:rPr lang="en-US" altLang="zh-CN" sz="2000" dirty="0" smtClean="0">
                <a:solidFill>
                  <a:srgbClr val="000000"/>
                </a:solidFill>
                <a:ea typeface="SimSun" charset="0"/>
                <a:cs typeface="SimSun" charset="0"/>
              </a:rPr>
              <a:t>methodology </a:t>
            </a:r>
          </a:p>
          <a:p>
            <a:pPr lvl="8">
              <a:lnSpc>
                <a:spcPct val="120000"/>
              </a:lnSpc>
              <a:defRPr/>
            </a:pPr>
            <a:endParaRPr lang="en-US" altLang="zh-CN" sz="1050" dirty="0" smtClean="0">
              <a:ea typeface="SimSun" charset="0"/>
              <a:cs typeface="SimSun" charset="0"/>
            </a:endParaRPr>
          </a:p>
          <a:p>
            <a:pPr marL="342829" indent="-342829" eaLnBrk="1" hangingPunct="1">
              <a:defRPr/>
            </a:pPr>
            <a:r>
              <a:rPr lang="en-US" altLang="zh-CN" sz="2400" dirty="0" smtClean="0">
                <a:ea typeface="SimSun" charset="0"/>
                <a:cs typeface="SimSun" charset="0"/>
              </a:rPr>
              <a:t>We build new lang. &amp; tools to make </a:t>
            </a:r>
            <a:r>
              <a:rPr lang="en-US" altLang="zh-CN" sz="24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layered programming </a:t>
            </a:r>
            <a:r>
              <a:rPr lang="en-US" altLang="zh-CN" sz="2400" i="1" dirty="0" smtClean="0">
                <a:solidFill>
                  <a:srgbClr val="FF0000"/>
                </a:solidFill>
                <a:ea typeface="SimSun" charset="0"/>
                <a:cs typeface="SimSun" charset="0"/>
              </a:rPr>
              <a:t>rigorous </a:t>
            </a:r>
            <a:r>
              <a:rPr lang="en-US" altLang="zh-CN" sz="2400" i="1" dirty="0">
                <a:solidFill>
                  <a:srgbClr val="FF0000"/>
                </a:solidFill>
                <a:ea typeface="SimSun" charset="0"/>
                <a:cs typeface="SimSun" charset="0"/>
              </a:rPr>
              <a:t>&amp;</a:t>
            </a:r>
            <a:r>
              <a:rPr lang="en-US" altLang="zh-CN" sz="2400" i="1" dirty="0" smtClean="0">
                <a:solidFill>
                  <a:srgbClr val="FF0000"/>
                </a:solidFill>
                <a:ea typeface="SimSun" charset="0"/>
                <a:cs typeface="SimSun" charset="0"/>
              </a:rPr>
              <a:t> certified </a:t>
            </a:r>
            <a:r>
              <a:rPr lang="en-US" altLang="zh-CN" sz="2400" dirty="0" smtClean="0">
                <a:ea typeface="SimSun" charset="0"/>
                <a:cs typeface="SimSun" charset="0"/>
              </a:rPr>
              <a:t>--- this leads to </a:t>
            </a:r>
            <a:r>
              <a:rPr lang="en-US" altLang="zh-CN" sz="2400" dirty="0" smtClean="0">
                <a:solidFill>
                  <a:srgbClr val="FF0000"/>
                </a:solidFill>
                <a:ea typeface="SimSun" charset="0"/>
                <a:cs typeface="SimSun" charset="0"/>
              </a:rPr>
              <a:t>huge benefits</a:t>
            </a:r>
            <a:r>
              <a:rPr lang="en-US" altLang="zh-CN" sz="2400" dirty="0" smtClean="0">
                <a:ea typeface="SimSun" charset="0"/>
                <a:cs typeface="SimSun" charset="0"/>
              </a:rPr>
              <a:t>: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implified design </a:t>
            </a:r>
            <a:r>
              <a:rPr lang="en-US" sz="2000" dirty="0"/>
              <a:t>&amp; </a:t>
            </a:r>
            <a:r>
              <a:rPr lang="en-US" sz="2000" dirty="0" smtClean="0"/>
              <a:t>spec;  reduced proof effort; better extensibility</a:t>
            </a:r>
            <a:endParaRPr lang="en-US" sz="2000" dirty="0">
              <a:solidFill>
                <a:srgbClr val="0000FF"/>
              </a:solidFill>
            </a:endParaRPr>
          </a:p>
          <a:p>
            <a:pPr lvl="8"/>
            <a:endParaRPr lang="en-US" altLang="zh-CN" sz="600" dirty="0" smtClean="0">
              <a:ea typeface="SimSun" charset="0"/>
              <a:cs typeface="SimSun" charset="0"/>
            </a:endParaRPr>
          </a:p>
          <a:p>
            <a:pPr marL="3429817" lvl="7" indent="-342829">
              <a:defRPr/>
            </a:pPr>
            <a:endParaRPr lang="en-US" altLang="zh-CN" sz="700" dirty="0" smtClean="0">
              <a:ea typeface="SimSun" charset="0"/>
              <a:cs typeface="SimSun" charset="0"/>
            </a:endParaRPr>
          </a:p>
          <a:p>
            <a:pPr marL="342829" indent="-342829" eaLnBrk="1" hangingPunct="1">
              <a:defRPr/>
            </a:pPr>
            <a:r>
              <a:rPr lang="en-US" altLang="zh-CN" sz="2400" dirty="0" smtClean="0">
                <a:ea typeface="SimSun" charset="0"/>
                <a:cs typeface="SimSun" charset="0"/>
              </a:rPr>
              <a:t>They also help </a:t>
            </a:r>
            <a:r>
              <a:rPr lang="en-US" altLang="zh-CN" sz="2400" i="1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verification in the small</a:t>
            </a:r>
            <a:endParaRPr lang="en-US" altLang="zh-CN" sz="2400" dirty="0">
              <a:ea typeface="SimSun" charset="0"/>
              <a:cs typeface="SimSun" charset="0"/>
            </a:endParaRPr>
          </a:p>
          <a:p>
            <a:pPr marL="742879" lvl="1" indent="-342829" eaLnBrk="1" hangingPunct="1">
              <a:defRPr/>
            </a:pPr>
            <a:r>
              <a:rPr lang="en-US" altLang="zh-CN" sz="2000" dirty="0">
                <a:ea typeface="SimSun" charset="0"/>
                <a:cs typeface="SimSun" charset="0"/>
              </a:rPr>
              <a:t>h</a:t>
            </a:r>
            <a:r>
              <a:rPr lang="en-US" altLang="zh-CN" sz="2000" dirty="0" smtClean="0">
                <a:ea typeface="SimSun" charset="0"/>
                <a:cs typeface="SimSun" charset="0"/>
              </a:rPr>
              <a:t>iding implementation details as soon as possible</a:t>
            </a:r>
          </a:p>
          <a:p>
            <a:pPr marL="742879" lvl="1" indent="-342829" eaLnBrk="1" hangingPunct="1">
              <a:defRPr/>
            </a:pPr>
            <a:endParaRPr lang="en-US" altLang="zh-CN" sz="900" dirty="0">
              <a:ea typeface="SimSun" charset="0"/>
              <a:cs typeface="SimSun" charset="0"/>
            </a:endParaRPr>
          </a:p>
          <a:p>
            <a:r>
              <a:rPr lang="en-US" sz="2400" dirty="0"/>
              <a:t>Still need better PL and tool </a:t>
            </a:r>
            <a:r>
              <a:rPr lang="en-US" sz="2400" dirty="0" smtClean="0"/>
              <a:t>support  </a:t>
            </a:r>
            <a:r>
              <a:rPr lang="en-US" sz="1800" dirty="0" smtClean="0">
                <a:solidFill>
                  <a:srgbClr val="000000"/>
                </a:solidFill>
              </a:rPr>
              <a:t>(Coq / </a:t>
            </a:r>
            <a:r>
              <a:rPr lang="en-US" sz="1800" dirty="0" err="1" smtClean="0">
                <a:solidFill>
                  <a:srgbClr val="000000"/>
                </a:solidFill>
              </a:rPr>
              <a:t>ClightX</a:t>
            </a:r>
            <a:r>
              <a:rPr lang="en-US" sz="1800" dirty="0" smtClean="0">
                <a:solidFill>
                  <a:srgbClr val="000000"/>
                </a:solidFill>
              </a:rPr>
              <a:t> / </a:t>
            </a:r>
            <a:r>
              <a:rPr lang="en-US" sz="1800" dirty="0" err="1" smtClean="0">
                <a:solidFill>
                  <a:srgbClr val="000000"/>
                </a:solidFill>
              </a:rPr>
              <a:t>LAsm</a:t>
            </a:r>
            <a:r>
              <a:rPr lang="en-US" sz="1800" dirty="0" smtClean="0">
                <a:solidFill>
                  <a:srgbClr val="000000"/>
                </a:solidFill>
              </a:rPr>
              <a:t>)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45837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762000"/>
            <a:ext cx="8610600" cy="5638800"/>
          </a:xfrm>
        </p:spPr>
        <p:txBody>
          <a:bodyPr/>
          <a:lstStyle/>
          <a:p>
            <a:pPr marL="0" indent="0" algn="ctr" eaLnBrk="1" hangingPunct="1">
              <a:lnSpc>
                <a:spcPct val="120000"/>
              </a:lnSpc>
              <a:buNone/>
              <a:defRPr/>
            </a:pPr>
            <a:r>
              <a:rPr lang="en-US" sz="5400" dirty="0" smtClean="0">
                <a:solidFill>
                  <a:srgbClr val="000000"/>
                </a:solidFill>
              </a:rPr>
              <a:t>Thank You!</a:t>
            </a:r>
          </a:p>
          <a:p>
            <a:pPr marL="0" indent="0" algn="ctr" eaLnBrk="1" hangingPunct="1">
              <a:lnSpc>
                <a:spcPct val="120000"/>
              </a:lnSpc>
              <a:buNone/>
              <a:defRPr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0" indent="0" algn="ctr" eaLnBrk="1" hangingPunct="1">
              <a:lnSpc>
                <a:spcPct val="120000"/>
              </a:lnSpc>
              <a:buNone/>
              <a:defRPr/>
            </a:pPr>
            <a:endParaRPr lang="en-US" sz="2000" b="1" dirty="0">
              <a:solidFill>
                <a:srgbClr val="000000"/>
              </a:solidFill>
            </a:endParaRPr>
          </a:p>
          <a:p>
            <a:pPr marL="0" indent="0" algn="ctr" eaLnBrk="1" hangingPunct="1">
              <a:lnSpc>
                <a:spcPct val="120000"/>
              </a:lnSpc>
              <a:buNone/>
              <a:defRPr/>
            </a:pPr>
            <a:r>
              <a:rPr lang="en-US" i="1" dirty="0" smtClean="0">
                <a:solidFill>
                  <a:srgbClr val="0000FF"/>
                </a:solidFill>
              </a:rPr>
              <a:t>Interested in working on the CertiKOS project? </a:t>
            </a:r>
            <a:r>
              <a:rPr lang="en-US" i="1" dirty="0">
                <a:solidFill>
                  <a:srgbClr val="0000FF"/>
                </a:solidFill>
              </a:rPr>
              <a:t>w</a:t>
            </a:r>
            <a:r>
              <a:rPr lang="en-US" i="1" dirty="0" smtClean="0">
                <a:solidFill>
                  <a:srgbClr val="0000FF"/>
                </a:solidFill>
              </a:rPr>
              <a:t>e are hiring &amp; recruiting at all levels:  </a:t>
            </a:r>
          </a:p>
          <a:p>
            <a:pPr marL="0" indent="0" algn="ctr" eaLnBrk="1" hangingPunct="1">
              <a:lnSpc>
                <a:spcPct val="120000"/>
              </a:lnSpc>
              <a:buNone/>
              <a:defRPr/>
            </a:pPr>
            <a:endParaRPr lang="en-US" sz="1000" dirty="0">
              <a:solidFill>
                <a:srgbClr val="000000"/>
              </a:solidFill>
            </a:endParaRPr>
          </a:p>
          <a:p>
            <a:pPr marL="0" indent="0" algn="ctr" eaLnBrk="1" hangingPunct="1">
              <a:lnSpc>
                <a:spcPct val="120000"/>
              </a:lnSpc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postdocs, </a:t>
            </a:r>
          </a:p>
          <a:p>
            <a:pPr marL="0" indent="0" algn="ctr" eaLnBrk="1" hangingPunct="1">
              <a:lnSpc>
                <a:spcPct val="120000"/>
              </a:lnSpc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research scientists, </a:t>
            </a:r>
          </a:p>
          <a:p>
            <a:pPr marL="0" indent="0" algn="ctr" eaLnBrk="1" hangingPunct="1">
              <a:lnSpc>
                <a:spcPct val="120000"/>
              </a:lnSpc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PhD students, and visitors </a:t>
            </a:r>
          </a:p>
        </p:txBody>
      </p:sp>
    </p:spTree>
    <p:extLst>
      <p:ext uri="{BB962C8B-B14F-4D97-AF65-F5344CB8AC3E}">
        <p14:creationId xmlns:p14="http://schemas.microsoft.com/office/powerpoint/2010/main" val="230563711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A Subtlety for </a:t>
            </a:r>
            <a:r>
              <a:rPr lang="en-US" dirty="0" err="1" smtClean="0">
                <a:latin typeface="Arial"/>
                <a:cs typeface="Arial"/>
              </a:rPr>
              <a:t>LAsm</a:t>
            </a:r>
            <a:endParaRPr lang="en-US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24" name="Right Arrow 23"/>
          <p:cNvSpPr/>
          <p:nvPr/>
        </p:nvSpPr>
        <p:spPr>
          <a:xfrm rot="5400000">
            <a:off x="5257798" y="3428999"/>
            <a:ext cx="1524001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648200" y="4415135"/>
            <a:ext cx="32766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  〖 </a:t>
            </a:r>
            <a:r>
              <a:rPr lang="en-US" sz="2400" b="1" i="1" dirty="0" smtClean="0">
                <a:solidFill>
                  <a:srgbClr val="000090"/>
                </a:solidFill>
              </a:rPr>
              <a:t>M</a:t>
            </a:r>
            <a:r>
              <a:rPr lang="en-US" sz="2400" b="1" i="1" baseline="-25000" dirty="0" smtClean="0">
                <a:solidFill>
                  <a:srgbClr val="000090"/>
                </a:solidFill>
              </a:rPr>
              <a:t>a</a:t>
            </a:r>
            <a:r>
              <a:rPr lang="en-US" sz="2400" i="1" dirty="0" smtClean="0"/>
              <a:t> </a:t>
            </a:r>
            <a:r>
              <a:rPr lang="en-US" sz="2400" dirty="0" smtClean="0"/>
              <a:t> 〗</a:t>
            </a:r>
            <a:r>
              <a:rPr lang="en-US" sz="2400" baseline="-25000" dirty="0" err="1" smtClean="0"/>
              <a:t>LAsm</a:t>
            </a:r>
            <a:r>
              <a:rPr lang="en-US" sz="2400" dirty="0" smtClean="0"/>
              <a:t> (</a:t>
            </a:r>
            <a:r>
              <a:rPr lang="en-US" sz="2400" b="1" i="1" dirty="0" smtClean="0">
                <a:solidFill>
                  <a:srgbClr val="000090"/>
                </a:solidFill>
              </a:rPr>
              <a:t>L</a:t>
            </a:r>
            <a:r>
              <a:rPr lang="en-US" sz="2400" dirty="0" smtClean="0"/>
              <a:t>)</a:t>
            </a:r>
            <a:r>
              <a:rPr lang="en-US" sz="2400" b="1" i="1" dirty="0" smtClean="0">
                <a:solidFill>
                  <a:srgbClr val="000090"/>
                </a:solidFill>
              </a:rPr>
              <a:t>  </a:t>
            </a:r>
            <a:r>
              <a:rPr lang="en-US" sz="2400" dirty="0" smtClean="0"/>
              <a:t>≤</a:t>
            </a:r>
            <a:r>
              <a:rPr lang="en-US" sz="2400" i="1" baseline="-25000" dirty="0" smtClean="0">
                <a:solidFill>
                  <a:srgbClr val="FF0000"/>
                </a:solidFill>
              </a:rPr>
              <a:t>R   </a:t>
            </a:r>
            <a:r>
              <a:rPr lang="en-US" sz="2400" b="1" i="1" dirty="0">
                <a:solidFill>
                  <a:srgbClr val="000090"/>
                </a:solidFill>
              </a:rPr>
              <a:t>L</a:t>
            </a:r>
            <a:r>
              <a:rPr lang="en-US" sz="2400" b="1" i="1" baseline="-25000" dirty="0">
                <a:solidFill>
                  <a:srgbClr val="000090"/>
                </a:solidFill>
              </a:rPr>
              <a:t>2</a:t>
            </a:r>
            <a:r>
              <a:rPr lang="en-US" sz="2400" b="1" i="1" baseline="-25000" dirty="0" smtClean="0">
                <a:solidFill>
                  <a:srgbClr val="000090"/>
                </a:solidFill>
              </a:rPr>
              <a:t> </a:t>
            </a:r>
            <a:endParaRPr lang="en-US" sz="2400" b="1" i="1" baseline="-25000" dirty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2819400"/>
            <a:ext cx="3048000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Problem:</a:t>
            </a:r>
            <a:r>
              <a:rPr lang="en-US" dirty="0" smtClean="0"/>
              <a:t> per-module semantics   </a:t>
            </a:r>
            <a:r>
              <a:rPr lang="en-US" dirty="0" smtClean="0">
                <a:solidFill>
                  <a:srgbClr val="000090"/>
                </a:solidFill>
              </a:rPr>
              <a:t>〖</a:t>
            </a:r>
            <a:r>
              <a:rPr lang="en-US" b="1" i="1" dirty="0" smtClean="0">
                <a:solidFill>
                  <a:srgbClr val="000090"/>
                </a:solidFill>
              </a:rPr>
              <a:t>M</a:t>
            </a:r>
            <a:r>
              <a:rPr lang="en-US" b="1" i="1" baseline="-25000" dirty="0" smtClean="0">
                <a:solidFill>
                  <a:srgbClr val="000090"/>
                </a:solidFill>
              </a:rPr>
              <a:t>a</a:t>
            </a:r>
            <a:r>
              <a:rPr lang="en-US" dirty="0" smtClean="0">
                <a:solidFill>
                  <a:srgbClr val="000090"/>
                </a:solidFill>
              </a:rPr>
              <a:t> 〗</a:t>
            </a:r>
            <a:r>
              <a:rPr lang="en-US" baseline="-25000" dirty="0" err="1" smtClean="0">
                <a:solidFill>
                  <a:srgbClr val="000090"/>
                </a:solidFill>
              </a:rPr>
              <a:t>LAsm</a:t>
            </a:r>
            <a:r>
              <a:rPr lang="en-US" dirty="0" smtClean="0">
                <a:solidFill>
                  <a:srgbClr val="000090"/>
                </a:solidFill>
              </a:rPr>
              <a:t> (</a:t>
            </a:r>
            <a:r>
              <a:rPr lang="en-US" b="1" i="1" dirty="0" smtClean="0">
                <a:solidFill>
                  <a:srgbClr val="000090"/>
                </a:solidFill>
              </a:rPr>
              <a:t>L</a:t>
            </a:r>
            <a:r>
              <a:rPr lang="en-US" dirty="0" smtClean="0">
                <a:solidFill>
                  <a:srgbClr val="000090"/>
                </a:solidFill>
              </a:rPr>
              <a:t>)   </a:t>
            </a:r>
            <a:r>
              <a:rPr lang="en-US" dirty="0" smtClean="0"/>
              <a:t>is </a:t>
            </a:r>
            <a:r>
              <a:rPr lang="en-US" i="1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0090"/>
                </a:solidFill>
              </a:rPr>
              <a:t>deterministic</a:t>
            </a:r>
            <a:r>
              <a:rPr lang="en-US" dirty="0" smtClean="0"/>
              <a:t> relative to external events 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3810000" y="2362200"/>
            <a:ext cx="457200" cy="1219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648200" y="2057400"/>
            <a:ext cx="32004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0090"/>
                </a:solidFill>
              </a:rPr>
              <a:t>L</a:t>
            </a:r>
            <a:r>
              <a:rPr lang="en-US" sz="2400" b="1" i="1" baseline="-25000" dirty="0">
                <a:solidFill>
                  <a:srgbClr val="000090"/>
                </a:solidFill>
              </a:rPr>
              <a:t>2</a:t>
            </a:r>
            <a:r>
              <a:rPr lang="en-US" sz="2400" dirty="0" smtClean="0"/>
              <a:t>  ≤</a:t>
            </a:r>
            <a:r>
              <a:rPr lang="en-US" sz="2400" i="1" baseline="-25000" dirty="0" smtClean="0">
                <a:solidFill>
                  <a:srgbClr val="FF0000"/>
                </a:solidFill>
              </a:rPr>
              <a:t>R</a:t>
            </a:r>
            <a:r>
              <a:rPr lang="en-US" sz="2400" dirty="0" smtClean="0"/>
              <a:t>   〖 </a:t>
            </a:r>
            <a:r>
              <a:rPr lang="en-US" sz="2400" b="1" i="1" dirty="0" smtClean="0">
                <a:solidFill>
                  <a:srgbClr val="000090"/>
                </a:solidFill>
              </a:rPr>
              <a:t>M</a:t>
            </a:r>
            <a:r>
              <a:rPr lang="en-US" sz="2400" b="1" i="1" baseline="-25000" dirty="0">
                <a:solidFill>
                  <a:srgbClr val="000090"/>
                </a:solidFill>
              </a:rPr>
              <a:t>a</a:t>
            </a:r>
            <a:r>
              <a:rPr lang="en-US" sz="2400" dirty="0" smtClean="0"/>
              <a:t> 〗</a:t>
            </a:r>
            <a:r>
              <a:rPr lang="en-US" sz="2400" baseline="-25000" dirty="0" err="1" smtClean="0"/>
              <a:t>LAsm</a:t>
            </a:r>
            <a:r>
              <a:rPr lang="en-US" sz="2400" dirty="0" smtClean="0"/>
              <a:t> (</a:t>
            </a:r>
            <a:r>
              <a:rPr lang="en-US" sz="2400" b="1" i="1" dirty="0" smtClean="0">
                <a:solidFill>
                  <a:srgbClr val="000090"/>
                </a:solidFill>
              </a:rPr>
              <a:t>L</a:t>
            </a:r>
            <a:r>
              <a:rPr lang="en-US" sz="2400" dirty="0" smtClean="0"/>
              <a:t>)</a:t>
            </a:r>
            <a:endParaRPr lang="en-US" sz="2400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1066800" y="2133600"/>
            <a:ext cx="22860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90"/>
                </a:solidFill>
              </a:rPr>
              <a:t>L</a:t>
            </a:r>
            <a:r>
              <a:rPr lang="en-US" sz="2400" b="1" dirty="0" smtClean="0"/>
              <a:t>  ⊢</a:t>
            </a:r>
            <a:r>
              <a:rPr lang="en-US" sz="2400" b="1" i="1" baseline="-25000" dirty="0" smtClean="0">
                <a:solidFill>
                  <a:srgbClr val="FF0000"/>
                </a:solidFill>
              </a:rPr>
              <a:t>R</a:t>
            </a:r>
            <a:r>
              <a:rPr lang="en-US" sz="2400" b="1" dirty="0" smtClean="0"/>
              <a:t>  </a:t>
            </a:r>
            <a:r>
              <a:rPr lang="en-US" sz="2400" b="1" i="1" dirty="0" smtClean="0">
                <a:solidFill>
                  <a:srgbClr val="000090"/>
                </a:solidFill>
              </a:rPr>
              <a:t>M</a:t>
            </a:r>
            <a:r>
              <a:rPr lang="en-US" sz="2400" b="1" i="1" baseline="-25000" dirty="0">
                <a:solidFill>
                  <a:srgbClr val="000090"/>
                </a:solidFill>
              </a:rPr>
              <a:t>a</a:t>
            </a:r>
            <a:r>
              <a:rPr lang="en-US" sz="2400" b="1" dirty="0" smtClean="0"/>
              <a:t>  :  </a:t>
            </a:r>
            <a:r>
              <a:rPr lang="en-US" sz="2400" b="1" i="1" dirty="0" smtClean="0">
                <a:solidFill>
                  <a:srgbClr val="000090"/>
                </a:solidFill>
              </a:rPr>
              <a:t>L</a:t>
            </a:r>
            <a:r>
              <a:rPr lang="en-US" sz="2400" b="1" i="1" baseline="-25000" dirty="0" smtClean="0">
                <a:solidFill>
                  <a:srgbClr val="000090"/>
                </a:solidFill>
              </a:rPr>
              <a:t>2</a:t>
            </a:r>
            <a:endParaRPr lang="en-US" sz="2400" b="1" i="1" baseline="-25000" dirty="0">
              <a:solidFill>
                <a:srgbClr val="000090"/>
              </a:solidFill>
            </a:endParaRPr>
          </a:p>
        </p:txBody>
      </p:sp>
      <p:sp>
        <p:nvSpPr>
          <p:cNvPr id="2" name="Multiply 1"/>
          <p:cNvSpPr/>
          <p:nvPr/>
        </p:nvSpPr>
        <p:spPr>
          <a:xfrm>
            <a:off x="5638800" y="3200400"/>
            <a:ext cx="838200" cy="685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5257800"/>
            <a:ext cx="7924800" cy="11900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Fortunately, whole-machine semantics  </a:t>
            </a:r>
            <a:r>
              <a:rPr lang="en-US" sz="2000" dirty="0" smtClean="0">
                <a:solidFill>
                  <a:srgbClr val="000090"/>
                </a:solidFill>
              </a:rPr>
              <a:t>【•】</a:t>
            </a:r>
            <a:r>
              <a:rPr lang="en-US" sz="2000" baseline="-25000" dirty="0" err="1" smtClean="0">
                <a:solidFill>
                  <a:srgbClr val="000090"/>
                </a:solidFill>
              </a:rPr>
              <a:t>LAsm</a:t>
            </a:r>
            <a:r>
              <a:rPr lang="en-US" sz="2000" dirty="0" smtClean="0">
                <a:solidFill>
                  <a:srgbClr val="000090"/>
                </a:solidFill>
              </a:rPr>
              <a:t> (</a:t>
            </a:r>
            <a:r>
              <a:rPr lang="en-US" sz="2000" b="1" i="1" dirty="0" smtClean="0">
                <a:solidFill>
                  <a:srgbClr val="000090"/>
                </a:solidFill>
              </a:rPr>
              <a:t>L</a:t>
            </a:r>
            <a:r>
              <a:rPr lang="en-US" sz="2000" dirty="0" smtClean="0">
                <a:solidFill>
                  <a:srgbClr val="000090"/>
                </a:solidFill>
              </a:rPr>
              <a:t>) </a:t>
            </a:r>
            <a:r>
              <a:rPr lang="en-US" sz="2000" dirty="0" smtClean="0"/>
              <a:t>is deterministic relative to external events, so it can still be reversed:</a:t>
            </a:r>
          </a:p>
          <a:p>
            <a:pPr algn="ctr">
              <a:lnSpc>
                <a:spcPct val="120000"/>
              </a:lnSpc>
            </a:pPr>
            <a:r>
              <a:rPr lang="en-US" sz="2000" dirty="0" smtClean="0">
                <a:solidFill>
                  <a:srgbClr val="000090"/>
                </a:solidFill>
              </a:rPr>
              <a:t>∀</a:t>
            </a:r>
            <a:r>
              <a:rPr lang="en-US" sz="2000" b="1" i="1" dirty="0" smtClean="0">
                <a:solidFill>
                  <a:srgbClr val="000090"/>
                </a:solidFill>
              </a:rPr>
              <a:t>P </a:t>
            </a:r>
            <a:r>
              <a:rPr lang="en-US" sz="2000" dirty="0" smtClean="0">
                <a:solidFill>
                  <a:srgbClr val="000090"/>
                </a:solidFill>
              </a:rPr>
              <a:t>.  【</a:t>
            </a:r>
            <a:r>
              <a:rPr lang="en-US" sz="2000" b="1" i="1" dirty="0" smtClean="0">
                <a:solidFill>
                  <a:srgbClr val="000090"/>
                </a:solidFill>
              </a:rPr>
              <a:t>P </a:t>
            </a:r>
            <a:r>
              <a:rPr lang="en-US" sz="2000" dirty="0" smtClean="0">
                <a:solidFill>
                  <a:srgbClr val="000090"/>
                </a:solidFill>
              </a:rPr>
              <a:t>⨁ </a:t>
            </a:r>
            <a:r>
              <a:rPr lang="en-US" sz="2000" b="1" i="1" dirty="0" smtClean="0">
                <a:solidFill>
                  <a:srgbClr val="000090"/>
                </a:solidFill>
              </a:rPr>
              <a:t>M</a:t>
            </a:r>
            <a:r>
              <a:rPr lang="en-US" sz="2000" b="1" i="1" baseline="-25000" dirty="0" smtClean="0">
                <a:solidFill>
                  <a:srgbClr val="000090"/>
                </a:solidFill>
              </a:rPr>
              <a:t>a </a:t>
            </a:r>
            <a:r>
              <a:rPr lang="en-US" sz="2000" dirty="0" smtClean="0">
                <a:solidFill>
                  <a:srgbClr val="000090"/>
                </a:solidFill>
              </a:rPr>
              <a:t>】</a:t>
            </a:r>
            <a:r>
              <a:rPr lang="en-US" sz="2000" baseline="-25000" dirty="0" err="1">
                <a:solidFill>
                  <a:srgbClr val="000090"/>
                </a:solidFill>
              </a:rPr>
              <a:t>LAsm</a:t>
            </a:r>
            <a:r>
              <a:rPr lang="en-US" sz="2000" dirty="0">
                <a:solidFill>
                  <a:srgbClr val="000090"/>
                </a:solidFill>
              </a:rPr>
              <a:t> (</a:t>
            </a:r>
            <a:r>
              <a:rPr lang="en-US" sz="2000" b="1" i="1" dirty="0">
                <a:solidFill>
                  <a:srgbClr val="000090"/>
                </a:solidFill>
              </a:rPr>
              <a:t>L</a:t>
            </a:r>
            <a:r>
              <a:rPr lang="en-US" sz="2000" dirty="0" smtClean="0">
                <a:solidFill>
                  <a:srgbClr val="000090"/>
                </a:solidFill>
              </a:rPr>
              <a:t>)   ∼</a:t>
            </a:r>
            <a:r>
              <a:rPr lang="en-US" sz="2000" i="1" baseline="-25000" dirty="0" smtClean="0">
                <a:solidFill>
                  <a:srgbClr val="FF0000"/>
                </a:solidFill>
              </a:rPr>
              <a:t>R</a:t>
            </a:r>
            <a:r>
              <a:rPr lang="en-US" sz="2000" dirty="0" smtClean="0">
                <a:solidFill>
                  <a:srgbClr val="000090"/>
                </a:solidFill>
              </a:rPr>
              <a:t>  【</a:t>
            </a:r>
            <a:r>
              <a:rPr lang="en-US" sz="2000" b="1" i="1" dirty="0" smtClean="0">
                <a:solidFill>
                  <a:srgbClr val="000090"/>
                </a:solidFill>
              </a:rPr>
              <a:t>P </a:t>
            </a:r>
            <a:r>
              <a:rPr lang="en-US" sz="2000" dirty="0" smtClean="0">
                <a:solidFill>
                  <a:srgbClr val="000090"/>
                </a:solidFill>
              </a:rPr>
              <a:t>】</a:t>
            </a:r>
            <a:r>
              <a:rPr lang="en-US" sz="2000" baseline="-25000" dirty="0" err="1">
                <a:solidFill>
                  <a:srgbClr val="000090"/>
                </a:solidFill>
              </a:rPr>
              <a:t>LAsm</a:t>
            </a:r>
            <a:r>
              <a:rPr lang="en-US" sz="2000" dirty="0">
                <a:solidFill>
                  <a:srgbClr val="000090"/>
                </a:solidFill>
              </a:rPr>
              <a:t> (</a:t>
            </a:r>
            <a:r>
              <a:rPr lang="en-US" sz="2000" b="1" i="1" dirty="0" smtClean="0">
                <a:solidFill>
                  <a:srgbClr val="000090"/>
                </a:solidFill>
              </a:rPr>
              <a:t>L</a:t>
            </a:r>
            <a:r>
              <a:rPr lang="en-US" sz="2000" b="1" i="1" baseline="-25000" dirty="0">
                <a:solidFill>
                  <a:srgbClr val="000090"/>
                </a:solidFill>
              </a:rPr>
              <a:t>2</a:t>
            </a:r>
            <a:r>
              <a:rPr lang="en-US" sz="2000" dirty="0" smtClean="0">
                <a:solidFill>
                  <a:srgbClr val="000090"/>
                </a:solidFill>
              </a:rPr>
              <a:t>)</a:t>
            </a:r>
            <a:endParaRPr lang="en-US" sz="20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85800" y="1157103"/>
            <a:ext cx="7620000" cy="7478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Some functions (e.g., </a:t>
            </a:r>
            <a:r>
              <a:rPr lang="en-US" dirty="0" smtClean="0">
                <a:solidFill>
                  <a:srgbClr val="0000FF"/>
                </a:solidFill>
              </a:rPr>
              <a:t>kernel context switch</a:t>
            </a:r>
            <a:r>
              <a:rPr lang="en-US" dirty="0" smtClean="0"/>
              <a:t>) do not follow the C calling convention</a:t>
            </a:r>
            <a:r>
              <a:rPr lang="en-US" dirty="0"/>
              <a:t> </a:t>
            </a:r>
            <a:r>
              <a:rPr lang="en-US" dirty="0" smtClean="0"/>
              <a:t>and must be programmed in </a:t>
            </a:r>
            <a:r>
              <a:rPr lang="en-US" dirty="0" err="1" smtClean="0">
                <a:solidFill>
                  <a:srgbClr val="000090"/>
                </a:solidFill>
              </a:rPr>
              <a:t>LAsm</a:t>
            </a:r>
            <a:r>
              <a:rPr lang="en-US" dirty="0">
                <a:solidFill>
                  <a:srgbClr val="000090"/>
                </a:solidFill>
              </a:rPr>
              <a:t>[</a:t>
            </a:r>
            <a:r>
              <a:rPr lang="en-US" i="1" dirty="0" smtClean="0">
                <a:solidFill>
                  <a:srgbClr val="000090"/>
                </a:solidFill>
              </a:rPr>
              <a:t>L</a:t>
            </a:r>
            <a:r>
              <a:rPr lang="en-US" dirty="0">
                <a:solidFill>
                  <a:srgbClr val="000090"/>
                </a:solidFill>
              </a:rPr>
              <a:t>]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69104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4" grpId="0"/>
      <p:bldP spid="2" grpId="0" animBg="1"/>
      <p:bldP spid="1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Layer Pattern 1: Getter/Setter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31" name="Group 10"/>
          <p:cNvGrpSpPr>
            <a:grpSpLocks/>
          </p:cNvGrpSpPr>
          <p:nvPr/>
        </p:nvGrpSpPr>
        <p:grpSpPr bwMode="auto">
          <a:xfrm>
            <a:off x="4159250" y="4489450"/>
            <a:ext cx="1739900" cy="812800"/>
            <a:chOff x="0" y="0"/>
            <a:chExt cx="2476500" cy="1155700"/>
          </a:xfrm>
          <a:solidFill>
            <a:srgbClr val="CCFFCC"/>
          </a:solidFill>
        </p:grpSpPr>
        <p:sp>
          <p:nvSpPr>
            <p:cNvPr id="32" name="AutoShape 11"/>
            <p:cNvSpPr>
              <a:spLocks/>
            </p:cNvSpPr>
            <p:nvPr/>
          </p:nvSpPr>
          <p:spPr bwMode="auto">
            <a:xfrm>
              <a:off x="0" y="0"/>
              <a:ext cx="1855115" cy="1155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073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00" dirty="0">
                  <a:solidFill>
                    <a:srgbClr val="000000"/>
                  </a:solidFill>
                  <a:latin typeface="Microsoft Sans Serif" charset="0"/>
                  <a:ea typeface="ＭＳ Ｐゴシック" charset="0"/>
                  <a:cs typeface="Microsoft Sans Serif" charset="0"/>
                  <a:sym typeface="Microsoft Sans Serif" charset="0"/>
                </a:rPr>
                <a:t>memory</a:t>
              </a:r>
              <a:endParaRPr lang="en-US" sz="3000" dirty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endParaRPr>
            </a:p>
          </p:txBody>
        </p:sp>
        <p:sp>
          <p:nvSpPr>
            <p:cNvPr id="33" name="AutoShape 12"/>
            <p:cNvSpPr>
              <a:spLocks/>
            </p:cNvSpPr>
            <p:nvPr/>
          </p:nvSpPr>
          <p:spPr bwMode="auto">
            <a:xfrm>
              <a:off x="1855115" y="0"/>
              <a:ext cx="621385" cy="1155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dash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073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>
                <a:solidFill>
                  <a:srgbClr val="FFFFFF"/>
                </a:solidFill>
                <a:latin typeface="Microsoft Sans Serif" charset="0"/>
                <a:ea typeface="ＭＳ Ｐゴシック" charset="0"/>
                <a:cs typeface="Microsoft Sans Serif" charset="0"/>
                <a:sym typeface="Microsoft Sans Serif" charset="0"/>
              </a:endParaRPr>
            </a:p>
          </p:txBody>
        </p:sp>
      </p:grpSp>
      <p:grpSp>
        <p:nvGrpSpPr>
          <p:cNvPr id="34" name="Group 13"/>
          <p:cNvGrpSpPr>
            <a:grpSpLocks/>
          </p:cNvGrpSpPr>
          <p:nvPr/>
        </p:nvGrpSpPr>
        <p:grpSpPr bwMode="auto">
          <a:xfrm>
            <a:off x="4159250" y="1838325"/>
            <a:ext cx="1739900" cy="811212"/>
            <a:chOff x="0" y="0"/>
            <a:chExt cx="2476500" cy="1155700"/>
          </a:xfrm>
          <a:solidFill>
            <a:srgbClr val="CCFFCC"/>
          </a:solidFill>
        </p:grpSpPr>
        <p:sp>
          <p:nvSpPr>
            <p:cNvPr id="35" name="AutoShape 14"/>
            <p:cNvSpPr>
              <a:spLocks/>
            </p:cNvSpPr>
            <p:nvPr/>
          </p:nvSpPr>
          <p:spPr bwMode="auto">
            <a:xfrm>
              <a:off x="0" y="0"/>
              <a:ext cx="1855115" cy="1155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073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00" dirty="0">
                  <a:solidFill>
                    <a:srgbClr val="000000"/>
                  </a:solidFill>
                  <a:latin typeface="Microsoft Sans Serif" charset="0"/>
                  <a:ea typeface="ＭＳ Ｐゴシック" charset="0"/>
                  <a:cs typeface="Microsoft Sans Serif" charset="0"/>
                  <a:sym typeface="Microsoft Sans Serif" charset="0"/>
                </a:rPr>
                <a:t>memory</a:t>
              </a:r>
              <a:endParaRPr lang="en-US" sz="3000" dirty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endParaRPr>
            </a:p>
          </p:txBody>
        </p:sp>
        <p:sp>
          <p:nvSpPr>
            <p:cNvPr id="36" name="AutoShape 15"/>
            <p:cNvSpPr>
              <a:spLocks/>
            </p:cNvSpPr>
            <p:nvPr/>
          </p:nvSpPr>
          <p:spPr bwMode="auto">
            <a:xfrm>
              <a:off x="1855115" y="0"/>
              <a:ext cx="621385" cy="1155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dash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073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>
                <a:solidFill>
                  <a:srgbClr val="FFFFFF"/>
                </a:solidFill>
                <a:latin typeface="Microsoft Sans Serif" charset="0"/>
                <a:ea typeface="ＭＳ Ｐゴシック" charset="0"/>
                <a:cs typeface="Microsoft Sans Serif" charset="0"/>
                <a:sym typeface="Microsoft Sans Serif" charset="0"/>
              </a:endParaRPr>
            </a:p>
          </p:txBody>
        </p:sp>
      </p:grpSp>
      <p:grpSp>
        <p:nvGrpSpPr>
          <p:cNvPr id="37" name="Group 16"/>
          <p:cNvGrpSpPr>
            <a:grpSpLocks/>
          </p:cNvGrpSpPr>
          <p:nvPr/>
        </p:nvGrpSpPr>
        <p:grpSpPr bwMode="auto">
          <a:xfrm>
            <a:off x="5507037" y="1757362"/>
            <a:ext cx="339725" cy="339725"/>
            <a:chOff x="0" y="0"/>
            <a:chExt cx="482601" cy="482601"/>
          </a:xfrm>
          <a:solidFill>
            <a:srgbClr val="FF0000"/>
          </a:solidFill>
        </p:grpSpPr>
        <p:sp>
          <p:nvSpPr>
            <p:cNvPr id="38" name="AutoShape 17"/>
            <p:cNvSpPr>
              <a:spLocks/>
            </p:cNvSpPr>
            <p:nvPr/>
          </p:nvSpPr>
          <p:spPr bwMode="auto">
            <a:xfrm>
              <a:off x="0" y="0"/>
              <a:ext cx="482601" cy="4826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073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endParaRPr>
            </a:p>
          </p:txBody>
        </p:sp>
        <p:pic>
          <p:nvPicPr>
            <p:cNvPr id="39" name="Picture 18" descr="plu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788" b="38901"/>
            <a:stretch>
              <a:fillRect/>
            </a:stretch>
          </p:blipFill>
          <p:spPr bwMode="auto">
            <a:xfrm>
              <a:off x="49613" y="207473"/>
              <a:ext cx="374354" cy="7667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40" name="AutoShape 19"/>
          <p:cNvSpPr>
            <a:spLocks/>
          </p:cNvSpPr>
          <p:nvPr/>
        </p:nvSpPr>
        <p:spPr bwMode="auto">
          <a:xfrm>
            <a:off x="6265862" y="4498975"/>
            <a:ext cx="1303338" cy="812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CFFCC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dirty="0" smtClean="0">
                <a:solidFill>
                  <a:srgbClr val="000000"/>
                </a:solidFill>
                <a:latin typeface="Microsoft Sans Serif" charset="0"/>
                <a:ea typeface="ＭＳ Ｐゴシック" charset="0"/>
                <a:cs typeface="Microsoft Sans Serif" charset="0"/>
                <a:sym typeface="Microsoft Sans Serif" charset="0"/>
              </a:rPr>
              <a:t>primitives</a:t>
            </a:r>
            <a:endParaRPr lang="en-US" sz="3000" dirty="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grpSp>
        <p:nvGrpSpPr>
          <p:cNvPr id="41" name="Group 20"/>
          <p:cNvGrpSpPr>
            <a:grpSpLocks/>
          </p:cNvGrpSpPr>
          <p:nvPr/>
        </p:nvGrpSpPr>
        <p:grpSpPr bwMode="auto">
          <a:xfrm>
            <a:off x="6238875" y="1846262"/>
            <a:ext cx="1741487" cy="812800"/>
            <a:chOff x="0" y="0"/>
            <a:chExt cx="2476500" cy="1155700"/>
          </a:xfrm>
          <a:solidFill>
            <a:srgbClr val="CCFFCC"/>
          </a:solidFill>
        </p:grpSpPr>
        <p:sp>
          <p:nvSpPr>
            <p:cNvPr id="49" name="AutoShape 21"/>
            <p:cNvSpPr>
              <a:spLocks/>
            </p:cNvSpPr>
            <p:nvPr/>
          </p:nvSpPr>
          <p:spPr bwMode="auto">
            <a:xfrm>
              <a:off x="0" y="0"/>
              <a:ext cx="1853424" cy="1155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073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00" dirty="0" smtClean="0">
                  <a:solidFill>
                    <a:srgbClr val="000000"/>
                  </a:solidFill>
                  <a:latin typeface="Microsoft Sans Serif" charset="0"/>
                  <a:ea typeface="ＭＳ Ｐゴシック" charset="0"/>
                  <a:cs typeface="Microsoft Sans Serif" charset="0"/>
                  <a:sym typeface="Microsoft Sans Serif" charset="0"/>
                </a:rPr>
                <a:t>primitives</a:t>
              </a:r>
              <a:endParaRPr lang="en-US" sz="3000" dirty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endParaRPr>
            </a:p>
          </p:txBody>
        </p:sp>
        <p:sp>
          <p:nvSpPr>
            <p:cNvPr id="50" name="AutoShape 22"/>
            <p:cNvSpPr>
              <a:spLocks/>
            </p:cNvSpPr>
            <p:nvPr/>
          </p:nvSpPr>
          <p:spPr bwMode="auto">
            <a:xfrm>
              <a:off x="1853424" y="0"/>
              <a:ext cx="623076" cy="1155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dash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073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>
                <a:solidFill>
                  <a:srgbClr val="FFFFFF"/>
                </a:solidFill>
                <a:latin typeface="Microsoft Sans Serif" charset="0"/>
                <a:ea typeface="ＭＳ Ｐゴシック" charset="0"/>
                <a:cs typeface="Microsoft Sans Serif" charset="0"/>
                <a:sym typeface="Microsoft Sans Serif" charset="0"/>
              </a:endParaRPr>
            </a:p>
          </p:txBody>
        </p:sp>
      </p:grpSp>
      <p:grpSp>
        <p:nvGrpSpPr>
          <p:cNvPr id="51" name="Group 23"/>
          <p:cNvGrpSpPr>
            <a:grpSpLocks/>
          </p:cNvGrpSpPr>
          <p:nvPr/>
        </p:nvGrpSpPr>
        <p:grpSpPr bwMode="auto">
          <a:xfrm>
            <a:off x="7596187" y="1765300"/>
            <a:ext cx="339725" cy="339725"/>
            <a:chOff x="0" y="0"/>
            <a:chExt cx="482601" cy="482601"/>
          </a:xfrm>
          <a:solidFill>
            <a:srgbClr val="44E51B"/>
          </a:solidFill>
        </p:grpSpPr>
        <p:sp>
          <p:nvSpPr>
            <p:cNvPr id="52" name="AutoShape 24"/>
            <p:cNvSpPr>
              <a:spLocks/>
            </p:cNvSpPr>
            <p:nvPr/>
          </p:nvSpPr>
          <p:spPr bwMode="auto">
            <a:xfrm>
              <a:off x="0" y="0"/>
              <a:ext cx="482601" cy="4826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073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endParaRPr>
            </a:p>
          </p:txBody>
        </p:sp>
        <p:pic>
          <p:nvPicPr>
            <p:cNvPr id="53" name="Picture 25" descr="plu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85" y="87950"/>
              <a:ext cx="313466" cy="31346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54" name="AutoShape 26"/>
          <p:cNvSpPr>
            <a:spLocks/>
          </p:cNvSpPr>
          <p:nvPr/>
        </p:nvSpPr>
        <p:spPr bwMode="auto">
          <a:xfrm>
            <a:off x="2078037" y="4489450"/>
            <a:ext cx="1303338" cy="812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CFFCC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dirty="0">
                <a:solidFill>
                  <a:srgbClr val="000000"/>
                </a:solidFill>
                <a:latin typeface="Microsoft Sans Serif" charset="0"/>
                <a:ea typeface="ＭＳ Ｐゴシック" charset="0"/>
                <a:cs typeface="Microsoft Sans Serif" charset="0"/>
                <a:sym typeface="Microsoft Sans Serif" charset="0"/>
              </a:rPr>
              <a:t>a</a:t>
            </a:r>
            <a:r>
              <a:rPr lang="en-US" sz="2100" dirty="0" smtClean="0">
                <a:solidFill>
                  <a:srgbClr val="000000"/>
                </a:solidFill>
                <a:latin typeface="Microsoft Sans Serif" charset="0"/>
                <a:ea typeface="ＭＳ Ｐゴシック" charset="0"/>
                <a:cs typeface="Microsoft Sans Serif" charset="0"/>
                <a:sym typeface="Microsoft Sans Serif" charset="0"/>
              </a:rPr>
              <a:t>bs-state</a:t>
            </a:r>
            <a:endParaRPr lang="en-US" sz="3000" dirty="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grpSp>
        <p:nvGrpSpPr>
          <p:cNvPr id="55" name="Group 27"/>
          <p:cNvGrpSpPr>
            <a:grpSpLocks/>
          </p:cNvGrpSpPr>
          <p:nvPr/>
        </p:nvGrpSpPr>
        <p:grpSpPr bwMode="auto">
          <a:xfrm>
            <a:off x="2033587" y="1838325"/>
            <a:ext cx="1741488" cy="811212"/>
            <a:chOff x="0" y="0"/>
            <a:chExt cx="2476500" cy="1155700"/>
          </a:xfrm>
          <a:solidFill>
            <a:srgbClr val="CCFFCC"/>
          </a:solidFill>
        </p:grpSpPr>
        <p:sp>
          <p:nvSpPr>
            <p:cNvPr id="56" name="AutoShape 28"/>
            <p:cNvSpPr>
              <a:spLocks/>
            </p:cNvSpPr>
            <p:nvPr/>
          </p:nvSpPr>
          <p:spPr bwMode="auto">
            <a:xfrm>
              <a:off x="0" y="0"/>
              <a:ext cx="1853425" cy="1155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073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00" dirty="0">
                  <a:latin typeface="Microsoft Sans Serif" charset="0"/>
                  <a:ea typeface="ＭＳ Ｐゴシック" charset="0"/>
                  <a:cs typeface="Microsoft Sans Serif" charset="0"/>
                  <a:sym typeface="Microsoft Sans Serif" charset="0"/>
                </a:rPr>
                <a:t>a</a:t>
              </a:r>
              <a:r>
                <a:rPr lang="en-US" sz="2100" dirty="0" smtClean="0">
                  <a:latin typeface="Microsoft Sans Serif" charset="0"/>
                  <a:ea typeface="ＭＳ Ｐゴシック" charset="0"/>
                  <a:cs typeface="Microsoft Sans Serif" charset="0"/>
                  <a:sym typeface="Microsoft Sans Serif" charset="0"/>
                </a:rPr>
                <a:t>bs-state</a:t>
              </a:r>
              <a:endParaRPr lang="en-US" sz="3000" dirty="0">
                <a:latin typeface="Gill Sans" charset="0"/>
                <a:ea typeface="ＭＳ Ｐゴシック" charset="0"/>
                <a:cs typeface="Gill Sans" charset="0"/>
                <a:sym typeface="Gill Sans" charset="0"/>
              </a:endParaRPr>
            </a:p>
          </p:txBody>
        </p:sp>
        <p:sp>
          <p:nvSpPr>
            <p:cNvPr id="57" name="AutoShape 29"/>
            <p:cNvSpPr>
              <a:spLocks/>
            </p:cNvSpPr>
            <p:nvPr/>
          </p:nvSpPr>
          <p:spPr bwMode="auto">
            <a:xfrm>
              <a:off x="1853425" y="0"/>
              <a:ext cx="623075" cy="1155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dash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073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>
                <a:solidFill>
                  <a:srgbClr val="FFFFFF"/>
                </a:solidFill>
                <a:latin typeface="Microsoft Sans Serif" charset="0"/>
                <a:ea typeface="ＭＳ Ｐゴシック" charset="0"/>
                <a:cs typeface="Microsoft Sans Serif" charset="0"/>
                <a:sym typeface="Microsoft Sans Serif" charset="0"/>
              </a:endParaRPr>
            </a:p>
          </p:txBody>
        </p:sp>
      </p:grpSp>
      <p:grpSp>
        <p:nvGrpSpPr>
          <p:cNvPr id="58" name="Group 30"/>
          <p:cNvGrpSpPr>
            <a:grpSpLocks/>
          </p:cNvGrpSpPr>
          <p:nvPr/>
        </p:nvGrpSpPr>
        <p:grpSpPr bwMode="auto">
          <a:xfrm>
            <a:off x="3390900" y="1757362"/>
            <a:ext cx="339725" cy="339725"/>
            <a:chOff x="0" y="0"/>
            <a:chExt cx="482601" cy="482601"/>
          </a:xfrm>
          <a:solidFill>
            <a:srgbClr val="44E51B"/>
          </a:solidFill>
        </p:grpSpPr>
        <p:sp>
          <p:nvSpPr>
            <p:cNvPr id="59" name="AutoShape 31"/>
            <p:cNvSpPr>
              <a:spLocks/>
            </p:cNvSpPr>
            <p:nvPr/>
          </p:nvSpPr>
          <p:spPr bwMode="auto">
            <a:xfrm>
              <a:off x="0" y="0"/>
              <a:ext cx="482601" cy="4826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073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endParaRPr>
            </a:p>
          </p:txBody>
        </p:sp>
        <p:pic>
          <p:nvPicPr>
            <p:cNvPr id="60" name="Picture 32" descr="plu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85" y="87951"/>
              <a:ext cx="313464" cy="31346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62" name="Line 34"/>
          <p:cNvSpPr>
            <a:spLocks noChangeShapeType="1"/>
          </p:cNvSpPr>
          <p:nvPr/>
        </p:nvSpPr>
        <p:spPr bwMode="auto">
          <a:xfrm flipH="1" flipV="1">
            <a:off x="3549650" y="2643187"/>
            <a:ext cx="2116137" cy="1879600"/>
          </a:xfrm>
          <a:prstGeom prst="lin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144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>
              <a:solidFill>
                <a:srgbClr val="000000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64" name="AutoShape 36"/>
          <p:cNvSpPr>
            <a:spLocks/>
          </p:cNvSpPr>
          <p:nvPr/>
        </p:nvSpPr>
        <p:spPr bwMode="auto">
          <a:xfrm>
            <a:off x="3557587" y="1371600"/>
            <a:ext cx="4081463" cy="392112"/>
          </a:xfrm>
          <a:custGeom>
            <a:avLst/>
            <a:gdLst>
              <a:gd name="T0" fmla="*/ 10800 w 21600"/>
              <a:gd name="T1" fmla="+- 0 10818 36"/>
              <a:gd name="T2" fmla="*/ 10818 h 21564"/>
              <a:gd name="T3" fmla="*/ 10800 w 21600"/>
              <a:gd name="T4" fmla="+- 0 10818 36"/>
              <a:gd name="T5" fmla="*/ 10818 h 21564"/>
              <a:gd name="T6" fmla="*/ 10800 w 21600"/>
              <a:gd name="T7" fmla="+- 0 10818 36"/>
              <a:gd name="T8" fmla="*/ 10818 h 21564"/>
              <a:gd name="T9" fmla="*/ 10800 w 21600"/>
              <a:gd name="T10" fmla="+- 0 10818 36"/>
              <a:gd name="T11" fmla="*/ 10818 h 21564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64">
                <a:moveTo>
                  <a:pt x="21600" y="19081"/>
                </a:moveTo>
                <a:cubicBezTo>
                  <a:pt x="21600" y="19081"/>
                  <a:pt x="17764" y="-36"/>
                  <a:pt x="10530" y="0"/>
                </a:cubicBezTo>
                <a:cubicBezTo>
                  <a:pt x="3297" y="36"/>
                  <a:pt x="0" y="21564"/>
                  <a:pt x="0" y="21564"/>
                </a:cubicBezTo>
              </a:path>
            </a:pathLst>
          </a:custGeom>
          <a:noFill/>
          <a:ln w="12700" cap="flat" cmpd="sng">
            <a:solidFill>
              <a:srgbClr val="000000"/>
            </a:solidFill>
            <a:prstDash val="dash"/>
            <a:miter lim="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65" name="Line 37"/>
          <p:cNvSpPr>
            <a:spLocks noChangeShapeType="1"/>
          </p:cNvSpPr>
          <p:nvPr/>
        </p:nvSpPr>
        <p:spPr bwMode="auto">
          <a:xfrm flipV="1">
            <a:off x="5715000" y="3657600"/>
            <a:ext cx="1676399" cy="838200"/>
          </a:xfrm>
          <a:prstGeom prst="line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2144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>
              <a:solidFill>
                <a:srgbClr val="000000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7772400" y="2667000"/>
            <a:ext cx="1" cy="609600"/>
          </a:xfrm>
          <a:prstGeom prst="straightConnector1">
            <a:avLst/>
          </a:prstGeom>
          <a:ln w="12700">
            <a:solidFill>
              <a:srgbClr val="000000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72" idx="2"/>
          </p:cNvCxnSpPr>
          <p:nvPr/>
        </p:nvCxnSpPr>
        <p:spPr>
          <a:xfrm flipH="1">
            <a:off x="6858000" y="3799820"/>
            <a:ext cx="952500" cy="695980"/>
          </a:xfrm>
          <a:prstGeom prst="straightConnector1">
            <a:avLst/>
          </a:prstGeom>
          <a:ln w="6350">
            <a:solidFill>
              <a:srgbClr val="000000"/>
            </a:solidFill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315200" y="3276600"/>
            <a:ext cx="9906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0090"/>
                </a:solidFill>
                <a:latin typeface="Cambria Math"/>
              </a:rPr>
              <a:t>Load/Store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267200" y="30480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Cambria Math"/>
              </a:rPr>
              <a:t>R</a:t>
            </a:r>
            <a:endParaRPr lang="en-US" sz="2000" b="1" i="1" baseline="-25000" dirty="0">
              <a:solidFill>
                <a:srgbClr val="FF0000"/>
              </a:solidFill>
              <a:latin typeface="Cambria Math"/>
            </a:endParaRPr>
          </a:p>
        </p:txBody>
      </p:sp>
      <p:sp>
        <p:nvSpPr>
          <p:cNvPr id="75" name="AutoShape 7"/>
          <p:cNvSpPr>
            <a:spLocks/>
          </p:cNvSpPr>
          <p:nvPr/>
        </p:nvSpPr>
        <p:spPr bwMode="auto">
          <a:xfrm>
            <a:off x="228600" y="1905000"/>
            <a:ext cx="1447800" cy="704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dirty="0" smtClean="0">
                <a:solidFill>
                  <a:srgbClr val="000090"/>
                </a:solidFill>
                <a:ea typeface="ＭＳ Ｐゴシック" charset="0"/>
                <a:cs typeface="Microsoft Sans Serif" charset="0"/>
                <a:sym typeface="Microsoft Sans Serif" charset="0"/>
              </a:rPr>
              <a:t> L</a:t>
            </a:r>
            <a:r>
              <a:rPr lang="en-US" sz="2400" b="1" i="1" baseline="-25000" dirty="0" smtClean="0">
                <a:solidFill>
                  <a:srgbClr val="000090"/>
                </a:solidFill>
                <a:ea typeface="ＭＳ Ｐゴシック" charset="0"/>
                <a:cs typeface="Microsoft Sans Serif" charset="0"/>
                <a:sym typeface="Microsoft Sans Serif" charset="0"/>
              </a:rPr>
              <a:t>2</a:t>
            </a:r>
            <a:endParaRPr lang="en-US" sz="2000" b="1" i="1" baseline="-25000" dirty="0">
              <a:solidFill>
                <a:srgbClr val="000090"/>
              </a:solidFill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3232666" y="217753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abs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 rot="16200000">
            <a:off x="5328166" y="473023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 smtClean="0">
                <a:solidFill>
                  <a:srgbClr val="FF0000"/>
                </a:solidFill>
              </a:rPr>
              <a:t>mem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80" name="AutoShape 22"/>
          <p:cNvSpPr>
            <a:spLocks/>
          </p:cNvSpPr>
          <p:nvPr/>
        </p:nvSpPr>
        <p:spPr bwMode="auto">
          <a:xfrm>
            <a:off x="3352800" y="4495800"/>
            <a:ext cx="438150" cy="812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dash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srgbClr val="FFFFFF"/>
              </a:solidFill>
              <a:latin typeface="Microsoft Sans Serif" charset="0"/>
              <a:ea typeface="ＭＳ Ｐゴシック" charset="0"/>
              <a:cs typeface="Microsoft Sans Serif" charset="0"/>
              <a:sym typeface="Microsoft Sans Serif" charset="0"/>
            </a:endParaRPr>
          </a:p>
        </p:txBody>
      </p:sp>
      <p:sp>
        <p:nvSpPr>
          <p:cNvPr id="81" name="AutoShape 22"/>
          <p:cNvSpPr>
            <a:spLocks/>
          </p:cNvSpPr>
          <p:nvPr/>
        </p:nvSpPr>
        <p:spPr bwMode="auto">
          <a:xfrm>
            <a:off x="7543800" y="4495800"/>
            <a:ext cx="438150" cy="812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dash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srgbClr val="FFFFFF"/>
              </a:solidFill>
              <a:latin typeface="Microsoft Sans Serif" charset="0"/>
              <a:ea typeface="ＭＳ Ｐゴシック" charset="0"/>
              <a:cs typeface="Microsoft Sans Serif" charset="0"/>
              <a:sym typeface="Microsoft Sans Serif" charset="0"/>
            </a:endParaRPr>
          </a:p>
        </p:txBody>
      </p:sp>
      <p:sp>
        <p:nvSpPr>
          <p:cNvPr id="83" name="AutoShape 7"/>
          <p:cNvSpPr>
            <a:spLocks/>
          </p:cNvSpPr>
          <p:nvPr/>
        </p:nvSpPr>
        <p:spPr bwMode="auto">
          <a:xfrm>
            <a:off x="228600" y="4572000"/>
            <a:ext cx="1447800" cy="704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dirty="0" smtClean="0">
                <a:solidFill>
                  <a:srgbClr val="000090"/>
                </a:solidFill>
                <a:ea typeface="ＭＳ Ｐゴシック" charset="0"/>
                <a:cs typeface="Microsoft Sans Serif" charset="0"/>
                <a:sym typeface="Microsoft Sans Serif" charset="0"/>
              </a:rPr>
              <a:t>L</a:t>
            </a:r>
            <a:r>
              <a:rPr lang="en-US" sz="2400" b="1" i="1" baseline="-25000" dirty="0" smtClean="0">
                <a:solidFill>
                  <a:srgbClr val="000090"/>
                </a:solidFill>
                <a:ea typeface="ＭＳ Ｐゴシック" charset="0"/>
                <a:cs typeface="Microsoft Sans Serif" charset="0"/>
                <a:sym typeface="Microsoft Sans Serif" charset="0"/>
              </a:rPr>
              <a:t>1</a:t>
            </a:r>
            <a:endParaRPr lang="en-US" sz="2000" b="1" i="1" baseline="-25000" dirty="0">
              <a:solidFill>
                <a:srgbClr val="000090"/>
              </a:solidFill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6200" y="3276600"/>
            <a:ext cx="1828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 or </a:t>
            </a:r>
            <a:r>
              <a:rPr lang="en-US" sz="1600" b="1" dirty="0" err="1" smtClean="0"/>
              <a:t>Asm</a:t>
            </a:r>
            <a:r>
              <a:rPr lang="en-US" sz="1600" b="1" dirty="0" smtClean="0"/>
              <a:t> </a:t>
            </a:r>
          </a:p>
          <a:p>
            <a:pPr algn="ctr"/>
            <a:r>
              <a:rPr lang="en-US" sz="1600" b="1" dirty="0" smtClean="0"/>
              <a:t>implementation</a:t>
            </a:r>
            <a:endParaRPr lang="en-US" sz="1600" b="1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2819400"/>
            <a:ext cx="9144000" cy="0"/>
          </a:xfrm>
          <a:prstGeom prst="line">
            <a:avLst/>
          </a:prstGeom>
          <a:ln w="12700" cmpd="sng"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0" y="4038600"/>
            <a:ext cx="9144000" cy="0"/>
          </a:xfrm>
          <a:prstGeom prst="line">
            <a:avLst/>
          </a:prstGeom>
          <a:ln w="12700" cmpd="sng"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09600" y="5791200"/>
            <a:ext cx="7315200" cy="8987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Gill Sans"/>
                <a:ea typeface="ＭＳ Ｐゴシック"/>
                <a:cs typeface="Gill Sans"/>
              </a:rPr>
              <a:t>Hide concrete memory;   replace it with Abstract State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Gill Sans"/>
                <a:ea typeface="ＭＳ Ｐゴシック"/>
                <a:cs typeface="Gill Sans"/>
              </a:rPr>
              <a:t>Only the </a:t>
            </a:r>
            <a:r>
              <a:rPr lang="en-US" sz="2400" dirty="0" smtClean="0">
                <a:solidFill>
                  <a:srgbClr val="000090"/>
                </a:solidFill>
                <a:latin typeface="Gill Sans"/>
                <a:ea typeface="ＭＳ Ｐゴシック"/>
                <a:cs typeface="Gill Sans"/>
              </a:rPr>
              <a:t>getter </a:t>
            </a:r>
            <a:r>
              <a:rPr lang="en-US" sz="2400" dirty="0" smtClean="0">
                <a:solidFill>
                  <a:srgbClr val="000000"/>
                </a:solidFill>
                <a:latin typeface="Gill Sans"/>
                <a:ea typeface="ＭＳ Ｐゴシック"/>
                <a:cs typeface="Gill Sans"/>
              </a:rPr>
              <a:t>and </a:t>
            </a:r>
            <a:r>
              <a:rPr lang="en-US" sz="2400" dirty="0" smtClean="0">
                <a:solidFill>
                  <a:srgbClr val="000090"/>
                </a:solidFill>
                <a:latin typeface="Gill Sans"/>
                <a:ea typeface="ＭＳ Ｐゴシック"/>
                <a:cs typeface="Gill Sans"/>
              </a:rPr>
              <a:t>setter</a:t>
            </a:r>
            <a:r>
              <a:rPr lang="en-US" sz="2400" dirty="0" smtClean="0">
                <a:solidFill>
                  <a:srgbClr val="000000"/>
                </a:solidFill>
                <a:latin typeface="Gill Sans"/>
                <a:ea typeface="ＭＳ Ｐゴシック"/>
                <a:cs typeface="Gill Sans"/>
              </a:rPr>
              <a:t> primitives can access memory  </a:t>
            </a:r>
            <a:endParaRPr lang="en-US" sz="2400" dirty="0">
              <a:solidFill>
                <a:srgbClr val="000000"/>
              </a:solidFill>
              <a:latin typeface="Gill Sans"/>
              <a:ea typeface="ＭＳ Ｐゴシック"/>
              <a:cs typeface="Gill Sans"/>
            </a:endParaRPr>
          </a:p>
        </p:txBody>
      </p:sp>
      <p:sp>
        <p:nvSpPr>
          <p:cNvPr id="44" name="AutoShape 18"/>
          <p:cNvSpPr>
            <a:spLocks/>
          </p:cNvSpPr>
          <p:nvPr/>
        </p:nvSpPr>
        <p:spPr bwMode="auto">
          <a:xfrm>
            <a:off x="7543800" y="1828800"/>
            <a:ext cx="438150" cy="812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dirty="0">
                <a:solidFill>
                  <a:srgbClr val="0000FF"/>
                </a:solidFill>
                <a:latin typeface="Microsoft Sans Serif" charset="0"/>
                <a:ea typeface="ＭＳ Ｐゴシック" charset="0"/>
                <a:cs typeface="Microsoft Sans Serif" charset="0"/>
                <a:sym typeface="Microsoft Sans Serif" charset="0"/>
              </a:rPr>
              <a:t>get</a:t>
            </a:r>
          </a:p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dirty="0">
                <a:solidFill>
                  <a:srgbClr val="0000FF"/>
                </a:solidFill>
                <a:latin typeface="Microsoft Sans Serif" charset="0"/>
                <a:ea typeface="ＭＳ Ｐゴシック" charset="0"/>
                <a:cs typeface="Microsoft Sans Serif" charset="0"/>
                <a:sym typeface="Microsoft Sans Serif" charset="0"/>
              </a:rPr>
              <a:t>set</a:t>
            </a:r>
            <a:endParaRPr lang="en-US" sz="3000" dirty="0">
              <a:solidFill>
                <a:srgbClr val="0000FF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05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Layer Pattern 2: </a:t>
            </a:r>
            <a:r>
              <a:rPr lang="en-US" dirty="0" err="1" smtClean="0">
                <a:latin typeface="Arial"/>
                <a:cs typeface="Arial"/>
              </a:rPr>
              <a:t>AbsFun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0" y="1066800"/>
            <a:ext cx="8229600" cy="3940175"/>
            <a:chOff x="457200" y="1905000"/>
            <a:chExt cx="8229600" cy="3940175"/>
          </a:xfrm>
        </p:grpSpPr>
        <p:grpSp>
          <p:nvGrpSpPr>
            <p:cNvPr id="31" name="Group 10"/>
            <p:cNvGrpSpPr>
              <a:grpSpLocks/>
            </p:cNvGrpSpPr>
            <p:nvPr/>
          </p:nvGrpSpPr>
          <p:grpSpPr bwMode="auto">
            <a:xfrm>
              <a:off x="4540250" y="5022850"/>
              <a:ext cx="1739900" cy="812800"/>
              <a:chOff x="0" y="0"/>
              <a:chExt cx="2476500" cy="1155700"/>
            </a:xfrm>
            <a:solidFill>
              <a:srgbClr val="CCFFCC"/>
            </a:solidFill>
          </p:grpSpPr>
          <p:sp>
            <p:nvSpPr>
              <p:cNvPr id="32" name="AutoShape 11"/>
              <p:cNvSpPr>
                <a:spLocks/>
              </p:cNvSpPr>
              <p:nvPr/>
            </p:nvSpPr>
            <p:spPr bwMode="auto">
              <a:xfrm>
                <a:off x="0" y="0"/>
                <a:ext cx="1855115" cy="11557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defTabSz="41073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100" dirty="0">
                    <a:solidFill>
                      <a:srgbClr val="000000"/>
                    </a:solidFill>
                    <a:latin typeface="Microsoft Sans Serif" charset="0"/>
                    <a:ea typeface="ＭＳ Ｐゴシック" charset="0"/>
                    <a:cs typeface="Microsoft Sans Serif" charset="0"/>
                    <a:sym typeface="Microsoft Sans Serif" charset="0"/>
                  </a:rPr>
                  <a:t>memory</a:t>
                </a:r>
                <a:endParaRPr lang="en-US" sz="30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33" name="AutoShape 12"/>
              <p:cNvSpPr>
                <a:spLocks/>
              </p:cNvSpPr>
              <p:nvPr/>
            </p:nvSpPr>
            <p:spPr bwMode="auto">
              <a:xfrm>
                <a:off x="1855115" y="0"/>
                <a:ext cx="621385" cy="11557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 cmpd="sng">
                <a:solidFill>
                  <a:srgbClr val="000000"/>
                </a:solidFill>
                <a:prstDash val="dash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defTabSz="41073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100">
                  <a:solidFill>
                    <a:srgbClr val="FFFFFF"/>
                  </a:solidFill>
                  <a:latin typeface="Microsoft Sans Serif" charset="0"/>
                  <a:ea typeface="ＭＳ Ｐゴシック" charset="0"/>
                  <a:cs typeface="Microsoft Sans Serif" charset="0"/>
                  <a:sym typeface="Microsoft Sans Serif" charset="0"/>
                </a:endParaRPr>
              </a:p>
            </p:txBody>
          </p:sp>
        </p:grpSp>
        <p:sp>
          <p:nvSpPr>
            <p:cNvPr id="35" name="AutoShape 14"/>
            <p:cNvSpPr>
              <a:spLocks/>
            </p:cNvSpPr>
            <p:nvPr/>
          </p:nvSpPr>
          <p:spPr bwMode="auto">
            <a:xfrm>
              <a:off x="4540250" y="2371725"/>
              <a:ext cx="1303337" cy="8112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073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00" dirty="0">
                  <a:solidFill>
                    <a:srgbClr val="000000"/>
                  </a:solidFill>
                  <a:latin typeface="Microsoft Sans Serif" charset="0"/>
                  <a:ea typeface="ＭＳ Ｐゴシック" charset="0"/>
                  <a:cs typeface="Microsoft Sans Serif" charset="0"/>
                  <a:sym typeface="Microsoft Sans Serif" charset="0"/>
                </a:rPr>
                <a:t>memory</a:t>
              </a:r>
              <a:endParaRPr lang="en-US" sz="3000" dirty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endParaRPr>
            </a:p>
          </p:txBody>
        </p:sp>
        <p:sp>
          <p:nvSpPr>
            <p:cNvPr id="40" name="AutoShape 19"/>
            <p:cNvSpPr>
              <a:spLocks/>
            </p:cNvSpPr>
            <p:nvPr/>
          </p:nvSpPr>
          <p:spPr bwMode="auto">
            <a:xfrm>
              <a:off x="6646862" y="5032375"/>
              <a:ext cx="1303338" cy="8128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ffectLst/>
            <a:extLst/>
          </p:spPr>
          <p:txBody>
            <a:bodyPr lIns="0" tIns="0" rIns="0" bIns="0" anchor="ctr"/>
            <a:lstStyle/>
            <a:p>
              <a:pPr algn="ctr" defTabSz="41073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00" dirty="0" smtClean="0">
                  <a:solidFill>
                    <a:srgbClr val="000000"/>
                  </a:solidFill>
                  <a:latin typeface="Microsoft Sans Serif" charset="0"/>
                  <a:ea typeface="ＭＳ Ｐゴシック" charset="0"/>
                  <a:cs typeface="Microsoft Sans Serif" charset="0"/>
                  <a:sym typeface="Microsoft Sans Serif" charset="0"/>
                </a:rPr>
                <a:t>primitives</a:t>
              </a:r>
              <a:endParaRPr lang="en-US" sz="3000" dirty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endParaRPr>
            </a:p>
          </p:txBody>
        </p:sp>
        <p:grpSp>
          <p:nvGrpSpPr>
            <p:cNvPr id="41" name="Group 20"/>
            <p:cNvGrpSpPr>
              <a:grpSpLocks/>
            </p:cNvGrpSpPr>
            <p:nvPr/>
          </p:nvGrpSpPr>
          <p:grpSpPr bwMode="auto">
            <a:xfrm>
              <a:off x="6619875" y="2379662"/>
              <a:ext cx="1741487" cy="812800"/>
              <a:chOff x="0" y="0"/>
              <a:chExt cx="2476500" cy="1155700"/>
            </a:xfrm>
            <a:solidFill>
              <a:srgbClr val="CCFFCC"/>
            </a:solidFill>
          </p:grpSpPr>
          <p:sp>
            <p:nvSpPr>
              <p:cNvPr id="49" name="AutoShape 21"/>
              <p:cNvSpPr>
                <a:spLocks/>
              </p:cNvSpPr>
              <p:nvPr/>
            </p:nvSpPr>
            <p:spPr bwMode="auto">
              <a:xfrm>
                <a:off x="0" y="0"/>
                <a:ext cx="1853424" cy="11557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defTabSz="41073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100" dirty="0" smtClean="0">
                    <a:solidFill>
                      <a:srgbClr val="000000"/>
                    </a:solidFill>
                    <a:latin typeface="Microsoft Sans Serif" charset="0"/>
                    <a:ea typeface="ＭＳ Ｐゴシック" charset="0"/>
                    <a:cs typeface="Microsoft Sans Serif" charset="0"/>
                    <a:sym typeface="Microsoft Sans Serif" charset="0"/>
                  </a:rPr>
                  <a:t>primitives</a:t>
                </a:r>
                <a:endParaRPr lang="en-US" sz="30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50" name="AutoShape 22"/>
              <p:cNvSpPr>
                <a:spLocks/>
              </p:cNvSpPr>
              <p:nvPr/>
            </p:nvSpPr>
            <p:spPr bwMode="auto">
              <a:xfrm>
                <a:off x="1853424" y="0"/>
                <a:ext cx="623076" cy="11557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000000"/>
                </a:solidFill>
                <a:prstDash val="dash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defTabSz="41073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100">
                  <a:solidFill>
                    <a:srgbClr val="FFFFFF"/>
                  </a:solidFill>
                  <a:latin typeface="Microsoft Sans Serif" charset="0"/>
                  <a:ea typeface="ＭＳ Ｐゴシック" charset="0"/>
                  <a:cs typeface="Microsoft Sans Serif" charset="0"/>
                  <a:sym typeface="Microsoft Sans Serif" charset="0"/>
                </a:endParaRPr>
              </a:p>
            </p:txBody>
          </p:sp>
        </p:grpSp>
        <p:grpSp>
          <p:nvGrpSpPr>
            <p:cNvPr id="51" name="Group 23"/>
            <p:cNvGrpSpPr>
              <a:grpSpLocks/>
            </p:cNvGrpSpPr>
            <p:nvPr/>
          </p:nvGrpSpPr>
          <p:grpSpPr bwMode="auto">
            <a:xfrm>
              <a:off x="7977187" y="2298700"/>
              <a:ext cx="339725" cy="339725"/>
              <a:chOff x="0" y="0"/>
              <a:chExt cx="482601" cy="482601"/>
            </a:xfrm>
            <a:solidFill>
              <a:srgbClr val="44E51B"/>
            </a:solidFill>
          </p:grpSpPr>
          <p:sp>
            <p:nvSpPr>
              <p:cNvPr id="52" name="AutoShape 24"/>
              <p:cNvSpPr>
                <a:spLocks/>
              </p:cNvSpPr>
              <p:nvPr/>
            </p:nvSpPr>
            <p:spPr bwMode="auto">
              <a:xfrm>
                <a:off x="0" y="0"/>
                <a:ext cx="482601" cy="482601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defTabSz="41073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endParaRPr>
              </a:p>
            </p:txBody>
          </p:sp>
          <p:pic>
            <p:nvPicPr>
              <p:cNvPr id="53" name="Picture 25" descr="plus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185" y="87950"/>
                <a:ext cx="313466" cy="313466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4" name="AutoShape 26"/>
            <p:cNvSpPr>
              <a:spLocks/>
            </p:cNvSpPr>
            <p:nvPr/>
          </p:nvSpPr>
          <p:spPr bwMode="auto">
            <a:xfrm>
              <a:off x="2459037" y="5022850"/>
              <a:ext cx="1303338" cy="8128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ffectLst/>
            <a:extLst/>
          </p:spPr>
          <p:txBody>
            <a:bodyPr lIns="0" tIns="0" rIns="0" bIns="0" anchor="ctr"/>
            <a:lstStyle/>
            <a:p>
              <a:pPr algn="ctr" defTabSz="41073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00" dirty="0">
                  <a:solidFill>
                    <a:srgbClr val="000000"/>
                  </a:solidFill>
                  <a:latin typeface="Microsoft Sans Serif" charset="0"/>
                  <a:ea typeface="ＭＳ Ｐゴシック" charset="0"/>
                  <a:cs typeface="Microsoft Sans Serif" charset="0"/>
                  <a:sym typeface="Microsoft Sans Serif" charset="0"/>
                </a:rPr>
                <a:t>a</a:t>
              </a:r>
              <a:r>
                <a:rPr lang="en-US" sz="2100" dirty="0" smtClean="0">
                  <a:solidFill>
                    <a:srgbClr val="000000"/>
                  </a:solidFill>
                  <a:latin typeface="Microsoft Sans Serif" charset="0"/>
                  <a:ea typeface="ＭＳ Ｐゴシック" charset="0"/>
                  <a:cs typeface="Microsoft Sans Serif" charset="0"/>
                  <a:sym typeface="Microsoft Sans Serif" charset="0"/>
                </a:rPr>
                <a:t>bs-state</a:t>
              </a:r>
              <a:endParaRPr lang="en-US" sz="3000" dirty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endParaRPr>
            </a:p>
          </p:txBody>
        </p:sp>
        <p:grpSp>
          <p:nvGrpSpPr>
            <p:cNvPr id="55" name="Group 27"/>
            <p:cNvGrpSpPr>
              <a:grpSpLocks/>
            </p:cNvGrpSpPr>
            <p:nvPr/>
          </p:nvGrpSpPr>
          <p:grpSpPr bwMode="auto">
            <a:xfrm>
              <a:off x="2414587" y="2371725"/>
              <a:ext cx="1741488" cy="811212"/>
              <a:chOff x="0" y="0"/>
              <a:chExt cx="2476500" cy="1155700"/>
            </a:xfrm>
            <a:solidFill>
              <a:srgbClr val="CCFFCC"/>
            </a:solidFill>
          </p:grpSpPr>
          <p:sp>
            <p:nvSpPr>
              <p:cNvPr id="56" name="AutoShape 28"/>
              <p:cNvSpPr>
                <a:spLocks/>
              </p:cNvSpPr>
              <p:nvPr/>
            </p:nvSpPr>
            <p:spPr bwMode="auto">
              <a:xfrm>
                <a:off x="0" y="0"/>
                <a:ext cx="1853425" cy="11557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defTabSz="41073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100" dirty="0">
                    <a:latin typeface="Microsoft Sans Serif" charset="0"/>
                    <a:ea typeface="ＭＳ Ｐゴシック" charset="0"/>
                    <a:cs typeface="Microsoft Sans Serif" charset="0"/>
                    <a:sym typeface="Microsoft Sans Serif" charset="0"/>
                  </a:rPr>
                  <a:t>a</a:t>
                </a:r>
                <a:r>
                  <a:rPr lang="en-US" sz="2100" dirty="0" smtClean="0">
                    <a:latin typeface="Microsoft Sans Serif" charset="0"/>
                    <a:ea typeface="ＭＳ Ｐゴシック" charset="0"/>
                    <a:cs typeface="Microsoft Sans Serif" charset="0"/>
                    <a:sym typeface="Microsoft Sans Serif" charset="0"/>
                  </a:rPr>
                  <a:t>bs-state</a:t>
                </a:r>
                <a:endParaRPr lang="en-US" sz="3000" dirty="0">
                  <a:latin typeface="Gill Sans" charset="0"/>
                  <a:ea typeface="ＭＳ Ｐゴシック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57" name="AutoShape 29"/>
              <p:cNvSpPr>
                <a:spLocks/>
              </p:cNvSpPr>
              <p:nvPr/>
            </p:nvSpPr>
            <p:spPr bwMode="auto">
              <a:xfrm>
                <a:off x="1853425" y="0"/>
                <a:ext cx="623075" cy="11557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000000"/>
                </a:solidFill>
                <a:prstDash val="dash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defTabSz="41073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100">
                  <a:solidFill>
                    <a:srgbClr val="FFFFFF"/>
                  </a:solidFill>
                  <a:latin typeface="Microsoft Sans Serif" charset="0"/>
                  <a:ea typeface="ＭＳ Ｐゴシック" charset="0"/>
                  <a:cs typeface="Microsoft Sans Serif" charset="0"/>
                  <a:sym typeface="Microsoft Sans Serif" charset="0"/>
                </a:endParaRPr>
              </a:p>
            </p:txBody>
          </p:sp>
        </p:grpSp>
        <p:sp>
          <p:nvSpPr>
            <p:cNvPr id="64" name="AutoShape 36"/>
            <p:cNvSpPr>
              <a:spLocks/>
            </p:cNvSpPr>
            <p:nvPr/>
          </p:nvSpPr>
          <p:spPr bwMode="auto">
            <a:xfrm>
              <a:off x="3938587" y="1905000"/>
              <a:ext cx="4081463" cy="392112"/>
            </a:xfrm>
            <a:custGeom>
              <a:avLst/>
              <a:gdLst>
                <a:gd name="T0" fmla="*/ 10800 w 21600"/>
                <a:gd name="T1" fmla="+- 0 10818 36"/>
                <a:gd name="T2" fmla="*/ 10818 h 21564"/>
                <a:gd name="T3" fmla="*/ 10800 w 21600"/>
                <a:gd name="T4" fmla="+- 0 10818 36"/>
                <a:gd name="T5" fmla="*/ 10818 h 21564"/>
                <a:gd name="T6" fmla="*/ 10800 w 21600"/>
                <a:gd name="T7" fmla="+- 0 10818 36"/>
                <a:gd name="T8" fmla="*/ 10818 h 21564"/>
                <a:gd name="T9" fmla="*/ 10800 w 21600"/>
                <a:gd name="T10" fmla="+- 0 10818 36"/>
                <a:gd name="T11" fmla="*/ 10818 h 2156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564">
                  <a:moveTo>
                    <a:pt x="21600" y="19081"/>
                  </a:moveTo>
                  <a:cubicBezTo>
                    <a:pt x="21600" y="19081"/>
                    <a:pt x="17764" y="-36"/>
                    <a:pt x="10530" y="0"/>
                  </a:cubicBezTo>
                  <a:cubicBezTo>
                    <a:pt x="3297" y="36"/>
                    <a:pt x="0" y="21564"/>
                    <a:pt x="0" y="21564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dash"/>
              <a:miter lim="0"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073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endParaRPr>
            </a:p>
          </p:txBody>
        </p:sp>
        <p:sp>
          <p:nvSpPr>
            <p:cNvPr id="65" name="Line 37"/>
            <p:cNvSpPr>
              <a:spLocks noChangeShapeType="1"/>
            </p:cNvSpPr>
            <p:nvPr/>
          </p:nvSpPr>
          <p:spPr bwMode="auto">
            <a:xfrm flipV="1">
              <a:off x="3505200" y="4191000"/>
              <a:ext cx="4267199" cy="83820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dash"/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2144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flipV="1">
              <a:off x="8153400" y="3200400"/>
              <a:ext cx="1" cy="60960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72" idx="2"/>
            </p:cNvCxnSpPr>
            <p:nvPr/>
          </p:nvCxnSpPr>
          <p:spPr>
            <a:xfrm flipH="1">
              <a:off x="7239000" y="4271665"/>
              <a:ext cx="952500" cy="757535"/>
            </a:xfrm>
            <a:prstGeom prst="straightConnector1">
              <a:avLst/>
            </a:prstGeom>
            <a:ln w="6350">
              <a:solidFill>
                <a:srgbClr val="000000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7696200" y="3810000"/>
              <a:ext cx="990600" cy="46166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smtClean="0">
                  <a:solidFill>
                    <a:srgbClr val="000090"/>
                  </a:solidFill>
                  <a:latin typeface="Cambria Math"/>
                </a:rPr>
                <a:t>M</a:t>
              </a:r>
              <a:endParaRPr lang="en-US" sz="2400" b="1" i="1" baseline="-25000" dirty="0" smtClean="0">
                <a:solidFill>
                  <a:srgbClr val="000090"/>
                </a:solidFill>
                <a:latin typeface="Cambria Math"/>
              </a:endParaRPr>
            </a:p>
          </p:txBody>
        </p:sp>
        <p:sp>
          <p:nvSpPr>
            <p:cNvPr id="75" name="AutoShape 7"/>
            <p:cNvSpPr>
              <a:spLocks/>
            </p:cNvSpPr>
            <p:nvPr/>
          </p:nvSpPr>
          <p:spPr bwMode="auto">
            <a:xfrm>
              <a:off x="609600" y="2438400"/>
              <a:ext cx="1447800" cy="7048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073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i="1" dirty="0" smtClean="0">
                  <a:solidFill>
                    <a:srgbClr val="000090"/>
                  </a:solidFill>
                  <a:ea typeface="ＭＳ Ｐゴシック" charset="0"/>
                  <a:cs typeface="Microsoft Sans Serif" charset="0"/>
                  <a:sym typeface="Microsoft Sans Serif" charset="0"/>
                </a:rPr>
                <a:t>L</a:t>
              </a:r>
              <a:r>
                <a:rPr lang="en-US" sz="2400" b="1" i="1" baseline="-25000" dirty="0" smtClean="0">
                  <a:solidFill>
                    <a:srgbClr val="000090"/>
                  </a:solidFill>
                  <a:ea typeface="ＭＳ Ｐゴシック" charset="0"/>
                  <a:cs typeface="Microsoft Sans Serif" charset="0"/>
                  <a:sym typeface="Microsoft Sans Serif" charset="0"/>
                </a:rPr>
                <a:t>2</a:t>
              </a:r>
              <a:endParaRPr lang="en-US" sz="2000" b="1" i="1" baseline="-25000" dirty="0">
                <a:solidFill>
                  <a:srgbClr val="000090"/>
                </a:solidFill>
                <a:ea typeface="ＭＳ Ｐゴシック" charset="0"/>
                <a:cs typeface="Gill Sans" charset="0"/>
                <a:sym typeface="Gill Sans" charset="0"/>
              </a:endParaRPr>
            </a:p>
          </p:txBody>
        </p:sp>
        <p:sp>
          <p:nvSpPr>
            <p:cNvPr id="80" name="AutoShape 22"/>
            <p:cNvSpPr>
              <a:spLocks/>
            </p:cNvSpPr>
            <p:nvPr/>
          </p:nvSpPr>
          <p:spPr bwMode="auto">
            <a:xfrm>
              <a:off x="3733800" y="5029200"/>
              <a:ext cx="438150" cy="8128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CCFFCC"/>
            </a:solidFill>
            <a:ln w="12700" cap="flat" cmpd="sng">
              <a:solidFill>
                <a:srgbClr val="000000"/>
              </a:solidFill>
              <a:prstDash val="dash"/>
              <a:miter lim="0"/>
              <a:headEnd/>
              <a:tailEnd/>
            </a:ln>
            <a:effectLst/>
            <a:extLst/>
          </p:spPr>
          <p:txBody>
            <a:bodyPr lIns="0" tIns="0" rIns="0" bIns="0" anchor="ctr"/>
            <a:lstStyle/>
            <a:p>
              <a:pPr algn="ctr" defTabSz="41073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>
                <a:solidFill>
                  <a:srgbClr val="FFFFFF"/>
                </a:solidFill>
                <a:latin typeface="Microsoft Sans Serif" charset="0"/>
                <a:ea typeface="ＭＳ Ｐゴシック" charset="0"/>
                <a:cs typeface="Microsoft Sans Serif" charset="0"/>
                <a:sym typeface="Microsoft Sans Serif" charset="0"/>
              </a:endParaRPr>
            </a:p>
          </p:txBody>
        </p:sp>
        <p:sp>
          <p:nvSpPr>
            <p:cNvPr id="83" name="AutoShape 7"/>
            <p:cNvSpPr>
              <a:spLocks/>
            </p:cNvSpPr>
            <p:nvPr/>
          </p:nvSpPr>
          <p:spPr bwMode="auto">
            <a:xfrm>
              <a:off x="609600" y="5105400"/>
              <a:ext cx="1447800" cy="7048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073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i="1" dirty="0" smtClean="0">
                  <a:solidFill>
                    <a:srgbClr val="000090"/>
                  </a:solidFill>
                  <a:ea typeface="ＭＳ Ｐゴシック" charset="0"/>
                  <a:cs typeface="Microsoft Sans Serif" charset="0"/>
                  <a:sym typeface="Microsoft Sans Serif" charset="0"/>
                </a:rPr>
                <a:t>L</a:t>
              </a:r>
              <a:r>
                <a:rPr lang="en-US" sz="2400" b="1" i="1" baseline="-25000" dirty="0" smtClean="0">
                  <a:solidFill>
                    <a:srgbClr val="000090"/>
                  </a:solidFill>
                  <a:ea typeface="ＭＳ Ｐゴシック" charset="0"/>
                  <a:cs typeface="Microsoft Sans Serif" charset="0"/>
                  <a:sym typeface="Microsoft Sans Serif" charset="0"/>
                </a:rPr>
                <a:t>1</a:t>
              </a:r>
              <a:endParaRPr lang="en-US" sz="2000" b="1" i="1" baseline="-25000" dirty="0">
                <a:solidFill>
                  <a:srgbClr val="000090"/>
                </a:solidFill>
                <a:ea typeface="ＭＳ Ｐゴシック" charset="0"/>
                <a:cs typeface="Gill Sans" charset="0"/>
                <a:sym typeface="Gill Sans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57200" y="3810000"/>
              <a:ext cx="18288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C or </a:t>
              </a:r>
              <a:r>
                <a:rPr lang="en-US" sz="1600" b="1" dirty="0" err="1" smtClean="0"/>
                <a:t>Asm</a:t>
              </a:r>
              <a:r>
                <a:rPr lang="en-US" sz="1600" b="1" dirty="0" smtClean="0"/>
                <a:t> </a:t>
              </a:r>
            </a:p>
            <a:p>
              <a:pPr algn="ctr"/>
              <a:r>
                <a:rPr lang="en-US" sz="1600" b="1" dirty="0" smtClean="0"/>
                <a:t>implementation</a:t>
              </a:r>
              <a:endParaRPr lang="en-US" sz="1600" b="1" dirty="0"/>
            </a:p>
          </p:txBody>
        </p:sp>
        <p:sp>
          <p:nvSpPr>
            <p:cNvPr id="81" name="AutoShape 22"/>
            <p:cNvSpPr>
              <a:spLocks/>
            </p:cNvSpPr>
            <p:nvPr/>
          </p:nvSpPr>
          <p:spPr bwMode="auto">
            <a:xfrm>
              <a:off x="7943850" y="5029200"/>
              <a:ext cx="438150" cy="8128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dash"/>
              <a:miter lim="0"/>
              <a:headEnd/>
              <a:tailEnd/>
            </a:ln>
            <a:effectLst/>
            <a:extLst/>
          </p:spPr>
          <p:txBody>
            <a:bodyPr lIns="0" tIns="0" rIns="0" bIns="0" anchor="ctr"/>
            <a:lstStyle/>
            <a:p>
              <a:pPr algn="ctr" defTabSz="41073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>
                <a:solidFill>
                  <a:srgbClr val="FFFFFF"/>
                </a:solidFill>
                <a:latin typeface="Microsoft Sans Serif" charset="0"/>
                <a:ea typeface="ＭＳ Ｐゴシック" charset="0"/>
                <a:cs typeface="Microsoft Sans Serif" charset="0"/>
                <a:sym typeface="Microsoft Sans Serif" charset="0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0" y="2590800"/>
            <a:ext cx="9144000" cy="0"/>
          </a:xfrm>
          <a:prstGeom prst="line">
            <a:avLst/>
          </a:prstGeom>
          <a:ln w="12700" cmpd="sng"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0" y="3810000"/>
            <a:ext cx="9144000" cy="0"/>
          </a:xfrm>
          <a:prstGeom prst="line">
            <a:avLst/>
          </a:prstGeom>
          <a:ln w="12700" cmpd="sng"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14400" y="5638800"/>
            <a:ext cx="7924800" cy="898707"/>
          </a:xfrm>
          <a:prstGeom prst="rect">
            <a:avLst/>
          </a:prstGeom>
          <a:solidFill>
            <a:srgbClr val="EFCDD0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Gill Sans"/>
                <a:ea typeface="ＭＳ Ｐゴシック"/>
                <a:cs typeface="Gill Sans"/>
              </a:rPr>
              <a:t>Memory does not change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Gill Sans"/>
                <a:ea typeface="ＭＳ Ｐゴシック"/>
                <a:cs typeface="Gill Sans"/>
              </a:rPr>
              <a:t>New implementation code does not access memory directly!   </a:t>
            </a:r>
            <a:endParaRPr lang="en-US" sz="2400" dirty="0">
              <a:solidFill>
                <a:srgbClr val="000000"/>
              </a:solidFill>
              <a:latin typeface="Gill Sans"/>
              <a:ea typeface="ＭＳ Ｐゴシック"/>
              <a:cs typeface="Gill Sans"/>
            </a:endParaRPr>
          </a:p>
        </p:txBody>
      </p:sp>
      <p:sp>
        <p:nvSpPr>
          <p:cNvPr id="44" name="AutoShape 23"/>
          <p:cNvSpPr>
            <a:spLocks/>
          </p:cNvSpPr>
          <p:nvPr/>
        </p:nvSpPr>
        <p:spPr bwMode="auto">
          <a:xfrm>
            <a:off x="7943850" y="4164013"/>
            <a:ext cx="438150" cy="812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CFFCC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dirty="0">
                <a:solidFill>
                  <a:srgbClr val="0000FF"/>
                </a:solidFill>
                <a:latin typeface="Microsoft Sans Serif" charset="0"/>
                <a:ea typeface="ＭＳ Ｐゴシック" charset="0"/>
                <a:cs typeface="Microsoft Sans Serif" charset="0"/>
                <a:sym typeface="Microsoft Sans Serif" charset="0"/>
              </a:rPr>
              <a:t>get</a:t>
            </a:r>
          </a:p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dirty="0">
                <a:solidFill>
                  <a:srgbClr val="0000FF"/>
                </a:solidFill>
                <a:latin typeface="Microsoft Sans Serif" charset="0"/>
                <a:ea typeface="ＭＳ Ｐゴシック" charset="0"/>
                <a:cs typeface="Microsoft Sans Serif" charset="0"/>
                <a:sym typeface="Microsoft Sans Serif" charset="0"/>
              </a:rPr>
              <a:t>set</a:t>
            </a:r>
            <a:endParaRPr lang="en-US" sz="3000" dirty="0">
              <a:solidFill>
                <a:srgbClr val="0000FF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grpSp>
        <p:nvGrpSpPr>
          <p:cNvPr id="45" name="Group 25"/>
          <p:cNvGrpSpPr>
            <a:grpSpLocks/>
          </p:cNvGrpSpPr>
          <p:nvPr/>
        </p:nvGrpSpPr>
        <p:grpSpPr bwMode="auto">
          <a:xfrm>
            <a:off x="7989888" y="4038600"/>
            <a:ext cx="338137" cy="339725"/>
            <a:chOff x="0" y="0"/>
            <a:chExt cx="482601" cy="482601"/>
          </a:xfrm>
          <a:solidFill>
            <a:srgbClr val="FF0000"/>
          </a:solidFill>
        </p:grpSpPr>
        <p:sp>
          <p:nvSpPr>
            <p:cNvPr id="46" name="AutoShape 26"/>
            <p:cNvSpPr>
              <a:spLocks/>
            </p:cNvSpPr>
            <p:nvPr/>
          </p:nvSpPr>
          <p:spPr bwMode="auto">
            <a:xfrm>
              <a:off x="0" y="0"/>
              <a:ext cx="482601" cy="4826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073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endParaRPr>
            </a:p>
          </p:txBody>
        </p:sp>
        <p:pic>
          <p:nvPicPr>
            <p:cNvPr id="47" name="Picture 27" descr="plu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788" b="38901"/>
            <a:stretch>
              <a:fillRect/>
            </a:stretch>
          </p:blipFill>
          <p:spPr bwMode="auto">
            <a:xfrm>
              <a:off x="49846" y="207473"/>
              <a:ext cx="376112" cy="7667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0901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000" dirty="0" smtClean="0">
                <a:ea typeface="SimSun" charset="0"/>
                <a:cs typeface="SimSun" charset="0"/>
              </a:rPr>
              <a:t>Motivation</a:t>
            </a:r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19200"/>
            <a:ext cx="8229600" cy="9906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zh-CN" sz="2400" b="1" dirty="0" smtClean="0">
                <a:solidFill>
                  <a:schemeClr val="accent2"/>
                </a:solidFill>
                <a:ea typeface="SimSun" charset="0"/>
                <a:cs typeface="SimSun" charset="0"/>
              </a:rPr>
              <a:t>  </a:t>
            </a:r>
            <a:r>
              <a:rPr lang="en-US" altLang="zh-CN" sz="2400" dirty="0" smtClean="0">
                <a:ea typeface="SimSun" charset="0"/>
                <a:cs typeface="SimSun" charset="0"/>
              </a:rPr>
              <a:t>Software stack for </a:t>
            </a:r>
            <a:r>
              <a:rPr lang="en-US" altLang="zh-CN" sz="24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HPC clusters </a:t>
            </a:r>
          </a:p>
          <a:p>
            <a:pPr marL="0" indent="0" algn="r" eaLnBrk="1" hangingPunct="1">
              <a:buNone/>
              <a:defRPr/>
            </a:pPr>
            <a:endParaRPr lang="en-US" altLang="zh-CN" sz="200" dirty="0" smtClean="0">
              <a:solidFill>
                <a:schemeClr val="tx2"/>
              </a:solidFill>
              <a:ea typeface="SimSun" charset="0"/>
              <a:cs typeface="SimSun" charset="0"/>
            </a:endParaRPr>
          </a:p>
          <a:p>
            <a:pPr marL="0" indent="0" algn="r" eaLnBrk="1" hangingPunct="1">
              <a:buNone/>
              <a:defRPr/>
            </a:pPr>
            <a:r>
              <a:rPr lang="en-US" altLang="zh-CN" sz="1400" dirty="0">
                <a:solidFill>
                  <a:schemeClr val="tx2"/>
                </a:solidFill>
                <a:ea typeface="SimSun" charset="0"/>
                <a:cs typeface="SimSun" charset="0"/>
              </a:rPr>
              <a:t>From </a:t>
            </a:r>
            <a:r>
              <a:rPr lang="en-US" altLang="zh-CN" sz="1400" dirty="0">
                <a:solidFill>
                  <a:schemeClr val="tx2"/>
                </a:solidFill>
                <a:ea typeface="SimSun" charset="0"/>
                <a:cs typeface="SimSun" charset="0"/>
                <a:hlinkClick r:id="rId2"/>
              </a:rPr>
              <a:t>http://www.hpcwire.com/2014/02/24/comprehensive-flexible-software-stack-hpc-clusters</a:t>
            </a:r>
            <a:r>
              <a:rPr lang="en-US" altLang="zh-CN" sz="1400" dirty="0" smtClean="0">
                <a:solidFill>
                  <a:schemeClr val="tx2"/>
                </a:solidFill>
                <a:ea typeface="SimSun" charset="0"/>
                <a:cs typeface="SimSun" charset="0"/>
                <a:hlinkClick r:id="rId2"/>
              </a:rPr>
              <a:t>/</a:t>
            </a:r>
            <a:endParaRPr lang="en-US" altLang="zh-CN" sz="1400" dirty="0" smtClean="0">
              <a:solidFill>
                <a:schemeClr val="tx2"/>
              </a:solidFill>
              <a:ea typeface="SimSun" charset="0"/>
              <a:cs typeface="SimSun" charset="0"/>
            </a:endParaRPr>
          </a:p>
          <a:p>
            <a:pPr marL="0" indent="0" algn="r" eaLnBrk="1" hangingPunct="1">
              <a:buNone/>
              <a:defRPr/>
            </a:pPr>
            <a:endParaRPr lang="en-US" altLang="zh-CN" sz="1400" dirty="0" smtClean="0">
              <a:solidFill>
                <a:schemeClr val="tx2"/>
              </a:solidFill>
              <a:ea typeface="SimSun" charset="0"/>
              <a:cs typeface="SimSun" charset="0"/>
            </a:endParaRPr>
          </a:p>
          <a:p>
            <a:pPr marL="0" indent="0" algn="r" eaLnBrk="1" hangingPunct="1">
              <a:buNone/>
              <a:defRPr/>
            </a:pPr>
            <a:endParaRPr lang="en-US" altLang="zh-CN" sz="1400" dirty="0">
              <a:solidFill>
                <a:schemeClr val="accent2"/>
              </a:solidFill>
              <a:ea typeface="SimSun" charset="0"/>
              <a:cs typeface="SimSun" charset="0"/>
            </a:endParaRPr>
          </a:p>
          <a:p>
            <a:pPr marL="457106" lvl="1" indent="0" eaLnBrk="1" hangingPunct="1">
              <a:lnSpc>
                <a:spcPct val="80000"/>
              </a:lnSpc>
              <a:buNone/>
              <a:defRPr/>
            </a:pPr>
            <a:endParaRPr lang="en-US" altLang="zh-CN" sz="1800" dirty="0">
              <a:ea typeface="SimSun" charset="0"/>
              <a:cs typeface="SimSun" charset="0"/>
            </a:endParaRPr>
          </a:p>
          <a:p>
            <a:pPr marL="742796" lvl="1" indent="-285690" eaLnBrk="1" hangingPunct="1">
              <a:lnSpc>
                <a:spcPct val="80000"/>
              </a:lnSpc>
              <a:defRPr/>
            </a:pPr>
            <a:endParaRPr lang="en-US" altLang="zh-CN" sz="1800" dirty="0">
              <a:ea typeface="SimSun" charset="0"/>
              <a:cs typeface="SimSu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286000"/>
            <a:ext cx="7772400" cy="439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1557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000" dirty="0" smtClean="0">
                <a:ea typeface="SimSun" charset="0"/>
                <a:cs typeface="SimSun" charset="0"/>
              </a:rPr>
              <a:t>Motivation</a:t>
            </a:r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19200"/>
            <a:ext cx="8229600" cy="9906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zh-CN" sz="2400" b="1" dirty="0" smtClean="0">
                <a:solidFill>
                  <a:schemeClr val="accent2"/>
                </a:solidFill>
                <a:ea typeface="SimSun" charset="0"/>
                <a:cs typeface="SimSun" charset="0"/>
              </a:rPr>
              <a:t>  </a:t>
            </a:r>
            <a:r>
              <a:rPr lang="en-US" altLang="zh-CN" sz="2400" dirty="0" smtClean="0">
                <a:ea typeface="SimSun" charset="0"/>
                <a:cs typeface="SimSun" charset="0"/>
              </a:rPr>
              <a:t>Cisco’s </a:t>
            </a:r>
            <a:r>
              <a:rPr lang="en-US" altLang="zh-CN" sz="24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FAN (Field-Area-Network) </a:t>
            </a:r>
            <a:r>
              <a:rPr lang="en-US" altLang="zh-CN" sz="2400" dirty="0" smtClean="0">
                <a:ea typeface="SimSun" charset="0"/>
                <a:cs typeface="SimSun" charset="0"/>
              </a:rPr>
              <a:t>protocol layering</a:t>
            </a:r>
            <a:r>
              <a:rPr lang="en-US" altLang="zh-CN" sz="2400" i="1" dirty="0" smtClean="0">
                <a:ea typeface="SimSun" charset="0"/>
                <a:cs typeface="SimSun" charset="0"/>
              </a:rPr>
              <a:t> </a:t>
            </a:r>
          </a:p>
          <a:p>
            <a:pPr marL="0" indent="0" algn="r" eaLnBrk="1" hangingPunct="1">
              <a:buNone/>
              <a:defRPr/>
            </a:pPr>
            <a:endParaRPr lang="en-US" altLang="zh-CN" sz="200" dirty="0" smtClean="0">
              <a:solidFill>
                <a:schemeClr val="tx2"/>
              </a:solidFill>
              <a:ea typeface="SimSun" charset="0"/>
              <a:cs typeface="SimSun" charset="0"/>
            </a:endParaRPr>
          </a:p>
          <a:p>
            <a:pPr marL="0" indent="0" algn="r" eaLnBrk="1" hangingPunct="1">
              <a:buNone/>
              <a:defRPr/>
            </a:pPr>
            <a:r>
              <a:rPr lang="en-US" altLang="zh-CN" sz="1400" dirty="0">
                <a:solidFill>
                  <a:schemeClr val="tx2"/>
                </a:solidFill>
                <a:ea typeface="SimSun" charset="0"/>
                <a:cs typeface="SimSun" charset="0"/>
              </a:rPr>
              <a:t>From </a:t>
            </a:r>
            <a:r>
              <a:rPr lang="en-US" altLang="zh-CN" sz="1400" dirty="0">
                <a:solidFill>
                  <a:schemeClr val="tx2"/>
                </a:solidFill>
                <a:ea typeface="SimSun" charset="0"/>
                <a:cs typeface="SimSun" charset="0"/>
                <a:hlinkClick r:id="rId2"/>
              </a:rPr>
              <a:t>https://</a:t>
            </a:r>
            <a:r>
              <a:rPr lang="en-US" altLang="zh-CN" sz="1400" dirty="0" err="1">
                <a:solidFill>
                  <a:schemeClr val="tx2"/>
                </a:solidFill>
                <a:ea typeface="SimSun" charset="0"/>
                <a:cs typeface="SimSun" charset="0"/>
                <a:hlinkClick r:id="rId2"/>
              </a:rPr>
              <a:t>solutionpartner.cisco.com</a:t>
            </a:r>
            <a:r>
              <a:rPr lang="en-US" altLang="zh-CN" sz="1400" dirty="0">
                <a:solidFill>
                  <a:schemeClr val="tx2"/>
                </a:solidFill>
                <a:ea typeface="SimSun" charset="0"/>
                <a:cs typeface="SimSun" charset="0"/>
                <a:hlinkClick r:id="rId2"/>
              </a:rPr>
              <a:t>/web/</a:t>
            </a:r>
            <a:r>
              <a:rPr lang="en-US" altLang="zh-CN" sz="1400" dirty="0" err="1">
                <a:solidFill>
                  <a:schemeClr val="tx2"/>
                </a:solidFill>
                <a:ea typeface="SimSun" charset="0"/>
                <a:cs typeface="SimSun" charset="0"/>
                <a:hlinkClick r:id="rId2"/>
              </a:rPr>
              <a:t>cegd</a:t>
            </a:r>
            <a:r>
              <a:rPr lang="en-US" altLang="zh-CN" sz="1400" dirty="0">
                <a:solidFill>
                  <a:schemeClr val="tx2"/>
                </a:solidFill>
                <a:ea typeface="SimSun" charset="0"/>
                <a:cs typeface="SimSun" charset="0"/>
                <a:hlinkClick r:id="rId2"/>
              </a:rPr>
              <a:t>/overview</a:t>
            </a:r>
            <a:endParaRPr lang="en-US" altLang="zh-CN" sz="1400" dirty="0">
              <a:solidFill>
                <a:schemeClr val="accent2"/>
              </a:solidFill>
              <a:ea typeface="SimSun" charset="0"/>
              <a:cs typeface="SimSun" charset="0"/>
            </a:endParaRPr>
          </a:p>
          <a:p>
            <a:pPr marL="457106" lvl="1" indent="0" eaLnBrk="1" hangingPunct="1">
              <a:lnSpc>
                <a:spcPct val="80000"/>
              </a:lnSpc>
              <a:buNone/>
              <a:defRPr/>
            </a:pPr>
            <a:endParaRPr lang="en-US" altLang="zh-CN" sz="1800" dirty="0">
              <a:ea typeface="SimSun" charset="0"/>
              <a:cs typeface="SimSun" charset="0"/>
            </a:endParaRPr>
          </a:p>
          <a:p>
            <a:pPr marL="742796" lvl="1" indent="-285690" eaLnBrk="1" hangingPunct="1">
              <a:lnSpc>
                <a:spcPct val="80000"/>
              </a:lnSpc>
              <a:defRPr/>
            </a:pPr>
            <a:endParaRPr lang="en-US" altLang="zh-CN" sz="1800" dirty="0">
              <a:ea typeface="SimSun" charset="0"/>
              <a:cs typeface="SimSu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11" y="2235200"/>
            <a:ext cx="8614789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0234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000" dirty="0" smtClean="0">
                <a:ea typeface="SimSun" charset="0"/>
                <a:cs typeface="SimSun" charset="0"/>
              </a:rPr>
              <a:t>Motivation</a:t>
            </a:r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371600"/>
            <a:ext cx="4495800" cy="6096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zh-CN" sz="1800" dirty="0" smtClean="0">
                <a:ea typeface="SimSun" charset="0"/>
                <a:cs typeface="SimSun" charset="0"/>
              </a:rPr>
              <a:t>Apollo </a:t>
            </a:r>
            <a:r>
              <a:rPr lang="en-US" altLang="zh-CN" sz="18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Mobile Communication </a:t>
            </a:r>
            <a:r>
              <a:rPr lang="en-US" altLang="zh-CN" sz="1800" dirty="0" smtClean="0">
                <a:ea typeface="SimSun" charset="0"/>
                <a:cs typeface="SimSun" charset="0"/>
              </a:rPr>
              <a:t>Stack</a:t>
            </a:r>
            <a:r>
              <a:rPr lang="en-US" altLang="zh-CN" sz="1800" i="1" dirty="0" smtClean="0">
                <a:ea typeface="SimSun" charset="0"/>
                <a:cs typeface="SimSun" charset="0"/>
              </a:rPr>
              <a:t> </a:t>
            </a:r>
            <a:r>
              <a:rPr lang="en-US" altLang="zh-CN" sz="1400" dirty="0" smtClean="0">
                <a:solidFill>
                  <a:schemeClr val="tx2"/>
                </a:solidFill>
                <a:ea typeface="SimSun" charset="0"/>
                <a:cs typeface="SimSun" charset="0"/>
              </a:rPr>
              <a:t>   </a:t>
            </a:r>
            <a:r>
              <a:rPr lang="en-US" altLang="zh-CN" sz="1400" dirty="0" smtClean="0">
                <a:solidFill>
                  <a:schemeClr val="tx2"/>
                </a:solidFill>
                <a:ea typeface="SimSun" charset="0"/>
                <a:cs typeface="SimSun" charset="0"/>
                <a:hlinkClick r:id="rId2"/>
              </a:rPr>
              <a:t>http</a:t>
            </a:r>
            <a:r>
              <a:rPr lang="en-US" altLang="zh-CN" sz="1400" dirty="0">
                <a:solidFill>
                  <a:schemeClr val="tx2"/>
                </a:solidFill>
                <a:ea typeface="SimSun" charset="0"/>
                <a:cs typeface="SimSun" charset="0"/>
                <a:hlinkClick r:id="rId2"/>
              </a:rPr>
              <a:t>://www.layer2connections.com/</a:t>
            </a:r>
            <a:r>
              <a:rPr lang="en-US" altLang="zh-CN" sz="1400" dirty="0" smtClean="0">
                <a:solidFill>
                  <a:schemeClr val="tx2"/>
                </a:solidFill>
                <a:ea typeface="SimSun" charset="0"/>
                <a:cs typeface="SimSun" charset="0"/>
                <a:hlinkClick r:id="rId2"/>
              </a:rPr>
              <a:t>apollo_clients.html</a:t>
            </a:r>
            <a:endParaRPr lang="en-US" altLang="zh-CN" sz="1400" dirty="0" smtClean="0">
              <a:solidFill>
                <a:schemeClr val="tx2"/>
              </a:solidFill>
              <a:ea typeface="SimSun" charset="0"/>
              <a:cs typeface="SimSun" charset="0"/>
            </a:endParaRPr>
          </a:p>
          <a:p>
            <a:pPr marL="0" indent="0" algn="r" eaLnBrk="1" hangingPunct="1">
              <a:buNone/>
              <a:defRPr/>
            </a:pPr>
            <a:endParaRPr lang="en-US" altLang="zh-CN" sz="1400" dirty="0">
              <a:solidFill>
                <a:schemeClr val="accent2"/>
              </a:solidFill>
              <a:ea typeface="SimSun" charset="0"/>
              <a:cs typeface="SimSun" charset="0"/>
            </a:endParaRPr>
          </a:p>
          <a:p>
            <a:pPr marL="457106" lvl="1" indent="0" eaLnBrk="1" hangingPunct="1">
              <a:lnSpc>
                <a:spcPct val="80000"/>
              </a:lnSpc>
              <a:buNone/>
              <a:defRPr/>
            </a:pPr>
            <a:endParaRPr lang="en-US" altLang="zh-CN" sz="1800" dirty="0">
              <a:ea typeface="SimSun" charset="0"/>
              <a:cs typeface="SimSun" charset="0"/>
            </a:endParaRPr>
          </a:p>
          <a:p>
            <a:pPr marL="742796" lvl="1" indent="-285690" eaLnBrk="1" hangingPunct="1">
              <a:lnSpc>
                <a:spcPct val="80000"/>
              </a:lnSpc>
              <a:defRPr/>
            </a:pPr>
            <a:endParaRPr lang="en-US" altLang="zh-CN" sz="1800" dirty="0">
              <a:ea typeface="SimSun" charset="0"/>
              <a:cs typeface="SimSu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133601"/>
            <a:ext cx="4520598" cy="41148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800600" y="1358113"/>
            <a:ext cx="4267200" cy="69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54" tIns="45680" rIns="91354" bIns="45680" numCol="1" anchor="t" anchorCtr="0" compatLnSpc="1">
            <a:prstTxWarp prst="textNoShape">
              <a:avLst/>
            </a:prstTxWarp>
          </a:bodyPr>
          <a:lstStyle>
            <a:lvl1pPr marL="339725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398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5970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42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2924" indent="-22844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69816" indent="-22844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6713" indent="-22844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3603" indent="-22844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zh-CN" sz="18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Web Application</a:t>
            </a:r>
            <a:r>
              <a:rPr lang="en-US" altLang="zh-CN" sz="1800" dirty="0" smtClean="0">
                <a:ea typeface="SimSun" charset="0"/>
                <a:cs typeface="SimSun" charset="0"/>
              </a:rPr>
              <a:t> Development Stack</a:t>
            </a:r>
            <a:r>
              <a:rPr lang="en-US" altLang="zh-CN" sz="1800" i="1" dirty="0" smtClean="0">
                <a:ea typeface="SimSun" charset="0"/>
                <a:cs typeface="SimSun" charset="0"/>
              </a:rPr>
              <a:t> </a:t>
            </a:r>
            <a:endParaRPr lang="en-US" altLang="zh-CN" sz="2400" i="1" dirty="0">
              <a:ea typeface="SimSun" charset="0"/>
              <a:cs typeface="SimSun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zh-CN" sz="1400" dirty="0" smtClean="0">
                <a:solidFill>
                  <a:schemeClr val="tx2"/>
                </a:solidFill>
                <a:ea typeface="SimSun" charset="0"/>
                <a:cs typeface="SimSun" charset="0"/>
              </a:rPr>
              <a:t>From </a:t>
            </a:r>
            <a:r>
              <a:rPr lang="en-US" altLang="zh-CN" sz="1400" dirty="0" smtClean="0">
                <a:solidFill>
                  <a:schemeClr val="tx2"/>
                </a:solidFill>
                <a:ea typeface="SimSun" charset="0"/>
                <a:cs typeface="SimSun" charset="0"/>
                <a:hlinkClick r:id="rId4"/>
              </a:rPr>
              <a:t>http://www.brightware.co.uk/Technology.aspx</a:t>
            </a:r>
            <a:endParaRPr lang="en-US" altLang="zh-CN" sz="1400" dirty="0" smtClean="0">
              <a:solidFill>
                <a:schemeClr val="tx2"/>
              </a:solidFill>
              <a:ea typeface="SimSun" charset="0"/>
              <a:cs typeface="SimSun" charset="0"/>
            </a:endParaRPr>
          </a:p>
          <a:p>
            <a:pPr marL="0" indent="0" algn="r" eaLnBrk="1" hangingPunct="1">
              <a:buFontTx/>
              <a:buNone/>
              <a:defRPr/>
            </a:pPr>
            <a:endParaRPr lang="en-US" altLang="zh-CN" sz="1400" dirty="0" smtClean="0">
              <a:solidFill>
                <a:schemeClr val="tx2"/>
              </a:solidFill>
              <a:ea typeface="SimSun" charset="0"/>
              <a:cs typeface="SimSun" charset="0"/>
            </a:endParaRPr>
          </a:p>
          <a:p>
            <a:pPr marL="0" indent="0" algn="r" eaLnBrk="1" hangingPunct="1">
              <a:buFontTx/>
              <a:buNone/>
              <a:defRPr/>
            </a:pPr>
            <a:endParaRPr lang="en-US" altLang="zh-CN" sz="1400" dirty="0" smtClean="0">
              <a:solidFill>
                <a:schemeClr val="accent2"/>
              </a:solidFill>
              <a:ea typeface="SimSun" charset="0"/>
              <a:cs typeface="SimSun" charset="0"/>
            </a:endParaRPr>
          </a:p>
          <a:p>
            <a:pPr marL="457106" lvl="1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zh-CN" sz="1800" dirty="0" smtClean="0">
              <a:ea typeface="SimSun" charset="0"/>
              <a:cs typeface="SimSun" charset="0"/>
            </a:endParaRPr>
          </a:p>
          <a:p>
            <a:pPr marL="742796" lvl="1" indent="-285690" eaLnBrk="1" hangingPunct="1">
              <a:lnSpc>
                <a:spcPct val="80000"/>
              </a:lnSpc>
              <a:defRPr/>
            </a:pPr>
            <a:endParaRPr lang="en-US" altLang="zh-CN" sz="1800" dirty="0">
              <a:ea typeface="SimSun" charset="0"/>
              <a:cs typeface="SimSu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2196313"/>
            <a:ext cx="3692462" cy="435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1765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000" dirty="0" smtClean="0">
                <a:ea typeface="SimSun" charset="0"/>
                <a:cs typeface="SimSun" charset="0"/>
              </a:rPr>
              <a:t>Motivation (cont’d)</a:t>
            </a:r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143000"/>
            <a:ext cx="83820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400" dirty="0" smtClean="0">
                <a:solidFill>
                  <a:srgbClr val="000000"/>
                </a:solidFill>
                <a:ea typeface="SimSun" charset="0"/>
                <a:cs typeface="SimSun" charset="0"/>
              </a:rPr>
              <a:t>Common themes: all system stacks are built based on </a:t>
            </a:r>
            <a:r>
              <a:rPr lang="en-US" altLang="zh-CN" sz="2400" dirty="0" smtClean="0">
                <a:solidFill>
                  <a:srgbClr val="333399"/>
                </a:solidFill>
                <a:ea typeface="SimSun" charset="0"/>
                <a:cs typeface="SimSun" charset="0"/>
              </a:rPr>
              <a:t>abstraction</a:t>
            </a:r>
            <a:r>
              <a:rPr lang="en-US" altLang="zh-CN" sz="2400" dirty="0" smtClean="0">
                <a:solidFill>
                  <a:srgbClr val="000000"/>
                </a:solidFill>
                <a:ea typeface="SimSun" charset="0"/>
                <a:cs typeface="SimSun" charset="0"/>
              </a:rPr>
              <a:t>, </a:t>
            </a:r>
            <a:r>
              <a:rPr lang="en-US" altLang="zh-CN" sz="2400" dirty="0" smtClean="0">
                <a:solidFill>
                  <a:srgbClr val="333399"/>
                </a:solidFill>
                <a:ea typeface="SimSun" charset="0"/>
                <a:cs typeface="SimSun" charset="0"/>
              </a:rPr>
              <a:t>modularity</a:t>
            </a:r>
            <a:r>
              <a:rPr lang="en-US" altLang="zh-CN" sz="2400" dirty="0" smtClean="0">
                <a:solidFill>
                  <a:srgbClr val="000000"/>
                </a:solidFill>
                <a:ea typeface="SimSun" charset="0"/>
                <a:cs typeface="SimSun" charset="0"/>
              </a:rPr>
              <a:t>,  and </a:t>
            </a:r>
            <a:r>
              <a:rPr lang="en-US" altLang="zh-CN" sz="24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layering</a:t>
            </a:r>
          </a:p>
          <a:p>
            <a:pPr marL="1771556" lvl="4" indent="0" eaLnBrk="1" hangingPunct="1">
              <a:lnSpc>
                <a:spcPct val="80000"/>
              </a:lnSpc>
              <a:buNone/>
              <a:defRPr/>
            </a:pPr>
            <a:endParaRPr lang="en-US" altLang="zh-CN" sz="1600" dirty="0" smtClean="0">
              <a:solidFill>
                <a:srgbClr val="000000"/>
              </a:solidFill>
              <a:ea typeface="SimSun" charset="0"/>
              <a:cs typeface="SimSun" charset="0"/>
            </a:endParaRPr>
          </a:p>
          <a:p>
            <a:pPr marL="342806" indent="-285750" eaLnBrk="1" hangingPunct="1">
              <a:defRPr/>
            </a:pPr>
            <a:r>
              <a:rPr lang="en-US" altLang="zh-CN" sz="2400" dirty="0">
                <a:solidFill>
                  <a:srgbClr val="0000FF"/>
                </a:solidFill>
                <a:ea typeface="SimSun" charset="0"/>
                <a:cs typeface="SimSun" charset="0"/>
              </a:rPr>
              <a:t>A</a:t>
            </a:r>
            <a:r>
              <a:rPr lang="en-US" altLang="zh-CN" sz="24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bstraction layers</a:t>
            </a:r>
            <a:r>
              <a:rPr lang="en-US" altLang="zh-CN" sz="2400" b="1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ea typeface="SimSun" charset="0"/>
                <a:cs typeface="SimSun" charset="0"/>
              </a:rPr>
              <a:t>are ubiquitous!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816" y="3886200"/>
            <a:ext cx="2038533" cy="243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3886200"/>
            <a:ext cx="1960563" cy="241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3048000"/>
            <a:ext cx="3810000" cy="360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/>
              <a:t>Such use of </a:t>
            </a:r>
            <a:r>
              <a:rPr lang="en-US" sz="1600" dirty="0" smtClean="0">
                <a:solidFill>
                  <a:srgbClr val="333399"/>
                </a:solidFill>
              </a:rPr>
              <a:t>abstraction, modularity, and layering</a:t>
            </a:r>
            <a:r>
              <a:rPr lang="en-US" sz="1600" dirty="0" smtClean="0"/>
              <a:t> is “</a:t>
            </a:r>
            <a:r>
              <a:rPr lang="en-US" b="1" dirty="0" smtClean="0">
                <a:solidFill>
                  <a:srgbClr val="FF0000"/>
                </a:solidFill>
              </a:rPr>
              <a:t>the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key factor that drove the computer industry toward today’s explosive levels of innovation and growth</a:t>
            </a:r>
            <a:r>
              <a:rPr lang="en-US" sz="1600" dirty="0" smtClean="0"/>
              <a:t> because </a:t>
            </a:r>
            <a:r>
              <a:rPr lang="en-US" sz="1600" i="1" dirty="0" smtClean="0"/>
              <a:t>complex products can be built from smaller subsystems that can be designed independently yet function together as a whole.”</a:t>
            </a:r>
          </a:p>
          <a:p>
            <a:endParaRPr lang="en-US" i="1" dirty="0"/>
          </a:p>
          <a:p>
            <a:pPr algn="r"/>
            <a:r>
              <a:rPr lang="en-US" sz="1400" i="1" dirty="0" smtClean="0"/>
              <a:t>Baldwin &amp; Clark “ Design Rules: Volume 1, The Power of Modularity”, MIT Press, 2000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81248019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000" dirty="0" smtClean="0">
                <a:ea typeface="SimSun" charset="0"/>
                <a:cs typeface="SimSun" charset="0"/>
              </a:rPr>
              <a:t>Do We Understand Abstraction?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875212" y="2057400"/>
            <a:ext cx="4192588" cy="4343400"/>
          </a:xfrm>
          <a:solidFill>
            <a:srgbClr val="E1DEA3"/>
          </a:solidFill>
        </p:spPr>
        <p:txBody>
          <a:bodyPr/>
          <a:lstStyle/>
          <a:p>
            <a:pPr marL="342829" indent="-342829" eaLnBrk="1" hangingPunct="1">
              <a:defRPr/>
            </a:pPr>
            <a:r>
              <a:rPr lang="en-US" altLang="zh-CN" sz="2000" dirty="0" smtClean="0">
                <a:ea typeface="SimSun" charset="0"/>
                <a:cs typeface="SimSun" charset="0"/>
              </a:rPr>
              <a:t>Mostly informal &amp; language-neutral (APIs, sys call libraries)</a:t>
            </a:r>
            <a:endParaRPr lang="en-US" altLang="zh-CN" sz="1200" dirty="0" smtClean="0">
              <a:ea typeface="SimSun" charset="0"/>
              <a:cs typeface="SimSun" charset="0"/>
            </a:endParaRPr>
          </a:p>
          <a:p>
            <a:pPr marL="3886707" lvl="8" indent="-342829">
              <a:defRPr/>
            </a:pPr>
            <a:endParaRPr lang="en-US" altLang="zh-CN" sz="1200" dirty="0" smtClean="0">
              <a:ea typeface="SimSun" charset="0"/>
              <a:cs typeface="SimSun" charset="0"/>
            </a:endParaRPr>
          </a:p>
          <a:p>
            <a:pPr marL="3886707" lvl="8" indent="-342829">
              <a:defRPr/>
            </a:pPr>
            <a:endParaRPr lang="en-US" altLang="zh-CN" sz="1400" dirty="0" smtClean="0">
              <a:ea typeface="SimSun" charset="0"/>
              <a:cs typeface="SimSun" charset="0"/>
            </a:endParaRPr>
          </a:p>
          <a:p>
            <a:pPr marL="342829" indent="-342829" eaLnBrk="1" hangingPunct="1">
              <a:defRPr/>
            </a:pPr>
            <a:r>
              <a:rPr lang="en-US" altLang="zh-CN" sz="2000" dirty="0">
                <a:solidFill>
                  <a:srgbClr val="333399"/>
                </a:solidFill>
                <a:ea typeface="SimSun" charset="0"/>
                <a:cs typeface="SimSun" charset="0"/>
              </a:rPr>
              <a:t>Specification</a:t>
            </a:r>
            <a:r>
              <a:rPr lang="en-US" altLang="zh-CN" sz="2000" dirty="0">
                <a:ea typeface="SimSun" charset="0"/>
                <a:cs typeface="SimSun" charset="0"/>
              </a:rPr>
              <a:t> describes full functionality (but in English)</a:t>
            </a:r>
          </a:p>
          <a:p>
            <a:pPr marL="342829" indent="-342829" eaLnBrk="1" hangingPunct="1">
              <a:defRPr/>
            </a:pPr>
            <a:endParaRPr lang="en-US" altLang="zh-CN" sz="1200" dirty="0" smtClean="0">
              <a:solidFill>
                <a:srgbClr val="333399"/>
              </a:solidFill>
              <a:ea typeface="SimSun" charset="0"/>
              <a:cs typeface="SimSun" charset="0"/>
            </a:endParaRPr>
          </a:p>
          <a:p>
            <a:pPr marL="342829" indent="-342829" eaLnBrk="1" hangingPunct="1">
              <a:defRPr/>
            </a:pPr>
            <a:r>
              <a:rPr lang="en-US" altLang="zh-CN" sz="2000" dirty="0" smtClean="0">
                <a:solidFill>
                  <a:srgbClr val="333399"/>
                </a:solidFill>
                <a:ea typeface="SimSun" charset="0"/>
                <a:cs typeface="SimSun" charset="0"/>
              </a:rPr>
              <a:t>Implementation</a:t>
            </a:r>
            <a:r>
              <a:rPr lang="en-US" altLang="zh-CN" sz="2000" dirty="0" smtClean="0">
                <a:ea typeface="SimSun" charset="0"/>
                <a:cs typeface="SimSun" charset="0"/>
              </a:rPr>
              <a:t> is a black box (</a:t>
            </a:r>
            <a:r>
              <a:rPr lang="en-US" altLang="zh-CN" sz="2000" i="1" dirty="0" smtClean="0">
                <a:ea typeface="SimSun" charset="0"/>
                <a:cs typeface="SimSun" charset="0"/>
              </a:rPr>
              <a:t>in theory</a:t>
            </a:r>
            <a:r>
              <a:rPr lang="en-US" altLang="zh-CN" sz="2000" dirty="0">
                <a:ea typeface="SimSun" charset="0"/>
                <a:cs typeface="SimSun" charset="0"/>
              </a:rPr>
              <a:t>); </a:t>
            </a:r>
            <a:r>
              <a:rPr lang="en-US" altLang="zh-CN" sz="2000" dirty="0" smtClean="0">
                <a:ea typeface="SimSun" charset="0"/>
                <a:cs typeface="SimSun" charset="0"/>
              </a:rPr>
              <a:t>an </a:t>
            </a:r>
            <a:r>
              <a:rPr lang="en-US" altLang="zh-CN" sz="2000" i="1" dirty="0">
                <a:solidFill>
                  <a:srgbClr val="333399"/>
                </a:solidFill>
                <a:ea typeface="SimSun" charset="0"/>
                <a:cs typeface="SimSun" charset="0"/>
              </a:rPr>
              <a:t>abstraction layer </a:t>
            </a:r>
            <a:r>
              <a:rPr lang="en-US" altLang="zh-CN" sz="2000" dirty="0">
                <a:ea typeface="SimSun" charset="0"/>
                <a:cs typeface="SimSun" charset="0"/>
              </a:rPr>
              <a:t>hides all things </a:t>
            </a:r>
            <a:r>
              <a:rPr lang="en-US" altLang="zh-CN" sz="2000" dirty="0" smtClean="0">
                <a:ea typeface="SimSun" charset="0"/>
                <a:cs typeface="SimSun" charset="0"/>
              </a:rPr>
              <a:t>below</a:t>
            </a:r>
          </a:p>
          <a:p>
            <a:pPr marL="3886707" lvl="8" indent="-342829">
              <a:defRPr/>
            </a:pPr>
            <a:endParaRPr lang="en-US" altLang="zh-CN" sz="1200" dirty="0" smtClean="0">
              <a:ea typeface="SimSun" charset="0"/>
              <a:cs typeface="SimSun" charset="0"/>
            </a:endParaRPr>
          </a:p>
          <a:p>
            <a:pPr marL="3886707" lvl="8" indent="-342829">
              <a:defRPr/>
            </a:pPr>
            <a:endParaRPr lang="en-US" altLang="zh-CN" sz="1200" dirty="0" smtClean="0">
              <a:ea typeface="SimSun" charset="0"/>
              <a:cs typeface="SimSun" charset="0"/>
            </a:endParaRPr>
          </a:p>
          <a:p>
            <a:pPr marL="342829" indent="-342829" eaLnBrk="1" hangingPunct="1">
              <a:defRPr/>
            </a:pPr>
            <a:r>
              <a:rPr lang="en-US" altLang="zh-CN" sz="2000" i="1" dirty="0" smtClean="0">
                <a:solidFill>
                  <a:srgbClr val="333399"/>
                </a:solidFill>
                <a:ea typeface="SimSun" charset="0"/>
                <a:cs typeface="SimSun" charset="0"/>
              </a:rPr>
              <a:t>The “implements” relation </a:t>
            </a:r>
            <a:r>
              <a:rPr lang="en-US" altLang="zh-CN" sz="2000" dirty="0" smtClean="0">
                <a:ea typeface="SimSun" charset="0"/>
                <a:cs typeface="SimSun" charset="0"/>
              </a:rPr>
              <a:t>between the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impl</a:t>
            </a:r>
            <a:r>
              <a:rPr lang="en-US" altLang="zh-CN" sz="2000" dirty="0" smtClean="0">
                <a:ea typeface="SimSun" charset="0"/>
                <a:cs typeface="SimSun" charset="0"/>
              </a:rPr>
              <a:t>. &amp; the spec</a:t>
            </a:r>
          </a:p>
          <a:p>
            <a:pPr marL="3886707" lvl="8" indent="-342829">
              <a:defRPr/>
            </a:pPr>
            <a:endParaRPr lang="en-US" altLang="zh-CN" sz="1200" dirty="0">
              <a:ea typeface="SimSun" charset="0"/>
              <a:cs typeface="SimSun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381000" y="1184274"/>
            <a:ext cx="4041775" cy="72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In the PL community: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 </a:t>
            </a:r>
            <a:r>
              <a:rPr lang="en-US" sz="1800" dirty="0" smtClean="0">
                <a:solidFill>
                  <a:schemeClr val="accent2"/>
                </a:solidFill>
              </a:rPr>
              <a:t>(</a:t>
            </a:r>
            <a:r>
              <a:rPr lang="en-US" sz="1800" b="0" dirty="0" smtClean="0">
                <a:solidFill>
                  <a:schemeClr val="accent2"/>
                </a:solidFill>
              </a:rPr>
              <a:t>abstraction</a:t>
            </a:r>
            <a:r>
              <a:rPr lang="en-US" sz="1800" dirty="0" smtClean="0">
                <a:solidFill>
                  <a:schemeClr val="accent2"/>
                </a:solidFill>
              </a:rPr>
              <a:t> in the small) 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80998" y="2022475"/>
            <a:ext cx="4267202" cy="4378325"/>
          </a:xfrm>
          <a:prstGeom prst="rect">
            <a:avLst/>
          </a:prstGeom>
          <a:solidFill>
            <a:srgbClr val="EFCDD0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54" tIns="45680" rIns="91354" bIns="45680" numCol="1" anchor="t" anchorCtr="0" compatLnSpc="1">
            <a:prstTxWarp prst="textNoShape">
              <a:avLst/>
            </a:prstTxWarp>
          </a:bodyPr>
          <a:lstStyle>
            <a:lvl1pPr marL="339725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398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5970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42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2924" indent="-228446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69816" indent="-228446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6713" indent="-228446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3603" indent="-228446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342829" indent="-342829" eaLnBrk="1" hangingPunct="1">
              <a:defRPr/>
            </a:pPr>
            <a:r>
              <a:rPr lang="en-US" altLang="zh-CN" sz="2000" dirty="0" smtClean="0">
                <a:ea typeface="SimSun" charset="0"/>
                <a:cs typeface="SimSun" charset="0"/>
              </a:rPr>
              <a:t>Mostly formal but tailored within a single programming language</a:t>
            </a:r>
          </a:p>
          <a:p>
            <a:pPr marL="400050" lvl="1" indent="0">
              <a:buNone/>
              <a:defRPr/>
            </a:pPr>
            <a:r>
              <a:rPr lang="en-US" altLang="zh-CN" sz="1800" dirty="0" smtClean="0">
                <a:ea typeface="SimSun" charset="0"/>
                <a:cs typeface="SimSun" charset="0"/>
              </a:rPr>
              <a:t> (</a:t>
            </a:r>
            <a:r>
              <a:rPr lang="en-US" altLang="zh-CN" sz="1800" dirty="0" smtClean="0">
                <a:solidFill>
                  <a:srgbClr val="333399"/>
                </a:solidFill>
                <a:ea typeface="SimSun" charset="0"/>
                <a:cs typeface="SimSun" charset="0"/>
              </a:rPr>
              <a:t>ADT</a:t>
            </a:r>
            <a:r>
              <a:rPr lang="en-US" altLang="zh-CN" sz="1800" dirty="0" smtClean="0">
                <a:ea typeface="SimSun" charset="0"/>
                <a:cs typeface="SimSun" charset="0"/>
              </a:rPr>
              <a:t>, </a:t>
            </a:r>
            <a:r>
              <a:rPr lang="en-US" altLang="zh-CN" sz="1800" dirty="0" smtClean="0">
                <a:solidFill>
                  <a:srgbClr val="333399"/>
                </a:solidFill>
                <a:ea typeface="SimSun" charset="0"/>
                <a:cs typeface="SimSun" charset="0"/>
              </a:rPr>
              <a:t>objects</a:t>
            </a:r>
            <a:r>
              <a:rPr lang="en-US" altLang="zh-CN" sz="1800" dirty="0" smtClean="0">
                <a:ea typeface="SimSun" charset="0"/>
                <a:cs typeface="SimSun" charset="0"/>
              </a:rPr>
              <a:t>, </a:t>
            </a:r>
            <a:r>
              <a:rPr lang="en-US" altLang="zh-CN" sz="1800" dirty="0" smtClean="0">
                <a:solidFill>
                  <a:srgbClr val="333399"/>
                </a:solidFill>
                <a:ea typeface="SimSun" charset="0"/>
                <a:cs typeface="SimSun" charset="0"/>
              </a:rPr>
              <a:t>existential types</a:t>
            </a:r>
            <a:r>
              <a:rPr lang="en-US" altLang="zh-CN" sz="1800" dirty="0" smtClean="0">
                <a:ea typeface="SimSun" charset="0"/>
                <a:cs typeface="SimSun" charset="0"/>
              </a:rPr>
              <a:t>) </a:t>
            </a:r>
          </a:p>
          <a:p>
            <a:pPr marL="3886707" lvl="8" indent="-342829">
              <a:defRPr/>
            </a:pPr>
            <a:endParaRPr lang="en-US" altLang="zh-CN" sz="1000" dirty="0" smtClean="0">
              <a:ea typeface="SimSun" charset="0"/>
              <a:cs typeface="SimSun" charset="0"/>
            </a:endParaRPr>
          </a:p>
          <a:p>
            <a:pPr marL="342829" indent="-342829" eaLnBrk="1" hangingPunct="1">
              <a:defRPr/>
            </a:pPr>
            <a:r>
              <a:rPr lang="en-US" altLang="zh-CN" sz="2000" dirty="0">
                <a:solidFill>
                  <a:srgbClr val="333399"/>
                </a:solidFill>
                <a:ea typeface="SimSun" charset="0"/>
                <a:cs typeface="SimSun" charset="0"/>
              </a:rPr>
              <a:t>Specification</a:t>
            </a:r>
            <a:r>
              <a:rPr lang="en-US" altLang="zh-CN" sz="2000" dirty="0">
                <a:ea typeface="SimSun" charset="0"/>
                <a:cs typeface="SimSun" charset="0"/>
              </a:rPr>
              <a:t> only describes </a:t>
            </a:r>
            <a:r>
              <a:rPr lang="en-US" altLang="zh-CN" sz="2000" dirty="0">
                <a:solidFill>
                  <a:srgbClr val="333399"/>
                </a:solidFill>
                <a:ea typeface="SimSun" charset="0"/>
                <a:cs typeface="SimSun" charset="0"/>
              </a:rPr>
              <a:t>type</a:t>
            </a:r>
            <a:r>
              <a:rPr lang="en-US" altLang="zh-CN" sz="2000" dirty="0">
                <a:ea typeface="SimSun" charset="0"/>
                <a:cs typeface="SimSun" charset="0"/>
              </a:rPr>
              <a:t> or simple </a:t>
            </a:r>
            <a:r>
              <a:rPr lang="en-US" altLang="zh-CN" sz="2000" dirty="0">
                <a:solidFill>
                  <a:srgbClr val="333399"/>
                </a:solidFill>
                <a:ea typeface="SimSun" charset="0"/>
                <a:cs typeface="SimSun" charset="0"/>
              </a:rPr>
              <a:t>pre- &amp; post </a:t>
            </a:r>
            <a:r>
              <a:rPr lang="en-US" altLang="zh-CN" sz="2000" dirty="0" smtClean="0">
                <a:solidFill>
                  <a:srgbClr val="333399"/>
                </a:solidFill>
                <a:ea typeface="SimSun" charset="0"/>
                <a:cs typeface="SimSun" charset="0"/>
              </a:rPr>
              <a:t>condition</a:t>
            </a:r>
          </a:p>
          <a:p>
            <a:pPr marL="2516028" lvl="5" indent="-342829">
              <a:defRPr/>
            </a:pPr>
            <a:endParaRPr lang="en-US" altLang="zh-CN" sz="1200" dirty="0" smtClean="0">
              <a:ea typeface="SimSun" charset="0"/>
              <a:cs typeface="SimSun" charset="0"/>
            </a:endParaRPr>
          </a:p>
          <a:p>
            <a:pPr marL="342829" indent="-342829" eaLnBrk="1" hangingPunct="1">
              <a:defRPr/>
            </a:pPr>
            <a:r>
              <a:rPr lang="en-US" altLang="zh-CN" sz="2000" dirty="0" smtClean="0">
                <a:ea typeface="SimSun" charset="0"/>
                <a:cs typeface="SimSun" charset="0"/>
              </a:rPr>
              <a:t>Hide concrete</a:t>
            </a:r>
            <a:r>
              <a:rPr lang="en-US" altLang="zh-CN" sz="2000" dirty="0" smtClean="0">
                <a:solidFill>
                  <a:srgbClr val="333399"/>
                </a:solidFill>
                <a:ea typeface="SimSun" charset="0"/>
                <a:cs typeface="SimSun" charset="0"/>
              </a:rPr>
              <a:t> data representation</a:t>
            </a:r>
            <a:r>
              <a:rPr lang="en-US" altLang="zh-CN" sz="2000" dirty="0" smtClean="0">
                <a:ea typeface="SimSun" charset="0"/>
                <a:cs typeface="SimSun" charset="0"/>
              </a:rPr>
              <a:t> (we get the nice </a:t>
            </a:r>
            <a:r>
              <a:rPr lang="en-US" altLang="zh-CN" sz="2000" i="1" dirty="0" err="1" smtClean="0">
                <a:solidFill>
                  <a:srgbClr val="000090"/>
                </a:solidFill>
                <a:ea typeface="SimSun" charset="0"/>
                <a:cs typeface="SimSun" charset="0"/>
              </a:rPr>
              <a:t>repr</a:t>
            </a:r>
            <a:r>
              <a:rPr lang="en-US" altLang="zh-CN" sz="2000" i="1" dirty="0" smtClean="0">
                <a:solidFill>
                  <a:srgbClr val="000090"/>
                </a:solidFill>
                <a:ea typeface="SimSun" charset="0"/>
                <a:cs typeface="SimSun" charset="0"/>
              </a:rPr>
              <a:t>.  independence </a:t>
            </a:r>
            <a:r>
              <a:rPr lang="en-US" altLang="zh-CN" sz="2000" dirty="0" smtClean="0">
                <a:ea typeface="SimSun" charset="0"/>
                <a:cs typeface="SimSun" charset="0"/>
              </a:rPr>
              <a:t>property)</a:t>
            </a:r>
            <a:endParaRPr lang="en-US" altLang="zh-CN" sz="1000" dirty="0" smtClean="0">
              <a:ea typeface="SimSun" charset="0"/>
              <a:cs typeface="SimSun" charset="0"/>
            </a:endParaRPr>
          </a:p>
          <a:p>
            <a:pPr marL="3886707" lvl="8" indent="-342829">
              <a:defRPr/>
            </a:pPr>
            <a:endParaRPr lang="en-US" altLang="zh-CN" sz="1050" dirty="0" smtClean="0">
              <a:ea typeface="SimSun" charset="0"/>
              <a:cs typeface="SimSun" charset="0"/>
            </a:endParaRPr>
          </a:p>
          <a:p>
            <a:pPr marL="342829" indent="-342829" eaLnBrk="1" hangingPunct="1">
              <a:defRPr/>
            </a:pPr>
            <a:r>
              <a:rPr lang="en-US" altLang="zh-CN" sz="2000" dirty="0" smtClean="0">
                <a:ea typeface="SimSun" charset="0"/>
                <a:cs typeface="SimSun" charset="0"/>
              </a:rPr>
              <a:t>Well-formed </a:t>
            </a:r>
            <a:r>
              <a:rPr lang="en-US" altLang="zh-CN" sz="2000" i="1" dirty="0" smtClean="0">
                <a:solidFill>
                  <a:srgbClr val="333399"/>
                </a:solidFill>
                <a:ea typeface="SimSun" charset="0"/>
                <a:cs typeface="SimSun" charset="0"/>
              </a:rPr>
              <a:t>typing </a:t>
            </a:r>
            <a:r>
              <a:rPr lang="en-US" altLang="zh-CN" sz="2000" dirty="0" smtClean="0">
                <a:ea typeface="SimSun" charset="0"/>
                <a:cs typeface="SimSun" charset="0"/>
              </a:rPr>
              <a:t>or </a:t>
            </a:r>
            <a:r>
              <a:rPr lang="en-US" altLang="zh-CN" sz="2000" i="1" dirty="0" smtClean="0">
                <a:solidFill>
                  <a:srgbClr val="333399"/>
                </a:solidFill>
                <a:ea typeface="SimSun" charset="0"/>
                <a:cs typeface="SimSun" charset="0"/>
              </a:rPr>
              <a:t>Hoare-style judgment</a:t>
            </a:r>
            <a:r>
              <a:rPr lang="en-US" altLang="zh-CN" sz="2000" dirty="0" smtClean="0">
                <a:ea typeface="SimSun" charset="0"/>
                <a:cs typeface="SimSun" charset="0"/>
              </a:rPr>
              <a:t> between the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impl</a:t>
            </a:r>
            <a:r>
              <a:rPr lang="en-US" altLang="zh-CN" sz="2000" dirty="0" smtClean="0">
                <a:ea typeface="SimSun" charset="0"/>
                <a:cs typeface="SimSun" charset="0"/>
              </a:rPr>
              <a:t>. &amp; the spec.</a:t>
            </a:r>
          </a:p>
          <a:p>
            <a:pPr marL="3886707" lvl="8" indent="-342829">
              <a:defRPr/>
            </a:pPr>
            <a:endParaRPr lang="en-US" altLang="zh-CN" sz="1200" dirty="0" smtClean="0">
              <a:ea typeface="SimSun" charset="0"/>
              <a:cs typeface="SimSu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6800" y="2590800"/>
            <a:ext cx="4114800" cy="341632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Something magical going on …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is it?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4800600" y="1184275"/>
            <a:ext cx="40417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54" tIns="45680" rIns="91354" bIns="4568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93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913788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370686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82758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284473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741368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198263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655158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In the System world: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   </a:t>
            </a:r>
            <a:r>
              <a:rPr lang="en-US" sz="1800" dirty="0" smtClean="0">
                <a:solidFill>
                  <a:schemeClr val="accent2"/>
                </a:solidFill>
              </a:rPr>
              <a:t>(</a:t>
            </a:r>
            <a:r>
              <a:rPr lang="en-US" sz="1800" b="0" dirty="0" smtClean="0">
                <a:solidFill>
                  <a:schemeClr val="accent2"/>
                </a:solidFill>
              </a:rPr>
              <a:t>abstraction</a:t>
            </a:r>
            <a:r>
              <a:rPr lang="en-US" sz="1800" dirty="0" smtClean="0">
                <a:solidFill>
                  <a:schemeClr val="accent2"/>
                </a:solidFill>
              </a:rPr>
              <a:t> in the large) </a:t>
            </a:r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43976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">
      <a:majorFont>
        <a:latin typeface="Cambria"/>
        <a:ea typeface=""/>
        <a:cs typeface=""/>
      </a:majorFont>
      <a:minorFont>
        <a:latin typeface="Cambria Mat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54785</TotalTime>
  <Words>3091</Words>
  <Application>Microsoft Macintosh PowerPoint</Application>
  <PresentationFormat>On-screen Show (4:3)</PresentationFormat>
  <Paragraphs>701</Paragraphs>
  <Slides>45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Default Design</vt:lpstr>
      <vt:lpstr>Office Theme</vt:lpstr>
      <vt:lpstr>2_Office Theme</vt:lpstr>
      <vt:lpstr>3_Default Design</vt:lpstr>
      <vt:lpstr>Deep Specifications and Certified Abstraction Layers</vt:lpstr>
      <vt:lpstr>Motivation</vt:lpstr>
      <vt:lpstr>Motivation</vt:lpstr>
      <vt:lpstr>Motivation</vt:lpstr>
      <vt:lpstr>Motivation</vt:lpstr>
      <vt:lpstr>Motivation</vt:lpstr>
      <vt:lpstr>Motivation</vt:lpstr>
      <vt:lpstr>Motivation (cont’d)</vt:lpstr>
      <vt:lpstr>Do We Understand Abstraction?</vt:lpstr>
      <vt:lpstr>Problems</vt:lpstr>
      <vt:lpstr>Our Contributions</vt:lpstr>
      <vt:lpstr>What is an Abstraction Layer?</vt:lpstr>
      <vt:lpstr>Example: Page Tables</vt:lpstr>
      <vt:lpstr>Example: Page Tables</vt:lpstr>
      <vt:lpstr>Formalizing Abstraction Layers</vt:lpstr>
      <vt:lpstr>The Simulation Relation</vt:lpstr>
      <vt:lpstr>Reversing the Simulation Relation</vt:lpstr>
      <vt:lpstr>Deep Specification</vt:lpstr>
      <vt:lpstr>Why Deep Spec is Really Cool? </vt:lpstr>
      <vt:lpstr>Is Deep Spec Too Tight?</vt:lpstr>
      <vt:lpstr>Problem w. Shallow Specs</vt:lpstr>
      <vt:lpstr>Shallow vs. Deep Specifications</vt:lpstr>
      <vt:lpstr>How to Make Deep Spec Work?</vt:lpstr>
      <vt:lpstr>Our Contributions</vt:lpstr>
      <vt:lpstr>What We Have Done</vt:lpstr>
      <vt:lpstr>LayerLib: Vertical Composition</vt:lpstr>
      <vt:lpstr>Example: Thread Queues</vt:lpstr>
      <vt:lpstr>Example: Thread Queues</vt:lpstr>
      <vt:lpstr>Example: Dequeue </vt:lpstr>
      <vt:lpstr>Conflicting Abstract States?</vt:lpstr>
      <vt:lpstr>LayerLib: Horizontal Composition</vt:lpstr>
      <vt:lpstr>Programming &amp; Compiling Layers</vt:lpstr>
      <vt:lpstr>Our Contributions</vt:lpstr>
      <vt:lpstr>Case Study: mCertiKOS           </vt:lpstr>
      <vt:lpstr>Decomposing mCertiKOS</vt:lpstr>
      <vt:lpstr>Decomposing mCertiKOS (cont’d)</vt:lpstr>
      <vt:lpstr>Decomposing mCertiKOS (cont’d)</vt:lpstr>
      <vt:lpstr>Decomposing mCertiKOS (cont’d)</vt:lpstr>
      <vt:lpstr>Variants of mCertiKOS Kernels</vt:lpstr>
      <vt:lpstr>Example: Page Fault Handler</vt:lpstr>
      <vt:lpstr>Conclusions</vt:lpstr>
      <vt:lpstr>PowerPoint Presentation</vt:lpstr>
      <vt:lpstr>A Subtlety for LAsm</vt:lpstr>
      <vt:lpstr>Layer Pattern 1: Getter/Setter</vt:lpstr>
      <vt:lpstr>Layer Pattern 2: AbsFun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Verified Smallfoot</dc:title>
  <dc:creator>appel</dc:creator>
  <cp:lastModifiedBy>Zhong Shao</cp:lastModifiedBy>
  <cp:revision>533</cp:revision>
  <cp:lastPrinted>2015-01-10T20:10:04Z</cp:lastPrinted>
  <dcterms:created xsi:type="dcterms:W3CDTF">2011-07-15T14:05:55Z</dcterms:created>
  <dcterms:modified xsi:type="dcterms:W3CDTF">2015-01-27T20:23:44Z</dcterms:modified>
</cp:coreProperties>
</file>