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9"/>
  </p:notesMasterIdLst>
  <p:sldIdLst>
    <p:sldId id="268" r:id="rId2"/>
    <p:sldId id="306" r:id="rId3"/>
    <p:sldId id="287" r:id="rId4"/>
    <p:sldId id="307" r:id="rId5"/>
    <p:sldId id="288" r:id="rId6"/>
    <p:sldId id="292" r:id="rId7"/>
    <p:sldId id="317" r:id="rId8"/>
    <p:sldId id="291" r:id="rId9"/>
    <p:sldId id="293" r:id="rId10"/>
    <p:sldId id="294" r:id="rId11"/>
    <p:sldId id="295" r:id="rId12"/>
    <p:sldId id="296" r:id="rId13"/>
    <p:sldId id="311" r:id="rId14"/>
    <p:sldId id="297" r:id="rId15"/>
    <p:sldId id="308" r:id="rId16"/>
    <p:sldId id="290" r:id="rId17"/>
    <p:sldId id="309" r:id="rId18"/>
    <p:sldId id="312" r:id="rId19"/>
    <p:sldId id="299" r:id="rId20"/>
    <p:sldId id="310" r:id="rId21"/>
    <p:sldId id="313" r:id="rId22"/>
    <p:sldId id="314" r:id="rId23"/>
    <p:sldId id="315" r:id="rId24"/>
    <p:sldId id="301" r:id="rId25"/>
    <p:sldId id="302" r:id="rId26"/>
    <p:sldId id="303" r:id="rId27"/>
    <p:sldId id="27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92B1C-9D93-4524-8E8A-F59CD0CF9252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181C2-3135-4021-840E-61975EE92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0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v is the physical page number – if</a:t>
            </a:r>
            <a:r>
              <a:rPr lang="en-US" baseline="0" smtClean="0"/>
              <a:t> we did label reasoning, v would have to be high security =&gt; we would need Flatmem.load to perform a declassification – how would we know such a declassification is secure?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181C2-3135-4021-840E-61975EE92C0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8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B84170-0A6F-4E40-A90D-FDF58E64DFEA}" type="datetime1">
              <a:rPr lang="en-US" smtClean="0"/>
              <a:t>6/20/2016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B310BA-842B-45D9-A1CB-DB516D309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21474C-E2BE-445B-B613-A1BD7F339F4C}" type="datetime1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10BA-842B-45D9-A1CB-DB516D309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5A1C61-C151-49C9-BBBD-91AD04277B18}" type="datetime1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10BA-842B-45D9-A1CB-DB516D309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DB241-E784-4BE3-9A3E-8B1213B5850D}" type="datetime1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407944"/>
            <a:ext cx="783432" cy="365125"/>
          </a:xfrm>
        </p:spPr>
        <p:txBody>
          <a:bodyPr/>
          <a:lstStyle>
            <a:extLst/>
          </a:lstStyle>
          <a:p>
            <a:fld id="{7AB310BA-842B-45D9-A1CB-DB516D3096BF}" type="slidenum">
              <a:rPr lang="en-US" smtClean="0"/>
              <a:pPr/>
              <a:t>‹#›</a:t>
            </a:fld>
            <a:r>
              <a:rPr lang="en-US" smtClean="0"/>
              <a:t>/13 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6BFF97-EA9C-4F43-8472-0AB58A3C823C}" type="datetime1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10BA-842B-45D9-A1CB-DB516D3096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9984-0E44-412C-8010-3A9CE14DC5CD}" type="datetime1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10BA-842B-45D9-A1CB-DB516D3096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0C7B28-839C-467C-A6BD-60DF3F5EDC3B}" type="datetime1">
              <a:rPr lang="en-US" smtClean="0"/>
              <a:t>6/20/2016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10BA-842B-45D9-A1CB-DB516D3096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C3E4E5-9CF2-45DB-B4A6-318ED8FCE2A7}" type="datetime1">
              <a:rPr lang="en-US" smtClean="0"/>
              <a:t>6/20/2016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10BA-842B-45D9-A1CB-DB516D3096B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D3C9B-B77B-48B6-87B5-E161D5384A2C}" type="datetime1">
              <a:rPr lang="en-US" smtClean="0"/>
              <a:t>6/20/2016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10BA-842B-45D9-A1CB-DB516D309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6645605-41E2-483D-8F84-11063AD1A5DF}" type="datetime1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B310BA-842B-45D9-A1CB-DB516D3096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3768E3-ACD0-4F70-AE0F-F961BAD3B1AA}" type="datetime1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B310BA-842B-45D9-A1CB-DB516D3096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7F5BCA-C637-41B8-8F8D-9A322DA693BC}" type="datetime1">
              <a:rPr lang="en-US" smtClean="0"/>
              <a:t>6/20/2016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B310BA-842B-45D9-A1CB-DB516D3096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flint.cs.yale.edu/certiko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849562"/>
          </a:xfrm>
        </p:spPr>
        <p:txBody>
          <a:bodyPr/>
          <a:lstStyle/>
          <a:p>
            <a:pPr algn="ctr"/>
            <a:r>
              <a:rPr lang="en-US" smtClean="0"/>
              <a:t>End-to-End Verification of Information-Flow Security for </a:t>
            </a:r>
            <a:br>
              <a:rPr lang="en-US" smtClean="0"/>
            </a:br>
            <a:r>
              <a:rPr lang="en-US" smtClean="0"/>
              <a:t>C and Assembly Programs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00400" y="3657600"/>
            <a:ext cx="49530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David Costanzo</a:t>
            </a:r>
            <a:r>
              <a:rPr lang="en-US" smtClean="0"/>
              <a:t>,</a:t>
            </a:r>
            <a:r>
              <a:rPr lang="en-US" b="1" smtClean="0"/>
              <a:t> </a:t>
            </a:r>
            <a:r>
              <a:rPr lang="en-US" err="1" smtClean="0"/>
              <a:t>Zhong</a:t>
            </a:r>
            <a:r>
              <a:rPr lang="en-US" smtClean="0"/>
              <a:t> Shao, </a:t>
            </a:r>
            <a:r>
              <a:rPr lang="en-US" err="1" smtClean="0"/>
              <a:t>Ronghui</a:t>
            </a:r>
            <a:r>
              <a:rPr lang="en-US" smtClean="0"/>
              <a:t> </a:t>
            </a:r>
            <a:r>
              <a:rPr lang="en-US" err="1" smtClean="0"/>
              <a:t>Gu</a:t>
            </a:r>
            <a:endParaRPr lang="en-US"/>
          </a:p>
          <a:p>
            <a:r>
              <a:rPr lang="en-US" smtClean="0"/>
              <a:t>Yale University</a:t>
            </a:r>
          </a:p>
          <a:p>
            <a:endParaRPr lang="en-US" smtClean="0"/>
          </a:p>
          <a:p>
            <a:r>
              <a:rPr lang="en-US" sz="1600" smtClean="0"/>
              <a:t>PLDI 2016</a:t>
            </a:r>
          </a:p>
          <a:p>
            <a:r>
              <a:rPr lang="en-US" sz="1600" smtClean="0"/>
              <a:t>June 17, 2016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0092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Pure Noninterference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491744" y="2209800"/>
            <a:ext cx="1355683" cy="1599602"/>
            <a:chOff x="2101132" y="1524000"/>
            <a:chExt cx="1540330" cy="1817470"/>
          </a:xfrm>
        </p:grpSpPr>
        <p:sp>
          <p:nvSpPr>
            <p:cNvPr id="4" name="Rectangle 3"/>
            <p:cNvSpPr/>
            <p:nvPr/>
          </p:nvSpPr>
          <p:spPr>
            <a:xfrm>
              <a:off x="2101132" y="1524000"/>
              <a:ext cx="1540329" cy="68769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chemeClr val="tx1"/>
                  </a:solidFill>
                </a:rPr>
                <a:t>Bob</a:t>
              </a:r>
              <a:r>
                <a:rPr lang="en-US" sz="3200" b="1" baseline="-25000" smtClean="0">
                  <a:solidFill>
                    <a:schemeClr val="tx1"/>
                  </a:solidFill>
                </a:rPr>
                <a:t>1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03311" y="2211691"/>
              <a:ext cx="1538151" cy="112977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chemeClr val="tx1"/>
                  </a:solidFill>
                </a:rPr>
                <a:t>Alice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24996" y="2209800"/>
            <a:ext cx="1355683" cy="1599602"/>
            <a:chOff x="762000" y="1447800"/>
            <a:chExt cx="1600201" cy="2819400"/>
          </a:xfrm>
        </p:grpSpPr>
        <p:sp>
          <p:nvSpPr>
            <p:cNvPr id="18" name="Rectangle 17"/>
            <p:cNvSpPr/>
            <p:nvPr/>
          </p:nvSpPr>
          <p:spPr>
            <a:xfrm>
              <a:off x="762000" y="1447800"/>
              <a:ext cx="1600200" cy="1066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chemeClr val="tx1"/>
                  </a:solidFill>
                </a:rPr>
                <a:t>Bob</a:t>
              </a:r>
              <a:r>
                <a:rPr lang="en-US" sz="3200" b="1" baseline="-25000" smtClean="0">
                  <a:solidFill>
                    <a:schemeClr val="tx1"/>
                  </a:solidFill>
                </a:rPr>
                <a:t>1</a:t>
              </a:r>
              <a:r>
                <a:rPr lang="en-US" sz="3200" b="1" smtClean="0">
                  <a:solidFill>
                    <a:schemeClr val="tx1"/>
                  </a:solidFill>
                </a:rPr>
                <a:t>'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64264" y="2514600"/>
              <a:ext cx="1597937" cy="1752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>
                  <a:solidFill>
                    <a:schemeClr val="tx1"/>
                  </a:solidFill>
                </a:rPr>
                <a:t>Alice</a:t>
              </a:r>
              <a:r>
                <a:rPr lang="en-US" sz="3200" b="1" smtClean="0">
                  <a:solidFill>
                    <a:schemeClr val="tx1"/>
                  </a:solidFill>
                </a:rPr>
                <a:t>'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02428" y="4231738"/>
            <a:ext cx="1355683" cy="1599602"/>
            <a:chOff x="762000" y="1447800"/>
            <a:chExt cx="1600201" cy="2819400"/>
          </a:xfrm>
        </p:grpSpPr>
        <p:sp>
          <p:nvSpPr>
            <p:cNvPr id="21" name="Rectangle 20"/>
            <p:cNvSpPr/>
            <p:nvPr/>
          </p:nvSpPr>
          <p:spPr>
            <a:xfrm>
              <a:off x="762000" y="1447800"/>
              <a:ext cx="1600200" cy="1066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chemeClr val="tx1"/>
                  </a:solidFill>
                </a:rPr>
                <a:t>Bob</a:t>
              </a:r>
              <a:r>
                <a:rPr lang="en-US" sz="3200" b="1" baseline="-25000" smtClean="0">
                  <a:solidFill>
                    <a:schemeClr val="tx1"/>
                  </a:solidFill>
                </a:rPr>
                <a:t>2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2000" y="2514600"/>
              <a:ext cx="1600201" cy="1752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chemeClr val="tx1"/>
                  </a:solidFill>
                </a:rPr>
                <a:t>Alice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326914" y="4231738"/>
            <a:ext cx="1355683" cy="1599602"/>
            <a:chOff x="762000" y="1447800"/>
            <a:chExt cx="1600201" cy="2819400"/>
          </a:xfrm>
        </p:grpSpPr>
        <p:sp>
          <p:nvSpPr>
            <p:cNvPr id="24" name="Rectangle 23"/>
            <p:cNvSpPr/>
            <p:nvPr/>
          </p:nvSpPr>
          <p:spPr>
            <a:xfrm>
              <a:off x="762000" y="1447800"/>
              <a:ext cx="1600200" cy="1066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chemeClr val="tx1"/>
                  </a:solidFill>
                </a:rPr>
                <a:t>Bob</a:t>
              </a:r>
              <a:r>
                <a:rPr lang="en-US" sz="3200" b="1" baseline="-25000" smtClean="0">
                  <a:solidFill>
                    <a:schemeClr val="tx1"/>
                  </a:solidFill>
                </a:rPr>
                <a:t>2</a:t>
              </a:r>
              <a:r>
                <a:rPr lang="en-US" sz="3200" b="1" smtClean="0">
                  <a:solidFill>
                    <a:schemeClr val="tx1"/>
                  </a:solidFill>
                </a:rPr>
                <a:t>'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64264" y="2514600"/>
              <a:ext cx="1597937" cy="1752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>
                  <a:solidFill>
                    <a:schemeClr val="tx1"/>
                  </a:solidFill>
                </a:rPr>
                <a:t>Alice</a:t>
              </a:r>
              <a:r>
                <a:rPr lang="en-US" sz="3200" b="1" smtClean="0">
                  <a:solidFill>
                    <a:schemeClr val="tx1"/>
                  </a:solidFill>
                </a:rPr>
                <a:t>'</a:t>
              </a:r>
              <a:endParaRPr lang="en-US" sz="32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27" name="Straight Arrow Connector 26"/>
          <p:cNvCxnSpPr/>
          <p:nvPr/>
        </p:nvCxnSpPr>
        <p:spPr>
          <a:xfrm>
            <a:off x="4085449" y="2944197"/>
            <a:ext cx="944418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144474" y="4935047"/>
            <a:ext cx="944418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1313140" y="3312228"/>
            <a:ext cx="1121495" cy="2021938"/>
            <a:chOff x="457200" y="2941938"/>
            <a:chExt cx="1447800" cy="2600608"/>
          </a:xfrm>
        </p:grpSpPr>
        <p:sp>
          <p:nvSpPr>
            <p:cNvPr id="30" name="Left Bracket 29"/>
            <p:cNvSpPr/>
            <p:nvPr/>
          </p:nvSpPr>
          <p:spPr>
            <a:xfrm>
              <a:off x="1066800" y="2941938"/>
              <a:ext cx="838200" cy="2600608"/>
            </a:xfrm>
            <a:prstGeom prst="leftBracket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7200" y="3734409"/>
              <a:ext cx="4924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smtClean="0"/>
                <a:t>=</a:t>
              </a:r>
              <a:endParaRPr lang="en-US" sz="6000"/>
            </a:p>
          </p:txBody>
        </p:sp>
      </p:grpSp>
      <p:grpSp>
        <p:nvGrpSpPr>
          <p:cNvPr id="33" name="Group 32"/>
          <p:cNvGrpSpPr/>
          <p:nvPr/>
        </p:nvGrpSpPr>
        <p:grpSpPr>
          <a:xfrm rot="10800000">
            <a:off x="6802566" y="3312228"/>
            <a:ext cx="1116530" cy="2021938"/>
            <a:chOff x="463611" y="2941938"/>
            <a:chExt cx="1441389" cy="2600608"/>
          </a:xfrm>
        </p:grpSpPr>
        <p:sp>
          <p:nvSpPr>
            <p:cNvPr id="34" name="Left Bracket 33"/>
            <p:cNvSpPr/>
            <p:nvPr/>
          </p:nvSpPr>
          <p:spPr>
            <a:xfrm>
              <a:off x="1066800" y="2941938"/>
              <a:ext cx="838200" cy="2600608"/>
            </a:xfrm>
            <a:prstGeom prst="leftBracket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63611" y="3734409"/>
              <a:ext cx="4924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smtClean="0"/>
                <a:t>=</a:t>
              </a:r>
              <a:endParaRPr lang="en-US" sz="600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517816" y="1419106"/>
            <a:ext cx="6483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“Alice’s behavior is influenced only by her own data.”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1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Generalized Noninterference</a:t>
            </a:r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76960" y="2618178"/>
            <a:ext cx="879489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123778" y="4663296"/>
            <a:ext cx="879489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813449" y="2256781"/>
            <a:ext cx="1046178" cy="792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smtClean="0">
                <a:solidFill>
                  <a:schemeClr val="tx1"/>
                </a:solidFill>
              </a:rPr>
              <a:t>σ</a:t>
            </a:r>
            <a:r>
              <a:rPr lang="en-US" sz="3200" b="1" baseline="-25000" smtClean="0">
                <a:solidFill>
                  <a:schemeClr val="tx1"/>
                </a:solidFill>
              </a:rPr>
              <a:t>1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4929" y="3597344"/>
            <a:ext cx="1044698" cy="3746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smtClean="0">
                <a:solidFill>
                  <a:schemeClr val="tx1"/>
                </a:solidFill>
              </a:rPr>
              <a:t>Θ</a:t>
            </a:r>
            <a:r>
              <a:rPr lang="en-US" b="1" baseline="-25000" smtClean="0">
                <a:solidFill>
                  <a:schemeClr val="tx1"/>
                </a:solidFill>
              </a:rPr>
              <a:t>A</a:t>
            </a:r>
            <a:r>
              <a:rPr lang="en-US" b="1" smtClean="0">
                <a:solidFill>
                  <a:schemeClr val="tx1"/>
                </a:solidFill>
              </a:rPr>
              <a:t>(</a:t>
            </a:r>
            <a:r>
              <a:rPr lang="el-GR" b="1" smtClean="0">
                <a:solidFill>
                  <a:schemeClr val="tx1"/>
                </a:solidFill>
              </a:rPr>
              <a:t>σ</a:t>
            </a:r>
            <a:r>
              <a:rPr lang="en-US" b="1" baseline="-25000" smtClean="0">
                <a:solidFill>
                  <a:schemeClr val="tx1"/>
                </a:solidFill>
              </a:rPr>
              <a:t>1</a:t>
            </a:r>
            <a:r>
              <a:rPr lang="en-US" b="1" smtClean="0">
                <a:solidFill>
                  <a:schemeClr val="tx1"/>
                </a:solidFill>
              </a:rPr>
              <a:t>)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5400000">
            <a:off x="3155839" y="3249011"/>
            <a:ext cx="361397" cy="161933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5281065" y="2256781"/>
            <a:ext cx="1046178" cy="1715181"/>
            <a:chOff x="1992517" y="1203712"/>
            <a:chExt cx="1450276" cy="2377688"/>
          </a:xfrm>
        </p:grpSpPr>
        <p:grpSp>
          <p:nvGrpSpPr>
            <p:cNvPr id="29" name="Group 28"/>
            <p:cNvGrpSpPr/>
            <p:nvPr/>
          </p:nvGrpSpPr>
          <p:grpSpPr>
            <a:xfrm>
              <a:off x="1992517" y="1203712"/>
              <a:ext cx="1450276" cy="2377688"/>
              <a:chOff x="762000" y="1447800"/>
              <a:chExt cx="1600200" cy="4012128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762000" y="1447800"/>
                <a:ext cx="1600200" cy="185406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3200" b="1" smtClean="0">
                    <a:solidFill>
                      <a:schemeClr val="tx1"/>
                    </a:solidFill>
                  </a:rPr>
                  <a:t>σ</a:t>
                </a:r>
                <a:r>
                  <a:rPr lang="en-US" sz="3200" b="1" baseline="-25000" smtClean="0">
                    <a:solidFill>
                      <a:schemeClr val="tx1"/>
                    </a:solidFill>
                  </a:rPr>
                  <a:t>1</a:t>
                </a:r>
                <a:r>
                  <a:rPr lang="en-US" sz="3200" b="1" smtClean="0">
                    <a:solidFill>
                      <a:schemeClr val="tx1"/>
                    </a:solidFill>
                  </a:rPr>
                  <a:t>'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64263" y="4583626"/>
                <a:ext cx="1597937" cy="87630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b="1" smtClean="0">
                    <a:solidFill>
                      <a:schemeClr val="tx1"/>
                    </a:solidFill>
                  </a:rPr>
                  <a:t>Θ</a:t>
                </a:r>
                <a:r>
                  <a:rPr lang="en-US" b="1" baseline="-25000" smtClean="0">
                    <a:solidFill>
                      <a:schemeClr val="tx1"/>
                    </a:solidFill>
                  </a:rPr>
                  <a:t>A</a:t>
                </a:r>
                <a:r>
                  <a:rPr lang="en-US" b="1" smtClean="0">
                    <a:solidFill>
                      <a:schemeClr val="tx1"/>
                    </a:solidFill>
                  </a:rPr>
                  <a:t>(</a:t>
                </a:r>
                <a:r>
                  <a:rPr lang="el-GR" b="1" smtClean="0">
                    <a:solidFill>
                      <a:schemeClr val="tx1"/>
                    </a:solidFill>
                  </a:rPr>
                  <a:t>σ</a:t>
                </a:r>
                <a:r>
                  <a:rPr lang="en-US" b="1" baseline="-25000" smtClean="0">
                    <a:solidFill>
                      <a:schemeClr val="tx1"/>
                    </a:solidFill>
                  </a:rPr>
                  <a:t>1</a:t>
                </a:r>
                <a:r>
                  <a:rPr lang="en-US" b="1" smtClean="0">
                    <a:solidFill>
                      <a:schemeClr val="tx1"/>
                    </a:solidFill>
                  </a:rPr>
                  <a:t>' )</a:t>
                </a:r>
                <a:endParaRPr lang="en-US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Right Arrow 29"/>
            <p:cNvSpPr/>
            <p:nvPr/>
          </p:nvSpPr>
          <p:spPr>
            <a:xfrm rot="5400000">
              <a:off x="2467159" y="2579202"/>
              <a:ext cx="500991" cy="224481"/>
            </a:xfrm>
            <a:prstGeom prst="rightArrow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812710" y="4277687"/>
            <a:ext cx="1046178" cy="1715181"/>
            <a:chOff x="1992517" y="1203712"/>
            <a:chExt cx="1450276" cy="2377688"/>
          </a:xfrm>
        </p:grpSpPr>
        <p:grpSp>
          <p:nvGrpSpPr>
            <p:cNvPr id="34" name="Group 33"/>
            <p:cNvGrpSpPr/>
            <p:nvPr/>
          </p:nvGrpSpPr>
          <p:grpSpPr>
            <a:xfrm>
              <a:off x="1992517" y="1203712"/>
              <a:ext cx="1450276" cy="2377688"/>
              <a:chOff x="762000" y="1447800"/>
              <a:chExt cx="1600200" cy="4012128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762000" y="1447800"/>
                <a:ext cx="1600200" cy="185406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3200" b="1" smtClean="0">
                    <a:solidFill>
                      <a:schemeClr val="tx1"/>
                    </a:solidFill>
                  </a:rPr>
                  <a:t>σ</a:t>
                </a:r>
                <a:r>
                  <a:rPr lang="en-US" sz="3200" b="1" baseline="-25000" smtClean="0">
                    <a:solidFill>
                      <a:schemeClr val="tx1"/>
                    </a:solidFill>
                  </a:rPr>
                  <a:t>2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764263" y="4583627"/>
                <a:ext cx="1597937" cy="87630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b="1" smtClean="0">
                    <a:solidFill>
                      <a:schemeClr val="tx1"/>
                    </a:solidFill>
                  </a:rPr>
                  <a:t>Θ</a:t>
                </a:r>
                <a:r>
                  <a:rPr lang="en-US" b="1" baseline="-25000" smtClean="0">
                    <a:solidFill>
                      <a:schemeClr val="tx1"/>
                    </a:solidFill>
                  </a:rPr>
                  <a:t>A</a:t>
                </a:r>
                <a:r>
                  <a:rPr lang="en-US" b="1" smtClean="0">
                    <a:solidFill>
                      <a:schemeClr val="tx1"/>
                    </a:solidFill>
                  </a:rPr>
                  <a:t>(</a:t>
                </a:r>
                <a:r>
                  <a:rPr lang="el-GR" b="1" smtClean="0">
                    <a:solidFill>
                      <a:schemeClr val="tx1"/>
                    </a:solidFill>
                  </a:rPr>
                  <a:t>σ</a:t>
                </a:r>
                <a:r>
                  <a:rPr lang="en-US" b="1" baseline="-25000" smtClean="0">
                    <a:solidFill>
                      <a:schemeClr val="tx1"/>
                    </a:solidFill>
                  </a:rPr>
                  <a:t>2</a:t>
                </a:r>
                <a:r>
                  <a:rPr lang="en-US" b="1" smtClean="0">
                    <a:solidFill>
                      <a:schemeClr val="tx1"/>
                    </a:solidFill>
                  </a:rPr>
                  <a:t>)</a:t>
                </a:r>
                <a:endParaRPr lang="en-US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5" name="Right Arrow 34"/>
            <p:cNvSpPr/>
            <p:nvPr/>
          </p:nvSpPr>
          <p:spPr>
            <a:xfrm rot="5400000">
              <a:off x="2467159" y="2579202"/>
              <a:ext cx="500991" cy="224481"/>
            </a:xfrm>
            <a:prstGeom prst="rightArrow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279586" y="4266990"/>
            <a:ext cx="1046178" cy="1715181"/>
            <a:chOff x="1992517" y="1203712"/>
            <a:chExt cx="1450276" cy="2377688"/>
          </a:xfrm>
        </p:grpSpPr>
        <p:grpSp>
          <p:nvGrpSpPr>
            <p:cNvPr id="39" name="Group 38"/>
            <p:cNvGrpSpPr/>
            <p:nvPr/>
          </p:nvGrpSpPr>
          <p:grpSpPr>
            <a:xfrm>
              <a:off x="1992517" y="1203712"/>
              <a:ext cx="1450276" cy="2377688"/>
              <a:chOff x="762000" y="1447800"/>
              <a:chExt cx="1600200" cy="4012128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762000" y="1447800"/>
                <a:ext cx="1600200" cy="185406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3200" b="1" smtClean="0">
                    <a:solidFill>
                      <a:schemeClr val="tx1"/>
                    </a:solidFill>
                  </a:rPr>
                  <a:t>σ</a:t>
                </a:r>
                <a:r>
                  <a:rPr lang="en-US" sz="3200" b="1" baseline="-25000" smtClean="0">
                    <a:solidFill>
                      <a:schemeClr val="tx1"/>
                    </a:solidFill>
                  </a:rPr>
                  <a:t>2</a:t>
                </a:r>
                <a:r>
                  <a:rPr lang="en-US" sz="3200" b="1" smtClean="0">
                    <a:solidFill>
                      <a:schemeClr val="tx1"/>
                    </a:solidFill>
                  </a:rPr>
                  <a:t>'</a:t>
                </a:r>
                <a:endParaRPr lang="en-US" sz="3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4263" y="4583627"/>
                <a:ext cx="1597937" cy="876301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b="1" smtClean="0">
                    <a:solidFill>
                      <a:schemeClr val="tx1"/>
                    </a:solidFill>
                  </a:rPr>
                  <a:t>Θ</a:t>
                </a:r>
                <a:r>
                  <a:rPr lang="en-US" b="1" baseline="-25000" smtClean="0">
                    <a:solidFill>
                      <a:schemeClr val="tx1"/>
                    </a:solidFill>
                  </a:rPr>
                  <a:t>A</a:t>
                </a:r>
                <a:r>
                  <a:rPr lang="en-US" b="1" smtClean="0">
                    <a:solidFill>
                      <a:schemeClr val="tx1"/>
                    </a:solidFill>
                  </a:rPr>
                  <a:t>(</a:t>
                </a:r>
                <a:r>
                  <a:rPr lang="el-GR" b="1" smtClean="0">
                    <a:solidFill>
                      <a:schemeClr val="tx1"/>
                    </a:solidFill>
                  </a:rPr>
                  <a:t>σ</a:t>
                </a:r>
                <a:r>
                  <a:rPr lang="en-US" b="1" baseline="-25000" smtClean="0">
                    <a:solidFill>
                      <a:schemeClr val="tx1"/>
                    </a:solidFill>
                  </a:rPr>
                  <a:t>2</a:t>
                </a:r>
                <a:r>
                  <a:rPr lang="en-US" b="1" smtClean="0">
                    <a:solidFill>
                      <a:schemeClr val="tx1"/>
                    </a:solidFill>
                  </a:rPr>
                  <a:t>' )</a:t>
                </a:r>
                <a:endParaRPr lang="en-US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0" name="Right Arrow 39"/>
            <p:cNvSpPr/>
            <p:nvPr/>
          </p:nvSpPr>
          <p:spPr>
            <a:xfrm rot="5400000">
              <a:off x="2467159" y="2579202"/>
              <a:ext cx="500991" cy="224481"/>
            </a:xfrm>
            <a:prstGeom prst="rightArrow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673211" y="3827246"/>
            <a:ext cx="1114191" cy="1978313"/>
            <a:chOff x="360440" y="2941938"/>
            <a:chExt cx="1544560" cy="2600608"/>
          </a:xfrm>
        </p:grpSpPr>
        <p:sp>
          <p:nvSpPr>
            <p:cNvPr id="44" name="Left Bracket 43"/>
            <p:cNvSpPr/>
            <p:nvPr/>
          </p:nvSpPr>
          <p:spPr>
            <a:xfrm>
              <a:off x="1066800" y="2941938"/>
              <a:ext cx="838200" cy="2600608"/>
            </a:xfrm>
            <a:prstGeom prst="leftBracket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0440" y="3736256"/>
              <a:ext cx="4924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smtClean="0"/>
                <a:t>=</a:t>
              </a:r>
              <a:endParaRPr lang="en-US" sz="6000"/>
            </a:p>
          </p:txBody>
        </p:sp>
      </p:grpSp>
      <p:grpSp>
        <p:nvGrpSpPr>
          <p:cNvPr id="47" name="Group 46"/>
          <p:cNvGrpSpPr/>
          <p:nvPr/>
        </p:nvGrpSpPr>
        <p:grpSpPr>
          <a:xfrm rot="10800000">
            <a:off x="6352023" y="3830053"/>
            <a:ext cx="1054583" cy="1975507"/>
            <a:chOff x="443073" y="2941938"/>
            <a:chExt cx="1461927" cy="2600608"/>
          </a:xfrm>
        </p:grpSpPr>
        <p:sp>
          <p:nvSpPr>
            <p:cNvPr id="49" name="Left Bracket 48"/>
            <p:cNvSpPr/>
            <p:nvPr/>
          </p:nvSpPr>
          <p:spPr>
            <a:xfrm>
              <a:off x="1066800" y="2941938"/>
              <a:ext cx="838200" cy="2600608"/>
            </a:xfrm>
            <a:prstGeom prst="leftBracket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43073" y="3709844"/>
              <a:ext cx="4924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smtClean="0"/>
                <a:t>=</a:t>
              </a:r>
              <a:endParaRPr lang="en-US" sz="600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944022" y="14478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“Alice’s behavior is influenced only by her own observation.”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3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Observation Function	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1752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smtClean="0">
                <a:solidFill>
                  <a:srgbClr val="FF0000"/>
                </a:solidFill>
              </a:rPr>
              <a:t>Θ</a:t>
            </a:r>
            <a:r>
              <a:rPr lang="el-GR" sz="2400" b="1" smtClean="0"/>
              <a:t> </a:t>
            </a:r>
            <a:r>
              <a:rPr lang="en-US" sz="2400" b="1" smtClean="0"/>
              <a:t>:  </a:t>
            </a:r>
            <a:r>
              <a:rPr lang="en-US" sz="2400" smtClean="0"/>
              <a:t>principal  </a:t>
            </a:r>
            <a:r>
              <a:rPr lang="en-US" sz="2400" smtClean="0">
                <a:sym typeface="Wingdings" panose="05000000000000000000" pitchFamily="2" charset="2"/>
              </a:rPr>
              <a:t>  program state    observation</a:t>
            </a:r>
            <a:endParaRPr lang="en-US" sz="2400"/>
          </a:p>
        </p:txBody>
      </p:sp>
      <p:sp>
        <p:nvSpPr>
          <p:cNvPr id="5" name="TextBox 4"/>
          <p:cNvSpPr txBox="1"/>
          <p:nvPr/>
        </p:nvSpPr>
        <p:spPr>
          <a:xfrm>
            <a:off x="5867400" y="2070937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/>
              <a:t>(can be any type)</a:t>
            </a:r>
            <a:endParaRPr lang="en-US" sz="1400"/>
          </a:p>
        </p:txBody>
      </p:sp>
      <p:sp>
        <p:nvSpPr>
          <p:cNvPr id="7" name="TextBox 6"/>
          <p:cNvSpPr txBox="1"/>
          <p:nvPr/>
        </p:nvSpPr>
        <p:spPr>
          <a:xfrm>
            <a:off x="518160" y="2590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chemeClr val="bg2">
                    <a:lumMod val="25000"/>
                  </a:schemeClr>
                </a:solidFill>
              </a:rPr>
              <a:t>S</a:t>
            </a:r>
            <a:r>
              <a:rPr lang="el-GR" sz="2400" b="1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b="1" smtClean="0"/>
              <a:t>:  </a:t>
            </a:r>
            <a:r>
              <a:rPr lang="en-US" sz="2400" smtClean="0">
                <a:sym typeface="Wingdings" panose="05000000000000000000" pitchFamily="2" charset="2"/>
              </a:rPr>
              <a:t>program state  program state  prop</a:t>
            </a:r>
            <a:endParaRPr lang="en-US" sz="2400"/>
          </a:p>
        </p:txBody>
      </p:sp>
      <p:grpSp>
        <p:nvGrpSpPr>
          <p:cNvPr id="16" name="Group 15"/>
          <p:cNvGrpSpPr/>
          <p:nvPr/>
        </p:nvGrpSpPr>
        <p:grpSpPr>
          <a:xfrm>
            <a:off x="1524000" y="3478875"/>
            <a:ext cx="5715000" cy="2608440"/>
            <a:chOff x="1321308" y="4125206"/>
            <a:chExt cx="5715000" cy="2608440"/>
          </a:xfrm>
        </p:grpSpPr>
        <p:sp>
          <p:nvSpPr>
            <p:cNvPr id="2" name="TextBox 1"/>
            <p:cNvSpPr txBox="1"/>
            <p:nvPr/>
          </p:nvSpPr>
          <p:spPr>
            <a:xfrm>
              <a:off x="2057400" y="4125206"/>
              <a:ext cx="434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“spec S is secure for principal p”</a:t>
              </a:r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321308" y="4668914"/>
              <a:ext cx="5715000" cy="2064732"/>
              <a:chOff x="1321308" y="4830497"/>
              <a:chExt cx="5715000" cy="206473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1321308" y="4830497"/>
                    <a:ext cx="5715000" cy="174156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∀</m:t>
                        </m:r>
                      </m:oMath>
                    </a14:m>
                    <a:r>
                      <a:rPr lang="en-US" smtClean="0"/>
                      <a:t> </a:t>
                    </a:r>
                    <a:r>
                      <a:rPr lang="el-GR" b="1"/>
                      <a:t>σ</a:t>
                    </a:r>
                    <a:r>
                      <a:rPr lang="en-US" b="1" baseline="-25000"/>
                      <a:t>1 </a:t>
                    </a:r>
                    <a:r>
                      <a:rPr lang="en-US" b="1" baseline="-25000" smtClean="0"/>
                      <a:t>,</a:t>
                    </a:r>
                    <a:r>
                      <a:rPr lang="el-GR" b="1"/>
                      <a:t> </a:t>
                    </a:r>
                    <a:r>
                      <a:rPr lang="el-GR" b="1" smtClean="0"/>
                      <a:t>σ</a:t>
                    </a:r>
                    <a:r>
                      <a:rPr lang="en-US" b="1" baseline="-25000" smtClean="0"/>
                      <a:t>2, </a:t>
                    </a:r>
                    <a:r>
                      <a:rPr lang="el-GR" b="1"/>
                      <a:t>σ</a:t>
                    </a:r>
                    <a:r>
                      <a:rPr lang="en-US" b="1" smtClean="0"/>
                      <a:t>’</a:t>
                    </a:r>
                    <a:r>
                      <a:rPr lang="en-US" b="1" baseline="-25000" smtClean="0"/>
                      <a:t>1, </a:t>
                    </a:r>
                    <a:r>
                      <a:rPr lang="el-GR" b="1"/>
                      <a:t>σ</a:t>
                    </a:r>
                    <a:r>
                      <a:rPr lang="en-US" b="1" smtClean="0"/>
                      <a:t>’</a:t>
                    </a:r>
                    <a:r>
                      <a:rPr lang="en-US" b="1" baseline="-25000" smtClean="0"/>
                      <a:t>2</a:t>
                    </a:r>
                    <a:r>
                      <a:rPr lang="en-US" b="1" smtClean="0"/>
                      <a:t> . </a:t>
                    </a:r>
                  </a:p>
                  <a:p>
                    <a:pPr algn="ctr"/>
                    <a:endParaRPr lang="en-US" b="1" smtClean="0"/>
                  </a:p>
                  <a:p>
                    <a:pPr algn="ctr"/>
                    <a:r>
                      <a:rPr lang="el-GR" b="1" smtClean="0">
                        <a:solidFill>
                          <a:srgbClr val="FF0000"/>
                        </a:solidFill>
                      </a:rPr>
                      <a:t>Θ</a:t>
                    </a:r>
                    <a:r>
                      <a:rPr lang="en-US" b="1" baseline="-25000" smtClean="0">
                        <a:solidFill>
                          <a:srgbClr val="FF0000"/>
                        </a:solidFill>
                      </a:rPr>
                      <a:t>p</a:t>
                    </a:r>
                    <a:r>
                      <a:rPr lang="en-US" b="1" smtClean="0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l-GR" b="1">
                        <a:solidFill>
                          <a:srgbClr val="FF0000"/>
                        </a:solidFill>
                      </a:rPr>
                      <a:t>σ</a:t>
                    </a:r>
                    <a:r>
                      <a:rPr lang="en-US" b="1" baseline="-25000">
                        <a:solidFill>
                          <a:srgbClr val="FF0000"/>
                        </a:solidFill>
                      </a:rPr>
                      <a:t>1</a:t>
                    </a:r>
                    <a:r>
                      <a:rPr lang="en-US" b="1" smtClean="0">
                        <a:solidFill>
                          <a:srgbClr val="FF0000"/>
                        </a:solidFill>
                      </a:rPr>
                      <a:t>) =</a:t>
                    </a:r>
                    <a:r>
                      <a:rPr lang="el-GR" b="1">
                        <a:solidFill>
                          <a:srgbClr val="FF0000"/>
                        </a:solidFill>
                      </a:rPr>
                      <a:t> Θ</a:t>
                    </a:r>
                    <a:r>
                      <a:rPr lang="en-US" b="1" baseline="-25000">
                        <a:solidFill>
                          <a:srgbClr val="FF0000"/>
                        </a:solidFill>
                      </a:rPr>
                      <a:t>p</a:t>
                    </a:r>
                    <a:r>
                      <a:rPr lang="en-US" b="1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l-GR" b="1" smtClean="0">
                        <a:solidFill>
                          <a:srgbClr val="FF0000"/>
                        </a:solidFill>
                      </a:rPr>
                      <a:t>σ</a:t>
                    </a:r>
                    <a:r>
                      <a:rPr lang="en-US" b="1" baseline="-25000" smtClean="0">
                        <a:solidFill>
                          <a:srgbClr val="FF0000"/>
                        </a:solidFill>
                      </a:rPr>
                      <a:t>2</a:t>
                    </a:r>
                    <a:r>
                      <a:rPr lang="en-US" b="1" smtClean="0">
                        <a:solidFill>
                          <a:srgbClr val="FF0000"/>
                        </a:solidFill>
                      </a:rPr>
                      <a:t>)  </a:t>
                    </a:r>
                    <a:r>
                      <a:rPr lang="en-US" b="1" smtClean="0">
                        <a:latin typeface="Palatino Linotype"/>
                      </a:rPr>
                      <a:t>∧  </a:t>
                    </a:r>
                    <a:r>
                      <a:rPr lang="en-US" b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Palatino Linotype"/>
                      </a:rPr>
                      <a:t>S(</a:t>
                    </a:r>
                    <a:r>
                      <a:rPr lang="el-GR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σ</a:t>
                    </a:r>
                    <a:r>
                      <a:rPr lang="en-US" b="1" baseline="-25000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1,</a:t>
                    </a:r>
                    <a:r>
                      <a:rPr lang="el-GR" b="1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 </a:t>
                    </a:r>
                    <a:r>
                      <a:rPr lang="el-GR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σ</a:t>
                    </a:r>
                    <a:r>
                      <a:rPr lang="en-US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’</a:t>
                    </a:r>
                    <a:r>
                      <a:rPr lang="en-US" b="1" baseline="-25000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1</a:t>
                    </a:r>
                    <a:r>
                      <a:rPr lang="en-US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)  </a:t>
                    </a:r>
                    <a:r>
                      <a:rPr lang="en-US" b="1" smtClean="0">
                        <a:latin typeface="Palatino Linotype"/>
                      </a:rPr>
                      <a:t>∧  </a:t>
                    </a:r>
                    <a:r>
                      <a:rPr lang="en-US" b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Palatino Linotype"/>
                      </a:rPr>
                      <a:t>S(</a:t>
                    </a:r>
                    <a:r>
                      <a:rPr lang="el-GR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σ</a:t>
                    </a:r>
                    <a:r>
                      <a:rPr lang="en-US" b="1" baseline="-25000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2,</a:t>
                    </a:r>
                    <a:r>
                      <a:rPr lang="el-GR" b="1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 </a:t>
                    </a:r>
                    <a:r>
                      <a:rPr lang="el-GR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σ</a:t>
                    </a:r>
                    <a:r>
                      <a:rPr lang="en-US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’</a:t>
                    </a:r>
                    <a:r>
                      <a:rPr lang="en-US" b="1" baseline="-25000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2</a:t>
                    </a:r>
                    <a:r>
                      <a:rPr lang="en-US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)</a:t>
                    </a:r>
                  </a:p>
                  <a:p>
                    <a:pPr algn="ctr"/>
                    <a14:m>
                      <m:oMath xmlns:m="http://schemas.openxmlformats.org/officeDocument/2006/math">
                        <m:r>
                          <a:rPr lang="en-US" sz="3600" b="1" i="1" smtClean="0">
                            <a:latin typeface="Cambria Math"/>
                            <a:ea typeface="Cambria Math"/>
                          </a:rPr>
                          <m:t>⟹</m:t>
                        </m:r>
                      </m:oMath>
                    </a14:m>
                    <a:r>
                      <a:rPr lang="en-US" b="1" smtClean="0"/>
                      <a:t> </a:t>
                    </a:r>
                  </a:p>
                  <a:p>
                    <a:pPr algn="ctr"/>
                    <a:endParaRPr lang="en-US"/>
                  </a:p>
                </p:txBody>
              </p:sp>
            </mc:Choice>
            <mc:Fallback xmlns="">
              <p:sp>
                <p:nvSpPr>
                  <p:cNvPr id="11" name="TextBox 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21308" y="4830497"/>
                    <a:ext cx="5715000" cy="1741567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39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" name="TextBox 11"/>
              <p:cNvSpPr txBox="1"/>
              <p:nvPr/>
            </p:nvSpPr>
            <p:spPr>
              <a:xfrm>
                <a:off x="2807208" y="5971899"/>
                <a:ext cx="2743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smtClean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l-GR" b="1" smtClean="0">
                    <a:solidFill>
                      <a:srgbClr val="FF0000"/>
                    </a:solidFill>
                  </a:rPr>
                  <a:t>Θ</a:t>
                </a:r>
                <a:r>
                  <a:rPr lang="en-US" b="1" baseline="-25000">
                    <a:solidFill>
                      <a:srgbClr val="FF0000"/>
                    </a:solidFill>
                  </a:rPr>
                  <a:t>p</a:t>
                </a:r>
                <a:r>
                  <a:rPr lang="en-US" b="1">
                    <a:solidFill>
                      <a:srgbClr val="FF0000"/>
                    </a:solidFill>
                  </a:rPr>
                  <a:t>(</a:t>
                </a:r>
                <a:r>
                  <a:rPr lang="el-GR" b="1">
                    <a:solidFill>
                      <a:srgbClr val="FF0000"/>
                    </a:solidFill>
                  </a:rPr>
                  <a:t>σ</a:t>
                </a:r>
                <a:r>
                  <a:rPr lang="en-US" b="1">
                    <a:solidFill>
                      <a:srgbClr val="FF0000"/>
                    </a:solidFill>
                  </a:rPr>
                  <a:t>’</a:t>
                </a:r>
                <a:r>
                  <a:rPr lang="en-US" b="1" baseline="-25000">
                    <a:solidFill>
                      <a:srgbClr val="FF0000"/>
                    </a:solidFill>
                  </a:rPr>
                  <a:t>1</a:t>
                </a:r>
                <a:r>
                  <a:rPr lang="en-US" b="1">
                    <a:solidFill>
                      <a:srgbClr val="FF0000"/>
                    </a:solidFill>
                  </a:rPr>
                  <a:t>) =</a:t>
                </a:r>
                <a:r>
                  <a:rPr lang="el-GR" b="1">
                    <a:solidFill>
                      <a:srgbClr val="FF0000"/>
                    </a:solidFill>
                  </a:rPr>
                  <a:t> Θ</a:t>
                </a:r>
                <a:r>
                  <a:rPr lang="en-US" b="1" baseline="-25000">
                    <a:solidFill>
                      <a:srgbClr val="FF0000"/>
                    </a:solidFill>
                  </a:rPr>
                  <a:t>p</a:t>
                </a:r>
                <a:r>
                  <a:rPr lang="en-US" b="1">
                    <a:solidFill>
                      <a:srgbClr val="FF0000"/>
                    </a:solidFill>
                  </a:rPr>
                  <a:t>(</a:t>
                </a:r>
                <a:r>
                  <a:rPr lang="el-GR" b="1">
                    <a:solidFill>
                      <a:srgbClr val="FF0000"/>
                    </a:solidFill>
                  </a:rPr>
                  <a:t>σ</a:t>
                </a:r>
                <a:r>
                  <a:rPr lang="en-US" b="1">
                    <a:solidFill>
                      <a:srgbClr val="FF0000"/>
                    </a:solidFill>
                  </a:rPr>
                  <a:t>’</a:t>
                </a:r>
                <a:r>
                  <a:rPr lang="en-US" b="1" baseline="-25000">
                    <a:solidFill>
                      <a:srgbClr val="FF0000"/>
                    </a:solidFill>
                  </a:rPr>
                  <a:t>2</a:t>
                </a:r>
                <a:r>
                  <a:rPr lang="en-US" b="1">
                    <a:solidFill>
                      <a:srgbClr val="FF0000"/>
                    </a:solidFill>
                  </a:rPr>
                  <a:t>)</a:t>
                </a:r>
              </a:p>
              <a:p>
                <a:pPr algn="ctr"/>
                <a:endParaRPr lang="en-US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1676400" y="4494537"/>
              <a:ext cx="5105400" cy="209539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2062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18802603">
            <a:off x="3761807" y="4515106"/>
            <a:ext cx="649964" cy="17911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smtClean="0"/>
              <a:t>Example Observation Functions	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00049"/>
              </p:ext>
            </p:extLst>
          </p:nvPr>
        </p:nvGraphicFramePr>
        <p:xfrm>
          <a:off x="1600200" y="1925320"/>
          <a:ext cx="22860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w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(5, </a:t>
                      </a:r>
                      <a:r>
                        <a:rPr lang="en-US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{A}</a:t>
                      </a:r>
                      <a:r>
                        <a:rPr lang="en-US" smtClean="0"/>
                        <a:t>)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x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(17, </a:t>
                      </a:r>
                      <a:r>
                        <a:rPr lang="en-US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{A,B}</a:t>
                      </a:r>
                      <a:r>
                        <a:rPr lang="en-US" smtClean="0"/>
                        <a:t>)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(42, </a:t>
                      </a:r>
                      <a:r>
                        <a:rPr lang="en-US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{B}</a:t>
                      </a:r>
                      <a:r>
                        <a:rPr lang="en-US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z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(13, </a:t>
                      </a:r>
                      <a:r>
                        <a:rPr lang="en-US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{}</a:t>
                      </a:r>
                      <a:r>
                        <a:rPr lang="en-US" smtClean="0"/>
                        <a:t>)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Right Arrow 25"/>
          <p:cNvSpPr/>
          <p:nvPr/>
        </p:nvSpPr>
        <p:spPr>
          <a:xfrm>
            <a:off x="4267200" y="2438400"/>
            <a:ext cx="838200" cy="4572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344100"/>
              </p:ext>
            </p:extLst>
          </p:nvPr>
        </p:nvGraphicFramePr>
        <p:xfrm>
          <a:off x="5410200" y="1925320"/>
          <a:ext cx="22860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w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(5, </a:t>
                      </a:r>
                      <a:r>
                        <a:rPr lang="en-US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{A}</a:t>
                      </a:r>
                      <a:r>
                        <a:rPr lang="en-US" smtClean="0"/>
                        <a:t>)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x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(?, </a:t>
                      </a:r>
                      <a:r>
                        <a:rPr lang="en-US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{A,B}</a:t>
                      </a:r>
                      <a:r>
                        <a:rPr lang="en-US" smtClean="0"/>
                        <a:t>)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(?, </a:t>
                      </a:r>
                      <a:r>
                        <a:rPr lang="en-US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{B}</a:t>
                      </a:r>
                      <a:r>
                        <a:rPr lang="en-US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z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(13, </a:t>
                      </a:r>
                      <a:r>
                        <a:rPr lang="en-US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{}</a:t>
                      </a:r>
                      <a:r>
                        <a:rPr lang="en-US" smtClean="0"/>
                        <a:t>)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4152900" y="1904486"/>
            <a:ext cx="95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smtClean="0">
                <a:solidFill>
                  <a:srgbClr val="FF0000"/>
                </a:solidFill>
              </a:rPr>
              <a:t>Θ</a:t>
            </a:r>
            <a:r>
              <a:rPr lang="en-US" sz="2800" b="1" baseline="-25000">
                <a:solidFill>
                  <a:srgbClr val="FF0000"/>
                </a:solidFill>
              </a:rPr>
              <a:t>A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35776" y="5562600"/>
            <a:ext cx="742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chemeClr val="accent3">
                    <a:lumMod val="75000"/>
                  </a:schemeClr>
                </a:solidFill>
              </a:rPr>
              <a:t>{}</a:t>
            </a:r>
            <a:endParaRPr lang="en-US" sz="28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77367" y="4835423"/>
            <a:ext cx="742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chemeClr val="accent3">
                    <a:lumMod val="75000"/>
                  </a:schemeClr>
                </a:solidFill>
              </a:rPr>
              <a:t>{A}</a:t>
            </a:r>
            <a:endParaRPr lang="en-US" sz="28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66538" y="4835423"/>
            <a:ext cx="742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chemeClr val="accent3">
                    <a:lumMod val="75000"/>
                  </a:schemeClr>
                </a:solidFill>
              </a:rPr>
              <a:t>{B}</a:t>
            </a:r>
            <a:endParaRPr lang="en-US" sz="28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14775" y="3929390"/>
            <a:ext cx="1428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chemeClr val="accent3">
                    <a:lumMod val="75000"/>
                  </a:schemeClr>
                </a:solidFill>
              </a:rPr>
              <a:t>{A,B}</a:t>
            </a:r>
            <a:endParaRPr lang="en-US" sz="28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9667850">
            <a:off x="3743889" y="4317264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⊑</a:t>
            </a:r>
            <a:endParaRPr lang="en-US" sz="3200" b="1"/>
          </a:p>
        </p:txBody>
      </p:sp>
      <p:sp>
        <p:nvSpPr>
          <p:cNvPr id="41" name="TextBox 40"/>
          <p:cNvSpPr txBox="1"/>
          <p:nvPr/>
        </p:nvSpPr>
        <p:spPr>
          <a:xfrm rot="2692206" flipH="1">
            <a:off x="4674807" y="4317264"/>
            <a:ext cx="685800" cy="584775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⊑</a:t>
            </a:r>
            <a:endParaRPr lang="en-US" sz="3200" b="1"/>
          </a:p>
        </p:txBody>
      </p:sp>
      <p:sp>
        <p:nvSpPr>
          <p:cNvPr id="42" name="TextBox 41"/>
          <p:cNvSpPr txBox="1"/>
          <p:nvPr/>
        </p:nvSpPr>
        <p:spPr>
          <a:xfrm rot="19667850">
            <a:off x="4678134" y="5237817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⊑</a:t>
            </a:r>
            <a:endParaRPr lang="en-US" sz="3200" b="1"/>
          </a:p>
        </p:txBody>
      </p:sp>
      <p:sp>
        <p:nvSpPr>
          <p:cNvPr id="43" name="TextBox 42"/>
          <p:cNvSpPr txBox="1"/>
          <p:nvPr/>
        </p:nvSpPr>
        <p:spPr>
          <a:xfrm rot="2692206" flipH="1">
            <a:off x="3743889" y="5237816"/>
            <a:ext cx="685800" cy="584775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⊑</a:t>
            </a:r>
            <a:endParaRPr lang="en-US" sz="3200" b="1"/>
          </a:p>
        </p:txBody>
      </p:sp>
      <p:sp>
        <p:nvSpPr>
          <p:cNvPr id="44" name="TextBox 43"/>
          <p:cNvSpPr txBox="1"/>
          <p:nvPr/>
        </p:nvSpPr>
        <p:spPr>
          <a:xfrm>
            <a:off x="3135051" y="5530203"/>
            <a:ext cx="95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smtClean="0">
                <a:solidFill>
                  <a:srgbClr val="FF0000"/>
                </a:solidFill>
              </a:rPr>
              <a:t>Θ</a:t>
            </a:r>
            <a:r>
              <a:rPr lang="en-US" sz="2800" b="1" baseline="-25000">
                <a:solidFill>
                  <a:srgbClr val="FF0000"/>
                </a:solidFill>
              </a:rPr>
              <a:t>A</a:t>
            </a:r>
            <a:endParaRPr lang="en-US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72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smtClean="0"/>
              <a:t>Example Observation Functions	</a:t>
            </a:r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895600" y="1667256"/>
            <a:ext cx="3657600" cy="1524000"/>
            <a:chOff x="1219200" y="1676400"/>
            <a:chExt cx="3657600" cy="1524000"/>
          </a:xfrm>
        </p:grpSpPr>
        <p:grpSp>
          <p:nvGrpSpPr>
            <p:cNvPr id="17" name="Group 16"/>
            <p:cNvGrpSpPr/>
            <p:nvPr/>
          </p:nvGrpSpPr>
          <p:grpSpPr>
            <a:xfrm>
              <a:off x="1219200" y="1676400"/>
              <a:ext cx="3657600" cy="1524000"/>
              <a:chOff x="1219200" y="1676400"/>
              <a:chExt cx="3657600" cy="1524000"/>
            </a:xfrm>
          </p:grpSpPr>
          <p:sp>
            <p:nvSpPr>
              <p:cNvPr id="9" name="Can 8"/>
              <p:cNvSpPr/>
              <p:nvPr/>
            </p:nvSpPr>
            <p:spPr>
              <a:xfrm>
                <a:off x="1219200" y="1676400"/>
                <a:ext cx="1219200" cy="1524000"/>
              </a:xfrm>
              <a:prstGeom prst="can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smtClean="0">
                    <a:solidFill>
                      <a:schemeClr val="tx1"/>
                    </a:solidFill>
                  </a:rPr>
                  <a:t>employee salaries</a:t>
                </a:r>
                <a:endParaRPr 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Right Arrow 9"/>
              <p:cNvSpPr/>
              <p:nvPr/>
            </p:nvSpPr>
            <p:spPr>
              <a:xfrm>
                <a:off x="2743200" y="2286000"/>
                <a:ext cx="838200" cy="457200"/>
              </a:xfrm>
              <a:prstGeom prst="rightArrow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3810000" y="2209800"/>
                <a:ext cx="1066800" cy="609600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err="1" smtClean="0">
                    <a:solidFill>
                      <a:schemeClr val="tx1"/>
                    </a:solidFill>
                  </a:rPr>
                  <a:t>avg</a:t>
                </a:r>
                <a:r>
                  <a:rPr lang="en-US" sz="1600" smtClean="0">
                    <a:solidFill>
                      <a:schemeClr val="tx1"/>
                    </a:solidFill>
                  </a:rPr>
                  <a:t> salary</a:t>
                </a:r>
                <a:endParaRPr lang="en-US" sz="16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2616708" y="1762780"/>
              <a:ext cx="9525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b="1" smtClean="0">
                  <a:solidFill>
                    <a:srgbClr val="FF0000"/>
                  </a:solidFill>
                </a:rPr>
                <a:t>Θ</a:t>
              </a:r>
              <a:r>
                <a:rPr lang="en-US" sz="2800" b="1" baseline="-25000">
                  <a:solidFill>
                    <a:srgbClr val="FF0000"/>
                  </a:solidFill>
                </a:rPr>
                <a:t>A</a:t>
              </a:r>
              <a:endParaRPr lang="en-US" sz="280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07907"/>
              </p:ext>
            </p:extLst>
          </p:nvPr>
        </p:nvGraphicFramePr>
        <p:xfrm>
          <a:off x="2483358" y="4160079"/>
          <a:ext cx="1524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  <a:gridCol w="381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M</a:t>
                      </a:r>
                      <a:endParaRPr lang="en-US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T</a:t>
                      </a:r>
                      <a:endParaRPr lang="en-US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W</a:t>
                      </a:r>
                      <a:endParaRPr lang="en-US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F</a:t>
                      </a:r>
                      <a:endParaRPr lang="en-US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David\AppData\Local\Microsoft\Windows\INetCache\IE\DI1A522H\511px-Bill_Kaulitz_signature.svg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813" y="4769679"/>
            <a:ext cx="406190" cy="22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David\AppData\Local\Microsoft\Windows\INetCache\IE\DI1A522H\511px-Bill_Kaulitz_signature.svg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125" y="5101859"/>
            <a:ext cx="320846" cy="17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David\AppData\Local\Microsoft\Windows\INetCache\IE\DI1A522H\511px-Bill_Kaulitz_signature.svg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475" y="5207829"/>
            <a:ext cx="406190" cy="22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David\AppData\Local\Microsoft\Windows\INetCache\IE\DI1A522H\511px-Bill_Kaulitz_signature.svg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03" y="5684079"/>
            <a:ext cx="406190" cy="22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192121"/>
              </p:ext>
            </p:extLst>
          </p:nvPr>
        </p:nvGraphicFramePr>
        <p:xfrm>
          <a:off x="5486400" y="4187459"/>
          <a:ext cx="1524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  <a:gridCol w="381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M</a:t>
                      </a:r>
                      <a:endParaRPr lang="en-US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T</a:t>
                      </a:r>
                      <a:endParaRPr lang="en-US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W</a:t>
                      </a:r>
                      <a:endParaRPr lang="en-US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F</a:t>
                      </a:r>
                      <a:endParaRPr lang="en-US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28" name="Picture 2" descr="C:\Users\David\AppData\Local\Microsoft\Windows\INetCache\IE\DI1A522H\511px-Bill_Kaulitz_signature.svg[1]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050" y="5318319"/>
            <a:ext cx="245609" cy="13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David\AppData\Local\Microsoft\Windows\INetCache\IE\DI1A522H\511px-Bill_Kaulitz_signature.svg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124" y="4705619"/>
            <a:ext cx="320846" cy="17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David\AppData\Local\Microsoft\Windows\INetCache\IE\DI1A522H\511px-Bill_Kaulitz_signature.svg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645" y="5707294"/>
            <a:ext cx="320846" cy="17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David\AppData\Local\Microsoft\Windows\INetCache\IE\DI1A522H\511px-Bill_Kaulitz_signature.svg[1]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344" y="5554894"/>
            <a:ext cx="280131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2218160" y="3626678"/>
            <a:ext cx="1992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/>
              <a:t>Bob’s detailed event calendar</a:t>
            </a:r>
            <a:endParaRPr lang="en-US" sz="1600"/>
          </a:p>
        </p:txBody>
      </p:sp>
      <p:sp>
        <p:nvSpPr>
          <p:cNvPr id="33" name="TextBox 32"/>
          <p:cNvSpPr txBox="1"/>
          <p:nvPr/>
        </p:nvSpPr>
        <p:spPr>
          <a:xfrm>
            <a:off x="4876800" y="3626679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/>
              <a:t>Bob’s available / unavailable time slots</a:t>
            </a:r>
            <a:endParaRPr lang="en-US" sz="1600"/>
          </a:p>
        </p:txBody>
      </p:sp>
      <p:sp>
        <p:nvSpPr>
          <p:cNvPr id="34" name="Right Arrow 33"/>
          <p:cNvSpPr/>
          <p:nvPr/>
        </p:nvSpPr>
        <p:spPr>
          <a:xfrm>
            <a:off x="4351020" y="4927928"/>
            <a:ext cx="838200" cy="4572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293108" y="4282902"/>
            <a:ext cx="95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smtClean="0">
                <a:solidFill>
                  <a:srgbClr val="FF0000"/>
                </a:solidFill>
              </a:rPr>
              <a:t>Θ</a:t>
            </a:r>
            <a:r>
              <a:rPr lang="en-US" sz="2800" b="1" baseline="-25000">
                <a:solidFill>
                  <a:srgbClr val="FF0000"/>
                </a:solidFill>
              </a:rPr>
              <a:t>A</a:t>
            </a:r>
            <a:endParaRPr lang="en-US" sz="2800">
              <a:solidFill>
                <a:srgbClr val="FF000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838200" y="3429000"/>
            <a:ext cx="7543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06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3" grpId="0"/>
      <p:bldP spid="34" grpId="0" animBg="1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438400"/>
            <a:ext cx="8077200" cy="457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8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081272"/>
          </a:xfrm>
        </p:spPr>
        <p:txBody>
          <a:bodyPr>
            <a:normAutofit/>
          </a:bodyPr>
          <a:lstStyle/>
          <a:p>
            <a:pPr marL="256032" lvl="1" indent="0">
              <a:buNone/>
            </a:pPr>
            <a:endParaRPr lang="en-US" sz="2000" smtClean="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Specifying security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Proving security (example)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Propagating security across simulations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 smtClean="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Experience with CertiKOS security proof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 of Talk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Address Translation</a:t>
            </a:r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043843" y="1213104"/>
            <a:ext cx="6047994" cy="2006164"/>
            <a:chOff x="1043843" y="1213104"/>
            <a:chExt cx="6047994" cy="2006164"/>
          </a:xfrm>
        </p:grpSpPr>
        <p:grpSp>
          <p:nvGrpSpPr>
            <p:cNvPr id="23" name="Group 22"/>
            <p:cNvGrpSpPr/>
            <p:nvPr/>
          </p:nvGrpSpPr>
          <p:grpSpPr>
            <a:xfrm>
              <a:off x="1928915" y="1213104"/>
              <a:ext cx="4366357" cy="2006164"/>
              <a:chOff x="1800606" y="3620000"/>
              <a:chExt cx="5638800" cy="2590800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1800606" y="3620000"/>
                <a:ext cx="5638800" cy="2590800"/>
              </a:xfrm>
              <a:prstGeom prst="roundRect">
                <a:avLst/>
              </a:prstGeom>
              <a:pattFill prst="wdUpDiag">
                <a:fgClr>
                  <a:schemeClr val="accent6">
                    <a:lumMod val="20000"/>
                    <a:lumOff val="80000"/>
                  </a:schemeClr>
                </a:fgClr>
                <a:bgClr>
                  <a:schemeClr val="bg1"/>
                </a:bgClr>
              </a:patt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991105" y="3620000"/>
                <a:ext cx="2302556" cy="596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/>
                  <a:t>va_load</a:t>
                </a:r>
                <a:endParaRPr lang="en-US" sz="2400" b="1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043843" y="1612942"/>
              <a:ext cx="6047994" cy="1318961"/>
              <a:chOff x="1104900" y="3804652"/>
              <a:chExt cx="7810500" cy="1703332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2667000" y="3967734"/>
                <a:ext cx="1219200" cy="1360932"/>
                <a:chOff x="1066800" y="3505200"/>
                <a:chExt cx="1219200" cy="1360932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1066800" y="3505200"/>
                  <a:ext cx="762000" cy="838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1219200" y="3659124"/>
                  <a:ext cx="762000" cy="838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1371600" y="3810000"/>
                  <a:ext cx="762000" cy="838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1524000" y="4027932"/>
                  <a:ext cx="762000" cy="8382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050" smtClean="0">
                      <a:solidFill>
                        <a:schemeClr val="tx1"/>
                      </a:solidFill>
                    </a:rPr>
                    <a:t>page tables</a:t>
                  </a:r>
                  <a:endParaRPr lang="en-US" sz="105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" name="Right Arrow 10"/>
              <p:cNvSpPr/>
              <p:nvPr/>
            </p:nvSpPr>
            <p:spPr>
              <a:xfrm>
                <a:off x="1981200" y="4540758"/>
                <a:ext cx="533400" cy="164068"/>
              </a:xfrm>
              <a:prstGeom prst="rightArrow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1104900" y="4386834"/>
                <a:ext cx="685800" cy="49072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err="1" smtClean="0">
                    <a:solidFill>
                      <a:schemeClr val="tx1"/>
                    </a:solidFill>
                  </a:rPr>
                  <a:t>va</a:t>
                </a:r>
                <a:endParaRPr 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ight Arrow 12"/>
              <p:cNvSpPr/>
              <p:nvPr/>
            </p:nvSpPr>
            <p:spPr>
              <a:xfrm>
                <a:off x="4088892" y="4574524"/>
                <a:ext cx="533400" cy="164068"/>
              </a:xfrm>
              <a:prstGeom prst="rightArrow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14" name="Right Arrow 13"/>
              <p:cNvSpPr/>
              <p:nvPr/>
            </p:nvSpPr>
            <p:spPr>
              <a:xfrm>
                <a:off x="5711952" y="4574286"/>
                <a:ext cx="533400" cy="164068"/>
              </a:xfrm>
              <a:prstGeom prst="rightArrow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4829556" y="4443460"/>
                <a:ext cx="685800" cy="49072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>
                    <a:solidFill>
                      <a:schemeClr val="tx1"/>
                    </a:solidFill>
                  </a:rPr>
                  <a:t>p</a:t>
                </a:r>
                <a:r>
                  <a:rPr lang="en-US" sz="1100" smtClean="0">
                    <a:solidFill>
                      <a:schemeClr val="tx1"/>
                    </a:solidFill>
                  </a:rPr>
                  <a:t>a</a:t>
                </a:r>
                <a:endParaRPr 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400800" y="3804652"/>
                <a:ext cx="990600" cy="1703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smtClean="0">
                    <a:solidFill>
                      <a:schemeClr val="tx1"/>
                    </a:solidFill>
                  </a:rPr>
                  <a:t>global heap</a:t>
                </a:r>
                <a:endParaRPr lang="en-US" sz="105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ight Arrow 16"/>
              <p:cNvSpPr/>
              <p:nvPr/>
            </p:nvSpPr>
            <p:spPr>
              <a:xfrm>
                <a:off x="7543800" y="4606504"/>
                <a:ext cx="533400" cy="164068"/>
              </a:xfrm>
              <a:prstGeom prst="rightArrow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>
                  <a:solidFill>
                    <a:schemeClr val="tx2">
                      <a:lumMod val="40000"/>
                      <a:lumOff val="60000"/>
                    </a:schemeClr>
                  </a:solidFill>
                </a:endParaRP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8229600" y="4459224"/>
                <a:ext cx="685800" cy="490728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smtClean="0">
                    <a:solidFill>
                      <a:schemeClr val="tx1"/>
                    </a:solidFill>
                  </a:rPr>
                  <a:t>data</a:t>
                </a:r>
                <a:endParaRPr lang="en-US" sz="11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581406" y="3352800"/>
            <a:ext cx="83515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Definition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va_load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 va </a:t>
            </a:r>
            <a:r>
              <a:rPr lang="el-GR" smtClean="0"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 rs rd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:=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ZMap.get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(PDX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va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ptpool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PDEValid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_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pte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ZMap.get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(PTX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va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pte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PTEValid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pg _ </a:t>
            </a:r>
            <a:r>
              <a:rPr lang="en-US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     Next (rs # rd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endParaRPr lang="en-US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FlatMem.load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(HP </a:t>
            </a:r>
            <a:r>
              <a:rPr lang="el-GR"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) (pg*PGSIZE + va%PGSIZE))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PTEUnPresent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=&gt;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exec_pagefault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>
                <a:latin typeface="Courier New" panose="02070309020205020404" pitchFamily="49" charset="0"/>
                <a:cs typeface="Courier New" panose="02070309020205020404" pitchFamily="49" charset="0"/>
              </a:rPr>
              <a:t>σ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va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err="1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1274659"/>
            <a:ext cx="1495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/>
              <a:t>Process p</a:t>
            </a:r>
            <a:endParaRPr lang="en-US" sz="1600" b="1"/>
          </a:p>
        </p:txBody>
      </p:sp>
      <p:grpSp>
        <p:nvGrpSpPr>
          <p:cNvPr id="29" name="Group 28"/>
          <p:cNvGrpSpPr/>
          <p:nvPr/>
        </p:nvGrpSpPr>
        <p:grpSpPr>
          <a:xfrm>
            <a:off x="964130" y="1739223"/>
            <a:ext cx="8195110" cy="1571737"/>
            <a:chOff x="1674595" y="5522625"/>
            <a:chExt cx="6326405" cy="1031051"/>
          </a:xfrm>
        </p:grpSpPr>
        <p:grpSp>
          <p:nvGrpSpPr>
            <p:cNvPr id="27" name="Group 26"/>
            <p:cNvGrpSpPr/>
            <p:nvPr/>
          </p:nvGrpSpPr>
          <p:grpSpPr>
            <a:xfrm>
              <a:off x="1674595" y="5553402"/>
              <a:ext cx="6326405" cy="1000274"/>
              <a:chOff x="1674595" y="5553402"/>
              <a:chExt cx="6326405" cy="1000274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784485" y="5599569"/>
                <a:ext cx="521651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:= </a:t>
                </a:r>
                <a:r>
                  <a:rPr lang="en-US" sz="2800" smtClean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fun</a:t>
                </a:r>
                <a:r>
                  <a:rPr lang="en-US" sz="2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va </a:t>
                </a:r>
                <a:r>
                  <a:rPr lang="en-US" sz="2800" smtClean="0">
                    <a:solidFill>
                      <a:srgbClr val="0070C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=&gt;</a:t>
                </a:r>
                <a:r>
                  <a:rPr lang="en-US" sz="2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va_load va </a:t>
                </a:r>
                <a:r>
                  <a:rPr lang="el-GR" sz="28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σ</a:t>
                </a:r>
                <a:endParaRPr lang="en-US" sz="280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4595" y="5553402"/>
                <a:ext cx="139302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3600" smtClean="0"/>
                  <a:t>Θ</a:t>
                </a:r>
                <a:r>
                  <a:rPr lang="en-US" sz="3600" baseline="-25000" smtClean="0"/>
                  <a:t>p</a:t>
                </a:r>
                <a:r>
                  <a:rPr lang="en-US" sz="3600" smtClean="0"/>
                  <a:t>(</a:t>
                </a:r>
                <a:r>
                  <a:rPr lang="el-GR" sz="3600" smtClean="0"/>
                  <a:t>σ</a:t>
                </a:r>
                <a:r>
                  <a:rPr lang="en-US" sz="3600" smtClean="0"/>
                  <a:t>)</a:t>
                </a:r>
                <a:endParaRPr lang="en-US" sz="3600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1676399" y="5522625"/>
              <a:ext cx="5618709" cy="5232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3" name="Rectangle 2"/>
          <p:cNvSpPr/>
          <p:nvPr/>
        </p:nvSpPr>
        <p:spPr>
          <a:xfrm>
            <a:off x="5334000" y="5029200"/>
            <a:ext cx="31242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97519" y="4479161"/>
            <a:ext cx="44142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767921" y="4622698"/>
            <a:ext cx="2256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High Security</a:t>
            </a:r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559351" y="4583668"/>
            <a:ext cx="6108787" cy="826532"/>
            <a:chOff x="2559351" y="4583668"/>
            <a:chExt cx="6108787" cy="826532"/>
          </a:xfrm>
        </p:grpSpPr>
        <p:sp>
          <p:nvSpPr>
            <p:cNvPr id="31" name="Rectangle 30"/>
            <p:cNvSpPr/>
            <p:nvPr/>
          </p:nvSpPr>
          <p:spPr>
            <a:xfrm>
              <a:off x="2559351" y="4953000"/>
              <a:ext cx="6108787" cy="457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92D05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86427" y="4583668"/>
              <a:ext cx="225635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>
                  <a:solidFill>
                    <a:srgbClr val="FF0000"/>
                  </a:solidFill>
                </a:rPr>
                <a:t>Declassify?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816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0" grpId="0" animBg="1"/>
      <p:bldP spid="30" grpId="1" animBg="1"/>
      <p:bldP spid="4" grpId="0"/>
      <p:bldP spid="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124200"/>
            <a:ext cx="8077200" cy="457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8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081272"/>
          </a:xfrm>
        </p:spPr>
        <p:txBody>
          <a:bodyPr>
            <a:normAutofit/>
          </a:bodyPr>
          <a:lstStyle/>
          <a:p>
            <a:pPr marL="256032" lvl="1" indent="0">
              <a:buNone/>
            </a:pPr>
            <a:endParaRPr lang="en-US" sz="2000" smtClean="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Specifying security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Proving security (examples)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Propagating security across simulations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 smtClean="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Experience with CertiKOS security proof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 of Talk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smtClean="0"/>
              <a:t>OS and compiler refinement proofs use simulations</a:t>
            </a:r>
          </a:p>
          <a:p>
            <a:r>
              <a:rPr lang="en-US" sz="2000" smtClean="0"/>
              <a:t>Simulations may not preserve security!</a:t>
            </a:r>
            <a:endParaRPr lang="en-US" sz="20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Insecure Simulation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46513"/>
              </p:ext>
            </p:extLst>
          </p:nvPr>
        </p:nvGraphicFramePr>
        <p:xfrm>
          <a:off x="2286000" y="2667000"/>
          <a:ext cx="152400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x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989014"/>
              </p:ext>
            </p:extLst>
          </p:nvPr>
        </p:nvGraphicFramePr>
        <p:xfrm>
          <a:off x="2301240" y="4239768"/>
          <a:ext cx="15240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8800"/>
                <a:gridCol w="96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x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z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348043"/>
              </p:ext>
            </p:extLst>
          </p:nvPr>
        </p:nvGraphicFramePr>
        <p:xfrm>
          <a:off x="5257800" y="4230624"/>
          <a:ext cx="15240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8800"/>
                <a:gridCol w="96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x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42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z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809312"/>
              </p:ext>
            </p:extLst>
          </p:nvPr>
        </p:nvGraphicFramePr>
        <p:xfrm>
          <a:off x="5257800" y="2667000"/>
          <a:ext cx="152400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x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42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</a:t>
                      </a:r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038600" y="2971800"/>
            <a:ext cx="1066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86200" y="2514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/>
              <a:t>swap(x,y)</a:t>
            </a:r>
            <a:endParaRPr lang="en-US" sz="1600"/>
          </a:p>
        </p:txBody>
      </p:sp>
      <p:sp>
        <p:nvSpPr>
          <p:cNvPr id="13" name="TextBox 12"/>
          <p:cNvSpPr txBox="1"/>
          <p:nvPr/>
        </p:nvSpPr>
        <p:spPr>
          <a:xfrm>
            <a:off x="3924300" y="420877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/>
              <a:t>z = x; x = y; y = z</a:t>
            </a:r>
            <a:endParaRPr lang="en-US" sz="140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038600" y="4800600"/>
            <a:ext cx="1066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71800" y="3429000"/>
            <a:ext cx="0" cy="77977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019800" y="3429000"/>
            <a:ext cx="0" cy="77977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67000" y="3657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715000" y="3657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077824" y="5638800"/>
                <a:ext cx="4988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𝑀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𝑁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 ≔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∧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𝑀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mtClean="0"/>
                  <a:t>)</a:t>
                </a:r>
                <a:endParaRPr lang="en-US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824" y="5638800"/>
                <a:ext cx="4988352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234696" y="2688562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/>
              <a:t>Machine M</a:t>
            </a:r>
            <a:endParaRPr lang="en-US" sz="1600" b="1"/>
          </a:p>
        </p:txBody>
      </p:sp>
      <p:sp>
        <p:nvSpPr>
          <p:cNvPr id="23" name="TextBox 22"/>
          <p:cNvSpPr txBox="1"/>
          <p:nvPr/>
        </p:nvSpPr>
        <p:spPr>
          <a:xfrm>
            <a:off x="234696" y="4301103"/>
            <a:ext cx="213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smtClean="0"/>
              <a:t>Machine N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134973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8" grpId="0"/>
      <p:bldP spid="19" grpId="0"/>
      <p:bldP spid="20" grpId="0"/>
      <p:bldP spid="22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09600" y="1447800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/>
              <a:t>Define an observation function for </a:t>
            </a:r>
            <a:r>
              <a:rPr lang="en-US" sz="2000" b="1"/>
              <a:t>each</a:t>
            </a:r>
            <a:r>
              <a:rPr lang="en-US" sz="2000"/>
              <a:t> machine, </a:t>
            </a:r>
            <a:r>
              <a:rPr lang="el-GR" sz="2000">
                <a:solidFill>
                  <a:srgbClr val="FF0000"/>
                </a:solidFill>
              </a:rPr>
              <a:t>Θ</a:t>
            </a:r>
            <a:r>
              <a:rPr lang="en-US" sz="2000" baseline="30000">
                <a:solidFill>
                  <a:srgbClr val="FF0000"/>
                </a:solidFill>
              </a:rPr>
              <a:t>M</a:t>
            </a:r>
            <a:r>
              <a:rPr lang="en-US" sz="2000"/>
              <a:t> and </a:t>
            </a:r>
            <a:r>
              <a:rPr lang="el-GR" sz="2000">
                <a:solidFill>
                  <a:srgbClr val="FF0000"/>
                </a:solidFill>
              </a:rPr>
              <a:t>Θ</a:t>
            </a:r>
            <a:r>
              <a:rPr lang="en-US" sz="2000" baseline="30000" smtClean="0">
                <a:solidFill>
                  <a:srgbClr val="FF0000"/>
                </a:solidFill>
              </a:rPr>
              <a:t>N</a:t>
            </a:r>
            <a:endParaRPr lang="en-US" sz="200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Require that the simulation is </a:t>
            </a:r>
            <a:r>
              <a:rPr lang="en-US" sz="2000" smtClean="0">
                <a:solidFill>
                  <a:srgbClr val="FF0000"/>
                </a:solidFill>
              </a:rPr>
              <a:t>security-preserving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smtClean="0"/>
              <a:t>No significant changes to CompCert were needed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Propagating Security</a:t>
            </a:r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691198" y="2373489"/>
            <a:ext cx="5733288" cy="2717768"/>
            <a:chOff x="1321308" y="3846850"/>
            <a:chExt cx="5733288" cy="2717768"/>
          </a:xfrm>
        </p:grpSpPr>
        <p:sp>
          <p:nvSpPr>
            <p:cNvPr id="6" name="TextBox 5"/>
            <p:cNvSpPr txBox="1"/>
            <p:nvPr/>
          </p:nvSpPr>
          <p:spPr>
            <a:xfrm>
              <a:off x="1448882" y="3846850"/>
              <a:ext cx="56057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smtClean="0"/>
                <a:t>Security-Preserving  Simulation </a:t>
              </a:r>
              <a:r>
                <a:rPr lang="en-US" smtClean="0"/>
                <a:t>(for principal p)</a:t>
              </a:r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321308" y="4422088"/>
              <a:ext cx="5715000" cy="2142530"/>
              <a:chOff x="1321308" y="4583671"/>
              <a:chExt cx="5715000" cy="214253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1321308" y="4583671"/>
                    <a:ext cx="5715000" cy="174156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∀</m:t>
                        </m:r>
                      </m:oMath>
                    </a14:m>
                    <a:r>
                      <a:rPr lang="en-US" smtClean="0"/>
                      <a:t> </a:t>
                    </a:r>
                    <a:r>
                      <a:rPr lang="el-GR" b="1" smtClean="0"/>
                      <a:t>σ</a:t>
                    </a:r>
                    <a:r>
                      <a:rPr lang="en-US" b="1" baseline="-25000"/>
                      <a:t>1 </a:t>
                    </a:r>
                    <a:r>
                      <a:rPr lang="en-US" b="1" baseline="-25000" smtClean="0"/>
                      <a:t>,</a:t>
                    </a:r>
                    <a:r>
                      <a:rPr lang="el-GR" b="1" smtClean="0"/>
                      <a:t> σ</a:t>
                    </a:r>
                    <a:r>
                      <a:rPr lang="en-US" b="1" baseline="-25000" smtClean="0"/>
                      <a:t>2, </a:t>
                    </a:r>
                    <a:r>
                      <a:rPr lang="en-US" b="1"/>
                      <a:t>s</a:t>
                    </a:r>
                    <a:r>
                      <a:rPr lang="en-US" b="1" baseline="-25000" smtClean="0"/>
                      <a:t>1, </a:t>
                    </a:r>
                    <a:r>
                      <a:rPr lang="en-US" b="1"/>
                      <a:t>s</a:t>
                    </a:r>
                    <a:r>
                      <a:rPr lang="en-US" b="1" baseline="-25000" smtClean="0"/>
                      <a:t>2</a:t>
                    </a:r>
                    <a:r>
                      <a:rPr lang="en-US" b="1" smtClean="0"/>
                      <a:t> . </a:t>
                    </a:r>
                  </a:p>
                  <a:p>
                    <a:pPr algn="ctr"/>
                    <a:endParaRPr lang="en-US" b="1" smtClean="0"/>
                  </a:p>
                  <a:p>
                    <a:pPr algn="ctr"/>
                    <a:r>
                      <a:rPr lang="el-GR" b="1" smtClean="0">
                        <a:solidFill>
                          <a:srgbClr val="FF0000"/>
                        </a:solidFill>
                      </a:rPr>
                      <a:t>Θ</a:t>
                    </a:r>
                    <a:r>
                      <a:rPr lang="en-US" b="1" baseline="30000" smtClean="0">
                        <a:solidFill>
                          <a:srgbClr val="FF0000"/>
                        </a:solidFill>
                      </a:rPr>
                      <a:t>M</a:t>
                    </a:r>
                    <a:r>
                      <a:rPr lang="en-US" b="1" baseline="-25000">
                        <a:solidFill>
                          <a:srgbClr val="FF0000"/>
                        </a:solidFill>
                      </a:rPr>
                      <a:t>p </a:t>
                    </a:r>
                    <a:r>
                      <a:rPr lang="en-US" b="1" smtClean="0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l-GR" b="1">
                        <a:solidFill>
                          <a:srgbClr val="FF0000"/>
                        </a:solidFill>
                      </a:rPr>
                      <a:t>σ</a:t>
                    </a:r>
                    <a:r>
                      <a:rPr lang="en-US" b="1" baseline="-25000">
                        <a:solidFill>
                          <a:srgbClr val="FF0000"/>
                        </a:solidFill>
                      </a:rPr>
                      <a:t>1</a:t>
                    </a:r>
                    <a:r>
                      <a:rPr lang="en-US" b="1" smtClean="0">
                        <a:solidFill>
                          <a:srgbClr val="FF0000"/>
                        </a:solidFill>
                      </a:rPr>
                      <a:t>) =</a:t>
                    </a:r>
                    <a:r>
                      <a:rPr lang="el-GR" b="1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el-GR" b="1" smtClean="0">
                        <a:solidFill>
                          <a:srgbClr val="FF0000"/>
                        </a:solidFill>
                      </a:rPr>
                      <a:t>Θ</a:t>
                    </a:r>
                    <a:r>
                      <a:rPr lang="en-US" b="1" baseline="30000" smtClean="0">
                        <a:solidFill>
                          <a:srgbClr val="FF0000"/>
                        </a:solidFill>
                      </a:rPr>
                      <a:t>M</a:t>
                    </a:r>
                    <a:r>
                      <a:rPr lang="en-US" b="1" baseline="-25000">
                        <a:solidFill>
                          <a:srgbClr val="FF0000"/>
                        </a:solidFill>
                      </a:rPr>
                      <a:t>p </a:t>
                    </a:r>
                    <a:r>
                      <a:rPr lang="en-US" b="1" smtClean="0">
                        <a:solidFill>
                          <a:srgbClr val="FF0000"/>
                        </a:solidFill>
                      </a:rPr>
                      <a:t>(</a:t>
                    </a:r>
                    <a:r>
                      <a:rPr lang="el-GR" b="1" smtClean="0">
                        <a:solidFill>
                          <a:srgbClr val="FF0000"/>
                        </a:solidFill>
                      </a:rPr>
                      <a:t>σ</a:t>
                    </a:r>
                    <a:r>
                      <a:rPr lang="en-US" b="1" baseline="-25000" smtClean="0">
                        <a:solidFill>
                          <a:srgbClr val="FF0000"/>
                        </a:solidFill>
                      </a:rPr>
                      <a:t>2</a:t>
                    </a:r>
                    <a:r>
                      <a:rPr lang="en-US" b="1" smtClean="0">
                        <a:solidFill>
                          <a:srgbClr val="FF0000"/>
                        </a:solidFill>
                      </a:rPr>
                      <a:t>)  </a:t>
                    </a:r>
                    <a:r>
                      <a:rPr lang="en-US" b="1" smtClean="0">
                        <a:latin typeface="Palatino Linotype"/>
                      </a:rPr>
                      <a:t>∧  </a:t>
                    </a:r>
                    <a:r>
                      <a:rPr lang="en-US" b="1">
                        <a:solidFill>
                          <a:schemeClr val="bg2">
                            <a:lumMod val="25000"/>
                          </a:schemeClr>
                        </a:solidFill>
                        <a:latin typeface="Palatino Linotype"/>
                      </a:rPr>
                      <a:t>R</a:t>
                    </a:r>
                    <a:r>
                      <a:rPr lang="en-US" b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Palatino Linotype"/>
                      </a:rPr>
                      <a:t>(</a:t>
                    </a:r>
                    <a:r>
                      <a:rPr lang="el-GR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σ</a:t>
                    </a:r>
                    <a:r>
                      <a:rPr lang="en-US" b="1" baseline="-25000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1,</a:t>
                    </a:r>
                    <a:r>
                      <a:rPr lang="el-GR" b="1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 </a:t>
                    </a:r>
                    <a:r>
                      <a:rPr lang="en-US" b="1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s</a:t>
                    </a:r>
                    <a:r>
                      <a:rPr lang="en-US" b="1" baseline="-25000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1</a:t>
                    </a:r>
                    <a:r>
                      <a:rPr lang="en-US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)  </a:t>
                    </a:r>
                    <a:r>
                      <a:rPr lang="en-US" b="1" smtClean="0">
                        <a:latin typeface="Palatino Linotype"/>
                      </a:rPr>
                      <a:t>∧  </a:t>
                    </a:r>
                    <a:r>
                      <a:rPr lang="en-US" b="1">
                        <a:solidFill>
                          <a:schemeClr val="bg2">
                            <a:lumMod val="25000"/>
                          </a:schemeClr>
                        </a:solidFill>
                        <a:latin typeface="Palatino Linotype"/>
                      </a:rPr>
                      <a:t>R</a:t>
                    </a:r>
                    <a:r>
                      <a:rPr lang="en-US" b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Palatino Linotype"/>
                      </a:rPr>
                      <a:t>(</a:t>
                    </a:r>
                    <a:r>
                      <a:rPr lang="el-GR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σ</a:t>
                    </a:r>
                    <a:r>
                      <a:rPr lang="en-US" b="1" baseline="-25000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2,</a:t>
                    </a:r>
                    <a:r>
                      <a:rPr lang="el-GR" b="1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 </a:t>
                    </a:r>
                    <a:r>
                      <a:rPr lang="en-US" b="1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s</a:t>
                    </a:r>
                    <a:r>
                      <a:rPr lang="en-US" b="1" baseline="-25000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2</a:t>
                    </a:r>
                    <a:r>
                      <a:rPr lang="en-US" b="1" smtClean="0">
                        <a:solidFill>
                          <a:schemeClr val="bg2">
                            <a:lumMod val="25000"/>
                          </a:schemeClr>
                        </a:solidFill>
                      </a:rPr>
                      <a:t>)</a:t>
                    </a:r>
                  </a:p>
                  <a:p>
                    <a:pPr algn="ctr"/>
                    <a14:m>
                      <m:oMath xmlns:m="http://schemas.openxmlformats.org/officeDocument/2006/math">
                        <m:r>
                          <a:rPr lang="en-US" sz="3600" b="1" i="1" smtClean="0">
                            <a:latin typeface="Cambria Math"/>
                            <a:ea typeface="Cambria Math"/>
                          </a:rPr>
                          <m:t>⟹</m:t>
                        </m:r>
                      </m:oMath>
                    </a14:m>
                    <a:r>
                      <a:rPr lang="en-US" b="1" smtClean="0"/>
                      <a:t> </a:t>
                    </a:r>
                  </a:p>
                  <a:p>
                    <a:pPr algn="ctr"/>
                    <a:endParaRPr lang="en-US"/>
                  </a:p>
                </p:txBody>
              </p:sp>
            </mc:Choice>
            <mc:Fallback xmlns=""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21308" y="4583671"/>
                    <a:ext cx="5715000" cy="1741567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t="-140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0" name="TextBox 9"/>
              <p:cNvSpPr txBox="1"/>
              <p:nvPr/>
            </p:nvSpPr>
            <p:spPr>
              <a:xfrm>
                <a:off x="2807208" y="5802871"/>
                <a:ext cx="2743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smtClean="0">
                  <a:solidFill>
                    <a:schemeClr val="accent2">
                      <a:lumMod val="75000"/>
                    </a:schemeClr>
                  </a:solidFill>
                </a:endParaRPr>
              </a:p>
              <a:p>
                <a:pPr algn="ctr"/>
                <a:r>
                  <a:rPr lang="el-GR" b="1" smtClean="0">
                    <a:solidFill>
                      <a:srgbClr val="FF0000"/>
                    </a:solidFill>
                  </a:rPr>
                  <a:t>Θ</a:t>
                </a:r>
                <a:r>
                  <a:rPr lang="en-US" b="1" baseline="30000" smtClean="0">
                    <a:solidFill>
                      <a:srgbClr val="FF0000"/>
                    </a:solidFill>
                  </a:rPr>
                  <a:t>N</a:t>
                </a:r>
                <a:r>
                  <a:rPr lang="en-US" b="1" baseline="-25000">
                    <a:solidFill>
                      <a:srgbClr val="FF0000"/>
                    </a:solidFill>
                  </a:rPr>
                  <a:t>p </a:t>
                </a:r>
                <a:r>
                  <a:rPr lang="en-US" b="1" smtClean="0">
                    <a:solidFill>
                      <a:srgbClr val="FF0000"/>
                    </a:solidFill>
                  </a:rPr>
                  <a:t>(s</a:t>
                </a:r>
                <a:r>
                  <a:rPr lang="en-US" b="1" baseline="-25000" smtClean="0">
                    <a:solidFill>
                      <a:srgbClr val="FF0000"/>
                    </a:solidFill>
                  </a:rPr>
                  <a:t>1</a:t>
                </a:r>
                <a:r>
                  <a:rPr lang="en-US" b="1">
                    <a:solidFill>
                      <a:srgbClr val="FF0000"/>
                    </a:solidFill>
                  </a:rPr>
                  <a:t>) =</a:t>
                </a:r>
                <a:r>
                  <a:rPr lang="el-GR" b="1">
                    <a:solidFill>
                      <a:srgbClr val="FF0000"/>
                    </a:solidFill>
                  </a:rPr>
                  <a:t> </a:t>
                </a:r>
                <a:r>
                  <a:rPr lang="el-GR" b="1" smtClean="0">
                    <a:solidFill>
                      <a:srgbClr val="FF0000"/>
                    </a:solidFill>
                  </a:rPr>
                  <a:t>Θ</a:t>
                </a:r>
                <a:r>
                  <a:rPr lang="en-US" b="1" baseline="30000" smtClean="0">
                    <a:solidFill>
                      <a:srgbClr val="FF0000"/>
                    </a:solidFill>
                  </a:rPr>
                  <a:t>N</a:t>
                </a:r>
                <a:r>
                  <a:rPr lang="en-US" b="1" baseline="-25000">
                    <a:solidFill>
                      <a:srgbClr val="FF0000"/>
                    </a:solidFill>
                  </a:rPr>
                  <a:t>p </a:t>
                </a:r>
                <a:r>
                  <a:rPr lang="en-US" b="1" smtClean="0">
                    <a:solidFill>
                      <a:srgbClr val="FF0000"/>
                    </a:solidFill>
                  </a:rPr>
                  <a:t>(s</a:t>
                </a:r>
                <a:r>
                  <a:rPr lang="en-US" b="1" baseline="-25000" smtClean="0">
                    <a:solidFill>
                      <a:srgbClr val="FF0000"/>
                    </a:solidFill>
                  </a:rPr>
                  <a:t>2</a:t>
                </a:r>
                <a:r>
                  <a:rPr lang="en-US" b="1">
                    <a:solidFill>
                      <a:srgbClr val="FF0000"/>
                    </a:solidFill>
                  </a:rPr>
                  <a:t>)</a:t>
                </a:r>
              </a:p>
              <a:p>
                <a:pPr algn="ctr"/>
                <a:endParaRPr lang="en-US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1676400" y="4315087"/>
              <a:ext cx="5105400" cy="209539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3331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Information-Flow Security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2330344" y="4298612"/>
            <a:ext cx="1917232" cy="2109144"/>
            <a:chOff x="762000" y="2933700"/>
            <a:chExt cx="2743200" cy="3017788"/>
          </a:xfrm>
        </p:grpSpPr>
        <p:pic>
          <p:nvPicPr>
            <p:cNvPr id="1026" name="Picture 2" descr="https://encrypted-tbn0.gstatic.com/images?q=tbn:ANd9GcTw_O6geocp0Q4tlcp9hlzl0DygwVHEtESE3fSFhwZm6F28vPreHw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4038600"/>
              <a:ext cx="2647950" cy="1724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762000" y="3886200"/>
              <a:ext cx="2743200" cy="1981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14400" y="2933700"/>
              <a:ext cx="990600" cy="6858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>
                  <a:solidFill>
                    <a:schemeClr val="tx1"/>
                  </a:solidFill>
                </a:rPr>
                <a:t>a</a:t>
              </a:r>
              <a:r>
                <a:rPr lang="en-US" sz="1200" smtClean="0">
                  <a:solidFill>
                    <a:schemeClr val="tx1"/>
                  </a:solidFill>
                </a:rPr>
                <a:t>.com</a:t>
              </a:r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364486" y="2933700"/>
              <a:ext cx="990600" cy="6858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>
                  <a:solidFill>
                    <a:schemeClr val="tx1"/>
                  </a:solidFill>
                </a:rPr>
                <a:t>b</a:t>
              </a:r>
              <a:r>
                <a:rPr lang="en-US" sz="1200" smtClean="0">
                  <a:solidFill>
                    <a:schemeClr val="tx1"/>
                  </a:solidFill>
                </a:rPr>
                <a:t>.com</a:t>
              </a:r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11" name="Left-Right Arrow 10"/>
            <p:cNvSpPr/>
            <p:nvPr/>
          </p:nvSpPr>
          <p:spPr>
            <a:xfrm rot="5400000">
              <a:off x="1047750" y="3600450"/>
              <a:ext cx="723900" cy="304800"/>
            </a:xfrm>
            <a:prstGeom prst="leftRightArrow">
              <a:avLst/>
            </a:prstGeom>
            <a:solidFill>
              <a:schemeClr val="accent2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Left-Right Arrow 12"/>
            <p:cNvSpPr/>
            <p:nvPr/>
          </p:nvSpPr>
          <p:spPr>
            <a:xfrm rot="5400000">
              <a:off x="2497836" y="3600450"/>
              <a:ext cx="723900" cy="304800"/>
            </a:xfrm>
            <a:prstGeom prst="leftRightArrow">
              <a:avLst/>
            </a:prstGeom>
            <a:solidFill>
              <a:schemeClr val="accent2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85276" y="5511117"/>
              <a:ext cx="2096643" cy="4403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smtClean="0"/>
                <a:t>Web Browser</a:t>
              </a:r>
              <a:endParaRPr lang="en-US" sz="1400"/>
            </a:p>
          </p:txBody>
        </p:sp>
      </p:grpSp>
      <p:sp>
        <p:nvSpPr>
          <p:cNvPr id="16" name="AutoShape 4" descr="Image result for linu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6" descr="Image result for linu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AutoShape 8" descr="Image result for linux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612775" y="2033746"/>
            <a:ext cx="2013269" cy="2239495"/>
            <a:chOff x="5029200" y="1524000"/>
            <a:chExt cx="2743200" cy="3051447"/>
          </a:xfrm>
        </p:grpSpPr>
        <p:grpSp>
          <p:nvGrpSpPr>
            <p:cNvPr id="17" name="Group 16"/>
            <p:cNvGrpSpPr/>
            <p:nvPr/>
          </p:nvGrpSpPr>
          <p:grpSpPr>
            <a:xfrm>
              <a:off x="5029200" y="1524000"/>
              <a:ext cx="2743200" cy="3051447"/>
              <a:chOff x="762000" y="2933700"/>
              <a:chExt cx="2743200" cy="3051447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762000" y="3886200"/>
                <a:ext cx="2743200" cy="1981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914400" y="2933700"/>
                <a:ext cx="990600" cy="685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smtClean="0">
                    <a:solidFill>
                      <a:schemeClr val="tx1"/>
                    </a:solidFill>
                  </a:rPr>
                  <a:t>Proc 1</a:t>
                </a: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364486" y="2933700"/>
                <a:ext cx="990600" cy="685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smtClean="0">
                    <a:solidFill>
                      <a:schemeClr val="tx1"/>
                    </a:solidFill>
                  </a:rPr>
                  <a:t>Proc 2</a:t>
                </a: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Left-Right Arrow 21"/>
              <p:cNvSpPr/>
              <p:nvPr/>
            </p:nvSpPr>
            <p:spPr>
              <a:xfrm rot="5400000">
                <a:off x="1047750" y="3600450"/>
                <a:ext cx="723900" cy="304800"/>
              </a:xfrm>
              <a:prstGeom prst="leftRightArrow">
                <a:avLst/>
              </a:prstGeom>
              <a:solidFill>
                <a:schemeClr val="accent2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Left-Right Arrow 22"/>
              <p:cNvSpPr/>
              <p:nvPr/>
            </p:nvSpPr>
            <p:spPr>
              <a:xfrm rot="5400000">
                <a:off x="2497836" y="3600450"/>
                <a:ext cx="723900" cy="304800"/>
              </a:xfrm>
              <a:prstGeom prst="leftRightArrow">
                <a:avLst/>
              </a:prstGeom>
              <a:solidFill>
                <a:schemeClr val="accent2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094346" y="5481910"/>
                <a:ext cx="2041780" cy="503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mtClean="0"/>
                  <a:t>OS Kernel</a:t>
                </a:r>
                <a:endParaRPr lang="en-US"/>
              </a:p>
            </p:txBody>
          </p:sp>
        </p:grpSp>
        <p:pic>
          <p:nvPicPr>
            <p:cNvPr id="1038" name="Picture 14" descr="Image result for mac o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222" y="2600260"/>
              <a:ext cx="1132364" cy="852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https://blogsprod.s3.amazonaws.com/blogs/wp-content/uploads/2015/09/Linux-Penguin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4460" y="2933700"/>
              <a:ext cx="1055472" cy="1224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http://vignette4.wikia.nocookie.net/uncyclopedia/images/b/bb/Xplogo.jpg/revision/latest?cb=20140331164120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0360" y="3452876"/>
              <a:ext cx="719740" cy="675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" name="AutoShape 18" descr="Image result for vmwar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AutoShape 20" descr="Image result for vmwar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AutoShape 24" descr="Image result for distributed system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AutoShape 26" descr="Image result for distributed system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AutoShape 28" descr="Image result for distributed system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30" descr="data:image/jpeg;base64,/9j/4AAQSkZJRgABAQAAAQABAAD/2wCEAAkGBxMRERUSERMWFhMXGBoZGRcYGB0cGRUhGh0aFxocGyEaHioiHhslHxkVIzIhMSkrOi4vIB8zODYtNygtLi0BCgoKDg0OGxAPGi0mHSUvLjc2NzcuLisrNy02Ky8rLSsyNystMDctMy0rLjU3NSwtLy04MC0rODc3Ny8xNTc3Mv/AABEIAH8AuAMBIgACEQEDEQH/xAAbAAACAwEBAQAAAAAAAAAAAAAABQMEBgIBB//EAEQQAAIBAgQDBQUEBQkJAAAAAAECAwARBBIhMQUTQQYiMlFhFEJScYEzkaGxFSNzgsEWJGJyg5KisuFDRFOTo8LR8PH/xAAXAQEBAQEAAAAAAAAAAAAAAAAAAQID/8QAIBEBAQACAAYDAAAAAAAAAAAAAAECERIhIjFh8EFRcf/aAAwDAQACEQMRAD8A+40UUUBRRVDjcMzxEYdgHuNyRmHVcwBKkjTNY2oMb2g5UuIxTuwIVUjAN7MVvnVWBBVgSpuD9+hrS9nJGQth5HditmjMhzM0dlBJb3iGvvrqKyB7OSvOfZ+ZC0jhpkmjzqCosG5gIDqQALXJOh0sa1/CYI48Q6u7Pisguzi2db3PLA0yBrA7kaX6UEfbeVRhuWSbyOiADdtc7D17qsbdbdaR8OVYJJJoXYohQSZCeWyWuWZCSA4HUWOnpXfabhEkrH2nmMokEkM0SmRYypJQPD5i9swvm1uV2rzsxwOWVZosZJdAwzRquXPmUMM5uTax8PzuTtQblWBAI2Ne14osLDavaAooooCiiigQ9o8bOksEeHIBk5ha9rkIAbAkEDfyrjBcZdftyCgbIzWyPETa2dbkMuo7wI+XWlHGMfNPJmhjtLh2YiPMRNlPdJZcvhawKspNrdbkD3hmAnxefmLlgkYMzEi7ABVygKTqctidLa6X2Db0UUUBRRRQFFFL+LcVWBbWLykEpGvie3y2Xa7dKC0cUmfl515lr5MwzW87b2r2vnOIwvOyQplbESyiRpcnfRgMxcMDoo6C+gFr0UH0uiiigKKKz/bSUclY85UvIg0vfKGBc6e6F3oNBVLinDlnUalXU5kkXxRttcX+4jYjQ1lOGzNBK0vOkMQcLKMxeEKFvzRmuyHwg9625tua08fHsK3hxMB+UqH+NBzwviLMxhnAXEKLkDwyLtnjv7u1xqVJAPQmPhrfzvFD9ifvQj/tqbH4aLEqMsgDqcySIQWjO1x+RGxGhrP8H4syYrFNOh0WFGkjUtESnNDEEXsNVuupW+vnQbGiuIpVZQykMpFwQbgjzBG9d0BRRRQFFFUOIcWjhYRnM8rC4jQZmttmPRVvpmJAoFuK4fHi8ceagZcNEAp8nmOZ7Ea6JHH9HNP4owoCqAFAsABYAeQArL9leNxuCzq8bYmRnQuLK4PdjAYErmyKvdvc62rVUBRRRQFFFFAVneN8FkmnEkMojbIofMhZTlLFCLMO8Mz/AEI26v5pMova56DzrzDxZRrqTqxta56mgW8H4CmHOfM0kpBBdj8Vi1hsL5V+4a6UU2ooCiiigK+f9pcBLI6nEsySRyF4ZAhkgJN1VSqDOhKm2+pOhOgH0CigxnAOzc0kAXGMBG3eaJFys97aSH+A+p6Vq5sDE/jjRvmoP5irFFAtfgGEO+GgP9kn/issuCxPDZHWFGlwrEuiomYxEkkplUg2FxYjpuLi53dQ4zFJEjSSMFRRcsxsBQZvs1ijPKs0EZjw7IxfcK7krlKg2uR37sAN9bnbVVkuz/GnETKuFmZVllAPcQ2LswGWRgwNmG4FXOJccEkDrCzJMWjiIYWkh5rBA+U9LZiDqDbS9qC5ie0OGjZlaTwaOVVmWPrZ2UEKfmRXeL45ChVQTI7rmVIhnYqdm00Cn4iQPWosLAsSKkYyoosoHT/XzPWq2FighzLEI0LNdlXKCzHzHnQdydomRSz4TEBQCe6Ec6dAsblifpSrEJJHhJHNhipwAx8pJbRqB/RTMAPQepp7WU4/xUicR6jltnABFmIQ2zXU9Wv9B86DQz4WERclwOTlCAE20UWFj0IABB6EXqPhnaFI48mJduZGSrPy3IcDwuSq5RmXK2/U0h7UiR0wzqxB5bO1tL3EZI+Vafh32MX7NP8AKKBrhcSkqB43V0OoZSCD8iKlrMYxfZWbFRaKNZ0A0kX3nsP9oo1uPEAQb90jTKbi42oPaKKT8Q4xklEHLe7HxLsAMpOtt+8ot60DGLvnP7o8OxHqw+d7f/anrxRbQbV7QFFFFAUUUUBRRRQFKZO0EWYrEHmKkhuUpZVI3BbwhvS96r8QkOJlaBSVgjsJSDYysRcRAjUKAQWPW6ge9V2KIKoVQFVRYKBYAeQA0AoIP5RRKQJlkhB96VbJ8s4ugPzIqvJ/OMSzN9lA2VF6NJYF5D55bqq+RznyswK3BB1B0IOx9D6VDg8FHCgjiRUQXsqiwFzc2+poFGDx6R4jExWZm5ivZFLWDRoNbaDVTp6144w+PKNFJ+tw8itceNLMGKMD7rZbW8xfcVUh4U2JZlkIMaSzWUdx0YuxDZ9ehU7eRq1w7DmPFRx93KkUugHeAZoQuci1ySpANhex3tepz26XHDh3LzPDuB61gMFiJTIgZjk5kdhffv3NxW+G/wBayEeDdZsPE65LtmDG2VihzFQQfGRqAbXFyL2NVzbECsbx6IcydzbQj/KK2gFcnCIWzFFLfEVF9NtbUGDXGNJLHFKgIVo0uwOguqstr26C4tX0ArWRjwTSYxlRTeOYO7e6AWLqL9WIF8u4upNriti40oIcoOhFwdCPMdah7KXGDiUm5QGO/nyyYx+CirK7ilnZXG5Y48POrR4jKzFWtZ7sWcxsCQ1i2ovcXFwL0GhrO8Rnb21GDWSIIpW3iOILA69LcuO3zNW5eNZ2MeFTnODZmvaJD1DPY3I6qoJHW1Qx8AdiWmxDMzMjuERVS8digUEFgotsWN/Oge0VXExX7S1vjHh+vw1z+kYuZyuYvM+G+p0vYeZtY28rUFqiiig4mmVFLOwVRqSSAB8ydq6BrO9o8WsyiFAZEEi84qMyqqnMVNvEbgAqLkC96XkeyNAcDJeKWRUMB70Vj4jHreMqLmwuNNquhs6rcSxYhhkmbwxozn1ygm34VYZgNTpWGm41h8aHkZzNHZuXBCGkBGtpJeWCLtuAxAAtpc6QOeCFY4o43dTKdX/pSNdpLdPEWppavnPC8W8csLScx1ziyoGcgZT7ov8AhWsftJCPGzxftIpE/FkAoHVq8JFK8NxzDv4MTCx8hKhP3XvSXFY6SSUiMtIwZhyVLRgKjEZg67ucp0JtqLWsby3TWGFzuoZcMwkczS4hh3pJCFYEqckf6tRdSLglWYf1qY4aBI7iNQtzc+bHzJOpNZjg0k8GTDpaQkNaFzk9mCBLLnAbOO9630ItrTvkYtt5YIh5JG0jf3ncD/DSXZljw3RiTeoeIQxNGVnyiM7lmygW1BDXFiDYgg3BFxVUcHv9pPiJP7QIPoIVT8zUsHA8MjZxBGW+JlzN97XNVkgTj80caM8qmNgSknK5juu6tKFdQrEFdQLG99L2phheL4mQCExok7rnEinPEkZJHMN/e00S5uetg1uODYNMKMrxSBwuXmRIzCQDY9wG3TQga1Y4PhcsskvLKKyqoB8TWZnLEdPELD57VJvbplcOGSTn9++/hvw7DpDGES9hckk3ZidSzHqxOpNKeNcZdCwjChUOViRnckgNZIwy5vElzfqNKZy4kRqXdlRRuzEBR8yTYVnMPLHJiXm5UsiXV0nSNrA5QhC6Zm8IOYAjXel8M4XGXq7JeH9oJW7zRiWJmyRvF3Xdu8SpRmsB3d8wrntFw+aXDSSzsBylMqQxk5boC36x9Ge4BUgZRZiLNergwolxEciRuAhzF5FKk2VlCgN3ve3sNKs9omzxHDKf1mIBjUDcKdJHt5Kp38yo6ik8mdxt6ZqHeGRQihAFSwygCwA6WA2qWvFFtBXtVkVh8Yyc/FIW1MsZCE91rhQdDpfrcWIrcUl4r2ahnkEpLpIOqNa/TUEEX9bX9aC9waQth4WY3YxoSTuSVBJryrUEQRVRRZVAAHkALCvKBGvD5sKMsCiWAeGMkK8Y+FSdGXyvYj1quvAJJ5FnkPsxUkqIspkNxlPMZgVvb4VuPiNaiigyfavgkK4PEOVMj8trNKxkylhluAxIG99BT14QsZRAAoUqANANLCu+MYEYjDywk25iMl/LMCAfodar8KxfPhV2FmIs6/A40dfowNBncFwiQSRM4VRHrob3NrWGn41oVJGxrt4SK5FBFNhUfxojf1lB/MUqkhODSR0hSWFc8nLFlZN2YKLFWG5G3lrTwV0BQJP0bLI6zCUQ5VYRrGFkUh8pJcsovcKtguXrqb6WB7Ym4w83yzwt+PMH5VF2exKIhw+bWJzGm/eXxR2PXuEC/mpo/lCvtfsoXvAgE38xe9BOeKMv2mGnX1RRKP8Apkt/hqB+0sJOWPM52OmQKfhJlyjPqDl31FPbVlxw/nzyRyPdVkZuQ2inMbq+2broR1v5VLv4awmNvV2cSdsMKl1kLK+YqFZbZiN7MTksNLnNpcVehfEYgBkaOGM+8pE0h+RH6tD/AH6gwmGy4iOFGzJGrkxjVYgQFGYm51N7A+TW0GjCTgWHY5uSit8SDI33pY0m/kz4d9PYQcEiVg7gyyDZ5TnYeov3V/dAqlhu0iyOihfGyjW9wG2JNrVe/QrKP1WJxCaHQssi/USqx/EVj+C4UJLhz1Z0J9bf+mqy+hBaof7/AB+fs0t/+ZDb8mppSzhI5mJnn90BIF/syzSEfvvl/coHVFFFAUUUUBRRRQFFFFAUm4lw6RGbEYUjmEXeJvs57DTyySWFg4/eDWFnNFBSwOLSaNZIzdWFxcWI8wwOoYG4I6EGpsg8hVDFcJdXMuFkEbtq6MuaKQ/EVBBV/wCkpHqG0tV4hFxBo35bwRvkbKVVnYtbugZyFXW24agbGGosTEQjf1W/I13w/FrNEkqeF1DD0uL2PqNrVNKmZSB1BH3i1B814I7LNE0jdwMDqTYAKd7mneEwvMx/MUbNzCSRqoULtve5FQ4zgEqxFnyqI42OhuWNrW2Fq97D4bl4hlP/AAydfVloNplqHE4KOQASIr22zKDb5X2qzai1BBh8OkYyoqqvkoAH4VLaurUp4xi5M64fDMonbvksuZY0HVwCNGPdGoJ7xHhNA0tSiHgkUTK6AkpsGYkDQ+G50b1P+tdfpWW2X2SXm28N15d/2l7ZfW17dOlcYPsxDbPiI45Z2JaRymhY62AN+6NAAb6AUHMvFefeLBsGfZ5RqkHnrs0o6ICbG2aw3cYHCLDGsSCyqLC5ufmSdydyepoOHAACWTKLLYaD0sLC2lRvxFFXM5AHp3s1zlGWw7xJtoNdRQW6Kjw86yKHQhlYXBHWpKAooooCiiigKKKKAooooCiiigUTcBUsSks0SsSXSN8quTudQSpPUqV896rLH7ATlUnBnXugk4dveJAuTE2991Nybg93QUUFRhHiIiFYNG6+JGBBB6gjT60t5WHwN5GZi790A96R7a5I1UXY9bAflVqbgGHYk8vKSbkoWTN88hF6mwXCYYSWjjAcixbdj82Nz+NBSgkxzd8pAFOojYsHTyDMuZWbzsABtc7162DxcptJMkSeUKkyH9+TQD5Jf1FOaKBL+isR4fbZMnny4uZ/eyZf8NX+H8OSAEIDdjdnYlnc+bE6n+HSrdFAUUUUFbiMDSROkb5HZSA1r5b9dxWOlhSKaOKWAxaFl5bdwFCgDp7txexuoNjW6rL9tosoixBPdjLI2pFhLl71xrcFF0sdzQWeDYiOBmiJKq7AxFvDJdRmynbNmzHLpvcCn9YzC4OfEYfmqUeN7gQsNCg0Uhjrc2uQw6jw2N3nZjDypB+tLXJJVWIYxrsFvc32vud7bUDeiiigKKKKD//Z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4325765" y="2038201"/>
            <a:ext cx="1917232" cy="2055593"/>
            <a:chOff x="2828038" y="1283664"/>
            <a:chExt cx="2184936" cy="2342616"/>
          </a:xfrm>
        </p:grpSpPr>
        <p:pic>
          <p:nvPicPr>
            <p:cNvPr id="1040" name="Picture 16" descr="Image result for xe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3090" y="2667627"/>
              <a:ext cx="987044" cy="7050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Image result for vmware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4048" y="2166440"/>
              <a:ext cx="1140714" cy="378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1" name="Group 40"/>
            <p:cNvGrpSpPr/>
            <p:nvPr/>
          </p:nvGrpSpPr>
          <p:grpSpPr>
            <a:xfrm>
              <a:off x="2828038" y="1283664"/>
              <a:ext cx="2184936" cy="2342616"/>
              <a:chOff x="762000" y="2933700"/>
              <a:chExt cx="2743200" cy="2941167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62000" y="3886200"/>
                <a:ext cx="2743200" cy="1981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914400" y="2933700"/>
                <a:ext cx="990600" cy="685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smtClean="0">
                    <a:solidFill>
                      <a:schemeClr val="tx1"/>
                    </a:solidFill>
                  </a:rPr>
                  <a:t>VM 1</a:t>
                </a: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2364486" y="2933700"/>
                <a:ext cx="990600" cy="685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smtClean="0">
                    <a:solidFill>
                      <a:schemeClr val="tx1"/>
                    </a:solidFill>
                  </a:rPr>
                  <a:t>VM 2</a:t>
                </a: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Left-Right Arrow 45"/>
              <p:cNvSpPr/>
              <p:nvPr/>
            </p:nvSpPr>
            <p:spPr>
              <a:xfrm rot="5400000">
                <a:off x="1047750" y="3600450"/>
                <a:ext cx="723900" cy="304800"/>
              </a:xfrm>
              <a:prstGeom prst="leftRightArrow">
                <a:avLst/>
              </a:prstGeom>
              <a:solidFill>
                <a:schemeClr val="accent2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Left-Right Arrow 46"/>
              <p:cNvSpPr/>
              <p:nvPr/>
            </p:nvSpPr>
            <p:spPr>
              <a:xfrm rot="5400000">
                <a:off x="2497836" y="3600450"/>
                <a:ext cx="723900" cy="304800"/>
              </a:xfrm>
              <a:prstGeom prst="leftRightArrow">
                <a:avLst/>
              </a:prstGeom>
              <a:solidFill>
                <a:schemeClr val="accent2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090001" y="5449811"/>
                <a:ext cx="2096643" cy="425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smtClean="0"/>
                  <a:t>Hypervisor</a:t>
                </a:r>
                <a:endParaRPr lang="en-US" sz="1600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5894401" y="4252546"/>
            <a:ext cx="2416194" cy="2065137"/>
            <a:chOff x="5204560" y="4173297"/>
            <a:chExt cx="2753568" cy="2353493"/>
          </a:xfrm>
        </p:grpSpPr>
        <p:pic>
          <p:nvPicPr>
            <p:cNvPr id="1056" name="Picture 32" descr="https://msrg.in.tum.de/typo3temp/pics/282df853b3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2144" y="5159670"/>
              <a:ext cx="1623861" cy="1122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9" name="Group 48"/>
            <p:cNvGrpSpPr/>
            <p:nvPr/>
          </p:nvGrpSpPr>
          <p:grpSpPr>
            <a:xfrm>
              <a:off x="5204560" y="4173297"/>
              <a:ext cx="2753568" cy="2353493"/>
              <a:chOff x="368148" y="2933700"/>
              <a:chExt cx="3457120" cy="2954824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762000" y="3886200"/>
                <a:ext cx="2743200" cy="1981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866923" y="2933700"/>
                <a:ext cx="1182309" cy="685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smtClean="0">
                    <a:solidFill>
                      <a:schemeClr val="tx1"/>
                    </a:solidFill>
                  </a:rPr>
                  <a:t>Mach 1</a:t>
                </a: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2289428" y="2933700"/>
                <a:ext cx="1140715" cy="685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smtClean="0">
                    <a:solidFill>
                      <a:schemeClr val="tx1"/>
                    </a:solidFill>
                  </a:rPr>
                  <a:t>Mach 2</a:t>
                </a: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Left-Right Arrow 53"/>
              <p:cNvSpPr/>
              <p:nvPr/>
            </p:nvSpPr>
            <p:spPr>
              <a:xfrm rot="5400000">
                <a:off x="1047750" y="3600450"/>
                <a:ext cx="723900" cy="304800"/>
              </a:xfrm>
              <a:prstGeom prst="leftRightArrow">
                <a:avLst/>
              </a:prstGeom>
              <a:solidFill>
                <a:schemeClr val="accent2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Left-Right Arrow 54"/>
              <p:cNvSpPr/>
              <p:nvPr/>
            </p:nvSpPr>
            <p:spPr>
              <a:xfrm rot="5400000">
                <a:off x="2497836" y="3600450"/>
                <a:ext cx="723900" cy="304800"/>
              </a:xfrm>
              <a:prstGeom prst="leftRightArrow">
                <a:avLst/>
              </a:prstGeom>
              <a:solidFill>
                <a:schemeClr val="accent2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68148" y="5448153"/>
                <a:ext cx="3457120" cy="4403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smtClean="0"/>
                  <a:t>Distributed System</a:t>
                </a:r>
                <a:endParaRPr lang="en-US" sz="1400"/>
              </a:p>
            </p:txBody>
          </p:sp>
        </p:grpSp>
      </p:grpSp>
      <p:sp>
        <p:nvSpPr>
          <p:cNvPr id="36" name="TextBox 35"/>
          <p:cNvSpPr txBox="1"/>
          <p:nvPr/>
        </p:nvSpPr>
        <p:spPr>
          <a:xfrm>
            <a:off x="724623" y="1228598"/>
            <a:ext cx="7696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/>
              <a:t>Goal</a:t>
            </a:r>
            <a:r>
              <a:rPr lang="en-US" sz="2000" smtClean="0"/>
              <a:t>: formally </a:t>
            </a:r>
            <a:r>
              <a:rPr lang="en-US" sz="2000"/>
              <a:t>prove an end-to-end </a:t>
            </a:r>
            <a:r>
              <a:rPr lang="en-US" sz="2000">
                <a:solidFill>
                  <a:srgbClr val="FF0000"/>
                </a:solidFill>
              </a:rPr>
              <a:t>information-flow policy </a:t>
            </a:r>
            <a:r>
              <a:rPr lang="en-US" sz="2000"/>
              <a:t>that applies to the </a:t>
            </a:r>
            <a:r>
              <a:rPr lang="en-US" sz="2000">
                <a:solidFill>
                  <a:srgbClr val="FF0000"/>
                </a:solidFill>
              </a:rPr>
              <a:t>low-level code </a:t>
            </a:r>
            <a:r>
              <a:rPr lang="en-US" sz="2000"/>
              <a:t>of these systems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3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19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22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25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28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810000"/>
            <a:ext cx="8077200" cy="457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8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081272"/>
          </a:xfrm>
        </p:spPr>
        <p:txBody>
          <a:bodyPr>
            <a:normAutofit/>
          </a:bodyPr>
          <a:lstStyle/>
          <a:p>
            <a:pPr marL="256032" lvl="1" indent="0">
              <a:buNone/>
            </a:pPr>
            <a:endParaRPr lang="en-US" sz="2000" smtClean="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Specifying security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Proving security (examples)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Propagating security across simulations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 smtClean="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Experience with CertiKOS security proof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 of Talk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smtClean="0"/>
              <a:t>Certified functionally correct OS kernel with 32 layers</a:t>
            </a:r>
          </a:p>
          <a:p>
            <a:endParaRPr lang="en-US" sz="2200" smtClean="0"/>
          </a:p>
          <a:p>
            <a:r>
              <a:rPr lang="en-US" sz="2200" smtClean="0"/>
              <a:t>354 lines of assembly code, ~3000 lines of C code</a:t>
            </a:r>
          </a:p>
          <a:p>
            <a:pPr lvl="1"/>
            <a:r>
              <a:rPr lang="en-US" sz="1800" smtClean="0"/>
              <a:t>CompCert compiles C to assembly</a:t>
            </a:r>
          </a:p>
          <a:p>
            <a:endParaRPr lang="en-US" sz="2200" smtClean="0"/>
          </a:p>
          <a:p>
            <a:r>
              <a:rPr lang="en-US" sz="2200" smtClean="0"/>
              <a:t>Each layer has primitives that can be called atomically</a:t>
            </a:r>
          </a:p>
          <a:p>
            <a:endParaRPr lang="en-US" sz="2200" smtClean="0"/>
          </a:p>
          <a:p>
            <a:r>
              <a:rPr lang="en-US" sz="2200" smtClean="0"/>
              <a:t>Bottom layer </a:t>
            </a:r>
            <a:r>
              <a:rPr lang="en-US" sz="2200" smtClean="0">
                <a:solidFill>
                  <a:srgbClr val="FF0000"/>
                </a:solidFill>
              </a:rPr>
              <a:t>MBoot</a:t>
            </a:r>
            <a:r>
              <a:rPr lang="en-US" sz="2200" smtClean="0"/>
              <a:t> is the x86 machine model</a:t>
            </a:r>
          </a:p>
          <a:p>
            <a:endParaRPr lang="en-US" sz="2200" smtClean="0"/>
          </a:p>
          <a:p>
            <a:r>
              <a:rPr lang="en-US" sz="2200" smtClean="0"/>
              <a:t>Top layer </a:t>
            </a:r>
            <a:r>
              <a:rPr lang="en-US" sz="2200" smtClean="0">
                <a:solidFill>
                  <a:srgbClr val="FF0000"/>
                </a:solidFill>
              </a:rPr>
              <a:t>TSysCall</a:t>
            </a:r>
            <a:r>
              <a:rPr lang="en-US" sz="2200" smtClean="0"/>
              <a:t> contains 9 system calls as primitives</a:t>
            </a:r>
          </a:p>
          <a:p>
            <a:pPr lvl="1"/>
            <a:r>
              <a:rPr lang="en-US" sz="1600" smtClean="0"/>
              <a:t>init, vmem load/store, page fault, memory quota, spawn child, yield, print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CertiKOS Overview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7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US" sz="2800" smtClean="0"/>
              <a:t>For a process p, the observation function is:</a:t>
            </a:r>
          </a:p>
          <a:p>
            <a:pPr lvl="1"/>
            <a:r>
              <a:rPr lang="en-US" sz="2000" smtClean="0"/>
              <a:t>registers, if p is currently executing</a:t>
            </a:r>
            <a:endParaRPr lang="en-US" sz="2000"/>
          </a:p>
          <a:p>
            <a:pPr lvl="1"/>
            <a:r>
              <a:rPr lang="en-US" sz="2000" smtClean="0"/>
              <a:t>the output buffer of p</a:t>
            </a:r>
          </a:p>
          <a:p>
            <a:pPr lvl="1"/>
            <a:r>
              <a:rPr lang="en-US" sz="2000" smtClean="0"/>
              <a:t>the </a:t>
            </a:r>
            <a:r>
              <a:rPr lang="en-US" sz="2000" b="1" smtClean="0"/>
              <a:t>function </a:t>
            </a:r>
            <a:r>
              <a:rPr lang="en-US" sz="2000" smtClean="0"/>
              <a:t>from p’s virtual addresses to values</a:t>
            </a:r>
          </a:p>
          <a:p>
            <a:pPr lvl="1"/>
            <a:r>
              <a:rPr lang="en-US" sz="2000" smtClean="0"/>
              <a:t>p’s available memory remaining (quota)</a:t>
            </a:r>
          </a:p>
          <a:p>
            <a:pPr lvl="1"/>
            <a:r>
              <a:rPr lang="en-US" sz="2000" smtClean="0"/>
              <a:t>the number of children p has spawned</a:t>
            </a:r>
          </a:p>
          <a:p>
            <a:pPr lvl="1"/>
            <a:r>
              <a:rPr lang="en-US" sz="2000" smtClean="0"/>
              <a:t>the saved register context of p</a:t>
            </a:r>
          </a:p>
          <a:p>
            <a:pPr lvl="1"/>
            <a:r>
              <a:rPr lang="en-US" sz="2000" smtClean="0"/>
              <a:t>the spawned status and currently-executing status of p</a:t>
            </a:r>
          </a:p>
          <a:p>
            <a:pPr lvl="1"/>
            <a:endParaRPr lang="en-US" sz="200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CertiKOS Observation Function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CertiKOS Security Property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399032" y="1662684"/>
            <a:ext cx="1295400" cy="381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TSysCall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99032" y="2580650"/>
            <a:ext cx="1295400" cy="381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MBoot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036064" y="2123450"/>
            <a:ext cx="0" cy="38100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52800" y="1653129"/>
            <a:ext cx="3624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smtClean="0"/>
              <a:t>Θ</a:t>
            </a:r>
            <a:r>
              <a:rPr lang="en-US" sz="2000" baseline="30000" smtClean="0"/>
              <a:t>S</a:t>
            </a:r>
            <a:r>
              <a:rPr lang="en-US" sz="2000" baseline="-25000" smtClean="0"/>
              <a:t>p</a:t>
            </a:r>
            <a:r>
              <a:rPr lang="en-US" sz="2000" smtClean="0"/>
              <a:t> = (as described)</a:t>
            </a:r>
            <a:endParaRPr lang="en-US" sz="2000"/>
          </a:p>
        </p:txBody>
      </p:sp>
      <p:sp>
        <p:nvSpPr>
          <p:cNvPr id="14" name="Right Arrow 13"/>
          <p:cNvSpPr/>
          <p:nvPr/>
        </p:nvSpPr>
        <p:spPr>
          <a:xfrm>
            <a:off x="2895600" y="1752600"/>
            <a:ext cx="381000" cy="1524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2895600" y="2694950"/>
            <a:ext cx="381000" cy="1524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52800" y="258065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smtClean="0"/>
              <a:t>Θ</a:t>
            </a:r>
            <a:r>
              <a:rPr lang="en-US" sz="2000" baseline="30000" smtClean="0"/>
              <a:t>I</a:t>
            </a:r>
            <a:r>
              <a:rPr lang="en-US" sz="2000" baseline="-25000" smtClean="0"/>
              <a:t>p</a:t>
            </a:r>
            <a:r>
              <a:rPr lang="en-US" sz="2000" smtClean="0"/>
              <a:t> = p’s current output buffer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00627" y="212928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038600" y="3011438"/>
            <a:ext cx="3733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p’s “final” output buffer </a:t>
            </a:r>
          </a:p>
          <a:p>
            <a:r>
              <a:rPr lang="en-US" sz="2000" smtClean="0"/>
              <a:t>(whole-execution behavior)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10711" y="2995865"/>
            <a:ext cx="887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</a:t>
            </a:r>
            <a:r>
              <a:rPr lang="en-US" baseline="30000"/>
              <a:t>I</a:t>
            </a:r>
            <a:r>
              <a:rPr lang="en-US" baseline="-25000"/>
              <a:t>p</a:t>
            </a:r>
            <a:r>
              <a:rPr lang="en-US"/>
              <a:t> =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28600" y="3719324"/>
            <a:ext cx="8458200" cy="1193063"/>
            <a:chOff x="228600" y="3719324"/>
            <a:chExt cx="8458200" cy="1193063"/>
          </a:xfrm>
        </p:grpSpPr>
        <p:grpSp>
          <p:nvGrpSpPr>
            <p:cNvPr id="25" name="Group 24"/>
            <p:cNvGrpSpPr/>
            <p:nvPr/>
          </p:nvGrpSpPr>
          <p:grpSpPr>
            <a:xfrm>
              <a:off x="430073" y="3719324"/>
              <a:ext cx="6542623" cy="1174084"/>
              <a:chOff x="430073" y="3719324"/>
              <a:chExt cx="6542623" cy="117408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2285324" y="3843505"/>
                    <a:ext cx="4687372" cy="104990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/>
                            </a:rPr>
                            <m:t>∀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/>
                            </a:rPr>
                            <m:t> . </m:t>
                          </m:r>
                        </m:oMath>
                      </m:oMathPara>
                    </a14:m>
                    <a:endParaRPr lang="en-US" b="0" i="1" smtClean="0">
                      <a:latin typeface="Cambria Math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nor/>
                                </m:rPr>
                                <a:rPr lang="el-GR"/>
                                <m:t>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nor/>
                                </m:rPr>
                                <a:rPr lang="el-GR"/>
                                <m:t>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∧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∧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𝑆</m:t>
                          </m:r>
                        </m:oMath>
                      </m:oMathPara>
                    </a14:m>
                    <a:endParaRPr lang="en-US" b="0" i="1" smtClean="0">
                      <a:latin typeface="Cambria Math"/>
                      <a:ea typeface="Cambria Math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nor/>
                                </m:rPr>
                                <a:rPr lang="el-GR"/>
                                <m:t>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nor/>
                                </m:rPr>
                                <a:rPr lang="el-GR"/>
                                <m:t>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/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85324" y="3843505"/>
                    <a:ext cx="4687372" cy="1049903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173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3" name="TextBox 22"/>
              <p:cNvSpPr txBox="1"/>
              <p:nvPr/>
            </p:nvSpPr>
            <p:spPr>
              <a:xfrm>
                <a:off x="430073" y="3719324"/>
                <a:ext cx="3886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smtClean="0"/>
                  <a:t>Generalized Noninterference</a:t>
                </a:r>
                <a:r>
                  <a:rPr lang="en-US" smtClean="0"/>
                  <a:t>:</a:t>
                </a:r>
                <a:endParaRPr lang="en-US"/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228600" y="3719324"/>
              <a:ext cx="8458200" cy="11930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37744" y="5020668"/>
            <a:ext cx="8458200" cy="1213881"/>
            <a:chOff x="237744" y="5020668"/>
            <a:chExt cx="8458200" cy="1213881"/>
          </a:xfrm>
        </p:grpSpPr>
        <p:grpSp>
          <p:nvGrpSpPr>
            <p:cNvPr id="26" name="Group 25"/>
            <p:cNvGrpSpPr/>
            <p:nvPr/>
          </p:nvGrpSpPr>
          <p:grpSpPr>
            <a:xfrm>
              <a:off x="430073" y="5024934"/>
              <a:ext cx="6558718" cy="1209615"/>
              <a:chOff x="430073" y="5024934"/>
              <a:chExt cx="6558718" cy="120961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2285324" y="5201894"/>
                    <a:ext cx="4703467" cy="103265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/>
                            </a:rPr>
                            <m:t>∀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 . </m:t>
                          </m:r>
                        </m:oMath>
                      </m:oMathPara>
                    </a14:m>
                    <a:endParaRPr lang="en-US" b="0" i="1" smtClean="0">
                      <a:latin typeface="Cambria Math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nor/>
                                </m:rPr>
                                <a:rPr lang="el-GR"/>
                                <m:t>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nor/>
                                </m:rPr>
                                <a:rPr lang="el-GR"/>
                                <m:t>Θ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∧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∧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oMath>
                      </m:oMathPara>
                    </a14:m>
                    <a:endParaRPr lang="en-US" b="0" i="1" smtClean="0">
                      <a:latin typeface="Cambria Math"/>
                      <a:ea typeface="Cambria Math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⇒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𝐼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oMath>
                      </m:oMathPara>
                    </a14:m>
                    <a:endParaRPr lang="en-US"/>
                  </a:p>
                </p:txBody>
              </p:sp>
            </mc:Choice>
            <mc:Fallback xmlns="">
              <p:sp>
                <p:nvSpPr>
                  <p:cNvPr id="20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85324" y="5201894"/>
                    <a:ext cx="4703467" cy="103265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4" name="TextBox 23"/>
              <p:cNvSpPr txBox="1"/>
              <p:nvPr/>
            </p:nvSpPr>
            <p:spPr>
              <a:xfrm>
                <a:off x="430073" y="5024934"/>
                <a:ext cx="3886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smtClean="0"/>
                  <a:t>End-to-End Security</a:t>
                </a:r>
                <a:r>
                  <a:rPr lang="en-US" smtClean="0"/>
                  <a:t>:</a:t>
                </a:r>
                <a:endParaRPr lang="en-US"/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237744" y="5020668"/>
              <a:ext cx="8458200" cy="11930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871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CertiKOS Security Leak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91312" y="1828800"/>
            <a:ext cx="7985222" cy="2209800"/>
            <a:chOff x="2611634" y="9038296"/>
            <a:chExt cx="8890343" cy="2460280"/>
          </a:xfrm>
        </p:grpSpPr>
        <p:grpSp>
          <p:nvGrpSpPr>
            <p:cNvPr id="5" name="Group 4"/>
            <p:cNvGrpSpPr/>
            <p:nvPr/>
          </p:nvGrpSpPr>
          <p:grpSpPr>
            <a:xfrm>
              <a:off x="2611634" y="9038296"/>
              <a:ext cx="8890343" cy="2460280"/>
              <a:chOff x="6040634" y="9038301"/>
              <a:chExt cx="8890343" cy="2460280"/>
            </a:xfrm>
          </p:grpSpPr>
          <p:sp>
            <p:nvSpPr>
              <p:cNvPr id="7" name="Subtitle 2"/>
              <p:cNvSpPr txBox="1">
                <a:spLocks/>
              </p:cNvSpPr>
              <p:nvPr/>
            </p:nvSpPr>
            <p:spPr>
              <a:xfrm>
                <a:off x="6040634" y="9038301"/>
                <a:ext cx="4139687" cy="2460280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>
                <a:normAutofit/>
              </a:bodyPr>
              <a:lstStyle>
                <a:lvl1pPr marL="1412012" indent="-1412012" algn="l" defTabSz="3765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059360" indent="-1176677" algn="l" defTabSz="3765366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4706708" indent="-941342" algn="l" defTabSz="3765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9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6589391" indent="-941342" algn="l" defTabSz="3765366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8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8472073" indent="-941342" algn="l" defTabSz="3765366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8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0354757" indent="-941342" algn="l" defTabSz="3765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8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2237439" indent="-941342" algn="l" defTabSz="3765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8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4120122" indent="-941342" algn="l" defTabSz="3765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8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6002805" indent="-941342" algn="l" defTabSz="3765366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8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function </a:t>
                </a:r>
                <a:r>
                  <a:rPr lang="en-US" sz="1600" b="1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alice</a:t>
                </a: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{</a:t>
                </a:r>
              </a:p>
              <a:p>
                <a:pPr marL="0" indent="0">
                  <a:buNone/>
                </a:pP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</a:t>
                </a:r>
                <a:r>
                  <a:rPr lang="en-US" sz="160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pid1 = </a:t>
                </a:r>
                <a:r>
                  <a:rPr lang="en-US" sz="160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proc_spawn</a:t>
                </a: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();</a:t>
                </a:r>
              </a:p>
              <a:p>
                <a:pPr marL="0" indent="0">
                  <a:buNone/>
                </a:pP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yield();</a:t>
                </a:r>
              </a:p>
              <a:p>
                <a:pPr marL="0" indent="0">
                  <a:buNone/>
                </a:pP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</a:t>
                </a:r>
                <a:r>
                  <a:rPr lang="en-US" sz="160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1600">
                    <a:latin typeface="Courier New" panose="02070309020205020404" pitchFamily="49" charset="0"/>
                    <a:cs typeface="Courier New" panose="02070309020205020404" pitchFamily="49" charset="0"/>
                  </a:rPr>
                  <a:t>p</a:t>
                </a: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id2 = </a:t>
                </a:r>
                <a:r>
                  <a:rPr lang="en-US" sz="160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proc_spawn</a:t>
                </a: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();</a:t>
                </a:r>
              </a:p>
              <a:p>
                <a:pPr marL="0" indent="0">
                  <a:buNone/>
                </a:pP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print(pid2 – pid1 + 1);</a:t>
                </a:r>
              </a:p>
              <a:p>
                <a:pPr marL="0" indent="0">
                  <a:buNone/>
                </a:pPr>
                <a:r>
                  <a:rPr lang="en-US" sz="160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}</a:t>
                </a:r>
                <a:endParaRPr lang="en-US" sz="160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" name="Subtitle 2"/>
              <p:cNvSpPr txBox="1">
                <a:spLocks/>
              </p:cNvSpPr>
              <p:nvPr/>
            </p:nvSpPr>
            <p:spPr>
              <a:xfrm>
                <a:off x="10892377" y="9038301"/>
                <a:ext cx="4038600" cy="2460279"/>
              </a:xfrm>
              <a:prstGeom prst="rect">
                <a:avLst/>
              </a:prstGeom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80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function </a:t>
                </a:r>
                <a:r>
                  <a:rPr lang="en-US" sz="1800" b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bob</a:t>
                </a:r>
                <a:r>
                  <a:rPr lang="en-US" sz="180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{</a:t>
                </a:r>
              </a:p>
              <a:p>
                <a:pPr algn="l"/>
                <a:r>
                  <a:rPr lang="en-US" sz="180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180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180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int</a:t>
                </a:r>
                <a:r>
                  <a:rPr lang="en-US" sz="180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180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secret = 42;</a:t>
                </a:r>
              </a:p>
              <a:p>
                <a:pPr algn="l"/>
                <a:r>
                  <a:rPr lang="en-US" sz="180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180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for </a:t>
                </a:r>
                <a:r>
                  <a:rPr lang="en-US" sz="180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r>
                  <a:rPr lang="en-US" sz="180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= 0 to secret {</a:t>
                </a:r>
              </a:p>
              <a:p>
                <a:pPr algn="l"/>
                <a:r>
                  <a:rPr lang="en-US" sz="180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</a:t>
                </a:r>
                <a:r>
                  <a:rPr lang="en-US" sz="180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proc_spawn</a:t>
                </a:r>
                <a:r>
                  <a:rPr lang="en-US" sz="180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();</a:t>
                </a:r>
              </a:p>
              <a:p>
                <a:pPr algn="l"/>
                <a:r>
                  <a:rPr lang="en-US" sz="180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180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}</a:t>
                </a:r>
              </a:p>
              <a:p>
                <a:pPr algn="l"/>
                <a:r>
                  <a:rPr lang="en-US" sz="180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sz="180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yield();</a:t>
                </a:r>
              </a:p>
              <a:p>
                <a:pPr algn="l"/>
                <a:r>
                  <a:rPr lang="en-US" sz="180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}</a:t>
                </a:r>
                <a:endParaRPr lang="en-US" sz="180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6781800" y="9377645"/>
              <a:ext cx="681577" cy="1336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||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917050" y="4434840"/>
            <a:ext cx="7451918" cy="612648"/>
            <a:chOff x="2138061" y="4724400"/>
            <a:chExt cx="7451918" cy="612648"/>
          </a:xfrm>
        </p:grpSpPr>
        <p:grpSp>
          <p:nvGrpSpPr>
            <p:cNvPr id="18" name="Group 17"/>
            <p:cNvGrpSpPr/>
            <p:nvPr/>
          </p:nvGrpSpPr>
          <p:grpSpPr>
            <a:xfrm>
              <a:off x="2138061" y="4724400"/>
              <a:ext cx="4958376" cy="609600"/>
              <a:chOff x="1828800" y="4724400"/>
              <a:chExt cx="4958376" cy="609600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1828800" y="4724400"/>
                <a:ext cx="621626" cy="6096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450426" y="4724400"/>
                <a:ext cx="621626" cy="6096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069004" y="4724400"/>
                <a:ext cx="621626" cy="609600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687914" y="4724400"/>
                <a:ext cx="621626" cy="6096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4306436" y="4724400"/>
                <a:ext cx="2480740" cy="609600"/>
                <a:chOff x="4306436" y="4876800"/>
                <a:chExt cx="2480740" cy="609600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4306436" y="4876800"/>
                  <a:ext cx="621626" cy="6096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4928062" y="4876800"/>
                  <a:ext cx="621626" cy="6096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5546640" y="4876800"/>
                  <a:ext cx="621626" cy="6096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6165550" y="4876800"/>
                  <a:ext cx="621626" cy="6096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9" name="Rectangle 18"/>
            <p:cNvSpPr/>
            <p:nvPr/>
          </p:nvSpPr>
          <p:spPr>
            <a:xfrm>
              <a:off x="7109239" y="4727448"/>
              <a:ext cx="621626" cy="609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730865" y="4727448"/>
              <a:ext cx="621626" cy="609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349443" y="4727448"/>
              <a:ext cx="621626" cy="609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968353" y="4727448"/>
              <a:ext cx="621626" cy="609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838200" y="2133600"/>
            <a:ext cx="3178112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685717" y="5377934"/>
            <a:ext cx="80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pid1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7" name="Straight Arrow Connector 26"/>
          <p:cNvCxnSpPr>
            <a:stCxn id="25" idx="0"/>
          </p:cNvCxnSpPr>
          <p:nvPr/>
        </p:nvCxnSpPr>
        <p:spPr>
          <a:xfrm flipV="1">
            <a:off x="3086977" y="5105400"/>
            <a:ext cx="0" cy="2725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791348" y="4437888"/>
            <a:ext cx="621626" cy="609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3417952" y="4431792"/>
            <a:ext cx="3736794" cy="612648"/>
            <a:chOff x="3417952" y="4587240"/>
            <a:chExt cx="3736794" cy="612648"/>
          </a:xfrm>
        </p:grpSpPr>
        <p:sp>
          <p:nvSpPr>
            <p:cNvPr id="30" name="Rectangle 29"/>
            <p:cNvSpPr/>
            <p:nvPr/>
          </p:nvSpPr>
          <p:spPr>
            <a:xfrm>
              <a:off x="3417952" y="4587240"/>
              <a:ext cx="621626" cy="6096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039578" y="4587240"/>
              <a:ext cx="621626" cy="6096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658156" y="4587240"/>
              <a:ext cx="621626" cy="6096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277066" y="4587240"/>
              <a:ext cx="621626" cy="6096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911494" y="4590288"/>
              <a:ext cx="621626" cy="6096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533120" y="4590288"/>
              <a:ext cx="621626" cy="6096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5251730" y="2426207"/>
            <a:ext cx="3178112" cy="9077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38200" y="2724326"/>
            <a:ext cx="3178112" cy="304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154746" y="4431792"/>
            <a:ext cx="621626" cy="609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064299" y="5377934"/>
            <a:ext cx="802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pid2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1" name="Straight Arrow Connector 40"/>
          <p:cNvCxnSpPr>
            <a:stCxn id="40" idx="0"/>
          </p:cNvCxnSpPr>
          <p:nvPr/>
        </p:nvCxnSpPr>
        <p:spPr>
          <a:xfrm flipV="1">
            <a:off x="7465559" y="5105400"/>
            <a:ext cx="0" cy="2725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Brace 41"/>
          <p:cNvSpPr/>
          <p:nvPr/>
        </p:nvSpPr>
        <p:spPr>
          <a:xfrm rot="5400000">
            <a:off x="5017581" y="3816662"/>
            <a:ext cx="491060" cy="435226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595043" y="6238327"/>
            <a:ext cx="146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secret</a:t>
            </a:r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0312" y="450575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IDs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3643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/>
      <p:bldP spid="28" grpId="0" animBg="1"/>
      <p:bldP spid="36" grpId="0" animBg="1"/>
      <p:bldP spid="36" grpId="1" animBg="1"/>
      <p:bldP spid="38" grpId="0" animBg="1"/>
      <p:bldP spid="39" grpId="0" animBg="1"/>
      <p:bldP spid="40" grpId="0"/>
      <p:bldP spid="42" grpId="0" animBg="1"/>
      <p:bldP spid="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 to Leak</a:t>
            </a: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038600" y="1524000"/>
            <a:ext cx="685800" cy="6858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1497568"/>
            <a:ext cx="222366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max children = 3</a:t>
            </a:r>
            <a:endParaRPr lang="en-US"/>
          </a:p>
        </p:txBody>
      </p:sp>
      <p:cxnSp>
        <p:nvCxnSpPr>
          <p:cNvPr id="7" name="Straight Connector 6"/>
          <p:cNvCxnSpPr>
            <a:endCxn id="8" idx="7"/>
          </p:cNvCxnSpPr>
          <p:nvPr/>
        </p:nvCxnSpPr>
        <p:spPr>
          <a:xfrm flipH="1">
            <a:off x="3519066" y="2109367"/>
            <a:ext cx="619967" cy="54904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933699" y="2557981"/>
            <a:ext cx="685800" cy="6858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Oval 8"/>
          <p:cNvSpPr/>
          <p:nvPr/>
        </p:nvSpPr>
        <p:spPr>
          <a:xfrm>
            <a:off x="4038600" y="2563730"/>
            <a:ext cx="685800" cy="6858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Oval 9"/>
          <p:cNvSpPr/>
          <p:nvPr/>
        </p:nvSpPr>
        <p:spPr>
          <a:xfrm>
            <a:off x="5075976" y="2563730"/>
            <a:ext cx="685800" cy="6858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3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594887" y="3805806"/>
            <a:ext cx="2390401" cy="688062"/>
            <a:chOff x="1600200" y="3807738"/>
            <a:chExt cx="2390401" cy="688062"/>
          </a:xfrm>
        </p:grpSpPr>
        <p:sp>
          <p:nvSpPr>
            <p:cNvPr id="11" name="Oval 10"/>
            <p:cNvSpPr/>
            <p:nvPr/>
          </p:nvSpPr>
          <p:spPr>
            <a:xfrm>
              <a:off x="1600200" y="3810000"/>
              <a:ext cx="685800" cy="685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2453112" y="3807738"/>
              <a:ext cx="685800" cy="685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3304801" y="3810000"/>
              <a:ext cx="685800" cy="685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6</a:t>
              </a:r>
            </a:p>
          </p:txBody>
        </p:sp>
      </p:grpSp>
      <p:cxnSp>
        <p:nvCxnSpPr>
          <p:cNvPr id="21" name="Straight Connector 20"/>
          <p:cNvCxnSpPr>
            <a:stCxn id="4" idx="4"/>
            <a:endCxn id="9" idx="0"/>
          </p:cNvCxnSpPr>
          <p:nvPr/>
        </p:nvCxnSpPr>
        <p:spPr>
          <a:xfrm>
            <a:off x="4381500" y="2209800"/>
            <a:ext cx="0" cy="3539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641643" y="2137568"/>
            <a:ext cx="552442" cy="5547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3379152" y="3808068"/>
            <a:ext cx="2390401" cy="688062"/>
            <a:chOff x="1600200" y="3807738"/>
            <a:chExt cx="2390401" cy="688062"/>
          </a:xfrm>
        </p:grpSpPr>
        <p:sp>
          <p:nvSpPr>
            <p:cNvPr id="29" name="Oval 28"/>
            <p:cNvSpPr/>
            <p:nvPr/>
          </p:nvSpPr>
          <p:spPr>
            <a:xfrm>
              <a:off x="1600200" y="3810000"/>
              <a:ext cx="685800" cy="685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2453112" y="3807738"/>
              <a:ext cx="685800" cy="685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3304801" y="3810000"/>
              <a:ext cx="685800" cy="685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>
                  <a:solidFill>
                    <a:schemeClr val="tx1"/>
                  </a:solidFill>
                </a:rPr>
                <a:t>9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172200" y="3810330"/>
            <a:ext cx="2390401" cy="688062"/>
            <a:chOff x="1600200" y="3807738"/>
            <a:chExt cx="2390401" cy="688062"/>
          </a:xfrm>
        </p:grpSpPr>
        <p:sp>
          <p:nvSpPr>
            <p:cNvPr id="33" name="Oval 32"/>
            <p:cNvSpPr/>
            <p:nvPr/>
          </p:nvSpPr>
          <p:spPr>
            <a:xfrm>
              <a:off x="1600200" y="3810000"/>
              <a:ext cx="685800" cy="685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1"/>
                  </a:solidFill>
                </a:rPr>
                <a:t>10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2453112" y="3807738"/>
              <a:ext cx="685800" cy="685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1"/>
                  </a:solidFill>
                </a:rPr>
                <a:t>11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3304801" y="3810000"/>
              <a:ext cx="685800" cy="6858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smtClean="0">
                  <a:solidFill>
                    <a:schemeClr val="tx1"/>
                  </a:solidFill>
                </a:rPr>
                <a:t>12</a:t>
              </a:r>
              <a:endParaRPr lang="en-US" b="1">
                <a:solidFill>
                  <a:schemeClr val="tx1"/>
                </a:solidFill>
              </a:endParaRPr>
            </a:p>
          </p:txBody>
        </p:sp>
      </p:grpSp>
      <p:cxnSp>
        <p:nvCxnSpPr>
          <p:cNvPr id="36" name="Straight Connector 35"/>
          <p:cNvCxnSpPr>
            <a:stCxn id="8" idx="2"/>
            <a:endCxn id="11" idx="7"/>
          </p:cNvCxnSpPr>
          <p:nvPr/>
        </p:nvCxnSpPr>
        <p:spPr>
          <a:xfrm flipH="1">
            <a:off x="1180254" y="2900881"/>
            <a:ext cx="1753445" cy="10076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8" idx="3"/>
            <a:endCxn id="12" idx="7"/>
          </p:cNvCxnSpPr>
          <p:nvPr/>
        </p:nvCxnSpPr>
        <p:spPr>
          <a:xfrm flipH="1">
            <a:off x="2033166" y="3143348"/>
            <a:ext cx="1000966" cy="7628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8" idx="4"/>
            <a:endCxn id="13" idx="7"/>
          </p:cNvCxnSpPr>
          <p:nvPr/>
        </p:nvCxnSpPr>
        <p:spPr>
          <a:xfrm flipH="1">
            <a:off x="2884855" y="3243781"/>
            <a:ext cx="391744" cy="6647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3"/>
            <a:endCxn id="29" idx="0"/>
          </p:cNvCxnSpPr>
          <p:nvPr/>
        </p:nvCxnSpPr>
        <p:spPr>
          <a:xfrm flipH="1">
            <a:off x="3722052" y="3149097"/>
            <a:ext cx="416981" cy="6612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9" idx="4"/>
            <a:endCxn id="30" idx="0"/>
          </p:cNvCxnSpPr>
          <p:nvPr/>
        </p:nvCxnSpPr>
        <p:spPr>
          <a:xfrm>
            <a:off x="4381500" y="3249530"/>
            <a:ext cx="193464" cy="5585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9" idx="5"/>
            <a:endCxn id="31" idx="1"/>
          </p:cNvCxnSpPr>
          <p:nvPr/>
        </p:nvCxnSpPr>
        <p:spPr>
          <a:xfrm>
            <a:off x="4623967" y="3149097"/>
            <a:ext cx="560219" cy="7616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0" idx="4"/>
            <a:endCxn id="33" idx="1"/>
          </p:cNvCxnSpPr>
          <p:nvPr/>
        </p:nvCxnSpPr>
        <p:spPr>
          <a:xfrm>
            <a:off x="5418876" y="3249530"/>
            <a:ext cx="853757" cy="6634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10" idx="5"/>
            <a:endCxn id="34" idx="1"/>
          </p:cNvCxnSpPr>
          <p:nvPr/>
        </p:nvCxnSpPr>
        <p:spPr>
          <a:xfrm>
            <a:off x="5661343" y="3149097"/>
            <a:ext cx="1464202" cy="7616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0" idx="6"/>
            <a:endCxn id="35" idx="1"/>
          </p:cNvCxnSpPr>
          <p:nvPr/>
        </p:nvCxnSpPr>
        <p:spPr>
          <a:xfrm>
            <a:off x="5761776" y="2906630"/>
            <a:ext cx="2215458" cy="10063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1180254" y="4876800"/>
            <a:ext cx="419946" cy="838200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484898" y="4849262"/>
            <a:ext cx="139069" cy="1018138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7288508" y="4775514"/>
            <a:ext cx="688726" cy="863286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10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New methodology using </a:t>
            </a:r>
            <a:r>
              <a:rPr lang="en-US" sz="2400" smtClean="0">
                <a:solidFill>
                  <a:srgbClr val="FF0000"/>
                </a:solidFill>
              </a:rPr>
              <a:t>observation function</a:t>
            </a:r>
            <a:r>
              <a:rPr lang="en-US" sz="2400" smtClean="0"/>
              <a:t> to </a:t>
            </a:r>
            <a:r>
              <a:rPr lang="en-US" sz="2400" u="sng" smtClean="0"/>
              <a:t>specify</a:t>
            </a:r>
            <a:r>
              <a:rPr lang="en-US" sz="2400" smtClean="0"/>
              <a:t>, </a:t>
            </a:r>
            <a:r>
              <a:rPr lang="en-US" sz="2400" u="sng" smtClean="0"/>
              <a:t>prove</a:t>
            </a:r>
            <a:r>
              <a:rPr lang="en-US" sz="2400" smtClean="0"/>
              <a:t>, and </a:t>
            </a:r>
            <a:r>
              <a:rPr lang="en-US" sz="2400" u="sng" smtClean="0"/>
              <a:t>propagate</a:t>
            </a:r>
            <a:r>
              <a:rPr lang="en-US" sz="2400" smtClean="0"/>
              <a:t> IFC policies</a:t>
            </a:r>
          </a:p>
          <a:p>
            <a:pPr lvl="1"/>
            <a:r>
              <a:rPr lang="en-US" sz="2000" smtClean="0"/>
              <a:t>applicable to all kinds of real-world systems!</a:t>
            </a:r>
          </a:p>
          <a:p>
            <a:pPr lvl="1"/>
            <a:endParaRPr lang="en-US" sz="2000" smtClean="0"/>
          </a:p>
          <a:p>
            <a:r>
              <a:rPr lang="en-US" sz="2400" smtClean="0"/>
              <a:t>Verification of secure kernel done fully within Coq</a:t>
            </a:r>
          </a:p>
          <a:p>
            <a:pPr lvl="1"/>
            <a:r>
              <a:rPr lang="en-US" sz="2000" smtClean="0"/>
              <a:t>machine-checked proofs!</a:t>
            </a:r>
          </a:p>
          <a:p>
            <a:pPr lvl="1"/>
            <a:endParaRPr lang="en-US" sz="2000" smtClean="0"/>
          </a:p>
          <a:p>
            <a:r>
              <a:rPr lang="en-US" sz="2400" b="1" smtClean="0"/>
              <a:t>Future Work</a:t>
            </a:r>
            <a:r>
              <a:rPr lang="en-US" sz="2400" smtClean="0"/>
              <a:t>: virtualized time (already done), more realistic x86 model, preemption, concurrency</a:t>
            </a:r>
            <a:endParaRPr lang="en-US" sz="24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6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smtClean="0"/>
              <a:t>Thank You!</a:t>
            </a:r>
            <a:endParaRPr lang="en-US" sz="6000"/>
          </a:p>
        </p:txBody>
      </p:sp>
      <p:sp>
        <p:nvSpPr>
          <p:cNvPr id="2" name="TextBox 1"/>
          <p:cNvSpPr txBox="1"/>
          <p:nvPr/>
        </p:nvSpPr>
        <p:spPr>
          <a:xfrm>
            <a:off x="2971800" y="4648200"/>
            <a:ext cx="6382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CertiKOS </a:t>
            </a:r>
            <a:r>
              <a:rPr lang="en-US" smtClean="0"/>
              <a:t>info - </a:t>
            </a:r>
            <a:r>
              <a:rPr lang="en-US" smtClean="0">
                <a:hlinkClick r:id="rId2"/>
              </a:rPr>
              <a:t>http</a:t>
            </a:r>
            <a:r>
              <a:rPr lang="en-US">
                <a:hlinkClick r:id="rId2"/>
              </a:rPr>
              <a:t>://flint.cs.yale.edu/certikos</a:t>
            </a:r>
            <a:r>
              <a:rPr lang="en-US" smtClean="0">
                <a:hlinkClick r:id="rId2"/>
              </a:rPr>
              <a:t>/</a:t>
            </a:r>
            <a:endParaRPr lang="en-US" smtClean="0"/>
          </a:p>
          <a:p>
            <a:r>
              <a:rPr lang="en-US" smtClean="0"/>
              <a:t>PLDI certified artifact - ask me for link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4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547871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/>
              <a:t>H</a:t>
            </a:r>
            <a:r>
              <a:rPr lang="en-US" sz="2400" smtClean="0"/>
              <a:t>ow to </a:t>
            </a:r>
            <a:r>
              <a:rPr lang="en-US" sz="2400" smtClean="0">
                <a:solidFill>
                  <a:srgbClr val="FF0000"/>
                </a:solidFill>
              </a:rPr>
              <a:t>specify </a:t>
            </a:r>
            <a:r>
              <a:rPr lang="en-US" sz="2400" smtClean="0"/>
              <a:t>the information flow policy?</a:t>
            </a:r>
            <a:endParaRPr lang="en-US" sz="2000" smtClean="0"/>
          </a:p>
          <a:p>
            <a:pPr marL="598932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ideally, specify at high level of abstraction</a:t>
            </a:r>
          </a:p>
          <a:p>
            <a:pPr marL="598932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allow for some well-specified flows (e.g., declassification)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87176" y="3038960"/>
            <a:ext cx="2590800" cy="2881922"/>
            <a:chOff x="5029200" y="1524000"/>
            <a:chExt cx="2743200" cy="3051447"/>
          </a:xfrm>
        </p:grpSpPr>
        <p:grpSp>
          <p:nvGrpSpPr>
            <p:cNvPr id="9" name="Group 8"/>
            <p:cNvGrpSpPr/>
            <p:nvPr/>
          </p:nvGrpSpPr>
          <p:grpSpPr>
            <a:xfrm>
              <a:off x="5029200" y="1524000"/>
              <a:ext cx="2743200" cy="3051447"/>
              <a:chOff x="762000" y="2933700"/>
              <a:chExt cx="2743200" cy="305144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762000" y="3886200"/>
                <a:ext cx="2743200" cy="1981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914400" y="2933700"/>
                <a:ext cx="990600" cy="685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smtClean="0">
                    <a:solidFill>
                      <a:schemeClr val="tx1"/>
                    </a:solidFill>
                  </a:rPr>
                  <a:t>Proc 1</a:t>
                </a: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2364486" y="2933700"/>
                <a:ext cx="990600" cy="6858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smtClean="0">
                    <a:solidFill>
                      <a:schemeClr val="tx1"/>
                    </a:solidFill>
                  </a:rPr>
                  <a:t>Proc 2</a:t>
                </a:r>
                <a:endParaRPr lang="en-US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Left-Right Arrow 15"/>
              <p:cNvSpPr/>
              <p:nvPr/>
            </p:nvSpPr>
            <p:spPr>
              <a:xfrm rot="5400000">
                <a:off x="1047750" y="3600450"/>
                <a:ext cx="723900" cy="304800"/>
              </a:xfrm>
              <a:prstGeom prst="leftRightArrow">
                <a:avLst/>
              </a:prstGeom>
              <a:solidFill>
                <a:schemeClr val="accent2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Left-Right Arrow 16"/>
              <p:cNvSpPr/>
              <p:nvPr/>
            </p:nvSpPr>
            <p:spPr>
              <a:xfrm rot="5400000">
                <a:off x="2497836" y="3600450"/>
                <a:ext cx="723900" cy="304800"/>
              </a:xfrm>
              <a:prstGeom prst="leftRightArrow">
                <a:avLst/>
              </a:prstGeom>
              <a:solidFill>
                <a:schemeClr val="accent2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094346" y="5481910"/>
                <a:ext cx="2041780" cy="503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mtClean="0"/>
                  <a:t>OS Kernel</a:t>
                </a:r>
                <a:endParaRPr lang="en-US"/>
              </a:p>
            </p:txBody>
          </p:sp>
        </p:grpSp>
        <p:pic>
          <p:nvPicPr>
            <p:cNvPr id="10" name="Picture 14" descr="Image result for mac o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222" y="2600260"/>
              <a:ext cx="1132364" cy="8525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 descr="https://blogsprod.s3.amazonaws.com/blogs/wp-content/uploads/2015/09/Linux-Penguin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4460" y="2933700"/>
              <a:ext cx="1055472" cy="1224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2" descr="http://vignette4.wikia.nocookie.net/uncyclopedia/images/b/bb/Xplogo.jpg/revision/latest?cb=2014033116412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0360" y="3452876"/>
              <a:ext cx="719740" cy="675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/>
          <p:cNvGrpSpPr/>
          <p:nvPr/>
        </p:nvGrpSpPr>
        <p:grpSpPr>
          <a:xfrm>
            <a:off x="3341917" y="3938542"/>
            <a:ext cx="1633266" cy="935567"/>
            <a:chOff x="3341917" y="3938542"/>
            <a:chExt cx="1633266" cy="666339"/>
          </a:xfrm>
        </p:grpSpPr>
        <p:sp>
          <p:nvSpPr>
            <p:cNvPr id="3" name="Bent Arrow 2"/>
            <p:cNvSpPr/>
            <p:nvPr/>
          </p:nvSpPr>
          <p:spPr>
            <a:xfrm rot="16200000">
              <a:off x="3405779" y="3874680"/>
              <a:ext cx="666339" cy="794064"/>
            </a:xfrm>
            <a:prstGeom prst="bent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Bent Arrow 18"/>
            <p:cNvSpPr/>
            <p:nvPr/>
          </p:nvSpPr>
          <p:spPr>
            <a:xfrm rot="5400000" flipH="1">
              <a:off x="4244981" y="3874680"/>
              <a:ext cx="666339" cy="794064"/>
            </a:xfrm>
            <a:prstGeom prst="bent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337354" y="4595494"/>
            <a:ext cx="159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mtClean="0"/>
              <a:t>policy?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14488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3286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smtClean="0"/>
              <a:t>Most systems are written in both C and assembly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/>
              <a:t>must deal with low-level assembly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smtClean="0"/>
              <a:t>must deal with compilation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smtClean="0"/>
              <a:t>even </a:t>
            </a:r>
            <a:r>
              <a:rPr lang="en-US" sz="1600" i="1" smtClean="0"/>
              <a:t>verified</a:t>
            </a:r>
            <a:r>
              <a:rPr lang="en-US" sz="1600" smtClean="0"/>
              <a:t> compilation may not preserve security</a:t>
            </a:r>
            <a:endParaRPr lang="en-US" sz="16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</a:t>
            </a:r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19400"/>
            <a:ext cx="5029200" cy="3282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15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08127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800"/>
              <a:t>H</a:t>
            </a:r>
            <a:r>
              <a:rPr lang="en-US" sz="2800" smtClean="0"/>
              <a:t>ow to </a:t>
            </a:r>
            <a:r>
              <a:rPr lang="en-US" sz="2800" smtClean="0">
                <a:solidFill>
                  <a:srgbClr val="FF0000"/>
                </a:solidFill>
              </a:rPr>
              <a:t>prove </a:t>
            </a:r>
            <a:r>
              <a:rPr lang="en-US" sz="2800" smtClean="0"/>
              <a:t>security on low-level code?</a:t>
            </a:r>
          </a:p>
          <a:p>
            <a:pPr marL="598932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Security type systems (e.g., JIF) don’t work well for weakly-typed languages like C and assembly</a:t>
            </a:r>
          </a:p>
          <a:p>
            <a:pPr marL="598932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How do we deal with declassification?</a:t>
            </a:r>
          </a:p>
          <a:p>
            <a:pPr marL="598932" lvl="1" indent="-342900">
              <a:buFont typeface="Arial" panose="020B0604020202020204" pitchFamily="34" charset="0"/>
              <a:buChar char="•"/>
            </a:pPr>
            <a:r>
              <a:rPr lang="en-US" sz="2000" smtClean="0"/>
              <a:t>Systems may have “internal leaks” hidden from clients</a:t>
            </a:r>
          </a:p>
          <a:p>
            <a:pPr marL="836676" lvl="2" indent="-342900">
              <a:buFont typeface="Arial" panose="020B0604020202020204" pitchFamily="34" charset="0"/>
              <a:buChar char="•"/>
            </a:pPr>
            <a:endParaRPr lang="en-US" sz="1800" smtClean="0"/>
          </a:p>
          <a:p>
            <a:pPr marL="836676" lvl="2" indent="-342900">
              <a:buFont typeface="Arial" panose="020B0604020202020204" pitchFamily="34" charset="0"/>
              <a:buChar char="•"/>
            </a:pPr>
            <a:endParaRPr lang="en-US" sz="18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smtClean="0"/>
              <a:t>How to prove security for all components in a </a:t>
            </a:r>
            <a:r>
              <a:rPr lang="en-US" sz="2400" smtClean="0">
                <a:solidFill>
                  <a:srgbClr val="FF0000"/>
                </a:solidFill>
              </a:rPr>
              <a:t>unified </a:t>
            </a:r>
            <a:r>
              <a:rPr lang="en-US" sz="2400" smtClean="0"/>
              <a:t>way that allows us to </a:t>
            </a:r>
            <a:r>
              <a:rPr lang="en-US" sz="2400" smtClean="0">
                <a:solidFill>
                  <a:srgbClr val="FF0000"/>
                </a:solidFill>
              </a:rPr>
              <a:t>link </a:t>
            </a:r>
            <a:r>
              <a:rPr lang="en-US" sz="2400" smtClean="0"/>
              <a:t>everything together into a system-wide guarantee?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3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43272"/>
          </a:xfrm>
        </p:spPr>
        <p:txBody>
          <a:bodyPr>
            <a:noAutofit/>
          </a:bodyPr>
          <a:lstStyle/>
          <a:p>
            <a:pPr marL="256032" lvl="1" indent="0">
              <a:buNone/>
            </a:pPr>
            <a:r>
              <a:rPr lang="en-US" sz="2400"/>
              <a:t>N</a:t>
            </a:r>
            <a:r>
              <a:rPr lang="en-US" sz="2400" smtClean="0"/>
              <a:t>ew methodology to </a:t>
            </a:r>
            <a:r>
              <a:rPr lang="en-US" sz="2400" u="sng" smtClean="0"/>
              <a:t>specify</a:t>
            </a:r>
            <a:r>
              <a:rPr lang="en-US" sz="2400" smtClean="0"/>
              <a:t>, </a:t>
            </a:r>
            <a:r>
              <a:rPr lang="en-US" sz="2400" u="sng" smtClean="0"/>
              <a:t>prove</a:t>
            </a:r>
            <a:r>
              <a:rPr lang="en-US" sz="2400" smtClean="0"/>
              <a:t>, and </a:t>
            </a:r>
            <a:r>
              <a:rPr lang="en-US" sz="2400" u="sng" smtClean="0"/>
              <a:t>propagate</a:t>
            </a:r>
            <a:r>
              <a:rPr lang="en-US" sz="2400" smtClean="0"/>
              <a:t> IFC policies with a single unifying mechanism: the </a:t>
            </a:r>
            <a:r>
              <a:rPr lang="en-US" sz="2400" smtClean="0">
                <a:solidFill>
                  <a:srgbClr val="FF0000"/>
                </a:solidFill>
              </a:rPr>
              <a:t>observation function</a:t>
            </a:r>
          </a:p>
          <a:p>
            <a:pPr marL="713232" lvl="1" indent="-457200">
              <a:buFont typeface="+mj-lt"/>
              <a:buAutoNum type="arabicPeriod"/>
            </a:pPr>
            <a:endParaRPr lang="en-US" sz="2400" smtClean="0">
              <a:solidFill>
                <a:srgbClr val="FF0000"/>
              </a:solidFill>
            </a:endParaRPr>
          </a:p>
          <a:p>
            <a:pPr marL="836676" lvl="2" indent="-342900"/>
            <a:r>
              <a:rPr lang="en-US" sz="2200" u="sng" smtClean="0"/>
              <a:t>specify</a:t>
            </a:r>
            <a:r>
              <a:rPr lang="en-US" sz="2200" smtClean="0"/>
              <a:t> – expressive </a:t>
            </a:r>
            <a:r>
              <a:rPr lang="en-US" sz="2200" smtClean="0">
                <a:solidFill>
                  <a:srgbClr val="0070C0"/>
                </a:solidFill>
              </a:rPr>
              <a:t>generalization</a:t>
            </a:r>
            <a:r>
              <a:rPr lang="en-US" sz="2200" smtClean="0"/>
              <a:t> of classical noninterference</a:t>
            </a:r>
          </a:p>
          <a:p>
            <a:pPr marL="950976" lvl="2" indent="-457200"/>
            <a:endParaRPr lang="en-US" sz="2200" smtClean="0"/>
          </a:p>
          <a:p>
            <a:pPr marL="836676" lvl="2" indent="-342900"/>
            <a:r>
              <a:rPr lang="en-US" sz="2200" u="sng" smtClean="0"/>
              <a:t>prove</a:t>
            </a:r>
            <a:r>
              <a:rPr lang="en-US" sz="2200" smtClean="0"/>
              <a:t> – </a:t>
            </a:r>
            <a:r>
              <a:rPr lang="en-US" sz="2200" smtClean="0">
                <a:solidFill>
                  <a:srgbClr val="0070C0"/>
                </a:solidFill>
              </a:rPr>
              <a:t>general proof method </a:t>
            </a:r>
            <a:r>
              <a:rPr lang="en-US" sz="2200" smtClean="0"/>
              <a:t>that subsumes both security label proofs and information hiding proofs</a:t>
            </a:r>
          </a:p>
          <a:p>
            <a:pPr marL="950976" lvl="2" indent="-457200"/>
            <a:endParaRPr lang="en-US" sz="2200" smtClean="0"/>
          </a:p>
          <a:p>
            <a:pPr marL="836676" lvl="2" indent="-342900"/>
            <a:r>
              <a:rPr lang="en-US" sz="2200" u="sng" smtClean="0"/>
              <a:t>propagate</a:t>
            </a:r>
            <a:r>
              <a:rPr lang="en-US" sz="2200" smtClean="0"/>
              <a:t> – </a:t>
            </a:r>
            <a:r>
              <a:rPr lang="en-US" sz="2200" smtClean="0">
                <a:solidFill>
                  <a:srgbClr val="0070C0"/>
                </a:solidFill>
              </a:rPr>
              <a:t>security-preserving</a:t>
            </a:r>
            <a:r>
              <a:rPr lang="en-US" sz="2200" i="1" smtClean="0">
                <a:solidFill>
                  <a:srgbClr val="0070C0"/>
                </a:solidFill>
              </a:rPr>
              <a:t> </a:t>
            </a:r>
            <a:r>
              <a:rPr lang="en-US" sz="2200" smtClean="0"/>
              <a:t>simulations</a:t>
            </a:r>
            <a:endParaRPr lang="en-US" sz="2200" u="sng" smtClean="0"/>
          </a:p>
          <a:p>
            <a:pPr marL="713232" lvl="1" indent="-457200">
              <a:buFont typeface="+mj-lt"/>
              <a:buAutoNum type="arabicPeriod"/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Contribution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9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43272"/>
          </a:xfrm>
        </p:spPr>
        <p:txBody>
          <a:bodyPr>
            <a:normAutofit/>
          </a:bodyPr>
          <a:lstStyle/>
          <a:p>
            <a:pPr marL="256032" lvl="1" indent="0">
              <a:buNone/>
            </a:pPr>
            <a:r>
              <a:rPr lang="en-US" sz="2400"/>
              <a:t>A</a:t>
            </a:r>
            <a:r>
              <a:rPr lang="en-US" sz="2400" smtClean="0"/>
              <a:t>pplication to a </a:t>
            </a:r>
            <a:r>
              <a:rPr lang="en-US" sz="2400" smtClean="0">
                <a:solidFill>
                  <a:srgbClr val="FF0000"/>
                </a:solidFill>
              </a:rPr>
              <a:t>real OS kernel </a:t>
            </a:r>
            <a:r>
              <a:rPr lang="en-US" sz="2400"/>
              <a:t>(</a:t>
            </a:r>
            <a:r>
              <a:rPr lang="en-US" sz="2400" smtClean="0"/>
              <a:t>CertiKOS [POPL15])</a:t>
            </a:r>
          </a:p>
          <a:p>
            <a:pPr marL="493776" lvl="2" indent="0">
              <a:buNone/>
            </a:pPr>
            <a:r>
              <a:rPr lang="en-US" sz="2000"/>
              <a:t>	</a:t>
            </a:r>
            <a:endParaRPr lang="en-US" sz="2000" smtClean="0"/>
          </a:p>
          <a:p>
            <a:pPr marL="779526" lvl="2" indent="-285750"/>
            <a:r>
              <a:rPr lang="en-US" sz="2200"/>
              <a:t>F</a:t>
            </a:r>
            <a:r>
              <a:rPr lang="en-US" sz="2200" smtClean="0"/>
              <a:t>irst fully-verified </a:t>
            </a:r>
            <a:r>
              <a:rPr lang="en-US" sz="2200" smtClean="0">
                <a:solidFill>
                  <a:srgbClr val="0070C0"/>
                </a:solidFill>
              </a:rPr>
              <a:t>secure kernel </a:t>
            </a:r>
            <a:r>
              <a:rPr lang="en-US" sz="2200" smtClean="0"/>
              <a:t>involving C and assembly, including </a:t>
            </a:r>
            <a:r>
              <a:rPr lang="en-US" sz="2200" smtClean="0">
                <a:solidFill>
                  <a:srgbClr val="0070C0"/>
                </a:solidFill>
              </a:rPr>
              <a:t>compilation</a:t>
            </a:r>
          </a:p>
          <a:p>
            <a:pPr marL="779526" lvl="2" indent="-285750"/>
            <a:endParaRPr lang="en-US" sz="2200" smtClean="0"/>
          </a:p>
          <a:p>
            <a:pPr marL="779526" lvl="2" indent="-285750"/>
            <a:r>
              <a:rPr lang="en-US" sz="2200"/>
              <a:t>V</a:t>
            </a:r>
            <a:r>
              <a:rPr lang="en-US" sz="2200" smtClean="0"/>
              <a:t>erification done entirely within </a:t>
            </a:r>
            <a:r>
              <a:rPr lang="en-US" sz="2200" smtClean="0">
                <a:solidFill>
                  <a:srgbClr val="0070C0"/>
                </a:solidFill>
              </a:rPr>
              <a:t>Coq</a:t>
            </a:r>
            <a:endParaRPr lang="en-US" sz="2200" smtClean="0"/>
          </a:p>
          <a:p>
            <a:pPr marL="779526" lvl="2" indent="-285750"/>
            <a:endParaRPr lang="en-US" sz="2200" smtClean="0"/>
          </a:p>
          <a:p>
            <a:pPr marL="779526" lvl="2" indent="-285750"/>
            <a:r>
              <a:rPr lang="en-US" sz="2200" smtClean="0"/>
              <a:t>Fixed multiple bugs (security leaks)</a:t>
            </a:r>
          </a:p>
          <a:p>
            <a:pPr marL="779526" lvl="2" indent="-285750"/>
            <a:endParaRPr lang="en-US" sz="2200"/>
          </a:p>
          <a:p>
            <a:pPr marL="779526" lvl="2" indent="-285750"/>
            <a:r>
              <a:rPr lang="en-US" sz="2200" b="1"/>
              <a:t>Policy</a:t>
            </a:r>
            <a:r>
              <a:rPr lang="en-US" sz="2200"/>
              <a:t>: user processes running over CertiKOS cannot influence each other in any </a:t>
            </a:r>
            <a:r>
              <a:rPr lang="en-US" sz="2200" smtClean="0"/>
              <a:t>way (IPC disabled)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Contribution 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0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ent-Up Arrow 16"/>
          <p:cNvSpPr/>
          <p:nvPr/>
        </p:nvSpPr>
        <p:spPr>
          <a:xfrm rot="5400000">
            <a:off x="3804560" y="3194960"/>
            <a:ext cx="2625682" cy="890398"/>
          </a:xfrm>
          <a:prstGeom prst="bentUpArrow">
            <a:avLst>
              <a:gd name="adj1" fmla="val 15757"/>
              <a:gd name="adj2" fmla="val 16784"/>
              <a:gd name="adj3" fmla="val 16784"/>
            </a:avLst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Solution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81480" y="2746248"/>
            <a:ext cx="2343152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Security Policy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>
            <a:stCxn id="11" idx="2"/>
          </p:cNvCxnSpPr>
          <p:nvPr/>
        </p:nvCxnSpPr>
        <p:spPr>
          <a:xfrm>
            <a:off x="2353056" y="3203448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Arrow 13"/>
          <p:cNvSpPr/>
          <p:nvPr/>
        </p:nvSpPr>
        <p:spPr>
          <a:xfrm>
            <a:off x="3524632" y="3649980"/>
            <a:ext cx="1495424" cy="2286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34356" y="3540843"/>
            <a:ext cx="3505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Proof: spec secure </a:t>
            </a:r>
            <a:r>
              <a:rPr lang="en-US" err="1" smtClean="0">
                <a:solidFill>
                  <a:schemeClr val="tx1"/>
                </a:solidFill>
              </a:rPr>
              <a:t>wrt</a:t>
            </a:r>
            <a:r>
              <a:rPr lang="en-US" smtClean="0">
                <a:solidFill>
                  <a:schemeClr val="tx1"/>
                </a:solidFill>
              </a:rPr>
              <a:t> policy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 rot="5400000">
            <a:off x="6781074" y="4699139"/>
            <a:ext cx="1449247" cy="22860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63873" y="2898648"/>
            <a:ext cx="922783" cy="1371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5400000">
            <a:off x="4053840" y="3331464"/>
            <a:ext cx="713232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36018" y="5620435"/>
            <a:ext cx="35052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End-to-End 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smtClean="0">
                <a:solidFill>
                  <a:schemeClr val="tx1"/>
                </a:solidFill>
              </a:rPr>
              <a:t>uarantee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>
            <a:stCxn id="23" idx="1"/>
            <a:endCxn id="12" idx="3"/>
          </p:cNvCxnSpPr>
          <p:nvPr/>
        </p:nvCxnSpPr>
        <p:spPr>
          <a:xfrm flipH="1">
            <a:off x="3467672" y="5849035"/>
            <a:ext cx="1668346" cy="1836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3324606" y="1380744"/>
            <a:ext cx="2171700" cy="8382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Observation Function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8171712">
            <a:off x="2798193" y="2260404"/>
            <a:ext cx="786886" cy="255093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3058971">
            <a:off x="4922218" y="2678702"/>
            <a:ext cx="1680330" cy="255093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4" t="17177" r="40303" b="24330"/>
          <a:stretch/>
        </p:blipFill>
        <p:spPr bwMode="auto">
          <a:xfrm>
            <a:off x="1181480" y="3495979"/>
            <a:ext cx="2343152" cy="212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238440" y="5715000"/>
            <a:ext cx="2229232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</a:rPr>
              <a:t>x86 Machine Model</a:t>
            </a:r>
            <a:endParaRPr lang="en-US" sz="140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886712" y="5486400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923032" y="5487847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/>
        </p:nvSpPr>
        <p:spPr>
          <a:xfrm>
            <a:off x="5715000" y="4269524"/>
            <a:ext cx="1552818" cy="11444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Security-Preserving Simulation</a:t>
            </a:r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62584" y="3712464"/>
            <a:ext cx="304800" cy="2218867"/>
            <a:chOff x="862584" y="3712464"/>
            <a:chExt cx="304800" cy="2218867"/>
          </a:xfrm>
          <a:solidFill>
            <a:schemeClr val="accent3">
              <a:lumMod val="75000"/>
            </a:schemeClr>
          </a:solidFill>
        </p:grpSpPr>
        <p:sp>
          <p:nvSpPr>
            <p:cNvPr id="26" name="L-Shape 25"/>
            <p:cNvSpPr/>
            <p:nvPr/>
          </p:nvSpPr>
          <p:spPr>
            <a:xfrm>
              <a:off x="862584" y="4724400"/>
              <a:ext cx="304800" cy="1206931"/>
            </a:xfrm>
            <a:prstGeom prst="corner">
              <a:avLst>
                <a:gd name="adj1" fmla="val 32000"/>
                <a:gd name="adj2" fmla="val 26000"/>
              </a:avLst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L-Shape 27"/>
            <p:cNvSpPr/>
            <p:nvPr/>
          </p:nvSpPr>
          <p:spPr>
            <a:xfrm flipV="1">
              <a:off x="862584" y="3712464"/>
              <a:ext cx="304800" cy="1021592"/>
            </a:xfrm>
            <a:prstGeom prst="corner">
              <a:avLst>
                <a:gd name="adj1" fmla="val 32000"/>
                <a:gd name="adj2" fmla="val 26000"/>
              </a:avLst>
            </a:prstGeom>
            <a:grp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 rot="16200000">
            <a:off x="-76344" y="4628774"/>
            <a:ext cx="1429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Verified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4" grpId="0" animBg="1"/>
      <p:bldP spid="15" grpId="0" animBg="1"/>
      <p:bldP spid="16" grpId="0" animBg="1"/>
      <p:bldP spid="19" grpId="0" animBg="1"/>
      <p:bldP spid="20" grpId="0" animBg="1"/>
      <p:bldP spid="23" grpId="0" animBg="1"/>
      <p:bldP spid="3" grpId="0" animBg="1"/>
      <p:bldP spid="8" grpId="0" animBg="1"/>
      <p:bldP spid="21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752600"/>
            <a:ext cx="8077200" cy="457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8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081272"/>
          </a:xfrm>
        </p:spPr>
        <p:txBody>
          <a:bodyPr>
            <a:normAutofit/>
          </a:bodyPr>
          <a:lstStyle/>
          <a:p>
            <a:pPr marL="256032" lvl="1" indent="0">
              <a:buNone/>
            </a:pPr>
            <a:endParaRPr lang="en-US" sz="2000" smtClean="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Specifying security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Proving security (example)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Propagating security across simulations</a:t>
            </a:r>
          </a:p>
          <a:p>
            <a:pPr marL="713232" lvl="1" indent="-457200">
              <a:buFont typeface="+mj-lt"/>
              <a:buAutoNum type="arabicPeriod"/>
            </a:pPr>
            <a:endParaRPr lang="en-US" sz="2000" smtClean="0"/>
          </a:p>
          <a:p>
            <a:pPr marL="713232" lvl="1" indent="-457200">
              <a:buFont typeface="+mj-lt"/>
              <a:buAutoNum type="arabicPeriod"/>
            </a:pPr>
            <a:r>
              <a:rPr lang="en-US" sz="2000" smtClean="0"/>
              <a:t>Experience with CertiKOS security proof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 of Talk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9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4716</TotalTime>
  <Words>1382</Words>
  <Application>Microsoft Office PowerPoint</Application>
  <PresentationFormat>On-screen Show (4:3)</PresentationFormat>
  <Paragraphs>339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End-to-End Verification of Information-Flow Security for  C and Assembly Programs</vt:lpstr>
      <vt:lpstr>Information-Flow Security</vt:lpstr>
      <vt:lpstr>Challenges</vt:lpstr>
      <vt:lpstr>Challenges</vt:lpstr>
      <vt:lpstr>Challenges</vt:lpstr>
      <vt:lpstr>Contribution 1</vt:lpstr>
      <vt:lpstr>Contribution 2</vt:lpstr>
      <vt:lpstr>Our Solution</vt:lpstr>
      <vt:lpstr>Rest of Talk</vt:lpstr>
      <vt:lpstr>Pure Noninterference</vt:lpstr>
      <vt:lpstr>Generalized Noninterference</vt:lpstr>
      <vt:lpstr>Observation Function </vt:lpstr>
      <vt:lpstr>Example Observation Functions </vt:lpstr>
      <vt:lpstr>Example Observation Functions </vt:lpstr>
      <vt:lpstr>Rest of Talk</vt:lpstr>
      <vt:lpstr>Virtual Address Translation</vt:lpstr>
      <vt:lpstr>Rest of Talk</vt:lpstr>
      <vt:lpstr>Insecure Simulation</vt:lpstr>
      <vt:lpstr>Propagating Security</vt:lpstr>
      <vt:lpstr>Rest of Talk</vt:lpstr>
      <vt:lpstr>CertiKOS Overview</vt:lpstr>
      <vt:lpstr>CertiKOS Observation Function</vt:lpstr>
      <vt:lpstr>CertiKOS Security Property</vt:lpstr>
      <vt:lpstr>CertiKOS Security Leak</vt:lpstr>
      <vt:lpstr>Solution to Leak</vt:lpstr>
      <vt:lpstr>Conclusion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Interference Example</dc:title>
  <dc:creator>David</dc:creator>
  <cp:lastModifiedBy>David</cp:lastModifiedBy>
  <cp:revision>343</cp:revision>
  <dcterms:created xsi:type="dcterms:W3CDTF">2016-03-24T23:01:57Z</dcterms:created>
  <dcterms:modified xsi:type="dcterms:W3CDTF">2016-06-20T17:29:23Z</dcterms:modified>
</cp:coreProperties>
</file>