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Default Extension="png" ContentType="image/png"/>
  <Default Extension="bin" ContentType="application/vnd.openxmlformats-officedocument.oleObject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notesMasterIdLst>
    <p:notesMasterId r:id="rId28"/>
  </p:notesMasterIdLst>
  <p:sldIdLst>
    <p:sldId id="306" r:id="rId4"/>
    <p:sldId id="272" r:id="rId5"/>
    <p:sldId id="307" r:id="rId6"/>
    <p:sldId id="311" r:id="rId7"/>
    <p:sldId id="312" r:id="rId8"/>
    <p:sldId id="308" r:id="rId9"/>
    <p:sldId id="313" r:id="rId10"/>
    <p:sldId id="314" r:id="rId11"/>
    <p:sldId id="319" r:id="rId12"/>
    <p:sldId id="315" r:id="rId13"/>
    <p:sldId id="316" r:id="rId14"/>
    <p:sldId id="324" r:id="rId15"/>
    <p:sldId id="328" r:id="rId16"/>
    <p:sldId id="317" r:id="rId17"/>
    <p:sldId id="318" r:id="rId18"/>
    <p:sldId id="309" r:id="rId19"/>
    <p:sldId id="320" r:id="rId20"/>
    <p:sldId id="321" r:id="rId21"/>
    <p:sldId id="325" r:id="rId22"/>
    <p:sldId id="326" r:id="rId23"/>
    <p:sldId id="327" r:id="rId24"/>
    <p:sldId id="322" r:id="rId25"/>
    <p:sldId id="323" r:id="rId26"/>
    <p:sldId id="310" r:id="rId2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2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customXml" Target="../customXml/item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12" charset="0"/>
              </a:defRPr>
            </a:lvl1pPr>
          </a:lstStyle>
          <a:p>
            <a:pPr>
              <a:defRPr/>
            </a:pPr>
            <a:fld id="{E8736EF7-55B3-4E83-ACDC-236E336CB1F2}" type="datetime1">
              <a:rPr lang="en-US"/>
              <a:pPr>
                <a:defRPr/>
              </a:pPr>
              <a:t>11/17/2009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1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12" charset="0"/>
              </a:defRPr>
            </a:lvl1pPr>
          </a:lstStyle>
          <a:p>
            <a:pPr>
              <a:defRPr/>
            </a:pPr>
            <a:fld id="{6DE58D06-1392-4B7F-8D80-7C679E56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685800" y="2057400"/>
            <a:ext cx="7391400" cy="3352800"/>
          </a:xfrm>
          <a:prstGeom prst="roundRect">
            <a:avLst>
              <a:gd name="adj" fmla="val 16667"/>
            </a:avLst>
          </a:prstGeom>
          <a:noFill/>
          <a:ln w="50800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-112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blackWhite">
          <a:xfrm>
            <a:off x="228600" y="914400"/>
            <a:ext cx="7162800" cy="990600"/>
          </a:xfrm>
          <a:prstGeom prst="rect">
            <a:avLst/>
          </a:prstGeom>
          <a:solidFill>
            <a:schemeClr val="bg1"/>
          </a:solidFill>
          <a:ln w="57150">
            <a:solidFill>
              <a:schemeClr val="bg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2400">
              <a:latin typeface="Times New Roman" pitchFamily="-112" charset="0"/>
            </a:endParaRPr>
          </a:p>
        </p:txBody>
      </p:sp>
      <p:sp>
        <p:nvSpPr>
          <p:cNvPr id="6" name="AutoShape 5"/>
          <p:cNvSpPr>
            <a:spLocks noChangeArrowheads="1"/>
          </p:cNvSpPr>
          <p:nvPr/>
        </p:nvSpPr>
        <p:spPr bwMode="blackWhite">
          <a:xfrm>
            <a:off x="0" y="1371600"/>
            <a:ext cx="8991600" cy="1828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4416" y="0"/>
              </a:cxn>
              <a:cxn ang="0">
                <a:pos x="4917" y="500"/>
              </a:cxn>
              <a:cxn ang="0">
                <a:pos x="4417" y="1000"/>
              </a:cxn>
              <a:cxn ang="0">
                <a:pos x="0" y="1000"/>
              </a:cxn>
            </a:cxnLst>
            <a:rect l="T0" t="T1" r="T2" b="T3"/>
            <a:pathLst>
              <a:path w="4917" h="1000">
                <a:moveTo>
                  <a:pt x="0" y="0"/>
                </a:moveTo>
                <a:lnTo>
                  <a:pt x="4416" y="0"/>
                </a:lnTo>
                <a:cubicBezTo>
                  <a:pt x="4693" y="0"/>
                  <a:pt x="4917" y="223"/>
                  <a:pt x="4917" y="500"/>
                </a:cubicBezTo>
                <a:cubicBezTo>
                  <a:pt x="4917" y="776"/>
                  <a:pt x="4693" y="999"/>
                  <a:pt x="4417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-112" charset="0"/>
            </a:endParaRPr>
          </a:p>
        </p:txBody>
      </p:sp>
      <p:sp>
        <p:nvSpPr>
          <p:cNvPr id="151559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28600" y="1503363"/>
            <a:ext cx="8077200" cy="1609725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1560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441700"/>
            <a:ext cx="6629400" cy="16764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4CABDD2-8FAB-416C-95E0-3BFE3C3827CC}" type="datetime1">
              <a:rPr lang="en-US"/>
              <a:pPr>
                <a:defRPr/>
              </a:pPr>
              <a:t>11/17/2009</a:t>
            </a:fld>
            <a:endParaRPr lang="en-US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3163"/>
            <a:ext cx="28956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71488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BAAC84F-2FFE-4BFF-8F77-F080982A2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November 1, 2007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76ADF96-8281-487C-AA33-B5FE3A368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2" name="AutoShape 4"/>
          <p:cNvSpPr>
            <a:spLocks noChangeArrowheads="1"/>
          </p:cNvSpPr>
          <p:nvPr/>
        </p:nvSpPr>
        <p:spPr bwMode="blackWhite">
          <a:xfrm>
            <a:off x="0" y="152400"/>
            <a:ext cx="8534400" cy="1066800"/>
          </a:xfrm>
          <a:custGeom>
            <a:avLst/>
            <a:gdLst>
              <a:gd name="G0" fmla="+- 1000 0 0"/>
              <a:gd name="G1" fmla="+- 1000 0 0"/>
              <a:gd name="G2" fmla="+- G0 0 G1"/>
              <a:gd name="G3" fmla="*/ G1 1 2"/>
              <a:gd name="G4" fmla="+- G0 0 G3"/>
              <a:gd name="T0" fmla="*/ 0 w 1000"/>
              <a:gd name="T1" fmla="*/ 0 h 1000"/>
              <a:gd name="T2" fmla="*/ G4 w 1000"/>
              <a:gd name="T3" fmla="*/ G1 h 1000"/>
            </a:gdLst>
            <a:ahLst/>
            <a:cxnLst>
              <a:cxn ang="0">
                <a:pos x="0" y="0"/>
              </a:cxn>
              <a:cxn ang="0">
                <a:pos x="7499" y="0"/>
              </a:cxn>
              <a:cxn ang="0">
                <a:pos x="8000" y="500"/>
              </a:cxn>
              <a:cxn ang="0">
                <a:pos x="7500" y="1000"/>
              </a:cxn>
              <a:cxn ang="0">
                <a:pos x="0" y="1000"/>
              </a:cxn>
            </a:cxnLst>
            <a:rect l="T0" t="T1" r="T2" b="T3"/>
            <a:pathLst>
              <a:path w="8000" h="1000">
                <a:moveTo>
                  <a:pt x="0" y="0"/>
                </a:moveTo>
                <a:lnTo>
                  <a:pt x="7499" y="0"/>
                </a:lnTo>
                <a:cubicBezTo>
                  <a:pt x="7776" y="0"/>
                  <a:pt x="8000" y="223"/>
                  <a:pt x="8000" y="500"/>
                </a:cubicBezTo>
                <a:cubicBezTo>
                  <a:pt x="8000" y="776"/>
                  <a:pt x="7776" y="999"/>
                  <a:pt x="7500" y="1000"/>
                </a:cubicBezTo>
                <a:lnTo>
                  <a:pt x="0" y="1000"/>
                </a:lnTo>
                <a:close/>
              </a:path>
            </a:pathLst>
          </a:custGeom>
          <a:solidFill>
            <a:schemeClr val="folHlink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z="2400">
              <a:latin typeface="Times New Roman" pitchFamily="-112" charset="0"/>
            </a:endParaRP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704975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50536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fld id="{CE7EE850-767E-4789-95DA-FDCB0E164E65}" type="datetime1">
              <a:rPr lang="en-US"/>
              <a:pPr>
                <a:defRPr/>
              </a:pPr>
              <a:t>11/17/2009</a:t>
            </a:fld>
            <a:endParaRPr lang="en-US"/>
          </a:p>
        </p:txBody>
      </p:sp>
      <p:sp>
        <p:nvSpPr>
          <p:cNvPr id="150537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 Black" pitchFamily="-112" charset="0"/>
              </a:defRPr>
            </a:lvl1pPr>
          </a:lstStyle>
          <a:p>
            <a:pPr>
              <a:defRPr/>
            </a:pPr>
            <a:fld id="{BAF059D1-F708-4279-85AE-A355FAF10A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82" r:id="rId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ＭＳ Ｐゴシック" pitchFamily="-112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  <a:ea typeface="ＭＳ Ｐゴシック" pitchFamily="-112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75000"/>
        </a:spcBef>
        <a:spcAft>
          <a:spcPct val="0"/>
        </a:spcAft>
        <a:buClr>
          <a:schemeClr val="hlink"/>
        </a:buClr>
        <a:buSzPct val="80000"/>
        <a:buFont typeface="Wingdings" pitchFamily="-112" charset="2"/>
        <a:buChar char="l"/>
        <a:defRPr sz="2200">
          <a:solidFill>
            <a:schemeClr val="tx1"/>
          </a:solidFill>
          <a:latin typeface="+mn-lt"/>
          <a:ea typeface="ＭＳ Ｐゴシック" pitchFamily="-112" charset="-128"/>
          <a:cs typeface="+mn-cs"/>
        </a:defRPr>
      </a:lvl1pPr>
      <a:lvl2pPr marL="742950" indent="-285750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SzPct val="7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-112" charset="2"/>
        <a:buChar char="l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0" y="1524000"/>
            <a:ext cx="8458200" cy="1470025"/>
          </a:xfrm>
        </p:spPr>
        <p:txBody>
          <a:bodyPr/>
          <a:lstStyle/>
          <a:p>
            <a:r>
              <a:rPr lang="en-US" sz="3600" dirty="0" err="1" smtClean="0"/>
              <a:t>QoS</a:t>
            </a:r>
            <a:r>
              <a:rPr lang="en-US" sz="3600" dirty="0" smtClean="0"/>
              <a:t>-Assured In-Network Processing in Wireless Cyber-Physical Systems: A Survey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buFont typeface="Wingdings" pitchFamily="-112" charset="2"/>
              <a:buNone/>
            </a:pPr>
            <a:r>
              <a:rPr lang="en-US" smtClean="0"/>
              <a:t>Qiao Xiang</a:t>
            </a:r>
          </a:p>
          <a:p>
            <a:pPr>
              <a:buFont typeface="Wingdings" pitchFamily="-112" charset="2"/>
              <a:buNone/>
            </a:pPr>
            <a:r>
              <a:rPr lang="en-US" smtClean="0"/>
              <a:t>Advisor: Hongwei Zhang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Packet Packing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82000" cy="5153025"/>
          </a:xfrm>
        </p:spPr>
        <p:txBody>
          <a:bodyPr/>
          <a:lstStyle/>
          <a:p>
            <a:r>
              <a:rPr lang="en-US" sz="2400" dirty="0" smtClean="0"/>
              <a:t>Assemble small packets into larger ones (No aggregation)</a:t>
            </a:r>
          </a:p>
          <a:p>
            <a:r>
              <a:rPr lang="en-US" sz="2400" dirty="0" smtClean="0"/>
              <a:t>Data correlation is not important</a:t>
            </a:r>
          </a:p>
          <a:p>
            <a:endParaRPr lang="en-US" sz="1600" dirty="0" smtClean="0"/>
          </a:p>
          <a:p>
            <a:r>
              <a:rPr lang="en-US" sz="2400" dirty="0" smtClean="0"/>
              <a:t>Current Research:</a:t>
            </a:r>
          </a:p>
          <a:p>
            <a:pPr>
              <a:buNone/>
            </a:pPr>
            <a:r>
              <a:rPr lang="en-US" sz="2400" dirty="0" smtClean="0"/>
              <a:t>	Schedule small packets to transmit or wait.</a:t>
            </a:r>
          </a:p>
          <a:p>
            <a:pPr>
              <a:buNone/>
            </a:pPr>
            <a:r>
              <a:rPr lang="en-US" sz="2400" dirty="0" smtClean="0"/>
              <a:t>	Approaches: </a:t>
            </a:r>
            <a:r>
              <a:rPr lang="en-US" sz="1800" dirty="0" smtClean="0"/>
              <a:t>Opportunistic, </a:t>
            </a:r>
          </a:p>
          <a:p>
            <a:pPr>
              <a:buNone/>
            </a:pPr>
            <a:r>
              <a:rPr lang="en-US" sz="1800" dirty="0" smtClean="0"/>
              <a:t>			     Pre-defined waiting time</a:t>
            </a:r>
          </a:p>
          <a:p>
            <a:pPr>
              <a:buNone/>
            </a:pPr>
            <a:r>
              <a:rPr lang="en-US" sz="1800" dirty="0" smtClean="0"/>
              <a:t>			     Greedy</a:t>
            </a:r>
          </a:p>
          <a:p>
            <a:pPr>
              <a:buNone/>
            </a:pPr>
            <a:r>
              <a:rPr lang="en-US" sz="1800" dirty="0" smtClean="0"/>
              <a:t>	</a:t>
            </a:r>
            <a:r>
              <a:rPr lang="en-US" sz="2400" dirty="0" smtClean="0"/>
              <a:t>Drawbacks</a:t>
            </a:r>
            <a:r>
              <a:rPr lang="en-US" sz="1800" dirty="0" smtClean="0"/>
              <a:t>:    No hard latency guarantee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Network Coding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28600" y="1704975"/>
            <a:ext cx="8763000" cy="4419600"/>
          </a:xfrm>
        </p:spPr>
        <p:txBody>
          <a:bodyPr/>
          <a:lstStyle/>
          <a:p>
            <a:r>
              <a:rPr lang="en-US" sz="2400" dirty="0" smtClean="0"/>
              <a:t>Make use of the broadcast nature of wireless communication</a:t>
            </a:r>
          </a:p>
          <a:p>
            <a:r>
              <a:rPr lang="en-US" sz="2400" dirty="0" smtClean="0"/>
              <a:t>Main Goal: improve throughput</a:t>
            </a:r>
          </a:p>
          <a:p>
            <a:r>
              <a:rPr lang="en-US" sz="2400" dirty="0" smtClean="0"/>
              <a:t>Current Research:</a:t>
            </a:r>
          </a:p>
          <a:p>
            <a:pPr>
              <a:buNone/>
            </a:pPr>
            <a:r>
              <a:rPr lang="en-US" sz="2400" dirty="0" smtClean="0"/>
              <a:t>	Cooperation of random linear</a:t>
            </a:r>
          </a:p>
          <a:p>
            <a:pPr>
              <a:buNone/>
            </a:pPr>
            <a:r>
              <a:rPr lang="en-US" sz="2400" dirty="0" smtClean="0"/>
              <a:t>	network coding and routing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743200"/>
            <a:ext cx="3886200" cy="3981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Network Coding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5334000"/>
          </a:xfrm>
        </p:spPr>
        <p:txBody>
          <a:bodyPr/>
          <a:lstStyle/>
          <a:p>
            <a:r>
              <a:rPr lang="en-US" dirty="0" smtClean="0"/>
              <a:t>Inter-flow coding: COPE</a:t>
            </a:r>
          </a:p>
          <a:p>
            <a:pPr>
              <a:buNone/>
            </a:pPr>
            <a:r>
              <a:rPr lang="en-US" dirty="0" smtClean="0"/>
              <a:t>	Only packets with different destinations can be coded together</a:t>
            </a:r>
          </a:p>
          <a:p>
            <a:r>
              <a:rPr lang="en-US" dirty="0" smtClean="0"/>
              <a:t>Intra-flow coding: MORE, Pacifier</a:t>
            </a:r>
          </a:p>
          <a:p>
            <a:pPr>
              <a:buNone/>
            </a:pPr>
            <a:r>
              <a:rPr lang="en-US" dirty="0" smtClean="0"/>
              <a:t>	Only packets with the same destination get coded together</a:t>
            </a:r>
          </a:p>
          <a:p>
            <a:pPr lvl="0">
              <a:buClr>
                <a:srgbClr val="996666"/>
              </a:buClr>
            </a:pPr>
            <a:r>
              <a:rPr lang="en-US" dirty="0" smtClean="0">
                <a:solidFill>
                  <a:srgbClr val="000000"/>
                </a:solidFill>
              </a:rPr>
              <a:t>Hybrid coding: </a:t>
            </a:r>
          </a:p>
          <a:p>
            <a:pPr lvl="0">
              <a:buClr>
                <a:srgbClr val="996666"/>
              </a:buClr>
              <a:buNone/>
            </a:pPr>
            <a:r>
              <a:rPr lang="en-US" dirty="0" smtClean="0">
                <a:solidFill>
                  <a:srgbClr val="000000"/>
                </a:solidFill>
              </a:rPr>
              <a:t>	First do inter-flow coding, then do intra-flow coding</a:t>
            </a:r>
          </a:p>
          <a:p>
            <a:pPr lvl="0">
              <a:buClr>
                <a:srgbClr val="996666"/>
              </a:buClr>
              <a:buNone/>
            </a:pPr>
            <a:r>
              <a:rPr lang="en-US" dirty="0" smtClean="0">
                <a:solidFill>
                  <a:srgbClr val="000000"/>
                </a:solidFill>
              </a:rPr>
              <a:t>	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Examples of Inter and Intra Flow Coding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304799" y="1676400"/>
          <a:ext cx="4181139" cy="4038600"/>
        </p:xfrm>
        <a:graphic>
          <a:graphicData uri="http://schemas.openxmlformats.org/presentationml/2006/ole">
            <p:oleObj spid="_x0000_s2052" name="Visio" r:id="rId3" imgW="4155567" imgH="4012692" progId="Visio.Drawing.11">
              <p:embed/>
            </p:oleObj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4648200" y="1981200"/>
          <a:ext cx="4258059" cy="3581400"/>
        </p:xfrm>
        <a:graphic>
          <a:graphicData uri="http://schemas.openxmlformats.org/presentationml/2006/ole">
            <p:oleObj spid="_x0000_s2053" name="Visio" r:id="rId4" imgW="4269867" imgH="3590163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Data Fusion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Goal: Assure data accuracy</a:t>
            </a:r>
          </a:p>
          <a:p>
            <a:r>
              <a:rPr lang="en-US" dirty="0" smtClean="0"/>
              <a:t>More complex than aggregation/compression</a:t>
            </a:r>
          </a:p>
          <a:p>
            <a:r>
              <a:rPr lang="en-US" dirty="0" smtClean="0"/>
              <a:t>Data is processed by sensors before the transmission </a:t>
            </a:r>
          </a:p>
          <a:p>
            <a:r>
              <a:rPr lang="en-US" dirty="0" smtClean="0"/>
              <a:t>Data can be further processed at intermediate sensors during the transmission</a:t>
            </a:r>
          </a:p>
          <a:p>
            <a:r>
              <a:rPr lang="en-US" dirty="0" smtClean="0"/>
              <a:t>Sensors’ roles are more flexible.</a:t>
            </a:r>
          </a:p>
          <a:p>
            <a:r>
              <a:rPr lang="en-US" dirty="0" smtClean="0"/>
              <a:t>Representative works: </a:t>
            </a:r>
            <a:r>
              <a:rPr lang="en-US" dirty="0" err="1" smtClean="0"/>
              <a:t>DFuse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Query Processing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Main Goal: Data Accuracy and energy efficient</a:t>
            </a:r>
          </a:p>
          <a:p>
            <a:r>
              <a:rPr lang="en-US" dirty="0" smtClean="0"/>
              <a:t>Data is only collected when there is a query request.</a:t>
            </a:r>
          </a:p>
          <a:p>
            <a:r>
              <a:rPr lang="en-US" dirty="0" smtClean="0"/>
              <a:t>Requests are optimized before being sent to sensors.</a:t>
            </a:r>
          </a:p>
          <a:p>
            <a:r>
              <a:rPr lang="en-US" dirty="0" smtClean="0"/>
              <a:t>Depending on different query requests, data is processed during the transmission.</a:t>
            </a:r>
          </a:p>
          <a:p>
            <a:r>
              <a:rPr lang="en-US" dirty="0" smtClean="0"/>
              <a:t>Not every sensor need to response to a query request.</a:t>
            </a:r>
          </a:p>
          <a:p>
            <a:r>
              <a:rPr lang="en-US" dirty="0" smtClean="0"/>
              <a:t>Representative works: TAG, CAG, </a:t>
            </a:r>
            <a:r>
              <a:rPr lang="en-US" dirty="0" err="1" smtClean="0"/>
              <a:t>TinyDB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  <a:p>
            <a:pPr eaLnBrk="1" hangingPunct="1"/>
            <a:r>
              <a:rPr lang="en-US" sz="3200" smtClean="0"/>
              <a:t>In-Network Processing Methods</a:t>
            </a:r>
          </a:p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QoS-Assured INP in WCPS</a:t>
            </a:r>
          </a:p>
          <a:p>
            <a:pPr eaLnBrk="1" hangingPunct="1"/>
            <a:r>
              <a:rPr lang="en-US" sz="3200" smtClean="0"/>
              <a:t>Open Issues</a:t>
            </a:r>
            <a:endParaRPr lang="en-US" sz="3200" smtClean="0">
              <a:solidFill>
                <a:srgbClr val="FF0000"/>
              </a:solidFill>
            </a:endParaRPr>
          </a:p>
          <a:p>
            <a:pPr eaLnBrk="1" hangingPunct="1"/>
            <a:r>
              <a:rPr lang="en-US" sz="320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QoS-Assured INP in WCPS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Mission-Critical Real-Time WCPS</a:t>
            </a:r>
          </a:p>
          <a:p>
            <a:pPr>
              <a:buNone/>
            </a:pPr>
            <a:r>
              <a:rPr lang="en-US" sz="3600" dirty="0" smtClean="0"/>
              <a:t>	</a:t>
            </a:r>
            <a:r>
              <a:rPr lang="en-US" sz="2800" dirty="0" smtClean="0"/>
              <a:t>Latency-Guaranteed INP</a:t>
            </a:r>
          </a:p>
          <a:p>
            <a:pPr>
              <a:buNone/>
            </a:pPr>
            <a:r>
              <a:rPr lang="en-US" sz="2800" dirty="0" smtClean="0"/>
              <a:t>	Reliability-Guaranteed INP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Latency-Guaranteed INP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Aggregation:</a:t>
            </a:r>
          </a:p>
          <a:p>
            <a:pPr>
              <a:buNone/>
            </a:pPr>
            <a:r>
              <a:rPr lang="en-US" dirty="0" smtClean="0"/>
              <a:t>	Only Soft-Latency guarantee is provided</a:t>
            </a:r>
          </a:p>
          <a:p>
            <a:pPr>
              <a:buNone/>
            </a:pPr>
            <a:r>
              <a:rPr lang="en-US" dirty="0" smtClean="0"/>
              <a:t>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3048000"/>
          <a:ext cx="7696200" cy="224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End-to-End Latency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One-hop Latency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Feedback control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Define rewards function</a:t>
                      </a:r>
                      <a:endParaRPr lang="en-US" sz="2000" dirty="0"/>
                    </a:p>
                  </a:txBody>
                  <a:tcPr/>
                </a:tc>
              </a:tr>
              <a:tr h="54775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Evenly divide the spare time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Semi-Markov</a:t>
                      </a:r>
                      <a:r>
                        <a:rPr lang="en-US" sz="2000" baseline="0" dirty="0" smtClean="0"/>
                        <a:t> chain</a:t>
                      </a:r>
                      <a:endParaRPr lang="en-US" sz="2000" dirty="0"/>
                    </a:p>
                  </a:txBody>
                  <a:tcPr/>
                </a:tc>
              </a:tr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Define new metric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Latency-Guaranteed INP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Packet Packing</a:t>
            </a:r>
          </a:p>
          <a:p>
            <a:pPr>
              <a:buNone/>
            </a:pPr>
            <a:r>
              <a:rPr lang="en-US" dirty="0" smtClean="0"/>
              <a:t>	 Only Soft-Latency guarantee is provided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			</a:t>
            </a:r>
          </a:p>
          <a:p>
            <a:pPr>
              <a:buNone/>
            </a:pPr>
            <a:r>
              <a:rPr lang="en-US" dirty="0" smtClean="0"/>
              <a:t>				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895600"/>
          <a:ext cx="7696200" cy="22407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8100"/>
                <a:gridCol w="3848100"/>
              </a:tblGrid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End-to-End Latency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One-hop Latency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64322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Grouping packets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Pre-defined packet size</a:t>
                      </a:r>
                      <a:endParaRPr lang="en-US" sz="2000" dirty="0"/>
                    </a:p>
                  </a:txBody>
                  <a:tcPr/>
                </a:tc>
              </a:tr>
              <a:tr h="547756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Opportunistic</a:t>
                      </a:r>
                      <a:endParaRPr lang="en-US" sz="2000" dirty="0"/>
                    </a:p>
                  </a:txBody>
                  <a:tcPr/>
                </a:tc>
              </a:tr>
              <a:tr h="564322">
                <a:tc>
                  <a:txBody>
                    <a:bodyPr/>
                    <a:lstStyle/>
                    <a:p>
                      <a:pPr algn="ctr"/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Feedback control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  <a:p>
            <a:pPr eaLnBrk="1" hangingPunct="1"/>
            <a:r>
              <a:rPr lang="en-US" sz="3200" smtClean="0"/>
              <a:t>In-Network Processing Methods</a:t>
            </a:r>
          </a:p>
          <a:p>
            <a:pPr eaLnBrk="1" hangingPunct="1"/>
            <a:r>
              <a:rPr lang="en-US" sz="3200" smtClean="0"/>
              <a:t>QoS-Assured INP in WCPS</a:t>
            </a:r>
          </a:p>
          <a:p>
            <a:pPr eaLnBrk="1" hangingPunct="1"/>
            <a:r>
              <a:rPr lang="en-US" sz="3200" smtClean="0"/>
              <a:t>Open Issues</a:t>
            </a:r>
          </a:p>
          <a:p>
            <a:pPr eaLnBrk="1" hangingPunct="1"/>
            <a:r>
              <a:rPr lang="en-US" sz="320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Latency-Guaranteed INP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Network Coding</a:t>
            </a:r>
          </a:p>
          <a:p>
            <a:pPr>
              <a:buNone/>
            </a:pPr>
            <a:r>
              <a:rPr lang="en-US" dirty="0" smtClean="0"/>
              <a:t>	Network Coding can improve average end-to-end delay</a:t>
            </a:r>
          </a:p>
          <a:p>
            <a:pPr>
              <a:buNone/>
            </a:pPr>
            <a:r>
              <a:rPr lang="en-US" dirty="0" smtClean="0"/>
              <a:t>	Individual delay of each packet is still an unexplored area</a:t>
            </a:r>
          </a:p>
          <a:p>
            <a:pPr>
              <a:buNone/>
            </a:pPr>
            <a:endParaRPr lang="en-US" dirty="0" smtClean="0"/>
          </a:p>
          <a:p>
            <a:pPr lvl="0">
              <a:buClr>
                <a:srgbClr val="996666"/>
              </a:buClr>
            </a:pPr>
            <a:r>
              <a:rPr lang="en-US" dirty="0" smtClean="0">
                <a:solidFill>
                  <a:srgbClr val="000000"/>
                </a:solidFill>
              </a:rPr>
              <a:t>Data Fusion</a:t>
            </a:r>
          </a:p>
          <a:p>
            <a:pPr lvl="0">
              <a:buClr>
                <a:srgbClr val="996666"/>
              </a:buClr>
              <a:buNone/>
            </a:pPr>
            <a:r>
              <a:rPr lang="en-US" dirty="0" smtClean="0">
                <a:solidFill>
                  <a:srgbClr val="000000"/>
                </a:solidFill>
              </a:rPr>
              <a:t>	Latency constraints can be achieved by adjusting network density</a:t>
            </a:r>
          </a:p>
          <a:p>
            <a:pPr lvl="0">
              <a:buClr>
                <a:srgbClr val="996666"/>
              </a:buClr>
              <a:buNone/>
            </a:pPr>
            <a:r>
              <a:rPr lang="en-US" dirty="0" smtClean="0">
                <a:solidFill>
                  <a:srgbClr val="000000"/>
                </a:solidFill>
              </a:rPr>
              <a:t>	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Reliability-Guaranteed INP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Aggregation, Data Fusion, and Query Processing</a:t>
            </a:r>
          </a:p>
          <a:p>
            <a:pPr>
              <a:buNone/>
            </a:pPr>
            <a:r>
              <a:rPr lang="en-US" dirty="0" smtClean="0"/>
              <a:t>	Traffic load reduced → Collision and Interferences reduced → Reliability is assured</a:t>
            </a:r>
          </a:p>
          <a:p>
            <a:r>
              <a:rPr lang="en-US" dirty="0" smtClean="0"/>
              <a:t>Packet Packing</a:t>
            </a:r>
          </a:p>
          <a:p>
            <a:pPr>
              <a:buNone/>
            </a:pPr>
            <a:r>
              <a:rPr lang="en-US" dirty="0" smtClean="0"/>
              <a:t>	Packet size is controlled to ensure the reliability</a:t>
            </a:r>
          </a:p>
          <a:p>
            <a:pPr lvl="0">
              <a:buClr>
                <a:srgbClr val="996666"/>
              </a:buClr>
            </a:pPr>
            <a:r>
              <a:rPr lang="en-US" dirty="0" smtClean="0">
                <a:solidFill>
                  <a:srgbClr val="000000"/>
                </a:solidFill>
              </a:rPr>
              <a:t>Network Coding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	Similar to packet packing, coding degree can be controlled to ensure the reliability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  <a:p>
            <a:pPr eaLnBrk="1" hangingPunct="1"/>
            <a:r>
              <a:rPr lang="en-US" sz="3200" smtClean="0"/>
              <a:t>In-Network Processing Methods</a:t>
            </a:r>
          </a:p>
          <a:p>
            <a:pPr eaLnBrk="1" hangingPunct="1"/>
            <a:r>
              <a:rPr lang="en-US" sz="3200" smtClean="0"/>
              <a:t>QoS-Assured INP in WCPS</a:t>
            </a:r>
          </a:p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Open Issues</a:t>
            </a:r>
          </a:p>
          <a:p>
            <a:pPr eaLnBrk="1" hangingPunct="1"/>
            <a:r>
              <a:rPr lang="en-US" sz="320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Open Issues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419600"/>
          </a:xfrm>
        </p:spPr>
        <p:txBody>
          <a:bodyPr/>
          <a:lstStyle/>
          <a:p>
            <a:r>
              <a:rPr lang="en-US" sz="2800" smtClean="0"/>
              <a:t>Systematic Modeling and Complexity Analysis</a:t>
            </a:r>
          </a:p>
          <a:p>
            <a:r>
              <a:rPr lang="en-US" sz="2800" smtClean="0"/>
              <a:t>Joint Optimization of QoS and WCPS-specific INP</a:t>
            </a:r>
          </a:p>
          <a:p>
            <a:r>
              <a:rPr lang="en-US" sz="2800" smtClean="0"/>
              <a:t>Cooperation of Different INP Methods in WCPS</a:t>
            </a:r>
          </a:p>
          <a:p>
            <a:r>
              <a:rPr lang="en-US" sz="2800" smtClean="0"/>
              <a:t>Theoretical Foundations of Algorithm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  <a:p>
            <a:pPr eaLnBrk="1" hangingPunct="1"/>
            <a:r>
              <a:rPr lang="en-US" sz="3200" smtClean="0"/>
              <a:t>In-Network Processing Methods</a:t>
            </a:r>
          </a:p>
          <a:p>
            <a:pPr eaLnBrk="1" hangingPunct="1"/>
            <a:r>
              <a:rPr lang="en-US" sz="3200" smtClean="0"/>
              <a:t>QoS-Assured INP in WCPS</a:t>
            </a:r>
          </a:p>
          <a:p>
            <a:pPr eaLnBrk="1" hangingPunct="1"/>
            <a:r>
              <a:rPr lang="en-US" sz="3200" smtClean="0"/>
              <a:t>Open Issues</a:t>
            </a:r>
          </a:p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Introduction</a:t>
            </a:r>
          </a:p>
          <a:p>
            <a:pPr eaLnBrk="1" hangingPunct="1"/>
            <a:r>
              <a:rPr lang="en-US" sz="3200" smtClean="0"/>
              <a:t>In-Network Processing Methods</a:t>
            </a:r>
          </a:p>
          <a:p>
            <a:pPr eaLnBrk="1" hangingPunct="1"/>
            <a:r>
              <a:rPr lang="en-US" sz="3200" smtClean="0"/>
              <a:t>QoS-Assured INP in WCPS</a:t>
            </a:r>
          </a:p>
          <a:p>
            <a:pPr eaLnBrk="1" hangingPunct="1"/>
            <a:r>
              <a:rPr lang="en-US" sz="3200" smtClean="0"/>
              <a:t>Open Issues</a:t>
            </a:r>
          </a:p>
          <a:p>
            <a:pPr eaLnBrk="1" hangingPunct="1"/>
            <a:r>
              <a:rPr lang="en-US" sz="320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924800" cy="4752975"/>
          </a:xfrm>
        </p:spPr>
        <p:txBody>
          <a:bodyPr/>
          <a:lstStyle/>
          <a:p>
            <a:r>
              <a:rPr lang="en-US" sz="2800" dirty="0" smtClean="0"/>
              <a:t>Wireless Sensor Networks:</a:t>
            </a:r>
            <a:r>
              <a:rPr lang="en-US" dirty="0" smtClean="0"/>
              <a:t> </a:t>
            </a:r>
          </a:p>
          <a:p>
            <a:pPr>
              <a:buFont typeface="Wingdings" pitchFamily="-112" charset="2"/>
              <a:buNone/>
            </a:pPr>
            <a:r>
              <a:rPr lang="en-US" dirty="0" smtClean="0"/>
              <a:t>	Highly Resource- (Energy-) and Environment- Constrained</a:t>
            </a:r>
          </a:p>
          <a:p>
            <a:r>
              <a:rPr lang="en-US" sz="2800" dirty="0" smtClean="0"/>
              <a:t>In-Network Processing:</a:t>
            </a:r>
            <a:r>
              <a:rPr lang="en-US" dirty="0" smtClean="0"/>
              <a:t> </a:t>
            </a:r>
          </a:p>
          <a:p>
            <a:pPr>
              <a:buFont typeface="Wingdings" pitchFamily="-112" charset="2"/>
              <a:buNone/>
            </a:pPr>
            <a:r>
              <a:rPr lang="en-US" dirty="0" smtClean="0"/>
              <a:t>	Reduce Traffic Flow → Resource (Energy) Efficient </a:t>
            </a:r>
          </a:p>
          <a:p>
            <a:pPr>
              <a:buClr>
                <a:srgbClr val="996666"/>
              </a:buClr>
            </a:pPr>
            <a:r>
              <a:rPr lang="en-US" sz="2800" dirty="0" smtClean="0">
                <a:solidFill>
                  <a:srgbClr val="000000"/>
                </a:solidFill>
              </a:rPr>
              <a:t>Category:</a:t>
            </a:r>
            <a:r>
              <a:rPr lang="en-US" dirty="0" smtClean="0">
                <a:solidFill>
                  <a:srgbClr val="000000"/>
                </a:solidFill>
              </a:rPr>
              <a:t> </a:t>
            </a:r>
            <a:endParaRPr lang="en-US" sz="1800" dirty="0" smtClean="0"/>
          </a:p>
          <a:p>
            <a:pPr>
              <a:buFont typeface="Wingdings" pitchFamily="-112" charset="2"/>
              <a:buNone/>
            </a:pPr>
            <a:r>
              <a:rPr lang="en-US" sz="1800" dirty="0" smtClean="0"/>
              <a:t>					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143000" y="4648200"/>
          <a:ext cx="6553200" cy="1524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76600"/>
                <a:gridCol w="3276600"/>
              </a:tblGrid>
              <a:tr h="439731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Application Independent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Application Dependent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084269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Data Aggregation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Packet Packing</a:t>
                      </a:r>
                    </a:p>
                    <a:p>
                      <a:pPr algn="ctr"/>
                      <a:r>
                        <a:rPr lang="en-US" sz="2000" dirty="0" smtClean="0">
                          <a:solidFill>
                            <a:srgbClr val="000000"/>
                          </a:solidFill>
                        </a:rPr>
                        <a:t>Network Coding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Data Fusion</a:t>
                      </a:r>
                    </a:p>
                    <a:p>
                      <a:pPr algn="ctr"/>
                      <a:r>
                        <a:rPr lang="en-US" sz="2000" dirty="0" smtClean="0"/>
                        <a:t>Query Processing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From WSN to WCPS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smtClean="0"/>
              <a:t>Wireless Cyber-Physical Systems:</a:t>
            </a:r>
          </a:p>
          <a:p>
            <a:pPr>
              <a:buFont typeface="Wingdings" pitchFamily="-112" charset="2"/>
              <a:buNone/>
            </a:pPr>
            <a:r>
              <a:rPr lang="en-US" smtClean="0"/>
              <a:t>	Close-Loop vs. Open-Loop</a:t>
            </a:r>
          </a:p>
          <a:p>
            <a:r>
              <a:rPr lang="en-US" sz="2800" smtClean="0"/>
              <a:t>INP in WCPS:</a:t>
            </a:r>
          </a:p>
          <a:p>
            <a:pPr>
              <a:buFont typeface="Wingdings" pitchFamily="-112" charset="2"/>
              <a:buNone/>
            </a:pPr>
            <a:r>
              <a:rPr lang="en-US" smtClean="0"/>
              <a:t>	More emphasis on Quality of Service</a:t>
            </a:r>
          </a:p>
          <a:p>
            <a:pPr>
              <a:buFont typeface="Wingdings" pitchFamily="-112" charset="2"/>
              <a:buNone/>
            </a:pPr>
            <a:r>
              <a:rPr lang="en-US" smtClean="0"/>
              <a:t>	e.g., latency and reliability</a:t>
            </a:r>
          </a:p>
          <a:p>
            <a:endParaRPr lang="en-US" smtClean="0"/>
          </a:p>
          <a:p>
            <a:pPr>
              <a:buFont typeface="Wingdings" pitchFamily="-112" charset="2"/>
              <a:buNone/>
            </a:pPr>
            <a:r>
              <a:rPr lang="en-US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Outlines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924800" cy="5638800"/>
          </a:xfrm>
        </p:spPr>
        <p:txBody>
          <a:bodyPr/>
          <a:lstStyle/>
          <a:p>
            <a:pPr eaLnBrk="1" hangingPunct="1"/>
            <a:r>
              <a:rPr lang="en-US" sz="3200" smtClean="0"/>
              <a:t>Introduction</a:t>
            </a:r>
          </a:p>
          <a:p>
            <a:pPr eaLnBrk="1" hangingPunct="1"/>
            <a:r>
              <a:rPr lang="en-US" sz="3200" smtClean="0">
                <a:solidFill>
                  <a:srgbClr val="FF0000"/>
                </a:solidFill>
              </a:rPr>
              <a:t>In-Network Processing Methods</a:t>
            </a:r>
          </a:p>
          <a:p>
            <a:pPr eaLnBrk="1" hangingPunct="1"/>
            <a:r>
              <a:rPr lang="en-US" sz="3200" smtClean="0"/>
              <a:t>QoS-Assured INP in WCPS</a:t>
            </a:r>
          </a:p>
          <a:p>
            <a:pPr eaLnBrk="1" hangingPunct="1"/>
            <a:r>
              <a:rPr lang="en-US" sz="3200" smtClean="0"/>
              <a:t>Open Issues</a:t>
            </a:r>
          </a:p>
          <a:p>
            <a:pPr eaLnBrk="1" hangingPunct="1"/>
            <a:r>
              <a:rPr lang="en-US" sz="3200" smtClean="0"/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In-Network Processing Methods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Data Aggregation</a:t>
            </a:r>
          </a:p>
          <a:p>
            <a:r>
              <a:rPr lang="en-US" sz="2800" dirty="0" smtClean="0"/>
              <a:t>Packet Packing</a:t>
            </a:r>
          </a:p>
          <a:p>
            <a:r>
              <a:rPr lang="en-US" sz="2800" dirty="0" smtClean="0"/>
              <a:t>Network Coding</a:t>
            </a:r>
          </a:p>
          <a:p>
            <a:r>
              <a:rPr lang="en-US" sz="2800" dirty="0" smtClean="0"/>
              <a:t>Data Fusion</a:t>
            </a:r>
          </a:p>
          <a:p>
            <a:r>
              <a:rPr lang="en-US" sz="2800" dirty="0" smtClean="0"/>
              <a:t>Query Processing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Aggregation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Aggregate/Compress Correlated Data</a:t>
            </a:r>
          </a:p>
          <a:p>
            <a:r>
              <a:rPr lang="en-US" sz="2800" dirty="0" smtClean="0"/>
              <a:t>Most common INP mechanism</a:t>
            </a:r>
          </a:p>
          <a:p>
            <a:r>
              <a:rPr lang="en-US" sz="2800" dirty="0" smtClean="0"/>
              <a:t>Different Design Goals:</a:t>
            </a:r>
          </a:p>
          <a:p>
            <a:pPr>
              <a:buFont typeface="Wingdings" pitchFamily="-112" charset="2"/>
              <a:buNone/>
            </a:pPr>
            <a:r>
              <a:rPr lang="en-US" sz="2800" dirty="0" smtClean="0"/>
              <a:t>	</a:t>
            </a:r>
            <a:r>
              <a:rPr lang="en-US" dirty="0" smtClean="0"/>
              <a:t>Energy Efficiency</a:t>
            </a:r>
          </a:p>
          <a:p>
            <a:pPr>
              <a:buFont typeface="Wingdings" pitchFamily="-112" charset="2"/>
              <a:buNone/>
            </a:pPr>
            <a:r>
              <a:rPr lang="en-US" dirty="0" smtClean="0"/>
              <a:t>	Collision Reduction</a:t>
            </a:r>
          </a:p>
          <a:p>
            <a:pPr>
              <a:buFont typeface="Wingdings" pitchFamily="-112" charset="2"/>
              <a:buNone/>
            </a:pPr>
            <a:r>
              <a:rPr lang="en-US" dirty="0" smtClean="0"/>
              <a:t>	Scalability</a:t>
            </a:r>
          </a:p>
          <a:p>
            <a:pPr>
              <a:buFont typeface="Wingdings" pitchFamily="-112" charset="2"/>
              <a:buNone/>
            </a:pPr>
            <a:r>
              <a:rPr lang="en-US" dirty="0" smtClean="0"/>
              <a:t>	Network Lifetime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Aggregation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Current Research:</a:t>
            </a:r>
          </a:p>
          <a:p>
            <a:pPr>
              <a:buNone/>
            </a:pPr>
            <a:r>
              <a:rPr lang="en-US" dirty="0" smtClean="0"/>
              <a:t>	How to build efficient aggregation structure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 lvl="0">
              <a:buClr>
                <a:srgbClr val="996666"/>
              </a:buClr>
            </a:pPr>
            <a:r>
              <a:rPr lang="en-US" sz="2400" dirty="0" smtClean="0"/>
              <a:t>Representative approaches: </a:t>
            </a:r>
          </a:p>
          <a:p>
            <a:pPr lvl="1">
              <a:buClr>
                <a:srgbClr val="996666"/>
              </a:buClr>
            </a:pPr>
            <a:r>
              <a:rPr lang="en-US" dirty="0" smtClean="0"/>
              <a:t>Chain structure</a:t>
            </a:r>
          </a:p>
          <a:p>
            <a:pPr lvl="1">
              <a:buClr>
                <a:srgbClr val="996666"/>
              </a:buClr>
            </a:pPr>
            <a:r>
              <a:rPr lang="en-US" dirty="0" smtClean="0"/>
              <a:t>Cluster structure</a:t>
            </a:r>
          </a:p>
          <a:p>
            <a:pPr lvl="1">
              <a:buClr>
                <a:srgbClr val="996666"/>
              </a:buClr>
            </a:pPr>
            <a:r>
              <a:rPr lang="en-US" dirty="0" smtClean="0"/>
              <a:t>Tree structure</a:t>
            </a:r>
          </a:p>
          <a:p>
            <a:pPr lvl="1">
              <a:buClr>
                <a:srgbClr val="996666"/>
              </a:buClr>
            </a:pPr>
            <a:r>
              <a:rPr lang="en-US" dirty="0" smtClean="0"/>
              <a:t>Structure free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>
  <documentManagement>
    <_SourceUrl xmlns="http://schemas.microsoft.com/sharepoint/v3" xsi:nil="true"/>
    <AutoVersionDisabled xmlns="http://schemas.microsoft.com/sharepoint/v3">false</AutoVersionDisabled>
    <ItemType xmlns="http://schemas.microsoft.com/sharepoint/v3">1</ItemType>
    <Order xmlns="http://schemas.microsoft.com/sharepoint/v3" xsi:nil="true"/>
    <_SharedFileIndex xmlns="http://schemas.microsoft.com/sharepoint/v3" xsi:nil="true"/>
    <MetaInfo xmlns="http://schemas.microsoft.com/sharepoint/v3" xsi:nil="true"/>
    <Description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_Docs_" ma:contentTypeID="0x009A340849DB3D4E45B83CE83C4266E103" ma:contentTypeVersion="" ma:contentTypeDescription="" ma:contentTypeScope="" ma:versionID="b09e6dd551d29d8b96d62f8b5a9f25e7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3e5d9eca856144ce6ca1da655f95619c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ID" minOccurs="0"/>
                <xsd:element ref="ns1:ContentTypeId" minOccurs="0"/>
                <xsd:element ref="ns1:Author" minOccurs="0"/>
                <xsd:element ref="ns1:Editor" minOccurs="0"/>
                <xsd:element ref="ns1:_HasCopyDestinations" minOccurs="0"/>
                <xsd:element ref="ns1:_CopySource" minOccurs="0"/>
                <xsd:element ref="ns1:_ModerationStatus" minOccurs="0"/>
                <xsd:element ref="ns1:_ModerationComments" minOccurs="0"/>
                <xsd:element ref="ns1:FileRef" minOccurs="0"/>
                <xsd:element ref="ns1:FileDirRef" minOccurs="0"/>
                <xsd:element ref="ns1:Last_x0020_Modified" minOccurs="0"/>
                <xsd:element ref="ns1:Created_x0020_Date" minOccurs="0"/>
                <xsd:element ref="ns1:File_x0020_Size" minOccurs="0"/>
                <xsd:element ref="ns1:FSObjType" minOccurs="0"/>
                <xsd:element ref="ns1:CheckedOutUserId" minOccurs="0"/>
                <xsd:element ref="ns1:IsCheckedoutToLocal" minOccurs="0"/>
                <xsd:element ref="ns1:CheckoutUser" minOccurs="0"/>
                <xsd:element ref="ns1:UniqueId" minOccurs="0"/>
                <xsd:element ref="ns1:ProgId" minOccurs="0"/>
                <xsd:element ref="ns1:ScopeId" minOccurs="0"/>
                <xsd:element ref="ns1:VirusStatus" minOccurs="0"/>
                <xsd:element ref="ns1:CheckedOutTitle" minOccurs="0"/>
                <xsd:element ref="ns1:_CheckinComment" minOccurs="0"/>
                <xsd:element ref="ns1:File_x0020_Type" minOccurs="0"/>
                <xsd:element ref="ns1:HTML_x0020_File_x0020_Type" minOccurs="0"/>
                <xsd:element ref="ns1:_SourceUrl" minOccurs="0"/>
                <xsd:element ref="ns1:_SharedFileIndex" minOccurs="0"/>
                <xsd:element ref="ns1:MetaInfo" minOccurs="0"/>
                <xsd:element ref="ns1:_Level" minOccurs="0"/>
                <xsd:element ref="ns1:_IsCurrentVersion" minOccurs="0"/>
                <xsd:element ref="ns1:owshiddenversion" minOccurs="0"/>
                <xsd:element ref="ns1:_UIVersion" minOccurs="0"/>
                <xsd:element ref="ns1:_UIVersionString" minOccurs="0"/>
                <xsd:element ref="ns1:InstanceID" minOccurs="0"/>
                <xsd:element ref="ns1:Order" minOccurs="0"/>
                <xsd:element ref="ns1:GUID" minOccurs="0"/>
                <xsd:element ref="ns1:WorkflowVersion" minOccurs="0"/>
                <xsd:element ref="ns1:WorkflowInstanceID" minOccurs="0"/>
                <xsd:element ref="ns1:ParentVersionString" minOccurs="0"/>
                <xsd:element ref="ns1:ParentLeafName" minOccurs="0"/>
                <xsd:element ref="ns1:AutoVersionDisabled" minOccurs="0"/>
                <xsd:element ref="ns1:ItemType" minOccurs="0"/>
                <xsd:element ref="ns1:Description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ID" ma:index="0" nillable="true" ma:displayName="ID" ma:internalName="ID" ma:readOnly="true">
      <xsd:simpleType>
        <xsd:restriction base="dms:Unknown"/>
      </xsd:simpleType>
    </xsd:element>
    <xsd:element name="ContentTypeId" ma:index="1" nillable="true" ma:displayName="Content Type ID" ma:hidden="true" ma:internalName="ContentTypeId" ma:readOnly="true">
      <xsd:simpleType>
        <xsd:restriction base="dms:Unknown"/>
      </xsd:simpleType>
    </xsd:element>
    <xsd:element name="Author" ma:index="4" nillable="true" ma:displayName="Created By" ma:list="UserInfo" ma:internalName="Auth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" ma:index="6" nillable="true" ma:displayName="Modified By" ma:list="UserInfo" ma:internalName="Edito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HasCopyDestinations" ma:index="7" nillable="true" ma:displayName="Has Copy Destinations" ma:hidden="true" ma:internalName="_HasCopyDestinations" ma:readOnly="true">
      <xsd:simpleType>
        <xsd:restriction base="dms:Boolean"/>
      </xsd:simpleType>
    </xsd:element>
    <xsd:element name="_CopySource" ma:index="8" nillable="true" ma:displayName="Copy Source" ma:internalName="_CopySource" ma:readOnly="true">
      <xsd:simpleType>
        <xsd:restriction base="dms:Text"/>
      </xsd:simpleType>
    </xsd:element>
    <xsd:element name="_ModerationStatus" ma:index="9" nillable="true" ma:displayName="Approval Status" ma:default="0" ma:hidden="true" ma:internalName="_ModerationStatus" ma:readOnly="true">
      <xsd:simpleType>
        <xsd:restriction base="dms:Unknown"/>
      </xsd:simpleType>
    </xsd:element>
    <xsd:element name="_ModerationComments" ma:index="10" nillable="true" ma:displayName="Approver Comments" ma:hidden="true" ma:internalName="_ModerationComments" ma:readOnly="true">
      <xsd:simpleType>
        <xsd:restriction base="dms:Note"/>
      </xsd:simpleType>
    </xsd:element>
    <xsd:element name="FileRef" ma:index="11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DirRef" ma:index="12" nillable="true" ma:displayName="Path" ma:hidden="true" ma:list="Docs" ma:internalName="FileDirRef" ma:readOnly="true" ma:showField="DirName">
      <xsd:simpleType>
        <xsd:restriction base="dms:Lookup"/>
      </xsd:simpleType>
    </xsd:element>
    <xsd:element name="Last_x0020_Modified" ma:index="13" nillable="true" ma:displayName="Modified" ma:format="TRUE" ma:hidden="true" ma:list="Docs" ma:internalName="Last_x0020_Modified" ma:readOnly="true" ma:showField="TimeLastModified">
      <xsd:simpleType>
        <xsd:restriction base="dms:Lookup"/>
      </xsd:simpleType>
    </xsd:element>
    <xsd:element name="Created_x0020_Date" ma:index="14" nillable="true" ma:displayName="Created" ma:format="TRUE" ma:hidden="true" ma:list="Docs" ma:internalName="Created_x0020_Date" ma:readOnly="true" ma:showField="TimeCreated">
      <xsd:simpleType>
        <xsd:restriction base="dms:Lookup"/>
      </xsd:simpleType>
    </xsd:element>
    <xsd:element name="File_x0020_Size" ma:index="15" nillable="true" ma:displayName="File Size" ma:format="TRUE" ma:hidden="true" ma:list="Docs" ma:internalName="File_x0020_Size" ma:readOnly="true" ma:showField="SizeInKB">
      <xsd:simpleType>
        <xsd:restriction base="dms:Lookup"/>
      </xsd:simpleType>
    </xsd:element>
    <xsd:element name="FSObjType" ma:index="16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CheckedOutUserId" ma:index="18" nillable="true" ma:displayName="ID of the User who has the item Checked Out" ma:hidden="true" ma:list="Docs" ma:internalName="CheckedOutUserId" ma:readOnly="true" ma:showField="CheckoutUserId">
      <xsd:simpleType>
        <xsd:restriction base="dms:Lookup"/>
      </xsd:simpleType>
    </xsd:element>
    <xsd:element name="IsCheckedoutToLocal" ma:index="19" nillable="true" ma:displayName="Is Checked out to local" ma:hidden="true" ma:list="Docs" ma:internalName="IsCheckedoutToLocal" ma:readOnly="true" ma:showField="IsCheckoutToLocal">
      <xsd:simpleType>
        <xsd:restriction base="dms:Lookup"/>
      </xsd:simpleType>
    </xsd:element>
    <xsd:element name="CheckoutUser" ma:index="20" nillable="true" ma:displayName="Checked Out To" ma:list="UserInfo" ma:internalName="CheckoutUser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UniqueId" ma:index="22" nillable="true" ma:displayName="Unique Id" ma:hidden="true" ma:list="Docs" ma:internalName="UniqueId" ma:readOnly="true" ma:showField="UniqueId">
      <xsd:simpleType>
        <xsd:restriction base="dms:Lookup"/>
      </xsd:simpleType>
    </xsd:element>
    <xsd:element name="ProgId" ma:index="23" nillable="true" ma:displayName="ProgId" ma:hidden="true" ma:list="Docs" ma:internalName="ProgId" ma:readOnly="true" ma:showField="ProgId">
      <xsd:simpleType>
        <xsd:restriction base="dms:Lookup"/>
      </xsd:simpleType>
    </xsd:element>
    <xsd:element name="ScopeId" ma:index="24" nillable="true" ma:displayName="ScopeId" ma:hidden="true" ma:list="Docs" ma:internalName="ScopeId" ma:readOnly="true" ma:showField="ScopeId">
      <xsd:simpleType>
        <xsd:restriction base="dms:Lookup"/>
      </xsd:simpleType>
    </xsd:element>
    <xsd:element name="VirusStatus" ma:index="25" nillable="true" ma:displayName="Virus Status" ma:format="TRUE" ma:hidden="true" ma:list="Docs" ma:internalName="VirusStatus" ma:readOnly="true" ma:showField="Size">
      <xsd:simpleType>
        <xsd:restriction base="dms:Lookup"/>
      </xsd:simpleType>
    </xsd:element>
    <xsd:element name="CheckedOutTitle" ma:index="26" nillable="true" ma:displayName="Checked Out To" ma:format="TRUE" ma:hidden="true" ma:list="Docs" ma:internalName="CheckedOutTitle" ma:readOnly="true" ma:showField="CheckedOutTitle">
      <xsd:simpleType>
        <xsd:restriction base="dms:Lookup"/>
      </xsd:simpleType>
    </xsd:element>
    <xsd:element name="_CheckinComment" ma:index="27" nillable="true" ma:displayName="Check In Comment" ma:format="TRUE" ma:list="Docs" ma:internalName="_CheckinComment" ma:readOnly="true" ma:showField="CheckinComment">
      <xsd:simpleType>
        <xsd:restriction base="dms:Lookup"/>
      </xsd:simpleType>
    </xsd:element>
    <xsd:element name="File_x0020_Type" ma:index="31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32" nillable="true" ma:displayName="HTML File Type" ma:hidden="true" ma:internalName="HTML_x0020_File_x0020_Type" ma:readOnly="true">
      <xsd:simpleType>
        <xsd:restriction base="dms:Text"/>
      </xsd:simpleType>
    </xsd:element>
    <xsd:element name="_SourceUrl" ma:index="33" nillable="true" ma:displayName="Source Url" ma:hidden="true" ma:internalName="_SourceUrl">
      <xsd:simpleType>
        <xsd:restriction base="dms:Text"/>
      </xsd:simpleType>
    </xsd:element>
    <xsd:element name="_SharedFileIndex" ma:index="34" nillable="true" ma:displayName="Shared File Index" ma:hidden="true" ma:internalName="_SharedFileIndex">
      <xsd:simpleType>
        <xsd:restriction base="dms:Text"/>
      </xsd:simpleType>
    </xsd:element>
    <xsd:element name="MetaInfo" ma:index="44" nillable="true" ma:displayName="Property Bag" ma:hidden="true" ma:list="Docs" ma:internalName="MetaInfo" ma:showField="MetaInfo">
      <xsd:simpleType>
        <xsd:restriction base="dms:Lookup"/>
      </xsd:simpleType>
    </xsd:element>
    <xsd:element name="_Level" ma:index="45" nillable="true" ma:displayName="Level" ma:hidden="true" ma:internalName="_Level" ma:readOnly="true">
      <xsd:simpleType>
        <xsd:restriction base="dms:Unknown"/>
      </xsd:simpleType>
    </xsd:element>
    <xsd:element name="_IsCurrentVersion" ma:index="46" nillable="true" ma:displayName="Is Current Version" ma:hidden="true" ma:internalName="_IsCurrentVersion" ma:readOnly="true">
      <xsd:simpleType>
        <xsd:restriction base="dms:Boolean"/>
      </xsd:simpleType>
    </xsd:element>
    <xsd:element name="owshiddenversion" ma:index="50" nillable="true" ma:displayName="owshiddenversion" ma:hidden="true" ma:internalName="owshiddenversion" ma:readOnly="true">
      <xsd:simpleType>
        <xsd:restriction base="dms:Unknown"/>
      </xsd:simpleType>
    </xsd:element>
    <xsd:element name="_UIVersion" ma:index="51" nillable="true" ma:displayName="UI Version" ma:hidden="true" ma:internalName="_UIVersion" ma:readOnly="true">
      <xsd:simpleType>
        <xsd:restriction base="dms:Unknown"/>
      </xsd:simpleType>
    </xsd:element>
    <xsd:element name="_UIVersionString" ma:index="52" nillable="true" ma:displayName="Version" ma:internalName="_UIVersionString" ma:readOnly="true">
      <xsd:simpleType>
        <xsd:restriction base="dms:Text"/>
      </xsd:simpleType>
    </xsd:element>
    <xsd:element name="InstanceID" ma:index="53" nillable="true" ma:displayName="Instance ID" ma:hidden="true" ma:internalName="InstanceID" ma:readOnly="true">
      <xsd:simpleType>
        <xsd:restriction base="dms:Unknown"/>
      </xsd:simpleType>
    </xsd:element>
    <xsd:element name="Order" ma:index="54" nillable="true" ma:displayName="Order" ma:hidden="true" ma:internalName="Order">
      <xsd:simpleType>
        <xsd:restriction base="dms:Number"/>
      </xsd:simpleType>
    </xsd:element>
    <xsd:element name="GUID" ma:index="55" nillable="true" ma:displayName="GUID" ma:hidden="true" ma:internalName="GUID" ma:readOnly="true">
      <xsd:simpleType>
        <xsd:restriction base="dms:Unknown"/>
      </xsd:simpleType>
    </xsd:element>
    <xsd:element name="WorkflowVersion" ma:index="56" nillable="true" ma:displayName="Workflow Version" ma:hidden="true" ma:internalName="WorkflowVersion" ma:readOnly="true">
      <xsd:simpleType>
        <xsd:restriction base="dms:Unknown"/>
      </xsd:simpleType>
    </xsd:element>
    <xsd:element name="WorkflowInstanceID" ma:index="57" nillable="true" ma:displayName="Workflow Instance ID" ma:hidden="true" ma:internalName="WorkflowInstanceID" ma:readOnly="true">
      <xsd:simpleType>
        <xsd:restriction base="dms:Unknown"/>
      </xsd:simpleType>
    </xsd:element>
    <xsd:element name="ParentVersionString" ma:index="58" nillable="true" ma:displayName="Source Version (Converted Document)" ma:hidden="true" ma:list="Docs" ma:internalName="ParentVersionString" ma:readOnly="true" ma:showField="ParentVersionString">
      <xsd:simpleType>
        <xsd:restriction base="dms:Lookup"/>
      </xsd:simpleType>
    </xsd:element>
    <xsd:element name="ParentLeafName" ma:index="59" nillable="true" ma:displayName="Source Name (Converted Document)" ma:hidden="true" ma:list="Docs" ma:internalName="ParentLeafName" ma:readOnly="true" ma:showField="ParentLeafName">
      <xsd:simpleType>
        <xsd:restriction base="dms:Lookup"/>
      </xsd:simpleType>
    </xsd:element>
    <xsd:element name="AutoVersionDisabled" ma:index="60" nillable="true" ma:displayName="AutoVersionDisabled" ma:default="FALSE" ma:hidden="true" ma:internalName="AutoVersionDisabled">
      <xsd:simpleType>
        <xsd:restriction base="dms:Boolean"/>
      </xsd:simpleType>
    </xsd:element>
    <xsd:element name="ItemType" ma:index="61" nillable="true" ma:displayName="ItemType" ma:default="1" ma:hidden="true" ma:internalName="ItemType">
      <xsd:simpleType>
        <xsd:restriction base="dms:Unknown"/>
      </xsd:simpleType>
    </xsd:element>
    <xsd:element name="Description" ma:index="62" nillable="true" ma:displayName="Description" ma:hidden="true" ma:internalName="Description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" ma:displayName="Content Type" ma:readOnly="true"/>
        <xsd:element ref="dc:title" minOccurs="0" maxOccurs="1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E59EA5C0-4C7A-4198-B83A-92DA3BAC8766}">
  <ds:schemaRefs>
    <ds:schemaRef ds:uri="http://schemas.microsoft.com/office/2006/metadata/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143908C1-5B27-4720-8A55-16AFB16250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ppt11.tmp</Template>
  <TotalTime>1298</TotalTime>
  <Words>389</Words>
  <Application>Microsoft Office PowerPoint</Application>
  <PresentationFormat>On-screen Show (4:3)</PresentationFormat>
  <Paragraphs>170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Radial</vt:lpstr>
      <vt:lpstr>Visio</vt:lpstr>
      <vt:lpstr>QoS-Assured In-Network Processing in Wireless Cyber-Physical Systems: A Survey</vt:lpstr>
      <vt:lpstr>Outlines</vt:lpstr>
      <vt:lpstr>Outlines</vt:lpstr>
      <vt:lpstr>Introduction</vt:lpstr>
      <vt:lpstr>From WSN to WCPS</vt:lpstr>
      <vt:lpstr>Outlines</vt:lpstr>
      <vt:lpstr>In-Network Processing Methods</vt:lpstr>
      <vt:lpstr>Data Aggregation</vt:lpstr>
      <vt:lpstr>Data Aggregation</vt:lpstr>
      <vt:lpstr>Packet Packing</vt:lpstr>
      <vt:lpstr>Network Coding</vt:lpstr>
      <vt:lpstr>Network Coding</vt:lpstr>
      <vt:lpstr>Examples of Inter and Intra Flow Coding</vt:lpstr>
      <vt:lpstr>Data Fusion</vt:lpstr>
      <vt:lpstr>Query Processing</vt:lpstr>
      <vt:lpstr>Outlines</vt:lpstr>
      <vt:lpstr>QoS-Assured INP in WCPS</vt:lpstr>
      <vt:lpstr>Latency-Guaranteed INP</vt:lpstr>
      <vt:lpstr>Latency-Guaranteed INP</vt:lpstr>
      <vt:lpstr>Latency-Guaranteed INP</vt:lpstr>
      <vt:lpstr>Reliability-Guaranteed INP</vt:lpstr>
      <vt:lpstr>Outlines</vt:lpstr>
      <vt:lpstr>Open Issues</vt:lpstr>
      <vt:lpstr>Outlines</vt:lpstr>
    </vt:vector>
  </TitlesOfParts>
  <Company>WSU_DNC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QoS and Routing in the Cognitive Packet Network</dc:title>
  <dc:creator>Xiaohui Liu</dc:creator>
  <cp:lastModifiedBy>Qiao Xiang</cp:lastModifiedBy>
  <cp:revision>466</cp:revision>
  <dcterms:created xsi:type="dcterms:W3CDTF">2009-08-11T15:30:15Z</dcterms:created>
  <dcterms:modified xsi:type="dcterms:W3CDTF">2009-11-18T07:22:15Z</dcterms:modified>
  <cp:contentType>_Docs_</cp:contentType>
</cp:coreProperties>
</file>