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34" r:id="rId3"/>
    <p:sldId id="280" r:id="rId4"/>
    <p:sldId id="288" r:id="rId5"/>
    <p:sldId id="289" r:id="rId6"/>
    <p:sldId id="331" r:id="rId7"/>
    <p:sldId id="291" r:id="rId8"/>
    <p:sldId id="297" r:id="rId9"/>
    <p:sldId id="300" r:id="rId10"/>
    <p:sldId id="302" r:id="rId11"/>
    <p:sldId id="301" r:id="rId12"/>
    <p:sldId id="303" r:id="rId13"/>
    <p:sldId id="304" r:id="rId14"/>
    <p:sldId id="305" r:id="rId15"/>
    <p:sldId id="306" r:id="rId16"/>
    <p:sldId id="336" r:id="rId17"/>
    <p:sldId id="332" r:id="rId18"/>
    <p:sldId id="309" r:id="rId19"/>
    <p:sldId id="310" r:id="rId20"/>
    <p:sldId id="312" r:id="rId21"/>
    <p:sldId id="311" r:id="rId22"/>
    <p:sldId id="295" r:id="rId23"/>
    <p:sldId id="313" r:id="rId24"/>
    <p:sldId id="333" r:id="rId25"/>
    <p:sldId id="294" r:id="rId26"/>
    <p:sldId id="317" r:id="rId27"/>
    <p:sldId id="318" r:id="rId28"/>
    <p:sldId id="315" r:id="rId29"/>
    <p:sldId id="320" r:id="rId30"/>
    <p:sldId id="283" r:id="rId31"/>
    <p:sldId id="287" r:id="rId32"/>
    <p:sldId id="321" r:id="rId33"/>
    <p:sldId id="296" r:id="rId34"/>
    <p:sldId id="278" r:id="rId35"/>
    <p:sldId id="277" r:id="rId36"/>
    <p:sldId id="281" r:id="rId37"/>
    <p:sldId id="323" r:id="rId38"/>
    <p:sldId id="326" r:id="rId39"/>
    <p:sldId id="327" r:id="rId40"/>
    <p:sldId id="324" r:id="rId41"/>
    <p:sldId id="325" r:id="rId42"/>
    <p:sldId id="328" r:id="rId43"/>
    <p:sldId id="335" r:id="rId44"/>
    <p:sldId id="319" r:id="rId45"/>
    <p:sldId id="322" r:id="rId46"/>
    <p:sldId id="298"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18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47" autoAdjust="0"/>
    <p:restoredTop sz="92857" autoAdjust="0"/>
  </p:normalViewPr>
  <p:slideViewPr>
    <p:cSldViewPr>
      <p:cViewPr varScale="1">
        <p:scale>
          <a:sx n="73" d="100"/>
          <a:sy n="73" d="100"/>
        </p:scale>
        <p:origin x="-9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9B863-F545-49FB-98F7-0E6699695D2A}" type="datetimeFigureOut">
              <a:rPr lang="en-US" smtClean="0"/>
              <a:pPr/>
              <a:t>6/12/2012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DD3B9-2415-4117-8B5E-14A88206287D}" type="slidenum">
              <a:rPr lang="en-US" smtClean="0"/>
              <a:pPr/>
              <a:t>‹#›</a:t>
            </a:fld>
            <a:endParaRPr lang="en-US"/>
          </a:p>
        </p:txBody>
      </p:sp>
    </p:spTree>
    <p:extLst>
      <p:ext uri="{BB962C8B-B14F-4D97-AF65-F5344CB8AC3E}">
        <p14:creationId xmlns:p14="http://schemas.microsoft.com/office/powerpoint/2010/main" val="34012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Rate-monotonic_scheduling" TargetMode="External"/><Relationship Id="rId3" Type="http://schemas.openxmlformats.org/officeDocument/2006/relationships/hyperlink" Target="http://en.wikipedia.org/wiki/Scheduling_algorithm" TargetMode="External"/><Relationship Id="rId7" Type="http://schemas.openxmlformats.org/officeDocument/2006/relationships/hyperlink" Target="http://en.wikipedia.org/wiki/Central_processing_unit"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portal.acm.org/citation.cfm?id=78285" TargetMode="External"/><Relationship Id="rId11" Type="http://schemas.openxmlformats.org/officeDocument/2006/relationships/hyperlink" Target="http://en.wikipedia.org/wiki/Real-time_computing" TargetMode="External"/><Relationship Id="rId5" Type="http://schemas.openxmlformats.org/officeDocument/2006/relationships/hyperlink" Target="http://en.wikipedia.org/wiki/Priority_queue" TargetMode="External"/><Relationship Id="rId10" Type="http://schemas.openxmlformats.org/officeDocument/2006/relationships/hyperlink" Target="http://en.wikipedia.org/wiki/Fixed_priority_pre-emptive_scheduling" TargetMode="External"/><Relationship Id="rId4" Type="http://schemas.openxmlformats.org/officeDocument/2006/relationships/hyperlink" Target="http://en.wikipedia.org/wiki/Real-time_operating_system" TargetMode="External"/><Relationship Id="rId9" Type="http://schemas.openxmlformats.org/officeDocument/2006/relationships/hyperlink" Target="http://en.wikipedia.org/wiki/Computer_hardwar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altLang="zh-CN" sz="1200" dirty="0" smtClean="0">
                <a:ea typeface="宋体" pitchFamily="2" charset="-122"/>
              </a:rPr>
              <a:t>{xiaohui,hongwei,xiangq27,chexin,xiju}@</a:t>
            </a:r>
            <a:r>
              <a:rPr lang="en-US" altLang="zh-CN" sz="1200" dirty="0" err="1" smtClean="0">
                <a:ea typeface="宋体" pitchFamily="2" charset="-122"/>
              </a:rPr>
              <a:t>wayne.edu</a:t>
            </a:r>
            <a:endParaRPr lang="en-US" altLang="zh-CN" sz="1200" dirty="0" smtClean="0">
              <a:ea typeface="宋体" pitchFamily="2" charset="-122"/>
            </a:endParaRPr>
          </a:p>
          <a:p>
            <a:pPr eaLnBrk="1" hangingPunct="1">
              <a:lnSpc>
                <a:spcPct val="100000"/>
              </a:lnSpc>
            </a:pPr>
            <a:r>
              <a:rPr lang="en-US" altLang="zh-CN" sz="1200" dirty="0" smtClean="0">
                <a:ea typeface="宋体" pitchFamily="2" charset="-122"/>
              </a:rPr>
              <a:t>http://www.cs.wayne.edu/~hzhang/group</a:t>
            </a:r>
          </a:p>
        </p:txBody>
      </p:sp>
      <p:sp>
        <p:nvSpPr>
          <p:cNvPr id="4" name="Slide Number Placeholder 3"/>
          <p:cNvSpPr>
            <a:spLocks noGrp="1"/>
          </p:cNvSpPr>
          <p:nvPr>
            <p:ph type="sldNum" sz="quarter" idx="10"/>
          </p:nvPr>
        </p:nvSpPr>
        <p:spPr/>
        <p:txBody>
          <a:bodyPr/>
          <a:lstStyle/>
          <a:p>
            <a:fld id="{C52DD3B9-2415-4117-8B5E-14A88206287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Assuming </a:t>
            </a:r>
          </a:p>
          <a:p>
            <a:r>
              <a:rPr lang="en-US" dirty="0" smtClean="0"/>
              <a:t>	FCFS service discipline =&gt; EDF later;</a:t>
            </a:r>
          </a:p>
          <a:p>
            <a:r>
              <a:rPr lang="en-US" dirty="0" smtClean="0"/>
              <a:t>	Node/path queueing does not change.</a:t>
            </a:r>
          </a:p>
          <a:p>
            <a:endParaRPr lang="en-US" dirty="0" smtClean="0"/>
          </a:p>
          <a:p>
            <a:r>
              <a:rPr lang="en-US" dirty="0" smtClean="0"/>
              <a:t>Assuming that the number of packets queued at node $</a:t>
            </a:r>
            <a:r>
              <a:rPr lang="en-US" dirty="0" err="1" smtClean="0"/>
              <a:t>v_i</a:t>
            </a:r>
            <a:r>
              <a:rPr lang="en-US" dirty="0" smtClean="0"/>
              <a:t> (</a:t>
            </a:r>
            <a:r>
              <a:rPr lang="en-US" dirty="0" err="1" smtClean="0"/>
              <a:t>i</a:t>
            </a:r>
            <a:r>
              <a:rPr lang="en-US" dirty="0" smtClean="0"/>
              <a:t> = 0 \</a:t>
            </a:r>
            <a:r>
              <a:rPr lang="en-US" dirty="0" err="1" smtClean="0"/>
              <a:t>ldots</a:t>
            </a:r>
            <a:r>
              <a:rPr lang="en-US" dirty="0" smtClean="0"/>
              <a:t> n))$ is $</a:t>
            </a:r>
            <a:r>
              <a:rPr lang="en-US" dirty="0" err="1" smtClean="0"/>
              <a:t>m_i</a:t>
            </a:r>
            <a:r>
              <a:rPr lang="en-US" dirty="0" smtClean="0"/>
              <a:t>(t)$ at time $t$ and that the packet transmission scheduling algorithm at each node is first-come-first-serve (FCFS), the instantaneous delay along path $P$ at time $t$, denoted by $</a:t>
            </a:r>
            <a:r>
              <a:rPr lang="en-US" dirty="0" err="1" smtClean="0"/>
              <a:t>d_P</a:t>
            </a:r>
            <a:r>
              <a:rPr lang="en-US" dirty="0" smtClean="0"/>
              <a:t>(t)$, is the delay that a packet arriving at $v_0$ at time $t$ experiences in reaching the destination node $v_{n+1}$ assuming that the number of queued packets at each node does not change while the packet is being delivered to $v_{n+1}$. </a:t>
            </a:r>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stationary window of a time series is a maximal consecutive segment of the time series that is weak-sense stationary (i.e., with a constant mean and variance over time).</a:t>
            </a:r>
          </a:p>
          <a:p>
            <a:endParaRPr lang="en-US" dirty="0" smtClean="0"/>
          </a:p>
          <a:p>
            <a:r>
              <a:rPr lang="en-US" dirty="0" smtClean="0"/>
              <a:t>Empirical CDF of the sample size required for estimating the mean packet-time at 90\% accuracy and 90\% confidence level</a:t>
            </a:r>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 real-time requirement on data delivery and the constrained memory size in embedded WSC networks, the </a:t>
            </a:r>
            <a:r>
              <a:rPr lang="en-US" dirty="0" err="1" smtClean="0"/>
              <a:t>stationarity</a:t>
            </a:r>
            <a:r>
              <a:rPr lang="en-US" dirty="0" smtClean="0"/>
              <a:t> window size tends to be greater than the maximum node queue size in general.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Enables distributed computation of the mean and standard deviation of path delay</a:t>
            </a:r>
          </a:p>
          <a:p>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 path</a:t>
            </a:r>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Conjecture: applies to general priority-based service disciplines</a:t>
            </a:r>
            <a:endParaRPr lang="en-US" b="1" dirty="0" smtClean="0"/>
          </a:p>
          <a:p>
            <a:pPr rtl="0"/>
            <a:endParaRPr lang="en-US" b="1" dirty="0" smtClean="0"/>
          </a:p>
          <a:p>
            <a:pPr rtl="0"/>
            <a:r>
              <a:rPr lang="en-US" b="1" dirty="0" smtClean="0"/>
              <a:t>Earliest deadline first</a:t>
            </a:r>
            <a:r>
              <a:rPr lang="en-US" dirty="0" smtClean="0"/>
              <a:t> (</a:t>
            </a:r>
            <a:r>
              <a:rPr lang="en-US" b="1" dirty="0" smtClean="0"/>
              <a:t>EDF</a:t>
            </a:r>
            <a:r>
              <a:rPr lang="en-US" dirty="0" smtClean="0"/>
              <a:t>) or </a:t>
            </a:r>
            <a:r>
              <a:rPr lang="en-US" b="1" dirty="0" smtClean="0"/>
              <a:t>least time to go</a:t>
            </a:r>
            <a:r>
              <a:rPr lang="en-US" dirty="0" smtClean="0"/>
              <a:t> is a dynamic </a:t>
            </a:r>
            <a:r>
              <a:rPr lang="en-US" dirty="0" smtClean="0">
                <a:hlinkClick r:id="rId3" action="ppaction://hlinkfile" tooltip="Scheduling algorithm"/>
              </a:rPr>
              <a:t>scheduling algorithm</a:t>
            </a:r>
            <a:r>
              <a:rPr lang="en-US" dirty="0" smtClean="0"/>
              <a:t> used in </a:t>
            </a:r>
            <a:r>
              <a:rPr lang="en-US" dirty="0" smtClean="0">
                <a:hlinkClick r:id="rId4" action="ppaction://hlinkfile" tooltip="Real-time operating system"/>
              </a:rPr>
              <a:t>real-time operating systems</a:t>
            </a:r>
            <a:r>
              <a:rPr lang="en-US" dirty="0" smtClean="0"/>
              <a:t>. It places processes in a </a:t>
            </a:r>
            <a:r>
              <a:rPr lang="en-US" dirty="0" smtClean="0">
                <a:hlinkClick r:id="rId5" action="ppaction://hlinkfile" tooltip="Priority queue"/>
              </a:rPr>
              <a:t>priority queue</a:t>
            </a:r>
            <a:r>
              <a:rPr lang="en-US" dirty="0" smtClean="0"/>
              <a:t>. Whenever a scheduling event occurs (task finishes, new task released, etc.) the queue will be searched for the process closest to its deadline. This process is the next to be scheduled for execution.</a:t>
            </a:r>
          </a:p>
          <a:p>
            <a:pPr rtl="0"/>
            <a:r>
              <a:rPr lang="en-US" dirty="0" smtClean="0"/>
              <a:t>EDF is an </a:t>
            </a:r>
            <a:r>
              <a:rPr lang="en-US" i="1" dirty="0" smtClean="0"/>
              <a:t>optimal</a:t>
            </a:r>
            <a:r>
              <a:rPr lang="en-US" dirty="0" smtClean="0"/>
              <a:t> scheduling algorithm on preemptive uniprocessors, in the following sense: if a collection of independent </a:t>
            </a:r>
            <a:r>
              <a:rPr lang="en-US" i="1" dirty="0" smtClean="0"/>
              <a:t>jobs,</a:t>
            </a:r>
            <a:r>
              <a:rPr lang="en-US" dirty="0" smtClean="0"/>
              <a:t> each characterized by an arrival time, an execution requirement, and a deadline, can be scheduled (by any algorithm) such that all the jobs complete by their deadlines, the </a:t>
            </a:r>
            <a:r>
              <a:rPr lang="en-US" b="1" dirty="0" smtClean="0"/>
              <a:t>EDF</a:t>
            </a:r>
            <a:r>
              <a:rPr lang="en-US" dirty="0" smtClean="0"/>
              <a:t> will schedule this collection of jobs such that they all complete by their deadlines.</a:t>
            </a:r>
          </a:p>
          <a:p>
            <a:pPr rtl="0"/>
            <a:r>
              <a:rPr lang="en-US" dirty="0" smtClean="0"/>
              <a:t>With scheduling periodic processes that have deadlines equal to their periods, </a:t>
            </a:r>
            <a:r>
              <a:rPr lang="en-US" b="1" dirty="0" smtClean="0"/>
              <a:t>EDF</a:t>
            </a:r>
            <a:r>
              <a:rPr lang="en-US" dirty="0" smtClean="0"/>
              <a:t> has a utilization bound of 100%. Thus, the </a:t>
            </a:r>
            <a:r>
              <a:rPr lang="en-US" dirty="0" err="1" smtClean="0">
                <a:hlinkClick r:id="rId6"/>
              </a:rPr>
              <a:t>schedulability</a:t>
            </a:r>
            <a:r>
              <a:rPr lang="en-US" dirty="0" smtClean="0">
                <a:hlinkClick r:id="rId6"/>
              </a:rPr>
              <a:t> test</a:t>
            </a:r>
            <a:r>
              <a:rPr lang="en-US" dirty="0" smtClean="0"/>
              <a:t> for </a:t>
            </a:r>
            <a:r>
              <a:rPr lang="en-US" b="1" dirty="0" smtClean="0"/>
              <a:t>EDF</a:t>
            </a:r>
            <a:r>
              <a:rPr lang="en-US" dirty="0" smtClean="0"/>
              <a:t> is:</a:t>
            </a:r>
          </a:p>
          <a:p>
            <a:pPr rtl="0"/>
            <a:r>
              <a:rPr lang="en-US" dirty="0" smtClean="0"/>
              <a:t>where the are the worst-case computation-times of the processes and the are their respective inter-arrival periods (assumed to be equal to the relative deadlines).</a:t>
            </a:r>
          </a:p>
          <a:p>
            <a:pPr rtl="0"/>
            <a:r>
              <a:rPr lang="en-US" dirty="0" smtClean="0"/>
              <a:t>That is, EDF can guarantee that all deadlines are met provided that the total </a:t>
            </a:r>
            <a:r>
              <a:rPr lang="en-US" dirty="0" smtClean="0">
                <a:hlinkClick r:id="rId7" action="ppaction://hlinkfile" tooltip="Central processing unit"/>
              </a:rPr>
              <a:t>CPU</a:t>
            </a:r>
            <a:r>
              <a:rPr lang="en-US" dirty="0" smtClean="0"/>
              <a:t> utilization is not more than 100%. So, compared to fixed priority scheduling techniques like </a:t>
            </a:r>
            <a:r>
              <a:rPr lang="en-US" dirty="0" smtClean="0">
                <a:hlinkClick r:id="rId8" action="ppaction://hlinkfile" tooltip="Rate-monotonic scheduling"/>
              </a:rPr>
              <a:t>rate-monotonic scheduling</a:t>
            </a:r>
            <a:r>
              <a:rPr lang="en-US" dirty="0" smtClean="0"/>
              <a:t>, </a:t>
            </a:r>
            <a:r>
              <a:rPr lang="en-US" b="1" dirty="0" smtClean="0"/>
              <a:t>EDF</a:t>
            </a:r>
            <a:r>
              <a:rPr lang="en-US" dirty="0" smtClean="0"/>
              <a:t> can guarantee all the deadlines in the system at higher loading.</a:t>
            </a:r>
          </a:p>
          <a:p>
            <a:pPr rtl="0"/>
            <a:r>
              <a:rPr lang="en-US" dirty="0" smtClean="0"/>
              <a:t>However, when the system is overloaded, the set of processes that will miss deadlines is largely unpredictable (it will be a function of the exact deadlines and time at which the overload occurs.) This is a considerable disadvantage to a real time systems designer. The algorithm is also difficult to implement in </a:t>
            </a:r>
            <a:r>
              <a:rPr lang="en-US" dirty="0" smtClean="0">
                <a:hlinkClick r:id="rId9" action="ppaction://hlinkfile" tooltip="Computer hardware"/>
              </a:rPr>
              <a:t>hardware</a:t>
            </a:r>
            <a:r>
              <a:rPr lang="en-US" dirty="0" smtClean="0"/>
              <a:t> and there is a tricky issue of representing deadlines in different ranges (deadlines must be rounded to finite amounts, typically a few bytes at most). If one uses modular arithmetic to calculate future deadlines relative to now, the field storing a future relative deadline must accommodate at least the value of the (("duration" {of the longest expected time to completion} * 2) + "now"). Therefore </a:t>
            </a:r>
            <a:r>
              <a:rPr lang="en-US" b="1" dirty="0" smtClean="0"/>
              <a:t>EDF</a:t>
            </a:r>
            <a:r>
              <a:rPr lang="en-US" dirty="0" smtClean="0"/>
              <a:t> is not commonly found in industrial real-time computer systems.</a:t>
            </a:r>
          </a:p>
          <a:p>
            <a:pPr rtl="0"/>
            <a:r>
              <a:rPr lang="en-US" dirty="0" smtClean="0"/>
              <a:t>Instead, most real-time computer systems use </a:t>
            </a:r>
            <a:r>
              <a:rPr lang="en-US" dirty="0" smtClean="0">
                <a:hlinkClick r:id="rId10" action="ppaction://hlinkfile" tooltip="Fixed priority pre-emptive scheduling"/>
              </a:rPr>
              <a:t>fixed priority scheduling</a:t>
            </a:r>
            <a:r>
              <a:rPr lang="en-US" dirty="0" smtClean="0"/>
              <a:t> (usually </a:t>
            </a:r>
            <a:r>
              <a:rPr lang="en-US" dirty="0" smtClean="0">
                <a:hlinkClick r:id="rId8" action="ppaction://hlinkfile" tooltip="Rate-monotonic scheduling"/>
              </a:rPr>
              <a:t>rate-monotonic scheduling</a:t>
            </a:r>
            <a:r>
              <a:rPr lang="en-US" dirty="0" smtClean="0"/>
              <a:t>). With fixed priorities, it is easy to predict that overload conditions will cause the low-priority processes to miss deadlines, while the highest-priority process will still meet its deadline.</a:t>
            </a:r>
          </a:p>
          <a:p>
            <a:pPr rtl="0"/>
            <a:r>
              <a:rPr lang="en-US" dirty="0" smtClean="0"/>
              <a:t>There is a significant body of research dealing with </a:t>
            </a:r>
            <a:r>
              <a:rPr lang="en-US" b="1" dirty="0" smtClean="0"/>
              <a:t>EDF</a:t>
            </a:r>
            <a:r>
              <a:rPr lang="en-US" dirty="0" smtClean="0"/>
              <a:t> scheduling in </a:t>
            </a:r>
            <a:r>
              <a:rPr lang="en-US" dirty="0" smtClean="0">
                <a:hlinkClick r:id="rId11" action="ppaction://hlinkfile" tooltip="Real-time computing"/>
              </a:rPr>
              <a:t>real-time computing</a:t>
            </a:r>
            <a:r>
              <a:rPr lang="en-US" dirty="0" smtClean="0"/>
              <a:t>; it is possible to calculate worst case response times of processes in </a:t>
            </a:r>
            <a:r>
              <a:rPr lang="en-US" b="1" dirty="0" smtClean="0"/>
              <a:t>EDF</a:t>
            </a:r>
            <a:r>
              <a:rPr lang="en-US" dirty="0" smtClean="0"/>
              <a:t>, to deal with other types of processes than periodic processes and to use servers to regulate overloads.</a:t>
            </a:r>
          </a:p>
          <a:p>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26</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Light and heavy traffic scenarios: no and high queueing respectively </a:t>
            </a:r>
          </a:p>
          <a:p>
            <a:r>
              <a:rPr lang="en-US" dirty="0" smtClean="0"/>
              <a:t>Routing</a:t>
            </a:r>
            <a:r>
              <a:rPr lang="en-US" baseline="0" dirty="0" smtClean="0"/>
              <a:t> hop counts up to 10; doubles in Indriya</a:t>
            </a:r>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Underestimation</a:t>
            </a:r>
            <a:r>
              <a:rPr lang="en-US" baseline="0" dirty="0" smtClean="0"/>
              <a:t> of quantile</a:t>
            </a:r>
          </a:p>
          <a:p>
            <a:r>
              <a:rPr lang="en-US" baseline="0" dirty="0" smtClean="0"/>
              <a:t>	M-DS, M-DB: less variability due to “a sample of link delay may be used multiple times in distributed sampling of path delay”;</a:t>
            </a:r>
          </a:p>
          <a:p>
            <a:r>
              <a:rPr lang="en-US" baseline="0" dirty="0" smtClean="0"/>
              <a:t>	M-ST: sojourn times at different hops are positively correlated, leading to underestimation of path delay variation</a:t>
            </a:r>
          </a:p>
        </p:txBody>
      </p:sp>
      <p:sp>
        <p:nvSpPr>
          <p:cNvPr id="4" name="Slide Number Placeholder 3"/>
          <p:cNvSpPr>
            <a:spLocks noGrp="1"/>
          </p:cNvSpPr>
          <p:nvPr>
            <p:ph type="sldNum" sz="quarter" idx="10"/>
          </p:nvPr>
        </p:nvSpPr>
        <p:spPr/>
        <p:txBody>
          <a:bodyPr/>
          <a:lstStyle/>
          <a:p>
            <a:fld id="{C52DD3B9-2415-4117-8B5E-14A88206287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MCMP: a multi-path </a:t>
            </a:r>
            <a:r>
              <a:rPr lang="en-US" dirty="0" err="1" smtClean="0"/>
              <a:t>QoS</a:t>
            </a:r>
            <a:r>
              <a:rPr lang="en-US" dirty="0" smtClean="0"/>
              <a:t> routing protocol where end-to-end </a:t>
            </a:r>
            <a:r>
              <a:rPr lang="en-US" dirty="0" err="1" smtClean="0"/>
              <a:t>QoS</a:t>
            </a:r>
            <a:r>
              <a:rPr lang="en-US" dirty="0" smtClean="0"/>
              <a:t> requirements on reliability and timeliness are uniformly divided into per-hop reliability and timeliness requirements, upon which a node chooses the minimum number of next-hops to satisfy the per-hop requirements in data delivery \cite{</a:t>
            </a:r>
            <a:r>
              <a:rPr lang="en-US" dirty="0" err="1" smtClean="0"/>
              <a:t>Fang:multiConstraintQoSMultipath</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30</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Sensing, networking, and computing tightly coupled with the physical process </a:t>
            </a:r>
          </a:p>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 mean delay in MM, MM-CD, SDRCS</a:t>
            </a:r>
            <a:r>
              <a:rPr lang="en-US" baseline="0" dirty="0" smtClean="0"/>
              <a:t> lead to bad performance too;</a:t>
            </a:r>
            <a:endParaRPr lang="en-US" dirty="0" smtClean="0"/>
          </a:p>
          <a:p>
            <a:endParaRPr lang="en-US" dirty="0" smtClean="0"/>
          </a:p>
          <a:p>
            <a:r>
              <a:rPr lang="en-US" dirty="0" smtClean="0"/>
              <a:t>Deadline miss: rejection</a:t>
            </a:r>
            <a:r>
              <a:rPr lang="en-US" baseline="0" dirty="0" smtClean="0"/>
              <a:t> in network and expiration at sink</a:t>
            </a:r>
            <a:endParaRPr lang="en-US" dirty="0" smtClean="0"/>
          </a:p>
          <a:p>
            <a:endParaRPr lang="en-US" dirty="0" smtClean="0"/>
          </a:p>
          <a:p>
            <a:r>
              <a:rPr lang="en-US" dirty="0" smtClean="0"/>
              <a:t>Hop</a:t>
            </a:r>
            <a:r>
              <a:rPr lang="en-US" baseline="0" dirty="0" smtClean="0"/>
              <a:t>s: MTA (3 - 4)  SPEED (3 - 6) MMSPEED (3 - 5)</a:t>
            </a:r>
          </a:p>
          <a:p>
            <a:r>
              <a:rPr lang="en-US" baseline="0" dirty="0" smtClean="0"/>
              <a:t>Causes of deadline miss:</a:t>
            </a:r>
          </a:p>
          <a:p>
            <a:pPr marL="216233" indent="-216233">
              <a:buAutoNum type="arabicParenR"/>
            </a:pPr>
            <a:r>
              <a:rPr lang="en-US" baseline="0" dirty="0" smtClean="0"/>
              <a:t>Longer route: MTA can find stable shortest paths, SPEED has to switch among multiple paths including suboptimal ones, MMSPEED can also use suboptimal paths other than optimal ETX path</a:t>
            </a:r>
          </a:p>
          <a:p>
            <a:pPr marL="216233" indent="-216233">
              <a:buAutoNum type="arabicParenR"/>
            </a:pPr>
            <a:r>
              <a:rPr lang="en-US" baseline="0" dirty="0" smtClean="0"/>
              <a:t>Mean delay: inversion</a:t>
            </a:r>
          </a:p>
          <a:p>
            <a:pPr marL="216233" indent="-216233">
              <a:buAutoNum type="arabicParenR"/>
            </a:pPr>
            <a:r>
              <a:rPr lang="en-US" baseline="0" dirty="0" smtClean="0"/>
              <a:t>SPEED-based metrics are inherently localized: a “fast” neighbor may lead to slow 2-hop or farther away neighbors, while MTA global (e2e delay)</a:t>
            </a:r>
          </a:p>
          <a:p>
            <a:pPr marL="216233" indent="-216233">
              <a:buAutoNum type="arabicParenR"/>
            </a:pPr>
            <a:r>
              <a:rPr lang="en-US" baseline="0" dirty="0" smtClean="0"/>
              <a:t>…</a:t>
            </a:r>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31</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Real-time networking requires us to rethink the whole stack</a:t>
            </a:r>
          </a:p>
          <a:p>
            <a:pPr lvl="1"/>
            <a:r>
              <a:rPr lang="en-US" smtClean="0"/>
              <a:t>Low cost platforms for development and measurement study</a:t>
            </a:r>
          </a:p>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eaLnBrk="0" fontAlgn="base" hangingPunct="0">
              <a:spcBef>
                <a:spcPct val="30000"/>
              </a:spcBef>
              <a:spcAft>
                <a:spcPct val="0"/>
              </a:spcAft>
              <a:defRPr/>
            </a:pPr>
            <a:r>
              <a:rPr lang="en-US" dirty="0" smtClean="0"/>
              <a:t>Open questions: real-time capacity estimation, multi-hop coordinated real-time scheduling, joint real-time routing and scheduling</a:t>
            </a:r>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36</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Instability =&gt;</a:t>
            </a:r>
            <a:r>
              <a:rPr lang="en-US" baseline="0" dirty="0" smtClean="0"/>
              <a:t> e</a:t>
            </a:r>
            <a:r>
              <a:rPr lang="en-US" dirty="0" smtClean="0"/>
              <a:t>stimation error</a:t>
            </a:r>
            <a:r>
              <a:rPr lang="en-US" baseline="0" dirty="0" smtClean="0"/>
              <a:t> =&gt; low performance </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37</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 percentile:</a:t>
            </a:r>
            <a:r>
              <a:rPr lang="en-US" baseline="0" dirty="0" smtClean="0"/>
              <a:t> 86</a:t>
            </a:r>
          </a:p>
          <a:p>
            <a:r>
              <a:rPr lang="en-US" baseline="0" dirty="0" smtClean="0"/>
              <a:t>Max: 728</a:t>
            </a:r>
          </a:p>
          <a:p>
            <a:r>
              <a:rPr lang="en-US" baseline="0" dirty="0" smtClean="0"/>
              <a:t>Median: 23</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38</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stationary window of a time series is a maximal consecutive segment of the time series that is weak-sense stationary (i.e., with a constant mean and variance over time).</a:t>
            </a:r>
          </a:p>
          <a:p>
            <a:endParaRPr lang="en-US" dirty="0" smtClean="0"/>
          </a:p>
          <a:p>
            <a:r>
              <a:rPr lang="en-US" dirty="0" smtClean="0"/>
              <a:t>Empirical CDF of the sample size required for estimating the mean packet-time at 90\% accuracy and 90\% confidence level</a:t>
            </a:r>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 Link/path delay: </a:t>
            </a:r>
          </a:p>
          <a:p>
            <a:pPr lvl="1">
              <a:lnSpc>
                <a:spcPct val="130000"/>
              </a:lnSpc>
            </a:pPr>
            <a:r>
              <a:rPr lang="en-US" dirty="0" smtClean="0"/>
              <a:t>Success of a wireless packet transmission is probabilistic</a:t>
            </a:r>
          </a:p>
          <a:p>
            <a:pPr lvl="1">
              <a:lnSpc>
                <a:spcPct val="130000"/>
              </a:lnSpc>
            </a:pPr>
            <a:r>
              <a:rPr lang="en-US" dirty="0" smtClean="0"/>
              <a:t>For both TDMA- and CSMA-based channel access control </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Empirical CDF of the sample size required to estimate mean path delay at 90\% accuracy and 90\% confidence level</a:t>
            </a:r>
          </a:p>
        </p:txBody>
      </p:sp>
      <p:sp>
        <p:nvSpPr>
          <p:cNvPr id="4" name="Slide Number Placeholder 3"/>
          <p:cNvSpPr>
            <a:spLocks noGrp="1"/>
          </p:cNvSpPr>
          <p:nvPr>
            <p:ph type="sldNum" sz="quarter" idx="10"/>
          </p:nvPr>
        </p:nvSpPr>
        <p:spPr/>
        <p:txBody>
          <a:bodyPr/>
          <a:lstStyle/>
          <a:p>
            <a:fld id="{C52DD3B9-2415-4117-8B5E-14A88206287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44</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empirical cumulative distribution function (CDF) of the relative error in estimating the 90 percentile of path delay using MTA, M-DS, M-DB, and M-ST respectively, where the relative error is defined as the estimated percentile minus the actual percentile and then divided by the actual percentile. We see that M-DS, M-DB, and M-ST underestimate the 90 percentile for 100\%, 60\%, and 20\% of the time respectively. </a:t>
            </a:r>
            <a:endParaRPr lang="en-US" dirty="0"/>
          </a:p>
        </p:txBody>
      </p:sp>
      <p:sp>
        <p:nvSpPr>
          <p:cNvPr id="4" name="Slide Number Placeholder 3"/>
          <p:cNvSpPr>
            <a:spLocks noGrp="1"/>
          </p:cNvSpPr>
          <p:nvPr>
            <p:ph type="sldNum" sz="quarter" idx="10"/>
          </p:nvPr>
        </p:nvSpPr>
        <p:spPr/>
        <p:txBody>
          <a:bodyPr/>
          <a:lstStyle/>
          <a:p>
            <a:fld id="{C52DD3B9-2415-4117-8B5E-14A88206287D}"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Piecewise-parabolic (p^2) prediction</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46</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Estimated – actual 90 percentile</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47</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Instability =&gt;</a:t>
            </a:r>
            <a:r>
              <a:rPr lang="en-US" baseline="0" dirty="0" smtClean="0"/>
              <a:t> e</a:t>
            </a:r>
            <a:r>
              <a:rPr lang="en-US" dirty="0" smtClean="0"/>
              <a:t>stimation error</a:t>
            </a:r>
            <a:r>
              <a:rPr lang="en-US" baseline="0" dirty="0" smtClean="0"/>
              <a:t> =&gt; low performance </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 percentile:</a:t>
            </a:r>
            <a:r>
              <a:rPr lang="en-US" baseline="0" dirty="0" smtClean="0"/>
              <a:t> 86</a:t>
            </a:r>
          </a:p>
          <a:p>
            <a:r>
              <a:rPr lang="en-US" baseline="0" dirty="0" smtClean="0"/>
              <a:t>Max: 728</a:t>
            </a:r>
          </a:p>
          <a:p>
            <a:r>
              <a:rPr lang="en-US" baseline="0" dirty="0" smtClean="0"/>
              <a:t>Median: 23</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DD3B9-2415-4117-8B5E-14A88206287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Sample size for estimating 90 percentile;</a:t>
            </a:r>
            <a:r>
              <a:rPr lang="en-US" sz="1200" kern="1200" baseline="0" dirty="0" smtClean="0">
                <a:solidFill>
                  <a:schemeClr val="tx1"/>
                </a:solidFill>
                <a:latin typeface="+mn-lt"/>
                <a:ea typeface="+mn-ea"/>
                <a:cs typeface="+mn-cs"/>
              </a:rPr>
              <a:t> P^2 algorithm.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Coherence window size for node queuing</a:t>
            </a:r>
            <a:r>
              <a:rPr lang="en-US" sz="1200" kern="1200" baseline="0" dirty="0" smtClean="0">
                <a:solidFill>
                  <a:schemeClr val="tx1"/>
                </a:solidFill>
                <a:latin typeface="+mn-lt"/>
                <a:ea typeface="+mn-ea"/>
                <a:cs typeface="+mn-cs"/>
              </a:rPr>
              <a:t> levels;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Coherence window: maximal consecutive segment of a time series where all the sample values are the same</a:t>
            </a:r>
          </a:p>
        </p:txBody>
      </p:sp>
      <p:sp>
        <p:nvSpPr>
          <p:cNvPr id="4" name="Slide Number Placeholder 3"/>
          <p:cNvSpPr>
            <a:spLocks noGrp="1"/>
          </p:cNvSpPr>
          <p:nvPr>
            <p:ph type="sldNum" sz="quarter" idx="10"/>
          </p:nvPr>
        </p:nvSpPr>
        <p:spPr/>
        <p:txBody>
          <a:bodyPr/>
          <a:lstStyle/>
          <a:p>
            <a:fld id="{C52DD3B9-2415-4117-8B5E-14A88206287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Empirical CDF of the sample size required to estimate mean path delay at 90\% accuracy and 90\% confidence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Path queueing level correlation</a:t>
            </a:r>
          </a:p>
        </p:txBody>
      </p:sp>
      <p:sp>
        <p:nvSpPr>
          <p:cNvPr id="4" name="Slide Number Placeholder 3"/>
          <p:cNvSpPr>
            <a:spLocks noGrp="1"/>
          </p:cNvSpPr>
          <p:nvPr>
            <p:ph type="sldNum" sz="quarter" idx="10"/>
          </p:nvPr>
        </p:nvSpPr>
        <p:spPr/>
        <p:txBody>
          <a:bodyPr/>
          <a:lstStyle/>
          <a:p>
            <a:fld id="{C52DD3B9-2415-4117-8B5E-14A88206287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ChangeArrowheads="1"/>
          </p:cNvSpPr>
          <p:nvPr/>
        </p:nvSpPr>
        <p:spPr bwMode="auto">
          <a:xfrm flipV="1">
            <a:off x="762000" y="3200400"/>
            <a:ext cx="7724775" cy="55563"/>
          </a:xfrm>
          <a:prstGeom prst="rect">
            <a:avLst/>
          </a:prstGeom>
          <a:gradFill rotWithShape="1">
            <a:gsLst>
              <a:gs pos="0">
                <a:srgbClr val="FF6600"/>
              </a:gs>
              <a:gs pos="100000">
                <a:srgbClr val="FF6600">
                  <a:gamma/>
                  <a:shade val="0"/>
                  <a:invGamma/>
                  <a:alpha val="0"/>
                </a:srgbClr>
              </a:gs>
            </a:gsLst>
            <a:lin ang="0" scaled="1"/>
          </a:gradFill>
          <a:ln w="9525">
            <a:noFill/>
            <a:miter lim="800000"/>
            <a:headEnd/>
            <a:tailEnd/>
          </a:ln>
          <a:effectLst/>
        </p:spPr>
        <p:txBody>
          <a:bodyPr wrap="none" anchor="ctr"/>
          <a:lstStyle/>
          <a:p>
            <a:endParaRPr lang="en-US"/>
          </a:p>
        </p:txBody>
      </p:sp>
      <p:sp>
        <p:nvSpPr>
          <p:cNvPr id="9219" name="Rectangle 3"/>
          <p:cNvSpPr>
            <a:spLocks noGrp="1" noChangeArrowheads="1"/>
          </p:cNvSpPr>
          <p:nvPr>
            <p:ph type="ctrTitle"/>
          </p:nvPr>
        </p:nvSpPr>
        <p:spPr>
          <a:xfrm>
            <a:off x="685800" y="1905000"/>
            <a:ext cx="7772400" cy="1143000"/>
          </a:xfrm>
        </p:spPr>
        <p:txBody>
          <a:bodyPr/>
          <a:lstStyle>
            <a:lvl1pPr>
              <a:defRPr sz="2400"/>
            </a:lvl1pPr>
          </a:lstStyle>
          <a:p>
            <a:r>
              <a:rPr lang="en-US" altLang="zh-CN" smtClean="0"/>
              <a:t>Click to edit Master title style</a:t>
            </a:r>
            <a:endParaRPr lang="en-US" altLang="zh-CN"/>
          </a:p>
        </p:txBody>
      </p:sp>
      <p:sp>
        <p:nvSpPr>
          <p:cNvPr id="9220" name="Rectangle 4"/>
          <p:cNvSpPr>
            <a:spLocks noGrp="1" noChangeArrowheads="1"/>
          </p:cNvSpPr>
          <p:nvPr>
            <p:ph type="subTitle" idx="1"/>
          </p:nvPr>
        </p:nvSpPr>
        <p:spPr>
          <a:xfrm>
            <a:off x="1219200" y="3581400"/>
            <a:ext cx="6400800" cy="1752600"/>
          </a:xfrm>
        </p:spPr>
        <p:txBody>
          <a:bodyPr/>
          <a:lstStyle>
            <a:lvl1pPr marL="0" indent="0" algn="ctr">
              <a:buFont typeface="Wingdings" pitchFamily="2" charset="2"/>
              <a:buNone/>
              <a:defRPr/>
            </a:lvl1pPr>
          </a:lstStyle>
          <a:p>
            <a:r>
              <a:rPr lang="en-US" altLang="zh-CN" smtClean="0"/>
              <a:t>Click to edit Master subtitle style</a:t>
            </a:r>
            <a:endParaRPr lang="en-US" altLang="zh-CN"/>
          </a:p>
        </p:txBody>
      </p:sp>
      <p:sp>
        <p:nvSpPr>
          <p:cNvPr id="9221" name="Rectangle 5"/>
          <p:cNvSpPr>
            <a:spLocks noGrp="1" noChangeArrowheads="1"/>
          </p:cNvSpPr>
          <p:nvPr>
            <p:ph type="dt" sz="half" idx="2"/>
          </p:nvPr>
        </p:nvSpPr>
        <p:spPr bwMode="auto">
          <a:xfrm>
            <a:off x="9906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a:defRPr sz="1400" b="0">
                <a:solidFill>
                  <a:schemeClr val="bg2"/>
                </a:solidFill>
                <a:latin typeface="+mn-lt"/>
              </a:defRPr>
            </a:lvl1pPr>
          </a:lstStyle>
          <a:p>
            <a:fld id="{1D8BD707-D9CF-40AE-B4C6-C98DA3205C09}" type="datetimeFigureOut">
              <a:rPr lang="en-US" smtClean="0"/>
              <a:pPr/>
              <a:t>6/12/2012</a:t>
            </a:fld>
            <a:endParaRPr lang="en-US"/>
          </a:p>
        </p:txBody>
      </p:sp>
      <p:sp>
        <p:nvSpPr>
          <p:cNvPr id="9222" name="Rectangle 6"/>
          <p:cNvSpPr>
            <a:spLocks noGrp="1" noChangeArrowheads="1"/>
          </p:cNvSpPr>
          <p:nvPr>
            <p:ph type="ftr" sz="quarter" idx="3"/>
          </p:nvPr>
        </p:nvSpPr>
        <p:spPr bwMode="auto">
          <a:xfrm>
            <a:off x="34290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b="0">
                <a:solidFill>
                  <a:schemeClr val="bg2"/>
                </a:solidFill>
                <a:latin typeface="+mn-lt"/>
              </a:defRPr>
            </a:lvl1pPr>
          </a:lstStyle>
          <a:p>
            <a:endParaRPr lang="en-US"/>
          </a:p>
        </p:txBody>
      </p:sp>
      <p:sp>
        <p:nvSpPr>
          <p:cNvPr id="9223" name="Rectangle 7"/>
          <p:cNvSpPr>
            <a:spLocks noGrp="1" noChangeArrowheads="1"/>
          </p:cNvSpPr>
          <p:nvPr>
            <p:ph type="sldNum" sz="quarter" idx="4"/>
          </p:nvPr>
        </p:nvSpPr>
        <p:spPr bwMode="auto">
          <a:xfrm>
            <a:off x="68580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b="0">
                <a:solidFill>
                  <a:schemeClr val="bg2"/>
                </a:solidFill>
                <a:latin typeface="+mn-lt"/>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304800"/>
            <a:ext cx="1947863"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9277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93038"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724400"/>
          </a:xfrm>
        </p:spPr>
        <p:txBody>
          <a:bodyPr/>
          <a:lstStyle/>
          <a:p>
            <a:r>
              <a:rPr lang="en-US" smtClean="0"/>
              <a:t>Click icon to add table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gray">
          <a:xfrm flipV="1">
            <a:off x="762000" y="1524000"/>
            <a:ext cx="7724775" cy="26988"/>
          </a:xfrm>
          <a:prstGeom prst="rect">
            <a:avLst/>
          </a:prstGeom>
          <a:gradFill rotWithShape="1">
            <a:gsLst>
              <a:gs pos="0">
                <a:srgbClr val="FF6600"/>
              </a:gs>
              <a:gs pos="100000">
                <a:srgbClr val="FF6600">
                  <a:gamma/>
                  <a:shade val="0"/>
                  <a:invGamma/>
                  <a:alpha val="0"/>
                </a:srgbClr>
              </a:gs>
            </a:gsLst>
            <a:lin ang="0" scaled="1"/>
          </a:gradFill>
          <a:ln w="9525">
            <a:noFill/>
            <a:miter lim="800000"/>
            <a:headEnd/>
            <a:tailEnd/>
          </a:ln>
          <a:effectLst/>
        </p:spPr>
        <p:txBody>
          <a:bodyPr rot="10800000" wrap="none" anchor="ctr"/>
          <a:lstStyle/>
          <a:p>
            <a:endParaRPr kumimoji="1" lang="zh-CN" altLang="en-US" sz="2400" b="0">
              <a:latin typeface="Tahoma" pitchFamily="34" charset="0"/>
            </a:endParaRPr>
          </a:p>
        </p:txBody>
      </p:sp>
      <p:sp>
        <p:nvSpPr>
          <p:cNvPr id="8195" name="Rectangle 3"/>
          <p:cNvSpPr>
            <a:spLocks noGrp="1" noChangeArrowheads="1"/>
          </p:cNvSpPr>
          <p:nvPr>
            <p:ph type="title"/>
          </p:nvPr>
        </p:nvSpPr>
        <p:spPr bwMode="auto">
          <a:xfrm>
            <a:off x="685800" y="30480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8196" name="Rectangle 4"/>
          <p:cNvSpPr>
            <a:spLocks noGrp="1" noChangeArrowheads="1"/>
          </p:cNvSpPr>
          <p:nvPr>
            <p:ph type="body" idx="1"/>
          </p:nvPr>
        </p:nvSpPr>
        <p:spPr bwMode="auto">
          <a:xfrm>
            <a:off x="685800" y="15240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Tahoma" pitchFamily="34" charset="0"/>
        </a:defRPr>
      </a:lvl2pPr>
      <a:lvl3pPr algn="l" rtl="0" eaLnBrk="1" fontAlgn="base" hangingPunct="1">
        <a:spcBef>
          <a:spcPct val="0"/>
        </a:spcBef>
        <a:spcAft>
          <a:spcPct val="0"/>
        </a:spcAft>
        <a:defRPr sz="2800">
          <a:solidFill>
            <a:schemeClr val="tx2"/>
          </a:solidFill>
          <a:latin typeface="Tahoma" pitchFamily="34" charset="0"/>
        </a:defRPr>
      </a:lvl3pPr>
      <a:lvl4pPr algn="l" rtl="0" eaLnBrk="1" fontAlgn="base" hangingPunct="1">
        <a:spcBef>
          <a:spcPct val="0"/>
        </a:spcBef>
        <a:spcAft>
          <a:spcPct val="0"/>
        </a:spcAft>
        <a:defRPr sz="2800">
          <a:solidFill>
            <a:schemeClr val="tx2"/>
          </a:solidFill>
          <a:latin typeface="Tahoma" pitchFamily="34" charset="0"/>
        </a:defRPr>
      </a:lvl4pPr>
      <a:lvl5pPr algn="l" rtl="0" eaLnBrk="1" fontAlgn="base" hangingPunct="1">
        <a:spcBef>
          <a:spcPct val="0"/>
        </a:spcBef>
        <a:spcAft>
          <a:spcPct val="0"/>
        </a:spcAft>
        <a:defRPr sz="2800">
          <a:solidFill>
            <a:schemeClr val="tx2"/>
          </a:solidFill>
          <a:latin typeface="Tahoma" pitchFamily="34" charset="0"/>
        </a:defRPr>
      </a:lvl5pPr>
      <a:lvl6pPr marL="457200" algn="l" rtl="0" eaLnBrk="1" fontAlgn="base" hangingPunct="1">
        <a:spcBef>
          <a:spcPct val="0"/>
        </a:spcBef>
        <a:spcAft>
          <a:spcPct val="0"/>
        </a:spcAft>
        <a:defRPr sz="2800">
          <a:solidFill>
            <a:schemeClr val="tx2"/>
          </a:solidFill>
          <a:latin typeface="Tahoma" pitchFamily="34" charset="0"/>
        </a:defRPr>
      </a:lvl6pPr>
      <a:lvl7pPr marL="914400" algn="l" rtl="0" eaLnBrk="1" fontAlgn="base" hangingPunct="1">
        <a:spcBef>
          <a:spcPct val="0"/>
        </a:spcBef>
        <a:spcAft>
          <a:spcPct val="0"/>
        </a:spcAft>
        <a:defRPr sz="2800">
          <a:solidFill>
            <a:schemeClr val="tx2"/>
          </a:solidFill>
          <a:latin typeface="Tahoma" pitchFamily="34" charset="0"/>
        </a:defRPr>
      </a:lvl7pPr>
      <a:lvl8pPr marL="1371600" algn="l" rtl="0" eaLnBrk="1" fontAlgn="base" hangingPunct="1">
        <a:spcBef>
          <a:spcPct val="0"/>
        </a:spcBef>
        <a:spcAft>
          <a:spcPct val="0"/>
        </a:spcAft>
        <a:defRPr sz="2800">
          <a:solidFill>
            <a:schemeClr val="tx2"/>
          </a:solidFill>
          <a:latin typeface="Tahoma" pitchFamily="34" charset="0"/>
        </a:defRPr>
      </a:lvl8pPr>
      <a:lvl9pPr marL="1828800" algn="l" rtl="0" eaLnBrk="1" fontAlgn="base" hangingPunct="1">
        <a:spcBef>
          <a:spcPct val="0"/>
        </a:spcBef>
        <a:spcAft>
          <a:spcPct val="0"/>
        </a:spcAft>
        <a:defRPr sz="2800">
          <a:solidFill>
            <a:schemeClr val="tx2"/>
          </a:solidFill>
          <a:latin typeface="Tahoma" pitchFamily="34" charset="0"/>
        </a:defRPr>
      </a:lvl9pPr>
    </p:titleStyle>
    <p:bodyStyle>
      <a:lvl1pPr marL="342900" indent="-342900" algn="l" rtl="0" eaLnBrk="1" fontAlgn="base" hangingPunct="1">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1" fontAlgn="base" hangingPunct="1">
        <a:lnSpc>
          <a:spcPct val="150000"/>
        </a:lnSpc>
        <a:spcBef>
          <a:spcPct val="20000"/>
        </a:spcBef>
        <a:spcAft>
          <a:spcPct val="0"/>
        </a:spcAft>
        <a:buClr>
          <a:srgbClr val="504785"/>
        </a:buClr>
        <a:buSzPct val="55000"/>
        <a:buFont typeface="Wingdings" pitchFamily="2" charset="2"/>
        <a:buChar char="p"/>
        <a:defRPr>
          <a:solidFill>
            <a:schemeClr val="tx1"/>
          </a:solidFill>
          <a:latin typeface="+mn-lt"/>
        </a:defRPr>
      </a:lvl2pPr>
      <a:lvl3pPr marL="1143000" indent="-228600" algn="l" rtl="0" eaLnBrk="1" fontAlgn="base" hangingPunct="1">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1" fontAlgn="base" hangingPunct="1">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wmf"/><Relationship Id="rId5" Type="http://schemas.openxmlformats.org/officeDocument/2006/relationships/oleObject" Target="../embeddings/oleObject1.bin"/><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3.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8.wmf"/><Relationship Id="rId4" Type="http://schemas.openxmlformats.org/officeDocument/2006/relationships/oleObject" Target="../embeddings/oleObject2.bin"/><Relationship Id="rId9" Type="http://schemas.openxmlformats.org/officeDocument/2006/relationships/image" Target="../media/image44.wmf"/></Relationships>
</file>

<file path=ppt/slides/_rels/slide1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7.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4.wmf"/><Relationship Id="rId5" Type="http://schemas.openxmlformats.org/officeDocument/2006/relationships/oleObject" Target="../embeddings/oleObject7.bin"/><Relationship Id="rId4" Type="http://schemas.openxmlformats.org/officeDocument/2006/relationships/image" Target="../media/image47.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48.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8.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53.w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3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4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5.wmf"/><Relationship Id="rId4"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45.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458200" cy="1143000"/>
          </a:xfrm>
        </p:spPr>
        <p:txBody>
          <a:bodyPr>
            <a:noAutofit/>
          </a:bodyPr>
          <a:lstStyle/>
          <a:p>
            <a:r>
              <a:rPr lang="en-US" sz="3200" dirty="0" smtClean="0">
                <a:latin typeface="Times New Roman" pitchFamily="18" charset="0"/>
                <a:cs typeface="Times New Roman" pitchFamily="18" charset="0"/>
              </a:rPr>
              <a:t>Taming Uncertainties in Real-Time Routing for Wireless Networked Sensing and Control</a:t>
            </a:r>
            <a:endParaRPr lang="en-US" sz="3200" dirty="0">
              <a:latin typeface="Times New Roman" pitchFamily="18" charset="0"/>
              <a:cs typeface="Times New Roman" pitchFamily="18" charset="0"/>
            </a:endParaRPr>
          </a:p>
        </p:txBody>
      </p:sp>
      <p:sp>
        <p:nvSpPr>
          <p:cNvPr id="5" name="Rectangle 3"/>
          <p:cNvSpPr>
            <a:spLocks noGrp="1" noChangeArrowheads="1"/>
          </p:cNvSpPr>
          <p:nvPr>
            <p:ph type="subTitle" idx="1"/>
          </p:nvPr>
        </p:nvSpPr>
        <p:spPr>
          <a:xfrm>
            <a:off x="838200" y="3505200"/>
            <a:ext cx="6781800" cy="685800"/>
          </a:xfrm>
        </p:spPr>
        <p:txBody>
          <a:bodyPr/>
          <a:lstStyle/>
          <a:p>
            <a:pPr>
              <a:lnSpc>
                <a:spcPct val="100000"/>
              </a:lnSpc>
            </a:pPr>
            <a:r>
              <a:rPr lang="en-US" altLang="zh-CN" sz="1800" dirty="0" err="1" smtClean="0">
                <a:ea typeface="宋体" pitchFamily="2" charset="-122"/>
              </a:rPr>
              <a:t>Xiaohui</a:t>
            </a:r>
            <a:r>
              <a:rPr lang="en-US" altLang="zh-CN" sz="1800" dirty="0" smtClean="0">
                <a:ea typeface="宋体" pitchFamily="2" charset="-122"/>
              </a:rPr>
              <a:t> Liu, </a:t>
            </a:r>
            <a:r>
              <a:rPr lang="en-US" altLang="zh-CN" sz="1800" b="1" dirty="0" smtClean="0">
                <a:ea typeface="宋体" pitchFamily="2" charset="-122"/>
              </a:rPr>
              <a:t>Hongwei Zhang</a:t>
            </a:r>
          </a:p>
          <a:p>
            <a:pPr>
              <a:lnSpc>
                <a:spcPct val="100000"/>
              </a:lnSpc>
            </a:pPr>
            <a:r>
              <a:rPr lang="en-US" altLang="zh-CN" sz="1800" dirty="0" err="1" smtClean="0">
                <a:ea typeface="宋体" pitchFamily="2" charset="-122"/>
              </a:rPr>
              <a:t>Qiao</a:t>
            </a:r>
            <a:r>
              <a:rPr lang="en-US" altLang="zh-CN" sz="1800" dirty="0" smtClean="0">
                <a:ea typeface="宋体" pitchFamily="2" charset="-122"/>
              </a:rPr>
              <a:t> Xiang, </a:t>
            </a:r>
            <a:r>
              <a:rPr lang="en-US" altLang="zh-CN" sz="1800" dirty="0" err="1" smtClean="0">
                <a:ea typeface="宋体" pitchFamily="2" charset="-122"/>
              </a:rPr>
              <a:t>Xin</a:t>
            </a:r>
            <a:r>
              <a:rPr lang="en-US" altLang="zh-CN" sz="1800" dirty="0" smtClean="0">
                <a:ea typeface="宋体" pitchFamily="2" charset="-122"/>
              </a:rPr>
              <a:t> </a:t>
            </a:r>
            <a:r>
              <a:rPr lang="en-US" altLang="zh-CN" sz="1800" dirty="0" err="1" smtClean="0">
                <a:ea typeface="宋体" pitchFamily="2" charset="-122"/>
              </a:rPr>
              <a:t>Che</a:t>
            </a:r>
            <a:r>
              <a:rPr lang="en-US" altLang="zh-CN" sz="1800" dirty="0" smtClean="0">
                <a:ea typeface="宋体" pitchFamily="2" charset="-122"/>
              </a:rPr>
              <a:t>, Xi </a:t>
            </a:r>
            <a:r>
              <a:rPr lang="en-US" altLang="zh-CN" sz="1800" dirty="0" err="1" smtClean="0">
                <a:ea typeface="宋体" pitchFamily="2" charset="-122"/>
              </a:rPr>
              <a:t>Ju</a:t>
            </a:r>
            <a:endParaRPr lang="en-US" altLang="zh-CN" sz="1800" dirty="0" smtClean="0">
              <a:ea typeface="宋体" pitchFamily="2" charset="-122"/>
            </a:endParaRPr>
          </a:p>
        </p:txBody>
      </p:sp>
      <p:grpSp>
        <p:nvGrpSpPr>
          <p:cNvPr id="6" name="Group 4"/>
          <p:cNvGrpSpPr>
            <a:grpSpLocks/>
          </p:cNvGrpSpPr>
          <p:nvPr/>
        </p:nvGrpSpPr>
        <p:grpSpPr bwMode="auto">
          <a:xfrm>
            <a:off x="3200400" y="4724400"/>
            <a:ext cx="1828800" cy="1295400"/>
            <a:chOff x="2352" y="3176"/>
            <a:chExt cx="775" cy="534"/>
          </a:xfrm>
        </p:grpSpPr>
        <p:pic>
          <p:nvPicPr>
            <p:cNvPr id="7" name="Picture 5" descr="OldmainF"/>
            <p:cNvPicPr>
              <a:picLocks noChangeAspect="1" noChangeArrowheads="1"/>
            </p:cNvPicPr>
            <p:nvPr/>
          </p:nvPicPr>
          <p:blipFill>
            <a:blip r:embed="rId3" cstate="print"/>
            <a:srcRect/>
            <a:stretch>
              <a:fillRect/>
            </a:stretch>
          </p:blipFill>
          <p:spPr bwMode="auto">
            <a:xfrm>
              <a:off x="2352" y="3176"/>
              <a:ext cx="768" cy="532"/>
            </a:xfrm>
            <a:prstGeom prst="rect">
              <a:avLst/>
            </a:prstGeom>
            <a:noFill/>
            <a:ln w="9525">
              <a:noFill/>
              <a:miter lim="800000"/>
              <a:headEnd/>
              <a:tailEnd/>
            </a:ln>
          </p:spPr>
        </p:pic>
        <p:pic>
          <p:nvPicPr>
            <p:cNvPr id="8" name="Picture 6" descr="wayne_state_university"/>
            <p:cNvPicPr>
              <a:picLocks noChangeAspect="1" noChangeArrowheads="1"/>
            </p:cNvPicPr>
            <p:nvPr/>
          </p:nvPicPr>
          <p:blipFill>
            <a:blip r:embed="rId4" cstate="print"/>
            <a:srcRect/>
            <a:stretch>
              <a:fillRect/>
            </a:stretch>
          </p:blipFill>
          <p:spPr bwMode="auto">
            <a:xfrm>
              <a:off x="2688" y="3534"/>
              <a:ext cx="439" cy="17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multi-timescale estimation (MTE)</a:t>
            </a:r>
            <a:endParaRPr lang="en-US" dirty="0"/>
          </a:p>
        </p:txBody>
      </p:sp>
      <p:sp>
        <p:nvSpPr>
          <p:cNvPr id="3" name="Content Placeholder 2"/>
          <p:cNvSpPr>
            <a:spLocks noGrp="1"/>
          </p:cNvSpPr>
          <p:nvPr>
            <p:ph idx="1"/>
          </p:nvPr>
        </p:nvSpPr>
        <p:spPr>
          <a:xfrm>
            <a:off x="685800" y="1676400"/>
            <a:ext cx="8382000" cy="4724400"/>
          </a:xfrm>
        </p:spPr>
        <p:txBody>
          <a:bodyPr/>
          <a:lstStyle/>
          <a:p>
            <a:r>
              <a:rPr lang="en-US" dirty="0" smtClean="0"/>
              <a:t>Decompose contributors to delay uncertainties for identifying relatively stable attributes in a fast-changing system  </a:t>
            </a:r>
          </a:p>
          <a:p>
            <a:pPr lvl="1"/>
            <a:r>
              <a:rPr lang="en-US" dirty="0" smtClean="0"/>
              <a:t>Dynamic per-packet transmission time</a:t>
            </a:r>
          </a:p>
          <a:p>
            <a:pPr lvl="2"/>
            <a:r>
              <a:rPr lang="en-US" dirty="0" smtClean="0"/>
              <a:t>Relatively stable mean and standard deviation over long timescales </a:t>
            </a:r>
          </a:p>
          <a:p>
            <a:pPr lvl="1"/>
            <a:r>
              <a:rPr lang="en-US" dirty="0" smtClean="0"/>
              <a:t>Dynamic queueing</a:t>
            </a:r>
          </a:p>
          <a:p>
            <a:pPr lvl="2"/>
            <a:r>
              <a:rPr lang="en-US" dirty="0" smtClean="0"/>
              <a:t>Relatively stable in very short timescales </a:t>
            </a:r>
          </a:p>
          <a:p>
            <a:r>
              <a:rPr lang="en-US" dirty="0" smtClean="0"/>
              <a:t>Use probability inequality to derive probabilistic path delay bound</a:t>
            </a:r>
          </a:p>
          <a:p>
            <a:pPr lvl="1"/>
            <a:r>
              <a:rPr lang="en-US" dirty="0" smtClean="0"/>
              <a:t>Derived delay bounds are still orders of magnitude less than the maximum delays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scenario </a:t>
            </a:r>
            <a:endParaRPr lang="en-US" dirty="0"/>
          </a:p>
        </p:txBody>
      </p:sp>
      <p:sp>
        <p:nvSpPr>
          <p:cNvPr id="3" name="Content Placeholder 2"/>
          <p:cNvSpPr>
            <a:spLocks noGrp="1"/>
          </p:cNvSpPr>
          <p:nvPr>
            <p:ph idx="1"/>
          </p:nvPr>
        </p:nvSpPr>
        <p:spPr>
          <a:xfrm>
            <a:off x="762000" y="3733800"/>
            <a:ext cx="7772400" cy="762000"/>
          </a:xfrm>
        </p:spPr>
        <p:txBody>
          <a:bodyPr/>
          <a:lstStyle/>
          <a:p>
            <a:pPr>
              <a:buNone/>
            </a:pPr>
            <a:r>
              <a:rPr lang="en-US" dirty="0" smtClean="0"/>
              <a:t>Instantaneous path delay at time </a:t>
            </a:r>
            <a:r>
              <a:rPr lang="en-US" i="1" dirty="0" smtClean="0"/>
              <a:t>t</a:t>
            </a:r>
            <a:r>
              <a:rPr lang="en-US" dirty="0" smtClean="0"/>
              <a:t>: </a:t>
            </a:r>
          </a:p>
          <a:p>
            <a:endParaRPr lang="en-US" dirty="0"/>
          </a:p>
        </p:txBody>
      </p:sp>
      <p:pic>
        <p:nvPicPr>
          <p:cNvPr id="4098" name="Picture 2" descr="A:\Hongwei\My Dropbox\Research\publications\MTA\figures\aPath.jpg"/>
          <p:cNvPicPr>
            <a:picLocks noChangeAspect="1" noChangeArrowheads="1"/>
          </p:cNvPicPr>
          <p:nvPr/>
        </p:nvPicPr>
        <p:blipFill>
          <a:blip r:embed="rId4" cstate="print"/>
          <a:srcRect/>
          <a:stretch>
            <a:fillRect/>
          </a:stretch>
        </p:blipFill>
        <p:spPr bwMode="auto">
          <a:xfrm>
            <a:off x="838200" y="1828800"/>
            <a:ext cx="5819775" cy="1401664"/>
          </a:xfrm>
          <a:prstGeom prst="rect">
            <a:avLst/>
          </a:prstGeom>
          <a:noFill/>
        </p:spPr>
      </p:pic>
      <p:graphicFrame>
        <p:nvGraphicFramePr>
          <p:cNvPr id="5" name="Object 4"/>
          <p:cNvGraphicFramePr>
            <a:graphicFrameLocks noChangeAspect="1"/>
          </p:cNvGraphicFramePr>
          <p:nvPr/>
        </p:nvGraphicFramePr>
        <p:xfrm>
          <a:off x="2438400" y="4343400"/>
          <a:ext cx="3556000" cy="1333500"/>
        </p:xfrm>
        <a:graphic>
          <a:graphicData uri="http://schemas.openxmlformats.org/presentationml/2006/ole">
            <mc:AlternateContent xmlns:mc="http://schemas.openxmlformats.org/markup-compatibility/2006">
              <mc:Choice xmlns:v="urn:schemas-microsoft-com:vml" Requires="v">
                <p:oleObj spid="_x0000_s4400" name="Equation" r:id="rId5" imgW="1218960" imgH="457200" progId="Equation.3">
                  <p:embed/>
                </p:oleObj>
              </mc:Choice>
              <mc:Fallback>
                <p:oleObj name="Equation" r:id="rId5" imgW="121896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343400"/>
                        <a:ext cx="35560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953000" y="5726668"/>
            <a:ext cx="1447800" cy="369332"/>
          </a:xfrm>
          <a:prstGeom prst="rect">
            <a:avLst/>
          </a:prstGeom>
          <a:noFill/>
        </p:spPr>
        <p:txBody>
          <a:bodyPr wrap="square" rtlCol="0">
            <a:spAutoFit/>
          </a:bodyPr>
          <a:lstStyle/>
          <a:p>
            <a:pPr algn="ctr"/>
            <a:r>
              <a:rPr lang="en-US" dirty="0" smtClean="0"/>
              <a:t>packet-time</a:t>
            </a:r>
            <a:endParaRPr lang="en-US" dirty="0"/>
          </a:p>
        </p:txBody>
      </p:sp>
      <p:sp>
        <p:nvSpPr>
          <p:cNvPr id="7" name="TextBox 6"/>
          <p:cNvSpPr txBox="1"/>
          <p:nvPr/>
        </p:nvSpPr>
        <p:spPr>
          <a:xfrm>
            <a:off x="4343400" y="1812575"/>
            <a:ext cx="2514600" cy="369332"/>
          </a:xfrm>
          <a:prstGeom prst="rect">
            <a:avLst/>
          </a:prstGeom>
          <a:noFill/>
        </p:spPr>
        <p:txBody>
          <a:bodyPr wrap="square" rtlCol="0">
            <a:spAutoFit/>
          </a:bodyPr>
          <a:lstStyle/>
          <a:p>
            <a:pPr algn="ctr"/>
            <a:r>
              <a:rPr lang="en-US" dirty="0" smtClean="0"/>
              <a:t>node queueing level</a:t>
            </a:r>
          </a:p>
        </p:txBody>
      </p:sp>
      <p:sp>
        <p:nvSpPr>
          <p:cNvPr id="8" name="TextBox 7"/>
          <p:cNvSpPr txBox="1"/>
          <p:nvPr/>
        </p:nvSpPr>
        <p:spPr>
          <a:xfrm>
            <a:off x="2057400" y="5726668"/>
            <a:ext cx="1371600" cy="369332"/>
          </a:xfrm>
          <a:prstGeom prst="rect">
            <a:avLst/>
          </a:prstGeom>
          <a:noFill/>
        </p:spPr>
        <p:txBody>
          <a:bodyPr wrap="square" rtlCol="0">
            <a:spAutoFit/>
          </a:bodyPr>
          <a:lstStyle/>
          <a:p>
            <a:pPr algn="ctr"/>
            <a:r>
              <a:rPr lang="en-US" dirty="0" smtClean="0"/>
              <a:t>path delay</a:t>
            </a:r>
          </a:p>
        </p:txBody>
      </p:sp>
      <p:cxnSp>
        <p:nvCxnSpPr>
          <p:cNvPr id="12" name="Straight Arrow Connector 11"/>
          <p:cNvCxnSpPr/>
          <p:nvPr/>
        </p:nvCxnSpPr>
        <p:spPr bwMode="auto">
          <a:xfrm flipV="1">
            <a:off x="5562600" y="5334000"/>
            <a:ext cx="0" cy="38100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Straight Arrow Connector 15"/>
          <p:cNvCxnSpPr/>
          <p:nvPr/>
        </p:nvCxnSpPr>
        <p:spPr bwMode="auto">
          <a:xfrm flipV="1">
            <a:off x="2743200" y="5257800"/>
            <a:ext cx="0" cy="46886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3" name="TextBox 12"/>
          <p:cNvSpPr txBox="1"/>
          <p:nvPr/>
        </p:nvSpPr>
        <p:spPr>
          <a:xfrm>
            <a:off x="685800" y="3124200"/>
            <a:ext cx="1066800" cy="369332"/>
          </a:xfrm>
          <a:prstGeom prst="rect">
            <a:avLst/>
          </a:prstGeom>
          <a:noFill/>
        </p:spPr>
        <p:txBody>
          <a:bodyPr wrap="square" rtlCol="0">
            <a:spAutoFit/>
          </a:bodyPr>
          <a:lstStyle/>
          <a:p>
            <a:pPr algn="ctr"/>
            <a:r>
              <a:rPr lang="en-US" dirty="0" smtClean="0"/>
              <a:t>source</a:t>
            </a:r>
          </a:p>
        </p:txBody>
      </p:sp>
      <p:sp>
        <p:nvSpPr>
          <p:cNvPr id="15" name="TextBox 14"/>
          <p:cNvSpPr txBox="1"/>
          <p:nvPr/>
        </p:nvSpPr>
        <p:spPr>
          <a:xfrm>
            <a:off x="5562600" y="3230464"/>
            <a:ext cx="1447800" cy="369332"/>
          </a:xfrm>
          <a:prstGeom prst="rect">
            <a:avLst/>
          </a:prstGeom>
          <a:noFill/>
        </p:spPr>
        <p:txBody>
          <a:bodyPr wrap="square" rtlCol="0">
            <a:spAutoFit/>
          </a:bodyPr>
          <a:lstStyle/>
          <a:p>
            <a:pPr algn="ctr"/>
            <a:r>
              <a:rPr lang="en-US" dirty="0" smtClean="0"/>
              <a:t>destination</a:t>
            </a:r>
          </a:p>
        </p:txBody>
      </p:sp>
      <p:sp>
        <p:nvSpPr>
          <p:cNvPr id="14" name="Oval 13"/>
          <p:cNvSpPr/>
          <p:nvPr/>
        </p:nvSpPr>
        <p:spPr bwMode="auto">
          <a:xfrm>
            <a:off x="5015345" y="4566166"/>
            <a:ext cx="1004455" cy="844034"/>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7" name="Oval 16"/>
          <p:cNvSpPr/>
          <p:nvPr/>
        </p:nvSpPr>
        <p:spPr bwMode="auto">
          <a:xfrm>
            <a:off x="4191000" y="4343400"/>
            <a:ext cx="824345" cy="422017"/>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77200" cy="1143000"/>
          </a:xfrm>
        </p:spPr>
        <p:txBody>
          <a:bodyPr/>
          <a:lstStyle/>
          <a:p>
            <a:r>
              <a:rPr lang="en-US" dirty="0" smtClean="0"/>
              <a:t>Observation #1: Packet-time distribution is stable</a:t>
            </a:r>
            <a:endParaRPr lang="en-US" dirty="0"/>
          </a:p>
        </p:txBody>
      </p:sp>
      <p:sp>
        <p:nvSpPr>
          <p:cNvPr id="3" name="Content Placeholder 2"/>
          <p:cNvSpPr>
            <a:spLocks noGrp="1"/>
          </p:cNvSpPr>
          <p:nvPr>
            <p:ph idx="1"/>
          </p:nvPr>
        </p:nvSpPr>
        <p:spPr>
          <a:xfrm>
            <a:off x="685800" y="1600200"/>
            <a:ext cx="7772400" cy="838200"/>
          </a:xfrm>
        </p:spPr>
        <p:txBody>
          <a:bodyPr/>
          <a:lstStyle/>
          <a:p>
            <a:r>
              <a:rPr lang="en-US" sz="1800" dirty="0" smtClean="0"/>
              <a:t>Stability of packet-time distribution enables accurate estimation of the mean and standard deviation of packet-time</a:t>
            </a:r>
            <a:endParaRPr lang="en-US" sz="1800" dirty="0"/>
          </a:p>
        </p:txBody>
      </p:sp>
      <p:pic>
        <p:nvPicPr>
          <p:cNvPr id="5122" name="Picture 2" descr="A:\Hongwei\My Dropbox\Research\publications\MTA\figures\packet_time_time_series.eps"/>
          <p:cNvPicPr>
            <a:picLocks noChangeAspect="1" noChangeArrowheads="1"/>
          </p:cNvPicPr>
          <p:nvPr/>
        </p:nvPicPr>
        <p:blipFill>
          <a:blip r:embed="rId3" cstate="print"/>
          <a:srcRect/>
          <a:stretch>
            <a:fillRect/>
          </a:stretch>
        </p:blipFill>
        <p:spPr bwMode="auto">
          <a:xfrm>
            <a:off x="-4876800" y="838200"/>
            <a:ext cx="4147185" cy="2409190"/>
          </a:xfrm>
          <a:prstGeom prst="rect">
            <a:avLst/>
          </a:prstGeom>
          <a:noFill/>
        </p:spPr>
      </p:pic>
      <p:pic>
        <p:nvPicPr>
          <p:cNvPr id="5123" name="Picture 3" descr="A:\Hongwei\My Dropbox\Research\publications\MTA\figures\packet_time_coherence_window_hist.eps"/>
          <p:cNvPicPr>
            <a:picLocks noChangeAspect="1" noChangeArrowheads="1"/>
          </p:cNvPicPr>
          <p:nvPr/>
        </p:nvPicPr>
        <p:blipFill>
          <a:blip r:embed="rId4" cstate="print"/>
          <a:srcRect/>
          <a:stretch>
            <a:fillRect/>
          </a:stretch>
        </p:blipFill>
        <p:spPr bwMode="auto">
          <a:xfrm>
            <a:off x="533400" y="2895600"/>
            <a:ext cx="4093845" cy="2960370"/>
          </a:xfrm>
          <a:prstGeom prst="rect">
            <a:avLst/>
          </a:prstGeom>
          <a:noFill/>
        </p:spPr>
      </p:pic>
      <p:pic>
        <p:nvPicPr>
          <p:cNvPr id="5124" name="Picture 4" descr="A:\Hongwei\My Dropbox\Research\publications\MTA\figures\packet_time_sample_size_cdf.eps"/>
          <p:cNvPicPr>
            <a:picLocks noChangeAspect="1" noChangeArrowheads="1"/>
          </p:cNvPicPr>
          <p:nvPr/>
        </p:nvPicPr>
        <p:blipFill>
          <a:blip r:embed="rId5" cstate="print"/>
          <a:srcRect/>
          <a:stretch>
            <a:fillRect/>
          </a:stretch>
        </p:blipFill>
        <p:spPr bwMode="auto">
          <a:xfrm>
            <a:off x="4800600" y="2819400"/>
            <a:ext cx="4164965" cy="3053715"/>
          </a:xfrm>
          <a:prstGeom prst="rect">
            <a:avLst/>
          </a:prstGeom>
          <a:noFill/>
        </p:spPr>
      </p:pic>
      <p:sp>
        <p:nvSpPr>
          <p:cNvPr id="7" name="Oval 6"/>
          <p:cNvSpPr/>
          <p:nvPr/>
        </p:nvSpPr>
        <p:spPr bwMode="auto">
          <a:xfrm>
            <a:off x="838200" y="5257800"/>
            <a:ext cx="762000" cy="5334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8" name="Oval 7"/>
          <p:cNvSpPr/>
          <p:nvPr/>
        </p:nvSpPr>
        <p:spPr bwMode="auto">
          <a:xfrm>
            <a:off x="6477000" y="5257800"/>
            <a:ext cx="2514600" cy="6858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estimation of mean path delay</a:t>
            </a:r>
            <a:endParaRPr lang="en-US" dirty="0"/>
          </a:p>
        </p:txBody>
      </p:sp>
      <p:graphicFrame>
        <p:nvGraphicFramePr>
          <p:cNvPr id="6146" name="Object 2"/>
          <p:cNvGraphicFramePr>
            <a:graphicFrameLocks noChangeAspect="1"/>
          </p:cNvGraphicFramePr>
          <p:nvPr/>
        </p:nvGraphicFramePr>
        <p:xfrm>
          <a:off x="2438400" y="1752600"/>
          <a:ext cx="3556000" cy="1333500"/>
        </p:xfrm>
        <a:graphic>
          <a:graphicData uri="http://schemas.openxmlformats.org/presentationml/2006/ole">
            <mc:AlternateContent xmlns:mc="http://schemas.openxmlformats.org/markup-compatibility/2006">
              <mc:Choice xmlns:v="urn:schemas-microsoft-com:vml" Requires="v">
                <p:oleObj spid="_x0000_s7051" name="Equation" r:id="rId4" imgW="1218960" imgH="457200" progId="Equation.3">
                  <p:embed/>
                </p:oleObj>
              </mc:Choice>
              <mc:Fallback>
                <p:oleObj name="Equation" r:id="rId4" imgW="121896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35560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4495800" y="3276600"/>
          <a:ext cx="3333750" cy="703263"/>
        </p:xfrm>
        <a:graphic>
          <a:graphicData uri="http://schemas.openxmlformats.org/presentationml/2006/ole">
            <mc:AlternateContent xmlns:mc="http://schemas.openxmlformats.org/markup-compatibility/2006">
              <mc:Choice xmlns:v="urn:schemas-microsoft-com:vml" Requires="v">
                <p:oleObj spid="_x0000_s7052" name="Equation" r:id="rId6" imgW="1143000" imgH="241200" progId="Equation.3">
                  <p:embed/>
                </p:oleObj>
              </mc:Choice>
              <mc:Fallback>
                <p:oleObj name="Equation" r:id="rId6" imgW="114300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276600"/>
                        <a:ext cx="333375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1981200" y="4419600"/>
          <a:ext cx="5556250" cy="1260475"/>
        </p:xfrm>
        <a:graphic>
          <a:graphicData uri="http://schemas.openxmlformats.org/presentationml/2006/ole">
            <mc:AlternateContent xmlns:mc="http://schemas.openxmlformats.org/markup-compatibility/2006">
              <mc:Choice xmlns:v="urn:schemas-microsoft-com:vml" Requires="v">
                <p:oleObj spid="_x0000_s7053" name="Equation" r:id="rId8" imgW="1904760" imgH="431640" progId="Equation.3">
                  <p:embed/>
                </p:oleObj>
              </mc:Choice>
              <mc:Fallback>
                <p:oleObj name="Equation" r:id="rId8" imgW="190476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419600"/>
                        <a:ext cx="5556250"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own Arrow 6"/>
          <p:cNvSpPr/>
          <p:nvPr/>
        </p:nvSpPr>
        <p:spPr bwMode="auto">
          <a:xfrm>
            <a:off x="4038600" y="3200400"/>
            <a:ext cx="304800" cy="1143000"/>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8" name="Oval 7"/>
          <p:cNvSpPr/>
          <p:nvPr/>
        </p:nvSpPr>
        <p:spPr bwMode="auto">
          <a:xfrm>
            <a:off x="4876800" y="1905000"/>
            <a:ext cx="1219200" cy="10668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cxnSp>
        <p:nvCxnSpPr>
          <p:cNvPr id="11" name="Straight Connector 10"/>
          <p:cNvCxnSpPr/>
          <p:nvPr/>
        </p:nvCxnSpPr>
        <p:spPr bwMode="auto">
          <a:xfrm>
            <a:off x="4495800" y="4038600"/>
            <a:ext cx="15240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cxnSp>
        <p:nvCxnSpPr>
          <p:cNvPr id="12" name="Straight Connector 11"/>
          <p:cNvCxnSpPr/>
          <p:nvPr/>
        </p:nvCxnSpPr>
        <p:spPr bwMode="auto">
          <a:xfrm>
            <a:off x="1981200" y="5410200"/>
            <a:ext cx="15240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1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#2: packet-time is uncorrelated </a:t>
            </a:r>
            <a:endParaRPr lang="en-US" dirty="0"/>
          </a:p>
        </p:txBody>
      </p:sp>
      <p:pic>
        <p:nvPicPr>
          <p:cNvPr id="7170" name="Picture 2" descr="A:\Hongwei\My Dropbox\Research\publications\MTA\figures\intra_node_mac_delay_corr.eps"/>
          <p:cNvPicPr>
            <a:picLocks noChangeAspect="1" noChangeArrowheads="1"/>
          </p:cNvPicPr>
          <p:nvPr/>
        </p:nvPicPr>
        <p:blipFill>
          <a:blip r:embed="rId3" cstate="print"/>
          <a:srcRect/>
          <a:stretch>
            <a:fillRect/>
          </a:stretch>
        </p:blipFill>
        <p:spPr bwMode="auto">
          <a:xfrm>
            <a:off x="228600" y="1981200"/>
            <a:ext cx="4116070" cy="2955925"/>
          </a:xfrm>
          <a:prstGeom prst="rect">
            <a:avLst/>
          </a:prstGeom>
          <a:noFill/>
        </p:spPr>
      </p:pic>
      <p:pic>
        <p:nvPicPr>
          <p:cNvPr id="7171" name="Picture 3" descr="A:\Hongwei\My Dropbox\Research\publications\MTA\figures\pkt_time_corr_cross_hop.eps"/>
          <p:cNvPicPr>
            <a:picLocks noChangeAspect="1" noChangeArrowheads="1"/>
          </p:cNvPicPr>
          <p:nvPr/>
        </p:nvPicPr>
        <p:blipFill>
          <a:blip r:embed="rId4" cstate="print"/>
          <a:srcRect/>
          <a:stretch>
            <a:fillRect/>
          </a:stretch>
        </p:blipFill>
        <p:spPr bwMode="auto">
          <a:xfrm>
            <a:off x="4799330" y="1981200"/>
            <a:ext cx="4116070" cy="2955925"/>
          </a:xfrm>
          <a:prstGeom prst="rect">
            <a:avLst/>
          </a:prstGeom>
          <a:noFill/>
        </p:spPr>
      </p:pic>
      <p:sp>
        <p:nvSpPr>
          <p:cNvPr id="6" name="TextBox 5"/>
          <p:cNvSpPr txBox="1"/>
          <p:nvPr/>
        </p:nvSpPr>
        <p:spPr>
          <a:xfrm>
            <a:off x="1371600" y="5144869"/>
            <a:ext cx="2362200" cy="646331"/>
          </a:xfrm>
          <a:prstGeom prst="rect">
            <a:avLst/>
          </a:prstGeom>
          <a:noFill/>
        </p:spPr>
        <p:txBody>
          <a:bodyPr wrap="square" rtlCol="0">
            <a:spAutoFit/>
          </a:bodyPr>
          <a:lstStyle/>
          <a:p>
            <a:pPr algn="ctr"/>
            <a:r>
              <a:rPr lang="en-US" dirty="0" smtClean="0"/>
              <a:t>Packet-time along the same link</a:t>
            </a:r>
            <a:endParaRPr lang="en-US" dirty="0"/>
          </a:p>
        </p:txBody>
      </p:sp>
      <p:sp>
        <p:nvSpPr>
          <p:cNvPr id="7" name="TextBox 6"/>
          <p:cNvSpPr txBox="1"/>
          <p:nvPr/>
        </p:nvSpPr>
        <p:spPr>
          <a:xfrm>
            <a:off x="5715000" y="5144869"/>
            <a:ext cx="2895600" cy="646331"/>
          </a:xfrm>
          <a:prstGeom prst="rect">
            <a:avLst/>
          </a:prstGeom>
          <a:noFill/>
        </p:spPr>
        <p:txBody>
          <a:bodyPr wrap="square" rtlCol="0">
            <a:spAutoFit/>
          </a:bodyPr>
          <a:lstStyle/>
          <a:p>
            <a:pPr algn="ctr"/>
            <a:r>
              <a:rPr lang="en-US" dirty="0" smtClean="0"/>
              <a:t>Packet-time across different links along a path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estimation of </a:t>
            </a:r>
            <a:br>
              <a:rPr lang="en-US" dirty="0" smtClean="0"/>
            </a:br>
            <a:r>
              <a:rPr lang="en-US" dirty="0" smtClean="0"/>
              <a:t>standard deviation of path delay</a:t>
            </a:r>
            <a:endParaRPr lang="en-US" dirty="0"/>
          </a:p>
        </p:txBody>
      </p:sp>
      <p:graphicFrame>
        <p:nvGraphicFramePr>
          <p:cNvPr id="8194" name="Object 2"/>
          <p:cNvGraphicFramePr>
            <a:graphicFrameLocks noChangeAspect="1"/>
          </p:cNvGraphicFramePr>
          <p:nvPr/>
        </p:nvGraphicFramePr>
        <p:xfrm>
          <a:off x="1295400" y="2935287"/>
          <a:ext cx="6111875" cy="1408113"/>
        </p:xfrm>
        <a:graphic>
          <a:graphicData uri="http://schemas.openxmlformats.org/presentationml/2006/ole">
            <mc:AlternateContent xmlns:mc="http://schemas.openxmlformats.org/markup-compatibility/2006">
              <mc:Choice xmlns:v="urn:schemas-microsoft-com:vml" Requires="v">
                <p:oleObj spid="_x0000_s8496" name="Equation" r:id="rId4" imgW="2095200" imgH="482400" progId="Equation.3">
                  <p:embed/>
                </p:oleObj>
              </mc:Choice>
              <mc:Fallback>
                <p:oleObj name="Equation" r:id="rId4" imgW="209520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935287"/>
                        <a:ext cx="6111875" cy="140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a:spLocks noGrp="1"/>
          </p:cNvSpPr>
          <p:nvPr>
            <p:ph idx="1"/>
          </p:nvPr>
        </p:nvSpPr>
        <p:spPr>
          <a:xfrm>
            <a:off x="685800" y="1752600"/>
            <a:ext cx="7772400" cy="4724400"/>
          </a:xfrm>
        </p:spPr>
        <p:txBody>
          <a:bodyPr/>
          <a:lstStyle/>
          <a:p>
            <a:r>
              <a:rPr lang="en-US" dirty="0" smtClean="0"/>
              <a:t>Variance of path delay equals sum of the variance of the packet-time of all queued packets </a:t>
            </a:r>
            <a:endParaRPr lang="en-US" dirty="0"/>
          </a:p>
        </p:txBody>
      </p:sp>
      <p:cxnSp>
        <p:nvCxnSpPr>
          <p:cNvPr id="6" name="Straight Connector 5"/>
          <p:cNvCxnSpPr/>
          <p:nvPr/>
        </p:nvCxnSpPr>
        <p:spPr bwMode="auto">
          <a:xfrm>
            <a:off x="1295400" y="4151312"/>
            <a:ext cx="15240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cxnSp>
        <p:nvCxnSpPr>
          <p:cNvPr id="7" name="Straight Connector 6"/>
          <p:cNvCxnSpPr/>
          <p:nvPr/>
        </p:nvCxnSpPr>
        <p:spPr bwMode="auto">
          <a:xfrm>
            <a:off x="5791200" y="4151312"/>
            <a:ext cx="15240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computation?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114400"/>
              </p:ext>
            </p:extLst>
          </p:nvPr>
        </p:nvGraphicFramePr>
        <p:xfrm>
          <a:off x="1219200" y="3544888"/>
          <a:ext cx="6111875" cy="1408112"/>
        </p:xfrm>
        <a:graphic>
          <a:graphicData uri="http://schemas.openxmlformats.org/presentationml/2006/ole">
            <mc:AlternateContent xmlns:mc="http://schemas.openxmlformats.org/markup-compatibility/2006">
              <mc:Choice xmlns:v="urn:schemas-microsoft-com:vml" Requires="v">
                <p:oleObj spid="_x0000_s18483" name="Equation" r:id="rId3" imgW="2095500" imgH="482600" progId="Equation.3">
                  <p:embed/>
                </p:oleObj>
              </mc:Choice>
              <mc:Fallback>
                <p:oleObj name="Equation" r:id="rId3" imgW="20955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544888"/>
                        <a:ext cx="611187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60952670"/>
              </p:ext>
            </p:extLst>
          </p:nvPr>
        </p:nvGraphicFramePr>
        <p:xfrm>
          <a:off x="1295400" y="2020888"/>
          <a:ext cx="5556250" cy="1260475"/>
        </p:xfrm>
        <a:graphic>
          <a:graphicData uri="http://schemas.openxmlformats.org/presentationml/2006/ole">
            <mc:AlternateContent xmlns:mc="http://schemas.openxmlformats.org/markup-compatibility/2006">
              <mc:Choice xmlns:v="urn:schemas-microsoft-com:vml" Requires="v">
                <p:oleObj spid="_x0000_s18484" name="Equation" r:id="rId5" imgW="1905000" imgH="431800" progId="Equation.3">
                  <p:embed/>
                </p:oleObj>
              </mc:Choice>
              <mc:Fallback>
                <p:oleObj name="Equation" r:id="rId5" imgW="1905000" imgH="431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020888"/>
                        <a:ext cx="55562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p:cNvSpPr/>
          <p:nvPr/>
        </p:nvSpPr>
        <p:spPr bwMode="auto">
          <a:xfrm>
            <a:off x="3124201" y="2097088"/>
            <a:ext cx="762000" cy="12192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8" name="Oval 7"/>
          <p:cNvSpPr/>
          <p:nvPr/>
        </p:nvSpPr>
        <p:spPr bwMode="auto">
          <a:xfrm>
            <a:off x="3304311" y="3724998"/>
            <a:ext cx="762000" cy="12192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extLst>
      <p:ext uri="{BB962C8B-B14F-4D97-AF65-F5344CB8AC3E}">
        <p14:creationId xmlns:p14="http://schemas.microsoft.com/office/powerpoint/2010/main" val="2516181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computation </a:t>
            </a:r>
            <a:endParaRPr lang="en-US" dirty="0"/>
          </a:p>
        </p:txBody>
      </p:sp>
      <p:sp>
        <p:nvSpPr>
          <p:cNvPr id="3" name="Content Placeholder 2"/>
          <p:cNvSpPr>
            <a:spLocks noGrp="1"/>
          </p:cNvSpPr>
          <p:nvPr>
            <p:ph idx="1"/>
          </p:nvPr>
        </p:nvSpPr>
        <p:spPr>
          <a:xfrm>
            <a:off x="762000" y="4495800"/>
            <a:ext cx="8077200" cy="2362200"/>
          </a:xfrm>
        </p:spPr>
        <p:txBody>
          <a:bodyPr/>
          <a:lstStyle/>
          <a:p>
            <a:pPr>
              <a:lnSpc>
                <a:spcPct val="120000"/>
              </a:lnSpc>
            </a:pPr>
            <a:r>
              <a:rPr lang="en-US" dirty="0" smtClean="0"/>
              <a:t>     needs to be small</a:t>
            </a:r>
          </a:p>
          <a:p>
            <a:pPr lvl="1">
              <a:lnSpc>
                <a:spcPct val="120000"/>
              </a:lnSpc>
            </a:pPr>
            <a:r>
              <a:rPr lang="en-US" dirty="0" smtClean="0"/>
              <a:t>Achieved by piggybacking control information to data transmissions</a:t>
            </a:r>
          </a:p>
          <a:p>
            <a:pPr lvl="1">
              <a:lnSpc>
                <a:spcPct val="120000"/>
              </a:lnSpc>
            </a:pPr>
            <a:r>
              <a:rPr lang="en-US" dirty="0" smtClean="0"/>
              <a:t>Limited path hop-length in wireless sensing and control networks</a:t>
            </a:r>
          </a:p>
          <a:p>
            <a:pPr>
              <a:lnSpc>
                <a:spcPct val="120000"/>
              </a:lnSpc>
            </a:pPr>
            <a:r>
              <a:rPr lang="en-US" dirty="0" smtClean="0"/>
              <a:t>Network queueing change needs to be small at the timescale of information diffusion delay</a:t>
            </a:r>
            <a:endParaRPr lang="en-US" dirty="0"/>
          </a:p>
        </p:txBody>
      </p:sp>
      <p:graphicFrame>
        <p:nvGraphicFramePr>
          <p:cNvPr id="10242" name="Object 2"/>
          <p:cNvGraphicFramePr>
            <a:graphicFrameLocks noChangeAspect="1"/>
          </p:cNvGraphicFramePr>
          <p:nvPr/>
        </p:nvGraphicFramePr>
        <p:xfrm>
          <a:off x="749300" y="1828800"/>
          <a:ext cx="7937500" cy="2559052"/>
        </p:xfrm>
        <a:graphic>
          <a:graphicData uri="http://schemas.openxmlformats.org/presentationml/2006/ole">
            <mc:AlternateContent xmlns:mc="http://schemas.openxmlformats.org/markup-compatibility/2006">
              <mc:Choice xmlns:v="urn:schemas-microsoft-com:vml" Requires="v">
                <p:oleObj spid="_x0000_s16510" name="Equation" r:id="rId4" imgW="2920680" imgH="939600" progId="Equation.3">
                  <p:embed/>
                </p:oleObj>
              </mc:Choice>
              <mc:Fallback>
                <p:oleObj name="Equation" r:id="rId4" imgW="2920680" imgH="939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 y="1828800"/>
                        <a:ext cx="7937500" cy="2559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bwMode="auto">
          <a:xfrm>
            <a:off x="838200" y="2743200"/>
            <a:ext cx="12954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cxnSp>
        <p:nvCxnSpPr>
          <p:cNvPr id="6" name="Straight Connector 5"/>
          <p:cNvCxnSpPr/>
          <p:nvPr/>
        </p:nvCxnSpPr>
        <p:spPr bwMode="auto">
          <a:xfrm>
            <a:off x="2590800" y="2743200"/>
            <a:ext cx="20574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graphicFrame>
        <p:nvGraphicFramePr>
          <p:cNvPr id="8" name="Object 7"/>
          <p:cNvGraphicFramePr>
            <a:graphicFrameLocks noChangeAspect="1"/>
          </p:cNvGraphicFramePr>
          <p:nvPr/>
        </p:nvGraphicFramePr>
        <p:xfrm>
          <a:off x="1087582" y="4343400"/>
          <a:ext cx="436418" cy="685800"/>
        </p:xfrm>
        <a:graphic>
          <a:graphicData uri="http://schemas.openxmlformats.org/presentationml/2006/ole">
            <mc:AlternateContent xmlns:mc="http://schemas.openxmlformats.org/markup-compatibility/2006">
              <mc:Choice xmlns:v="urn:schemas-microsoft-com:vml" Requires="v">
                <p:oleObj spid="_x0000_s16511" name="Equation" r:id="rId6" imgW="139680" imgH="228600" progId="Equation.3">
                  <p:embed/>
                </p:oleObj>
              </mc:Choice>
              <mc:Fallback>
                <p:oleObj name="Equation" r:id="rId6" imgW="1396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82" y="4343400"/>
                        <a:ext cx="43641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bwMode="auto">
          <a:xfrm>
            <a:off x="5105400" y="2971800"/>
            <a:ext cx="28194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spTree>
    <p:extLst>
      <p:ext uri="{BB962C8B-B14F-4D97-AF65-F5344CB8AC3E}">
        <p14:creationId xmlns:p14="http://schemas.microsoft.com/office/powerpoint/2010/main" val="37333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#3: network queueing is relatively stable at short timescales </a:t>
            </a:r>
            <a:endParaRPr lang="en-US" dirty="0"/>
          </a:p>
        </p:txBody>
      </p:sp>
      <p:sp>
        <p:nvSpPr>
          <p:cNvPr id="3" name="Content Placeholder 2"/>
          <p:cNvSpPr>
            <a:spLocks noGrp="1"/>
          </p:cNvSpPr>
          <p:nvPr>
            <p:ph idx="1"/>
          </p:nvPr>
        </p:nvSpPr>
        <p:spPr>
          <a:xfrm>
            <a:off x="762000" y="5455920"/>
            <a:ext cx="8153400" cy="1371600"/>
          </a:xfrm>
        </p:spPr>
        <p:txBody>
          <a:bodyPr/>
          <a:lstStyle/>
          <a:p>
            <a:pPr>
              <a:lnSpc>
                <a:spcPct val="100000"/>
              </a:lnSpc>
            </a:pPr>
            <a:r>
              <a:rPr lang="en-US" sz="1600" dirty="0" smtClean="0"/>
              <a:t>With more than 90% probability, absolute changes in link queueing levels are no more than 1</a:t>
            </a:r>
          </a:p>
        </p:txBody>
      </p:sp>
      <p:pic>
        <p:nvPicPr>
          <p:cNvPr id="11266" name="Picture 2" descr="A:\Hongwei\My Dropbox\Research\publications\MTA\figures\medium_traffic_proportional_link_queue_change_cdf.eps"/>
          <p:cNvPicPr>
            <a:picLocks noChangeAspect="1" noChangeArrowheads="1"/>
          </p:cNvPicPr>
          <p:nvPr/>
        </p:nvPicPr>
        <p:blipFill>
          <a:blip r:embed="rId3" cstate="print"/>
          <a:srcRect/>
          <a:stretch>
            <a:fillRect/>
          </a:stretch>
        </p:blipFill>
        <p:spPr bwMode="auto">
          <a:xfrm>
            <a:off x="1962150" y="1981200"/>
            <a:ext cx="4133850" cy="3031490"/>
          </a:xfrm>
          <a:prstGeom prst="rect">
            <a:avLst/>
          </a:prstGeom>
          <a:noFill/>
        </p:spPr>
      </p:pic>
      <p:sp>
        <p:nvSpPr>
          <p:cNvPr id="5" name="Oval 4"/>
          <p:cNvSpPr/>
          <p:nvPr/>
        </p:nvSpPr>
        <p:spPr bwMode="auto">
          <a:xfrm>
            <a:off x="3628104" y="1828800"/>
            <a:ext cx="1219200" cy="31242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path delay bound</a:t>
            </a:r>
            <a:endParaRPr lang="en-US" dirty="0"/>
          </a:p>
        </p:txBody>
      </p:sp>
      <p:sp>
        <p:nvSpPr>
          <p:cNvPr id="3" name="Content Placeholder 2"/>
          <p:cNvSpPr>
            <a:spLocks noGrp="1"/>
          </p:cNvSpPr>
          <p:nvPr>
            <p:ph idx="1"/>
          </p:nvPr>
        </p:nvSpPr>
        <p:spPr/>
        <p:txBody>
          <a:bodyPr/>
          <a:lstStyle/>
          <a:p>
            <a:r>
              <a:rPr lang="en-US" dirty="0" smtClean="0"/>
              <a:t>Upper bound </a:t>
            </a:r>
            <a:r>
              <a:rPr lang="en-US" dirty="0" err="1" smtClean="0"/>
              <a:t>of</a:t>
            </a:r>
            <a:r>
              <a:rPr lang="en-US" i="1" dirty="0" err="1" smtClean="0"/>
              <a:t>q</a:t>
            </a:r>
            <a:r>
              <a:rPr lang="en-US" dirty="0" err="1" smtClean="0"/>
              <a:t>-quantile</a:t>
            </a:r>
            <a:r>
              <a:rPr lang="en-US" dirty="0" smtClean="0"/>
              <a:t> of a random variable X:</a:t>
            </a:r>
          </a:p>
          <a:p>
            <a:pPr lvl="5"/>
            <a:endParaRPr lang="en-US" dirty="0" smtClean="0"/>
          </a:p>
          <a:p>
            <a:pPr lvl="5"/>
            <a:endParaRPr lang="en-US" dirty="0" smtClean="0"/>
          </a:p>
          <a:p>
            <a:r>
              <a:rPr lang="en-US" dirty="0" smtClean="0"/>
              <a:t>Using Markov Inequality, </a:t>
            </a:r>
          </a:p>
          <a:p>
            <a:pPr lvl="4">
              <a:buNone/>
            </a:pPr>
            <a:endParaRPr lang="en-US" dirty="0" smtClean="0"/>
          </a:p>
          <a:p>
            <a:pPr lvl="4"/>
            <a:endParaRPr lang="en-US" dirty="0" smtClean="0"/>
          </a:p>
          <a:p>
            <a:pPr lvl="4"/>
            <a:endParaRPr lang="en-US" dirty="0" smtClean="0"/>
          </a:p>
          <a:p>
            <a:r>
              <a:rPr lang="en-US" dirty="0" smtClean="0"/>
              <a:t>Using one-tailed Chebyshev Inequality,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14639939"/>
              </p:ext>
            </p:extLst>
          </p:nvPr>
        </p:nvGraphicFramePr>
        <p:xfrm>
          <a:off x="1752600" y="2260600"/>
          <a:ext cx="2724150" cy="468313"/>
        </p:xfrm>
        <a:graphic>
          <a:graphicData uri="http://schemas.openxmlformats.org/presentationml/2006/ole">
            <mc:AlternateContent xmlns:mc="http://schemas.openxmlformats.org/markup-compatibility/2006">
              <mc:Choice xmlns:v="urn:schemas-microsoft-com:vml" Requires="v">
                <p:oleObj spid="_x0000_s19497" name="Equation" r:id="rId4" imgW="1257120" imgH="215640" progId="Equation.3">
                  <p:embed/>
                </p:oleObj>
              </mc:Choice>
              <mc:Fallback>
                <p:oleObj name="Equation" r:id="rId4" imgW="1257120" imgH="215640" progId="Equation.3">
                  <p:embed/>
                  <p:pic>
                    <p:nvPicPr>
                      <p:cNvPr id="0" name="Picture 2"/>
                      <p:cNvPicPr>
                        <a:picLocks noChangeAspect="1" noChangeArrowheads="1"/>
                      </p:cNvPicPr>
                      <p:nvPr/>
                    </p:nvPicPr>
                    <p:blipFill>
                      <a:blip r:embed="rId5"/>
                      <a:srcRect/>
                      <a:stretch>
                        <a:fillRect/>
                      </a:stretch>
                    </p:blipFill>
                    <p:spPr bwMode="auto">
                      <a:xfrm>
                        <a:off x="1752600" y="2260600"/>
                        <a:ext cx="272415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
          <p:cNvGraphicFramePr>
            <a:graphicFrameLocks noChangeAspect="1"/>
          </p:cNvGraphicFramePr>
          <p:nvPr/>
        </p:nvGraphicFramePr>
        <p:xfrm>
          <a:off x="1752600" y="3663950"/>
          <a:ext cx="4484688" cy="908050"/>
        </p:xfrm>
        <a:graphic>
          <a:graphicData uri="http://schemas.openxmlformats.org/presentationml/2006/ole">
            <mc:AlternateContent xmlns:mc="http://schemas.openxmlformats.org/markup-compatibility/2006">
              <mc:Choice xmlns:v="urn:schemas-microsoft-com:vml" Requires="v">
                <p:oleObj spid="_x0000_s19498" name="Equation" r:id="rId6" imgW="2070000" imgH="419040" progId="Equation.3">
                  <p:embed/>
                </p:oleObj>
              </mc:Choice>
              <mc:Fallback>
                <p:oleObj name="Equation" r:id="rId6" imgW="207000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663950"/>
                        <a:ext cx="4484688"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nvGraphicFramePr>
        <p:xfrm>
          <a:off x="1111250" y="5154612"/>
          <a:ext cx="8032750" cy="1017588"/>
        </p:xfrm>
        <a:graphic>
          <a:graphicData uri="http://schemas.openxmlformats.org/presentationml/2006/ole">
            <mc:AlternateContent xmlns:mc="http://schemas.openxmlformats.org/markup-compatibility/2006">
              <mc:Choice xmlns:v="urn:schemas-microsoft-com:vml" Requires="v">
                <p:oleObj spid="_x0000_s19499" name="Equation" r:id="rId8" imgW="3708360" imgH="469800" progId="Equation.3">
                  <p:embed/>
                </p:oleObj>
              </mc:Choice>
              <mc:Fallback>
                <p:oleObj name="Equation" r:id="rId8" imgW="3708360" imgH="469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250" y="5154612"/>
                        <a:ext cx="8032750"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47179951"/>
              </p:ext>
            </p:extLst>
          </p:nvPr>
        </p:nvGraphicFramePr>
        <p:xfrm>
          <a:off x="4572000" y="2209800"/>
          <a:ext cx="2862263" cy="495300"/>
        </p:xfrm>
        <a:graphic>
          <a:graphicData uri="http://schemas.openxmlformats.org/presentationml/2006/ole">
            <mc:AlternateContent xmlns:mc="http://schemas.openxmlformats.org/markup-compatibility/2006">
              <mc:Choice xmlns:v="urn:schemas-microsoft-com:vml" Requires="v">
                <p:oleObj spid="_x0000_s19500" name="Equation" r:id="rId10" imgW="1320480" imgH="228600" progId="Equation.3">
                  <p:embed/>
                </p:oleObj>
              </mc:Choice>
              <mc:Fallback>
                <p:oleObj name="Equation" r:id="rId10" imgW="1320480" imgH="228600" progId="Equation.3">
                  <p:embed/>
                  <p:pic>
                    <p:nvPicPr>
                      <p:cNvPr id="0" name="Object 3"/>
                      <p:cNvPicPr>
                        <a:picLocks noChangeAspect="1" noChangeArrowheads="1"/>
                      </p:cNvPicPr>
                      <p:nvPr/>
                    </p:nvPicPr>
                    <p:blipFill>
                      <a:blip r:embed="rId11"/>
                      <a:srcRect/>
                      <a:stretch>
                        <a:fillRect/>
                      </a:stretch>
                    </p:blipFill>
                    <p:spPr bwMode="auto">
                      <a:xfrm>
                        <a:off x="4572000" y="2209800"/>
                        <a:ext cx="28622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bwMode="auto">
          <a:xfrm>
            <a:off x="4648200" y="4572000"/>
            <a:ext cx="15240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cxnSp>
        <p:nvCxnSpPr>
          <p:cNvPr id="11" name="Straight Connector 10"/>
          <p:cNvCxnSpPr/>
          <p:nvPr/>
        </p:nvCxnSpPr>
        <p:spPr bwMode="auto">
          <a:xfrm>
            <a:off x="5754189" y="6172200"/>
            <a:ext cx="32766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4"/>
          <p:cNvGrpSpPr/>
          <p:nvPr/>
        </p:nvGrpSpPr>
        <p:grpSpPr>
          <a:xfrm>
            <a:off x="2819400" y="3581400"/>
            <a:ext cx="3276600" cy="3200400"/>
            <a:chOff x="3124200" y="3581400"/>
            <a:chExt cx="3276600" cy="3200400"/>
          </a:xfrm>
        </p:grpSpPr>
        <p:pic>
          <p:nvPicPr>
            <p:cNvPr id="12297" name="Picture 3"/>
            <p:cNvPicPr>
              <a:picLocks noChangeAspect="1" noChangeArrowheads="1"/>
            </p:cNvPicPr>
            <p:nvPr/>
          </p:nvPicPr>
          <p:blipFill>
            <a:blip r:embed="rId3" cstate="print"/>
            <a:srcRect/>
            <a:stretch>
              <a:fillRect/>
            </a:stretch>
          </p:blipFill>
          <p:spPr bwMode="auto">
            <a:xfrm>
              <a:off x="4514179" y="5257800"/>
              <a:ext cx="1886621" cy="1134372"/>
            </a:xfrm>
            <a:prstGeom prst="rect">
              <a:avLst/>
            </a:prstGeom>
            <a:noFill/>
            <a:ln w="9525">
              <a:noFill/>
              <a:miter lim="800000"/>
              <a:headEnd/>
              <a:tailEnd/>
            </a:ln>
          </p:spPr>
        </p:pic>
        <p:pic>
          <p:nvPicPr>
            <p:cNvPr id="12298" name="Picture 5"/>
            <p:cNvPicPr>
              <a:picLocks noChangeAspect="1" noChangeArrowheads="1"/>
            </p:cNvPicPr>
            <p:nvPr/>
          </p:nvPicPr>
          <p:blipFill>
            <a:blip r:embed="rId4" cstate="print"/>
            <a:srcRect/>
            <a:stretch>
              <a:fillRect/>
            </a:stretch>
          </p:blipFill>
          <p:spPr bwMode="auto">
            <a:xfrm>
              <a:off x="3374545" y="3581400"/>
              <a:ext cx="1714500" cy="1269064"/>
            </a:xfrm>
            <a:prstGeom prst="rect">
              <a:avLst/>
            </a:prstGeom>
            <a:noFill/>
            <a:ln w="9525">
              <a:noFill/>
              <a:miter lim="800000"/>
              <a:headEnd/>
              <a:tailEnd/>
            </a:ln>
          </p:spPr>
        </p:pic>
        <p:pic>
          <p:nvPicPr>
            <p:cNvPr id="12299" name="Picture 9" descr="assisted_living"/>
            <p:cNvPicPr>
              <a:picLocks noChangeAspect="1" noChangeArrowheads="1"/>
            </p:cNvPicPr>
            <p:nvPr/>
          </p:nvPicPr>
          <p:blipFill>
            <a:blip r:embed="rId5" cstate="print"/>
            <a:srcRect/>
            <a:stretch>
              <a:fillRect/>
            </a:stretch>
          </p:blipFill>
          <p:spPr bwMode="auto">
            <a:xfrm>
              <a:off x="3124200" y="4826984"/>
              <a:ext cx="1432223" cy="1954816"/>
            </a:xfrm>
            <a:prstGeom prst="rect">
              <a:avLst/>
            </a:prstGeom>
            <a:noFill/>
            <a:ln w="9525">
              <a:noFill/>
              <a:miter lim="800000"/>
              <a:headEnd/>
              <a:tailEnd/>
            </a:ln>
          </p:spPr>
        </p:pic>
        <p:pic>
          <p:nvPicPr>
            <p:cNvPr id="123" name="Picture 2" descr="http://t3.gstatic.com/images?q=tbn:ANd9GcS52bEb1BOO1IpYApYVR7jRBH6oForGTkqkae5uN_VBwNZYFgnY"/>
            <p:cNvPicPr>
              <a:picLocks noChangeAspect="1" noChangeArrowheads="1"/>
            </p:cNvPicPr>
            <p:nvPr/>
          </p:nvPicPr>
          <p:blipFill>
            <a:blip r:embed="rId6" cstate="print"/>
            <a:srcRect/>
            <a:stretch>
              <a:fillRect/>
            </a:stretch>
          </p:blipFill>
          <p:spPr bwMode="auto">
            <a:xfrm>
              <a:off x="5257800" y="4038600"/>
              <a:ext cx="1066800" cy="738858"/>
            </a:xfrm>
            <a:prstGeom prst="rect">
              <a:avLst/>
            </a:prstGeom>
            <a:noFill/>
          </p:spPr>
        </p:pic>
      </p:grpSp>
      <p:sp>
        <p:nvSpPr>
          <p:cNvPr id="12290" name="Title 1"/>
          <p:cNvSpPr>
            <a:spLocks noGrp="1"/>
          </p:cNvSpPr>
          <p:nvPr>
            <p:ph type="title"/>
          </p:nvPr>
        </p:nvSpPr>
        <p:spPr/>
        <p:txBody>
          <a:bodyPr/>
          <a:lstStyle/>
          <a:p>
            <a:r>
              <a:rPr lang="en-US" dirty="0" smtClean="0"/>
              <a:t>Last decade of WSN research and deployment:</a:t>
            </a:r>
            <a:br>
              <a:rPr lang="en-US" dirty="0" smtClean="0"/>
            </a:br>
            <a:r>
              <a:rPr lang="en-US" dirty="0" smtClean="0"/>
              <a:t>open-loop sensing</a:t>
            </a:r>
          </a:p>
        </p:txBody>
      </p:sp>
      <p:grpSp>
        <p:nvGrpSpPr>
          <p:cNvPr id="3" name="Group 3"/>
          <p:cNvGrpSpPr>
            <a:grpSpLocks/>
          </p:cNvGrpSpPr>
          <p:nvPr/>
        </p:nvGrpSpPr>
        <p:grpSpPr bwMode="auto">
          <a:xfrm>
            <a:off x="3352800" y="1828800"/>
            <a:ext cx="2133600" cy="1295400"/>
            <a:chOff x="381000" y="3467100"/>
            <a:chExt cx="3200400" cy="1485900"/>
          </a:xfrm>
        </p:grpSpPr>
        <p:pic>
          <p:nvPicPr>
            <p:cNvPr id="5" name="Picture 3" descr="goldengate_bridge_1"/>
            <p:cNvPicPr>
              <a:picLocks noChangeAspect="1" noChangeArrowheads="1"/>
            </p:cNvPicPr>
            <p:nvPr/>
          </p:nvPicPr>
          <p:blipFill>
            <a:blip r:embed="rId7" cstate="print"/>
            <a:srcRect/>
            <a:stretch>
              <a:fillRect/>
            </a:stretch>
          </p:blipFill>
          <p:spPr bwMode="auto">
            <a:xfrm>
              <a:off x="381000" y="3467100"/>
              <a:ext cx="1981200" cy="1280133"/>
            </a:xfrm>
            <a:prstGeom prst="rect">
              <a:avLst/>
            </a:prstGeom>
            <a:noFill/>
            <a:effectLst>
              <a:outerShdw dist="35921" dir="2700000" algn="ctr" rotWithShape="0">
                <a:srgbClr val="808080"/>
              </a:outerShdw>
            </a:effectLst>
          </p:spPr>
        </p:pic>
        <p:pic>
          <p:nvPicPr>
            <p:cNvPr id="12407" name="Picture 4" descr="117-1725_IMG"/>
            <p:cNvPicPr>
              <a:picLocks noChangeAspect="1" noChangeArrowheads="1"/>
            </p:cNvPicPr>
            <p:nvPr/>
          </p:nvPicPr>
          <p:blipFill>
            <a:blip r:embed="rId8" cstate="print"/>
            <a:srcRect/>
            <a:stretch>
              <a:fillRect/>
            </a:stretch>
          </p:blipFill>
          <p:spPr bwMode="auto">
            <a:xfrm>
              <a:off x="1905000" y="3695700"/>
              <a:ext cx="1676400" cy="1257300"/>
            </a:xfrm>
            <a:prstGeom prst="rect">
              <a:avLst/>
            </a:prstGeom>
            <a:noFill/>
            <a:ln w="9525">
              <a:noFill/>
              <a:miter lim="800000"/>
              <a:headEnd/>
              <a:tailEnd/>
            </a:ln>
          </p:spPr>
        </p:pic>
      </p:grpSp>
      <p:grpSp>
        <p:nvGrpSpPr>
          <p:cNvPr id="4" name="Group 6"/>
          <p:cNvGrpSpPr>
            <a:grpSpLocks/>
          </p:cNvGrpSpPr>
          <p:nvPr/>
        </p:nvGrpSpPr>
        <p:grpSpPr bwMode="auto">
          <a:xfrm>
            <a:off x="914400" y="1905000"/>
            <a:ext cx="1752600" cy="1219200"/>
            <a:chOff x="228600" y="1600200"/>
            <a:chExt cx="2422525" cy="1752600"/>
          </a:xfrm>
        </p:grpSpPr>
        <p:pic>
          <p:nvPicPr>
            <p:cNvPr id="12312" name="Picture 5"/>
            <p:cNvPicPr>
              <a:picLocks noChangeAspect="1" noChangeArrowheads="1"/>
            </p:cNvPicPr>
            <p:nvPr/>
          </p:nvPicPr>
          <p:blipFill>
            <a:blip r:embed="rId9" cstate="print"/>
            <a:srcRect/>
            <a:stretch>
              <a:fillRect/>
            </a:stretch>
          </p:blipFill>
          <p:spPr bwMode="auto">
            <a:xfrm>
              <a:off x="228600" y="1600200"/>
              <a:ext cx="1430338" cy="1512888"/>
            </a:xfrm>
            <a:prstGeom prst="rect">
              <a:avLst/>
            </a:prstGeom>
            <a:noFill/>
            <a:ln w="9525">
              <a:noFill/>
              <a:miter lim="800000"/>
              <a:headEnd/>
              <a:tailEnd/>
            </a:ln>
          </p:spPr>
        </p:pic>
        <p:grpSp>
          <p:nvGrpSpPr>
            <p:cNvPr id="6" name="Group 8"/>
            <p:cNvGrpSpPr>
              <a:grpSpLocks/>
            </p:cNvGrpSpPr>
            <p:nvPr/>
          </p:nvGrpSpPr>
          <p:grpSpPr bwMode="auto">
            <a:xfrm>
              <a:off x="1447800" y="1905000"/>
              <a:ext cx="1203325" cy="1447800"/>
              <a:chOff x="768" y="809"/>
              <a:chExt cx="3158" cy="3511"/>
            </a:xfrm>
          </p:grpSpPr>
          <p:pic>
            <p:nvPicPr>
              <p:cNvPr id="12314" name="Picture 7"/>
              <p:cNvPicPr>
                <a:picLocks noChangeAspect="1" noChangeArrowheads="1"/>
              </p:cNvPicPr>
              <p:nvPr/>
            </p:nvPicPr>
            <p:blipFill>
              <a:blip r:embed="rId10" cstate="print"/>
              <a:srcRect/>
              <a:stretch>
                <a:fillRect/>
              </a:stretch>
            </p:blipFill>
            <p:spPr bwMode="auto">
              <a:xfrm>
                <a:off x="768" y="809"/>
                <a:ext cx="3158" cy="3511"/>
              </a:xfrm>
              <a:prstGeom prst="rect">
                <a:avLst/>
              </a:prstGeom>
              <a:noFill/>
              <a:ln w="9525">
                <a:noFill/>
                <a:miter lim="800000"/>
                <a:headEnd/>
                <a:tailEnd/>
              </a:ln>
            </p:spPr>
          </p:pic>
          <p:grpSp>
            <p:nvGrpSpPr>
              <p:cNvPr id="7" name="Group 10"/>
              <p:cNvGrpSpPr>
                <a:grpSpLocks/>
              </p:cNvGrpSpPr>
              <p:nvPr/>
            </p:nvGrpSpPr>
            <p:grpSpPr bwMode="auto">
              <a:xfrm>
                <a:off x="912" y="816"/>
                <a:ext cx="2928" cy="2832"/>
                <a:chOff x="2160" y="816"/>
                <a:chExt cx="2928" cy="2832"/>
              </a:xfrm>
            </p:grpSpPr>
            <p:sp>
              <p:nvSpPr>
                <p:cNvPr id="12366" name="AutoShape 9"/>
                <p:cNvSpPr>
                  <a:spLocks noChangeArrowheads="1"/>
                </p:cNvSpPr>
                <p:nvPr/>
              </p:nvSpPr>
              <p:spPr bwMode="auto">
                <a:xfrm>
                  <a:off x="3984" y="12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67" name="AutoShape 10"/>
                <p:cNvSpPr>
                  <a:spLocks noChangeArrowheads="1"/>
                </p:cNvSpPr>
                <p:nvPr/>
              </p:nvSpPr>
              <p:spPr bwMode="auto">
                <a:xfrm>
                  <a:off x="4080" y="12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68" name="AutoShape 11"/>
                <p:cNvSpPr>
                  <a:spLocks noChangeArrowheads="1"/>
                </p:cNvSpPr>
                <p:nvPr/>
              </p:nvSpPr>
              <p:spPr bwMode="auto">
                <a:xfrm>
                  <a:off x="4224" y="129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69" name="AutoShape 12"/>
                <p:cNvSpPr>
                  <a:spLocks noChangeArrowheads="1"/>
                </p:cNvSpPr>
                <p:nvPr/>
              </p:nvSpPr>
              <p:spPr bwMode="auto">
                <a:xfrm>
                  <a:off x="3984" y="177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0" name="AutoShape 13"/>
                <p:cNvSpPr>
                  <a:spLocks noChangeArrowheads="1"/>
                </p:cNvSpPr>
                <p:nvPr/>
              </p:nvSpPr>
              <p:spPr bwMode="auto">
                <a:xfrm>
                  <a:off x="4176" y="163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1" name="AutoShape 14"/>
                <p:cNvSpPr>
                  <a:spLocks noChangeArrowheads="1"/>
                </p:cNvSpPr>
                <p:nvPr/>
              </p:nvSpPr>
              <p:spPr bwMode="auto">
                <a:xfrm>
                  <a:off x="4464" y="17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2" name="AutoShape 15"/>
                <p:cNvSpPr>
                  <a:spLocks noChangeArrowheads="1"/>
                </p:cNvSpPr>
                <p:nvPr/>
              </p:nvSpPr>
              <p:spPr bwMode="auto">
                <a:xfrm>
                  <a:off x="4128" y="187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3" name="AutoShape 16"/>
                <p:cNvSpPr>
                  <a:spLocks noChangeArrowheads="1"/>
                </p:cNvSpPr>
                <p:nvPr/>
              </p:nvSpPr>
              <p:spPr bwMode="auto">
                <a:xfrm>
                  <a:off x="4272" y="177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4" name="AutoShape 17"/>
                <p:cNvSpPr>
                  <a:spLocks noChangeArrowheads="1"/>
                </p:cNvSpPr>
                <p:nvPr/>
              </p:nvSpPr>
              <p:spPr bwMode="auto">
                <a:xfrm>
                  <a:off x="4224" y="24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5" name="AutoShape 18"/>
                <p:cNvSpPr>
                  <a:spLocks noChangeArrowheads="1"/>
                </p:cNvSpPr>
                <p:nvPr/>
              </p:nvSpPr>
              <p:spPr bwMode="auto">
                <a:xfrm>
                  <a:off x="4416" y="225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6" name="AutoShape 19"/>
                <p:cNvSpPr>
                  <a:spLocks noChangeArrowheads="1"/>
                </p:cNvSpPr>
                <p:nvPr/>
              </p:nvSpPr>
              <p:spPr bwMode="auto">
                <a:xfrm>
                  <a:off x="4704" y="235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7" name="AutoShape 20"/>
                <p:cNvSpPr>
                  <a:spLocks noChangeArrowheads="1"/>
                </p:cNvSpPr>
                <p:nvPr/>
              </p:nvSpPr>
              <p:spPr bwMode="auto">
                <a:xfrm>
                  <a:off x="4416" y="24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8" name="AutoShape 21"/>
                <p:cNvSpPr>
                  <a:spLocks noChangeArrowheads="1"/>
                </p:cNvSpPr>
                <p:nvPr/>
              </p:nvSpPr>
              <p:spPr bwMode="auto">
                <a:xfrm>
                  <a:off x="4560" y="235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9" name="AutoShape 22"/>
                <p:cNvSpPr>
                  <a:spLocks noChangeArrowheads="1"/>
                </p:cNvSpPr>
                <p:nvPr/>
              </p:nvSpPr>
              <p:spPr bwMode="auto">
                <a:xfrm>
                  <a:off x="4368" y="29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0" name="AutoShape 23"/>
                <p:cNvSpPr>
                  <a:spLocks noChangeArrowheads="1"/>
                </p:cNvSpPr>
                <p:nvPr/>
              </p:nvSpPr>
              <p:spPr bwMode="auto">
                <a:xfrm>
                  <a:off x="4560" y="278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1" name="AutoShape 24"/>
                <p:cNvSpPr>
                  <a:spLocks noChangeArrowheads="1"/>
                </p:cNvSpPr>
                <p:nvPr/>
              </p:nvSpPr>
              <p:spPr bwMode="auto">
                <a:xfrm>
                  <a:off x="4896" y="278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2" name="AutoShape 25"/>
                <p:cNvSpPr>
                  <a:spLocks noChangeArrowheads="1"/>
                </p:cNvSpPr>
                <p:nvPr/>
              </p:nvSpPr>
              <p:spPr bwMode="auto">
                <a:xfrm>
                  <a:off x="4560" y="297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3" name="AutoShape 26"/>
                <p:cNvSpPr>
                  <a:spLocks noChangeArrowheads="1"/>
                </p:cNvSpPr>
                <p:nvPr/>
              </p:nvSpPr>
              <p:spPr bwMode="auto">
                <a:xfrm>
                  <a:off x="4704" y="288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4" name="AutoShape 27"/>
                <p:cNvSpPr>
                  <a:spLocks noChangeArrowheads="1"/>
                </p:cNvSpPr>
                <p:nvPr/>
              </p:nvSpPr>
              <p:spPr bwMode="auto">
                <a:xfrm>
                  <a:off x="4800" y="350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5" name="AutoShape 28"/>
                <p:cNvSpPr>
                  <a:spLocks noChangeArrowheads="1"/>
                </p:cNvSpPr>
                <p:nvPr/>
              </p:nvSpPr>
              <p:spPr bwMode="auto">
                <a:xfrm>
                  <a:off x="4896" y="345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6" name="AutoShape 29"/>
                <p:cNvSpPr>
                  <a:spLocks noChangeArrowheads="1"/>
                </p:cNvSpPr>
                <p:nvPr/>
              </p:nvSpPr>
              <p:spPr bwMode="auto">
                <a:xfrm>
                  <a:off x="5040" y="355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7" name="AutoShape 30"/>
                <p:cNvSpPr>
                  <a:spLocks noChangeArrowheads="1"/>
                </p:cNvSpPr>
                <p:nvPr/>
              </p:nvSpPr>
              <p:spPr bwMode="auto">
                <a:xfrm>
                  <a:off x="2928" y="86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8" name="AutoShape 31"/>
                <p:cNvSpPr>
                  <a:spLocks noChangeArrowheads="1"/>
                </p:cNvSpPr>
                <p:nvPr/>
              </p:nvSpPr>
              <p:spPr bwMode="auto">
                <a:xfrm>
                  <a:off x="3024" y="81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9" name="AutoShape 32"/>
                <p:cNvSpPr>
                  <a:spLocks noChangeArrowheads="1"/>
                </p:cNvSpPr>
                <p:nvPr/>
              </p:nvSpPr>
              <p:spPr bwMode="auto">
                <a:xfrm>
                  <a:off x="3168" y="81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0" name="AutoShape 33"/>
                <p:cNvSpPr>
                  <a:spLocks noChangeArrowheads="1"/>
                </p:cNvSpPr>
                <p:nvPr/>
              </p:nvSpPr>
              <p:spPr bwMode="auto">
                <a:xfrm>
                  <a:off x="2688" y="12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1" name="AutoShape 34"/>
                <p:cNvSpPr>
                  <a:spLocks noChangeArrowheads="1"/>
                </p:cNvSpPr>
                <p:nvPr/>
              </p:nvSpPr>
              <p:spPr bwMode="auto">
                <a:xfrm>
                  <a:off x="2832" y="12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2" name="AutoShape 35"/>
                <p:cNvSpPr>
                  <a:spLocks noChangeArrowheads="1"/>
                </p:cNvSpPr>
                <p:nvPr/>
              </p:nvSpPr>
              <p:spPr bwMode="auto">
                <a:xfrm>
                  <a:off x="3168" y="12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3" name="AutoShape 36"/>
                <p:cNvSpPr>
                  <a:spLocks noChangeArrowheads="1"/>
                </p:cNvSpPr>
                <p:nvPr/>
              </p:nvSpPr>
              <p:spPr bwMode="auto">
                <a:xfrm>
                  <a:off x="2832" y="134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4" name="AutoShape 37"/>
                <p:cNvSpPr>
                  <a:spLocks noChangeArrowheads="1"/>
                </p:cNvSpPr>
                <p:nvPr/>
              </p:nvSpPr>
              <p:spPr bwMode="auto">
                <a:xfrm>
                  <a:off x="2976" y="12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5" name="AutoShape 38"/>
                <p:cNvSpPr>
                  <a:spLocks noChangeArrowheads="1"/>
                </p:cNvSpPr>
                <p:nvPr/>
              </p:nvSpPr>
              <p:spPr bwMode="auto">
                <a:xfrm>
                  <a:off x="2544" y="187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6" name="AutoShape 39"/>
                <p:cNvSpPr>
                  <a:spLocks noChangeArrowheads="1"/>
                </p:cNvSpPr>
                <p:nvPr/>
              </p:nvSpPr>
              <p:spPr bwMode="auto">
                <a:xfrm>
                  <a:off x="2736" y="17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7" name="AutoShape 40"/>
                <p:cNvSpPr>
                  <a:spLocks noChangeArrowheads="1"/>
                </p:cNvSpPr>
                <p:nvPr/>
              </p:nvSpPr>
              <p:spPr bwMode="auto">
                <a:xfrm>
                  <a:off x="3072" y="17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8" name="AutoShape 41"/>
                <p:cNvSpPr>
                  <a:spLocks noChangeArrowheads="1"/>
                </p:cNvSpPr>
                <p:nvPr/>
              </p:nvSpPr>
              <p:spPr bwMode="auto">
                <a:xfrm>
                  <a:off x="2736" y="192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9" name="AutoShape 42"/>
                <p:cNvSpPr>
                  <a:spLocks noChangeArrowheads="1"/>
                </p:cNvSpPr>
                <p:nvPr/>
              </p:nvSpPr>
              <p:spPr bwMode="auto">
                <a:xfrm>
                  <a:off x="2880" y="182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0" name="AutoShape 43"/>
                <p:cNvSpPr>
                  <a:spLocks noChangeArrowheads="1"/>
                </p:cNvSpPr>
                <p:nvPr/>
              </p:nvSpPr>
              <p:spPr bwMode="auto">
                <a:xfrm>
                  <a:off x="2160" y="331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1" name="AutoShape 44"/>
                <p:cNvSpPr>
                  <a:spLocks noChangeArrowheads="1"/>
                </p:cNvSpPr>
                <p:nvPr/>
              </p:nvSpPr>
              <p:spPr bwMode="auto">
                <a:xfrm>
                  <a:off x="2256" y="326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2" name="AutoShape 45"/>
                <p:cNvSpPr>
                  <a:spLocks noChangeArrowheads="1"/>
                </p:cNvSpPr>
                <p:nvPr/>
              </p:nvSpPr>
              <p:spPr bwMode="auto">
                <a:xfrm>
                  <a:off x="2400" y="336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3" name="AutoShape 46"/>
                <p:cNvSpPr>
                  <a:spLocks noChangeArrowheads="1"/>
                </p:cNvSpPr>
                <p:nvPr/>
              </p:nvSpPr>
              <p:spPr bwMode="auto">
                <a:xfrm>
                  <a:off x="2352" y="254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4" name="AutoShape 47"/>
                <p:cNvSpPr>
                  <a:spLocks noChangeArrowheads="1"/>
                </p:cNvSpPr>
                <p:nvPr/>
              </p:nvSpPr>
              <p:spPr bwMode="auto">
                <a:xfrm>
                  <a:off x="2448" y="249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5" name="AutoShape 48"/>
                <p:cNvSpPr>
                  <a:spLocks noChangeArrowheads="1"/>
                </p:cNvSpPr>
                <p:nvPr/>
              </p:nvSpPr>
              <p:spPr bwMode="auto">
                <a:xfrm>
                  <a:off x="2592" y="259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grpSp>
          <p:grpSp>
            <p:nvGrpSpPr>
              <p:cNvPr id="8" name="Group 49"/>
              <p:cNvGrpSpPr>
                <a:grpSpLocks/>
              </p:cNvGrpSpPr>
              <p:nvPr/>
            </p:nvGrpSpPr>
            <p:grpSpPr bwMode="auto">
              <a:xfrm>
                <a:off x="912" y="912"/>
                <a:ext cx="2880" cy="2640"/>
                <a:chOff x="2160" y="912"/>
                <a:chExt cx="2880" cy="2640"/>
              </a:xfrm>
            </p:grpSpPr>
            <p:sp>
              <p:nvSpPr>
                <p:cNvPr id="12323" name="Line 50"/>
                <p:cNvSpPr>
                  <a:spLocks noChangeShapeType="1"/>
                </p:cNvSpPr>
                <p:nvPr/>
              </p:nvSpPr>
              <p:spPr bwMode="auto">
                <a:xfrm>
                  <a:off x="2928" y="960"/>
                  <a:ext cx="48" cy="288"/>
                </a:xfrm>
                <a:prstGeom prst="line">
                  <a:avLst/>
                </a:prstGeom>
                <a:noFill/>
                <a:ln w="28575">
                  <a:solidFill>
                    <a:srgbClr val="FFFF00"/>
                  </a:solidFill>
                  <a:round/>
                  <a:headEnd type="none" w="sm" len="sm"/>
                  <a:tailEnd type="none" w="sm" len="sm"/>
                </a:ln>
              </p:spPr>
              <p:txBody>
                <a:bodyPr/>
                <a:lstStyle/>
                <a:p>
                  <a:endParaRPr lang="en-US" dirty="0"/>
                </a:p>
              </p:txBody>
            </p:sp>
            <p:sp>
              <p:nvSpPr>
                <p:cNvPr id="12324" name="Line 51"/>
                <p:cNvSpPr>
                  <a:spLocks noChangeShapeType="1"/>
                </p:cNvSpPr>
                <p:nvPr/>
              </p:nvSpPr>
              <p:spPr bwMode="auto">
                <a:xfrm flipH="1">
                  <a:off x="3024" y="912"/>
                  <a:ext cx="48" cy="336"/>
                </a:xfrm>
                <a:prstGeom prst="line">
                  <a:avLst/>
                </a:prstGeom>
                <a:noFill/>
                <a:ln w="28575">
                  <a:solidFill>
                    <a:srgbClr val="FFFF00"/>
                  </a:solidFill>
                  <a:round/>
                  <a:headEnd type="none" w="sm" len="sm"/>
                  <a:tailEnd type="none" w="sm" len="sm"/>
                </a:ln>
              </p:spPr>
              <p:txBody>
                <a:bodyPr/>
                <a:lstStyle/>
                <a:p>
                  <a:endParaRPr lang="en-US" dirty="0"/>
                </a:p>
              </p:txBody>
            </p:sp>
            <p:sp>
              <p:nvSpPr>
                <p:cNvPr id="12325" name="Line 52"/>
                <p:cNvSpPr>
                  <a:spLocks noChangeShapeType="1"/>
                </p:cNvSpPr>
                <p:nvPr/>
              </p:nvSpPr>
              <p:spPr bwMode="auto">
                <a:xfrm flipH="1">
                  <a:off x="3024" y="912"/>
                  <a:ext cx="144" cy="384"/>
                </a:xfrm>
                <a:prstGeom prst="line">
                  <a:avLst/>
                </a:prstGeom>
                <a:noFill/>
                <a:ln w="28575">
                  <a:solidFill>
                    <a:srgbClr val="FFFF00"/>
                  </a:solidFill>
                  <a:round/>
                  <a:headEnd type="none" w="sm" len="sm"/>
                  <a:tailEnd type="none" w="sm" len="sm"/>
                </a:ln>
              </p:spPr>
              <p:txBody>
                <a:bodyPr/>
                <a:lstStyle/>
                <a:p>
                  <a:endParaRPr lang="en-US" dirty="0"/>
                </a:p>
              </p:txBody>
            </p:sp>
            <p:sp>
              <p:nvSpPr>
                <p:cNvPr id="12326" name="Line 53"/>
                <p:cNvSpPr>
                  <a:spLocks noChangeShapeType="1"/>
                </p:cNvSpPr>
                <p:nvPr/>
              </p:nvSpPr>
              <p:spPr bwMode="auto">
                <a:xfrm flipH="1">
                  <a:off x="3024" y="1248"/>
                  <a:ext cx="144" cy="48"/>
                </a:xfrm>
                <a:prstGeom prst="line">
                  <a:avLst/>
                </a:prstGeom>
                <a:noFill/>
                <a:ln w="28575">
                  <a:solidFill>
                    <a:srgbClr val="FFFF00"/>
                  </a:solidFill>
                  <a:round/>
                  <a:headEnd type="none" w="sm" len="sm"/>
                  <a:tailEnd type="none" w="sm" len="sm"/>
                </a:ln>
              </p:spPr>
              <p:txBody>
                <a:bodyPr/>
                <a:lstStyle/>
                <a:p>
                  <a:endParaRPr lang="en-US" dirty="0"/>
                </a:p>
              </p:txBody>
            </p:sp>
            <p:sp>
              <p:nvSpPr>
                <p:cNvPr id="12327" name="Line 54"/>
                <p:cNvSpPr>
                  <a:spLocks noChangeShapeType="1"/>
                </p:cNvSpPr>
                <p:nvPr/>
              </p:nvSpPr>
              <p:spPr bwMode="auto">
                <a:xfrm flipH="1">
                  <a:off x="2880" y="1296"/>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28" name="Line 55"/>
                <p:cNvSpPr>
                  <a:spLocks noChangeShapeType="1"/>
                </p:cNvSpPr>
                <p:nvPr/>
              </p:nvSpPr>
              <p:spPr bwMode="auto">
                <a:xfrm flipH="1">
                  <a:off x="2736" y="1248"/>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29" name="Line 56"/>
                <p:cNvSpPr>
                  <a:spLocks noChangeShapeType="1"/>
                </p:cNvSpPr>
                <p:nvPr/>
              </p:nvSpPr>
              <p:spPr bwMode="auto">
                <a:xfrm>
                  <a:off x="2736" y="1296"/>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30" name="Line 57"/>
                <p:cNvSpPr>
                  <a:spLocks noChangeShapeType="1"/>
                </p:cNvSpPr>
                <p:nvPr/>
              </p:nvSpPr>
              <p:spPr bwMode="auto">
                <a:xfrm>
                  <a:off x="2832" y="1296"/>
                  <a:ext cx="0" cy="48"/>
                </a:xfrm>
                <a:prstGeom prst="line">
                  <a:avLst/>
                </a:prstGeom>
                <a:noFill/>
                <a:ln w="28575">
                  <a:solidFill>
                    <a:srgbClr val="FFFF00"/>
                  </a:solidFill>
                  <a:round/>
                  <a:headEnd type="none" w="sm" len="sm"/>
                  <a:tailEnd type="none" w="sm" len="sm"/>
                </a:ln>
              </p:spPr>
              <p:txBody>
                <a:bodyPr/>
                <a:lstStyle/>
                <a:p>
                  <a:endParaRPr lang="en-US" dirty="0"/>
                </a:p>
              </p:txBody>
            </p:sp>
            <p:sp>
              <p:nvSpPr>
                <p:cNvPr id="12331" name="Line 58"/>
                <p:cNvSpPr>
                  <a:spLocks noChangeShapeType="1"/>
                </p:cNvSpPr>
                <p:nvPr/>
              </p:nvSpPr>
              <p:spPr bwMode="auto">
                <a:xfrm>
                  <a:off x="3168" y="1248"/>
                  <a:ext cx="816" cy="576"/>
                </a:xfrm>
                <a:prstGeom prst="line">
                  <a:avLst/>
                </a:prstGeom>
                <a:noFill/>
                <a:ln w="28575">
                  <a:solidFill>
                    <a:srgbClr val="FFFF00"/>
                  </a:solidFill>
                  <a:round/>
                  <a:headEnd type="none" w="sm" len="sm"/>
                  <a:tailEnd type="none" w="sm" len="sm"/>
                </a:ln>
              </p:spPr>
              <p:txBody>
                <a:bodyPr/>
                <a:lstStyle/>
                <a:p>
                  <a:endParaRPr lang="en-US" dirty="0"/>
                </a:p>
              </p:txBody>
            </p:sp>
            <p:sp>
              <p:nvSpPr>
                <p:cNvPr id="12332" name="Line 59"/>
                <p:cNvSpPr>
                  <a:spLocks noChangeShapeType="1"/>
                </p:cNvSpPr>
                <p:nvPr/>
              </p:nvSpPr>
              <p:spPr bwMode="auto">
                <a:xfrm flipH="1">
                  <a:off x="3984" y="1248"/>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33" name="Line 60"/>
                <p:cNvSpPr>
                  <a:spLocks noChangeShapeType="1"/>
                </p:cNvSpPr>
                <p:nvPr/>
              </p:nvSpPr>
              <p:spPr bwMode="auto">
                <a:xfrm flipH="1" flipV="1">
                  <a:off x="4128" y="1248"/>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34" name="Line 61"/>
                <p:cNvSpPr>
                  <a:spLocks noChangeShapeType="1"/>
                </p:cNvSpPr>
                <p:nvPr/>
              </p:nvSpPr>
              <p:spPr bwMode="auto">
                <a:xfrm flipV="1">
                  <a:off x="4224" y="1392"/>
                  <a:ext cx="48" cy="240"/>
                </a:xfrm>
                <a:prstGeom prst="line">
                  <a:avLst/>
                </a:prstGeom>
                <a:noFill/>
                <a:ln w="28575">
                  <a:solidFill>
                    <a:srgbClr val="FFFF00"/>
                  </a:solidFill>
                  <a:round/>
                  <a:headEnd type="none" w="sm" len="sm"/>
                  <a:tailEnd type="none" w="sm" len="sm"/>
                </a:ln>
              </p:spPr>
              <p:txBody>
                <a:bodyPr/>
                <a:lstStyle/>
                <a:p>
                  <a:endParaRPr lang="en-US" dirty="0"/>
                </a:p>
              </p:txBody>
            </p:sp>
            <p:sp>
              <p:nvSpPr>
                <p:cNvPr id="12335" name="Line 62"/>
                <p:cNvSpPr>
                  <a:spLocks noChangeShapeType="1"/>
                </p:cNvSpPr>
                <p:nvPr/>
              </p:nvSpPr>
              <p:spPr bwMode="auto">
                <a:xfrm flipH="1" flipV="1">
                  <a:off x="4032" y="1344"/>
                  <a:ext cx="144" cy="288"/>
                </a:xfrm>
                <a:prstGeom prst="line">
                  <a:avLst/>
                </a:prstGeom>
                <a:noFill/>
                <a:ln w="28575">
                  <a:solidFill>
                    <a:srgbClr val="FFFF00"/>
                  </a:solidFill>
                  <a:round/>
                  <a:headEnd type="none" w="sm" len="sm"/>
                  <a:tailEnd type="none" w="sm" len="sm"/>
                </a:ln>
              </p:spPr>
              <p:txBody>
                <a:bodyPr/>
                <a:lstStyle/>
                <a:p>
                  <a:endParaRPr lang="en-US" dirty="0"/>
                </a:p>
              </p:txBody>
            </p:sp>
            <p:sp>
              <p:nvSpPr>
                <p:cNvPr id="12336" name="Line 63"/>
                <p:cNvSpPr>
                  <a:spLocks noChangeShapeType="1"/>
                </p:cNvSpPr>
                <p:nvPr/>
              </p:nvSpPr>
              <p:spPr bwMode="auto">
                <a:xfrm flipV="1">
                  <a:off x="4176" y="1728"/>
                  <a:ext cx="0" cy="144"/>
                </a:xfrm>
                <a:prstGeom prst="line">
                  <a:avLst/>
                </a:prstGeom>
                <a:noFill/>
                <a:ln w="28575">
                  <a:solidFill>
                    <a:srgbClr val="FFFF00"/>
                  </a:solidFill>
                  <a:round/>
                  <a:headEnd type="none" w="sm" len="sm"/>
                  <a:tailEnd type="none" w="sm" len="sm"/>
                </a:ln>
              </p:spPr>
              <p:txBody>
                <a:bodyPr/>
                <a:lstStyle/>
                <a:p>
                  <a:endParaRPr lang="en-US" dirty="0"/>
                </a:p>
              </p:txBody>
            </p:sp>
            <p:sp>
              <p:nvSpPr>
                <p:cNvPr id="12337" name="Line 64"/>
                <p:cNvSpPr>
                  <a:spLocks noChangeShapeType="1"/>
                </p:cNvSpPr>
                <p:nvPr/>
              </p:nvSpPr>
              <p:spPr bwMode="auto">
                <a:xfrm flipH="1" flipV="1">
                  <a:off x="4032" y="1824"/>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38" name="Line 65"/>
                <p:cNvSpPr>
                  <a:spLocks noChangeShapeType="1"/>
                </p:cNvSpPr>
                <p:nvPr/>
              </p:nvSpPr>
              <p:spPr bwMode="auto">
                <a:xfrm flipH="1">
                  <a:off x="4176" y="1824"/>
                  <a:ext cx="96" cy="144"/>
                </a:xfrm>
                <a:prstGeom prst="line">
                  <a:avLst/>
                </a:prstGeom>
                <a:noFill/>
                <a:ln w="28575">
                  <a:solidFill>
                    <a:srgbClr val="FFFF00"/>
                  </a:solidFill>
                  <a:round/>
                  <a:headEnd type="none" w="sm" len="sm"/>
                  <a:tailEnd type="none" w="sm" len="sm"/>
                </a:ln>
              </p:spPr>
              <p:txBody>
                <a:bodyPr/>
                <a:lstStyle/>
                <a:p>
                  <a:endParaRPr lang="en-US" dirty="0"/>
                </a:p>
              </p:txBody>
            </p:sp>
            <p:sp>
              <p:nvSpPr>
                <p:cNvPr id="12339" name="Line 66"/>
                <p:cNvSpPr>
                  <a:spLocks noChangeShapeType="1"/>
                </p:cNvSpPr>
                <p:nvPr/>
              </p:nvSpPr>
              <p:spPr bwMode="auto">
                <a:xfrm flipH="1">
                  <a:off x="4416" y="1824"/>
                  <a:ext cx="48" cy="432"/>
                </a:xfrm>
                <a:prstGeom prst="line">
                  <a:avLst/>
                </a:prstGeom>
                <a:noFill/>
                <a:ln w="28575">
                  <a:solidFill>
                    <a:srgbClr val="FFFF00"/>
                  </a:solidFill>
                  <a:round/>
                  <a:headEnd type="none" w="sm" len="sm"/>
                  <a:tailEnd type="none" w="sm" len="sm"/>
                </a:ln>
              </p:spPr>
              <p:txBody>
                <a:bodyPr/>
                <a:lstStyle/>
                <a:p>
                  <a:endParaRPr lang="en-US" dirty="0"/>
                </a:p>
              </p:txBody>
            </p:sp>
            <p:sp>
              <p:nvSpPr>
                <p:cNvPr id="12340" name="Line 67"/>
                <p:cNvSpPr>
                  <a:spLocks noChangeShapeType="1"/>
                </p:cNvSpPr>
                <p:nvPr/>
              </p:nvSpPr>
              <p:spPr bwMode="auto">
                <a:xfrm flipH="1" flipV="1">
                  <a:off x="4176" y="1968"/>
                  <a:ext cx="240" cy="288"/>
                </a:xfrm>
                <a:prstGeom prst="line">
                  <a:avLst/>
                </a:prstGeom>
                <a:noFill/>
                <a:ln w="28575">
                  <a:solidFill>
                    <a:srgbClr val="FFFF00"/>
                  </a:solidFill>
                  <a:round/>
                  <a:headEnd type="none" w="sm" len="sm"/>
                  <a:tailEnd type="none" w="sm" len="sm"/>
                </a:ln>
              </p:spPr>
              <p:txBody>
                <a:bodyPr/>
                <a:lstStyle/>
                <a:p>
                  <a:endParaRPr lang="en-US" dirty="0"/>
                </a:p>
              </p:txBody>
            </p:sp>
            <p:sp>
              <p:nvSpPr>
                <p:cNvPr id="12341" name="Line 68"/>
                <p:cNvSpPr>
                  <a:spLocks noChangeShapeType="1"/>
                </p:cNvSpPr>
                <p:nvPr/>
              </p:nvSpPr>
              <p:spPr bwMode="auto">
                <a:xfrm flipH="1">
                  <a:off x="4704" y="2448"/>
                  <a:ext cx="48" cy="432"/>
                </a:xfrm>
                <a:prstGeom prst="line">
                  <a:avLst/>
                </a:prstGeom>
                <a:noFill/>
                <a:ln w="28575">
                  <a:solidFill>
                    <a:srgbClr val="FFFF00"/>
                  </a:solidFill>
                  <a:round/>
                  <a:headEnd type="none" w="sm" len="sm"/>
                  <a:tailEnd type="none" w="sm" len="sm"/>
                </a:ln>
              </p:spPr>
              <p:txBody>
                <a:bodyPr/>
                <a:lstStyle/>
                <a:p>
                  <a:endParaRPr lang="en-US" dirty="0"/>
                </a:p>
              </p:txBody>
            </p:sp>
            <p:sp>
              <p:nvSpPr>
                <p:cNvPr id="12342" name="Line 69"/>
                <p:cNvSpPr>
                  <a:spLocks noChangeShapeType="1"/>
                </p:cNvSpPr>
                <p:nvPr/>
              </p:nvSpPr>
              <p:spPr bwMode="auto">
                <a:xfrm>
                  <a:off x="4416" y="2304"/>
                  <a:ext cx="288" cy="528"/>
                </a:xfrm>
                <a:prstGeom prst="line">
                  <a:avLst/>
                </a:prstGeom>
                <a:noFill/>
                <a:ln w="28575">
                  <a:solidFill>
                    <a:srgbClr val="FFFF00"/>
                  </a:solidFill>
                  <a:round/>
                  <a:headEnd type="none" w="sm" len="sm"/>
                  <a:tailEnd type="none" w="sm" len="sm"/>
                </a:ln>
              </p:spPr>
              <p:txBody>
                <a:bodyPr/>
                <a:lstStyle/>
                <a:p>
                  <a:endParaRPr lang="en-US" dirty="0"/>
                </a:p>
              </p:txBody>
            </p:sp>
            <p:sp>
              <p:nvSpPr>
                <p:cNvPr id="12343" name="Line 70"/>
                <p:cNvSpPr>
                  <a:spLocks noChangeShapeType="1"/>
                </p:cNvSpPr>
                <p:nvPr/>
              </p:nvSpPr>
              <p:spPr bwMode="auto">
                <a:xfrm>
                  <a:off x="4416" y="2544"/>
                  <a:ext cx="144" cy="240"/>
                </a:xfrm>
                <a:prstGeom prst="line">
                  <a:avLst/>
                </a:prstGeom>
                <a:noFill/>
                <a:ln w="28575">
                  <a:solidFill>
                    <a:srgbClr val="FFFF00"/>
                  </a:solidFill>
                  <a:round/>
                  <a:headEnd type="none" w="sm" len="sm"/>
                  <a:tailEnd type="none" w="sm" len="sm"/>
                </a:ln>
              </p:spPr>
              <p:txBody>
                <a:bodyPr/>
                <a:lstStyle/>
                <a:p>
                  <a:endParaRPr lang="en-US" dirty="0"/>
                </a:p>
              </p:txBody>
            </p:sp>
            <p:sp>
              <p:nvSpPr>
                <p:cNvPr id="12344" name="Line 71"/>
                <p:cNvSpPr>
                  <a:spLocks noChangeShapeType="1"/>
                </p:cNvSpPr>
                <p:nvPr/>
              </p:nvSpPr>
              <p:spPr bwMode="auto">
                <a:xfrm flipH="1">
                  <a:off x="4560" y="2448"/>
                  <a:ext cx="48" cy="336"/>
                </a:xfrm>
                <a:prstGeom prst="line">
                  <a:avLst/>
                </a:prstGeom>
                <a:noFill/>
                <a:ln w="28575">
                  <a:solidFill>
                    <a:srgbClr val="FFFF00"/>
                  </a:solidFill>
                  <a:round/>
                  <a:headEnd type="none" w="sm" len="sm"/>
                  <a:tailEnd type="none" w="sm" len="sm"/>
                </a:ln>
              </p:spPr>
              <p:txBody>
                <a:bodyPr/>
                <a:lstStyle/>
                <a:p>
                  <a:endParaRPr lang="en-US" dirty="0"/>
                </a:p>
              </p:txBody>
            </p:sp>
            <p:sp>
              <p:nvSpPr>
                <p:cNvPr id="12345" name="Line 72"/>
                <p:cNvSpPr>
                  <a:spLocks noChangeShapeType="1"/>
                </p:cNvSpPr>
                <p:nvPr/>
              </p:nvSpPr>
              <p:spPr bwMode="auto">
                <a:xfrm flipV="1">
                  <a:off x="4272" y="2304"/>
                  <a:ext cx="144" cy="192"/>
                </a:xfrm>
                <a:prstGeom prst="line">
                  <a:avLst/>
                </a:prstGeom>
                <a:noFill/>
                <a:ln w="28575">
                  <a:solidFill>
                    <a:srgbClr val="FFFF00"/>
                  </a:solidFill>
                  <a:round/>
                  <a:headEnd type="none" w="sm" len="sm"/>
                  <a:tailEnd type="none" w="sm" len="sm"/>
                </a:ln>
              </p:spPr>
              <p:txBody>
                <a:bodyPr/>
                <a:lstStyle/>
                <a:p>
                  <a:endParaRPr lang="en-US" dirty="0"/>
                </a:p>
              </p:txBody>
            </p:sp>
            <p:sp>
              <p:nvSpPr>
                <p:cNvPr id="12346" name="Line 73"/>
                <p:cNvSpPr>
                  <a:spLocks noChangeShapeType="1"/>
                </p:cNvSpPr>
                <p:nvPr/>
              </p:nvSpPr>
              <p:spPr bwMode="auto">
                <a:xfrm>
                  <a:off x="4416" y="2976"/>
                  <a:ext cx="144" cy="48"/>
                </a:xfrm>
                <a:prstGeom prst="line">
                  <a:avLst/>
                </a:prstGeom>
                <a:noFill/>
                <a:ln w="28575">
                  <a:solidFill>
                    <a:srgbClr val="FFFF00"/>
                  </a:solidFill>
                  <a:round/>
                  <a:headEnd type="none" w="sm" len="sm"/>
                  <a:tailEnd type="none" w="sm" len="sm"/>
                </a:ln>
              </p:spPr>
              <p:txBody>
                <a:bodyPr/>
                <a:lstStyle/>
                <a:p>
                  <a:endParaRPr lang="en-US" dirty="0"/>
                </a:p>
              </p:txBody>
            </p:sp>
            <p:sp>
              <p:nvSpPr>
                <p:cNvPr id="12347" name="Line 74"/>
                <p:cNvSpPr>
                  <a:spLocks noChangeShapeType="1"/>
                </p:cNvSpPr>
                <p:nvPr/>
              </p:nvSpPr>
              <p:spPr bwMode="auto">
                <a:xfrm>
                  <a:off x="4608" y="2880"/>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48" name="Line 75"/>
                <p:cNvSpPr>
                  <a:spLocks noChangeShapeType="1"/>
                </p:cNvSpPr>
                <p:nvPr/>
              </p:nvSpPr>
              <p:spPr bwMode="auto">
                <a:xfrm>
                  <a:off x="4944" y="2880"/>
                  <a:ext cx="96" cy="672"/>
                </a:xfrm>
                <a:prstGeom prst="line">
                  <a:avLst/>
                </a:prstGeom>
                <a:noFill/>
                <a:ln w="28575">
                  <a:solidFill>
                    <a:srgbClr val="FFFF00"/>
                  </a:solidFill>
                  <a:round/>
                  <a:headEnd type="none" w="sm" len="sm"/>
                  <a:tailEnd type="none" w="sm" len="sm"/>
                </a:ln>
              </p:spPr>
              <p:txBody>
                <a:bodyPr/>
                <a:lstStyle/>
                <a:p>
                  <a:endParaRPr lang="en-US" dirty="0"/>
                </a:p>
              </p:txBody>
            </p:sp>
            <p:sp>
              <p:nvSpPr>
                <p:cNvPr id="12349" name="Line 76"/>
                <p:cNvSpPr>
                  <a:spLocks noChangeShapeType="1"/>
                </p:cNvSpPr>
                <p:nvPr/>
              </p:nvSpPr>
              <p:spPr bwMode="auto">
                <a:xfrm>
                  <a:off x="4752" y="2976"/>
                  <a:ext cx="144" cy="480"/>
                </a:xfrm>
                <a:prstGeom prst="line">
                  <a:avLst/>
                </a:prstGeom>
                <a:noFill/>
                <a:ln w="28575">
                  <a:solidFill>
                    <a:srgbClr val="FFFF00"/>
                  </a:solidFill>
                  <a:round/>
                  <a:headEnd type="none" w="sm" len="sm"/>
                  <a:tailEnd type="none" w="sm" len="sm"/>
                </a:ln>
              </p:spPr>
              <p:txBody>
                <a:bodyPr/>
                <a:lstStyle/>
                <a:p>
                  <a:endParaRPr lang="en-US" dirty="0"/>
                </a:p>
              </p:txBody>
            </p:sp>
            <p:sp>
              <p:nvSpPr>
                <p:cNvPr id="12350" name="Line 77"/>
                <p:cNvSpPr>
                  <a:spLocks noChangeShapeType="1"/>
                </p:cNvSpPr>
                <p:nvPr/>
              </p:nvSpPr>
              <p:spPr bwMode="auto">
                <a:xfrm>
                  <a:off x="4608" y="3072"/>
                  <a:ext cx="288" cy="384"/>
                </a:xfrm>
                <a:prstGeom prst="line">
                  <a:avLst/>
                </a:prstGeom>
                <a:noFill/>
                <a:ln w="28575">
                  <a:solidFill>
                    <a:srgbClr val="FFFF00"/>
                  </a:solidFill>
                  <a:round/>
                  <a:headEnd type="none" w="sm" len="sm"/>
                  <a:tailEnd type="none" w="sm" len="sm"/>
                </a:ln>
              </p:spPr>
              <p:txBody>
                <a:bodyPr/>
                <a:lstStyle/>
                <a:p>
                  <a:endParaRPr lang="en-US" dirty="0"/>
                </a:p>
              </p:txBody>
            </p:sp>
            <p:sp>
              <p:nvSpPr>
                <p:cNvPr id="12351" name="Line 78"/>
                <p:cNvSpPr>
                  <a:spLocks noChangeShapeType="1"/>
                </p:cNvSpPr>
                <p:nvPr/>
              </p:nvSpPr>
              <p:spPr bwMode="auto">
                <a:xfrm flipV="1">
                  <a:off x="2736" y="1824"/>
                  <a:ext cx="0" cy="144"/>
                </a:xfrm>
                <a:prstGeom prst="line">
                  <a:avLst/>
                </a:prstGeom>
                <a:noFill/>
                <a:ln w="28575">
                  <a:solidFill>
                    <a:srgbClr val="FFFF00"/>
                  </a:solidFill>
                  <a:round/>
                  <a:headEnd type="none" w="sm" len="sm"/>
                  <a:tailEnd type="none" w="sm" len="sm"/>
                </a:ln>
              </p:spPr>
              <p:txBody>
                <a:bodyPr/>
                <a:lstStyle/>
                <a:p>
                  <a:endParaRPr lang="en-US" dirty="0"/>
                </a:p>
              </p:txBody>
            </p:sp>
            <p:sp>
              <p:nvSpPr>
                <p:cNvPr id="12352" name="Line 79"/>
                <p:cNvSpPr>
                  <a:spLocks noChangeShapeType="1"/>
                </p:cNvSpPr>
                <p:nvPr/>
              </p:nvSpPr>
              <p:spPr bwMode="auto">
                <a:xfrm flipH="1" flipV="1">
                  <a:off x="2592" y="1920"/>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53" name="Line 80"/>
                <p:cNvSpPr>
                  <a:spLocks noChangeShapeType="1"/>
                </p:cNvSpPr>
                <p:nvPr/>
              </p:nvSpPr>
              <p:spPr bwMode="auto">
                <a:xfrm flipH="1">
                  <a:off x="2784" y="1920"/>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54" name="Line 81"/>
                <p:cNvSpPr>
                  <a:spLocks noChangeShapeType="1"/>
                </p:cNvSpPr>
                <p:nvPr/>
              </p:nvSpPr>
              <p:spPr bwMode="auto">
                <a:xfrm>
                  <a:off x="3072" y="1824"/>
                  <a:ext cx="960" cy="96"/>
                </a:xfrm>
                <a:prstGeom prst="line">
                  <a:avLst/>
                </a:prstGeom>
                <a:noFill/>
                <a:ln w="28575">
                  <a:solidFill>
                    <a:srgbClr val="FFFF00"/>
                  </a:solidFill>
                  <a:round/>
                  <a:headEnd type="none" w="sm" len="sm"/>
                  <a:tailEnd type="none" w="sm" len="sm"/>
                </a:ln>
              </p:spPr>
              <p:txBody>
                <a:bodyPr/>
                <a:lstStyle/>
                <a:p>
                  <a:endParaRPr lang="en-US" dirty="0"/>
                </a:p>
              </p:txBody>
            </p:sp>
            <p:sp>
              <p:nvSpPr>
                <p:cNvPr id="12355" name="Line 82"/>
                <p:cNvSpPr>
                  <a:spLocks noChangeShapeType="1"/>
                </p:cNvSpPr>
                <p:nvPr/>
              </p:nvSpPr>
              <p:spPr bwMode="auto">
                <a:xfrm flipV="1">
                  <a:off x="2496" y="2016"/>
                  <a:ext cx="240" cy="528"/>
                </a:xfrm>
                <a:prstGeom prst="line">
                  <a:avLst/>
                </a:prstGeom>
                <a:noFill/>
                <a:ln w="28575">
                  <a:solidFill>
                    <a:srgbClr val="FFFF00"/>
                  </a:solidFill>
                  <a:round/>
                  <a:headEnd type="none" w="sm" len="sm"/>
                  <a:tailEnd type="none" w="sm" len="sm"/>
                </a:ln>
              </p:spPr>
              <p:txBody>
                <a:bodyPr/>
                <a:lstStyle/>
                <a:p>
                  <a:endParaRPr lang="en-US" dirty="0"/>
                </a:p>
              </p:txBody>
            </p:sp>
            <p:sp>
              <p:nvSpPr>
                <p:cNvPr id="12356" name="Line 83"/>
                <p:cNvSpPr>
                  <a:spLocks noChangeShapeType="1"/>
                </p:cNvSpPr>
                <p:nvPr/>
              </p:nvSpPr>
              <p:spPr bwMode="auto">
                <a:xfrm flipH="1">
                  <a:off x="2928" y="1824"/>
                  <a:ext cx="144" cy="48"/>
                </a:xfrm>
                <a:prstGeom prst="line">
                  <a:avLst/>
                </a:prstGeom>
                <a:noFill/>
                <a:ln w="28575">
                  <a:solidFill>
                    <a:srgbClr val="FFFF00"/>
                  </a:solidFill>
                  <a:round/>
                  <a:headEnd type="none" w="sm" len="sm"/>
                  <a:tailEnd type="none" w="sm" len="sm"/>
                </a:ln>
              </p:spPr>
              <p:txBody>
                <a:bodyPr/>
                <a:lstStyle/>
                <a:p>
                  <a:endParaRPr lang="en-US" dirty="0"/>
                </a:p>
              </p:txBody>
            </p:sp>
            <p:sp>
              <p:nvSpPr>
                <p:cNvPr id="12357" name="Line 84"/>
                <p:cNvSpPr>
                  <a:spLocks noChangeShapeType="1"/>
                </p:cNvSpPr>
                <p:nvPr/>
              </p:nvSpPr>
              <p:spPr bwMode="auto">
                <a:xfrm>
                  <a:off x="2832" y="1440"/>
                  <a:ext cx="48" cy="336"/>
                </a:xfrm>
                <a:prstGeom prst="line">
                  <a:avLst/>
                </a:prstGeom>
                <a:noFill/>
                <a:ln w="28575">
                  <a:solidFill>
                    <a:srgbClr val="FFFF00"/>
                  </a:solidFill>
                  <a:round/>
                  <a:headEnd type="none" w="sm" len="sm"/>
                  <a:tailEnd type="none" w="sm" len="sm"/>
                </a:ln>
              </p:spPr>
              <p:txBody>
                <a:bodyPr/>
                <a:lstStyle/>
                <a:p>
                  <a:endParaRPr lang="en-US" dirty="0"/>
                </a:p>
              </p:txBody>
            </p:sp>
            <p:sp>
              <p:nvSpPr>
                <p:cNvPr id="12358" name="Line 85"/>
                <p:cNvSpPr>
                  <a:spLocks noChangeShapeType="1"/>
                </p:cNvSpPr>
                <p:nvPr/>
              </p:nvSpPr>
              <p:spPr bwMode="auto">
                <a:xfrm flipH="1">
                  <a:off x="2352" y="2592"/>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59" name="Line 86"/>
                <p:cNvSpPr>
                  <a:spLocks noChangeShapeType="1"/>
                </p:cNvSpPr>
                <p:nvPr/>
              </p:nvSpPr>
              <p:spPr bwMode="auto">
                <a:xfrm flipH="1" flipV="1">
                  <a:off x="2496" y="2592"/>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60" name="Line 87"/>
                <p:cNvSpPr>
                  <a:spLocks noChangeShapeType="1"/>
                </p:cNvSpPr>
                <p:nvPr/>
              </p:nvSpPr>
              <p:spPr bwMode="auto">
                <a:xfrm flipH="1" flipV="1">
                  <a:off x="2640" y="2640"/>
                  <a:ext cx="1680" cy="336"/>
                </a:xfrm>
                <a:prstGeom prst="line">
                  <a:avLst/>
                </a:prstGeom>
                <a:noFill/>
                <a:ln w="28575">
                  <a:solidFill>
                    <a:srgbClr val="FFFF00"/>
                  </a:solidFill>
                  <a:round/>
                  <a:headEnd type="none" w="sm" len="sm"/>
                  <a:tailEnd type="none" w="sm" len="sm"/>
                </a:ln>
              </p:spPr>
              <p:txBody>
                <a:bodyPr/>
                <a:lstStyle/>
                <a:p>
                  <a:endParaRPr lang="en-US" dirty="0"/>
                </a:p>
              </p:txBody>
            </p:sp>
            <p:sp>
              <p:nvSpPr>
                <p:cNvPr id="12361" name="Line 88"/>
                <p:cNvSpPr>
                  <a:spLocks noChangeShapeType="1"/>
                </p:cNvSpPr>
                <p:nvPr/>
              </p:nvSpPr>
              <p:spPr bwMode="auto">
                <a:xfrm flipV="1">
                  <a:off x="2304" y="2640"/>
                  <a:ext cx="48" cy="672"/>
                </a:xfrm>
                <a:prstGeom prst="line">
                  <a:avLst/>
                </a:prstGeom>
                <a:noFill/>
                <a:ln w="28575">
                  <a:solidFill>
                    <a:srgbClr val="FFFF00"/>
                  </a:solidFill>
                  <a:round/>
                  <a:headEnd type="none" w="sm" len="sm"/>
                  <a:tailEnd type="none" w="sm" len="sm"/>
                </a:ln>
              </p:spPr>
              <p:txBody>
                <a:bodyPr/>
                <a:lstStyle/>
                <a:p>
                  <a:endParaRPr lang="en-US" dirty="0"/>
                </a:p>
              </p:txBody>
            </p:sp>
            <p:sp>
              <p:nvSpPr>
                <p:cNvPr id="12362" name="Line 89"/>
                <p:cNvSpPr>
                  <a:spLocks noChangeShapeType="1"/>
                </p:cNvSpPr>
                <p:nvPr/>
              </p:nvSpPr>
              <p:spPr bwMode="auto">
                <a:xfrm flipH="1">
                  <a:off x="2160" y="3360"/>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63" name="Line 90"/>
                <p:cNvSpPr>
                  <a:spLocks noChangeShapeType="1"/>
                </p:cNvSpPr>
                <p:nvPr/>
              </p:nvSpPr>
              <p:spPr bwMode="auto">
                <a:xfrm flipH="1" flipV="1">
                  <a:off x="2304" y="3264"/>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64" name="Line 91"/>
                <p:cNvSpPr>
                  <a:spLocks noChangeShapeType="1"/>
                </p:cNvSpPr>
                <p:nvPr/>
              </p:nvSpPr>
              <p:spPr bwMode="auto">
                <a:xfrm flipH="1" flipV="1">
                  <a:off x="4944" y="3456"/>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65" name="Line 92"/>
                <p:cNvSpPr>
                  <a:spLocks noChangeShapeType="1"/>
                </p:cNvSpPr>
                <p:nvPr/>
              </p:nvSpPr>
              <p:spPr bwMode="auto">
                <a:xfrm flipH="1">
                  <a:off x="4800" y="3456"/>
                  <a:ext cx="96" cy="48"/>
                </a:xfrm>
                <a:prstGeom prst="line">
                  <a:avLst/>
                </a:prstGeom>
                <a:noFill/>
                <a:ln w="28575">
                  <a:solidFill>
                    <a:srgbClr val="FFFF00"/>
                  </a:solidFill>
                  <a:round/>
                  <a:headEnd type="none" w="sm" len="sm"/>
                  <a:tailEnd type="none" w="sm" len="sm"/>
                </a:ln>
              </p:spPr>
              <p:txBody>
                <a:bodyPr/>
                <a:lstStyle/>
                <a:p>
                  <a:endParaRPr lang="en-US" dirty="0"/>
                </a:p>
              </p:txBody>
            </p:sp>
          </p:grpSp>
          <p:grpSp>
            <p:nvGrpSpPr>
              <p:cNvPr id="9" name="Group 93"/>
              <p:cNvGrpSpPr>
                <a:grpSpLocks/>
              </p:cNvGrpSpPr>
              <p:nvPr/>
            </p:nvGrpSpPr>
            <p:grpSpPr bwMode="auto">
              <a:xfrm>
                <a:off x="963" y="2591"/>
                <a:ext cx="2161" cy="1427"/>
                <a:chOff x="3504" y="1824"/>
                <a:chExt cx="1920" cy="2368"/>
              </a:xfrm>
            </p:grpSpPr>
            <p:pic>
              <p:nvPicPr>
                <p:cNvPr id="12318" name="Picture 94" descr="basestation"/>
                <p:cNvPicPr>
                  <a:picLocks noChangeAspect="1" noChangeArrowheads="1"/>
                </p:cNvPicPr>
                <p:nvPr/>
              </p:nvPicPr>
              <p:blipFill>
                <a:blip r:embed="rId11" cstate="print"/>
                <a:srcRect/>
                <a:stretch>
                  <a:fillRect/>
                </a:stretch>
              </p:blipFill>
              <p:spPr bwMode="auto">
                <a:xfrm rot="-5400000">
                  <a:off x="4222" y="3170"/>
                  <a:ext cx="1168" cy="876"/>
                </a:xfrm>
                <a:prstGeom prst="rect">
                  <a:avLst/>
                </a:prstGeom>
                <a:noFill/>
                <a:ln w="9525">
                  <a:noFill/>
                  <a:miter lim="800000"/>
                  <a:headEnd/>
                  <a:tailEnd/>
                </a:ln>
              </p:spPr>
            </p:pic>
            <p:sp>
              <p:nvSpPr>
                <p:cNvPr id="12319" name="Line 95"/>
                <p:cNvSpPr>
                  <a:spLocks noChangeShapeType="1"/>
                </p:cNvSpPr>
                <p:nvPr/>
              </p:nvSpPr>
              <p:spPr bwMode="auto">
                <a:xfrm flipV="1">
                  <a:off x="3696" y="3120"/>
                  <a:ext cx="912" cy="336"/>
                </a:xfrm>
                <a:prstGeom prst="line">
                  <a:avLst/>
                </a:prstGeom>
                <a:noFill/>
                <a:ln w="28575">
                  <a:solidFill>
                    <a:srgbClr val="FFFF00"/>
                  </a:solidFill>
                  <a:round/>
                  <a:headEnd type="none" w="sm" len="sm"/>
                  <a:tailEnd type="none" w="sm" len="sm"/>
                </a:ln>
              </p:spPr>
              <p:txBody>
                <a:bodyPr/>
                <a:lstStyle/>
                <a:p>
                  <a:endParaRPr lang="en-US" dirty="0"/>
                </a:p>
              </p:txBody>
            </p:sp>
            <p:sp>
              <p:nvSpPr>
                <p:cNvPr id="12320" name="Line 96"/>
                <p:cNvSpPr>
                  <a:spLocks noChangeShapeType="1"/>
                </p:cNvSpPr>
                <p:nvPr/>
              </p:nvSpPr>
              <p:spPr bwMode="auto">
                <a:xfrm flipV="1">
                  <a:off x="3840" y="3120"/>
                  <a:ext cx="768" cy="432"/>
                </a:xfrm>
                <a:prstGeom prst="line">
                  <a:avLst/>
                </a:prstGeom>
                <a:noFill/>
                <a:ln w="28575">
                  <a:solidFill>
                    <a:srgbClr val="FFFF00"/>
                  </a:solidFill>
                  <a:round/>
                  <a:headEnd type="none" w="sm" len="sm"/>
                  <a:tailEnd type="none" w="sm" len="sm"/>
                </a:ln>
              </p:spPr>
              <p:txBody>
                <a:bodyPr/>
                <a:lstStyle/>
                <a:p>
                  <a:endParaRPr lang="en-US" dirty="0"/>
                </a:p>
              </p:txBody>
            </p:sp>
            <p:sp>
              <p:nvSpPr>
                <p:cNvPr id="12321" name="Line 97"/>
                <p:cNvSpPr>
                  <a:spLocks noChangeShapeType="1"/>
                </p:cNvSpPr>
                <p:nvPr/>
              </p:nvSpPr>
              <p:spPr bwMode="auto">
                <a:xfrm>
                  <a:off x="3504" y="2976"/>
                  <a:ext cx="1056" cy="144"/>
                </a:xfrm>
                <a:prstGeom prst="line">
                  <a:avLst/>
                </a:prstGeom>
                <a:noFill/>
                <a:ln w="28575">
                  <a:solidFill>
                    <a:srgbClr val="FFFF00"/>
                  </a:solidFill>
                  <a:round/>
                  <a:headEnd type="none" w="sm" len="sm"/>
                  <a:tailEnd type="none" w="sm" len="sm"/>
                </a:ln>
              </p:spPr>
              <p:txBody>
                <a:bodyPr/>
                <a:lstStyle/>
                <a:p>
                  <a:endParaRPr lang="en-US" dirty="0"/>
                </a:p>
              </p:txBody>
            </p:sp>
            <p:sp>
              <p:nvSpPr>
                <p:cNvPr id="12322" name="AutoShape 98"/>
                <p:cNvSpPr>
                  <a:spLocks noChangeArrowheads="1"/>
                </p:cNvSpPr>
                <p:nvPr/>
              </p:nvSpPr>
              <p:spPr bwMode="auto">
                <a:xfrm flipH="1">
                  <a:off x="4992" y="1824"/>
                  <a:ext cx="432" cy="1392"/>
                </a:xfrm>
                <a:prstGeom prst="lightningBolt">
                  <a:avLst/>
                </a:prstGeom>
                <a:solidFill>
                  <a:schemeClr val="bg1"/>
                </a:solidFill>
                <a:ln w="12700">
                  <a:solidFill>
                    <a:schemeClr val="hlink"/>
                  </a:solidFill>
                  <a:miter lim="800000"/>
                  <a:headEnd type="none" w="sm" len="sm"/>
                  <a:tailEnd type="none" w="sm" len="sm"/>
                </a:ln>
              </p:spPr>
              <p:txBody>
                <a:bodyPr wrap="none" anchor="ctr"/>
                <a:lstStyle/>
                <a:p>
                  <a:endParaRPr lang="en-US" dirty="0"/>
                </a:p>
              </p:txBody>
            </p:sp>
          </p:grpSp>
        </p:grpSp>
      </p:grpSp>
      <p:grpSp>
        <p:nvGrpSpPr>
          <p:cNvPr id="10" name="Group 109"/>
          <p:cNvGrpSpPr>
            <a:grpSpLocks/>
          </p:cNvGrpSpPr>
          <p:nvPr/>
        </p:nvGrpSpPr>
        <p:grpSpPr bwMode="auto">
          <a:xfrm>
            <a:off x="6477000" y="4114800"/>
            <a:ext cx="2514600" cy="1905000"/>
            <a:chOff x="1905000" y="3759200"/>
            <a:chExt cx="3314700" cy="2641600"/>
          </a:xfrm>
        </p:grpSpPr>
        <p:pic>
          <p:nvPicPr>
            <p:cNvPr id="12305" name="Picture 4" descr="WSNOnSatImage"/>
            <p:cNvPicPr>
              <a:picLocks noChangeAspect="1" noChangeArrowheads="1"/>
            </p:cNvPicPr>
            <p:nvPr/>
          </p:nvPicPr>
          <p:blipFill>
            <a:blip r:embed="rId12" cstate="print"/>
            <a:srcRect/>
            <a:stretch>
              <a:fillRect/>
            </a:stretch>
          </p:blipFill>
          <p:spPr bwMode="auto">
            <a:xfrm>
              <a:off x="1905000" y="3759200"/>
              <a:ext cx="1981200" cy="2032000"/>
            </a:xfrm>
            <a:prstGeom prst="rect">
              <a:avLst/>
            </a:prstGeom>
            <a:noFill/>
            <a:ln w="9525">
              <a:noFill/>
              <a:miter lim="800000"/>
              <a:headEnd/>
              <a:tailEnd/>
            </a:ln>
          </p:spPr>
        </p:pic>
        <p:pic>
          <p:nvPicPr>
            <p:cNvPr id="12306" name="Picture 5" descr="MoteOpenSolar3Vreg"/>
            <p:cNvPicPr>
              <a:picLocks noChangeAspect="1" noChangeArrowheads="1"/>
            </p:cNvPicPr>
            <p:nvPr/>
          </p:nvPicPr>
          <p:blipFill>
            <a:blip r:embed="rId13" cstate="print"/>
            <a:srcRect/>
            <a:stretch>
              <a:fillRect/>
            </a:stretch>
          </p:blipFill>
          <p:spPr bwMode="auto">
            <a:xfrm>
              <a:off x="3657600" y="4191000"/>
              <a:ext cx="1562100" cy="1171575"/>
            </a:xfrm>
            <a:prstGeom prst="rect">
              <a:avLst/>
            </a:prstGeom>
            <a:noFill/>
            <a:ln w="9525">
              <a:noFill/>
              <a:miter lim="800000"/>
              <a:headEnd/>
              <a:tailEnd/>
            </a:ln>
          </p:spPr>
        </p:pic>
        <p:pic>
          <p:nvPicPr>
            <p:cNvPr id="12307" name="Picture 6" descr="MoteInVineyard"/>
            <p:cNvPicPr>
              <a:picLocks noChangeAspect="1" noChangeArrowheads="1"/>
            </p:cNvPicPr>
            <p:nvPr/>
          </p:nvPicPr>
          <p:blipFill>
            <a:blip r:embed="rId14" cstate="print"/>
            <a:srcRect/>
            <a:stretch>
              <a:fillRect/>
            </a:stretch>
          </p:blipFill>
          <p:spPr bwMode="auto">
            <a:xfrm>
              <a:off x="3048000" y="5029200"/>
              <a:ext cx="1028700" cy="1371600"/>
            </a:xfrm>
            <a:prstGeom prst="rect">
              <a:avLst/>
            </a:prstGeom>
            <a:noFill/>
            <a:ln w="9525">
              <a:noFill/>
              <a:miter lim="800000"/>
              <a:headEnd/>
              <a:tailEnd/>
            </a:ln>
          </p:spPr>
        </p:pic>
      </p:grpSp>
      <p:grpSp>
        <p:nvGrpSpPr>
          <p:cNvPr id="11" name="Group 119"/>
          <p:cNvGrpSpPr>
            <a:grpSpLocks/>
          </p:cNvGrpSpPr>
          <p:nvPr/>
        </p:nvGrpSpPr>
        <p:grpSpPr bwMode="auto">
          <a:xfrm>
            <a:off x="493713" y="3581400"/>
            <a:ext cx="2173287" cy="3154363"/>
            <a:chOff x="3161463" y="3352800"/>
            <a:chExt cx="2172537" cy="3154680"/>
          </a:xfrm>
        </p:grpSpPr>
        <p:grpSp>
          <p:nvGrpSpPr>
            <p:cNvPr id="12" name="Group 113"/>
            <p:cNvGrpSpPr>
              <a:grpSpLocks/>
            </p:cNvGrpSpPr>
            <p:nvPr/>
          </p:nvGrpSpPr>
          <p:grpSpPr bwMode="auto">
            <a:xfrm>
              <a:off x="3276600" y="3352800"/>
              <a:ext cx="2057400" cy="1905000"/>
              <a:chOff x="4724400" y="3200400"/>
              <a:chExt cx="3378200" cy="2819400"/>
            </a:xfrm>
          </p:grpSpPr>
          <p:pic>
            <p:nvPicPr>
              <p:cNvPr id="12302" name="Picture 8" descr="tinynode"/>
              <p:cNvPicPr>
                <a:picLocks noChangeAspect="1" noChangeArrowheads="1"/>
              </p:cNvPicPr>
              <p:nvPr/>
            </p:nvPicPr>
            <p:blipFill>
              <a:blip r:embed="rId15" cstate="print"/>
              <a:srcRect/>
              <a:stretch>
                <a:fillRect/>
              </a:stretch>
            </p:blipFill>
            <p:spPr bwMode="auto">
              <a:xfrm>
                <a:off x="6477000" y="3429000"/>
                <a:ext cx="1625600" cy="1219200"/>
              </a:xfrm>
              <a:prstGeom prst="rect">
                <a:avLst/>
              </a:prstGeom>
              <a:noFill/>
              <a:ln w="9525">
                <a:noFill/>
                <a:miter lim="800000"/>
                <a:headEnd/>
                <a:tailEnd/>
              </a:ln>
            </p:spPr>
          </p:pic>
          <p:pic>
            <p:nvPicPr>
              <p:cNvPr id="12303" name="Picture 13" descr="WoodTurtle"/>
              <p:cNvPicPr>
                <a:picLocks noChangeAspect="1" noChangeArrowheads="1"/>
              </p:cNvPicPr>
              <p:nvPr/>
            </p:nvPicPr>
            <p:blipFill>
              <a:blip r:embed="rId16" cstate="print"/>
              <a:srcRect/>
              <a:stretch>
                <a:fillRect/>
              </a:stretch>
            </p:blipFill>
            <p:spPr bwMode="auto">
              <a:xfrm>
                <a:off x="4724400" y="3200400"/>
                <a:ext cx="2152650" cy="1601788"/>
              </a:xfrm>
              <a:prstGeom prst="rect">
                <a:avLst/>
              </a:prstGeom>
              <a:noFill/>
              <a:ln w="9525">
                <a:noFill/>
                <a:miter lim="800000"/>
                <a:headEnd/>
                <a:tailEnd/>
              </a:ln>
            </p:spPr>
          </p:pic>
          <p:pic>
            <p:nvPicPr>
              <p:cNvPr id="12304" name="Picture 6" descr="snapper_before"/>
              <p:cNvPicPr>
                <a:picLocks noChangeAspect="1" noChangeArrowheads="1"/>
              </p:cNvPicPr>
              <p:nvPr/>
            </p:nvPicPr>
            <p:blipFill>
              <a:blip r:embed="rId17" cstate="print"/>
              <a:srcRect/>
              <a:stretch>
                <a:fillRect/>
              </a:stretch>
            </p:blipFill>
            <p:spPr bwMode="auto">
              <a:xfrm>
                <a:off x="5246687" y="4441825"/>
                <a:ext cx="2373313" cy="1577975"/>
              </a:xfrm>
              <a:prstGeom prst="rect">
                <a:avLst/>
              </a:prstGeom>
              <a:noFill/>
              <a:ln w="9525">
                <a:noFill/>
                <a:miter lim="800000"/>
                <a:headEnd/>
                <a:tailEnd/>
              </a:ln>
            </p:spPr>
          </p:pic>
        </p:grpSp>
        <p:pic>
          <p:nvPicPr>
            <p:cNvPr id="12301" name="Picture 4" descr="sealtracking_x220"/>
            <p:cNvPicPr>
              <a:picLocks noChangeAspect="1" noChangeArrowheads="1"/>
            </p:cNvPicPr>
            <p:nvPr/>
          </p:nvPicPr>
          <p:blipFill>
            <a:blip r:embed="rId18" cstate="print"/>
            <a:srcRect/>
            <a:stretch>
              <a:fillRect/>
            </a:stretch>
          </p:blipFill>
          <p:spPr bwMode="auto">
            <a:xfrm rot="-4147326">
              <a:off x="3664383" y="5090160"/>
              <a:ext cx="914400" cy="1920240"/>
            </a:xfrm>
            <a:prstGeom prst="rect">
              <a:avLst/>
            </a:prstGeom>
            <a:noFill/>
            <a:ln w="9525">
              <a:noFill/>
              <a:miter lim="800000"/>
              <a:headEnd/>
              <a:tailEnd/>
            </a:ln>
          </p:spPr>
        </p:pic>
      </p:grpSp>
      <p:grpSp>
        <p:nvGrpSpPr>
          <p:cNvPr id="13" name="Group 101"/>
          <p:cNvGrpSpPr>
            <a:grpSpLocks/>
          </p:cNvGrpSpPr>
          <p:nvPr/>
        </p:nvGrpSpPr>
        <p:grpSpPr bwMode="auto">
          <a:xfrm>
            <a:off x="6172200" y="1676400"/>
            <a:ext cx="2667000" cy="1371600"/>
            <a:chOff x="533400" y="5049838"/>
            <a:chExt cx="3962400" cy="1801812"/>
          </a:xfrm>
        </p:grpSpPr>
        <p:pic>
          <p:nvPicPr>
            <p:cNvPr id="12308" name="Picture 101" descr="A view"/>
            <p:cNvPicPr>
              <a:picLocks noChangeAspect="1" noChangeArrowheads="1"/>
            </p:cNvPicPr>
            <p:nvPr/>
          </p:nvPicPr>
          <p:blipFill>
            <a:blip r:embed="rId19" cstate="print"/>
            <a:srcRect/>
            <a:stretch>
              <a:fillRect/>
            </a:stretch>
          </p:blipFill>
          <p:spPr bwMode="auto">
            <a:xfrm>
              <a:off x="533400" y="5049838"/>
              <a:ext cx="2055813" cy="1541462"/>
            </a:xfrm>
            <a:prstGeom prst="rect">
              <a:avLst/>
            </a:prstGeom>
            <a:noFill/>
            <a:ln w="9525">
              <a:noFill/>
              <a:miter lim="800000"/>
              <a:headEnd/>
              <a:tailEnd/>
            </a:ln>
          </p:spPr>
        </p:pic>
        <p:pic>
          <p:nvPicPr>
            <p:cNvPr id="12309" name="Picture 102" descr="an intruder"/>
            <p:cNvPicPr>
              <a:picLocks noChangeAspect="1" noChangeArrowheads="1"/>
            </p:cNvPicPr>
            <p:nvPr/>
          </p:nvPicPr>
          <p:blipFill>
            <a:blip r:embed="rId20" cstate="print"/>
            <a:srcRect/>
            <a:stretch>
              <a:fillRect/>
            </a:stretch>
          </p:blipFill>
          <p:spPr bwMode="auto">
            <a:xfrm>
              <a:off x="3124200" y="5562600"/>
              <a:ext cx="1371600" cy="1028700"/>
            </a:xfrm>
            <a:prstGeom prst="rect">
              <a:avLst/>
            </a:prstGeom>
            <a:noFill/>
            <a:ln w="9525">
              <a:noFill/>
              <a:miter lim="800000"/>
              <a:headEnd/>
              <a:tailEnd/>
            </a:ln>
          </p:spPr>
        </p:pic>
        <p:pic>
          <p:nvPicPr>
            <p:cNvPr id="12310" name="Picture 103" descr="Copy of DSCF0047"/>
            <p:cNvPicPr>
              <a:picLocks noChangeAspect="1" noChangeArrowheads="1"/>
            </p:cNvPicPr>
            <p:nvPr/>
          </p:nvPicPr>
          <p:blipFill>
            <a:blip r:embed="rId21" cstate="print"/>
            <a:srcRect/>
            <a:stretch>
              <a:fillRect/>
            </a:stretch>
          </p:blipFill>
          <p:spPr bwMode="auto">
            <a:xfrm>
              <a:off x="2514600" y="5127625"/>
              <a:ext cx="1023938" cy="930275"/>
            </a:xfrm>
            <a:prstGeom prst="rect">
              <a:avLst/>
            </a:prstGeom>
            <a:noFill/>
            <a:ln w="9525">
              <a:noFill/>
              <a:miter lim="800000"/>
              <a:headEnd/>
              <a:tailEnd/>
            </a:ln>
          </p:spPr>
        </p:pic>
        <p:pic>
          <p:nvPicPr>
            <p:cNvPr id="12311" name="Picture 104" descr="A stargate"/>
            <p:cNvPicPr>
              <a:picLocks noChangeAspect="1" noChangeArrowheads="1"/>
            </p:cNvPicPr>
            <p:nvPr/>
          </p:nvPicPr>
          <p:blipFill>
            <a:blip r:embed="rId22" cstate="print"/>
            <a:srcRect/>
            <a:stretch>
              <a:fillRect/>
            </a:stretch>
          </p:blipFill>
          <p:spPr bwMode="auto">
            <a:xfrm>
              <a:off x="2057400" y="6051550"/>
              <a:ext cx="1066800" cy="800100"/>
            </a:xfrm>
            <a:prstGeom prst="rect">
              <a:avLst/>
            </a:prstGeom>
            <a:noFill/>
            <a:ln w="9525">
              <a:noFill/>
              <a:miter lim="800000"/>
              <a:headEnd/>
              <a:tailEnd/>
            </a:ln>
          </p:spPr>
        </p:pic>
      </p:grpSp>
    </p:spTree>
    <p:extLst>
      <p:ext uri="{BB962C8B-B14F-4D97-AF65-F5344CB8AC3E}">
        <p14:creationId xmlns:p14="http://schemas.microsoft.com/office/powerpoint/2010/main" val="2768229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Bounds on 90-percentile path delay</a:t>
            </a:r>
            <a:endParaRPr lang="en-US" dirty="0"/>
          </a:p>
        </p:txBody>
      </p:sp>
      <p:sp>
        <p:nvSpPr>
          <p:cNvPr id="3" name="Content Placeholder 2"/>
          <p:cNvSpPr>
            <a:spLocks noGrp="1"/>
          </p:cNvSpPr>
          <p:nvPr>
            <p:ph idx="1"/>
          </p:nvPr>
        </p:nvSpPr>
        <p:spPr>
          <a:xfrm>
            <a:off x="685800" y="4953000"/>
            <a:ext cx="7772400" cy="1295400"/>
          </a:xfrm>
        </p:spPr>
        <p:txBody>
          <a:bodyPr/>
          <a:lstStyle/>
          <a:p>
            <a:pPr>
              <a:lnSpc>
                <a:spcPct val="100000"/>
              </a:lnSpc>
            </a:pPr>
            <a:r>
              <a:rPr lang="en-US" sz="1800" dirty="0" smtClean="0"/>
              <a:t>Bounds by Chebyshev Inequality are greater than the actual 90-percentile delay and orders of magnitude less than the maximum delay</a:t>
            </a:r>
          </a:p>
          <a:p>
            <a:pPr>
              <a:lnSpc>
                <a:spcPct val="100000"/>
              </a:lnSpc>
            </a:pPr>
            <a:r>
              <a:rPr lang="en-US" sz="1800" dirty="0" smtClean="0"/>
              <a:t>Bounds by Chebyshev Inequality are less than that by Markov Inequality and OPMD</a:t>
            </a:r>
          </a:p>
          <a:p>
            <a:pPr>
              <a:lnSpc>
                <a:spcPct val="100000"/>
              </a:lnSpc>
            </a:pPr>
            <a:r>
              <a:rPr lang="en-US" sz="1800" dirty="0" smtClean="0"/>
              <a:t>Bounds by assuming normally distributed delays may underestimate </a:t>
            </a:r>
          </a:p>
        </p:txBody>
      </p:sp>
      <p:pic>
        <p:nvPicPr>
          <p:cNvPr id="13314" name="Picture 2" descr="A:\Hongwei\My Dropbox\Research\publications\MTA\figures\bounding.eps"/>
          <p:cNvPicPr>
            <a:picLocks noChangeAspect="1" noChangeArrowheads="1"/>
          </p:cNvPicPr>
          <p:nvPr/>
        </p:nvPicPr>
        <p:blipFill>
          <a:blip r:embed="rId3" cstate="print"/>
          <a:srcRect/>
          <a:stretch>
            <a:fillRect/>
          </a:stretch>
        </p:blipFill>
        <p:spPr bwMode="auto">
          <a:xfrm>
            <a:off x="1905000" y="1600200"/>
            <a:ext cx="4542790" cy="3191510"/>
          </a:xfrm>
          <a:prstGeom prst="rect">
            <a:avLst/>
          </a:prstGeom>
          <a:noFill/>
        </p:spPr>
      </p:pic>
      <p:cxnSp>
        <p:nvCxnSpPr>
          <p:cNvPr id="5" name="Straight Arrow Connector 4"/>
          <p:cNvCxnSpPr/>
          <p:nvPr/>
        </p:nvCxnSpPr>
        <p:spPr bwMode="auto">
          <a:xfrm>
            <a:off x="3048000" y="2743200"/>
            <a:ext cx="0" cy="6096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9" name="Straight Arrow Connector 8"/>
          <p:cNvCxnSpPr/>
          <p:nvPr/>
        </p:nvCxnSpPr>
        <p:spPr bwMode="auto">
          <a:xfrm flipH="1">
            <a:off x="2743200" y="2743200"/>
            <a:ext cx="304800" cy="7620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11" name="Straight Arrow Connector 10"/>
          <p:cNvCxnSpPr/>
          <p:nvPr/>
        </p:nvCxnSpPr>
        <p:spPr bwMode="auto">
          <a:xfrm>
            <a:off x="3048000" y="2743200"/>
            <a:ext cx="762000" cy="3048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13" name="Straight Arrow Connector 12"/>
          <p:cNvCxnSpPr/>
          <p:nvPr/>
        </p:nvCxnSpPr>
        <p:spPr bwMode="auto">
          <a:xfrm>
            <a:off x="4800600" y="2133600"/>
            <a:ext cx="0" cy="9144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15" name="Straight Arrow Connector 14"/>
          <p:cNvCxnSpPr/>
          <p:nvPr/>
        </p:nvCxnSpPr>
        <p:spPr bwMode="auto">
          <a:xfrm flipH="1">
            <a:off x="4572000" y="2133600"/>
            <a:ext cx="228600" cy="9144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17" name="Straight Arrow Connector 16"/>
          <p:cNvCxnSpPr/>
          <p:nvPr/>
        </p:nvCxnSpPr>
        <p:spPr bwMode="auto">
          <a:xfrm>
            <a:off x="4800600" y="2133600"/>
            <a:ext cx="762000" cy="3810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19" name="Straight Arrow Connector 18"/>
          <p:cNvCxnSpPr/>
          <p:nvPr/>
        </p:nvCxnSpPr>
        <p:spPr bwMode="auto">
          <a:xfrm>
            <a:off x="3048000" y="2743200"/>
            <a:ext cx="114300" cy="452755"/>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21" name="Straight Arrow Connector 20"/>
          <p:cNvCxnSpPr/>
          <p:nvPr/>
        </p:nvCxnSpPr>
        <p:spPr bwMode="auto">
          <a:xfrm>
            <a:off x="3048000" y="2743200"/>
            <a:ext cx="457200" cy="6096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24" name="Straight Arrow Connector 23"/>
          <p:cNvCxnSpPr/>
          <p:nvPr/>
        </p:nvCxnSpPr>
        <p:spPr bwMode="auto">
          <a:xfrm>
            <a:off x="4800600" y="2133600"/>
            <a:ext cx="152400" cy="6096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26" name="Straight Arrow Connector 25"/>
          <p:cNvCxnSpPr/>
          <p:nvPr/>
        </p:nvCxnSpPr>
        <p:spPr bwMode="auto">
          <a:xfrm>
            <a:off x="4800600" y="2133600"/>
            <a:ext cx="381000" cy="3810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cxnSp>
        <p:nvCxnSpPr>
          <p:cNvPr id="28" name="Straight Arrow Connector 27"/>
          <p:cNvCxnSpPr/>
          <p:nvPr/>
        </p:nvCxnSpPr>
        <p:spPr bwMode="auto">
          <a:xfrm flipH="1">
            <a:off x="5436326" y="2120537"/>
            <a:ext cx="762000" cy="990600"/>
          </a:xfrm>
          <a:prstGeom prst="straightConnector1">
            <a:avLst/>
          </a:prstGeom>
          <a:solidFill>
            <a:schemeClr val="accent1"/>
          </a:solidFill>
          <a:ln w="38100" cap="flat" cmpd="sng" algn="ctr">
            <a:solidFill>
              <a:srgbClr val="FF0066"/>
            </a:solidFill>
            <a:prstDash val="solid"/>
            <a:miter lim="800000"/>
            <a:headEnd type="non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FCFS to EDF</a:t>
            </a:r>
            <a:endParaRPr lang="en-US" dirty="0"/>
          </a:p>
        </p:txBody>
      </p:sp>
      <p:sp>
        <p:nvSpPr>
          <p:cNvPr id="3" name="Content Placeholder 2"/>
          <p:cNvSpPr>
            <a:spLocks noGrp="1"/>
          </p:cNvSpPr>
          <p:nvPr>
            <p:ph idx="1"/>
          </p:nvPr>
        </p:nvSpPr>
        <p:spPr/>
        <p:txBody>
          <a:bodyPr/>
          <a:lstStyle/>
          <a:p>
            <a:r>
              <a:rPr lang="en-US" dirty="0" smtClean="0"/>
              <a:t>Earliest-deadline-first (EDF) is a commonly used algorithm in real-time scheduling </a:t>
            </a:r>
          </a:p>
          <a:p>
            <a:r>
              <a:rPr lang="en-US" dirty="0" smtClean="0"/>
              <a:t>Conclusions based on FCFS service discipline apply to EDF</a:t>
            </a:r>
          </a:p>
          <a:p>
            <a:pPr lvl="1"/>
            <a:r>
              <a:rPr lang="en-US" dirty="0" smtClean="0"/>
              <a:t>FCFS-based estimation is a conservative estimate of the delay bound if EDF is used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685800" y="1600200"/>
            <a:ext cx="7772400" cy="4724400"/>
          </a:xfrm>
        </p:spPr>
        <p:txBody>
          <a:bodyPr/>
          <a:lstStyle/>
          <a:p>
            <a:r>
              <a:rPr lang="en-US" dirty="0" smtClean="0"/>
              <a:t>Multi-timescale estimation of path delays</a:t>
            </a:r>
          </a:p>
          <a:p>
            <a:r>
              <a:rPr lang="en-US" dirty="0" smtClean="0">
                <a:solidFill>
                  <a:srgbClr val="FF0000"/>
                </a:solidFill>
              </a:rPr>
              <a:t>Multi-timescale adaptation for real-time routing</a:t>
            </a:r>
          </a:p>
          <a:p>
            <a:pPr lvl="1"/>
            <a:r>
              <a:rPr lang="en-US" dirty="0" smtClean="0"/>
              <a:t>Control timescales of spatial dynamics</a:t>
            </a:r>
          </a:p>
          <a:p>
            <a:r>
              <a:rPr lang="en-US" dirty="0" smtClean="0"/>
              <a:t>Measurement evaluation</a:t>
            </a:r>
          </a:p>
          <a:p>
            <a:r>
              <a:rPr lang="en-US" dirty="0" smtClean="0"/>
              <a:t>Concluding remarks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Multi-Timescale Adaptation (MTA)</a:t>
            </a:r>
            <a:endParaRPr lang="en-US" dirty="0"/>
          </a:p>
        </p:txBody>
      </p:sp>
      <p:sp>
        <p:nvSpPr>
          <p:cNvPr id="3" name="Content Placeholder 2"/>
          <p:cNvSpPr>
            <a:spLocks noGrp="1"/>
          </p:cNvSpPr>
          <p:nvPr>
            <p:ph idx="1"/>
          </p:nvPr>
        </p:nvSpPr>
        <p:spPr>
          <a:xfrm>
            <a:off x="685800" y="1524000"/>
            <a:ext cx="8458200" cy="5029200"/>
          </a:xfrm>
        </p:spPr>
        <p:txBody>
          <a:bodyPr/>
          <a:lstStyle/>
          <a:p>
            <a:pPr marL="342900" lvl="1" indent="-342900">
              <a:lnSpc>
                <a:spcPct val="130000"/>
              </a:lnSpc>
              <a:spcBef>
                <a:spcPct val="75000"/>
              </a:spcBef>
              <a:spcAft>
                <a:spcPct val="5000"/>
              </a:spcAft>
              <a:buSzPct val="60000"/>
            </a:pPr>
            <a:r>
              <a:rPr lang="en-US" dirty="0" smtClean="0"/>
              <a:t>Timescales of system dynamics and uncertainties</a:t>
            </a:r>
          </a:p>
          <a:p>
            <a:pPr lvl="1">
              <a:lnSpc>
                <a:spcPct val="130000"/>
              </a:lnSpc>
            </a:pPr>
            <a:r>
              <a:rPr lang="en-US" sz="1600" dirty="0"/>
              <a:t>Slowly-changing  environment conditions such as path loss</a:t>
            </a:r>
          </a:p>
          <a:p>
            <a:pPr lvl="1">
              <a:lnSpc>
                <a:spcPct val="130000"/>
              </a:lnSpc>
            </a:pPr>
            <a:r>
              <a:rPr lang="en-US" sz="1600" dirty="0"/>
              <a:t>Fast-changing network delay </a:t>
            </a:r>
          </a:p>
          <a:p>
            <a:pPr marL="342900" lvl="1" indent="-342900">
              <a:lnSpc>
                <a:spcPct val="130000"/>
              </a:lnSpc>
              <a:spcBef>
                <a:spcPct val="75000"/>
              </a:spcBef>
              <a:spcAft>
                <a:spcPct val="5000"/>
              </a:spcAft>
              <a:buSzPct val="60000"/>
            </a:pPr>
            <a:r>
              <a:rPr lang="en-US" i="1" dirty="0" smtClean="0"/>
              <a:t>For </a:t>
            </a:r>
            <a:r>
              <a:rPr lang="en-US" i="1" dirty="0"/>
              <a:t>long-term </a:t>
            </a:r>
            <a:r>
              <a:rPr lang="en-US" i="1" dirty="0" smtClean="0"/>
              <a:t>optimality </a:t>
            </a:r>
            <a:r>
              <a:rPr lang="en-US" i="1" dirty="0"/>
              <a:t>and </a:t>
            </a:r>
            <a:r>
              <a:rPr lang="en-US" i="1" dirty="0" smtClean="0"/>
              <a:t>stability</a:t>
            </a:r>
            <a:r>
              <a:rPr lang="en-US" dirty="0" smtClean="0"/>
              <a:t>: a DAG is </a:t>
            </a:r>
            <a:r>
              <a:rPr lang="en-US" dirty="0"/>
              <a:t>maintained, at lower frequencies, </a:t>
            </a:r>
            <a:r>
              <a:rPr lang="en-US" dirty="0" smtClean="0"/>
              <a:t>for data forwarding based on link/path ETX</a:t>
            </a:r>
          </a:p>
          <a:p>
            <a:pPr lvl="1">
              <a:lnSpc>
                <a:spcPct val="130000"/>
              </a:lnSpc>
            </a:pPr>
            <a:r>
              <a:rPr lang="en-US" sz="1600" dirty="0" smtClean="0"/>
              <a:t>ETX reflects achievable throughput, reliability, and timeliness</a:t>
            </a:r>
          </a:p>
          <a:p>
            <a:pPr lvl="1">
              <a:lnSpc>
                <a:spcPct val="130000"/>
              </a:lnSpc>
            </a:pPr>
            <a:r>
              <a:rPr lang="en-US" sz="1600" dirty="0" smtClean="0"/>
              <a:t>ETX-based routing structure tends to be stable even if ETX is dynamic</a:t>
            </a:r>
          </a:p>
          <a:p>
            <a:pPr marL="342900" lvl="1" indent="-342900">
              <a:lnSpc>
                <a:spcPct val="130000"/>
              </a:lnSpc>
              <a:spcBef>
                <a:spcPct val="75000"/>
              </a:spcBef>
              <a:spcAft>
                <a:spcPct val="5000"/>
              </a:spcAft>
              <a:buClr>
                <a:schemeClr val="folHlink"/>
              </a:buClr>
              <a:buSzPct val="60000"/>
              <a:buFont typeface="Wingdings" pitchFamily="2" charset="2"/>
              <a:buChar char="n"/>
            </a:pPr>
            <a:r>
              <a:rPr lang="en-US" i="1" dirty="0"/>
              <a:t>For adaptation to fast-changing network queueing and </a:t>
            </a:r>
            <a:r>
              <a:rPr lang="en-US" i="1" dirty="0" smtClean="0"/>
              <a:t>delay</a:t>
            </a:r>
            <a:r>
              <a:rPr lang="en-US" dirty="0" smtClean="0"/>
              <a:t>: spatiotemporal data </a:t>
            </a:r>
            <a:r>
              <a:rPr lang="en-US" dirty="0"/>
              <a:t>flow within the DAG </a:t>
            </a:r>
            <a:r>
              <a:rPr lang="en-US" dirty="0" smtClean="0"/>
              <a:t>is </a:t>
            </a:r>
            <a:r>
              <a:rPr lang="en-US" dirty="0"/>
              <a:t>controlled, at higher frequencies, </a:t>
            </a:r>
            <a:r>
              <a:rPr lang="en-US" dirty="0" smtClean="0"/>
              <a:t>based on MTE-enabled delay estimation </a:t>
            </a:r>
          </a:p>
          <a:p>
            <a:pPr lvl="1">
              <a:lnSpc>
                <a:spcPct val="130000"/>
              </a:lnSpc>
            </a:pPr>
            <a:r>
              <a:rPr lang="en-US" sz="1600" dirty="0" smtClean="0"/>
              <a:t>Water-filing effect: use minimal-ETX paths as much as possible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implementing MTA/MTE in </a:t>
            </a:r>
            <a:r>
              <a:rPr lang="en-US" dirty="0" err="1" smtClean="0"/>
              <a:t>TinyOS</a:t>
            </a:r>
            <a:endParaRPr lang="en-US" dirty="0"/>
          </a:p>
        </p:txBody>
      </p:sp>
      <p:sp>
        <p:nvSpPr>
          <p:cNvPr id="3" name="Content Placeholder 2"/>
          <p:cNvSpPr>
            <a:spLocks noGrp="1"/>
          </p:cNvSpPr>
          <p:nvPr>
            <p:ph idx="1"/>
          </p:nvPr>
        </p:nvSpPr>
        <p:spPr/>
        <p:txBody>
          <a:bodyPr/>
          <a:lstStyle/>
          <a:p>
            <a:r>
              <a:rPr lang="en-US" dirty="0" smtClean="0"/>
              <a:t>Limited memory space to record information about all paths</a:t>
            </a:r>
          </a:p>
          <a:p>
            <a:pPr lvl="1"/>
            <a:r>
              <a:rPr lang="en-US" dirty="0" smtClean="0"/>
              <a:t>Path aggregation</a:t>
            </a:r>
          </a:p>
          <a:p>
            <a:r>
              <a:rPr lang="en-US" dirty="0" smtClean="0"/>
              <a:t>Computation overhead and task management </a:t>
            </a:r>
          </a:p>
          <a:p>
            <a:pPr lvl="1"/>
            <a:r>
              <a:rPr lang="en-US" dirty="0" err="1" smtClean="0"/>
              <a:t>Subtasking</a:t>
            </a:r>
            <a:r>
              <a:rPr lang="en-US" dirty="0" smtClean="0"/>
              <a:t> </a:t>
            </a:r>
          </a:p>
          <a:p>
            <a:pPr lvl="1"/>
            <a:r>
              <a:rPr lang="en-US" dirty="0" smtClean="0"/>
              <a:t>Prioritized task scheduling</a:t>
            </a:r>
          </a:p>
          <a:p>
            <a:r>
              <a:rPr lang="en-US" dirty="0" smtClean="0"/>
              <a:t>Global vs. local time synchronization </a:t>
            </a:r>
          </a:p>
          <a:p>
            <a:pPr lvl="1"/>
            <a:r>
              <a:rPr lang="en-US" dirty="0" smtClean="0"/>
              <a:t>Localized estimation of time passage </a:t>
            </a:r>
            <a:endParaRPr lang="en-US" dirty="0"/>
          </a:p>
        </p:txBody>
      </p:sp>
    </p:spTree>
    <p:extLst>
      <p:ext uri="{BB962C8B-B14F-4D97-AF65-F5344CB8AC3E}">
        <p14:creationId xmlns:p14="http://schemas.microsoft.com/office/powerpoint/2010/main" val="4111065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685800" y="1600200"/>
            <a:ext cx="7772400" cy="4724400"/>
          </a:xfrm>
        </p:spPr>
        <p:txBody>
          <a:bodyPr/>
          <a:lstStyle/>
          <a:p>
            <a:r>
              <a:rPr lang="en-US" dirty="0" smtClean="0"/>
              <a:t>Multi-timescale estimation of path delays</a:t>
            </a:r>
          </a:p>
          <a:p>
            <a:r>
              <a:rPr lang="en-US" dirty="0" smtClean="0"/>
              <a:t>Multi-timescale adaptation for real-time routing</a:t>
            </a:r>
          </a:p>
          <a:p>
            <a:r>
              <a:rPr lang="en-US" dirty="0" smtClean="0">
                <a:solidFill>
                  <a:srgbClr val="FF0000"/>
                </a:solidFill>
              </a:rPr>
              <a:t>Measurement evaluation</a:t>
            </a:r>
          </a:p>
          <a:p>
            <a:r>
              <a:rPr lang="en-US" dirty="0" smtClean="0"/>
              <a:t>Concluding remarks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419600" y="1676400"/>
            <a:ext cx="48768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ct val="75000"/>
              </a:spcBef>
              <a:spcAft>
                <a:spcPct val="5000"/>
              </a:spcAft>
              <a:buClr>
                <a:schemeClr val="folHlink"/>
              </a:buClr>
              <a:buSzPct val="6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Indriya @ National Univ. of Singapore</a:t>
            </a:r>
          </a:p>
          <a:p>
            <a:pPr marL="342900" marR="0" lvl="0" indent="-342900" algn="l" defTabSz="914400" rtl="0" eaLnBrk="1" fontAlgn="base" latinLnBrk="0" hangingPunct="1">
              <a:lnSpc>
                <a:spcPct val="150000"/>
              </a:lnSpc>
              <a:spcBef>
                <a:spcPct val="75000"/>
              </a:spcBef>
              <a:spcAft>
                <a:spcPct val="5000"/>
              </a:spcAft>
              <a:buClr>
                <a:schemeClr val="folHlink"/>
              </a:buClr>
              <a:buSzPct val="60000"/>
              <a:buFont typeface="Wingdings" pitchFamily="2" charset="2"/>
              <a:buChar char="n"/>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75000"/>
              </a:spcBef>
              <a:spcAft>
                <a:spcPct val="5000"/>
              </a:spcAft>
              <a:buClr>
                <a:schemeClr val="folHlink"/>
              </a:buClr>
              <a:buSzPct val="60000"/>
              <a:buFont typeface="Wingdings" pitchFamily="2" charset="2"/>
              <a:buChar char="n"/>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rgbClr val="504785"/>
              </a:buClr>
              <a:buSzPct val="55000"/>
              <a:buFont typeface="Wingdings" pitchFamily="2" charset="2"/>
              <a:buNone/>
              <a:tabLst/>
              <a:defRPr/>
            </a:pPr>
            <a:r>
              <a:rPr kumimoji="0" lang="en-US" sz="1800" b="0" i="0" u="none" strike="noStrike" kern="0" cap="none" spc="0" normalizeH="0" baseline="0" noProof="0" dirty="0" smtClean="0">
                <a:ln>
                  <a:noFill/>
                </a:ln>
                <a:solidFill>
                  <a:schemeClr val="tx1"/>
                </a:solidFill>
                <a:effectLst/>
                <a:uLnTx/>
                <a:uFillTx/>
                <a:latin typeface="+mn-lt"/>
              </a:rPr>
              <a:t>     127 </a:t>
            </a:r>
            <a:r>
              <a:rPr kumimoji="0" lang="en-US" sz="1800" b="0" i="0" u="none" strike="noStrike" kern="0" cap="none" spc="0" normalizeH="0" baseline="0" noProof="0" dirty="0" err="1" smtClean="0">
                <a:ln>
                  <a:noFill/>
                </a:ln>
                <a:solidFill>
                  <a:schemeClr val="tx1"/>
                </a:solidFill>
                <a:effectLst/>
                <a:uLnTx/>
                <a:uFillTx/>
                <a:latin typeface="+mn-lt"/>
              </a:rPr>
              <a:t>TelosB</a:t>
            </a:r>
            <a:r>
              <a:rPr kumimoji="0" lang="en-US" sz="1800" b="0" i="0" u="none" strike="noStrike" kern="0" cap="none" spc="0" normalizeH="0" baseline="0" noProof="0" dirty="0" smtClean="0">
                <a:ln>
                  <a:noFill/>
                </a:ln>
                <a:solidFill>
                  <a:schemeClr val="tx1"/>
                </a:solidFill>
                <a:effectLst/>
                <a:uLnTx/>
                <a:uFillTx/>
                <a:latin typeface="+mn-lt"/>
              </a:rPr>
              <a:t> motes at three floors</a:t>
            </a:r>
            <a:endParaRPr kumimoji="0" lang="en-US" sz="1800" b="0" i="0" u="none" strike="noStrike" kern="0" cap="none" spc="0" normalizeH="0" baseline="0" noProof="0" dirty="0">
              <a:ln>
                <a:noFill/>
              </a:ln>
              <a:solidFill>
                <a:schemeClr val="tx1"/>
              </a:solidFill>
              <a:effectLst/>
              <a:uLnTx/>
              <a:uFillTx/>
              <a:latin typeface="+mn-lt"/>
            </a:endParaRPr>
          </a:p>
        </p:txBody>
      </p:sp>
      <p:sp>
        <p:nvSpPr>
          <p:cNvPr id="2" name="Title 1"/>
          <p:cNvSpPr>
            <a:spLocks noGrp="1"/>
          </p:cNvSpPr>
          <p:nvPr>
            <p:ph type="title"/>
          </p:nvPr>
        </p:nvSpPr>
        <p:spPr/>
        <p:txBody>
          <a:bodyPr/>
          <a:lstStyle/>
          <a:p>
            <a:r>
              <a:rPr lang="en-US" dirty="0" smtClean="0"/>
              <a:t>WSN </a:t>
            </a:r>
            <a:r>
              <a:rPr lang="en-US" dirty="0" err="1" smtClean="0"/>
              <a:t>testbeds</a:t>
            </a:r>
            <a:r>
              <a:rPr lang="en-US" dirty="0" smtClean="0"/>
              <a:t> </a:t>
            </a:r>
            <a:r>
              <a:rPr lang="en-US" i="1" dirty="0" err="1" smtClean="0"/>
              <a:t>NetEye</a:t>
            </a:r>
            <a:r>
              <a:rPr lang="en-US" dirty="0" smtClean="0"/>
              <a:t> and </a:t>
            </a:r>
            <a:r>
              <a:rPr lang="en-US" i="1" dirty="0" smtClean="0"/>
              <a:t>Indriya</a:t>
            </a:r>
            <a:endParaRPr lang="en-US" i="1" dirty="0"/>
          </a:p>
        </p:txBody>
      </p:sp>
      <p:sp>
        <p:nvSpPr>
          <p:cNvPr id="3" name="Content Placeholder 2"/>
          <p:cNvSpPr>
            <a:spLocks noGrp="1"/>
          </p:cNvSpPr>
          <p:nvPr>
            <p:ph idx="1"/>
          </p:nvPr>
        </p:nvSpPr>
        <p:spPr>
          <a:xfrm>
            <a:off x="304800" y="1676400"/>
            <a:ext cx="4419600" cy="4191000"/>
          </a:xfrm>
        </p:spPr>
        <p:txBody>
          <a:bodyPr/>
          <a:lstStyle/>
          <a:p>
            <a:r>
              <a:rPr lang="en-US" dirty="0" err="1" smtClean="0"/>
              <a:t>NetEye</a:t>
            </a:r>
            <a:r>
              <a:rPr lang="en-US" dirty="0" smtClean="0"/>
              <a:t> @ Wayne State Univ. </a:t>
            </a:r>
          </a:p>
          <a:p>
            <a:endParaRPr lang="en-US" dirty="0" smtClean="0"/>
          </a:p>
          <a:p>
            <a:endParaRPr lang="en-US" dirty="0" smtClean="0"/>
          </a:p>
          <a:p>
            <a:endParaRPr lang="en-US" dirty="0" smtClean="0"/>
          </a:p>
          <a:p>
            <a:pPr lvl="1">
              <a:lnSpc>
                <a:spcPct val="100000"/>
              </a:lnSpc>
              <a:buNone/>
            </a:pPr>
            <a:endParaRPr lang="en-US" dirty="0" smtClean="0"/>
          </a:p>
          <a:p>
            <a:pPr lvl="1">
              <a:lnSpc>
                <a:spcPct val="100000"/>
              </a:lnSpc>
              <a:buNone/>
            </a:pPr>
            <a:endParaRPr lang="en-US" dirty="0" smtClean="0"/>
          </a:p>
          <a:p>
            <a:pPr>
              <a:lnSpc>
                <a:spcPct val="100000"/>
              </a:lnSpc>
              <a:buNone/>
            </a:pPr>
            <a:r>
              <a:rPr lang="en-US" sz="1800" dirty="0" smtClean="0"/>
              <a:t>    130+ </a:t>
            </a:r>
            <a:r>
              <a:rPr lang="en-US" sz="1800" dirty="0" err="1" smtClean="0"/>
              <a:t>TelosB</a:t>
            </a:r>
            <a:r>
              <a:rPr lang="en-US" sz="1800" dirty="0" smtClean="0"/>
              <a:t> motes in a large lab</a:t>
            </a:r>
          </a:p>
        </p:txBody>
      </p:sp>
      <p:pic>
        <p:nvPicPr>
          <p:cNvPr id="345090" name="Picture 2" descr="F:\Hongwei\My Dropbox\Funding\Apps\CCSS11\NetEye.jpg"/>
          <p:cNvPicPr>
            <a:picLocks noChangeAspect="1" noChangeArrowheads="1"/>
          </p:cNvPicPr>
          <p:nvPr/>
        </p:nvPicPr>
        <p:blipFill>
          <a:blip r:embed="rId3" cstate="print"/>
          <a:srcRect/>
          <a:stretch>
            <a:fillRect/>
          </a:stretch>
        </p:blipFill>
        <p:spPr bwMode="auto">
          <a:xfrm>
            <a:off x="609600" y="2286000"/>
            <a:ext cx="3429000" cy="2561166"/>
          </a:xfrm>
          <a:prstGeom prst="rect">
            <a:avLst/>
          </a:prstGeom>
          <a:noFill/>
        </p:spPr>
      </p:pic>
      <p:pic>
        <p:nvPicPr>
          <p:cNvPr id="14338" name="Picture 2" descr="A:\Hongwei\My Dropbox\Research\publications\MTA\figures\indriya_testbed.eps"/>
          <p:cNvPicPr>
            <a:picLocks noChangeAspect="1" noChangeArrowheads="1"/>
          </p:cNvPicPr>
          <p:nvPr/>
        </p:nvPicPr>
        <p:blipFill>
          <a:blip r:embed="rId4" cstate="print"/>
          <a:srcRect/>
          <a:stretch>
            <a:fillRect/>
          </a:stretch>
        </p:blipFill>
        <p:spPr bwMode="auto">
          <a:xfrm>
            <a:off x="5105400" y="2667000"/>
            <a:ext cx="3855720" cy="107103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scenarios </a:t>
            </a:r>
            <a:endParaRPr lang="en-US" dirty="0"/>
          </a:p>
        </p:txBody>
      </p:sp>
      <p:sp>
        <p:nvSpPr>
          <p:cNvPr id="3" name="Content Placeholder 2"/>
          <p:cNvSpPr>
            <a:spLocks noGrp="1"/>
          </p:cNvSpPr>
          <p:nvPr>
            <p:ph idx="1"/>
          </p:nvPr>
        </p:nvSpPr>
        <p:spPr>
          <a:xfrm>
            <a:off x="685800" y="1524000"/>
            <a:ext cx="8686800" cy="5105400"/>
          </a:xfrm>
        </p:spPr>
        <p:txBody>
          <a:bodyPr/>
          <a:lstStyle/>
          <a:p>
            <a:r>
              <a:rPr lang="en-US" dirty="0" smtClean="0"/>
              <a:t>One sink and 10 source nodes farthest away from the sink</a:t>
            </a:r>
          </a:p>
          <a:p>
            <a:r>
              <a:rPr lang="en-US" dirty="0" smtClean="0"/>
              <a:t>Medium-load, periodic data traffic </a:t>
            </a:r>
          </a:p>
          <a:p>
            <a:pPr lvl="1"/>
            <a:r>
              <a:rPr lang="en-US" dirty="0" smtClean="0"/>
              <a:t>Mean packet interval: 400ms and 600ms in </a:t>
            </a:r>
            <a:r>
              <a:rPr lang="en-US" dirty="0" err="1" smtClean="0"/>
              <a:t>NetEye</a:t>
            </a:r>
            <a:r>
              <a:rPr lang="en-US" dirty="0" smtClean="0"/>
              <a:t> and Indriya respectively</a:t>
            </a:r>
          </a:p>
          <a:p>
            <a:pPr lvl="1"/>
            <a:r>
              <a:rPr lang="en-US" dirty="0" smtClean="0"/>
              <a:t>Maximum allowable delay: 2 seconds</a:t>
            </a:r>
          </a:p>
          <a:p>
            <a:pPr lvl="1"/>
            <a:r>
              <a:rPr lang="en-US" dirty="0" smtClean="0"/>
              <a:t>Required delay guarantee probability: 90%</a:t>
            </a:r>
          </a:p>
          <a:p>
            <a:pPr lvl="1"/>
            <a:endParaRPr lang="en-US" dirty="0" smtClean="0"/>
          </a:p>
          <a:p>
            <a:r>
              <a:rPr lang="en-US" dirty="0" smtClean="0"/>
              <a:t>Other scenarios available in technical report</a:t>
            </a:r>
          </a:p>
          <a:p>
            <a:pPr lvl="1"/>
            <a:r>
              <a:rPr lang="en-US" dirty="0" smtClean="0"/>
              <a:t>Light-/heavy-load, periodic data traffic</a:t>
            </a:r>
          </a:p>
          <a:p>
            <a:pPr lvl="1"/>
            <a:r>
              <a:rPr lang="en-US" dirty="0" smtClean="0"/>
              <a:t>Event traffic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 of MTA/MTE</a:t>
            </a:r>
            <a:endParaRPr lang="en-US" dirty="0"/>
          </a:p>
        </p:txBody>
      </p:sp>
      <p:sp>
        <p:nvSpPr>
          <p:cNvPr id="3" name="Content Placeholder 2"/>
          <p:cNvSpPr>
            <a:spLocks noGrp="1"/>
          </p:cNvSpPr>
          <p:nvPr>
            <p:ph idx="1"/>
          </p:nvPr>
        </p:nvSpPr>
        <p:spPr>
          <a:xfrm>
            <a:off x="685800" y="1600200"/>
            <a:ext cx="8382000" cy="4724400"/>
          </a:xfrm>
        </p:spPr>
        <p:txBody>
          <a:bodyPr/>
          <a:lstStyle/>
          <a:p>
            <a:pPr>
              <a:lnSpc>
                <a:spcPct val="130000"/>
              </a:lnSpc>
            </a:pPr>
            <a:r>
              <a:rPr lang="en-US" sz="1600" dirty="0" smtClean="0"/>
              <a:t>On MTE</a:t>
            </a:r>
          </a:p>
          <a:p>
            <a:pPr lvl="1">
              <a:lnSpc>
                <a:spcPct val="130000"/>
              </a:lnSpc>
            </a:pPr>
            <a:r>
              <a:rPr lang="en-US" sz="1400" dirty="0" smtClean="0"/>
              <a:t>M-DS</a:t>
            </a:r>
            <a:r>
              <a:rPr lang="en-US" sz="1400" dirty="0"/>
              <a:t>: directly estimate path delay quantiles using non-parametric method P</a:t>
            </a:r>
            <a:r>
              <a:rPr lang="en-US" sz="1400" baseline="30000" dirty="0"/>
              <a:t>2</a:t>
            </a:r>
          </a:p>
          <a:p>
            <a:pPr lvl="1">
              <a:lnSpc>
                <a:spcPct val="130000"/>
              </a:lnSpc>
            </a:pPr>
            <a:r>
              <a:rPr lang="en-US" sz="1400" dirty="0"/>
              <a:t>M-DB: directly estimate the mean and variance of path </a:t>
            </a:r>
            <a:r>
              <a:rPr lang="en-US" sz="1400" dirty="0" smtClean="0"/>
              <a:t>delay</a:t>
            </a:r>
            <a:endParaRPr lang="en-US" sz="1400" dirty="0"/>
          </a:p>
          <a:p>
            <a:pPr lvl="1">
              <a:lnSpc>
                <a:spcPct val="130000"/>
              </a:lnSpc>
            </a:pPr>
            <a:r>
              <a:rPr lang="en-US" sz="1400" dirty="0"/>
              <a:t>M-ST: estimate the mean and variance of path delay as the sum of the mean and variance of the sojourn time at each node </a:t>
            </a:r>
            <a:r>
              <a:rPr lang="en-US" sz="1400" dirty="0" smtClean="0"/>
              <a:t>along </a:t>
            </a:r>
            <a:r>
              <a:rPr lang="en-US" sz="1400" dirty="0"/>
              <a:t>the path</a:t>
            </a:r>
          </a:p>
          <a:p>
            <a:pPr lvl="4">
              <a:lnSpc>
                <a:spcPct val="130000"/>
              </a:lnSpc>
            </a:pPr>
            <a:endParaRPr lang="en-US" sz="1000" dirty="0" smtClean="0"/>
          </a:p>
          <a:p>
            <a:pPr>
              <a:lnSpc>
                <a:spcPct val="130000"/>
              </a:lnSpc>
            </a:pPr>
            <a:r>
              <a:rPr lang="en-US" sz="1600" dirty="0" smtClean="0"/>
              <a:t>On MTA</a:t>
            </a:r>
          </a:p>
          <a:p>
            <a:pPr lvl="1">
              <a:lnSpc>
                <a:spcPct val="130000"/>
              </a:lnSpc>
            </a:pPr>
            <a:r>
              <a:rPr lang="en-US" sz="1400" dirty="0" smtClean="0"/>
              <a:t>M-MD</a:t>
            </a:r>
            <a:r>
              <a:rPr lang="en-US" sz="1400" dirty="0"/>
              <a:t>: maintain the data forwarding DAG based on mean link/path delay </a:t>
            </a:r>
          </a:p>
          <a:p>
            <a:pPr lvl="1">
              <a:lnSpc>
                <a:spcPct val="130000"/>
              </a:lnSpc>
            </a:pPr>
            <a:r>
              <a:rPr lang="en-US" sz="1400" dirty="0"/>
              <a:t>M-</a:t>
            </a:r>
            <a:r>
              <a:rPr lang="en-US" sz="1400" dirty="0" err="1"/>
              <a:t>mDQ</a:t>
            </a:r>
            <a:r>
              <a:rPr lang="en-US" sz="1400" dirty="0"/>
              <a:t>: forwards packets to the next-hop candidate with the minimum path delay quantile </a:t>
            </a:r>
          </a:p>
          <a:p>
            <a:pPr lvl="1">
              <a:lnSpc>
                <a:spcPct val="130000"/>
              </a:lnSpc>
            </a:pPr>
            <a:r>
              <a:rPr lang="en-US" sz="1400" dirty="0" err="1"/>
              <a:t>mDQ</a:t>
            </a:r>
            <a:r>
              <a:rPr lang="en-US" sz="1400" dirty="0"/>
              <a:t>: same as M-</a:t>
            </a:r>
            <a:r>
              <a:rPr lang="en-US" sz="1400" dirty="0" err="1"/>
              <a:t>mDQ</a:t>
            </a:r>
            <a:r>
              <a:rPr lang="en-US" sz="1400" dirty="0"/>
              <a:t> but do not use the data forwarding DAG </a:t>
            </a:r>
            <a:endParaRPr lang="en-US" sz="1400" dirty="0" smtClean="0"/>
          </a:p>
          <a:p>
            <a:pPr lvl="5">
              <a:lnSpc>
                <a:spcPct val="130000"/>
              </a:lnSpc>
            </a:pPr>
            <a:endParaRPr lang="en-US" sz="1000" dirty="0"/>
          </a:p>
          <a:p>
            <a:pPr>
              <a:lnSpc>
                <a:spcPct val="130000"/>
              </a:lnSpc>
            </a:pPr>
            <a:r>
              <a:rPr lang="en-US" sz="1600" dirty="0"/>
              <a:t>M-FCFS: use FCFS instead of EDF for intra-node transmission scheduling</a:t>
            </a:r>
          </a:p>
          <a:p>
            <a:pPr marL="0" indent="0">
              <a:lnSpc>
                <a:spcPct val="130000"/>
              </a:lnSpc>
              <a:buNone/>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Hongwei\Dropbox\Research\publications\MTA\figures\dcr_variants_medium.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991610" cy="27736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Measurements in </a:t>
            </a:r>
            <a:r>
              <a:rPr lang="en-US" dirty="0" err="1" smtClean="0"/>
              <a:t>NetEye</a:t>
            </a:r>
            <a:r>
              <a:rPr lang="en-US" dirty="0" smtClean="0"/>
              <a:t> </a:t>
            </a:r>
            <a:endParaRPr lang="en-US" dirty="0"/>
          </a:p>
        </p:txBody>
      </p:sp>
      <p:sp>
        <p:nvSpPr>
          <p:cNvPr id="3" name="Content Placeholder 2"/>
          <p:cNvSpPr>
            <a:spLocks noGrp="1"/>
          </p:cNvSpPr>
          <p:nvPr>
            <p:ph idx="1"/>
          </p:nvPr>
        </p:nvSpPr>
        <p:spPr>
          <a:xfrm>
            <a:off x="228600" y="4953000"/>
            <a:ext cx="8915400" cy="1981200"/>
          </a:xfrm>
        </p:spPr>
        <p:txBody>
          <a:bodyPr/>
          <a:lstStyle/>
          <a:p>
            <a:pPr>
              <a:lnSpc>
                <a:spcPct val="100000"/>
              </a:lnSpc>
            </a:pPr>
            <a:r>
              <a:rPr lang="en-US" sz="1600" dirty="0" smtClean="0"/>
              <a:t>M-DS, M-DB, M-ST all underestimates delay quantiles </a:t>
            </a:r>
            <a:endParaRPr lang="en-US" sz="1600" dirty="0"/>
          </a:p>
          <a:p>
            <a:pPr lvl="1">
              <a:lnSpc>
                <a:spcPct val="100000"/>
              </a:lnSpc>
            </a:pPr>
            <a:r>
              <a:rPr lang="en-US" sz="1400" dirty="0" smtClean="0"/>
              <a:t>High probability of deadline miss (e.g., rejection and expiration)</a:t>
            </a:r>
          </a:p>
          <a:p>
            <a:pPr>
              <a:lnSpc>
                <a:spcPct val="100000"/>
              </a:lnSpc>
            </a:pPr>
            <a:r>
              <a:rPr lang="en-US" sz="1600" dirty="0" smtClean="0"/>
              <a:t>More route changes in M-MD, M-</a:t>
            </a:r>
            <a:r>
              <a:rPr lang="en-US" sz="1600" dirty="0" err="1" smtClean="0"/>
              <a:t>mDQ</a:t>
            </a:r>
            <a:r>
              <a:rPr lang="en-US" sz="1600" dirty="0" smtClean="0"/>
              <a:t> and </a:t>
            </a:r>
            <a:r>
              <a:rPr lang="en-US" sz="1600" dirty="0" err="1" smtClean="0"/>
              <a:t>mDQ</a:t>
            </a:r>
            <a:r>
              <a:rPr lang="en-US" sz="1600" dirty="0" smtClean="0"/>
              <a:t> than in MTA, thus more estimation error of delay quantiles and lower performance</a:t>
            </a:r>
          </a:p>
          <a:p>
            <a:pPr lvl="1">
              <a:lnSpc>
                <a:spcPct val="100000"/>
              </a:lnSpc>
            </a:pPr>
            <a:r>
              <a:rPr lang="en-US" sz="1400" dirty="0" smtClean="0"/>
              <a:t>Still better performance than non-MTE-based protocols, implying the importance of MTE</a:t>
            </a:r>
          </a:p>
        </p:txBody>
      </p:sp>
      <p:pic>
        <p:nvPicPr>
          <p:cNvPr id="15363" name="Picture 3" descr="A:\Hongwei\My Dropbox\Research\publications\MTA\figures\variant_components_medium.eps"/>
          <p:cNvPicPr>
            <a:picLocks noChangeAspect="1" noChangeArrowheads="1"/>
          </p:cNvPicPr>
          <p:nvPr/>
        </p:nvPicPr>
        <p:blipFill>
          <a:blip r:embed="rId4" cstate="print"/>
          <a:srcRect/>
          <a:stretch>
            <a:fillRect/>
          </a:stretch>
        </p:blipFill>
        <p:spPr bwMode="auto">
          <a:xfrm>
            <a:off x="4601210" y="1600200"/>
            <a:ext cx="4542790" cy="3182620"/>
          </a:xfrm>
          <a:prstGeom prst="rect">
            <a:avLst/>
          </a:prstGeom>
          <a:noFill/>
        </p:spPr>
      </p:pic>
      <p:sp>
        <p:nvSpPr>
          <p:cNvPr id="6" name="Oval 5"/>
          <p:cNvSpPr/>
          <p:nvPr/>
        </p:nvSpPr>
        <p:spPr bwMode="auto">
          <a:xfrm>
            <a:off x="914400" y="2743200"/>
            <a:ext cx="1600200" cy="2115821"/>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4" name="Freeform 3"/>
          <p:cNvSpPr/>
          <p:nvPr/>
        </p:nvSpPr>
        <p:spPr bwMode="auto">
          <a:xfrm>
            <a:off x="5499962" y="1457694"/>
            <a:ext cx="1384626" cy="3296678"/>
          </a:xfrm>
          <a:custGeom>
            <a:avLst/>
            <a:gdLst>
              <a:gd name="connsiteX0" fmla="*/ 130129 w 1384626"/>
              <a:gd name="connsiteY0" fmla="*/ 266603 h 3296678"/>
              <a:gd name="connsiteX1" fmla="*/ 104004 w 1384626"/>
              <a:gd name="connsiteY1" fmla="*/ 1781895 h 3296678"/>
              <a:gd name="connsiteX2" fmla="*/ 809398 w 1384626"/>
              <a:gd name="connsiteY2" fmla="*/ 1781895 h 3296678"/>
              <a:gd name="connsiteX3" fmla="*/ 887775 w 1384626"/>
              <a:gd name="connsiteY3" fmla="*/ 2996740 h 3296678"/>
              <a:gd name="connsiteX4" fmla="*/ 1266598 w 1384626"/>
              <a:gd name="connsiteY4" fmla="*/ 3062055 h 3296678"/>
              <a:gd name="connsiteX5" fmla="*/ 1292724 w 1384626"/>
              <a:gd name="connsiteY5" fmla="*/ 279666 h 3296678"/>
              <a:gd name="connsiteX6" fmla="*/ 130129 w 1384626"/>
              <a:gd name="connsiteY6" fmla="*/ 266603 h 32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626" h="3296678">
                <a:moveTo>
                  <a:pt x="130129" y="266603"/>
                </a:moveTo>
                <a:cubicBezTo>
                  <a:pt x="-67991" y="516974"/>
                  <a:pt x="-9208" y="1529346"/>
                  <a:pt x="104004" y="1781895"/>
                </a:cubicBezTo>
                <a:cubicBezTo>
                  <a:pt x="217216" y="2034444"/>
                  <a:pt x="678770" y="1579421"/>
                  <a:pt x="809398" y="1781895"/>
                </a:cubicBezTo>
                <a:cubicBezTo>
                  <a:pt x="940027" y="1984369"/>
                  <a:pt x="811575" y="2783380"/>
                  <a:pt x="887775" y="2996740"/>
                </a:cubicBezTo>
                <a:cubicBezTo>
                  <a:pt x="963975" y="3210100"/>
                  <a:pt x="1199107" y="3514901"/>
                  <a:pt x="1266598" y="3062055"/>
                </a:cubicBezTo>
                <a:cubicBezTo>
                  <a:pt x="1334089" y="2609209"/>
                  <a:pt x="1479958" y="745575"/>
                  <a:pt x="1292724" y="279666"/>
                </a:cubicBezTo>
                <a:cubicBezTo>
                  <a:pt x="1105490" y="-186243"/>
                  <a:pt x="328249" y="16232"/>
                  <a:pt x="130129" y="266603"/>
                </a:cubicBezTo>
                <a:close/>
              </a:path>
            </a:pathLst>
          </a:cu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8" name="Oval 7"/>
          <p:cNvSpPr/>
          <p:nvPr/>
        </p:nvSpPr>
        <p:spPr bwMode="auto">
          <a:xfrm>
            <a:off x="2362200" y="1981200"/>
            <a:ext cx="1447800" cy="990600"/>
          </a:xfrm>
          <a:prstGeom prst="ellipse">
            <a:avLst/>
          </a:prstGeom>
          <a:noFill/>
          <a:ln w="38100" cap="flat" cmpd="sng" algn="ctr">
            <a:solidFill>
              <a:srgbClr val="FF0066"/>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9" name="Oval 8"/>
          <p:cNvSpPr/>
          <p:nvPr/>
        </p:nvSpPr>
        <p:spPr bwMode="auto">
          <a:xfrm>
            <a:off x="6705600" y="1600200"/>
            <a:ext cx="1447800" cy="1143000"/>
          </a:xfrm>
          <a:prstGeom prst="ellipse">
            <a:avLst/>
          </a:prstGeom>
          <a:noFill/>
          <a:ln w="38100" cap="flat" cmpd="sng" algn="ctr">
            <a:solidFill>
              <a:srgbClr val="FF0066"/>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cxnSp>
        <p:nvCxnSpPr>
          <p:cNvPr id="7" name="Straight Arrow Connector 6"/>
          <p:cNvCxnSpPr/>
          <p:nvPr/>
        </p:nvCxnSpPr>
        <p:spPr bwMode="auto">
          <a:xfrm flipH="1">
            <a:off x="8458200" y="2895600"/>
            <a:ext cx="381000" cy="320040"/>
          </a:xfrm>
          <a:prstGeom prst="straightConnector1">
            <a:avLst/>
          </a:prstGeom>
          <a:solidFill>
            <a:schemeClr val="accent1"/>
          </a:solidFill>
          <a:ln w="38100" cap="flat" cmpd="sng" algn="ctr">
            <a:solidFill>
              <a:srgbClr val="FF0066"/>
            </a:solidFill>
            <a:prstDash val="solid"/>
            <a:miter lim="800000"/>
            <a:headEnd type="none" w="med" len="med"/>
            <a:tailEnd type="arrow"/>
          </a:ln>
          <a:effectLst/>
        </p:spPr>
      </p:cxnSp>
      <p:cxnSp>
        <p:nvCxnSpPr>
          <p:cNvPr id="12" name="Straight Arrow Connector 11"/>
          <p:cNvCxnSpPr/>
          <p:nvPr/>
        </p:nvCxnSpPr>
        <p:spPr bwMode="auto">
          <a:xfrm flipH="1">
            <a:off x="8458200" y="3200400"/>
            <a:ext cx="381000" cy="320040"/>
          </a:xfrm>
          <a:prstGeom prst="straightConnector1">
            <a:avLst/>
          </a:prstGeom>
          <a:solidFill>
            <a:schemeClr val="accent1"/>
          </a:solidFill>
          <a:ln w="38100" cap="flat" cmpd="sng" algn="ctr">
            <a:solidFill>
              <a:srgbClr val="FF0066"/>
            </a:solidFill>
            <a:prstDash val="solid"/>
            <a:miter lim="800000"/>
            <a:headEnd type="none" w="med" len="med"/>
            <a:tailEnd type="arrow"/>
          </a:ln>
          <a:effectLst/>
        </p:spPr>
      </p:cxnSp>
      <p:cxnSp>
        <p:nvCxnSpPr>
          <p:cNvPr id="13" name="Straight Arrow Connector 12"/>
          <p:cNvCxnSpPr/>
          <p:nvPr/>
        </p:nvCxnSpPr>
        <p:spPr bwMode="auto">
          <a:xfrm flipH="1">
            <a:off x="8458200" y="3489960"/>
            <a:ext cx="381000" cy="320040"/>
          </a:xfrm>
          <a:prstGeom prst="straightConnector1">
            <a:avLst/>
          </a:prstGeom>
          <a:solidFill>
            <a:schemeClr val="accent1"/>
          </a:solidFill>
          <a:ln w="38100" cap="flat" cmpd="sng" algn="ctr">
            <a:solidFill>
              <a:srgbClr val="FF0066"/>
            </a:solidFill>
            <a:prstDash val="solid"/>
            <a:miter lim="800000"/>
            <a:headEnd type="none" w="med" len="med"/>
            <a:tailEnd type="arrow"/>
          </a:ln>
          <a:effectLst/>
        </p:spPr>
      </p:cxnSp>
      <p:cxnSp>
        <p:nvCxnSpPr>
          <p:cNvPr id="14" name="Straight Arrow Connector 13"/>
          <p:cNvCxnSpPr/>
          <p:nvPr/>
        </p:nvCxnSpPr>
        <p:spPr bwMode="auto">
          <a:xfrm flipH="1">
            <a:off x="8458200" y="3718560"/>
            <a:ext cx="381000" cy="320040"/>
          </a:xfrm>
          <a:prstGeom prst="straightConnector1">
            <a:avLst/>
          </a:prstGeom>
          <a:solidFill>
            <a:schemeClr val="accent1"/>
          </a:solidFill>
          <a:ln w="38100" cap="flat" cmpd="sng" algn="ctr">
            <a:solidFill>
              <a:srgbClr val="FF0066"/>
            </a:solidFill>
            <a:prstDash val="solid"/>
            <a:miter lim="800000"/>
            <a:headEnd type="none" w="med" len="med"/>
            <a:tailEnd type="arrow"/>
          </a:ln>
          <a:effectLst/>
        </p:spPr>
      </p:cxnSp>
      <p:cxnSp>
        <p:nvCxnSpPr>
          <p:cNvPr id="15" name="Straight Arrow Connector 14"/>
          <p:cNvCxnSpPr/>
          <p:nvPr/>
        </p:nvCxnSpPr>
        <p:spPr bwMode="auto">
          <a:xfrm flipH="1">
            <a:off x="8458200" y="3947160"/>
            <a:ext cx="381000" cy="320040"/>
          </a:xfrm>
          <a:prstGeom prst="straightConnector1">
            <a:avLst/>
          </a:prstGeom>
          <a:solidFill>
            <a:schemeClr val="accent1"/>
          </a:solidFill>
          <a:ln w="38100" cap="flat" cmpd="sng" algn="ctr">
            <a:solidFill>
              <a:srgbClr val="FF0066"/>
            </a:solidFill>
            <a:prstDash val="solid"/>
            <a:miter lim="800000"/>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8305800" cy="1143000"/>
          </a:xfrm>
        </p:spPr>
        <p:txBody>
          <a:bodyPr/>
          <a:lstStyle/>
          <a:p>
            <a:pPr eaLnBrk="1" hangingPunct="1"/>
            <a:r>
              <a:rPr lang="en-US" altLang="zh-CN" dirty="0" smtClean="0">
                <a:ea typeface="宋体" pitchFamily="2" charset="-122"/>
              </a:rPr>
              <a:t>From open-loop sensing </a:t>
            </a:r>
            <a:br>
              <a:rPr lang="en-US" altLang="zh-CN" dirty="0" smtClean="0">
                <a:ea typeface="宋体" pitchFamily="2" charset="-122"/>
              </a:rPr>
            </a:br>
            <a:r>
              <a:rPr lang="en-US" altLang="zh-CN" dirty="0" smtClean="0">
                <a:ea typeface="宋体" pitchFamily="2" charset="-122"/>
              </a:rPr>
              <a:t>to closed-loop, real-time sensing and control</a:t>
            </a:r>
          </a:p>
        </p:txBody>
      </p:sp>
      <p:sp>
        <p:nvSpPr>
          <p:cNvPr id="13315" name="Rectangle 3"/>
          <p:cNvSpPr>
            <a:spLocks noGrp="1" noChangeArrowheads="1"/>
          </p:cNvSpPr>
          <p:nvPr>
            <p:ph type="body" idx="1"/>
          </p:nvPr>
        </p:nvSpPr>
        <p:spPr>
          <a:xfrm>
            <a:off x="685800" y="1524000"/>
            <a:ext cx="5638800" cy="5105400"/>
          </a:xfrm>
        </p:spPr>
        <p:txBody>
          <a:bodyPr/>
          <a:lstStyle/>
          <a:p>
            <a:r>
              <a:rPr lang="en-US" altLang="zh-CN" dirty="0" smtClean="0">
                <a:ea typeface="宋体" pitchFamily="2" charset="-122"/>
              </a:rPr>
              <a:t>Industrial process control, </a:t>
            </a:r>
            <a:r>
              <a:rPr lang="en-US" altLang="zh-CN" sz="2000" dirty="0" smtClean="0">
                <a:ea typeface="宋体" pitchFamily="2" charset="-122"/>
              </a:rPr>
              <a:t>alternative energy grid</a:t>
            </a:r>
            <a:r>
              <a:rPr lang="en-US" altLang="zh-CN" dirty="0" smtClean="0">
                <a:ea typeface="宋体" pitchFamily="2" charset="-122"/>
              </a:rPr>
              <a:t>, automotive</a:t>
            </a:r>
            <a:r>
              <a:rPr lang="en-US" altLang="zh-CN" dirty="0">
                <a:ea typeface="宋体" pitchFamily="2" charset="-122"/>
              </a:rPr>
              <a:t> </a:t>
            </a:r>
            <a:endParaRPr lang="en-US" altLang="zh-CN" sz="2000" dirty="0" smtClean="0">
              <a:ea typeface="宋体" pitchFamily="2" charset="-122"/>
            </a:endParaRPr>
          </a:p>
          <a:p>
            <a:pPr lvl="1" eaLnBrk="1" hangingPunct="1"/>
            <a:r>
              <a:rPr lang="en-US" altLang="zh-CN" sz="1800" dirty="0" smtClean="0">
                <a:ea typeface="宋体" pitchFamily="2" charset="-122"/>
              </a:rPr>
              <a:t>Industry standards: IEEE 802.15.4e/4g, </a:t>
            </a:r>
            <a:r>
              <a:rPr lang="en-US" altLang="zh-CN" sz="1800" dirty="0" err="1" smtClean="0">
                <a:ea typeface="宋体" pitchFamily="2" charset="-122"/>
              </a:rPr>
              <a:t>WirelessHART</a:t>
            </a:r>
            <a:r>
              <a:rPr lang="en-US" altLang="zh-CN" sz="1800" dirty="0" smtClean="0">
                <a:ea typeface="宋体" pitchFamily="2" charset="-122"/>
              </a:rPr>
              <a:t>, ISA SP100.11a</a:t>
            </a:r>
          </a:p>
          <a:p>
            <a:pPr eaLnBrk="1" hangingPunct="1"/>
            <a:r>
              <a:rPr lang="en-US" altLang="zh-CN" dirty="0" smtClean="0">
                <a:ea typeface="宋体" pitchFamily="2" charset="-122"/>
              </a:rPr>
              <a:t>Wireless networks as carriers of mission-critical sensing and control information</a:t>
            </a:r>
          </a:p>
          <a:p>
            <a:pPr lvl="1" eaLnBrk="1" hangingPunct="1"/>
            <a:r>
              <a:rPr lang="en-US" altLang="zh-CN" sz="1800" dirty="0" smtClean="0">
                <a:ea typeface="宋体" pitchFamily="2" charset="-122"/>
              </a:rPr>
              <a:t>Stringent requirements on </a:t>
            </a:r>
            <a:r>
              <a:rPr lang="en-US" altLang="zh-CN" sz="1800" i="1" dirty="0" smtClean="0">
                <a:ea typeface="宋体" pitchFamily="2" charset="-122"/>
              </a:rPr>
              <a:t>predictable</a:t>
            </a:r>
            <a:r>
              <a:rPr lang="en-US" altLang="zh-CN" sz="1800" dirty="0" smtClean="0">
                <a:ea typeface="宋体" pitchFamily="2" charset="-122"/>
              </a:rPr>
              <a:t> QoS such as reliability and </a:t>
            </a:r>
            <a:r>
              <a:rPr lang="en-US" altLang="zh-CN" dirty="0" smtClean="0">
                <a:ea typeface="宋体" pitchFamily="2" charset="-122"/>
              </a:rPr>
              <a:t>timeliness</a:t>
            </a:r>
            <a:endParaRPr lang="en-US" altLang="zh-CN" sz="1800" dirty="0" smtClean="0">
              <a:ea typeface="宋体" pitchFamily="2" charset="-122"/>
            </a:endParaRPr>
          </a:p>
        </p:txBody>
      </p:sp>
      <p:grpSp>
        <p:nvGrpSpPr>
          <p:cNvPr id="2" name="Group 11"/>
          <p:cNvGrpSpPr/>
          <p:nvPr/>
        </p:nvGrpSpPr>
        <p:grpSpPr>
          <a:xfrm>
            <a:off x="6353375" y="5105400"/>
            <a:ext cx="2714425" cy="1371600"/>
            <a:chOff x="6734375" y="1676400"/>
            <a:chExt cx="2485825" cy="1077913"/>
          </a:xfrm>
        </p:grpSpPr>
        <p:pic>
          <p:nvPicPr>
            <p:cNvPr id="13317" name="Picture 7" descr="vehicular_sensor_networks"/>
            <p:cNvPicPr>
              <a:picLocks noChangeAspect="1" noChangeArrowheads="1"/>
            </p:cNvPicPr>
            <p:nvPr/>
          </p:nvPicPr>
          <p:blipFill>
            <a:blip r:embed="rId3" cstate="print"/>
            <a:srcRect/>
            <a:stretch>
              <a:fillRect/>
            </a:stretch>
          </p:blipFill>
          <p:spPr bwMode="auto">
            <a:xfrm>
              <a:off x="7848600" y="1676400"/>
              <a:ext cx="1371600" cy="1077913"/>
            </a:xfrm>
            <a:prstGeom prst="rect">
              <a:avLst/>
            </a:prstGeom>
            <a:noFill/>
            <a:ln w="9525">
              <a:noFill/>
              <a:miter lim="800000"/>
              <a:headEnd/>
              <a:tailEnd/>
            </a:ln>
          </p:spPr>
        </p:pic>
        <p:pic>
          <p:nvPicPr>
            <p:cNvPr id="13318" name="Picture 5" descr="auto_networks"/>
            <p:cNvPicPr>
              <a:picLocks noChangeAspect="1" noChangeArrowheads="1"/>
            </p:cNvPicPr>
            <p:nvPr/>
          </p:nvPicPr>
          <p:blipFill>
            <a:blip r:embed="rId4" cstate="print"/>
            <a:srcRect/>
            <a:stretch>
              <a:fillRect/>
            </a:stretch>
          </p:blipFill>
          <p:spPr bwMode="auto">
            <a:xfrm>
              <a:off x="6734375" y="1738013"/>
              <a:ext cx="1057275" cy="671512"/>
            </a:xfrm>
            <a:prstGeom prst="rect">
              <a:avLst/>
            </a:prstGeom>
            <a:noFill/>
            <a:ln w="9525">
              <a:noFill/>
              <a:miter lim="800000"/>
              <a:headEnd/>
              <a:tailEnd/>
            </a:ln>
          </p:spPr>
        </p:pic>
        <p:pic>
          <p:nvPicPr>
            <p:cNvPr id="13319" name="Picture 6" descr="bywire1"/>
            <p:cNvPicPr>
              <a:picLocks noChangeAspect="1" noChangeArrowheads="1"/>
            </p:cNvPicPr>
            <p:nvPr/>
          </p:nvPicPr>
          <p:blipFill>
            <a:blip r:embed="rId5" cstate="print"/>
            <a:srcRect/>
            <a:stretch>
              <a:fillRect/>
            </a:stretch>
          </p:blipFill>
          <p:spPr bwMode="auto">
            <a:xfrm>
              <a:off x="7105850" y="2180925"/>
              <a:ext cx="519113" cy="533400"/>
            </a:xfrm>
            <a:prstGeom prst="rect">
              <a:avLst/>
            </a:prstGeom>
            <a:noFill/>
            <a:ln w="9525">
              <a:noFill/>
              <a:miter lim="800000"/>
              <a:headEnd/>
              <a:tailEnd/>
            </a:ln>
          </p:spPr>
        </p:pic>
      </p:grpSp>
      <p:grpSp>
        <p:nvGrpSpPr>
          <p:cNvPr id="3" name="Group 10"/>
          <p:cNvGrpSpPr>
            <a:grpSpLocks/>
          </p:cNvGrpSpPr>
          <p:nvPr/>
        </p:nvGrpSpPr>
        <p:grpSpPr bwMode="auto">
          <a:xfrm>
            <a:off x="6961107" y="2882900"/>
            <a:ext cx="1878012" cy="2070100"/>
            <a:chOff x="6732588" y="4127500"/>
            <a:chExt cx="1878012" cy="2070100"/>
          </a:xfrm>
        </p:grpSpPr>
        <p:pic>
          <p:nvPicPr>
            <p:cNvPr id="13321" name="Picture 10" descr="bio-solar-house2_48"/>
            <p:cNvPicPr>
              <a:picLocks noChangeAspect="1" noChangeArrowheads="1"/>
            </p:cNvPicPr>
            <p:nvPr/>
          </p:nvPicPr>
          <p:blipFill>
            <a:blip r:embed="rId6" cstate="print"/>
            <a:srcRect/>
            <a:stretch>
              <a:fillRect/>
            </a:stretch>
          </p:blipFill>
          <p:spPr bwMode="auto">
            <a:xfrm>
              <a:off x="6732588" y="5422900"/>
              <a:ext cx="1143000" cy="774700"/>
            </a:xfrm>
            <a:prstGeom prst="rect">
              <a:avLst/>
            </a:prstGeom>
            <a:noFill/>
            <a:ln w="9525">
              <a:noFill/>
              <a:miter lim="800000"/>
              <a:headEnd/>
              <a:tailEnd/>
            </a:ln>
          </p:spPr>
        </p:pic>
        <p:pic>
          <p:nvPicPr>
            <p:cNvPr id="13322" name="Picture 11" descr="HooverDam-Front"/>
            <p:cNvPicPr>
              <a:picLocks noChangeAspect="1" noChangeArrowheads="1"/>
            </p:cNvPicPr>
            <p:nvPr/>
          </p:nvPicPr>
          <p:blipFill>
            <a:blip r:embed="rId7" cstate="print"/>
            <a:srcRect/>
            <a:stretch>
              <a:fillRect/>
            </a:stretch>
          </p:blipFill>
          <p:spPr bwMode="auto">
            <a:xfrm>
              <a:off x="7875588" y="5170488"/>
              <a:ext cx="735012" cy="938212"/>
            </a:xfrm>
            <a:prstGeom prst="rect">
              <a:avLst/>
            </a:prstGeom>
            <a:noFill/>
            <a:ln w="9525">
              <a:noFill/>
              <a:miter lim="800000"/>
              <a:headEnd/>
              <a:tailEnd/>
            </a:ln>
          </p:spPr>
        </p:pic>
        <p:pic>
          <p:nvPicPr>
            <p:cNvPr id="13323" name="Picture 8" descr="28wind_350"/>
            <p:cNvPicPr>
              <a:picLocks noChangeAspect="1" noChangeArrowheads="1"/>
            </p:cNvPicPr>
            <p:nvPr/>
          </p:nvPicPr>
          <p:blipFill>
            <a:blip r:embed="rId8" cstate="print"/>
            <a:srcRect/>
            <a:stretch>
              <a:fillRect/>
            </a:stretch>
          </p:blipFill>
          <p:spPr bwMode="auto">
            <a:xfrm>
              <a:off x="6961188" y="4127500"/>
              <a:ext cx="973137" cy="1390650"/>
            </a:xfrm>
            <a:prstGeom prst="rect">
              <a:avLst/>
            </a:prstGeom>
            <a:noFill/>
            <a:ln w="9525">
              <a:noFill/>
              <a:miter lim="800000"/>
              <a:headEnd/>
              <a:tailEnd/>
            </a:ln>
          </p:spPr>
        </p:pic>
      </p:grpSp>
      <p:grpSp>
        <p:nvGrpSpPr>
          <p:cNvPr id="4" name="Group 13"/>
          <p:cNvGrpSpPr/>
          <p:nvPr/>
        </p:nvGrpSpPr>
        <p:grpSpPr>
          <a:xfrm>
            <a:off x="6453187" y="1143000"/>
            <a:ext cx="2614613" cy="1600200"/>
            <a:chOff x="6453187" y="914400"/>
            <a:chExt cx="2614613" cy="1600200"/>
          </a:xfrm>
        </p:grpSpPr>
        <p:pic>
          <p:nvPicPr>
            <p:cNvPr id="13316" name="Picture 4" descr="Plant"/>
            <p:cNvPicPr>
              <a:picLocks noChangeAspect="1" noChangeArrowheads="1"/>
            </p:cNvPicPr>
            <p:nvPr/>
          </p:nvPicPr>
          <p:blipFill>
            <a:blip r:embed="rId9" cstate="print"/>
            <a:srcRect/>
            <a:stretch>
              <a:fillRect/>
            </a:stretch>
          </p:blipFill>
          <p:spPr bwMode="auto">
            <a:xfrm>
              <a:off x="6453187" y="1616075"/>
              <a:ext cx="2614613" cy="898525"/>
            </a:xfrm>
            <a:prstGeom prst="rect">
              <a:avLst/>
            </a:prstGeom>
            <a:noFill/>
            <a:ln w="9525">
              <a:noFill/>
              <a:miter lim="800000"/>
              <a:headEnd/>
              <a:tailEnd/>
            </a:ln>
          </p:spPr>
        </p:pic>
        <p:pic>
          <p:nvPicPr>
            <p:cNvPr id="13" name="Picture 4" descr="http://www.oilandgasinquirer.com/article.asp?article=magazine%2F090518%2FMAG2009_YI000002.jpg"/>
            <p:cNvPicPr>
              <a:picLocks noChangeAspect="1" noChangeArrowheads="1"/>
            </p:cNvPicPr>
            <p:nvPr/>
          </p:nvPicPr>
          <p:blipFill>
            <a:blip r:embed="rId10" cstate="print"/>
            <a:srcRect/>
            <a:stretch>
              <a:fillRect/>
            </a:stretch>
          </p:blipFill>
          <p:spPr bwMode="auto">
            <a:xfrm>
              <a:off x="8458200" y="914400"/>
              <a:ext cx="609600" cy="914400"/>
            </a:xfrm>
            <a:prstGeom prst="rect">
              <a:avLst/>
            </a:prstGeom>
            <a:no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existing protocols </a:t>
            </a:r>
          </a:p>
        </p:txBody>
      </p:sp>
      <p:sp>
        <p:nvSpPr>
          <p:cNvPr id="3" name="Content Placeholder 2"/>
          <p:cNvSpPr>
            <a:spLocks noGrp="1"/>
          </p:cNvSpPr>
          <p:nvPr>
            <p:ph idx="1"/>
          </p:nvPr>
        </p:nvSpPr>
        <p:spPr>
          <a:xfrm>
            <a:off x="685800" y="1600200"/>
            <a:ext cx="8153400" cy="5257800"/>
          </a:xfrm>
        </p:spPr>
        <p:txBody>
          <a:bodyPr/>
          <a:lstStyle/>
          <a:p>
            <a:pPr>
              <a:lnSpc>
                <a:spcPct val="100000"/>
              </a:lnSpc>
            </a:pPr>
            <a:r>
              <a:rPr lang="en-US" sz="1800" dirty="0" smtClean="0"/>
              <a:t>MCMP</a:t>
            </a:r>
          </a:p>
          <a:p>
            <a:pPr lvl="1">
              <a:lnSpc>
                <a:spcPct val="100000"/>
              </a:lnSpc>
            </a:pPr>
            <a:r>
              <a:rPr lang="en-US" sz="1600" dirty="0" smtClean="0"/>
              <a:t>Uniformly partition end-to-end </a:t>
            </a:r>
            <a:r>
              <a:rPr lang="en-US" sz="1600" dirty="0" err="1"/>
              <a:t>QoS</a:t>
            </a:r>
            <a:r>
              <a:rPr lang="en-US" sz="1600" dirty="0"/>
              <a:t> requirements on reliability and timeliness </a:t>
            </a:r>
            <a:r>
              <a:rPr lang="en-US" sz="1600" dirty="0" smtClean="0"/>
              <a:t>per-hop requirements which are then enforced through multi-path forwarding</a:t>
            </a:r>
          </a:p>
          <a:p>
            <a:pPr>
              <a:lnSpc>
                <a:spcPct val="100000"/>
              </a:lnSpc>
            </a:pPr>
            <a:r>
              <a:rPr lang="en-US" sz="1800" dirty="0" smtClean="0"/>
              <a:t>MM (i.e., MMSPEED)</a:t>
            </a:r>
          </a:p>
          <a:p>
            <a:pPr lvl="1">
              <a:lnSpc>
                <a:spcPct val="100000"/>
              </a:lnSpc>
            </a:pPr>
            <a:r>
              <a:rPr lang="en-US" sz="1600" dirty="0" smtClean="0"/>
              <a:t>Route and schedule packet transmissions to enable required data delivery speed in 2D plane </a:t>
            </a:r>
          </a:p>
          <a:p>
            <a:pPr lvl="1">
              <a:lnSpc>
                <a:spcPct val="100000"/>
              </a:lnSpc>
            </a:pPr>
            <a:r>
              <a:rPr lang="en-US" sz="1600" dirty="0" smtClean="0"/>
              <a:t>Use multi-path forwarding to improve reliability </a:t>
            </a:r>
          </a:p>
          <a:p>
            <a:pPr>
              <a:lnSpc>
                <a:spcPct val="100000"/>
              </a:lnSpc>
            </a:pPr>
            <a:r>
              <a:rPr lang="en-US" sz="1800" dirty="0" smtClean="0"/>
              <a:t>MM-CD</a:t>
            </a:r>
          </a:p>
          <a:p>
            <a:pPr lvl="1">
              <a:lnSpc>
                <a:spcPct val="100000"/>
              </a:lnSpc>
            </a:pPr>
            <a:r>
              <a:rPr lang="en-US" sz="1600" dirty="0" smtClean="0"/>
              <a:t>same as MM but use conservative estimate of delay (i.e., mean plus three times standard deviation)</a:t>
            </a:r>
          </a:p>
          <a:p>
            <a:pPr>
              <a:lnSpc>
                <a:spcPct val="100000"/>
              </a:lnSpc>
            </a:pPr>
            <a:r>
              <a:rPr lang="en-US" sz="1800" dirty="0" smtClean="0"/>
              <a:t>SDRCS</a:t>
            </a:r>
          </a:p>
          <a:p>
            <a:pPr lvl="1">
              <a:lnSpc>
                <a:spcPct val="100000"/>
              </a:lnSpc>
            </a:pPr>
            <a:r>
              <a:rPr lang="en-US" sz="1600" dirty="0" smtClean="0"/>
              <a:t>Similar to MM, but use RSSI-based hop-count instead of geometric distance, and use opportunistic instead of multi-path forwarding</a:t>
            </a:r>
          </a:p>
          <a:p>
            <a:pPr>
              <a:lnSpc>
                <a:spcPct val="100000"/>
              </a:lnSpc>
            </a:pPr>
            <a:r>
              <a:rPr lang="en-US" sz="1800" dirty="0" smtClean="0"/>
              <a:t>CTP</a:t>
            </a:r>
          </a:p>
          <a:p>
            <a:pPr lvl="1">
              <a:lnSpc>
                <a:spcPct val="100000"/>
              </a:lnSpc>
            </a:pPr>
            <a:r>
              <a:rPr lang="en-US" sz="1600" dirty="0" smtClean="0"/>
              <a:t>ETX-based single-path routing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in </a:t>
            </a:r>
            <a:r>
              <a:rPr lang="en-US" dirty="0" err="1" smtClean="0"/>
              <a:t>NetEye</a:t>
            </a:r>
            <a:endParaRPr lang="en-US" dirty="0"/>
          </a:p>
        </p:txBody>
      </p:sp>
      <p:sp>
        <p:nvSpPr>
          <p:cNvPr id="5" name="Content Placeholder 4"/>
          <p:cNvSpPr>
            <a:spLocks noGrp="1"/>
          </p:cNvSpPr>
          <p:nvPr>
            <p:ph idx="1"/>
          </p:nvPr>
        </p:nvSpPr>
        <p:spPr>
          <a:xfrm>
            <a:off x="0" y="4876800"/>
            <a:ext cx="9144000" cy="1828800"/>
          </a:xfrm>
        </p:spPr>
        <p:txBody>
          <a:bodyPr/>
          <a:lstStyle/>
          <a:p>
            <a:pPr>
              <a:lnSpc>
                <a:spcPct val="100000"/>
              </a:lnSpc>
            </a:pPr>
            <a:r>
              <a:rPr lang="en-US" sz="1600" dirty="0" smtClean="0"/>
              <a:t>Assumption of uniform network conditions in MCMP, MM, MM-CP, and SDRCS lead to deadline miss</a:t>
            </a:r>
          </a:p>
          <a:p>
            <a:pPr>
              <a:lnSpc>
                <a:spcPct val="100000"/>
              </a:lnSpc>
            </a:pPr>
            <a:r>
              <a:rPr lang="en-US" sz="1600" dirty="0" smtClean="0"/>
              <a:t>Significant </a:t>
            </a:r>
            <a:r>
              <a:rPr lang="en-US" sz="1600" dirty="0"/>
              <a:t>queue overflow in MCMP, MM, MM-CD due to multipath forwarding</a:t>
            </a:r>
            <a:r>
              <a:rPr lang="en-US" sz="1600" dirty="0" smtClean="0"/>
              <a:t>;</a:t>
            </a:r>
          </a:p>
          <a:p>
            <a:pPr marL="0" indent="0">
              <a:lnSpc>
                <a:spcPct val="100000"/>
              </a:lnSpc>
              <a:buNone/>
            </a:pPr>
            <a:r>
              <a:rPr lang="en-US" sz="1600" dirty="0"/>
              <a:t> </a:t>
            </a:r>
            <a:r>
              <a:rPr lang="en-US" sz="1600" dirty="0" smtClean="0"/>
              <a:t>     Less </a:t>
            </a:r>
            <a:r>
              <a:rPr lang="en-US" sz="1600" dirty="0"/>
              <a:t>queue overflow in SDRCS due to non-multipath, opportunistic forwarding</a:t>
            </a:r>
          </a:p>
          <a:p>
            <a:pPr>
              <a:lnSpc>
                <a:spcPct val="100000"/>
              </a:lnSpc>
            </a:pPr>
            <a:r>
              <a:rPr lang="en-US" sz="1600" dirty="0" smtClean="0"/>
              <a:t>CTP is not delay adaptive, thus leading to deadline miss </a:t>
            </a:r>
          </a:p>
        </p:txBody>
      </p:sp>
      <p:pic>
        <p:nvPicPr>
          <p:cNvPr id="17410" name="Picture 2" descr="A:\Hongwei\My Dropbox\Research\publications\MTA\figures\dcr_peers_medium.eps"/>
          <p:cNvPicPr>
            <a:picLocks noChangeAspect="1" noChangeArrowheads="1"/>
          </p:cNvPicPr>
          <p:nvPr/>
        </p:nvPicPr>
        <p:blipFill>
          <a:blip r:embed="rId3" cstate="print"/>
          <a:srcRect/>
          <a:stretch>
            <a:fillRect/>
          </a:stretch>
        </p:blipFill>
        <p:spPr bwMode="auto">
          <a:xfrm>
            <a:off x="381000" y="1905000"/>
            <a:ext cx="3942715" cy="2773680"/>
          </a:xfrm>
          <a:prstGeom prst="rect">
            <a:avLst/>
          </a:prstGeom>
          <a:noFill/>
        </p:spPr>
      </p:pic>
      <p:pic>
        <p:nvPicPr>
          <p:cNvPr id="17411" name="Picture 3" descr="A:\Hongwei\My Dropbox\Research\publications\MTA\figures\protocol_components_medium.eps"/>
          <p:cNvPicPr>
            <a:picLocks noChangeAspect="1" noChangeArrowheads="1"/>
          </p:cNvPicPr>
          <p:nvPr/>
        </p:nvPicPr>
        <p:blipFill>
          <a:blip r:embed="rId4" cstate="print"/>
          <a:srcRect/>
          <a:stretch>
            <a:fillRect/>
          </a:stretch>
        </p:blipFill>
        <p:spPr bwMode="auto">
          <a:xfrm>
            <a:off x="4343400" y="1600200"/>
            <a:ext cx="4542790" cy="3191510"/>
          </a:xfrm>
          <a:prstGeom prst="rect">
            <a:avLst/>
          </a:prstGeom>
          <a:noFill/>
        </p:spPr>
      </p:pic>
      <p:sp>
        <p:nvSpPr>
          <p:cNvPr id="6" name="Oval 5"/>
          <p:cNvSpPr/>
          <p:nvPr/>
        </p:nvSpPr>
        <p:spPr bwMode="auto">
          <a:xfrm>
            <a:off x="1371600" y="4271554"/>
            <a:ext cx="2362200" cy="590005"/>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7" name="Oval 6"/>
          <p:cNvSpPr/>
          <p:nvPr/>
        </p:nvSpPr>
        <p:spPr bwMode="auto">
          <a:xfrm>
            <a:off x="5562600" y="4330337"/>
            <a:ext cx="2209800" cy="4572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8" name="Oval 7"/>
          <p:cNvSpPr/>
          <p:nvPr/>
        </p:nvSpPr>
        <p:spPr bwMode="auto">
          <a:xfrm>
            <a:off x="3810000" y="4271554"/>
            <a:ext cx="457200" cy="590005"/>
          </a:xfrm>
          <a:prstGeom prst="ellipse">
            <a:avLst/>
          </a:prstGeom>
          <a:noFill/>
          <a:ln w="38100" cap="flat" cmpd="sng" algn="ctr">
            <a:solidFill>
              <a:srgbClr val="FF0066"/>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9" name="Oval 8"/>
          <p:cNvSpPr/>
          <p:nvPr/>
        </p:nvSpPr>
        <p:spPr bwMode="auto">
          <a:xfrm>
            <a:off x="7696200" y="1676400"/>
            <a:ext cx="457200" cy="1519555"/>
          </a:xfrm>
          <a:prstGeom prst="ellipse">
            <a:avLst/>
          </a:prstGeom>
          <a:noFill/>
          <a:ln w="38100" cap="flat" cmpd="sng" algn="ctr">
            <a:solidFill>
              <a:srgbClr val="FF0066"/>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in Indriya</a:t>
            </a:r>
            <a:endParaRPr lang="en-US" dirty="0"/>
          </a:p>
        </p:txBody>
      </p:sp>
      <p:sp>
        <p:nvSpPr>
          <p:cNvPr id="3" name="Content Placeholder 2"/>
          <p:cNvSpPr>
            <a:spLocks noGrp="1"/>
          </p:cNvSpPr>
          <p:nvPr>
            <p:ph idx="1"/>
          </p:nvPr>
        </p:nvSpPr>
        <p:spPr>
          <a:xfrm>
            <a:off x="685800" y="5029200"/>
            <a:ext cx="7772400" cy="1219200"/>
          </a:xfrm>
        </p:spPr>
        <p:txBody>
          <a:bodyPr/>
          <a:lstStyle/>
          <a:p>
            <a:r>
              <a:rPr lang="en-US" dirty="0" smtClean="0"/>
              <a:t>Performance of MM, MM-CD, and SDRCS become worse in the presence of higher degree of non-uniformity in Indriya </a:t>
            </a:r>
            <a:endParaRPr lang="en-US" dirty="0"/>
          </a:p>
        </p:txBody>
      </p:sp>
      <p:pic>
        <p:nvPicPr>
          <p:cNvPr id="18434" name="Picture 2" descr="A:\Hongwei\My Dropbox\Research\publications\MTA\figures\dcr_peers_periodic_indriya.eps"/>
          <p:cNvPicPr>
            <a:picLocks noChangeAspect="1" noChangeArrowheads="1"/>
          </p:cNvPicPr>
          <p:nvPr/>
        </p:nvPicPr>
        <p:blipFill>
          <a:blip r:embed="rId3" cstate="print"/>
          <a:srcRect/>
          <a:stretch>
            <a:fillRect/>
          </a:stretch>
        </p:blipFill>
        <p:spPr bwMode="auto">
          <a:xfrm>
            <a:off x="553085" y="1767205"/>
            <a:ext cx="3942715" cy="2804795"/>
          </a:xfrm>
          <a:prstGeom prst="rect">
            <a:avLst/>
          </a:prstGeom>
          <a:noFill/>
        </p:spPr>
      </p:pic>
      <p:pic>
        <p:nvPicPr>
          <p:cNvPr id="18435" name="Picture 3" descr="A:\Hongwei\My Dropbox\Research\publications\MTA\figures\protocol_components_indriya_periodic.eps"/>
          <p:cNvPicPr>
            <a:picLocks noChangeAspect="1" noChangeArrowheads="1"/>
          </p:cNvPicPr>
          <p:nvPr/>
        </p:nvPicPr>
        <p:blipFill>
          <a:blip r:embed="rId4" cstate="print"/>
          <a:srcRect/>
          <a:stretch>
            <a:fillRect/>
          </a:stretch>
        </p:blipFill>
        <p:spPr bwMode="auto">
          <a:xfrm>
            <a:off x="4601210" y="1609090"/>
            <a:ext cx="4542790" cy="3191510"/>
          </a:xfrm>
          <a:prstGeom prst="rect">
            <a:avLst/>
          </a:prstGeom>
          <a:noFill/>
        </p:spPr>
      </p:pic>
      <p:sp>
        <p:nvSpPr>
          <p:cNvPr id="6" name="Oval 5"/>
          <p:cNvSpPr/>
          <p:nvPr/>
        </p:nvSpPr>
        <p:spPr bwMode="auto">
          <a:xfrm>
            <a:off x="2133600" y="2286000"/>
            <a:ext cx="1828800" cy="2743199"/>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0" name="Freeform 9"/>
          <p:cNvSpPr/>
          <p:nvPr/>
        </p:nvSpPr>
        <p:spPr bwMode="auto">
          <a:xfrm>
            <a:off x="7315200" y="4433455"/>
            <a:ext cx="27709" cy="69272"/>
          </a:xfrm>
          <a:custGeom>
            <a:avLst/>
            <a:gdLst>
              <a:gd name="connsiteX0" fmla="*/ 0 w 27709"/>
              <a:gd name="connsiteY0" fmla="*/ 0 h 69272"/>
              <a:gd name="connsiteX1" fmla="*/ 27709 w 27709"/>
              <a:gd name="connsiteY1" fmla="*/ 69272 h 69272"/>
            </a:gdLst>
            <a:ahLst/>
            <a:cxnLst>
              <a:cxn ang="0">
                <a:pos x="connsiteX0" y="connsiteY0"/>
              </a:cxn>
              <a:cxn ang="0">
                <a:pos x="connsiteX1" y="connsiteY1"/>
              </a:cxn>
            </a:cxnLst>
            <a:rect l="l" t="t" r="r" b="b"/>
            <a:pathLst>
              <a:path w="27709" h="69272">
                <a:moveTo>
                  <a:pt x="0" y="0"/>
                </a:moveTo>
                <a:lnTo>
                  <a:pt x="27709" y="69272"/>
                </a:lnTo>
              </a:path>
            </a:pathLst>
          </a:cu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2" name="Freeform 11"/>
          <p:cNvSpPr/>
          <p:nvPr/>
        </p:nvSpPr>
        <p:spPr bwMode="auto">
          <a:xfrm>
            <a:off x="6312489" y="1400826"/>
            <a:ext cx="1725315" cy="3338421"/>
          </a:xfrm>
          <a:custGeom>
            <a:avLst/>
            <a:gdLst>
              <a:gd name="connsiteX0" fmla="*/ 129875 w 1725315"/>
              <a:gd name="connsiteY0" fmla="*/ 289429 h 3338421"/>
              <a:gd name="connsiteX1" fmla="*/ 143729 w 1725315"/>
              <a:gd name="connsiteY1" fmla="*/ 3101901 h 3338421"/>
              <a:gd name="connsiteX2" fmla="*/ 1127402 w 1725315"/>
              <a:gd name="connsiteY2" fmla="*/ 3088047 h 3338421"/>
              <a:gd name="connsiteX3" fmla="*/ 1196675 w 1725315"/>
              <a:gd name="connsiteY3" fmla="*/ 2284483 h 3338421"/>
              <a:gd name="connsiteX4" fmla="*/ 1640020 w 1725315"/>
              <a:gd name="connsiteY4" fmla="*/ 1993538 h 3338421"/>
              <a:gd name="connsiteX5" fmla="*/ 1695438 w 1725315"/>
              <a:gd name="connsiteY5" fmla="*/ 386410 h 3338421"/>
              <a:gd name="connsiteX6" fmla="*/ 1695438 w 1725315"/>
              <a:gd name="connsiteY6" fmla="*/ 330992 h 3338421"/>
              <a:gd name="connsiteX7" fmla="*/ 1321366 w 1725315"/>
              <a:gd name="connsiteY7" fmla="*/ 95465 h 3338421"/>
              <a:gd name="connsiteX8" fmla="*/ 129875 w 1725315"/>
              <a:gd name="connsiteY8" fmla="*/ 289429 h 333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315" h="3338421">
                <a:moveTo>
                  <a:pt x="129875" y="289429"/>
                </a:moveTo>
                <a:cubicBezTo>
                  <a:pt x="-66398" y="790502"/>
                  <a:pt x="-22525" y="2635465"/>
                  <a:pt x="143729" y="3101901"/>
                </a:cubicBezTo>
                <a:cubicBezTo>
                  <a:pt x="309983" y="3568337"/>
                  <a:pt x="951911" y="3224283"/>
                  <a:pt x="1127402" y="3088047"/>
                </a:cubicBezTo>
                <a:cubicBezTo>
                  <a:pt x="1302893" y="2951811"/>
                  <a:pt x="1111239" y="2466901"/>
                  <a:pt x="1196675" y="2284483"/>
                </a:cubicBezTo>
                <a:cubicBezTo>
                  <a:pt x="1282111" y="2102065"/>
                  <a:pt x="1556893" y="2309884"/>
                  <a:pt x="1640020" y="1993538"/>
                </a:cubicBezTo>
                <a:cubicBezTo>
                  <a:pt x="1723147" y="1677193"/>
                  <a:pt x="1686202" y="663501"/>
                  <a:pt x="1695438" y="386410"/>
                </a:cubicBezTo>
                <a:cubicBezTo>
                  <a:pt x="1704674" y="109319"/>
                  <a:pt x="1757783" y="379483"/>
                  <a:pt x="1695438" y="330992"/>
                </a:cubicBezTo>
                <a:cubicBezTo>
                  <a:pt x="1633093" y="282501"/>
                  <a:pt x="1584602" y="102392"/>
                  <a:pt x="1321366" y="95465"/>
                </a:cubicBezTo>
                <a:cubicBezTo>
                  <a:pt x="1058130" y="88538"/>
                  <a:pt x="326148" y="-211644"/>
                  <a:pt x="129875" y="289429"/>
                </a:cubicBezTo>
                <a:close/>
              </a:path>
            </a:pathLst>
          </a:cu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685800" y="1600200"/>
            <a:ext cx="7772400" cy="4724400"/>
          </a:xfrm>
        </p:spPr>
        <p:txBody>
          <a:bodyPr/>
          <a:lstStyle/>
          <a:p>
            <a:r>
              <a:rPr lang="en-US" dirty="0" smtClean="0"/>
              <a:t>Multi-timescale estimation of path delays</a:t>
            </a:r>
          </a:p>
          <a:p>
            <a:r>
              <a:rPr lang="en-US" dirty="0" smtClean="0"/>
              <a:t>Multi-timescale adaptation for real-time routing</a:t>
            </a:r>
          </a:p>
          <a:p>
            <a:r>
              <a:rPr lang="en-US" dirty="0" smtClean="0"/>
              <a:t>Measurement evaluation</a:t>
            </a:r>
          </a:p>
          <a:p>
            <a:r>
              <a:rPr lang="en-US" dirty="0" smtClean="0">
                <a:solidFill>
                  <a:srgbClr val="FF0000"/>
                </a:solidFill>
              </a:rPr>
              <a:t>Concluding remarks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685800" y="1524000"/>
            <a:ext cx="8229600" cy="4724400"/>
          </a:xfrm>
        </p:spPr>
        <p:txBody>
          <a:bodyPr/>
          <a:lstStyle/>
          <a:p>
            <a:pPr>
              <a:lnSpc>
                <a:spcPct val="130000"/>
              </a:lnSpc>
            </a:pPr>
            <a:r>
              <a:rPr lang="en-US" dirty="0" smtClean="0"/>
              <a:t>Leveraging multiple timescales in adaptation and control</a:t>
            </a:r>
          </a:p>
          <a:p>
            <a:pPr lvl="1">
              <a:lnSpc>
                <a:spcPct val="130000"/>
              </a:lnSpc>
            </a:pPr>
            <a:r>
              <a:rPr lang="en-US" dirty="0" smtClean="0"/>
              <a:t>Multi-Timescale Estimation (MTE) for accurate, agile estimation of fast-changing path delay distributions </a:t>
            </a:r>
          </a:p>
          <a:p>
            <a:pPr lvl="1">
              <a:lnSpc>
                <a:spcPct val="130000"/>
              </a:lnSpc>
            </a:pPr>
            <a:r>
              <a:rPr lang="en-US" dirty="0" smtClean="0"/>
              <a:t>Multi-Timescale Adaptation (MTA) for ensuring long-term optimality and stability while adapting to fast-changing network queueing and delay</a:t>
            </a:r>
          </a:p>
          <a:p>
            <a:pPr>
              <a:lnSpc>
                <a:spcPct val="130000"/>
              </a:lnSpc>
            </a:pPr>
            <a:r>
              <a:rPr lang="en-US" dirty="0" smtClean="0"/>
              <a:t>Future directions</a:t>
            </a:r>
          </a:p>
          <a:p>
            <a:pPr lvl="1">
              <a:lnSpc>
                <a:spcPct val="130000"/>
              </a:lnSpc>
            </a:pPr>
            <a:r>
              <a:rPr lang="en-US" dirty="0" smtClean="0"/>
              <a:t>Temporal data flow control such as coordinated multi-hop scheduling; </a:t>
            </a:r>
          </a:p>
          <a:p>
            <a:pPr marL="457200" lvl="1" indent="0">
              <a:lnSpc>
                <a:spcPct val="130000"/>
              </a:lnSpc>
              <a:buNone/>
            </a:pPr>
            <a:r>
              <a:rPr lang="en-US" dirty="0" smtClean="0"/>
              <a:t>    Joint optimization of spatial and temporal data flow control</a:t>
            </a:r>
          </a:p>
          <a:p>
            <a:pPr lvl="1">
              <a:lnSpc>
                <a:spcPct val="130000"/>
              </a:lnSpc>
            </a:pPr>
            <a:r>
              <a:rPr lang="en-US" dirty="0" smtClean="0"/>
              <a:t>Leverage different timescales of dynamics for protocol design in general, e.g., interference control</a:t>
            </a:r>
          </a:p>
          <a:p>
            <a:pPr lvl="1">
              <a:lnSpc>
                <a:spcPct val="130000"/>
              </a:lnSpc>
            </a:pPr>
            <a:r>
              <a:rPr lang="en-US" dirty="0" smtClean="0"/>
              <a:t>Systems platforms for real-time networking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609600"/>
            <a:ext cx="7772400" cy="4724400"/>
          </a:xfrm>
          <a:solidFill>
            <a:schemeClr val="bg1"/>
          </a:solidFill>
        </p:spPr>
        <p:txBody>
          <a:bodyPr/>
          <a:lstStyle/>
          <a:p>
            <a:pPr algn="ctr">
              <a:buNone/>
            </a:pPr>
            <a:endParaRPr lang="en-US" sz="2800" dirty="0" smtClean="0">
              <a:cs typeface="Times New Roman" pitchFamily="18" charset="0"/>
            </a:endParaRPr>
          </a:p>
          <a:p>
            <a:pPr algn="ctr">
              <a:buNone/>
            </a:pPr>
            <a:endParaRPr lang="en-US" sz="2800" dirty="0" smtClean="0">
              <a:cs typeface="Times New Roman" pitchFamily="18" charset="0"/>
            </a:endParaRPr>
          </a:p>
          <a:p>
            <a:pPr algn="ctr">
              <a:buNone/>
            </a:pPr>
            <a:r>
              <a:rPr lang="en-US" sz="2800" dirty="0" smtClean="0">
                <a:cs typeface="Times New Roman" pitchFamily="18" charset="0"/>
              </a:rPr>
              <a:t>Backup Slides</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multi-hop, real-time messaging</a:t>
            </a:r>
            <a:endParaRPr lang="en-US" dirty="0"/>
          </a:p>
        </p:txBody>
      </p:sp>
      <p:sp>
        <p:nvSpPr>
          <p:cNvPr id="3" name="Content Placeholder 2"/>
          <p:cNvSpPr>
            <a:spLocks noGrp="1"/>
          </p:cNvSpPr>
          <p:nvPr>
            <p:ph idx="1"/>
          </p:nvPr>
        </p:nvSpPr>
        <p:spPr>
          <a:xfrm>
            <a:off x="685800" y="1600200"/>
            <a:ext cx="8458200" cy="5257800"/>
          </a:xfrm>
        </p:spPr>
        <p:txBody>
          <a:bodyPr/>
          <a:lstStyle/>
          <a:p>
            <a:pPr>
              <a:lnSpc>
                <a:spcPct val="100000"/>
              </a:lnSpc>
            </a:pPr>
            <a:r>
              <a:rPr lang="en-US" dirty="0" smtClean="0"/>
              <a:t>The basic problem of computing probabilistic path delays is NP-hard</a:t>
            </a:r>
          </a:p>
          <a:p>
            <a:pPr lvl="1">
              <a:lnSpc>
                <a:spcPct val="100000"/>
              </a:lnSpc>
            </a:pPr>
            <a:r>
              <a:rPr lang="en-US" dirty="0" smtClean="0"/>
              <a:t>Our solution: multi-timescale estimation &amp; probabilistic delay bound</a:t>
            </a:r>
          </a:p>
          <a:p>
            <a:pPr>
              <a:lnSpc>
                <a:spcPct val="100000"/>
              </a:lnSpc>
            </a:pPr>
            <a:r>
              <a:rPr lang="en-US" dirty="0" smtClean="0"/>
              <a:t>Delay-based routing tends to introduce instability, estimation error, and low data delivery performance</a:t>
            </a:r>
          </a:p>
          <a:p>
            <a:pPr lvl="1">
              <a:lnSpc>
                <a:spcPct val="100000"/>
              </a:lnSpc>
            </a:pPr>
            <a:r>
              <a:rPr lang="en-US" dirty="0" smtClean="0"/>
              <a:t>Our solution: multi-timescale estimation &amp; adaptation</a:t>
            </a:r>
          </a:p>
          <a:p>
            <a:pPr lvl="1">
              <a:lnSpc>
                <a:spcPct val="100000"/>
              </a:lnSpc>
            </a:pPr>
            <a:endParaRPr lang="en-US" dirty="0" smtClean="0"/>
          </a:p>
          <a:p>
            <a:pPr lvl="1">
              <a:lnSpc>
                <a:spcPct val="100000"/>
              </a:lnSpc>
            </a:pPr>
            <a:r>
              <a:rPr lang="en-US" dirty="0" smtClean="0"/>
              <a:t>Multi-timescale estimation (MTE)</a:t>
            </a:r>
          </a:p>
          <a:p>
            <a:pPr lvl="2">
              <a:lnSpc>
                <a:spcPct val="100000"/>
              </a:lnSpc>
            </a:pPr>
            <a:r>
              <a:rPr lang="en-US" dirty="0" smtClean="0"/>
              <a:t>Accurate estimation of mean and variance of per-hop transmission delay (longer timescale)</a:t>
            </a:r>
          </a:p>
          <a:p>
            <a:pPr lvl="2">
              <a:lnSpc>
                <a:spcPct val="100000"/>
              </a:lnSpc>
            </a:pPr>
            <a:r>
              <a:rPr lang="en-US" dirty="0" smtClean="0"/>
              <a:t>Accurate, agile estimation of queueing (shorter timescale)</a:t>
            </a:r>
          </a:p>
          <a:p>
            <a:pPr lvl="1">
              <a:lnSpc>
                <a:spcPct val="100000"/>
              </a:lnSpc>
            </a:pPr>
            <a:r>
              <a:rPr lang="en-US" dirty="0" smtClean="0"/>
              <a:t>Multi-timescale adaptation (MTA)</a:t>
            </a:r>
          </a:p>
          <a:p>
            <a:pPr lvl="2">
              <a:lnSpc>
                <a:spcPct val="100000"/>
              </a:lnSpc>
            </a:pPr>
            <a:r>
              <a:rPr lang="en-US" dirty="0" smtClean="0"/>
              <a:t>ETX-based DAG control (longer timescale)</a:t>
            </a:r>
          </a:p>
          <a:p>
            <a:pPr lvl="2">
              <a:lnSpc>
                <a:spcPct val="100000"/>
              </a:lnSpc>
            </a:pPr>
            <a:r>
              <a:rPr lang="en-US" dirty="0" smtClean="0"/>
              <a:t>Spatiotemporal data flow control within DAG (shorter timescale)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&lt;</a:t>
            </a:r>
            <a:r>
              <a:rPr lang="en-US" i="1" dirty="0" smtClean="0"/>
              <a:t>D, p</a:t>
            </a:r>
            <a:r>
              <a:rPr lang="en-US" dirty="0" smtClean="0"/>
              <a:t>&gt;-oriented real-time routing</a:t>
            </a:r>
            <a:endParaRPr lang="en-US" dirty="0"/>
          </a:p>
        </p:txBody>
      </p:sp>
      <p:sp>
        <p:nvSpPr>
          <p:cNvPr id="3" name="Content Placeholder 2"/>
          <p:cNvSpPr>
            <a:spLocks noGrp="1"/>
          </p:cNvSpPr>
          <p:nvPr>
            <p:ph idx="1"/>
          </p:nvPr>
        </p:nvSpPr>
        <p:spPr>
          <a:xfrm>
            <a:off x="685800" y="1600200"/>
            <a:ext cx="8458200" cy="4724400"/>
          </a:xfrm>
        </p:spPr>
        <p:txBody>
          <a:bodyPr/>
          <a:lstStyle/>
          <a:p>
            <a:r>
              <a:rPr lang="en-US" dirty="0" smtClean="0"/>
              <a:t>NP-hardness of real-time satisfiability testing </a:t>
            </a:r>
          </a:p>
          <a:p>
            <a:pPr lvl="1"/>
            <a:r>
              <a:rPr lang="en-US" dirty="0" smtClean="0"/>
              <a:t>Given delay distributions of individual links, it is NP-hard to decide whether the prob. of having a less-than-</a:t>
            </a:r>
            <a:r>
              <a:rPr lang="en-US" i="1" dirty="0" smtClean="0"/>
              <a:t>D</a:t>
            </a:r>
            <a:r>
              <a:rPr lang="en-US" dirty="0" smtClean="0"/>
              <a:t> path delay is no less than </a:t>
            </a:r>
            <a:r>
              <a:rPr lang="en-US" i="1" dirty="0" smtClean="0"/>
              <a:t>p</a:t>
            </a:r>
            <a:endParaRPr lang="en-US" dirty="0" smtClean="0"/>
          </a:p>
          <a:p>
            <a:r>
              <a:rPr lang="en-US" dirty="0" smtClean="0"/>
              <a:t>Instability, estimation error, &amp; low performance of delay-based routing</a:t>
            </a:r>
          </a:p>
        </p:txBody>
      </p:sp>
      <p:pic>
        <p:nvPicPr>
          <p:cNvPr id="299009" name="Picture 1" descr="F:\Hongwei\RESEARCH\publications\Archive\LOF-SN\figures\ERs-boxplot-diffLOF.emf"/>
          <p:cNvPicPr>
            <a:picLocks noChangeAspect="1" noChangeArrowheads="1"/>
          </p:cNvPicPr>
          <p:nvPr/>
        </p:nvPicPr>
        <p:blipFill>
          <a:blip r:embed="rId3" cstate="print"/>
          <a:srcRect/>
          <a:stretch>
            <a:fillRect/>
          </a:stretch>
        </p:blipFill>
        <p:spPr bwMode="auto">
          <a:xfrm>
            <a:off x="1905000" y="3733800"/>
            <a:ext cx="4419600" cy="2384031"/>
          </a:xfrm>
          <a:prstGeom prst="rect">
            <a:avLst/>
          </a:prstGeom>
          <a:noFill/>
        </p:spPr>
      </p:pic>
      <p:sp>
        <p:nvSpPr>
          <p:cNvPr id="15" name="Rectangle 3"/>
          <p:cNvSpPr txBox="1">
            <a:spLocks noChangeArrowheads="1"/>
          </p:cNvSpPr>
          <p:nvPr/>
        </p:nvSpPr>
        <p:spPr bwMode="auto">
          <a:xfrm>
            <a:off x="914400" y="6324600"/>
            <a:ext cx="7239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spcBef>
                <a:spcPct val="75000"/>
              </a:spcBef>
              <a:spcAft>
                <a:spcPct val="5000"/>
              </a:spcAft>
              <a:buClr>
                <a:schemeClr val="folHlink"/>
              </a:buClr>
              <a:buSzPct val="60000"/>
              <a:defRPr/>
            </a:pPr>
            <a:r>
              <a:rPr lang="en-US" sz="1400" b="0" dirty="0" smtClean="0">
                <a:latin typeface="+mn-lt"/>
              </a:rPr>
              <a:t>       H. Zhang, L. Sang, A. </a:t>
            </a:r>
            <a:r>
              <a:rPr lang="en-US" sz="1400" b="0" dirty="0" err="1" smtClean="0">
                <a:latin typeface="+mn-lt"/>
              </a:rPr>
              <a:t>Arora</a:t>
            </a:r>
            <a:r>
              <a:rPr lang="en-US" sz="1400" b="0" dirty="0" smtClean="0">
                <a:latin typeface="+mn-lt"/>
              </a:rPr>
              <a:t>, “Comparison of Data-Driven Link Estimation Methods in Low-Power Wireless Networks”, </a:t>
            </a:r>
            <a:r>
              <a:rPr lang="en-US" sz="1400" b="0" i="1" dirty="0" smtClean="0">
                <a:latin typeface="+mn-lt"/>
              </a:rPr>
              <a:t>IEEE Transactions on Mobile Computing</a:t>
            </a:r>
            <a:r>
              <a:rPr lang="en-US" sz="1400" b="0" dirty="0" smtClean="0">
                <a:latin typeface="+mn-lt"/>
              </a:rPr>
              <a:t>, Nov. 2010   </a:t>
            </a:r>
            <a:endParaRPr lang="en-US" sz="1400" b="0" kern="0" dirty="0">
              <a:latin typeface="+mn-lt"/>
            </a:endParaRPr>
          </a:p>
        </p:txBody>
      </p:sp>
      <p:sp>
        <p:nvSpPr>
          <p:cNvPr id="8" name="Oval 7"/>
          <p:cNvSpPr/>
          <p:nvPr/>
        </p:nvSpPr>
        <p:spPr bwMode="auto">
          <a:xfrm>
            <a:off x="3352800" y="5584431"/>
            <a:ext cx="762000" cy="5334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extLst>
      <p:ext uri="{BB962C8B-B14F-4D97-AF65-F5344CB8AC3E}">
        <p14:creationId xmlns:p14="http://schemas.microsoft.com/office/powerpoint/2010/main" val="3674922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existing approaches?</a:t>
            </a:r>
            <a:endParaRPr lang="en-US" dirty="0"/>
          </a:p>
        </p:txBody>
      </p:sp>
      <p:sp>
        <p:nvSpPr>
          <p:cNvPr id="3" name="Content Placeholder 2"/>
          <p:cNvSpPr>
            <a:spLocks noGrp="1"/>
          </p:cNvSpPr>
          <p:nvPr>
            <p:ph idx="1"/>
          </p:nvPr>
        </p:nvSpPr>
        <p:spPr>
          <a:xfrm>
            <a:off x="685800" y="1524000"/>
            <a:ext cx="8458200" cy="4724400"/>
          </a:xfrm>
        </p:spPr>
        <p:txBody>
          <a:bodyPr/>
          <a:lstStyle/>
          <a:p>
            <a:r>
              <a:rPr lang="en-US" dirty="0" smtClean="0"/>
              <a:t>Mean-delay-based routing </a:t>
            </a:r>
          </a:p>
          <a:p>
            <a:pPr lvl="1"/>
            <a:r>
              <a:rPr lang="en-US" dirty="0" smtClean="0"/>
              <a:t>Goodness inversion</a:t>
            </a:r>
          </a:p>
          <a:p>
            <a:endParaRPr lang="en-US" dirty="0" smtClean="0"/>
          </a:p>
          <a:p>
            <a:r>
              <a:rPr lang="en-US" dirty="0" smtClean="0"/>
              <a:t>Maximum-delay-based routing</a:t>
            </a:r>
          </a:p>
          <a:p>
            <a:pPr lvl="1"/>
            <a:r>
              <a:rPr lang="en-US" dirty="0" smtClean="0"/>
              <a:t>False negative</a:t>
            </a:r>
          </a:p>
          <a:p>
            <a:pPr lvl="3"/>
            <a:endParaRPr lang="en-US" dirty="0" smtClean="0"/>
          </a:p>
          <a:p>
            <a:pPr lvl="6"/>
            <a:endParaRPr lang="en-US" dirty="0" smtClean="0"/>
          </a:p>
          <a:p>
            <a:pPr lvl="6"/>
            <a:endParaRPr lang="en-US" dirty="0" smtClean="0"/>
          </a:p>
          <a:p>
            <a:r>
              <a:rPr lang="en-US" dirty="0"/>
              <a:t>Link-state-routing-based approach (</a:t>
            </a:r>
            <a:r>
              <a:rPr lang="en-US" dirty="0" err="1"/>
              <a:t>Orda</a:t>
            </a:r>
            <a:r>
              <a:rPr lang="en-US" dirty="0"/>
              <a:t> et al’98-02)</a:t>
            </a:r>
          </a:p>
          <a:p>
            <a:pPr lvl="1"/>
            <a:r>
              <a:rPr lang="en-US" dirty="0"/>
              <a:t>High overhead, not suitable for resource-constrained, embedded </a:t>
            </a:r>
            <a:r>
              <a:rPr lang="en-US" dirty="0" smtClean="0"/>
              <a:t>system</a:t>
            </a:r>
            <a:endParaRPr lang="en-US" dirty="0"/>
          </a:p>
        </p:txBody>
      </p:sp>
      <p:pic>
        <p:nvPicPr>
          <p:cNvPr id="343043" name="Picture 3"/>
          <p:cNvPicPr>
            <a:picLocks noChangeAspect="1" noChangeArrowheads="1"/>
          </p:cNvPicPr>
          <p:nvPr/>
        </p:nvPicPr>
        <p:blipFill>
          <a:blip r:embed="rId3" cstate="print"/>
          <a:srcRect/>
          <a:stretch>
            <a:fillRect/>
          </a:stretch>
        </p:blipFill>
        <p:spPr bwMode="auto">
          <a:xfrm>
            <a:off x="5334000" y="1600200"/>
            <a:ext cx="2514600" cy="1913371"/>
          </a:xfrm>
          <a:prstGeom prst="rect">
            <a:avLst/>
          </a:prstGeom>
          <a:noFill/>
          <a:ln w="9525">
            <a:noFill/>
            <a:miter lim="800000"/>
            <a:headEnd/>
            <a:tailEnd/>
          </a:ln>
        </p:spPr>
      </p:pic>
      <p:grpSp>
        <p:nvGrpSpPr>
          <p:cNvPr id="15" name="Group 14"/>
          <p:cNvGrpSpPr/>
          <p:nvPr/>
        </p:nvGrpSpPr>
        <p:grpSpPr>
          <a:xfrm>
            <a:off x="5334000" y="3577972"/>
            <a:ext cx="2574954" cy="1908428"/>
            <a:chOff x="4953000" y="4720972"/>
            <a:chExt cx="2574954" cy="1908428"/>
          </a:xfrm>
        </p:grpSpPr>
        <p:pic>
          <p:nvPicPr>
            <p:cNvPr id="1029" name="Picture 5" descr="A:\Hongwei\My Dropbox\Research\publications\MTA\figures\link_mac_delay_dist.eps"/>
            <p:cNvPicPr>
              <a:picLocks noChangeAspect="1" noChangeArrowheads="1"/>
            </p:cNvPicPr>
            <p:nvPr/>
          </p:nvPicPr>
          <p:blipFill>
            <a:blip r:embed="rId4" cstate="print"/>
            <a:srcRect/>
            <a:stretch>
              <a:fillRect/>
            </a:stretch>
          </p:blipFill>
          <p:spPr bwMode="auto">
            <a:xfrm>
              <a:off x="4953000" y="4720972"/>
              <a:ext cx="2574954" cy="1908428"/>
            </a:xfrm>
            <a:prstGeom prst="rect">
              <a:avLst/>
            </a:prstGeom>
            <a:noFill/>
          </p:spPr>
        </p:pic>
        <p:cxnSp>
          <p:nvCxnSpPr>
            <p:cNvPr id="9" name="Straight Connector 8"/>
            <p:cNvCxnSpPr/>
            <p:nvPr/>
          </p:nvCxnSpPr>
          <p:spPr bwMode="auto">
            <a:xfrm>
              <a:off x="5257800" y="4953000"/>
              <a:ext cx="152400" cy="0"/>
            </a:xfrm>
            <a:prstGeom prst="line">
              <a:avLst/>
            </a:prstGeom>
            <a:solidFill>
              <a:schemeClr val="accent1"/>
            </a:solidFill>
            <a:ln w="9525" cap="flat" cmpd="sng" algn="ctr">
              <a:solidFill>
                <a:srgbClr val="FF0066"/>
              </a:solidFill>
              <a:prstDash val="dash"/>
              <a:miter lim="800000"/>
              <a:headEnd type="none" w="med" len="med"/>
              <a:tailEnd type="none" w="med" len="med"/>
            </a:ln>
            <a:effectLst/>
          </p:spPr>
        </p:cxnSp>
        <p:cxnSp>
          <p:nvCxnSpPr>
            <p:cNvPr id="11" name="Straight Connector 10"/>
            <p:cNvCxnSpPr/>
            <p:nvPr/>
          </p:nvCxnSpPr>
          <p:spPr bwMode="auto">
            <a:xfrm rot="5400000">
              <a:off x="4713194" y="5690347"/>
              <a:ext cx="1447800" cy="0"/>
            </a:xfrm>
            <a:prstGeom prst="line">
              <a:avLst/>
            </a:prstGeom>
            <a:solidFill>
              <a:schemeClr val="accent1"/>
            </a:solidFill>
            <a:ln w="9525" cap="flat" cmpd="sng" algn="ctr">
              <a:solidFill>
                <a:srgbClr val="FF0066"/>
              </a:solidFill>
              <a:prstDash val="dash"/>
              <a:miter lim="800000"/>
              <a:headEnd type="none" w="med" len="med"/>
              <a:tailEnd type="none" w="med" len="med"/>
            </a:ln>
            <a:effectLst/>
          </p:spPr>
        </p:cxnSp>
        <p:cxnSp>
          <p:nvCxnSpPr>
            <p:cNvPr id="13" name="Straight Connector 12"/>
            <p:cNvCxnSpPr/>
            <p:nvPr/>
          </p:nvCxnSpPr>
          <p:spPr bwMode="auto">
            <a:xfrm rot="5400000">
              <a:off x="6515099" y="5636559"/>
              <a:ext cx="1600200" cy="0"/>
            </a:xfrm>
            <a:prstGeom prst="line">
              <a:avLst/>
            </a:prstGeom>
            <a:solidFill>
              <a:schemeClr val="accent1"/>
            </a:solidFill>
            <a:ln w="9525" cap="flat" cmpd="sng" algn="ctr">
              <a:solidFill>
                <a:srgbClr val="FF0066"/>
              </a:solidFill>
              <a:prstDash val="dash"/>
              <a:miter lim="800000"/>
              <a:headEnd type="none" w="med" len="med"/>
              <a:tailEnd type="none" w="med" len="med"/>
            </a:ln>
            <a:effectLst/>
          </p:spPr>
        </p:cxnSp>
      </p:grpSp>
    </p:spTree>
    <p:extLst>
      <p:ext uri="{BB962C8B-B14F-4D97-AF65-F5344CB8AC3E}">
        <p14:creationId xmlns:p14="http://schemas.microsoft.com/office/powerpoint/2010/main" val="33318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30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of our work</a:t>
            </a:r>
            <a:endParaRPr lang="en-US" dirty="0"/>
          </a:p>
        </p:txBody>
      </p:sp>
      <p:sp>
        <p:nvSpPr>
          <p:cNvPr id="3" name="Content Placeholder 2"/>
          <p:cNvSpPr>
            <a:spLocks noGrp="1"/>
          </p:cNvSpPr>
          <p:nvPr>
            <p:ph idx="1"/>
          </p:nvPr>
        </p:nvSpPr>
        <p:spPr>
          <a:xfrm>
            <a:off x="685800" y="1600200"/>
            <a:ext cx="8458200" cy="4724400"/>
          </a:xfrm>
        </p:spPr>
        <p:txBody>
          <a:bodyPr/>
          <a:lstStyle/>
          <a:p>
            <a:r>
              <a:rPr lang="en-US" dirty="0" smtClean="0"/>
              <a:t>Different timescales of dynamics are key for simple, effective estimation and control</a:t>
            </a:r>
          </a:p>
          <a:p>
            <a:r>
              <a:rPr lang="en-US" dirty="0" smtClean="0"/>
              <a:t>Delay estimation</a:t>
            </a:r>
          </a:p>
          <a:p>
            <a:pPr lvl="1"/>
            <a:r>
              <a:rPr lang="en-US" dirty="0" smtClean="0"/>
              <a:t>Leverage different timescales of dynamics to accurately estimate probabilistic path delay bounds in an agile manner</a:t>
            </a:r>
          </a:p>
          <a:p>
            <a:r>
              <a:rPr lang="en-US" dirty="0" smtClean="0"/>
              <a:t>Spatiotemporal data flow control </a:t>
            </a:r>
          </a:p>
          <a:p>
            <a:pPr lvl="1"/>
            <a:r>
              <a:rPr lang="en-US" dirty="0" smtClean="0"/>
              <a:t>Adapt spatiotemporal data flow control at the same timescales of the dynamics themselves </a:t>
            </a:r>
            <a:endParaRPr lang="en-US" dirty="0"/>
          </a:p>
        </p:txBody>
      </p:sp>
    </p:spTree>
    <p:extLst>
      <p:ext uri="{BB962C8B-B14F-4D97-AF65-F5344CB8AC3E}">
        <p14:creationId xmlns:p14="http://schemas.microsoft.com/office/powerpoint/2010/main" val="730319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Control-oriented real-time requirement </a:t>
            </a:r>
            <a:endParaRPr lang="en-US" dirty="0"/>
          </a:p>
        </p:txBody>
      </p:sp>
      <p:sp>
        <p:nvSpPr>
          <p:cNvPr id="3" name="Content Placeholder 2"/>
          <p:cNvSpPr>
            <a:spLocks noGrp="1"/>
          </p:cNvSpPr>
          <p:nvPr>
            <p:ph idx="1"/>
          </p:nvPr>
        </p:nvSpPr>
        <p:spPr>
          <a:xfrm>
            <a:off x="685800" y="1600200"/>
            <a:ext cx="8305800" cy="5029200"/>
          </a:xfrm>
        </p:spPr>
        <p:txBody>
          <a:bodyPr/>
          <a:lstStyle/>
          <a:p>
            <a:r>
              <a:rPr lang="en-US" dirty="0" smtClean="0"/>
              <a:t>Link/path delays are probabilistic in nature</a:t>
            </a:r>
          </a:p>
          <a:p>
            <a:r>
              <a:rPr lang="en-US" dirty="0" smtClean="0"/>
              <a:t>Probabilistic real-time requirement &lt;</a:t>
            </a:r>
            <a:r>
              <a:rPr lang="en-US" i="1" dirty="0" smtClean="0"/>
              <a:t>D, q</a:t>
            </a:r>
            <a:r>
              <a:rPr lang="en-US" dirty="0" smtClean="0"/>
              <a:t>&gt;</a:t>
            </a:r>
            <a:endParaRPr lang="en-US" i="1" dirty="0" smtClean="0"/>
          </a:p>
          <a:p>
            <a:pPr lvl="1"/>
            <a:r>
              <a:rPr lang="en-US" dirty="0" smtClean="0"/>
              <a:t>Maximum tolerable delay </a:t>
            </a:r>
            <a:r>
              <a:rPr lang="en-US" i="1" dirty="0" smtClean="0"/>
              <a:t>D</a:t>
            </a:r>
          </a:p>
          <a:p>
            <a:pPr lvl="2"/>
            <a:r>
              <a:rPr lang="en-US" dirty="0"/>
              <a:t>Delay affects stability region and settling time </a:t>
            </a:r>
            <a:endParaRPr lang="en-US" i="1" dirty="0" smtClean="0"/>
          </a:p>
          <a:p>
            <a:pPr lvl="1"/>
            <a:r>
              <a:rPr lang="en-US" dirty="0" smtClean="0"/>
              <a:t>Least probability </a:t>
            </a:r>
            <a:r>
              <a:rPr lang="en-US" i="1" dirty="0"/>
              <a:t>q </a:t>
            </a:r>
            <a:r>
              <a:rPr lang="en-US" dirty="0"/>
              <a:t>of </a:t>
            </a:r>
            <a:r>
              <a:rPr lang="en-US" dirty="0" smtClean="0"/>
              <a:t>deadline success</a:t>
            </a:r>
            <a:endParaRPr lang="en-US" i="1" dirty="0" smtClean="0"/>
          </a:p>
          <a:p>
            <a:pPr lvl="2"/>
            <a:r>
              <a:rPr lang="en-US" dirty="0"/>
              <a:t>Packet loss affects system estimation and control, and late packets can be treated as being </a:t>
            </a:r>
            <a:r>
              <a:rPr lang="en-US" dirty="0" smtClean="0"/>
              <a:t>lost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77200" cy="1143000"/>
          </a:xfrm>
        </p:spPr>
        <p:txBody>
          <a:bodyPr/>
          <a:lstStyle/>
          <a:p>
            <a:r>
              <a:rPr lang="en-US" dirty="0" smtClean="0"/>
              <a:t>Observation #1: Packet-time distribution is stable</a:t>
            </a:r>
            <a:endParaRPr lang="en-US" dirty="0"/>
          </a:p>
        </p:txBody>
      </p:sp>
      <p:sp>
        <p:nvSpPr>
          <p:cNvPr id="3" name="Content Placeholder 2"/>
          <p:cNvSpPr>
            <a:spLocks noGrp="1"/>
          </p:cNvSpPr>
          <p:nvPr>
            <p:ph idx="1"/>
          </p:nvPr>
        </p:nvSpPr>
        <p:spPr>
          <a:xfrm>
            <a:off x="685800" y="1600200"/>
            <a:ext cx="7772400" cy="838200"/>
          </a:xfrm>
        </p:spPr>
        <p:txBody>
          <a:bodyPr/>
          <a:lstStyle/>
          <a:p>
            <a:r>
              <a:rPr lang="en-US" sz="1800" dirty="0" smtClean="0"/>
              <a:t>Stability of packet-time distribution enables accurate estimation of the mean and standard deviation of packet-time</a:t>
            </a:r>
            <a:endParaRPr lang="en-US" sz="1800" dirty="0"/>
          </a:p>
        </p:txBody>
      </p:sp>
      <p:pic>
        <p:nvPicPr>
          <p:cNvPr id="5122" name="Picture 2" descr="A:\Hongwei\My Dropbox\Research\publications\MTA\figures\packet_time_time_series.eps"/>
          <p:cNvPicPr>
            <a:picLocks noChangeAspect="1" noChangeArrowheads="1"/>
          </p:cNvPicPr>
          <p:nvPr/>
        </p:nvPicPr>
        <p:blipFill>
          <a:blip r:embed="rId3" cstate="print"/>
          <a:srcRect/>
          <a:stretch>
            <a:fillRect/>
          </a:stretch>
        </p:blipFill>
        <p:spPr bwMode="auto">
          <a:xfrm>
            <a:off x="304800" y="3141662"/>
            <a:ext cx="4147185" cy="2409190"/>
          </a:xfrm>
          <a:prstGeom prst="rect">
            <a:avLst/>
          </a:prstGeom>
          <a:noFill/>
        </p:spPr>
      </p:pic>
      <p:pic>
        <p:nvPicPr>
          <p:cNvPr id="5124" name="Picture 4" descr="A:\Hongwei\My Dropbox\Research\publications\MTA\figures\packet_time_sample_size_cdf.eps"/>
          <p:cNvPicPr>
            <a:picLocks noChangeAspect="1" noChangeArrowheads="1"/>
          </p:cNvPicPr>
          <p:nvPr/>
        </p:nvPicPr>
        <p:blipFill>
          <a:blip r:embed="rId4" cstate="print"/>
          <a:srcRect/>
          <a:stretch>
            <a:fillRect/>
          </a:stretch>
        </p:blipFill>
        <p:spPr bwMode="auto">
          <a:xfrm>
            <a:off x="4800600" y="2819400"/>
            <a:ext cx="4164965" cy="3053715"/>
          </a:xfrm>
          <a:prstGeom prst="rect">
            <a:avLst/>
          </a:prstGeom>
          <a:noFill/>
        </p:spPr>
      </p:pic>
      <p:sp>
        <p:nvSpPr>
          <p:cNvPr id="8" name="Oval 7"/>
          <p:cNvSpPr/>
          <p:nvPr/>
        </p:nvSpPr>
        <p:spPr bwMode="auto">
          <a:xfrm>
            <a:off x="6477000" y="5257800"/>
            <a:ext cx="2514600" cy="6858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extLst>
      <p:ext uri="{BB962C8B-B14F-4D97-AF65-F5344CB8AC3E}">
        <p14:creationId xmlns:p14="http://schemas.microsoft.com/office/powerpoint/2010/main" val="4004747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Hongwei\My Dropbox\Research\publications\MTA\figures\path_delay_sample_size_cdf.eps"/>
          <p:cNvPicPr>
            <a:picLocks noChangeAspect="1" noChangeArrowheads="1"/>
          </p:cNvPicPr>
          <p:nvPr/>
        </p:nvPicPr>
        <p:blipFill>
          <a:blip r:embed="rId3" cstate="print"/>
          <a:srcRect/>
          <a:stretch>
            <a:fillRect/>
          </a:stretch>
        </p:blipFill>
        <p:spPr bwMode="auto">
          <a:xfrm>
            <a:off x="533400" y="2971800"/>
            <a:ext cx="4164965" cy="3053715"/>
          </a:xfrm>
          <a:prstGeom prst="rect">
            <a:avLst/>
          </a:prstGeom>
          <a:noFill/>
        </p:spPr>
      </p:pic>
      <p:sp>
        <p:nvSpPr>
          <p:cNvPr id="2" name="Title 1"/>
          <p:cNvSpPr>
            <a:spLocks noGrp="1"/>
          </p:cNvSpPr>
          <p:nvPr>
            <p:ph type="title"/>
          </p:nvPr>
        </p:nvSpPr>
        <p:spPr/>
        <p:txBody>
          <a:bodyPr/>
          <a:lstStyle/>
          <a:p>
            <a:r>
              <a:rPr lang="en-US" dirty="0" smtClean="0"/>
              <a:t>Circumvent computational complexity (2): </a:t>
            </a:r>
            <a:br>
              <a:rPr lang="en-US" dirty="0" smtClean="0"/>
            </a:br>
            <a:r>
              <a:rPr lang="en-US" dirty="0" smtClean="0"/>
              <a:t>path delay bound via probability inequalities?</a:t>
            </a:r>
            <a:endParaRPr lang="en-US" dirty="0"/>
          </a:p>
        </p:txBody>
      </p:sp>
      <p:sp>
        <p:nvSpPr>
          <p:cNvPr id="3" name="Content Placeholder 2"/>
          <p:cNvSpPr>
            <a:spLocks noGrp="1"/>
          </p:cNvSpPr>
          <p:nvPr>
            <p:ph idx="1"/>
          </p:nvPr>
        </p:nvSpPr>
        <p:spPr>
          <a:xfrm>
            <a:off x="533400" y="1676400"/>
            <a:ext cx="8686800" cy="1219200"/>
          </a:xfrm>
        </p:spPr>
        <p:txBody>
          <a:bodyPr/>
          <a:lstStyle/>
          <a:p>
            <a:pPr>
              <a:lnSpc>
                <a:spcPct val="100000"/>
              </a:lnSpc>
            </a:pPr>
            <a:r>
              <a:rPr lang="en-US" sz="1800" dirty="0" smtClean="0"/>
              <a:t>Probability inequalities requires mean and/or standard deviation of path delay</a:t>
            </a:r>
          </a:p>
          <a:p>
            <a:pPr>
              <a:lnSpc>
                <a:spcPct val="100000"/>
              </a:lnSpc>
            </a:pPr>
            <a:r>
              <a:rPr lang="en-US" sz="1800" dirty="0" smtClean="0"/>
              <a:t>Path delay varies too fast for accurate estimation of the mean and/or standard deviation of path delay</a:t>
            </a:r>
            <a:endParaRPr lang="en-US" sz="1800" dirty="0"/>
          </a:p>
        </p:txBody>
      </p:sp>
      <p:sp>
        <p:nvSpPr>
          <p:cNvPr id="8" name="Oval 7"/>
          <p:cNvSpPr/>
          <p:nvPr/>
        </p:nvSpPr>
        <p:spPr bwMode="auto">
          <a:xfrm>
            <a:off x="1828800" y="5410200"/>
            <a:ext cx="2971800" cy="6096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pic>
        <p:nvPicPr>
          <p:cNvPr id="13314" name="Picture 2" descr="C:\Hongwei\Dropbox\Research\publications\MTA\figures\path_queueing_time_series.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35605"/>
            <a:ext cx="4098290" cy="305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84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node with multiple next-hop forwarders</a:t>
            </a:r>
            <a:endParaRPr lang="en-US" dirty="0"/>
          </a:p>
        </p:txBody>
      </p:sp>
      <p:graphicFrame>
        <p:nvGraphicFramePr>
          <p:cNvPr id="9218" name="Object 2"/>
          <p:cNvGraphicFramePr>
            <a:graphicFrameLocks noChangeAspect="1"/>
          </p:cNvGraphicFramePr>
          <p:nvPr/>
        </p:nvGraphicFramePr>
        <p:xfrm>
          <a:off x="1371600" y="2209800"/>
          <a:ext cx="6184900" cy="2746375"/>
        </p:xfrm>
        <a:graphic>
          <a:graphicData uri="http://schemas.openxmlformats.org/presentationml/2006/ole">
            <mc:AlternateContent xmlns:mc="http://schemas.openxmlformats.org/markup-compatibility/2006">
              <mc:Choice xmlns:v="urn:schemas-microsoft-com:vml" Requires="v">
                <p:oleObj spid="_x0000_s14418" name="Equation" r:id="rId4" imgW="2120760" imgH="939600" progId="Equation.3">
                  <p:embed/>
                </p:oleObj>
              </mc:Choice>
              <mc:Fallback>
                <p:oleObj name="Equation" r:id="rId4" imgW="2120760" imgH="939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09800"/>
                        <a:ext cx="6184900" cy="274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bwMode="auto">
          <a:xfrm>
            <a:off x="3733800" y="2133600"/>
            <a:ext cx="838200" cy="5334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cxnSp>
        <p:nvCxnSpPr>
          <p:cNvPr id="11" name="Straight Connector 10"/>
          <p:cNvCxnSpPr/>
          <p:nvPr/>
        </p:nvCxnSpPr>
        <p:spPr bwMode="auto">
          <a:xfrm>
            <a:off x="4343400" y="3200400"/>
            <a:ext cx="10668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cxnSp>
        <p:nvCxnSpPr>
          <p:cNvPr id="13" name="Straight Connector 12"/>
          <p:cNvCxnSpPr/>
          <p:nvPr/>
        </p:nvCxnSpPr>
        <p:spPr bwMode="auto">
          <a:xfrm>
            <a:off x="5791200" y="3200400"/>
            <a:ext cx="990600" cy="0"/>
          </a:xfrm>
          <a:prstGeom prst="line">
            <a:avLst/>
          </a:prstGeom>
          <a:solidFill>
            <a:schemeClr val="accent1"/>
          </a:solidFill>
          <a:ln w="38100" cap="flat" cmpd="sng" algn="ctr">
            <a:solidFill>
              <a:srgbClr val="FF0066"/>
            </a:solidFill>
            <a:prstDash val="solid"/>
            <a:miter lim="800000"/>
            <a:headEnd type="none" w="med" len="med"/>
            <a:tailEnd type="none" w="med" len="med"/>
          </a:ln>
          <a:effectLst/>
        </p:spPr>
      </p:cxnSp>
    </p:spTree>
    <p:extLst>
      <p:ext uri="{BB962C8B-B14F-4D97-AF65-F5344CB8AC3E}">
        <p14:creationId xmlns:p14="http://schemas.microsoft.com/office/powerpoint/2010/main" val="10606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a:t>
            </a:r>
            <a:r>
              <a:rPr lang="en-US" dirty="0"/>
              <a:t>errors in estimating the standard deviation of path delay</a:t>
            </a:r>
          </a:p>
        </p:txBody>
      </p:sp>
      <p:sp>
        <p:nvSpPr>
          <p:cNvPr id="3" name="Content Placeholder 2"/>
          <p:cNvSpPr>
            <a:spLocks noGrp="1"/>
          </p:cNvSpPr>
          <p:nvPr>
            <p:ph idx="1"/>
          </p:nvPr>
        </p:nvSpPr>
        <p:spPr/>
        <p:txBody>
          <a:bodyPr/>
          <a:lstStyle/>
          <a:p>
            <a:endParaRPr lang="en-US"/>
          </a:p>
        </p:txBody>
      </p:sp>
      <p:pic>
        <p:nvPicPr>
          <p:cNvPr id="17410" name="Picture 2" descr="C:\Hongwei\Dropbox\Research\publications\MTA\figures\std_relative_err.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01615"/>
            <a:ext cx="4876800" cy="353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42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NetEye (contd.)</a:t>
            </a:r>
            <a:endParaRPr lang="en-US" dirty="0"/>
          </a:p>
        </p:txBody>
      </p:sp>
      <p:sp>
        <p:nvSpPr>
          <p:cNvPr id="3" name="Content Placeholder 2"/>
          <p:cNvSpPr>
            <a:spLocks noGrp="1"/>
          </p:cNvSpPr>
          <p:nvPr>
            <p:ph idx="1"/>
          </p:nvPr>
        </p:nvSpPr>
        <p:spPr/>
        <p:txBody>
          <a:bodyPr/>
          <a:lstStyle/>
          <a:p>
            <a:r>
              <a:rPr lang="en-US" dirty="0" smtClean="0"/>
              <a:t>Non-uniform network setting</a:t>
            </a:r>
            <a:endParaRPr lang="en-US" dirty="0"/>
          </a:p>
        </p:txBody>
      </p:sp>
      <p:pic>
        <p:nvPicPr>
          <p:cNvPr id="346114" name="Picture 2" descr="F:\Hongwei\My Dropbox\Research\publications\PRK\Figures\NetEye-PDR-vs-dist.emf"/>
          <p:cNvPicPr>
            <a:picLocks noChangeAspect="1" noChangeArrowheads="1"/>
          </p:cNvPicPr>
          <p:nvPr/>
        </p:nvPicPr>
        <p:blipFill>
          <a:blip r:embed="rId3" cstate="print"/>
          <a:srcRect/>
          <a:stretch>
            <a:fillRect/>
          </a:stretch>
        </p:blipFill>
        <p:spPr bwMode="auto">
          <a:xfrm>
            <a:off x="76198" y="2206800"/>
            <a:ext cx="4611600" cy="3279600"/>
          </a:xfrm>
          <a:prstGeom prst="rect">
            <a:avLst/>
          </a:prstGeom>
          <a:noFill/>
        </p:spPr>
      </p:pic>
      <p:pic>
        <p:nvPicPr>
          <p:cNvPr id="346115" name="Picture 3" descr="F:\Hongwei\My Dropbox\Research\publications\PRK\Figures\NetEye-BackgroundNoise-Histogram.emf"/>
          <p:cNvPicPr>
            <a:picLocks noChangeAspect="1" noChangeArrowheads="1"/>
          </p:cNvPicPr>
          <p:nvPr/>
        </p:nvPicPr>
        <p:blipFill>
          <a:blip r:embed="rId4" cstate="print"/>
          <a:srcRect/>
          <a:stretch>
            <a:fillRect/>
          </a:stretch>
        </p:blipFill>
        <p:spPr bwMode="auto">
          <a:xfrm>
            <a:off x="4572000" y="2209800"/>
            <a:ext cx="4572000" cy="325143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error in estimating 90 percentile of path delay </a:t>
            </a:r>
            <a:endParaRPr lang="en-US" dirty="0"/>
          </a:p>
        </p:txBody>
      </p:sp>
      <p:sp>
        <p:nvSpPr>
          <p:cNvPr id="3" name="Content Placeholder 2"/>
          <p:cNvSpPr>
            <a:spLocks noGrp="1"/>
          </p:cNvSpPr>
          <p:nvPr>
            <p:ph idx="1"/>
          </p:nvPr>
        </p:nvSpPr>
        <p:spPr>
          <a:xfrm>
            <a:off x="685800" y="5105400"/>
            <a:ext cx="7772400" cy="1143000"/>
          </a:xfrm>
        </p:spPr>
        <p:txBody>
          <a:bodyPr/>
          <a:lstStyle/>
          <a:p>
            <a:endParaRPr lang="en-US" dirty="0"/>
          </a:p>
        </p:txBody>
      </p:sp>
      <p:pic>
        <p:nvPicPr>
          <p:cNvPr id="16386" name="Picture 2" descr="A:\Hongwei\My Dropbox\Research\publications\MTA\figures\qtl_est_err.eps"/>
          <p:cNvPicPr>
            <a:picLocks noChangeAspect="1" noChangeArrowheads="1"/>
          </p:cNvPicPr>
          <p:nvPr/>
        </p:nvPicPr>
        <p:blipFill>
          <a:blip r:embed="rId3" cstate="print"/>
          <a:srcRect/>
          <a:stretch>
            <a:fillRect/>
          </a:stretch>
        </p:blipFill>
        <p:spPr bwMode="auto">
          <a:xfrm>
            <a:off x="2133600" y="1752600"/>
            <a:ext cx="4098290" cy="2991485"/>
          </a:xfrm>
          <a:prstGeom prst="rect">
            <a:avLst/>
          </a:prstGeom>
          <a:noFill/>
        </p:spPr>
      </p:pic>
    </p:spTree>
    <p:extLst>
      <p:ext uri="{BB962C8B-B14F-4D97-AF65-F5344CB8AC3E}">
        <p14:creationId xmlns:p14="http://schemas.microsoft.com/office/powerpoint/2010/main" val="3130260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Low-cost, online quantile estimation</a:t>
            </a:r>
            <a:endParaRPr lang="en-US" sz="2000" dirty="0"/>
          </a:p>
        </p:txBody>
      </p:sp>
      <p:sp>
        <p:nvSpPr>
          <p:cNvPr id="3" name="Content Placeholder 2"/>
          <p:cNvSpPr>
            <a:spLocks noGrp="1"/>
          </p:cNvSpPr>
          <p:nvPr>
            <p:ph idx="1"/>
          </p:nvPr>
        </p:nvSpPr>
        <p:spPr>
          <a:xfrm>
            <a:off x="685800" y="1524000"/>
            <a:ext cx="8305800" cy="5105400"/>
          </a:xfrm>
        </p:spPr>
        <p:txBody>
          <a:bodyPr/>
          <a:lstStyle/>
          <a:p>
            <a:r>
              <a:rPr lang="en-US" dirty="0" smtClean="0"/>
              <a:t>P</a:t>
            </a:r>
            <a:r>
              <a:rPr lang="en-US" baseline="30000" dirty="0" smtClean="0"/>
              <a:t>2</a:t>
            </a:r>
            <a:r>
              <a:rPr lang="en-US" dirty="0" smtClean="0"/>
              <a:t> algorithm (Jain &amp; Chlamtac’85)</a:t>
            </a:r>
          </a:p>
          <a:p>
            <a:endParaRPr lang="en-US" dirty="0" smtClean="0"/>
          </a:p>
          <a:p>
            <a:endParaRPr lang="en-US" dirty="0" smtClean="0"/>
          </a:p>
          <a:p>
            <a:endParaRPr lang="en-US" dirty="0" smtClean="0"/>
          </a:p>
          <a:p>
            <a:pPr>
              <a:buNone/>
            </a:pPr>
            <a:endParaRPr lang="en-US" dirty="0" smtClean="0"/>
          </a:p>
          <a:p>
            <a:r>
              <a:rPr lang="en-US" dirty="0" smtClean="0"/>
              <a:t>Extended P</a:t>
            </a:r>
            <a:r>
              <a:rPr lang="en-US" baseline="30000" dirty="0" smtClean="0"/>
              <a:t>2</a:t>
            </a:r>
            <a:r>
              <a:rPr lang="en-US" dirty="0" smtClean="0"/>
              <a:t> algorithm (Raatikainen’87)</a:t>
            </a:r>
          </a:p>
          <a:p>
            <a:pPr lvl="1"/>
            <a:r>
              <a:rPr lang="en-US" dirty="0" smtClean="0"/>
              <a:t>Simultaneous estimation of multiple quantiles at the same time </a:t>
            </a:r>
            <a:r>
              <a:rPr lang="en-US" dirty="0" smtClean="0">
                <a:sym typeface="Symbol"/>
              </a:rPr>
              <a:t></a:t>
            </a:r>
          </a:p>
          <a:p>
            <a:pPr lvl="1">
              <a:buNone/>
            </a:pPr>
            <a:r>
              <a:rPr lang="en-US" dirty="0" smtClean="0"/>
              <a:t>     more makers, thus higher accuracy</a:t>
            </a:r>
            <a:endParaRPr lang="en-US" dirty="0"/>
          </a:p>
        </p:txBody>
      </p:sp>
      <p:grpSp>
        <p:nvGrpSpPr>
          <p:cNvPr id="4" name="Group 9"/>
          <p:cNvGrpSpPr/>
          <p:nvPr/>
        </p:nvGrpSpPr>
        <p:grpSpPr>
          <a:xfrm>
            <a:off x="2362200" y="1919883"/>
            <a:ext cx="4419600" cy="2956917"/>
            <a:chOff x="1905000" y="1752600"/>
            <a:chExt cx="4419600" cy="2956917"/>
          </a:xfrm>
        </p:grpSpPr>
        <p:pic>
          <p:nvPicPr>
            <p:cNvPr id="342018" name="Picture 2"/>
            <p:cNvPicPr>
              <a:picLocks noChangeAspect="1" noChangeArrowheads="1"/>
            </p:cNvPicPr>
            <p:nvPr/>
          </p:nvPicPr>
          <p:blipFill>
            <a:blip r:embed="rId3" cstate="print"/>
            <a:srcRect/>
            <a:stretch>
              <a:fillRect/>
            </a:stretch>
          </p:blipFill>
          <p:spPr bwMode="auto">
            <a:xfrm>
              <a:off x="2133600" y="2057400"/>
              <a:ext cx="4191000" cy="2652117"/>
            </a:xfrm>
            <a:prstGeom prst="rect">
              <a:avLst/>
            </a:prstGeom>
            <a:noFill/>
            <a:ln w="9525">
              <a:noFill/>
              <a:miter lim="800000"/>
              <a:headEnd/>
              <a:tailEnd/>
            </a:ln>
          </p:spPr>
        </p:pic>
        <p:sp>
          <p:nvSpPr>
            <p:cNvPr id="5" name="TextBox 4"/>
            <p:cNvSpPr txBox="1"/>
            <p:nvPr/>
          </p:nvSpPr>
          <p:spPr>
            <a:xfrm>
              <a:off x="1905000" y="3578423"/>
              <a:ext cx="762000" cy="307777"/>
            </a:xfrm>
            <a:prstGeom prst="rect">
              <a:avLst/>
            </a:prstGeom>
            <a:noFill/>
          </p:spPr>
          <p:txBody>
            <a:bodyPr wrap="square" rtlCol="0">
              <a:spAutoFit/>
            </a:bodyPr>
            <a:lstStyle/>
            <a:p>
              <a:r>
                <a:rPr lang="en-US" sz="1400" b="0" dirty="0" smtClean="0">
                  <a:solidFill>
                    <a:srgbClr val="FF0000"/>
                  </a:solidFill>
                  <a:latin typeface="+mn-lt"/>
                </a:rPr>
                <a:t>min</a:t>
              </a:r>
              <a:endParaRPr lang="en-US" sz="1400" b="0" dirty="0">
                <a:solidFill>
                  <a:srgbClr val="FF0000"/>
                </a:solidFill>
                <a:latin typeface="+mn-lt"/>
              </a:endParaRPr>
            </a:p>
          </p:txBody>
        </p:sp>
        <p:sp>
          <p:nvSpPr>
            <p:cNvPr id="6" name="TextBox 5"/>
            <p:cNvSpPr txBox="1"/>
            <p:nvPr/>
          </p:nvSpPr>
          <p:spPr>
            <a:xfrm>
              <a:off x="5257800" y="1752600"/>
              <a:ext cx="762000" cy="307777"/>
            </a:xfrm>
            <a:prstGeom prst="rect">
              <a:avLst/>
            </a:prstGeom>
            <a:noFill/>
          </p:spPr>
          <p:txBody>
            <a:bodyPr wrap="square" rtlCol="0">
              <a:spAutoFit/>
            </a:bodyPr>
            <a:lstStyle/>
            <a:p>
              <a:r>
                <a:rPr lang="en-US" sz="1400" b="0" dirty="0" smtClean="0">
                  <a:solidFill>
                    <a:srgbClr val="FF0000"/>
                  </a:solidFill>
                  <a:latin typeface="+mn-lt"/>
                </a:rPr>
                <a:t>max</a:t>
              </a:r>
              <a:endParaRPr lang="en-US" sz="1400" b="0" dirty="0">
                <a:solidFill>
                  <a:srgbClr val="FF0000"/>
                </a:solidFill>
                <a:latin typeface="+mn-lt"/>
              </a:endParaRPr>
            </a:p>
          </p:txBody>
        </p:sp>
        <p:sp>
          <p:nvSpPr>
            <p:cNvPr id="7" name="TextBox 6"/>
            <p:cNvSpPr txBox="1"/>
            <p:nvPr/>
          </p:nvSpPr>
          <p:spPr>
            <a:xfrm>
              <a:off x="3276600" y="2678668"/>
              <a:ext cx="1295400" cy="307777"/>
            </a:xfrm>
            <a:prstGeom prst="rect">
              <a:avLst/>
            </a:prstGeom>
            <a:noFill/>
          </p:spPr>
          <p:txBody>
            <a:bodyPr wrap="square" rtlCol="0">
              <a:spAutoFit/>
            </a:bodyPr>
            <a:lstStyle/>
            <a:p>
              <a:r>
                <a:rPr lang="en-US" sz="1400" b="0" i="1" dirty="0" smtClean="0">
                  <a:solidFill>
                    <a:srgbClr val="FF0000"/>
                  </a:solidFill>
                  <a:latin typeface="+mn-lt"/>
                </a:rPr>
                <a:t>p</a:t>
              </a:r>
              <a:r>
                <a:rPr lang="en-US" sz="1400" b="0" dirty="0" smtClean="0">
                  <a:solidFill>
                    <a:srgbClr val="FF0000"/>
                  </a:solidFill>
                  <a:latin typeface="+mn-lt"/>
                </a:rPr>
                <a:t>-quantile</a:t>
              </a:r>
              <a:endParaRPr lang="en-US" sz="1400" b="0" dirty="0">
                <a:solidFill>
                  <a:srgbClr val="FF0000"/>
                </a:solidFill>
                <a:latin typeface="+mn-lt"/>
              </a:endParaRPr>
            </a:p>
          </p:txBody>
        </p:sp>
        <p:sp>
          <p:nvSpPr>
            <p:cNvPr id="8" name="TextBox 7"/>
            <p:cNvSpPr txBox="1"/>
            <p:nvPr/>
          </p:nvSpPr>
          <p:spPr>
            <a:xfrm>
              <a:off x="2438400" y="3276600"/>
              <a:ext cx="1524000" cy="307777"/>
            </a:xfrm>
            <a:prstGeom prst="rect">
              <a:avLst/>
            </a:prstGeom>
            <a:noFill/>
          </p:spPr>
          <p:txBody>
            <a:bodyPr wrap="square" rtlCol="0">
              <a:spAutoFit/>
            </a:bodyPr>
            <a:lstStyle/>
            <a:p>
              <a:r>
                <a:rPr lang="en-US" sz="1400" b="0" i="1" dirty="0" smtClean="0">
                  <a:solidFill>
                    <a:srgbClr val="FF0000"/>
                  </a:solidFill>
                  <a:latin typeface="+mn-lt"/>
                </a:rPr>
                <a:t>p/2</a:t>
              </a:r>
              <a:r>
                <a:rPr lang="en-US" sz="1400" b="0" dirty="0" smtClean="0">
                  <a:solidFill>
                    <a:srgbClr val="FF0000"/>
                  </a:solidFill>
                  <a:latin typeface="+mn-lt"/>
                </a:rPr>
                <a:t>-quantile</a:t>
              </a:r>
              <a:endParaRPr lang="en-US" sz="1400" b="0" dirty="0">
                <a:solidFill>
                  <a:srgbClr val="FF0000"/>
                </a:solidFill>
                <a:latin typeface="+mn-lt"/>
              </a:endParaRPr>
            </a:p>
          </p:txBody>
        </p:sp>
        <p:sp>
          <p:nvSpPr>
            <p:cNvPr id="9" name="TextBox 8"/>
            <p:cNvSpPr txBox="1"/>
            <p:nvPr/>
          </p:nvSpPr>
          <p:spPr>
            <a:xfrm>
              <a:off x="3429000" y="2209800"/>
              <a:ext cx="2667000" cy="307777"/>
            </a:xfrm>
            <a:prstGeom prst="rect">
              <a:avLst/>
            </a:prstGeom>
            <a:noFill/>
          </p:spPr>
          <p:txBody>
            <a:bodyPr wrap="square" rtlCol="0">
              <a:spAutoFit/>
            </a:bodyPr>
            <a:lstStyle/>
            <a:p>
              <a:r>
                <a:rPr lang="en-US" sz="1400" b="0" i="1" dirty="0" smtClean="0">
                  <a:solidFill>
                    <a:srgbClr val="FF0000"/>
                  </a:solidFill>
                  <a:latin typeface="+mn-lt"/>
                </a:rPr>
                <a:t>(0.5+p/2) </a:t>
              </a:r>
              <a:r>
                <a:rPr lang="en-US" sz="1400" b="0" dirty="0" smtClean="0">
                  <a:solidFill>
                    <a:srgbClr val="FF0000"/>
                  </a:solidFill>
                  <a:latin typeface="+mn-lt"/>
                </a:rPr>
                <a:t>-quantile</a:t>
              </a:r>
              <a:endParaRPr lang="en-US" sz="1400" b="0" dirty="0">
                <a:solidFill>
                  <a:srgbClr val="FF0000"/>
                </a:solidFill>
                <a:latin typeface="+mn-lt"/>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3400" cy="1143000"/>
          </a:xfrm>
        </p:spPr>
        <p:txBody>
          <a:bodyPr/>
          <a:lstStyle/>
          <a:p>
            <a:r>
              <a:rPr lang="en-US" dirty="0" smtClean="0"/>
              <a:t>Accuracy of extended P</a:t>
            </a:r>
            <a:r>
              <a:rPr lang="en-US" baseline="30000" dirty="0" smtClean="0"/>
              <a:t>2</a:t>
            </a:r>
            <a:r>
              <a:rPr lang="en-US" dirty="0" smtClean="0"/>
              <a:t> algorithm (0.9-quantile)</a:t>
            </a:r>
            <a:endParaRPr lang="en-US" dirty="0"/>
          </a:p>
        </p:txBody>
      </p:sp>
      <p:sp>
        <p:nvSpPr>
          <p:cNvPr id="3" name="Content Placeholder 2"/>
          <p:cNvSpPr>
            <a:spLocks noGrp="1"/>
          </p:cNvSpPr>
          <p:nvPr>
            <p:ph idx="1"/>
          </p:nvPr>
        </p:nvSpPr>
        <p:spPr/>
        <p:txBody>
          <a:bodyPr/>
          <a:lstStyle/>
          <a:p>
            <a:endParaRPr lang="en-US"/>
          </a:p>
        </p:txBody>
      </p:sp>
      <p:pic>
        <p:nvPicPr>
          <p:cNvPr id="365570" name="Picture 2" descr="D:\Hongwei\My Dropbox\Research\publications\tOR\Qiao\IPSN Week\special\Absolute_Error_with_Sketch90.bmp"/>
          <p:cNvPicPr>
            <a:picLocks noChangeAspect="1" noChangeArrowheads="1"/>
          </p:cNvPicPr>
          <p:nvPr/>
        </p:nvPicPr>
        <p:blipFill>
          <a:blip r:embed="rId3" cstate="print"/>
          <a:srcRect/>
          <a:stretch>
            <a:fillRect/>
          </a:stretch>
        </p:blipFill>
        <p:spPr bwMode="auto">
          <a:xfrm>
            <a:off x="660400" y="1599843"/>
            <a:ext cx="6959600" cy="48771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&lt;</a:t>
            </a:r>
            <a:r>
              <a:rPr lang="en-US" i="1" dirty="0" smtClean="0"/>
              <a:t>D, q</a:t>
            </a:r>
            <a:r>
              <a:rPr lang="en-US" dirty="0" smtClean="0"/>
              <a:t>&gt;-oriented real-time routing</a:t>
            </a:r>
            <a:endParaRPr lang="en-US" dirty="0"/>
          </a:p>
        </p:txBody>
      </p:sp>
      <p:sp>
        <p:nvSpPr>
          <p:cNvPr id="3" name="Content Placeholder 2"/>
          <p:cNvSpPr>
            <a:spLocks noGrp="1"/>
          </p:cNvSpPr>
          <p:nvPr>
            <p:ph idx="1"/>
          </p:nvPr>
        </p:nvSpPr>
        <p:spPr>
          <a:xfrm>
            <a:off x="685800" y="1600200"/>
            <a:ext cx="8229600" cy="4724400"/>
          </a:xfrm>
        </p:spPr>
        <p:txBody>
          <a:bodyPr/>
          <a:lstStyle/>
          <a:p>
            <a:r>
              <a:rPr lang="en-US" dirty="0" smtClean="0"/>
              <a:t>NP-hardness of quantifying probabilistic path delay </a:t>
            </a:r>
          </a:p>
          <a:p>
            <a:pPr lvl="1"/>
            <a:r>
              <a:rPr lang="en-US" dirty="0" smtClean="0"/>
              <a:t>Given delay distributions of individual links, it is NP-hard to decide whether the prob. of having a less-than-</a:t>
            </a:r>
            <a:r>
              <a:rPr lang="en-US" i="1" dirty="0" smtClean="0"/>
              <a:t>D</a:t>
            </a:r>
            <a:r>
              <a:rPr lang="en-US" dirty="0" smtClean="0"/>
              <a:t> path delay is no less than </a:t>
            </a:r>
            <a:r>
              <a:rPr lang="en-US" i="1" dirty="0" smtClean="0"/>
              <a:t>q</a:t>
            </a:r>
            <a:endParaRPr lang="en-US" dirty="0" smtClean="0"/>
          </a:p>
          <a:p>
            <a:r>
              <a:rPr lang="en-US" dirty="0" smtClean="0"/>
              <a:t>Instability, estimation error, and low performance of delay-based routing</a:t>
            </a:r>
          </a:p>
          <a:p>
            <a:pPr lvl="1"/>
            <a:r>
              <a:rPr lang="en-US" dirty="0" smtClean="0"/>
              <a:t>Route flapping and low throughput in Internet</a:t>
            </a:r>
          </a:p>
          <a:p>
            <a:pPr lvl="1"/>
            <a:r>
              <a:rPr lang="en-US" dirty="0" smtClean="0"/>
              <a:t>Low data delivery ratio in wireless networks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not addressed by existing studies</a:t>
            </a:r>
            <a:endParaRPr lang="en-US" dirty="0"/>
          </a:p>
        </p:txBody>
      </p:sp>
      <p:sp>
        <p:nvSpPr>
          <p:cNvPr id="3" name="Content Placeholder 2"/>
          <p:cNvSpPr>
            <a:spLocks noGrp="1"/>
          </p:cNvSpPr>
          <p:nvPr>
            <p:ph idx="1"/>
          </p:nvPr>
        </p:nvSpPr>
        <p:spPr>
          <a:xfrm>
            <a:off x="685800" y="1524000"/>
            <a:ext cx="8458200" cy="4724400"/>
          </a:xfrm>
        </p:spPr>
        <p:txBody>
          <a:bodyPr/>
          <a:lstStyle/>
          <a:p>
            <a:r>
              <a:rPr lang="en-US" dirty="0" smtClean="0"/>
              <a:t>Mean-delay-based routing </a:t>
            </a:r>
          </a:p>
          <a:p>
            <a:pPr lvl="1"/>
            <a:r>
              <a:rPr lang="en-US" dirty="0" smtClean="0"/>
              <a:t>Goodness inversion</a:t>
            </a:r>
          </a:p>
          <a:p>
            <a:endParaRPr lang="en-US" dirty="0" smtClean="0"/>
          </a:p>
          <a:p>
            <a:r>
              <a:rPr lang="en-US" dirty="0" smtClean="0"/>
              <a:t>Maximum-delay-based routing</a:t>
            </a:r>
          </a:p>
          <a:p>
            <a:pPr lvl="1"/>
            <a:r>
              <a:rPr lang="en-US" dirty="0" smtClean="0"/>
              <a:t>False negative</a:t>
            </a:r>
          </a:p>
          <a:p>
            <a:pPr lvl="3"/>
            <a:endParaRPr lang="en-US" dirty="0" smtClean="0"/>
          </a:p>
          <a:p>
            <a:pPr lvl="6"/>
            <a:endParaRPr lang="en-US" dirty="0" smtClean="0"/>
          </a:p>
          <a:p>
            <a:pPr lvl="6"/>
            <a:endParaRPr lang="en-US" dirty="0" smtClean="0"/>
          </a:p>
          <a:p>
            <a:r>
              <a:rPr lang="en-US" dirty="0"/>
              <a:t>Link-state-routing-based approach (</a:t>
            </a:r>
            <a:r>
              <a:rPr lang="en-US" dirty="0" err="1"/>
              <a:t>Orda</a:t>
            </a:r>
            <a:r>
              <a:rPr lang="en-US" dirty="0"/>
              <a:t> et al’98-02)</a:t>
            </a:r>
          </a:p>
          <a:p>
            <a:pPr lvl="1"/>
            <a:r>
              <a:rPr lang="en-US" dirty="0"/>
              <a:t>High overhead, not suitable for resource-constrained, embedded </a:t>
            </a:r>
            <a:r>
              <a:rPr lang="en-US" dirty="0" smtClean="0"/>
              <a:t>system</a:t>
            </a:r>
            <a:endParaRPr lang="en-US" dirty="0"/>
          </a:p>
        </p:txBody>
      </p:sp>
      <p:pic>
        <p:nvPicPr>
          <p:cNvPr id="343043" name="Picture 3"/>
          <p:cNvPicPr>
            <a:picLocks noChangeAspect="1" noChangeArrowheads="1"/>
          </p:cNvPicPr>
          <p:nvPr/>
        </p:nvPicPr>
        <p:blipFill>
          <a:blip r:embed="rId3" cstate="print"/>
          <a:srcRect/>
          <a:stretch>
            <a:fillRect/>
          </a:stretch>
        </p:blipFill>
        <p:spPr bwMode="auto">
          <a:xfrm>
            <a:off x="5334000" y="1600200"/>
            <a:ext cx="2514600" cy="1913371"/>
          </a:xfrm>
          <a:prstGeom prst="rect">
            <a:avLst/>
          </a:prstGeom>
          <a:noFill/>
          <a:ln w="9525">
            <a:noFill/>
            <a:miter lim="800000"/>
            <a:headEnd/>
            <a:tailEnd/>
          </a:ln>
        </p:spPr>
      </p:pic>
      <p:grpSp>
        <p:nvGrpSpPr>
          <p:cNvPr id="15" name="Group 14"/>
          <p:cNvGrpSpPr/>
          <p:nvPr/>
        </p:nvGrpSpPr>
        <p:grpSpPr>
          <a:xfrm>
            <a:off x="5334000" y="3577972"/>
            <a:ext cx="2574954" cy="1908428"/>
            <a:chOff x="4953000" y="4720972"/>
            <a:chExt cx="2574954" cy="1908428"/>
          </a:xfrm>
        </p:grpSpPr>
        <p:pic>
          <p:nvPicPr>
            <p:cNvPr id="1029" name="Picture 5" descr="A:\Hongwei\My Dropbox\Research\publications\MTA\figures\link_mac_delay_dist.eps"/>
            <p:cNvPicPr>
              <a:picLocks noChangeAspect="1" noChangeArrowheads="1"/>
            </p:cNvPicPr>
            <p:nvPr/>
          </p:nvPicPr>
          <p:blipFill>
            <a:blip r:embed="rId4" cstate="print"/>
            <a:srcRect/>
            <a:stretch>
              <a:fillRect/>
            </a:stretch>
          </p:blipFill>
          <p:spPr bwMode="auto">
            <a:xfrm>
              <a:off x="4953000" y="4720972"/>
              <a:ext cx="2574954" cy="1908428"/>
            </a:xfrm>
            <a:prstGeom prst="rect">
              <a:avLst/>
            </a:prstGeom>
            <a:noFill/>
          </p:spPr>
        </p:pic>
        <p:cxnSp>
          <p:nvCxnSpPr>
            <p:cNvPr id="9" name="Straight Connector 8"/>
            <p:cNvCxnSpPr/>
            <p:nvPr/>
          </p:nvCxnSpPr>
          <p:spPr bwMode="auto">
            <a:xfrm>
              <a:off x="5257800" y="4953000"/>
              <a:ext cx="152400" cy="0"/>
            </a:xfrm>
            <a:prstGeom prst="line">
              <a:avLst/>
            </a:prstGeom>
            <a:solidFill>
              <a:schemeClr val="accent1"/>
            </a:solidFill>
            <a:ln w="9525" cap="flat" cmpd="sng" algn="ctr">
              <a:solidFill>
                <a:srgbClr val="FF0066"/>
              </a:solidFill>
              <a:prstDash val="dash"/>
              <a:miter lim="800000"/>
              <a:headEnd type="none" w="med" len="med"/>
              <a:tailEnd type="none" w="med" len="med"/>
            </a:ln>
            <a:effectLst/>
          </p:spPr>
        </p:cxnSp>
        <p:cxnSp>
          <p:nvCxnSpPr>
            <p:cNvPr id="11" name="Straight Connector 10"/>
            <p:cNvCxnSpPr/>
            <p:nvPr/>
          </p:nvCxnSpPr>
          <p:spPr bwMode="auto">
            <a:xfrm rot="5400000">
              <a:off x="4713194" y="5690347"/>
              <a:ext cx="1447800" cy="0"/>
            </a:xfrm>
            <a:prstGeom prst="line">
              <a:avLst/>
            </a:prstGeom>
            <a:solidFill>
              <a:schemeClr val="accent1"/>
            </a:solidFill>
            <a:ln w="9525" cap="flat" cmpd="sng" algn="ctr">
              <a:solidFill>
                <a:srgbClr val="FF0066"/>
              </a:solidFill>
              <a:prstDash val="dash"/>
              <a:miter lim="800000"/>
              <a:headEnd type="none" w="med" len="med"/>
              <a:tailEnd type="none" w="med" len="med"/>
            </a:ln>
            <a:effectLst/>
          </p:spPr>
        </p:cxnSp>
        <p:cxnSp>
          <p:nvCxnSpPr>
            <p:cNvPr id="13" name="Straight Connector 12"/>
            <p:cNvCxnSpPr/>
            <p:nvPr/>
          </p:nvCxnSpPr>
          <p:spPr bwMode="auto">
            <a:xfrm rot="5400000">
              <a:off x="6515099" y="5636559"/>
              <a:ext cx="1600200" cy="0"/>
            </a:xfrm>
            <a:prstGeom prst="line">
              <a:avLst/>
            </a:prstGeom>
            <a:solidFill>
              <a:schemeClr val="accent1"/>
            </a:solidFill>
            <a:ln w="9525" cap="flat" cmpd="sng" algn="ctr">
              <a:solidFill>
                <a:srgbClr val="FF0066"/>
              </a:solidFill>
              <a:prstDash val="dash"/>
              <a:miter lim="800000"/>
              <a:headEnd type="none" w="med" len="med"/>
              <a:tailEnd type="none" w="med" len="med"/>
            </a:ln>
            <a:effectLst/>
          </p:spPr>
        </p:cxnSp>
      </p:grpSp>
    </p:spTree>
    <p:extLst>
      <p:ext uri="{BB962C8B-B14F-4D97-AF65-F5344CB8AC3E}">
        <p14:creationId xmlns:p14="http://schemas.microsoft.com/office/powerpoint/2010/main" val="36296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685800" y="1600200"/>
            <a:ext cx="7772400" cy="4724400"/>
          </a:xfrm>
        </p:spPr>
        <p:txBody>
          <a:bodyPr/>
          <a:lstStyle/>
          <a:p>
            <a:r>
              <a:rPr lang="en-US" dirty="0" smtClean="0">
                <a:solidFill>
                  <a:srgbClr val="FF0000"/>
                </a:solidFill>
              </a:rPr>
              <a:t>Multi-timescale estimation of path delays</a:t>
            </a:r>
          </a:p>
          <a:p>
            <a:r>
              <a:rPr lang="en-US" dirty="0" smtClean="0"/>
              <a:t>Multi-timescale adaptation for real-time routing</a:t>
            </a:r>
          </a:p>
          <a:p>
            <a:r>
              <a:rPr lang="en-US" dirty="0" smtClean="0"/>
              <a:t>Measurement evaluation</a:t>
            </a:r>
          </a:p>
          <a:p>
            <a:r>
              <a:rPr lang="en-US" dirty="0" smtClean="0"/>
              <a:t>Concluding remarks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A:\Hongwei\My Dropbox\Research\publications\MTA\figures\qtl_est_converge.eps"/>
          <p:cNvPicPr>
            <a:picLocks noChangeAspect="1" noChangeArrowheads="1"/>
          </p:cNvPicPr>
          <p:nvPr/>
        </p:nvPicPr>
        <p:blipFill>
          <a:blip r:embed="rId3" cstate="print"/>
          <a:srcRect/>
          <a:stretch>
            <a:fillRect/>
          </a:stretch>
        </p:blipFill>
        <p:spPr bwMode="auto">
          <a:xfrm>
            <a:off x="609600" y="2438401"/>
            <a:ext cx="4100824" cy="2971800"/>
          </a:xfrm>
          <a:prstGeom prst="rect">
            <a:avLst/>
          </a:prstGeom>
          <a:noFill/>
        </p:spPr>
      </p:pic>
      <p:sp>
        <p:nvSpPr>
          <p:cNvPr id="2" name="Title 1"/>
          <p:cNvSpPr>
            <a:spLocks noGrp="1"/>
          </p:cNvSpPr>
          <p:nvPr>
            <p:ph type="title"/>
          </p:nvPr>
        </p:nvSpPr>
        <p:spPr>
          <a:xfrm>
            <a:off x="685800" y="304800"/>
            <a:ext cx="8458200" cy="1143000"/>
          </a:xfrm>
        </p:spPr>
        <p:txBody>
          <a:bodyPr/>
          <a:lstStyle/>
          <a:p>
            <a:r>
              <a:rPr lang="en-US" dirty="0" smtClean="0"/>
              <a:t>Circumvent computational complexity (1): </a:t>
            </a:r>
            <a:br>
              <a:rPr lang="en-US" dirty="0" smtClean="0"/>
            </a:br>
            <a:r>
              <a:rPr lang="en-US" dirty="0" smtClean="0"/>
              <a:t>measurement-based estimation via delay samples?</a:t>
            </a:r>
            <a:endParaRPr lang="en-US" dirty="0"/>
          </a:p>
        </p:txBody>
      </p:sp>
      <p:sp>
        <p:nvSpPr>
          <p:cNvPr id="3" name="Content Placeholder 2"/>
          <p:cNvSpPr>
            <a:spLocks noGrp="1"/>
          </p:cNvSpPr>
          <p:nvPr>
            <p:ph idx="1"/>
          </p:nvPr>
        </p:nvSpPr>
        <p:spPr>
          <a:xfrm>
            <a:off x="685800" y="1600200"/>
            <a:ext cx="8305800" cy="990600"/>
          </a:xfrm>
        </p:spPr>
        <p:txBody>
          <a:bodyPr/>
          <a:lstStyle/>
          <a:p>
            <a:r>
              <a:rPr lang="en-US" sz="1800" dirty="0" smtClean="0"/>
              <a:t>Path delay varies too fast for sample-based estimation to converge</a:t>
            </a:r>
            <a:endParaRPr lang="en-US" sz="1800" dirty="0"/>
          </a:p>
        </p:txBody>
      </p:sp>
      <p:pic>
        <p:nvPicPr>
          <p:cNvPr id="2052" name="Picture 4" descr="A:\Hongwei\My Dropbox\Research\publications\MTA\figures\node_queue_level_coherence_medium.eps"/>
          <p:cNvPicPr>
            <a:picLocks noChangeAspect="1" noChangeArrowheads="1"/>
          </p:cNvPicPr>
          <p:nvPr/>
        </p:nvPicPr>
        <p:blipFill>
          <a:blip r:embed="rId4" cstate="print"/>
          <a:srcRect/>
          <a:stretch>
            <a:fillRect/>
          </a:stretch>
        </p:blipFill>
        <p:spPr bwMode="auto">
          <a:xfrm>
            <a:off x="4879340" y="2438400"/>
            <a:ext cx="4036060" cy="2982595"/>
          </a:xfrm>
          <a:prstGeom prst="rect">
            <a:avLst/>
          </a:prstGeom>
          <a:noFill/>
        </p:spPr>
      </p:pic>
      <p:sp>
        <p:nvSpPr>
          <p:cNvPr id="7" name="Oval 6"/>
          <p:cNvSpPr/>
          <p:nvPr/>
        </p:nvSpPr>
        <p:spPr bwMode="auto">
          <a:xfrm>
            <a:off x="1295400" y="4800600"/>
            <a:ext cx="914400" cy="5334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8" name="Oval 7"/>
          <p:cNvSpPr/>
          <p:nvPr/>
        </p:nvSpPr>
        <p:spPr bwMode="auto">
          <a:xfrm>
            <a:off x="5334000" y="4800600"/>
            <a:ext cx="609600" cy="5334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Hongwei\My Dropbox\Research\publications\MTA\figures\medium_traffic_node_queue_autocorr.eps"/>
          <p:cNvPicPr>
            <a:picLocks noChangeAspect="1" noChangeArrowheads="1"/>
          </p:cNvPicPr>
          <p:nvPr/>
        </p:nvPicPr>
        <p:blipFill>
          <a:blip r:embed="rId3" cstate="print"/>
          <a:srcRect/>
          <a:stretch>
            <a:fillRect/>
          </a:stretch>
        </p:blipFill>
        <p:spPr bwMode="auto">
          <a:xfrm>
            <a:off x="4879340" y="3048000"/>
            <a:ext cx="4036060" cy="2964815"/>
          </a:xfrm>
          <a:prstGeom prst="rect">
            <a:avLst/>
          </a:prstGeom>
          <a:noFill/>
        </p:spPr>
      </p:pic>
      <p:pic>
        <p:nvPicPr>
          <p:cNvPr id="3074" name="Picture 2" descr="A:\Hongwei\My Dropbox\Research\publications\MTA\figures\path_delay_sample_size_cdf.eps"/>
          <p:cNvPicPr>
            <a:picLocks noChangeAspect="1" noChangeArrowheads="1"/>
          </p:cNvPicPr>
          <p:nvPr/>
        </p:nvPicPr>
        <p:blipFill>
          <a:blip r:embed="rId4" cstate="print"/>
          <a:srcRect/>
          <a:stretch>
            <a:fillRect/>
          </a:stretch>
        </p:blipFill>
        <p:spPr bwMode="auto">
          <a:xfrm>
            <a:off x="533400" y="2971800"/>
            <a:ext cx="4164965" cy="3053715"/>
          </a:xfrm>
          <a:prstGeom prst="rect">
            <a:avLst/>
          </a:prstGeom>
          <a:noFill/>
        </p:spPr>
      </p:pic>
      <p:sp>
        <p:nvSpPr>
          <p:cNvPr id="2" name="Title 1"/>
          <p:cNvSpPr>
            <a:spLocks noGrp="1"/>
          </p:cNvSpPr>
          <p:nvPr>
            <p:ph type="title"/>
          </p:nvPr>
        </p:nvSpPr>
        <p:spPr/>
        <p:txBody>
          <a:bodyPr/>
          <a:lstStyle/>
          <a:p>
            <a:r>
              <a:rPr lang="en-US" dirty="0" smtClean="0"/>
              <a:t>Circumvent computational complexity (2): </a:t>
            </a:r>
            <a:br>
              <a:rPr lang="en-US" dirty="0" smtClean="0"/>
            </a:br>
            <a:r>
              <a:rPr lang="en-US" dirty="0" smtClean="0"/>
              <a:t>path delay bound via probability inequalities?</a:t>
            </a:r>
            <a:endParaRPr lang="en-US" dirty="0"/>
          </a:p>
        </p:txBody>
      </p:sp>
      <p:sp>
        <p:nvSpPr>
          <p:cNvPr id="3" name="Content Placeholder 2"/>
          <p:cNvSpPr>
            <a:spLocks noGrp="1"/>
          </p:cNvSpPr>
          <p:nvPr>
            <p:ph idx="1"/>
          </p:nvPr>
        </p:nvSpPr>
        <p:spPr>
          <a:xfrm>
            <a:off x="533400" y="1676400"/>
            <a:ext cx="8686800" cy="1219200"/>
          </a:xfrm>
        </p:spPr>
        <p:txBody>
          <a:bodyPr/>
          <a:lstStyle/>
          <a:p>
            <a:pPr>
              <a:lnSpc>
                <a:spcPct val="100000"/>
              </a:lnSpc>
            </a:pPr>
            <a:r>
              <a:rPr lang="en-US" sz="1800" dirty="0" smtClean="0"/>
              <a:t>Probability inequalities requires mean and/or standard deviation of path delay</a:t>
            </a:r>
          </a:p>
          <a:p>
            <a:pPr>
              <a:lnSpc>
                <a:spcPct val="100000"/>
              </a:lnSpc>
            </a:pPr>
            <a:r>
              <a:rPr lang="en-US" sz="1800" dirty="0" smtClean="0"/>
              <a:t>Path delay varies too fast for accurate estimation of the mean and/or standard deviation of path delay</a:t>
            </a:r>
            <a:endParaRPr lang="en-US" sz="1800" dirty="0"/>
          </a:p>
        </p:txBody>
      </p:sp>
      <p:sp>
        <p:nvSpPr>
          <p:cNvPr id="8" name="Oval 7"/>
          <p:cNvSpPr/>
          <p:nvPr/>
        </p:nvSpPr>
        <p:spPr bwMode="auto">
          <a:xfrm>
            <a:off x="1828800" y="5410200"/>
            <a:ext cx="2971800" cy="6096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9" name="Oval 8"/>
          <p:cNvSpPr/>
          <p:nvPr/>
        </p:nvSpPr>
        <p:spPr bwMode="auto">
          <a:xfrm>
            <a:off x="5029200" y="4572000"/>
            <a:ext cx="609600" cy="838200"/>
          </a:xfrm>
          <a:prstGeom prst="ellipse">
            <a:avLst/>
          </a:prstGeom>
          <a:noFill/>
          <a:ln w="38100"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pic>
        <p:nvPicPr>
          <p:cNvPr id="10" name="Picture 2" descr="C:\Hongwei\Dropbox\Research\publications\MTA\figures\path_queueing_time_series.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2641691"/>
            <a:ext cx="4098290" cy="3053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Hongwei - ResearchTalk">
  <a:themeElements>
    <a:clrScheme name="1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Hongwe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Symbol" pitchFamily="18" charset="2"/>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Symbol" pitchFamily="18" charset="2"/>
            <a:ea typeface="宋体" pitchFamily="2" charset="-122"/>
          </a:defRPr>
        </a:defPPr>
      </a:lstStyle>
    </a:lnDef>
  </a:objectDefaults>
  <a:extraClrSchemeLst>
    <a:extraClrScheme>
      <a:clrScheme name="1_Hongwe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Hongwe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Hongwe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Hongwe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Hongwe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Hongwe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Hongwei - ResearchTalk</Template>
  <TotalTime>3744</TotalTime>
  <Words>2890</Words>
  <Application>Microsoft Office PowerPoint</Application>
  <PresentationFormat>On-screen Show (4:3)</PresentationFormat>
  <Paragraphs>366</Paragraphs>
  <Slides>47</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Hongwei - ResearchTalk</vt:lpstr>
      <vt:lpstr>Equation</vt:lpstr>
      <vt:lpstr>Taming Uncertainties in Real-Time Routing for Wireless Networked Sensing and Control</vt:lpstr>
      <vt:lpstr>Last decade of WSN research and deployment: open-loop sensing</vt:lpstr>
      <vt:lpstr>From open-loop sensing  to closed-loop, real-time sensing and control</vt:lpstr>
      <vt:lpstr>Control-oriented real-time requirement </vt:lpstr>
      <vt:lpstr>Challenges of &lt;D, q&gt;-oriented real-time routing</vt:lpstr>
      <vt:lpstr>Challenges not addressed by existing studies</vt:lpstr>
      <vt:lpstr>Outline </vt:lpstr>
      <vt:lpstr>Circumvent computational complexity (1):  measurement-based estimation via delay samples?</vt:lpstr>
      <vt:lpstr>Circumvent computational complexity (2):  path delay bound via probability inequalities?</vt:lpstr>
      <vt:lpstr>Our approach: multi-timescale estimation (MTE)</vt:lpstr>
      <vt:lpstr>A simple scenario </vt:lpstr>
      <vt:lpstr>Observation #1: Packet-time distribution is stable</vt:lpstr>
      <vt:lpstr>Accurate estimation of mean path delay</vt:lpstr>
      <vt:lpstr>Observation #2: packet-time is uncorrelated </vt:lpstr>
      <vt:lpstr>Accurate estimation of  standard deviation of path delay</vt:lpstr>
      <vt:lpstr>Distributed computation?</vt:lpstr>
      <vt:lpstr>Distributed computation </vt:lpstr>
      <vt:lpstr>Observations #3: network queueing is relatively stable at short timescales </vt:lpstr>
      <vt:lpstr>Probabilistic path delay bound</vt:lpstr>
      <vt:lpstr>Bounds on 90-percentile path delay</vt:lpstr>
      <vt:lpstr>From FCFS to EDF</vt:lpstr>
      <vt:lpstr>Outline </vt:lpstr>
      <vt:lpstr>Multi-Timescale Adaptation (MTA)</vt:lpstr>
      <vt:lpstr>Challenges of implementing MTA/MTE in TinyOS</vt:lpstr>
      <vt:lpstr>Outline </vt:lpstr>
      <vt:lpstr>WSN testbeds NetEye and Indriya</vt:lpstr>
      <vt:lpstr>Measurement scenarios </vt:lpstr>
      <vt:lpstr>Design decisions of MTA/MTE</vt:lpstr>
      <vt:lpstr>Measurements in NetEye </vt:lpstr>
      <vt:lpstr>Comparison with existing protocols </vt:lpstr>
      <vt:lpstr>Measurements in NetEye</vt:lpstr>
      <vt:lpstr>Measurements in Indriya</vt:lpstr>
      <vt:lpstr>Outline </vt:lpstr>
      <vt:lpstr>Concluding remarks</vt:lpstr>
      <vt:lpstr>PowerPoint Presentation</vt:lpstr>
      <vt:lpstr>Challenges of multi-hop, real-time messaging</vt:lpstr>
      <vt:lpstr>Challenges of &lt;D, p&gt;-oriented real-time routing</vt:lpstr>
      <vt:lpstr>Why not existing approaches?</vt:lpstr>
      <vt:lpstr>Key findings of our work</vt:lpstr>
      <vt:lpstr>Observation #1: Packet-time distribution is stable</vt:lpstr>
      <vt:lpstr>Circumvent computational complexity (2):  path delay bound via probability inequalities?</vt:lpstr>
      <vt:lpstr>A node with multiple next-hop forwarders</vt:lpstr>
      <vt:lpstr>Relative errors in estimating the standard deviation of path delay</vt:lpstr>
      <vt:lpstr>NetEye (contd.)</vt:lpstr>
      <vt:lpstr>Relative error in estimating 90 percentile of path delay </vt:lpstr>
      <vt:lpstr>Low-cost, online quantile estimation</vt:lpstr>
      <vt:lpstr>Accuracy of extended P2 algorithm (0.9-quantile)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hzhang</cp:lastModifiedBy>
  <cp:revision>550</cp:revision>
  <dcterms:created xsi:type="dcterms:W3CDTF">2006-08-16T00:00:00Z</dcterms:created>
  <dcterms:modified xsi:type="dcterms:W3CDTF">2012-06-12T19:11:54Z</dcterms:modified>
</cp:coreProperties>
</file>