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4" r:id="rId2"/>
  </p:sldMasterIdLst>
  <p:notesMasterIdLst>
    <p:notesMasterId r:id="rId20"/>
  </p:notesMasterIdLst>
  <p:sldIdLst>
    <p:sldId id="616" r:id="rId3"/>
    <p:sldId id="799" r:id="rId4"/>
    <p:sldId id="814" r:id="rId5"/>
    <p:sldId id="815" r:id="rId6"/>
    <p:sldId id="816" r:id="rId7"/>
    <p:sldId id="817" r:id="rId8"/>
    <p:sldId id="818" r:id="rId9"/>
    <p:sldId id="819" r:id="rId10"/>
    <p:sldId id="820" r:id="rId11"/>
    <p:sldId id="821" r:id="rId12"/>
    <p:sldId id="822" r:id="rId13"/>
    <p:sldId id="823" r:id="rId14"/>
    <p:sldId id="824" r:id="rId15"/>
    <p:sldId id="846" r:id="rId16"/>
    <p:sldId id="825" r:id="rId17"/>
    <p:sldId id="851" r:id="rId18"/>
    <p:sldId id="798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4C"/>
    <a:srgbClr val="00194C"/>
    <a:srgbClr val="9565E8"/>
    <a:srgbClr val="FDC227"/>
    <a:srgbClr val="5C8900"/>
    <a:srgbClr val="011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35" autoAdjust="0"/>
    <p:restoredTop sz="94399" autoAdjust="0"/>
  </p:normalViewPr>
  <p:slideViewPr>
    <p:cSldViewPr snapToGrid="0" snapToObjects="1">
      <p:cViewPr varScale="1">
        <p:scale>
          <a:sx n="118" d="100"/>
          <a:sy n="118" d="100"/>
        </p:scale>
        <p:origin x="114" y="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81D3C-003D-4837-A496-9A32CDA8003A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D11D-5857-48CF-ABB8-89B8AC9FD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5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7942" indent="-279978"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19911" indent="-223982"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7876" indent="-223982"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5841" indent="-223982"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3805" indent="-223982" defTabSz="914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1770" indent="-223982" defTabSz="914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59734" indent="-223982" defTabSz="914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7699" indent="-223982" defTabSz="914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89FC31-0569-4029-935C-66C5A1D0D016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4306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FEDC85-5937-42DE-AA0D-95CA74969607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9557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D11D-5857-48CF-ABB8-89B8AC9FD03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70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7942" indent="-279978"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19911" indent="-223982"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7876" indent="-223982"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5841" indent="-223982" defTabSz="914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3805" indent="-223982" defTabSz="914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1770" indent="-223982" defTabSz="914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59734" indent="-223982" defTabSz="914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7699" indent="-223982" defTabSz="914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B102D8-C1B6-48BC-92D5-D8EF5D7AB4F8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Replace!!!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396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D11D-5857-48CF-ABB8-89B8AC9FD03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7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57" y="1163102"/>
            <a:ext cx="8535737" cy="1537285"/>
          </a:xfrm>
          <a:prstGeom prst="rect">
            <a:avLst/>
          </a:prstGeom>
          <a:effectLst>
            <a:innerShdw blurRad="482600" dist="50800" dir="13500000">
              <a:srgbClr val="000000">
                <a:alpha val="37000"/>
              </a:srgb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>
            <a:lvl1pPr>
              <a:defRPr sz="4000" b="0" i="0" cap="none">
                <a:solidFill>
                  <a:srgbClr val="011C3C"/>
                </a:solidFill>
                <a:latin typeface="Lucida Grande"/>
                <a:cs typeface="Lucida Grand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352" y="2914650"/>
            <a:ext cx="7533105" cy="1314450"/>
          </a:xfrm>
        </p:spPr>
        <p:txBody>
          <a:bodyPr>
            <a:normAutofit/>
          </a:bodyPr>
          <a:lstStyle>
            <a:lvl1pPr marL="0" indent="0" algn="ctr">
              <a:buNone/>
              <a:defRPr sz="3100" b="1" i="1"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6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6934200" y="4914901"/>
            <a:ext cx="2133600" cy="18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585858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icrosoft Sans Serif" pitchFamily="34" charset="0"/>
                <a:ea typeface="+mn-ea"/>
                <a:cs typeface="Microsoft Sans Serif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icrosoft Sans Serif" pitchFamily="34" charset="0"/>
                <a:ea typeface="+mn-ea"/>
                <a:cs typeface="Microsoft Sans Serif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icrosoft Sans Serif" pitchFamily="34" charset="0"/>
                <a:ea typeface="+mn-ea"/>
                <a:cs typeface="Microsoft Sans Serif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icrosoft Sans Serif" pitchFamily="34" charset="0"/>
                <a:ea typeface="+mn-ea"/>
                <a:cs typeface="Microsoft Sans Serif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icrosoft Sans Serif" pitchFamily="34" charset="0"/>
                <a:ea typeface="+mn-ea"/>
                <a:cs typeface="Microsoft Sans Serif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icrosoft Sans Serif" pitchFamily="34" charset="0"/>
                <a:ea typeface="+mn-ea"/>
                <a:cs typeface="Microsoft Sans Serif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icrosoft Sans Serif" pitchFamily="34" charset="0"/>
                <a:ea typeface="+mn-ea"/>
                <a:cs typeface="Microsoft Sans Serif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icrosoft Sans Serif" pitchFamily="34" charset="0"/>
                <a:ea typeface="+mn-ea"/>
                <a:cs typeface="Microsoft Sans Serif" pitchFamily="34" charset="0"/>
              </a:defRPr>
            </a:lvl9pPr>
          </a:lstStyle>
          <a:p>
            <a:pPr defTabSz="914400"/>
            <a:fld id="{68E5426F-3220-4789-9DBA-7F03363D73F4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29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92471"/>
            <a:ext cx="8432800" cy="701843"/>
          </a:xfrm>
          <a:prstGeom prst="rect">
            <a:avLst/>
          </a:prstGeom>
        </p:spPr>
        <p:txBody>
          <a:bodyPr/>
          <a:lstStyle>
            <a:lvl1pPr>
              <a:defRPr sz="3500" b="1" i="0" cap="none"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753"/>
            <a:ext cx="8229600" cy="27029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67" y="768685"/>
            <a:ext cx="8662737" cy="1021556"/>
          </a:xfrm>
          <a:prstGeom prst="rect">
            <a:avLst/>
          </a:prstGeom>
        </p:spPr>
        <p:txBody>
          <a:bodyPr anchor="t"/>
          <a:lstStyle>
            <a:lvl1pPr algn="ctr">
              <a:defRPr sz="3500" b="0" cap="none">
                <a:solidFill>
                  <a:srgbClr val="011C3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67263"/>
            <a:ext cx="7772400" cy="537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>
                <a:solidFill>
                  <a:srgbClr val="FDC22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53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7979"/>
            <a:ext cx="8229600" cy="702172"/>
          </a:xfrm>
          <a:prstGeom prst="rect">
            <a:avLst/>
          </a:prstGeom>
        </p:spPr>
        <p:txBody>
          <a:bodyPr/>
          <a:lstStyle>
            <a:lvl1pPr>
              <a:defRPr sz="3200" b="0" i="0" cap="none">
                <a:solidFill>
                  <a:srgbClr val="011C3C"/>
                </a:solidFill>
                <a:latin typeface="Lucida Grande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 b="0" i="0">
                <a:solidFill>
                  <a:srgbClr val="FDC227"/>
                </a:solidFill>
                <a:latin typeface="Lucida Grande"/>
                <a:cs typeface="Lucida Grande"/>
              </a:defRPr>
            </a:lvl1pPr>
            <a:lvl2pPr>
              <a:defRPr sz="1600" b="0" i="0">
                <a:latin typeface="Lucida Grande"/>
                <a:cs typeface="Lucida Grande"/>
              </a:defRPr>
            </a:lvl2pPr>
            <a:lvl3pPr>
              <a:defRPr sz="1600" b="0" i="0">
                <a:latin typeface="Lucida Grande"/>
                <a:cs typeface="Lucida Grande"/>
              </a:defRPr>
            </a:lvl3pPr>
            <a:lvl4pPr>
              <a:defRPr sz="1600" b="0" i="0">
                <a:latin typeface="Lucida Grande"/>
                <a:cs typeface="Lucida Grande"/>
              </a:defRPr>
            </a:lvl4pPr>
            <a:lvl5pPr>
              <a:defRPr sz="1600" b="0" i="0">
                <a:latin typeface="Lucida Grande"/>
                <a:cs typeface="Lucida Grand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 b="0" i="0">
                <a:solidFill>
                  <a:srgbClr val="FDC227"/>
                </a:solidFill>
                <a:latin typeface="Lucida Grande"/>
                <a:cs typeface="Lucida Grande"/>
              </a:defRPr>
            </a:lvl1pPr>
            <a:lvl2pPr>
              <a:defRPr sz="1600" b="0" i="0">
                <a:latin typeface="Lucida Grande"/>
                <a:cs typeface="Lucida Grande"/>
              </a:defRPr>
            </a:lvl2pPr>
            <a:lvl3pPr>
              <a:defRPr sz="1600" b="0" i="0">
                <a:latin typeface="Lucida Grande"/>
                <a:cs typeface="Lucida Grande"/>
              </a:defRPr>
            </a:lvl3pPr>
            <a:lvl4pPr>
              <a:defRPr sz="1600" b="0" i="0">
                <a:latin typeface="Lucida Grande"/>
                <a:cs typeface="Lucida Grande"/>
              </a:defRPr>
            </a:lvl4pPr>
            <a:lvl5pPr>
              <a:defRPr sz="1600" b="0" i="0">
                <a:latin typeface="Lucida Grande"/>
                <a:cs typeface="Lucida Grand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613"/>
            <a:ext cx="8229600" cy="689722"/>
          </a:xfrm>
          <a:prstGeom prst="rect">
            <a:avLst/>
          </a:prstGeom>
        </p:spPr>
        <p:txBody>
          <a:bodyPr/>
          <a:lstStyle>
            <a:lvl1pPr>
              <a:defRPr sz="3200" b="0" i="0" cap="none">
                <a:solidFill>
                  <a:srgbClr val="011C3C"/>
                </a:solidFill>
                <a:latin typeface="Lucida Grande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0" i="0">
                <a:solidFill>
                  <a:srgbClr val="FDC227"/>
                </a:solidFill>
                <a:effectLst/>
                <a:latin typeface="Lucida Grande"/>
                <a:cs typeface="Lucida Grand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8105"/>
            <a:ext cx="4040188" cy="2963466"/>
          </a:xfrm>
        </p:spPr>
        <p:txBody>
          <a:bodyPr/>
          <a:lstStyle>
            <a:lvl1pPr>
              <a:defRPr sz="1800">
                <a:latin typeface="Lucida Grande"/>
                <a:cs typeface="Lucida Grande"/>
              </a:defRPr>
            </a:lvl1pPr>
            <a:lvl2pPr>
              <a:defRPr sz="1600">
                <a:latin typeface="Lucida Grande"/>
                <a:cs typeface="Lucida Grande"/>
              </a:defRPr>
            </a:lvl2pPr>
            <a:lvl3pPr>
              <a:defRPr sz="1600">
                <a:latin typeface="Lucida Grande"/>
                <a:cs typeface="Lucida Grande"/>
              </a:defRPr>
            </a:lvl3pPr>
            <a:lvl4pPr>
              <a:defRPr sz="1600">
                <a:latin typeface="Lucida Grande"/>
                <a:cs typeface="Lucida Grande"/>
              </a:defRPr>
            </a:lvl4pPr>
            <a:lvl5pPr>
              <a:defRPr sz="1600">
                <a:latin typeface="Lucida Grande"/>
                <a:cs typeface="Lucida Grand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0">
                <a:solidFill>
                  <a:srgbClr val="FDC227"/>
                </a:solidFill>
                <a:effectLst/>
                <a:latin typeface="Lucida Grande"/>
                <a:cs typeface="Lucida Grand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8105"/>
            <a:ext cx="4041775" cy="2963466"/>
          </a:xfrm>
        </p:spPr>
        <p:txBody>
          <a:bodyPr/>
          <a:lstStyle>
            <a:lvl1pPr>
              <a:defRPr sz="1800">
                <a:latin typeface="Lucida Grande"/>
                <a:cs typeface="Lucida Grande"/>
              </a:defRPr>
            </a:lvl1pPr>
            <a:lvl2pPr>
              <a:defRPr sz="1600">
                <a:latin typeface="Lucida Grande"/>
                <a:cs typeface="Lucida Grande"/>
              </a:defRPr>
            </a:lvl2pPr>
            <a:lvl3pPr>
              <a:defRPr sz="1600">
                <a:latin typeface="Lucida Grande"/>
                <a:cs typeface="Lucida Grande"/>
              </a:defRPr>
            </a:lvl3pPr>
            <a:lvl4pPr>
              <a:defRPr sz="1600">
                <a:latin typeface="Lucida Grande"/>
                <a:cs typeface="Lucida Grande"/>
              </a:defRPr>
            </a:lvl4pPr>
            <a:lvl5pPr>
              <a:defRPr sz="1600">
                <a:latin typeface="Lucida Grande"/>
                <a:cs typeface="Lucida Grand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3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8368"/>
            <a:ext cx="8229600" cy="689722"/>
          </a:xfrm>
          <a:prstGeom prst="rect">
            <a:avLst/>
          </a:prstGeom>
        </p:spPr>
        <p:txBody>
          <a:bodyPr/>
          <a:lstStyle>
            <a:lvl1pPr>
              <a:defRPr sz="3000" b="0" i="0" cap="none">
                <a:solidFill>
                  <a:srgbClr val="011C3C"/>
                </a:solidFill>
                <a:latin typeface="Lucida Grande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500094"/>
            <a:ext cx="3008313" cy="696593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solidFill>
                  <a:srgbClr val="011C3C"/>
                </a:solidFill>
                <a:latin typeface="Lucida Grande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00076"/>
            <a:ext cx="5111750" cy="4214891"/>
          </a:xfrm>
        </p:spPr>
        <p:txBody>
          <a:bodyPr/>
          <a:lstStyle>
            <a:lvl1pPr>
              <a:defRPr sz="2800" b="0" i="0">
                <a:solidFill>
                  <a:srgbClr val="FDC227"/>
                </a:solidFill>
                <a:latin typeface="Lucida Grande"/>
                <a:cs typeface="Lucida Grande"/>
              </a:defRPr>
            </a:lvl1pPr>
            <a:lvl2pPr>
              <a:defRPr sz="2800" b="0" i="0">
                <a:latin typeface="Lucida Grande"/>
                <a:cs typeface="Lucida Grande"/>
              </a:defRPr>
            </a:lvl2pPr>
            <a:lvl3pPr>
              <a:defRPr sz="2400" b="0" i="0">
                <a:latin typeface="Lucida Grande"/>
                <a:cs typeface="Lucida Grande"/>
              </a:defRPr>
            </a:lvl3pPr>
            <a:lvl4pPr>
              <a:defRPr sz="2000" b="0" i="0">
                <a:latin typeface="Lucida Grande"/>
                <a:cs typeface="Lucida Grande"/>
              </a:defRPr>
            </a:lvl4pPr>
            <a:lvl5pPr>
              <a:defRPr sz="2000" b="0" i="0">
                <a:latin typeface="Lucida Grande"/>
                <a:cs typeface="Lucida Grand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6652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95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rgbClr val="011C3C"/>
                </a:solidFill>
                <a:latin typeface="Lucida Grande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52"/>
            <a:ext cx="5486400" cy="603647"/>
          </a:xfrm>
        </p:spPr>
        <p:txBody>
          <a:bodyPr/>
          <a:lstStyle>
            <a:lvl1pPr marL="0" indent="0">
              <a:buNone/>
              <a:defRPr sz="1400" b="0" i="0">
                <a:solidFill>
                  <a:srgbClr val="7F7F7F"/>
                </a:solidFill>
                <a:latin typeface="Lucida Grande"/>
                <a:cs typeface="Lucida Grande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0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rgbClr val="011C3C"/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>
              <a:lumMod val="50000"/>
            </a:schemeClr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2">
              <a:lumMod val="50000"/>
            </a:schemeClr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bg2">
              <a:lumMod val="50000"/>
            </a:schemeClr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ChangeArrowheads="1"/>
          </p:cNvSpPr>
          <p:nvPr userDrawn="1"/>
        </p:nvSpPr>
        <p:spPr bwMode="auto">
          <a:xfrm>
            <a:off x="0" y="4857750"/>
            <a:ext cx="9144000" cy="2857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6" y="228601"/>
            <a:ext cx="9140825" cy="802481"/>
          </a:xfrm>
          <a:prstGeom prst="rect">
            <a:avLst/>
          </a:prstGeom>
          <a:solidFill>
            <a:srgbClr val="0055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143000"/>
            <a:ext cx="7848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4629150"/>
            <a:ext cx="19812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4902994"/>
            <a:ext cx="2133600" cy="18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85858"/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0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marL="347663" indent="-347663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347663" indent="-347663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Microsoft Sans Serif" pitchFamily="34" charset="0"/>
          <a:cs typeface="Microsoft Sans Serif" pitchFamily="34" charset="0"/>
        </a:defRPr>
      </a:lvl2pPr>
      <a:lvl3pPr marL="347663" indent="-347663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Microsoft Sans Serif" pitchFamily="34" charset="0"/>
          <a:cs typeface="Microsoft Sans Serif" pitchFamily="34" charset="0"/>
        </a:defRPr>
      </a:lvl3pPr>
      <a:lvl4pPr marL="347663" indent="-347663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Microsoft Sans Serif" pitchFamily="34" charset="0"/>
          <a:cs typeface="Microsoft Sans Serif" pitchFamily="34" charset="0"/>
        </a:defRPr>
      </a:lvl4pPr>
      <a:lvl5pPr marL="347663" indent="-347663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Microsoft Sans Serif" pitchFamily="34" charset="0"/>
          <a:cs typeface="Microsoft Sans Serif" pitchFamily="34" charset="0"/>
        </a:defRPr>
      </a:lvl5pPr>
      <a:lvl6pPr marL="804863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Microsoft Sans Serif" pitchFamily="34" charset="0"/>
          <a:cs typeface="Microsoft Sans Serif" pitchFamily="34" charset="0"/>
        </a:defRPr>
      </a:lvl6pPr>
      <a:lvl7pPr marL="1262063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Microsoft Sans Serif" pitchFamily="34" charset="0"/>
          <a:cs typeface="Microsoft Sans Serif" pitchFamily="34" charset="0"/>
        </a:defRPr>
      </a:lvl7pPr>
      <a:lvl8pPr marL="1719263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Microsoft Sans Serif" pitchFamily="34" charset="0"/>
          <a:cs typeface="Microsoft Sans Serif" pitchFamily="34" charset="0"/>
        </a:defRPr>
      </a:lvl8pPr>
      <a:lvl9pPr marL="2176463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Microsoft Sans Serif" pitchFamily="34" charset="0"/>
          <a:cs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buClr>
          <a:srgbClr val="FF6600"/>
        </a:buClr>
        <a:buSzPct val="125000"/>
        <a:buFont typeface="Wingdings" pitchFamily="2" charset="2"/>
        <a:buChar char="§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5000"/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E00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E00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E00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E00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E00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9" y="1163097"/>
            <a:ext cx="8535737" cy="3302621"/>
          </a:xfrm>
        </p:spPr>
        <p:txBody>
          <a:bodyPr/>
          <a:lstStyle/>
          <a:p>
            <a:r>
              <a:rPr lang="en-US" sz="18000" dirty="0" smtClean="0">
                <a:latin typeface="Rockwell Extra Bold" panose="02060903040505020403" pitchFamily="18" charset="0"/>
              </a:rPr>
              <a:t>NLP</a:t>
            </a:r>
            <a:endParaRPr lang="en-US" sz="18000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6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74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10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272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34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96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55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1226375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1988375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3513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4275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5037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5799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auto">
          <a:xfrm>
            <a:off x="6561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753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4278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5040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5802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6564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2756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3518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5043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5805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6567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3520913" y="22425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4282913" y="222530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5802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6564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4279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5041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6567228" y="33749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5044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1" name="Rectangle 4"/>
          <p:cNvSpPr>
            <a:spLocks noChangeArrowheads="1"/>
          </p:cNvSpPr>
          <p:nvPr/>
        </p:nvSpPr>
        <p:spPr bwMode="auto">
          <a:xfrm>
            <a:off x="5806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5800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6562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6565733" y="45169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758913" y="166573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516628" y="223806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272936" y="27962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043474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796936" y="39464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558936" y="45192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6582" y="6151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84908" y="11848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child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46209" y="174956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6747" y="23263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7285" y="290321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cake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57823" y="348003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with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28361" y="405685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98899" y="46336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fork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1227593" y="515787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DT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.75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74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10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272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34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96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55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1226375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DT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.75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1994313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3513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4275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5037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5799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auto">
          <a:xfrm>
            <a:off x="6561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753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4278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5040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5802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6558690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2756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3518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5043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5805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6567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3520913" y="222530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4282913" y="222530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5802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6564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4279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5041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6567228" y="33749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5044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1" name="Rectangle 4"/>
          <p:cNvSpPr>
            <a:spLocks noChangeArrowheads="1"/>
          </p:cNvSpPr>
          <p:nvPr/>
        </p:nvSpPr>
        <p:spPr bwMode="auto">
          <a:xfrm>
            <a:off x="5806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5800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6562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6565733" y="45169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.5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758913" y="166573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516628" y="2220811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272936" y="27962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043474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796936" y="39464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564874" y="45192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990479" y="515787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275782" y="5166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558936" y="5117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279821" y="16547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6558489" y="1654687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4282913" y="222828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6564427" y="223212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568667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562729" y="39438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6582" y="6151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84908" y="11848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child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46209" y="174956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16747" y="23263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7285" y="290321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cake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57823" y="348003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with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28361" y="405685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98899" y="46336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fork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74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10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272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34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96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55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1226375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DT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.75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1994313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3513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4275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5037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5799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auto">
          <a:xfrm>
            <a:off x="6561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753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4278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5040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5802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6558690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2756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3518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5043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5805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6567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3520913" y="22425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4282913" y="222530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5802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6564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4279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5041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6567228" y="33749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5044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1" name="Rectangle 4"/>
          <p:cNvSpPr>
            <a:spLocks noChangeArrowheads="1"/>
          </p:cNvSpPr>
          <p:nvPr/>
        </p:nvSpPr>
        <p:spPr bwMode="auto">
          <a:xfrm>
            <a:off x="5806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5800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6562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6565733" y="45169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.5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758913" y="166573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516628" y="223806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272936" y="27962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043474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796936" y="39464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564874" y="45192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990479" y="515787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NP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275782" y="5166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558936" y="5117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279821" y="16547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6558489" y="1654687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4282913" y="222828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6564427" y="223212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568667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562729" y="39438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6582" y="6151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84908" y="11848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child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46209" y="174956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16747" y="23263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7285" y="290321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cake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57823" y="348003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with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28361" y="405685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98899" y="46336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fork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74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10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272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34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96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55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1226375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DT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.75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1994313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3513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4275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5037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5799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auto">
          <a:xfrm>
            <a:off x="6561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753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4278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5040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5802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6558690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2756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3518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5043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5805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6567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3520913" y="22425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4282913" y="222530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5802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6564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4279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5041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6567228" y="33749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5044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1" name="Rectangle 4"/>
          <p:cNvSpPr>
            <a:spLocks noChangeArrowheads="1"/>
          </p:cNvSpPr>
          <p:nvPr/>
        </p:nvSpPr>
        <p:spPr bwMode="auto">
          <a:xfrm>
            <a:off x="5806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5800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6562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6565733" y="45169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.5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758913" y="166573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516628" y="223806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272936" y="27962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043474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796936" y="39464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564874" y="45192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990479" y="515787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NP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</a:rPr>
              <a:t>.8*.5*.75</a:t>
            </a: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275782" y="5166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558936" y="5117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279821" y="16547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6558489" y="1654687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4282913" y="222828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6564427" y="223212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568667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562729" y="39438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6582" y="6151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84908" y="11848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child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46209" y="174956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16747" y="23263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7285" y="290321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cake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57823" y="348003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with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28361" y="405685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98899" y="46336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fork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607375" y="688769"/>
            <a:ext cx="438834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2149435" y="797498"/>
            <a:ext cx="49174" cy="342533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8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74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10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272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34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96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55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1226375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DT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.75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1994313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3513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4275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5037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5799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auto">
          <a:xfrm>
            <a:off x="6561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753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4278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5040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5802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6558690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2756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3518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5043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5805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6567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3520913" y="22425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4282913" y="222530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5802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6564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4279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5041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6567228" y="33749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5044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1" name="Rectangle 4"/>
          <p:cNvSpPr>
            <a:spLocks noChangeArrowheads="1"/>
          </p:cNvSpPr>
          <p:nvPr/>
        </p:nvSpPr>
        <p:spPr bwMode="auto">
          <a:xfrm>
            <a:off x="5806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5800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6562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6565733" y="45169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.5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758913" y="166573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516628" y="223806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272936" y="27962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043474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796936" y="39464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564874" y="45192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990479" y="515787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</a:rPr>
              <a:t>NP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</a:rPr>
              <a:t>.8*.5*.75</a:t>
            </a: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275782" y="5166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558936" y="5117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279821" y="16547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6558489" y="1654687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4282913" y="222828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6564427" y="223212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568667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562729" y="39438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6582" y="6151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84908" y="11848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child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46209" y="174956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16747" y="23263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7285" y="290321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cake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57823" y="348003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with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28361" y="405685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98899" y="46336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fork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607375" y="688769"/>
            <a:ext cx="438834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2149435" y="797498"/>
            <a:ext cx="49174" cy="342533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55985" y="4633680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Keep only the highest score in each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on your own, compute the probability of the entire sentence using Probabilistic CKY.</a:t>
            </a:r>
          </a:p>
          <a:p>
            <a:r>
              <a:rPr lang="en-US" dirty="0" smtClean="0"/>
              <a:t>Don’t forget that there may be multiple parses, so you will need to add the corresponding probabilities.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353694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Stanford Demo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http</a:t>
            </a:r>
            <a:r>
              <a:rPr lang="en-US" dirty="0"/>
              <a:t>://nlp.stanford.edu:8080/parser</a:t>
            </a:r>
            <a:r>
              <a:rPr lang="en-US" dirty="0" smtClean="0"/>
              <a:t>/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PTB statistics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50,000 sentences (40,000 training; 2,400 testing)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PTB peculiarities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includes traces and other null elements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Flat NP structure (e.g., NP -&gt; DT JJ </a:t>
            </a:r>
            <a:r>
              <a:rPr lang="en-US" dirty="0" err="1" smtClean="0"/>
              <a:t>JJ</a:t>
            </a:r>
            <a:r>
              <a:rPr lang="en-US" dirty="0" smtClean="0"/>
              <a:t> NNP NNS)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Parent transformation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Subject NPs are more likely to be modified than object NPs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E.g., replace NP with NP^S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47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9" y="1163097"/>
            <a:ext cx="8535737" cy="3302621"/>
          </a:xfrm>
        </p:spPr>
        <p:txBody>
          <a:bodyPr/>
          <a:lstStyle/>
          <a:p>
            <a:r>
              <a:rPr lang="en-US" sz="18000" dirty="0" smtClean="0">
                <a:latin typeface="Rockwell Extra Bold" panose="02060903040505020403" pitchFamily="18" charset="0"/>
              </a:rPr>
              <a:t>NLP</a:t>
            </a:r>
            <a:endParaRPr lang="en-US" sz="18000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NLP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Probabilistic Parsing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Tasks with PCFGs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77655"/>
            <a:ext cx="8229600" cy="3263030"/>
          </a:xfrm>
        </p:spPr>
        <p:txBody>
          <a:bodyPr>
            <a:normAutofit/>
          </a:bodyPr>
          <a:lstStyle/>
          <a:p>
            <a:r>
              <a:rPr lang="en-US" dirty="0" smtClean="0"/>
              <a:t>Given a grammar G and a sentence s, let T(s) be all parse trees that correspond to s</a:t>
            </a:r>
          </a:p>
          <a:p>
            <a:r>
              <a:rPr lang="en-US" dirty="0" smtClean="0"/>
              <a:t>Task 1</a:t>
            </a:r>
          </a:p>
          <a:p>
            <a:pPr lvl="1"/>
            <a:r>
              <a:rPr lang="en-US" dirty="0" smtClean="0"/>
              <a:t>find which tree t among T(s) maximizes the probability p(t)</a:t>
            </a:r>
          </a:p>
          <a:p>
            <a:r>
              <a:rPr lang="en-US" dirty="0" smtClean="0"/>
              <a:t>Task 2</a:t>
            </a:r>
          </a:p>
          <a:p>
            <a:pPr lvl="1"/>
            <a:r>
              <a:rPr lang="en-US" dirty="0" smtClean="0"/>
              <a:t>find the probability of the sentence p(s) as the sum of all possible tree probabilities p(t)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1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Probabilistic Parsing Methods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Probabilistic </a:t>
            </a:r>
            <a:r>
              <a:rPr lang="en-US" altLang="en-US" dirty="0" err="1" smtClean="0"/>
              <a:t>Earley</a:t>
            </a:r>
            <a:r>
              <a:rPr lang="en-US" altLang="en-US" dirty="0" smtClean="0"/>
              <a:t> algorithm</a:t>
            </a:r>
          </a:p>
          <a:p>
            <a:pPr lvl="1" eaLnBrk="1" hangingPunct="1"/>
            <a:r>
              <a:rPr lang="en-US" altLang="en-US" dirty="0" smtClean="0"/>
              <a:t>Top-down parser with a dynamic programming table</a:t>
            </a:r>
          </a:p>
          <a:p>
            <a:r>
              <a:rPr lang="en-US" altLang="en-US" dirty="0" smtClean="0"/>
              <a:t>Probabilistic Cocke-Kasami-Younger (CKY) algorithm</a:t>
            </a:r>
          </a:p>
          <a:p>
            <a:pPr lvl="1" eaLnBrk="1" hangingPunct="1"/>
            <a:r>
              <a:rPr lang="en-US" altLang="en-US" dirty="0" smtClean="0"/>
              <a:t>Bottom-up parser with a dynamic programming table</a:t>
            </a:r>
          </a:p>
        </p:txBody>
      </p:sp>
    </p:spTree>
    <p:extLst>
      <p:ext uri="{BB962C8B-B14F-4D97-AF65-F5344CB8AC3E}">
        <p14:creationId xmlns:p14="http://schemas.microsoft.com/office/powerpoint/2010/main" val="255640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Probabilistic Grammars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23551"/>
            <a:ext cx="8229600" cy="33171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Probabilities can be learned from a training corpus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Treebank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Intuitive meaning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Parse #1 is twice as probable as parse #2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Possible to do </a:t>
            </a:r>
            <a:r>
              <a:rPr lang="en-US" sz="2800" dirty="0" err="1" smtClean="0"/>
              <a:t>reranking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Possible to combine with other stages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speech recognition, translation</a:t>
            </a:r>
          </a:p>
        </p:txBody>
      </p:sp>
    </p:spTree>
    <p:extLst>
      <p:ext uri="{BB962C8B-B14F-4D97-AF65-F5344CB8AC3E}">
        <p14:creationId xmlns:p14="http://schemas.microsoft.com/office/powerpoint/2010/main" val="57168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parsed training set for getting the counts</a:t>
            </a:r>
          </a:p>
          <a:p>
            <a:pPr lvl="1"/>
            <a:r>
              <a:rPr lang="en-US" i="1" dirty="0"/>
              <a:t>P</a:t>
            </a:r>
            <a:r>
              <a:rPr lang="en-US" i="1" baseline="-25000" dirty="0"/>
              <a:t>ML</a:t>
            </a:r>
            <a:r>
              <a:rPr lang="en-US" dirty="0" smtClean="0"/>
              <a:t>(α</a:t>
            </a:r>
            <a:r>
              <a:rPr lang="en-US" dirty="0" smtClean="0">
                <a:sym typeface="Wingdings" pitchFamily="2" charset="2"/>
              </a:rPr>
              <a:t>β)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i="1" dirty="0"/>
              <a:t>Count</a:t>
            </a:r>
            <a:r>
              <a:rPr lang="en-US" dirty="0"/>
              <a:t> </a:t>
            </a:r>
            <a:r>
              <a:rPr lang="en-US" dirty="0" smtClean="0"/>
              <a:t>(α</a:t>
            </a:r>
            <a:r>
              <a:rPr lang="en-US" dirty="0" smtClean="0">
                <a:sym typeface="Wingdings" pitchFamily="2" charset="2"/>
              </a:rPr>
              <a:t>β)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i="1" dirty="0">
                <a:sym typeface="Wingdings" pitchFamily="2" charset="2"/>
              </a:rPr>
              <a:t>Count</a:t>
            </a:r>
            <a:r>
              <a:rPr lang="en-US" dirty="0" smtClean="0">
                <a:sym typeface="Wingdings" pitchFamily="2" charset="2"/>
              </a:rPr>
              <a:t>(α)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i="1" dirty="0" smtClean="0"/>
              <a:t>P</a:t>
            </a:r>
            <a:r>
              <a:rPr lang="en-US" i="1" baseline="-25000" dirty="0" smtClean="0"/>
              <a:t>ML</a:t>
            </a:r>
            <a:r>
              <a:rPr lang="en-US" dirty="0" smtClean="0"/>
              <a:t>(S</a:t>
            </a:r>
            <a:r>
              <a:rPr lang="en-US" dirty="0" smtClean="0">
                <a:sym typeface="Wingdings" pitchFamily="2" charset="2"/>
              </a:rPr>
              <a:t>NP VP) = </a:t>
            </a:r>
            <a:r>
              <a:rPr lang="en-US" i="1" dirty="0" smtClean="0"/>
              <a:t>Count</a:t>
            </a:r>
            <a:r>
              <a:rPr lang="en-US" dirty="0" smtClean="0"/>
              <a:t> (S</a:t>
            </a:r>
            <a:r>
              <a:rPr lang="en-US" dirty="0" smtClean="0">
                <a:sym typeface="Wingdings" pitchFamily="2" charset="2"/>
              </a:rPr>
              <a:t>NP VP)/</a:t>
            </a:r>
            <a:r>
              <a:rPr lang="en-US" i="1" dirty="0" smtClean="0">
                <a:sym typeface="Wingdings" pitchFamily="2" charset="2"/>
              </a:rPr>
              <a:t>Count</a:t>
            </a:r>
            <a:r>
              <a:rPr lang="en-US" dirty="0" smtClean="0">
                <a:sym typeface="Wingdings" pitchFamily="2" charset="2"/>
              </a:rPr>
              <a:t>(S)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842" y="4768569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Example from </a:t>
            </a:r>
            <a:r>
              <a:rPr lang="en-US" dirty="0" err="1" smtClean="0">
                <a:solidFill>
                  <a:prstClr val="black"/>
                </a:solidFill>
              </a:rPr>
              <a:t>Jurafsky</a:t>
            </a:r>
            <a:r>
              <a:rPr lang="en-US" dirty="0" smtClean="0">
                <a:solidFill>
                  <a:prstClr val="black"/>
                </a:solidFill>
              </a:rPr>
              <a:t> and Martin</a:t>
            </a:r>
          </a:p>
        </p:txBody>
      </p:sp>
      <p:pic>
        <p:nvPicPr>
          <p:cNvPr id="4" name="fig 14.1.jpg" descr="fig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586" y="1094314"/>
            <a:ext cx="6188353" cy="367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Probabilistic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2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770" y="1094314"/>
            <a:ext cx="41192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 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 NP </a:t>
            </a:r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    [p0=1]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NP -&gt; DT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   [p1=.8]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NP -&gt; NP PP   [p2=.2]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PP -&gt; PRP </a:t>
            </a:r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  [p3=1]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VP -&gt; V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    [p4=.7]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VP -&gt; VP PP   [p5=.3]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DT -&gt; </a:t>
            </a:r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     [p6=.25]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DT -&gt; 'the'   [p7=.75]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-&gt;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'child'  [p8=.5]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-&gt; 'cake'   [p9=.3]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-&gt; 'fork'   [p10=.2]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PRP -&gt; 'with' </a:t>
            </a:r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[p11=.1]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PRP -&gt; 'to'   [p12=.9]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V -&gt;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'saw'    [p13=.4]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V -&gt; 'ate'    [p14=.6]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74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10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272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34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96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558936" y="51411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1226375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1988375" y="51464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3513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4275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5037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5799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auto">
          <a:xfrm>
            <a:off x="6561782" y="108324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753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4278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5040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5802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6564628" y="165832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2756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3518067" y="1658856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5043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5805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6567474" y="2224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3520913" y="222530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4282913" y="222530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5802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6564382" y="279984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4279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5041821" y="280037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6567228" y="33749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5044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1" name="Rectangle 4"/>
          <p:cNvSpPr>
            <a:spLocks noChangeArrowheads="1"/>
          </p:cNvSpPr>
          <p:nvPr/>
        </p:nvSpPr>
        <p:spPr bwMode="auto">
          <a:xfrm>
            <a:off x="5806667" y="337545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5800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6562887" y="394190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6565733" y="4516974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1991221" y="1083782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758913" y="1665733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516628" y="2220811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272936" y="27962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043474" y="3367770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796936" y="3946418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558936" y="4519235"/>
            <a:ext cx="762000" cy="571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6582" y="6151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84908" y="11848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child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46209" y="174956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6747" y="23263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7285" y="290321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cake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57823" y="348003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with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28361" y="405685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98899" y="46336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fork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4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-coursera-052814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Microsoft Sans Serif"/>
        <a:ea typeface=""/>
        <a:cs typeface="Microsoft Sans Serif"/>
      </a:majorFont>
      <a:minorFont>
        <a:latin typeface="Microsoft Sans Serif"/>
        <a:ea typeface=""/>
        <a:cs typeface="Microsoft Sans Serif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UM-coursera-052814</Template>
  <TotalTime>51390</TotalTime>
  <Words>532</Words>
  <Application>Microsoft Office PowerPoint</Application>
  <PresentationFormat>On-screen Show (16:9)</PresentationFormat>
  <Paragraphs>141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Courier New</vt:lpstr>
      <vt:lpstr>Georgia</vt:lpstr>
      <vt:lpstr>Lucida Grande</vt:lpstr>
      <vt:lpstr>Microsoft Sans Serif</vt:lpstr>
      <vt:lpstr>Rockwell Extra Bold</vt:lpstr>
      <vt:lpstr>Times New Roman</vt:lpstr>
      <vt:lpstr>Wingdings</vt:lpstr>
      <vt:lpstr>UM-coursera-052814</vt:lpstr>
      <vt:lpstr>Custom Design</vt:lpstr>
      <vt:lpstr>NLP</vt:lpstr>
      <vt:lpstr>Introduction to NLP</vt:lpstr>
      <vt:lpstr>Main Tasks with PCFGs</vt:lpstr>
      <vt:lpstr>Probabilistic Parsing Methods</vt:lpstr>
      <vt:lpstr>Probabilistic Grammars</vt:lpstr>
      <vt:lpstr>Maximum Likelihood Estimates</vt:lpstr>
      <vt:lpstr>Sample Probabilistic Grammar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</vt:lpstr>
      <vt:lpstr>Notes</vt:lpstr>
      <vt:lpstr>NLP</vt:lpstr>
    </vt:vector>
  </TitlesOfParts>
  <Company>University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Dragomir Radev</dc:creator>
  <cp:lastModifiedBy>Radev, Dragomir</cp:lastModifiedBy>
  <cp:revision>469</cp:revision>
  <dcterms:created xsi:type="dcterms:W3CDTF">2014-05-29T18:54:38Z</dcterms:created>
  <dcterms:modified xsi:type="dcterms:W3CDTF">2018-02-19T20:44:51Z</dcterms:modified>
</cp:coreProperties>
</file>