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72" r:id="rId9"/>
    <p:sldId id="273" r:id="rId10"/>
    <p:sldId id="274" r:id="rId11"/>
    <p:sldId id="263" r:id="rId12"/>
    <p:sldId id="264" r:id="rId13"/>
    <p:sldId id="269" r:id="rId14"/>
    <p:sldId id="266" r:id="rId15"/>
    <p:sldId id="267" r:id="rId16"/>
    <p:sldId id="268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pitchFamily="-107" charset="0"/>
        <a:ea typeface="ヒラギノ角ゴ Pro W3" pitchFamily="-107" charset="-128"/>
        <a:cs typeface="ヒラギノ角ゴ Pro W3" pitchFamily="-107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904BD"/>
    <a:srgbClr val="FFFF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1849" autoAdjust="0"/>
  </p:normalViewPr>
  <p:slideViewPr>
    <p:cSldViewPr>
      <p:cViewPr varScale="1">
        <p:scale>
          <a:sx n="84" d="100"/>
          <a:sy n="84" d="100"/>
        </p:scale>
        <p:origin x="-103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470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6788">
              <a:defRPr sz="1300" i="1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i="1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6788">
              <a:defRPr sz="1300" i="1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i="1">
                <a:latin typeface="Arial" pitchFamily="-107" charset="0"/>
              </a:defRPr>
            </a:lvl1pPr>
          </a:lstStyle>
          <a:p>
            <a:pPr>
              <a:defRPr/>
            </a:pPr>
            <a:fld id="{95CDCE5B-9A6C-264B-AA17-86E5B2035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6788">
              <a:defRPr sz="1300" i="1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i="1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6788">
              <a:defRPr sz="1300" i="1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i="1">
                <a:latin typeface="Arial" pitchFamily="-107" charset="0"/>
              </a:defRPr>
            </a:lvl1pPr>
          </a:lstStyle>
          <a:p>
            <a:pPr>
              <a:defRPr/>
            </a:pPr>
            <a:fld id="{116672CF-341A-4441-B79B-12C22696C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8CAA0-3B9D-E246-AC8D-6FB2563C2CA4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Thank you..</a:t>
            </a:r>
          </a:p>
          <a:p>
            <a:pPr eaLnBrk="1" hangingPunct="1"/>
            <a:r>
              <a:rPr lang="en-US" dirty="0" smtClean="0"/>
              <a:t>Joint work</a:t>
            </a:r>
            <a:r>
              <a:rPr lang="en-US" baseline="0" dirty="0" smtClean="0"/>
              <a:t> with </a:t>
            </a:r>
            <a:r>
              <a:rPr lang="en-US" baseline="0" dirty="0" err="1" smtClean="0"/>
              <a:t>Schapira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Zohar</a:t>
            </a:r>
            <a:r>
              <a:rPr lang="en-US" baseline="0" dirty="0" smtClean="0"/>
              <a:t>; I’m going to present some results on stability in </a:t>
            </a:r>
            <a:r>
              <a:rPr lang="en-US" baseline="0" dirty="0" err="1" smtClean="0"/>
              <a:t>int</a:t>
            </a:r>
            <a:r>
              <a:rPr lang="en-US" baseline="0" dirty="0" smtClean="0"/>
              <a:t> routing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BGP</a:t>
            </a:r>
            <a:r>
              <a:rPr lang="en-US" baseline="0" dirty="0" smtClean="0"/>
              <a:t> – protocol used for inter </a:t>
            </a:r>
            <a:r>
              <a:rPr lang="en-US" baseline="0" dirty="0" err="1" smtClean="0"/>
              <a:t>d</a:t>
            </a:r>
            <a:r>
              <a:rPr lang="en-US" baseline="0" dirty="0" smtClean="0"/>
              <a:t> routing.</a:t>
            </a:r>
          </a:p>
          <a:p>
            <a:r>
              <a:rPr lang="en-US" baseline="0" dirty="0" smtClean="0"/>
              <a:t>Routing between autonomous </a:t>
            </a:r>
            <a:r>
              <a:rPr lang="en-US" baseline="0" dirty="0" err="1" smtClean="0"/>
              <a:t>systs</a:t>
            </a:r>
            <a:r>
              <a:rPr lang="en-US" baseline="0" dirty="0" smtClean="0"/>
              <a:t> on the internet;</a:t>
            </a:r>
          </a:p>
          <a:p>
            <a:r>
              <a:rPr lang="en-US" baseline="0" dirty="0" smtClean="0"/>
              <a:t>It is a path vector protocol; routers keep track of the available path to a given destination,</a:t>
            </a:r>
          </a:p>
          <a:p>
            <a:r>
              <a:rPr lang="en-US" baseline="0" dirty="0" smtClean="0"/>
              <a:t>and the protocol is designed to allow </a:t>
            </a:r>
            <a:r>
              <a:rPr lang="en-US" baseline="0" dirty="0" err="1" smtClean="0"/>
              <a:t>Ases</a:t>
            </a:r>
            <a:r>
              <a:rPr lang="en-US" baseline="0" dirty="0" smtClean="0"/>
              <a:t> to express and</a:t>
            </a:r>
          </a:p>
          <a:p>
            <a:r>
              <a:rPr lang="en-US" baseline="0" dirty="0" smtClean="0"/>
              <a:t> enforce routing policies: preferences for which route to select from all routes available to it </a:t>
            </a:r>
          </a:p>
          <a:p>
            <a:r>
              <a:rPr lang="en-US" baseline="0" dirty="0" smtClean="0"/>
              <a:t>At a given point of time -&gt; transition -&gt;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richness of the routing</a:t>
            </a:r>
            <a:r>
              <a:rPr lang="en-US" baseline="0" dirty="0" smtClean="0"/>
              <a:t> policy space – essentially, each AS can potentially pick an arbitrary ranking over the routes – comes with a cost.</a:t>
            </a:r>
          </a:p>
          <a:p>
            <a:r>
              <a:rPr lang="en-US" baseline="0" dirty="0" smtClean="0"/>
              <a:t>It was first observed, by </a:t>
            </a:r>
            <a:r>
              <a:rPr lang="en-US" baseline="0" dirty="0" err="1" smtClean="0"/>
              <a:t>Varadhan</a:t>
            </a:r>
            <a:r>
              <a:rPr lang="en-US" baseline="0" dirty="0" smtClean="0"/>
              <a:t> et al, that uncoordinated choice of policies by different </a:t>
            </a:r>
            <a:r>
              <a:rPr lang="en-US" baseline="0" dirty="0" err="1" smtClean="0"/>
              <a:t>Ases</a:t>
            </a:r>
            <a:r>
              <a:rPr lang="en-US" baseline="0" dirty="0" smtClean="0"/>
              <a:t> can lead to persistent global oscillation. In other words,</a:t>
            </a:r>
          </a:p>
          <a:p>
            <a:r>
              <a:rPr lang="en-US" baseline="0" dirty="0" smtClean="0"/>
              <a:t>It is possible for </a:t>
            </a:r>
            <a:r>
              <a:rPr lang="en-US" baseline="0" dirty="0" err="1" smtClean="0"/>
              <a:t>Ases</a:t>
            </a:r>
            <a:r>
              <a:rPr lang="en-US" baseline="0" dirty="0" smtClean="0"/>
              <a:t> to pick routing policies such that the routes do not reach a fixed point even when the network is fixed; instead, we could have a situation in which AS 1 picks a route, and then advertises it to its neighbors, who then change their routes, and advertise it on, and ultimately the cycle comes around.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Later, Griffin, </a:t>
            </a:r>
            <a:r>
              <a:rPr lang="en-US" baseline="0" dirty="0" err="1" smtClean="0"/>
              <a:t>Wilfong</a:t>
            </a:r>
            <a:r>
              <a:rPr lang="en-US" baseline="0" dirty="0" smtClean="0"/>
              <a:t>, and Shepherd formalized this path convergence problem: When does an instance of BGP – a network and a set of policy preferences – converge to a stable solution, and when does it oscillate? </a:t>
            </a:r>
          </a:p>
          <a:p>
            <a:r>
              <a:rPr lang="en-US" baseline="0" dirty="0" smtClean="0"/>
              <a:t>Subsequently, there have been a number of papers presenting sufficient conditions for stable convergence. All of these sufficient conditions have had one feature – any instance satisfying these has had only one stable solution. However, from the work of Griffin et al, it has been an open question if this is really a necessary  condition. </a:t>
            </a:r>
          </a:p>
          <a:p>
            <a:r>
              <a:rPr lang="en-US" baseline="0" dirty="0" smtClean="0"/>
              <a:t>In other words, are their networks with multiple stable solutions, such that there is no persistent oscillation? This is in principle possible – regardless of where it starts out, the network can settle into one of the stable solutions.</a:t>
            </a:r>
          </a:p>
          <a:p>
            <a:r>
              <a:rPr lang="en-US" baseline="0" dirty="0" smtClean="0"/>
              <a:t>-&gt;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</a:t>
            </a:r>
            <a:r>
              <a:rPr lang="en-US" baseline="0" dirty="0" smtClean="0"/>
              <a:t> first result in this paper is to answer this open question negatively. We show that any network with two or more stable solutions implies the </a:t>
            </a:r>
            <a:r>
              <a:rPr lang="en-US" baseline="0" dirty="0" err="1" smtClean="0"/>
              <a:t>possiblility</a:t>
            </a:r>
            <a:r>
              <a:rPr lang="en-US" baseline="0" dirty="0" smtClean="0"/>
              <a:t> of persistent BGP oscillations. Thus, a particularly strong form of global coordination is required to ensure convergence if BGP is used for routing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Luckily,</a:t>
            </a:r>
            <a:r>
              <a:rPr lang="en-US" baseline="0" dirty="0" smtClean="0"/>
              <a:t> we believe that the Internet does have global structural properties that lead to stable convergence. In particular, </a:t>
            </a:r>
            <a:r>
              <a:rPr lang="en-US" baseline="0" dirty="0" err="1" smtClean="0"/>
              <a:t>Gao</a:t>
            </a:r>
            <a:r>
              <a:rPr lang="en-US" baseline="0" dirty="0" smtClean="0"/>
              <a:t> and Rexford introduced </a:t>
            </a:r>
          </a:p>
          <a:p>
            <a:r>
              <a:rPr lang="en-US" baseline="0" dirty="0" smtClean="0"/>
              <a:t>a set of conditions that characterize actual ISP policies fairly well, and are sufficient to guarantee stable convergence. We ask a related question – how long does it take for BGP to converge in this setting?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analyze this in a model with unrestricted asynchrony; we show that the worst case convergence time is quite bad – it could take </a:t>
            </a:r>
            <a:r>
              <a:rPr lang="en-US" baseline="0" dirty="0" err="1" smtClean="0"/>
              <a:t>Omega(n</a:t>
            </a:r>
            <a:r>
              <a:rPr lang="en-US" baseline="0" dirty="0" smtClean="0"/>
              <a:t>) time</a:t>
            </a:r>
          </a:p>
          <a:p>
            <a:r>
              <a:rPr lang="en-US" baseline="0" dirty="0" smtClean="0"/>
              <a:t>However, a much tighter bound is possible in terms of another parameter – the length of the longest </a:t>
            </a:r>
            <a:r>
              <a:rPr lang="en-US" baseline="0" dirty="0" err="1" smtClean="0"/>
              <a:t>cust</a:t>
            </a:r>
            <a:r>
              <a:rPr lang="en-US" baseline="0" dirty="0" smtClean="0"/>
              <a:t>-provider chain (or, the number of tiers in a tiered ISP hierarchy). If this is alpha, we show that the worst case convergence time is roughly 2alpha </a:t>
            </a:r>
            <a:r>
              <a:rPr lang="en-US" baseline="0" dirty="0" err="1" smtClean="0"/>
              <a:t>timesteps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In this talk, I will sketch the proof of the first result;  due to the short time, I will not get into the running time results.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I’ll begin by introducing</a:t>
            </a:r>
            <a:r>
              <a:rPr lang="en-US" baseline="0" dirty="0" smtClean="0"/>
              <a:t> our model of BGP dynamics.</a:t>
            </a:r>
          </a:p>
          <a:p>
            <a:r>
              <a:rPr lang="en-US" baseline="0" dirty="0" smtClean="0"/>
              <a:t>We use a simplified model of BGP, that abstracts away many of the details and complexities of real-world BGP.</a:t>
            </a:r>
          </a:p>
          <a:p>
            <a:r>
              <a:rPr lang="en-US" baseline="0" dirty="0" smtClean="0"/>
              <a:t>The biggest simplification is that we ignore </a:t>
            </a:r>
            <a:r>
              <a:rPr lang="en-US" baseline="0" dirty="0" err="1" smtClean="0"/>
              <a:t>intradomain</a:t>
            </a:r>
            <a:r>
              <a:rPr lang="en-US" baseline="0" dirty="0" smtClean="0"/>
              <a:t> structure altogether – we assume that each AS is an atomic entity,</a:t>
            </a:r>
          </a:p>
          <a:p>
            <a:r>
              <a:rPr lang="en-US" baseline="0" dirty="0" smtClean="0"/>
              <a:t>Or equivalently, that all routers within an AS are identically configured.</a:t>
            </a:r>
          </a:p>
          <a:p>
            <a:r>
              <a:rPr lang="en-US" baseline="0" dirty="0" smtClean="0"/>
              <a:t>In this setting, if we take a snapshot of what a router looks like at a particular point of time, it has two types of information.</a:t>
            </a:r>
          </a:p>
          <a:p>
            <a:r>
              <a:rPr lang="en-US" baseline="0" dirty="0" smtClean="0"/>
              <a:t>Firstly, there is the policy information – the preference orders that the network operators of this AS have </a:t>
            </a:r>
            <a:r>
              <a:rPr lang="en-US" baseline="0" dirty="0" err="1" smtClean="0"/>
              <a:t>cinfigured</a:t>
            </a:r>
            <a:r>
              <a:rPr lang="en-US" baseline="0" dirty="0" smtClean="0"/>
              <a:t> onto the </a:t>
            </a:r>
          </a:p>
          <a:p>
            <a:r>
              <a:rPr lang="en-US" baseline="0" dirty="0" smtClean="0"/>
              <a:t>Router.</a:t>
            </a:r>
          </a:p>
          <a:p>
            <a:r>
              <a:rPr lang="en-US" baseline="0" dirty="0" smtClean="0"/>
              <a:t>Second, there is the information about currently available routes..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defines a </a:t>
            </a:r>
            <a:r>
              <a:rPr lang="en-US" dirty="0" err="1" smtClean="0"/>
              <a:t>snaphsot</a:t>
            </a:r>
            <a:r>
              <a:rPr lang="en-US" dirty="0" smtClean="0"/>
              <a:t>, now we’ll describe the evolution</a:t>
            </a:r>
          </a:p>
          <a:p>
            <a:r>
              <a:rPr lang="en-US" dirty="0" smtClean="0"/>
              <a:t>Fix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dest</a:t>
            </a:r>
            <a:r>
              <a:rPr lang="en-US" baseline="0" dirty="0" smtClean="0"/>
              <a:t>. For any AS, there are two 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main technical tool we use in our analysis is the state transition graph, defined as follows.</a:t>
            </a:r>
          </a:p>
          <a:p>
            <a:r>
              <a:rPr lang="en-US" dirty="0" smtClean="0"/>
              <a:t>A</a:t>
            </a:r>
            <a:r>
              <a:rPr lang="en-US" baseline="0" dirty="0" smtClean="0"/>
              <a:t> state is particular snapshot of the syst. State.</a:t>
            </a:r>
          </a:p>
          <a:p>
            <a:r>
              <a:rPr lang="en-US" baseline="0" dirty="0" smtClean="0"/>
              <a:t>It includes a description of all routers’ current selected routes</a:t>
            </a:r>
          </a:p>
          <a:p>
            <a:pPr>
              <a:buFontTx/>
              <a:buChar char="-"/>
            </a:pPr>
            <a:r>
              <a:rPr lang="en-US" baseline="0" dirty="0" smtClean="0"/>
              <a:t>Actions may change state</a:t>
            </a:r>
          </a:p>
          <a:p>
            <a:pPr>
              <a:buFontTx/>
              <a:buChar char="-"/>
            </a:pPr>
            <a:r>
              <a:rPr lang="en-US" baseline="0" dirty="0" smtClean="0"/>
              <a:t>Not always – so self loops</a:t>
            </a:r>
          </a:p>
          <a:p>
            <a:pPr>
              <a:buFontTx/>
              <a:buChar char="-"/>
            </a:pPr>
            <a:r>
              <a:rPr lang="en-US" baseline="0" dirty="0" smtClean="0"/>
              <a:t>Two specific kinds of state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672CF-341A-4441-B79B-12C22696CFD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9BD18-4D49-AD41-84AE-DF0F3556D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4F61C-292E-F447-BFC0-5EC67927F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304800"/>
            <a:ext cx="19812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57912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2FD5A-DACD-DC4B-99F1-F0749034F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D3A0-4CCD-E041-896A-A7798B28E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B8E1-4AE0-A840-950D-E93641637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6764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85FB-6EF2-4E4D-A0B3-BE6C1A02F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EB0BD-EB7D-F341-B967-6E2BA8EE0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10AD9-3C81-4D4C-9F48-CC1B2944D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056C9-C5E8-454B-9AC5-60B83C048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92959-475F-BA49-B846-4F06FE40E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F2A74-BFB6-BE44-960E-4035A88AB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-logo-color-fixed-2pt5-inch-swirl-only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6019800"/>
            <a:ext cx="60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SI-logo-color-swirl-only-bkgd-8pct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219200" y="1676400"/>
            <a:ext cx="48768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324600"/>
            <a:ext cx="312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+mn-lt"/>
              </a:defRPr>
            </a:lvl1pPr>
          </a:lstStyle>
          <a:p>
            <a:pPr>
              <a:defRPr/>
            </a:pPr>
            <a:fld id="{DE8AFA40-8FDC-1A43-B7A8-66C0E69E1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7235825" y="6507163"/>
            <a:ext cx="19081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900" b="1" u="sng">
                <a:solidFill>
                  <a:srgbClr val="000066"/>
                </a:solidFill>
                <a:latin typeface="Garamond" pitchFamily="-107" charset="0"/>
              </a:rPr>
              <a:t>   SCHOOL OF INFORMATION  </a:t>
            </a:r>
            <a:endParaRPr lang="en-US" sz="900" b="1">
              <a:solidFill>
                <a:srgbClr val="000066"/>
              </a:solidFill>
              <a:latin typeface="Garamond" pitchFamily="-107" charset="0"/>
            </a:endParaRPr>
          </a:p>
          <a:p>
            <a:pPr algn="ctr">
              <a:defRPr/>
            </a:pPr>
            <a:r>
              <a:rPr lang="en-US" sz="800" b="1">
                <a:solidFill>
                  <a:srgbClr val="000066"/>
                </a:solidFill>
                <a:latin typeface="Garamond" pitchFamily="-107" charset="0"/>
              </a:rPr>
              <a:t>UNIVERSITY OF MICHIGAN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596900" y="6583363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00066"/>
                </a:solidFill>
                <a:latin typeface="Garamond" pitchFamily="-107" charset="0"/>
              </a:rPr>
              <a:t>si.umich.edu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rgbClr val="336699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336699"/>
          </a:solidFill>
          <a:latin typeface="Garamond" pitchFamily="-107" charset="0"/>
          <a:ea typeface="ＭＳ Ｐゴシック" pitchFamily="-107" charset="-128"/>
          <a:cs typeface="ＭＳ Ｐゴシック" pitchFamily="-10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336699"/>
          </a:solidFill>
          <a:latin typeface="Garamond" pitchFamily="-107" charset="0"/>
          <a:ea typeface="ＭＳ Ｐゴシック" pitchFamily="-107" charset="-128"/>
          <a:cs typeface="ＭＳ Ｐゴシック" pitchFamily="-10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336699"/>
          </a:solidFill>
          <a:latin typeface="Garamond" pitchFamily="-107" charset="0"/>
          <a:ea typeface="ＭＳ Ｐゴシック" pitchFamily="-107" charset="-128"/>
          <a:cs typeface="ＭＳ Ｐゴシック" pitchFamily="-10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336699"/>
          </a:solidFill>
          <a:latin typeface="Garamond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336699"/>
          </a:solidFill>
          <a:latin typeface="Garamond" pitchFamily="-107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336699"/>
          </a:solidFill>
          <a:latin typeface="Garamond" pitchFamily="-107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336699"/>
          </a:solidFill>
          <a:latin typeface="Garamond" pitchFamily="-107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336699"/>
          </a:solidFill>
          <a:latin typeface="Garamond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-107" charset="2"/>
        <a:buChar char="n"/>
        <a:defRPr kumimoji="1" sz="3200">
          <a:solidFill>
            <a:srgbClr val="000066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000066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000066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000066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000066"/>
          </a:solidFill>
          <a:latin typeface="+mn-lt"/>
          <a:ea typeface="ＭＳ Ｐゴシック" pitchFamily="-107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000066"/>
          </a:solidFill>
          <a:latin typeface="+mn-lt"/>
          <a:ea typeface="ＭＳ Ｐゴシック" pitchFamily="-107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000066"/>
          </a:solidFill>
          <a:latin typeface="+mn-lt"/>
          <a:ea typeface="ＭＳ Ｐゴシック" pitchFamily="-107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000066"/>
          </a:solidFill>
          <a:latin typeface="+mn-lt"/>
          <a:ea typeface="ＭＳ Ｐゴシック" pitchFamily="-107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000066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en-US" smtClean="0"/>
              <a:t>Searching for Stability in Interdomain Routing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038600"/>
            <a:ext cx="7010400" cy="685800"/>
          </a:xfrm>
        </p:spPr>
        <p:txBody>
          <a:bodyPr/>
          <a:lstStyle/>
          <a:p>
            <a:r>
              <a:rPr lang="en-US" sz="2800"/>
              <a:t> Rahul Sami (University of Michigan)</a:t>
            </a:r>
          </a:p>
          <a:p>
            <a:r>
              <a:rPr lang="en-US" sz="2800"/>
              <a:t>Michael Schapira (Yale/UC Berkeley)</a:t>
            </a:r>
          </a:p>
          <a:p>
            <a:r>
              <a:rPr lang="en-US" sz="2800"/>
              <a:t>Aviv Zohar (Hebrew University)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 bwMode="auto">
          <a:xfrm>
            <a:off x="914400" y="5410200"/>
            <a:ext cx="2514600" cy="914400"/>
          </a:xfrm>
          <a:prstGeom prst="rect">
            <a:avLst/>
          </a:prstGeom>
          <a:solidFill>
            <a:srgbClr val="FFFF00">
              <a:alpha val="69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State-Transition Graphs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495800" y="1752600"/>
            <a:ext cx="4495800" cy="3200400"/>
          </a:xfrm>
        </p:spPr>
        <p:txBody>
          <a:bodyPr/>
          <a:lstStyle/>
          <a:p>
            <a:r>
              <a:rPr lang="en-US" sz="2400" dirty="0" smtClean="0"/>
              <a:t>State: profile of all routers’ current routes and beliefs about their available routes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Transition: change following route selection or advertisement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0ACDD-3799-C54C-B0DA-D5D9D92E60C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" name="Oval 4"/>
          <p:cNvSpPr/>
          <p:nvPr/>
        </p:nvSpPr>
        <p:spPr bwMode="auto">
          <a:xfrm>
            <a:off x="2133600" y="1818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124200" y="2580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276600" y="1818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35712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05000" y="2809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590800" y="3342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590800" y="23520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32664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295400" y="2428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905000" y="38760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971800" y="40284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581400" y="45618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286000" y="4714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cxnSp>
        <p:nvCxnSpPr>
          <p:cNvPr id="21" name="Straight Arrow Connector 20"/>
          <p:cNvCxnSpPr>
            <a:stCxn id="5" idx="6"/>
            <a:endCxn id="12" idx="1"/>
          </p:cNvCxnSpPr>
          <p:nvPr/>
        </p:nvCxnSpPr>
        <p:spPr bwMode="auto">
          <a:xfrm>
            <a:off x="2438400" y="1971020"/>
            <a:ext cx="197037" cy="425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2" idx="7"/>
            <a:endCxn id="7" idx="3"/>
          </p:cNvCxnSpPr>
          <p:nvPr/>
        </p:nvCxnSpPr>
        <p:spPr bwMode="auto">
          <a:xfrm rot="5400000" flipH="1" flipV="1">
            <a:off x="2927163" y="2002583"/>
            <a:ext cx="3178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7" idx="1"/>
            <a:endCxn id="5" idx="7"/>
          </p:cNvCxnSpPr>
          <p:nvPr/>
        </p:nvCxnSpPr>
        <p:spPr bwMode="auto">
          <a:xfrm rot="16200000" flipV="1">
            <a:off x="2857500" y="1399520"/>
            <a:ext cx="1588" cy="927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5" idx="3"/>
            <a:endCxn id="14" idx="7"/>
          </p:cNvCxnSpPr>
          <p:nvPr/>
        </p:nvCxnSpPr>
        <p:spPr bwMode="auto">
          <a:xfrm rot="5400000">
            <a:off x="1669863" y="1964483"/>
            <a:ext cx="394074" cy="6226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4" idx="6"/>
            <a:endCxn id="9" idx="1"/>
          </p:cNvCxnSpPr>
          <p:nvPr/>
        </p:nvCxnSpPr>
        <p:spPr bwMode="auto">
          <a:xfrm>
            <a:off x="1600200" y="2580620"/>
            <a:ext cx="3494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9" idx="5"/>
            <a:endCxn id="10" idx="1"/>
          </p:cNvCxnSpPr>
          <p:nvPr/>
        </p:nvCxnSpPr>
        <p:spPr bwMode="auto">
          <a:xfrm rot="16200000" flipH="1">
            <a:off x="2241363" y="2993183"/>
            <a:ext cx="3178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5"/>
            <a:endCxn id="6" idx="2"/>
          </p:cNvCxnSpPr>
          <p:nvPr/>
        </p:nvCxnSpPr>
        <p:spPr bwMode="auto">
          <a:xfrm rot="16200000" flipH="1">
            <a:off x="2927163" y="2535982"/>
            <a:ext cx="1208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6" idx="3"/>
            <a:endCxn id="10" idx="0"/>
          </p:cNvCxnSpPr>
          <p:nvPr/>
        </p:nvCxnSpPr>
        <p:spPr bwMode="auto">
          <a:xfrm rot="5400000">
            <a:off x="2705101" y="2878883"/>
            <a:ext cx="501837" cy="425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6" idx="5"/>
            <a:endCxn id="8" idx="0"/>
          </p:cNvCxnSpPr>
          <p:nvPr/>
        </p:nvCxnSpPr>
        <p:spPr bwMode="auto">
          <a:xfrm rot="16200000" flipH="1">
            <a:off x="3155763" y="3069382"/>
            <a:ext cx="7304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10" idx="5"/>
            <a:endCxn id="8" idx="1"/>
          </p:cNvCxnSpPr>
          <p:nvPr/>
        </p:nvCxnSpPr>
        <p:spPr bwMode="auto">
          <a:xfrm rot="16200000" flipH="1">
            <a:off x="3193863" y="3259883"/>
            <a:ext cx="13074" cy="698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0" idx="5"/>
            <a:endCxn id="16" idx="0"/>
          </p:cNvCxnSpPr>
          <p:nvPr/>
        </p:nvCxnSpPr>
        <p:spPr bwMode="auto">
          <a:xfrm rot="16200000" flipH="1">
            <a:off x="2774763" y="3678982"/>
            <a:ext cx="4256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16" idx="7"/>
            <a:endCxn id="8" idx="3"/>
          </p:cNvCxnSpPr>
          <p:nvPr/>
        </p:nvCxnSpPr>
        <p:spPr bwMode="auto">
          <a:xfrm rot="5400000" flipH="1" flipV="1">
            <a:off x="3270063" y="3793283"/>
            <a:ext cx="241674" cy="317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16" idx="4"/>
            <a:endCxn id="17" idx="2"/>
          </p:cNvCxnSpPr>
          <p:nvPr/>
        </p:nvCxnSpPr>
        <p:spPr bwMode="auto">
          <a:xfrm rot="16200000" flipH="1">
            <a:off x="3162300" y="4295120"/>
            <a:ext cx="3810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17" idx="7"/>
            <a:endCxn id="8" idx="4"/>
          </p:cNvCxnSpPr>
          <p:nvPr/>
        </p:nvCxnSpPr>
        <p:spPr bwMode="auto">
          <a:xfrm rot="16200000" flipV="1">
            <a:off x="3384364" y="4149257"/>
            <a:ext cx="730437" cy="1839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9" idx="3"/>
            <a:endCxn id="13" idx="7"/>
          </p:cNvCxnSpPr>
          <p:nvPr/>
        </p:nvCxnSpPr>
        <p:spPr bwMode="auto">
          <a:xfrm rot="5400000">
            <a:off x="1593663" y="2955083"/>
            <a:ext cx="2416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9" idx="4"/>
            <a:endCxn id="15" idx="0"/>
          </p:cNvCxnSpPr>
          <p:nvPr/>
        </p:nvCxnSpPr>
        <p:spPr bwMode="auto">
          <a:xfrm rot="5400000">
            <a:off x="1676400" y="3495020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15" idx="5"/>
            <a:endCxn id="18" idx="0"/>
          </p:cNvCxnSpPr>
          <p:nvPr/>
        </p:nvCxnSpPr>
        <p:spPr bwMode="auto">
          <a:xfrm rot="16200000" flipH="1">
            <a:off x="2012763" y="4288582"/>
            <a:ext cx="5780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stCxn id="18" idx="1"/>
            <a:endCxn id="15" idx="4"/>
          </p:cNvCxnSpPr>
          <p:nvPr/>
        </p:nvCxnSpPr>
        <p:spPr bwMode="auto">
          <a:xfrm rot="16200000" flipV="1">
            <a:off x="1905001" y="4333220"/>
            <a:ext cx="5780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>
            <a:stCxn id="15" idx="1"/>
            <a:endCxn id="13" idx="5"/>
          </p:cNvCxnSpPr>
          <p:nvPr/>
        </p:nvCxnSpPr>
        <p:spPr bwMode="auto">
          <a:xfrm rot="16200000" flipV="1">
            <a:off x="1517463" y="3488483"/>
            <a:ext cx="3940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Curved Left Arrow 63"/>
          <p:cNvSpPr/>
          <p:nvPr/>
        </p:nvSpPr>
        <p:spPr bwMode="auto">
          <a:xfrm>
            <a:off x="3581400" y="18186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5" name="Curved Left Arrow 64"/>
          <p:cNvSpPr/>
          <p:nvPr/>
        </p:nvSpPr>
        <p:spPr bwMode="auto">
          <a:xfrm>
            <a:off x="2209800" y="28092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6" name="Curved Left Arrow 65"/>
          <p:cNvSpPr/>
          <p:nvPr/>
        </p:nvSpPr>
        <p:spPr bwMode="auto">
          <a:xfrm>
            <a:off x="3733800" y="3571220"/>
            <a:ext cx="533400" cy="2286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7" name="Curved Left Arrow 66"/>
          <p:cNvSpPr/>
          <p:nvPr/>
        </p:nvSpPr>
        <p:spPr bwMode="auto">
          <a:xfrm flipH="1" flipV="1">
            <a:off x="762000" y="32664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33600" y="1752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1447800" y="53441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  </a:t>
            </a:r>
            <a:r>
              <a:rPr lang="en-US" dirty="0" smtClean="0"/>
              <a:t>Zero state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 bwMode="auto">
          <a:xfrm>
            <a:off x="1066800" y="586740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1447800" y="586740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28800" y="5772090"/>
            <a:ext cx="1630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Stable </a:t>
            </a:r>
            <a:r>
              <a:rPr lang="en-US" dirty="0" err="1" smtClean="0"/>
              <a:t>state(s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Proof sketch:  Regions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962400" cy="4572000"/>
          </a:xfrm>
        </p:spPr>
        <p:txBody>
          <a:bodyPr/>
          <a:lstStyle/>
          <a:p>
            <a:r>
              <a:rPr lang="en-US" sz="2800" dirty="0" smtClean="0"/>
              <a:t>Stable states: blue, red, …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Nonstable</a:t>
            </a:r>
            <a:r>
              <a:rPr lang="en-US" sz="2800" dirty="0" smtClean="0"/>
              <a:t> states:</a:t>
            </a:r>
          </a:p>
          <a:p>
            <a:pPr lvl="1"/>
            <a:r>
              <a:rPr lang="en-US" sz="2400" dirty="0" smtClean="0"/>
              <a:t>blue if all paths lead to blue stable state</a:t>
            </a:r>
          </a:p>
          <a:p>
            <a:pPr lvl="1"/>
            <a:r>
              <a:rPr lang="en-US" sz="2400" dirty="0" smtClean="0"/>
              <a:t>red if all paths lead to red stable state</a:t>
            </a:r>
          </a:p>
          <a:p>
            <a:pPr lvl="1"/>
            <a:r>
              <a:rPr lang="en-US" sz="2400" i="1" dirty="0" smtClean="0"/>
              <a:t>purple otherwise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988E4-F35B-984F-909D-AE318D0E732A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" name="Oval 4"/>
          <p:cNvSpPr/>
          <p:nvPr/>
        </p:nvSpPr>
        <p:spPr bwMode="auto">
          <a:xfrm>
            <a:off x="6553200" y="18186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C904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543800" y="25806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696200" y="18186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C904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924800" y="35712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324600" y="28092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C904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010400" y="33426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010400" y="23520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C904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638800" y="32664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715000" y="24282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C904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324600" y="38760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391400" y="40284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8001000" y="45618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705600" y="47142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cxnSp>
        <p:nvCxnSpPr>
          <p:cNvPr id="18" name="Straight Arrow Connector 17"/>
          <p:cNvCxnSpPr>
            <a:stCxn id="5" idx="6"/>
            <a:endCxn id="11" idx="1"/>
          </p:cNvCxnSpPr>
          <p:nvPr/>
        </p:nvCxnSpPr>
        <p:spPr bwMode="auto">
          <a:xfrm>
            <a:off x="6858000" y="1971020"/>
            <a:ext cx="197037" cy="425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1" idx="7"/>
            <a:endCxn id="7" idx="3"/>
          </p:cNvCxnSpPr>
          <p:nvPr/>
        </p:nvCxnSpPr>
        <p:spPr bwMode="auto">
          <a:xfrm rot="5400000" flipH="1" flipV="1">
            <a:off x="7346763" y="2002583"/>
            <a:ext cx="3178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" idx="1"/>
            <a:endCxn id="5" idx="7"/>
          </p:cNvCxnSpPr>
          <p:nvPr/>
        </p:nvCxnSpPr>
        <p:spPr bwMode="auto">
          <a:xfrm rot="16200000" flipV="1">
            <a:off x="7277100" y="1399520"/>
            <a:ext cx="1588" cy="927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5" idx="3"/>
            <a:endCxn id="13" idx="7"/>
          </p:cNvCxnSpPr>
          <p:nvPr/>
        </p:nvCxnSpPr>
        <p:spPr bwMode="auto">
          <a:xfrm rot="5400000">
            <a:off x="6089463" y="1964483"/>
            <a:ext cx="394074" cy="6226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3" idx="6"/>
            <a:endCxn id="9" idx="1"/>
          </p:cNvCxnSpPr>
          <p:nvPr/>
        </p:nvCxnSpPr>
        <p:spPr bwMode="auto">
          <a:xfrm>
            <a:off x="6019800" y="2580620"/>
            <a:ext cx="3494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9" idx="5"/>
            <a:endCxn id="10" idx="1"/>
          </p:cNvCxnSpPr>
          <p:nvPr/>
        </p:nvCxnSpPr>
        <p:spPr bwMode="auto">
          <a:xfrm rot="16200000" flipH="1">
            <a:off x="6660963" y="2993183"/>
            <a:ext cx="3178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1" idx="5"/>
            <a:endCxn id="6" idx="2"/>
          </p:cNvCxnSpPr>
          <p:nvPr/>
        </p:nvCxnSpPr>
        <p:spPr bwMode="auto">
          <a:xfrm rot="16200000" flipH="1">
            <a:off x="7346763" y="2535982"/>
            <a:ext cx="1208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6" idx="3"/>
            <a:endCxn id="10" idx="0"/>
          </p:cNvCxnSpPr>
          <p:nvPr/>
        </p:nvCxnSpPr>
        <p:spPr bwMode="auto">
          <a:xfrm rot="5400000">
            <a:off x="7124701" y="2878883"/>
            <a:ext cx="501837" cy="425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6" idx="5"/>
            <a:endCxn id="8" idx="0"/>
          </p:cNvCxnSpPr>
          <p:nvPr/>
        </p:nvCxnSpPr>
        <p:spPr bwMode="auto">
          <a:xfrm rot="16200000" flipH="1">
            <a:off x="7575363" y="3069382"/>
            <a:ext cx="7304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10" idx="5"/>
            <a:endCxn id="8" idx="1"/>
          </p:cNvCxnSpPr>
          <p:nvPr/>
        </p:nvCxnSpPr>
        <p:spPr bwMode="auto">
          <a:xfrm rot="16200000" flipH="1">
            <a:off x="7613463" y="3259883"/>
            <a:ext cx="13074" cy="698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5"/>
            <a:endCxn id="15" idx="0"/>
          </p:cNvCxnSpPr>
          <p:nvPr/>
        </p:nvCxnSpPr>
        <p:spPr bwMode="auto">
          <a:xfrm rot="16200000" flipH="1">
            <a:off x="7194363" y="3678982"/>
            <a:ext cx="4256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5" idx="7"/>
            <a:endCxn id="8" idx="3"/>
          </p:cNvCxnSpPr>
          <p:nvPr/>
        </p:nvCxnSpPr>
        <p:spPr bwMode="auto">
          <a:xfrm rot="5400000" flipH="1" flipV="1">
            <a:off x="7689663" y="3793283"/>
            <a:ext cx="241674" cy="317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5" idx="4"/>
            <a:endCxn id="16" idx="2"/>
          </p:cNvCxnSpPr>
          <p:nvPr/>
        </p:nvCxnSpPr>
        <p:spPr bwMode="auto">
          <a:xfrm rot="16200000" flipH="1">
            <a:off x="7581900" y="4295120"/>
            <a:ext cx="3810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6" idx="7"/>
            <a:endCxn id="8" idx="4"/>
          </p:cNvCxnSpPr>
          <p:nvPr/>
        </p:nvCxnSpPr>
        <p:spPr bwMode="auto">
          <a:xfrm rot="16200000" flipV="1">
            <a:off x="7803964" y="4149257"/>
            <a:ext cx="730437" cy="1839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9" idx="3"/>
            <a:endCxn id="12" idx="7"/>
          </p:cNvCxnSpPr>
          <p:nvPr/>
        </p:nvCxnSpPr>
        <p:spPr bwMode="auto">
          <a:xfrm rot="5400000">
            <a:off x="6013263" y="2955083"/>
            <a:ext cx="2416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9" idx="4"/>
            <a:endCxn id="14" idx="0"/>
          </p:cNvCxnSpPr>
          <p:nvPr/>
        </p:nvCxnSpPr>
        <p:spPr bwMode="auto">
          <a:xfrm rot="5400000">
            <a:off x="6096000" y="3495020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14" idx="5"/>
            <a:endCxn id="17" idx="0"/>
          </p:cNvCxnSpPr>
          <p:nvPr/>
        </p:nvCxnSpPr>
        <p:spPr bwMode="auto">
          <a:xfrm rot="16200000" flipH="1">
            <a:off x="6432363" y="4288582"/>
            <a:ext cx="5780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17" idx="1"/>
            <a:endCxn id="14" idx="4"/>
          </p:cNvCxnSpPr>
          <p:nvPr/>
        </p:nvCxnSpPr>
        <p:spPr bwMode="auto">
          <a:xfrm rot="16200000" flipV="1">
            <a:off x="6324601" y="4333220"/>
            <a:ext cx="5780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14" idx="1"/>
            <a:endCxn id="12" idx="5"/>
          </p:cNvCxnSpPr>
          <p:nvPr/>
        </p:nvCxnSpPr>
        <p:spPr bwMode="auto">
          <a:xfrm rot="16200000" flipV="1">
            <a:off x="5937063" y="3488483"/>
            <a:ext cx="3940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Curved Left Arrow 36"/>
          <p:cNvSpPr/>
          <p:nvPr/>
        </p:nvSpPr>
        <p:spPr bwMode="auto">
          <a:xfrm>
            <a:off x="8001000" y="18186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38" name="Curved Left Arrow 37"/>
          <p:cNvSpPr/>
          <p:nvPr/>
        </p:nvSpPr>
        <p:spPr bwMode="auto">
          <a:xfrm>
            <a:off x="6629400" y="28092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39" name="Curved Left Arrow 38"/>
          <p:cNvSpPr/>
          <p:nvPr/>
        </p:nvSpPr>
        <p:spPr bwMode="auto">
          <a:xfrm>
            <a:off x="8153400" y="3571220"/>
            <a:ext cx="533400" cy="2286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40" name="Curved Left Arrow 39"/>
          <p:cNvSpPr/>
          <p:nvPr/>
        </p:nvSpPr>
        <p:spPr bwMode="auto">
          <a:xfrm flipH="1" flipV="1">
            <a:off x="5181600" y="32664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53200" y="1762780"/>
            <a:ext cx="381000" cy="523220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Sketch: Confluence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01000" cy="4572000"/>
          </a:xfrm>
        </p:spPr>
        <p:txBody>
          <a:bodyPr/>
          <a:lstStyle/>
          <a:p>
            <a:r>
              <a:rPr lang="en-US" sz="2800" dirty="0" smtClean="0"/>
              <a:t>Key lemma: from any purple state </a:t>
            </a:r>
            <a:r>
              <a:rPr lang="en-US" sz="2800" i="1" dirty="0" err="1" smtClean="0"/>
              <a:t>p</a:t>
            </a:r>
            <a:r>
              <a:rPr lang="en-US" sz="2800" dirty="0" smtClean="0"/>
              <a:t>, there is a (fair) path to another purple state</a:t>
            </a:r>
          </a:p>
          <a:p>
            <a:r>
              <a:rPr lang="en-US" sz="2800" dirty="0" smtClean="0"/>
              <a:t>Proof:</a:t>
            </a:r>
          </a:p>
          <a:p>
            <a:pPr lvl="1"/>
            <a:r>
              <a:rPr lang="en-US" sz="2400" dirty="0" smtClean="0"/>
              <a:t>If all paths to red states, </a:t>
            </a:r>
            <a:r>
              <a:rPr lang="en-US" sz="2400" i="1" dirty="0" err="1" smtClean="0"/>
              <a:t>p</a:t>
            </a:r>
            <a:r>
              <a:rPr lang="en-US" sz="2400" dirty="0" smtClean="0"/>
              <a:t> would be red</a:t>
            </a:r>
          </a:p>
          <a:p>
            <a:pPr lvl="1"/>
            <a:r>
              <a:rPr lang="en-US" sz="2400" dirty="0" smtClean="0"/>
              <a:t>cannot have paths to both blue and red state: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=&gt; must have path to some purple state </a:t>
            </a:r>
            <a:r>
              <a:rPr lang="en-US" sz="2400" i="1" dirty="0" err="1" smtClean="0"/>
              <a:t>p</a:t>
            </a:r>
            <a:r>
              <a:rPr lang="en-US" sz="2400" i="1" dirty="0" smtClean="0"/>
              <a:t>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3C730-269F-DA46-9C90-F346944D21A3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6" name="TextBox 25"/>
          <p:cNvSpPr txBox="1"/>
          <p:nvPr/>
        </p:nvSpPr>
        <p:spPr>
          <a:xfrm>
            <a:off x="5257800" y="4876800"/>
            <a:ext cx="398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</a:t>
            </a:r>
            <a:endParaRPr lang="en-US" i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3810000" y="4000380"/>
            <a:ext cx="1676400" cy="1638420"/>
            <a:chOff x="7162800" y="1962090"/>
            <a:chExt cx="1676400" cy="1638420"/>
          </a:xfrm>
        </p:grpSpPr>
        <p:sp>
          <p:nvSpPr>
            <p:cNvPr id="5" name="Oval 4"/>
            <p:cNvSpPr/>
            <p:nvPr/>
          </p:nvSpPr>
          <p:spPr bwMode="auto">
            <a:xfrm>
              <a:off x="7848600" y="20574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rgbClr val="C904B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8534400" y="25908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7162800" y="25146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  <p:cxnSp>
          <p:nvCxnSpPr>
            <p:cNvPr id="8" name="Straight Arrow Connector 7"/>
            <p:cNvCxnSpPr>
              <a:stCxn id="5" idx="5"/>
              <a:endCxn id="6" idx="1"/>
            </p:cNvCxnSpPr>
            <p:nvPr/>
          </p:nvCxnSpPr>
          <p:spPr bwMode="auto">
            <a:xfrm rot="16200000" flipH="1">
              <a:off x="8184963" y="2241363"/>
              <a:ext cx="317874" cy="4702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5" idx="3"/>
              <a:endCxn id="7" idx="7"/>
            </p:cNvCxnSpPr>
            <p:nvPr/>
          </p:nvCxnSpPr>
          <p:spPr bwMode="auto">
            <a:xfrm rot="5400000">
              <a:off x="7537263" y="2203263"/>
              <a:ext cx="241674" cy="4702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7848600" y="1962090"/>
              <a:ext cx="4187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/>
                <a:t>p</a:t>
              </a:r>
              <a:endParaRPr lang="en-US" i="1" dirty="0"/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8534400" y="32766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49666" y="2114490"/>
              <a:ext cx="3989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en-US" i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211666" y="2876490"/>
              <a:ext cx="3989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en-US" i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29600" y="2114490"/>
              <a:ext cx="3989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en-US" i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49666" y="2743200"/>
              <a:ext cx="3989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en-US" i="1" dirty="0"/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7848600" y="2895600"/>
              <a:ext cx="304800" cy="304800"/>
            </a:xfrm>
            <a:prstGeom prst="ellips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  <p:cxnSp>
          <p:nvCxnSpPr>
            <p:cNvPr id="21" name="Straight Arrow Connector 20"/>
            <p:cNvCxnSpPr>
              <a:stCxn id="7" idx="5"/>
              <a:endCxn id="19" idx="1"/>
            </p:cNvCxnSpPr>
            <p:nvPr/>
          </p:nvCxnSpPr>
          <p:spPr bwMode="auto">
            <a:xfrm rot="16200000" flipH="1">
              <a:off x="7575363" y="2622363"/>
              <a:ext cx="165474" cy="4702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9" idx="5"/>
              <a:endCxn id="14" idx="1"/>
            </p:cNvCxnSpPr>
            <p:nvPr/>
          </p:nvCxnSpPr>
          <p:spPr bwMode="auto">
            <a:xfrm rot="16200000" flipH="1">
              <a:off x="8261163" y="3003363"/>
              <a:ext cx="165474" cy="4702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6" idx="4"/>
              <a:endCxn id="14" idx="0"/>
            </p:cNvCxnSpPr>
            <p:nvPr/>
          </p:nvCxnSpPr>
          <p:spPr bwMode="auto">
            <a:xfrm rot="5400000">
              <a:off x="8496300" y="30861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8534400" y="3200400"/>
              <a:ext cx="2985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?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172200" y="4495800"/>
            <a:ext cx="2469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a,b</a:t>
            </a:r>
            <a:r>
              <a:rPr lang="en-US" i="1" dirty="0" smtClean="0"/>
              <a:t> : different actions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4800600"/>
            <a:ext cx="7391400" cy="762000"/>
          </a:xfrm>
          <a:prstGeom prst="rect">
            <a:avLst/>
          </a:prstGeom>
          <a:solidFill>
            <a:srgbClr val="FFFF00">
              <a:alpha val="69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 smtClean="0"/>
              <a:t>If there are 2 or more stable states, zero state is purple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From every purple state, fair path to another purple state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Finite number of states=&gt; must cycle sometime</a:t>
            </a:r>
          </a:p>
          <a:p>
            <a:pPr>
              <a:buNone/>
            </a:pPr>
            <a:r>
              <a:rPr lang="en-US" sz="2800" dirty="0" smtClean="0"/>
              <a:t>=&gt; BGP can oscillate on this instance!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BD3A0-4CCD-E041-896A-A7798B28E8A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Convergence Time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Gao</a:t>
            </a:r>
            <a:r>
              <a:rPr lang="en-US" sz="2800" dirty="0" smtClean="0"/>
              <a:t>-Rexford conditions</a:t>
            </a:r>
            <a:endParaRPr lang="en-US" sz="2800" dirty="0" smtClean="0"/>
          </a:p>
          <a:p>
            <a:pPr lvl="1"/>
            <a:r>
              <a:rPr lang="en-US" sz="2400" dirty="0" smtClean="0"/>
              <a:t>Assume</a:t>
            </a:r>
            <a:r>
              <a:rPr lang="en-US" sz="2400" dirty="0" smtClean="0"/>
              <a:t>: longest </a:t>
            </a:r>
            <a:r>
              <a:rPr lang="en-US" sz="2400" dirty="0" err="1" smtClean="0"/>
              <a:t>cust-prov</a:t>
            </a:r>
            <a:r>
              <a:rPr lang="en-US" sz="2400" dirty="0" smtClean="0"/>
              <a:t> chain length is </a:t>
            </a:r>
            <a:r>
              <a:rPr lang="en-US" sz="2400" dirty="0" err="1" smtClean="0"/>
              <a:t>α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r>
              <a:rPr lang="en-US" dirty="0" smtClean="0"/>
              <a:t>Asynchronous model</a:t>
            </a:r>
            <a:endParaRPr lang="en-US" sz="2800" dirty="0" smtClean="0"/>
          </a:p>
          <a:p>
            <a:pPr lvl="1"/>
            <a:r>
              <a:rPr lang="en-US" sz="2400" dirty="0" smtClean="0"/>
              <a:t>“Phase”: each router triggered at least once</a:t>
            </a:r>
          </a:p>
          <a:p>
            <a:endParaRPr lang="en-US" sz="2800" dirty="0" smtClean="0"/>
          </a:p>
          <a:p>
            <a:r>
              <a:rPr lang="en-US" sz="2800" dirty="0" smtClean="0"/>
              <a:t>Result: reach stable solution in at most 2α+2 phases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4B865-414C-F442-A205-030498F9926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&amp; Future Work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result applies to [GSW] and other models</a:t>
            </a:r>
          </a:p>
          <a:p>
            <a:endParaRPr lang="en-US" dirty="0" smtClean="0"/>
          </a:p>
          <a:p>
            <a:r>
              <a:rPr lang="en-US" dirty="0" smtClean="0"/>
              <a:t>Average case instead of worst-case?</a:t>
            </a:r>
          </a:p>
          <a:p>
            <a:endParaRPr lang="en-US" dirty="0" smtClean="0"/>
          </a:p>
          <a:p>
            <a:r>
              <a:rPr lang="en-US" dirty="0" smtClean="0"/>
              <a:t>Compositional theory for safe policies?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68004-7AAA-7242-81E8-19E2952809E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 you</a:t>
            </a:r>
          </a:p>
          <a:p>
            <a:r>
              <a:rPr lang="en-US" smtClean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666C3-3625-C04F-8D8E-70A8E875987C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Border Gateway Protocol (BGP)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Path-vector routing</a:t>
            </a:r>
          </a:p>
          <a:p>
            <a:r>
              <a:rPr lang="en-US" dirty="0" smtClean="0"/>
              <a:t>Routing between Autonomous Systems</a:t>
            </a:r>
          </a:p>
          <a:p>
            <a:pPr lvl="1"/>
            <a:r>
              <a:rPr lang="en-US" dirty="0" err="1" smtClean="0"/>
              <a:t>ASes</a:t>
            </a:r>
            <a:r>
              <a:rPr lang="en-US" dirty="0" smtClean="0"/>
              <a:t> can apply routing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66D3B-31CA-7744-9D04-FA4F07E561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5" name="Summing Junction 4"/>
          <p:cNvSpPr/>
          <p:nvPr/>
        </p:nvSpPr>
        <p:spPr bwMode="auto">
          <a:xfrm>
            <a:off x="1981200" y="4495800"/>
            <a:ext cx="381000" cy="381000"/>
          </a:xfrm>
          <a:prstGeom prst="flowChartSummingJunction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" name="Summing Junction 5"/>
          <p:cNvSpPr/>
          <p:nvPr/>
        </p:nvSpPr>
        <p:spPr bwMode="auto">
          <a:xfrm>
            <a:off x="2438400" y="4648200"/>
            <a:ext cx="381000" cy="381000"/>
          </a:xfrm>
          <a:prstGeom prst="flowChartSummingJunction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685800" y="4343400"/>
            <a:ext cx="2362200" cy="1219200"/>
          </a:xfrm>
          <a:prstGeom prst="cloud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3505200" y="3505200"/>
            <a:ext cx="2362200" cy="1219200"/>
          </a:xfrm>
          <a:prstGeom prst="cloud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3657600" y="5181600"/>
            <a:ext cx="2362200" cy="1219200"/>
          </a:xfrm>
          <a:prstGeom prst="cloud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5943600" y="3962400"/>
            <a:ext cx="2362200" cy="1219200"/>
          </a:xfrm>
          <a:prstGeom prst="cloud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1" name="Summing Junction 10"/>
          <p:cNvSpPr/>
          <p:nvPr/>
        </p:nvSpPr>
        <p:spPr bwMode="auto">
          <a:xfrm>
            <a:off x="4114800" y="3962400"/>
            <a:ext cx="381000" cy="381000"/>
          </a:xfrm>
          <a:prstGeom prst="flowChartSummingJunction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2" name="Summing Junction 11"/>
          <p:cNvSpPr/>
          <p:nvPr/>
        </p:nvSpPr>
        <p:spPr bwMode="auto">
          <a:xfrm>
            <a:off x="4724400" y="3810000"/>
            <a:ext cx="381000" cy="381000"/>
          </a:xfrm>
          <a:prstGeom prst="flowChartSummingJunction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3" name="Summing Junction 12"/>
          <p:cNvSpPr/>
          <p:nvPr/>
        </p:nvSpPr>
        <p:spPr bwMode="auto">
          <a:xfrm>
            <a:off x="4419600" y="5486400"/>
            <a:ext cx="381000" cy="381000"/>
          </a:xfrm>
          <a:prstGeom prst="flowChartSummingJunction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4" name="Summing Junction 13"/>
          <p:cNvSpPr/>
          <p:nvPr/>
        </p:nvSpPr>
        <p:spPr bwMode="auto">
          <a:xfrm>
            <a:off x="6705600" y="4495800"/>
            <a:ext cx="381000" cy="381000"/>
          </a:xfrm>
          <a:prstGeom prst="flowChartSummingJunction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cxnSp>
        <p:nvCxnSpPr>
          <p:cNvPr id="16" name="Straight Arrow Connector 15"/>
          <p:cNvCxnSpPr>
            <a:stCxn id="12" idx="6"/>
            <a:endCxn id="14" idx="1"/>
          </p:cNvCxnSpPr>
          <p:nvPr/>
        </p:nvCxnSpPr>
        <p:spPr bwMode="auto">
          <a:xfrm>
            <a:off x="5105400" y="4000500"/>
            <a:ext cx="1655996" cy="551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3" idx="7"/>
            <a:endCxn id="14" idx="3"/>
          </p:cNvCxnSpPr>
          <p:nvPr/>
        </p:nvCxnSpPr>
        <p:spPr bwMode="auto">
          <a:xfrm rot="5400000" flipH="1" flipV="1">
            <a:off x="5392504" y="4173304"/>
            <a:ext cx="721192" cy="20165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6" idx="6"/>
            <a:endCxn id="13" idx="1"/>
          </p:cNvCxnSpPr>
          <p:nvPr/>
        </p:nvCxnSpPr>
        <p:spPr bwMode="auto">
          <a:xfrm>
            <a:off x="2819400" y="4838700"/>
            <a:ext cx="1655996" cy="7034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11" idx="3"/>
          </p:cNvCxnSpPr>
          <p:nvPr/>
        </p:nvCxnSpPr>
        <p:spPr bwMode="auto">
          <a:xfrm flipV="1">
            <a:off x="2286000" y="4287604"/>
            <a:ext cx="1884596" cy="2081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1" idx="7"/>
            <a:endCxn id="12" idx="1"/>
          </p:cNvCxnSpPr>
          <p:nvPr/>
        </p:nvCxnSpPr>
        <p:spPr bwMode="auto">
          <a:xfrm rot="5400000" flipH="1" flipV="1">
            <a:off x="4533900" y="3771900"/>
            <a:ext cx="152400" cy="340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5" idx="5"/>
            <a:endCxn id="6" idx="1"/>
          </p:cNvCxnSpPr>
          <p:nvPr/>
        </p:nvCxnSpPr>
        <p:spPr bwMode="auto">
          <a:xfrm rot="5400000" flipH="1" flipV="1">
            <a:off x="2341796" y="4668604"/>
            <a:ext cx="117008" cy="1877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219200" y="5029200"/>
            <a:ext cx="851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AT&amp;T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419600" y="5791200"/>
            <a:ext cx="1082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Comcast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495800" y="4114800"/>
            <a:ext cx="996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Akamai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149016" y="4114800"/>
            <a:ext cx="928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Yahoo!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Convergence/Oscillation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Uncoordinated policies can lead to persistent global route oscillations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[</a:t>
            </a:r>
            <a:r>
              <a:rPr lang="en-US" sz="2800" dirty="0" err="1" smtClean="0"/>
              <a:t>Varadhan</a:t>
            </a:r>
            <a:r>
              <a:rPr lang="en-US" sz="2800" dirty="0" smtClean="0"/>
              <a:t>, </a:t>
            </a:r>
            <a:r>
              <a:rPr lang="en-US" sz="2800" dirty="0" err="1" smtClean="0"/>
              <a:t>Govindan</a:t>
            </a:r>
            <a:r>
              <a:rPr lang="en-US" sz="2800" dirty="0" smtClean="0"/>
              <a:t>, </a:t>
            </a:r>
            <a:r>
              <a:rPr lang="en-US" sz="2800" dirty="0" err="1" smtClean="0"/>
              <a:t>Estrin</a:t>
            </a:r>
            <a:r>
              <a:rPr lang="en-US" sz="2800" dirty="0" smtClean="0"/>
              <a:t>]</a:t>
            </a:r>
          </a:p>
          <a:p>
            <a:endParaRPr lang="en-US" sz="2800" dirty="0" smtClean="0"/>
          </a:p>
          <a:p>
            <a:r>
              <a:rPr lang="en-US" sz="2800" dirty="0" smtClean="0"/>
              <a:t>[Griffin, </a:t>
            </a:r>
            <a:r>
              <a:rPr lang="en-US" sz="2800" dirty="0" err="1" smtClean="0"/>
              <a:t>Wilfong</a:t>
            </a:r>
            <a:r>
              <a:rPr lang="en-US" sz="2800" dirty="0" smtClean="0"/>
              <a:t>], [Griffin, Shepherd, </a:t>
            </a:r>
            <a:r>
              <a:rPr lang="en-US" sz="2800" dirty="0" err="1" smtClean="0"/>
              <a:t>Wilfong</a:t>
            </a:r>
            <a:r>
              <a:rPr lang="en-US" sz="2800" dirty="0" smtClean="0"/>
              <a:t>]</a:t>
            </a:r>
          </a:p>
          <a:p>
            <a:pPr lvl="1"/>
            <a:r>
              <a:rPr lang="en-US" sz="2400" dirty="0" smtClean="0"/>
              <a:t>Several sufficient conditions for stable convergence [GR01, GGR01,GJR03,FJB05,..]</a:t>
            </a:r>
          </a:p>
          <a:p>
            <a:pPr lvl="1"/>
            <a:r>
              <a:rPr lang="en-US" sz="2400" dirty="0" smtClean="0"/>
              <a:t>open question: can a network have two stable solutions, but no oscillation?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0EAA8-85E3-964D-8172-1E353FFCDC3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stable solutions imply potential BGP oscillations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4918B-4A13-EE41-BDD5-50BE40B1FC89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stable solutions imply potential BGP oscillations</a:t>
            </a:r>
          </a:p>
          <a:p>
            <a:endParaRPr lang="en-US" dirty="0" smtClean="0"/>
          </a:p>
          <a:p>
            <a:r>
              <a:rPr lang="en-US" dirty="0" smtClean="0"/>
              <a:t>If preferences satisfy </a:t>
            </a:r>
            <a:r>
              <a:rPr lang="en-US" dirty="0" err="1" smtClean="0"/>
              <a:t>Gao</a:t>
            </a:r>
            <a:r>
              <a:rPr lang="en-US" dirty="0" smtClean="0"/>
              <a:t>-</a:t>
            </a:r>
            <a:r>
              <a:rPr lang="en-US" dirty="0" smtClean="0"/>
              <a:t>Rexford constraints</a:t>
            </a:r>
          </a:p>
          <a:p>
            <a:pPr lvl="1"/>
            <a:r>
              <a:rPr lang="en-US" dirty="0" smtClean="0"/>
              <a:t>Convergence of </a:t>
            </a:r>
            <a:r>
              <a:rPr lang="en-US" i="1" dirty="0" err="1" smtClean="0"/>
              <a:t>n</a:t>
            </a:r>
            <a:r>
              <a:rPr lang="en-US" dirty="0" smtClean="0"/>
              <a:t> AS network could require </a:t>
            </a:r>
            <a:r>
              <a:rPr lang="en-US" dirty="0" err="1" smtClean="0"/>
              <a:t>Ω(</a:t>
            </a:r>
            <a:r>
              <a:rPr lang="en-US" i="1" dirty="0" err="1" smtClean="0"/>
              <a:t>n</a:t>
            </a:r>
            <a:r>
              <a:rPr lang="en-US" dirty="0" smtClean="0"/>
              <a:t>) time</a:t>
            </a:r>
            <a:r>
              <a:rPr lang="en-US" dirty="0" smtClean="0"/>
              <a:t> </a:t>
            </a:r>
            <a:r>
              <a:rPr lang="en-US" dirty="0" smtClean="0"/>
              <a:t>i</a:t>
            </a:r>
            <a:r>
              <a:rPr lang="en-US" dirty="0" smtClean="0"/>
              <a:t>n </a:t>
            </a:r>
            <a:r>
              <a:rPr lang="en-US" dirty="0" smtClean="0"/>
              <a:t>the </a:t>
            </a:r>
            <a:r>
              <a:rPr lang="en-US" dirty="0" err="1" smtClean="0"/>
              <a:t>wost</a:t>
            </a:r>
            <a:r>
              <a:rPr lang="en-US" dirty="0" smtClean="0"/>
              <a:t> case</a:t>
            </a:r>
            <a:endParaRPr lang="en-US" dirty="0" smtClean="0"/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α</a:t>
            </a:r>
            <a:r>
              <a:rPr lang="en-US" dirty="0" smtClean="0"/>
              <a:t>-level </a:t>
            </a:r>
            <a:r>
              <a:rPr lang="en-US" dirty="0" smtClean="0"/>
              <a:t>hierarchy, BGP converges after at most 2α+2 “phases”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4918B-4A13-EE41-BDD5-50BE40B1FC89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 bwMode="auto">
          <a:xfrm>
            <a:off x="5943600" y="2743200"/>
            <a:ext cx="2362200" cy="304800"/>
          </a:xfrm>
          <a:prstGeom prst="rect">
            <a:avLst/>
          </a:prstGeom>
          <a:solidFill>
            <a:srgbClr val="FFFF00">
              <a:alpha val="58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model: Routes and Preferences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800600"/>
          </a:xfrm>
        </p:spPr>
        <p:txBody>
          <a:bodyPr/>
          <a:lstStyle/>
          <a:p>
            <a:r>
              <a:rPr lang="en-US" sz="2800" dirty="0" smtClean="0"/>
              <a:t>Atomic AS/ representative router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Router state:</a:t>
            </a:r>
          </a:p>
          <a:p>
            <a:pPr lvl="1"/>
            <a:r>
              <a:rPr lang="en-US" sz="2400" dirty="0" smtClean="0"/>
              <a:t>Available routes to each destination</a:t>
            </a:r>
          </a:p>
          <a:p>
            <a:pPr lvl="1"/>
            <a:r>
              <a:rPr lang="en-US" sz="2400" dirty="0" smtClean="0"/>
              <a:t>Route preference rules</a:t>
            </a:r>
          </a:p>
          <a:p>
            <a:pPr lvl="1"/>
            <a:r>
              <a:rPr lang="en-US" sz="2400" dirty="0" smtClean="0"/>
              <a:t>Currently selected route</a:t>
            </a:r>
          </a:p>
          <a:p>
            <a:r>
              <a:rPr lang="en-US" sz="2800" dirty="0" smtClean="0"/>
              <a:t>Abstract away export filters, </a:t>
            </a:r>
            <a:r>
              <a:rPr lang="en-US" sz="2800" dirty="0" err="1" smtClean="0"/>
              <a:t>MEDs</a:t>
            </a:r>
            <a:r>
              <a:rPr lang="en-US" sz="2800" dirty="0" smtClean="0"/>
              <a:t>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CB61F-6968-994A-867F-5B98E1BDF9B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" name="Summing Junction 4"/>
          <p:cNvSpPr/>
          <p:nvPr/>
        </p:nvSpPr>
        <p:spPr bwMode="auto">
          <a:xfrm>
            <a:off x="3733800" y="2590800"/>
            <a:ext cx="1143000" cy="762000"/>
          </a:xfrm>
          <a:prstGeom prst="flowChartSummingJunction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" name="Cloud 5"/>
          <p:cNvSpPr/>
          <p:nvPr/>
        </p:nvSpPr>
        <p:spPr bwMode="auto">
          <a:xfrm>
            <a:off x="3048000" y="2362200"/>
            <a:ext cx="2362200" cy="1219200"/>
          </a:xfrm>
          <a:prstGeom prst="cloud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943600" y="2438400"/>
            <a:ext cx="2362200" cy="1295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943600" y="2743200"/>
            <a:ext cx="23622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943600" y="3048000"/>
            <a:ext cx="23622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943600" y="3351212"/>
            <a:ext cx="23622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6134100" y="3086100"/>
            <a:ext cx="1295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943600" y="2057400"/>
            <a:ext cx="597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dest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174585" y="2038290"/>
            <a:ext cx="711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</a:t>
            </a:r>
            <a:endParaRPr lang="en-US" dirty="0"/>
          </a:p>
        </p:txBody>
      </p:sp>
      <p:cxnSp>
        <p:nvCxnSpPr>
          <p:cNvPr id="17" name="Straight Connector 16"/>
          <p:cNvCxnSpPr>
            <a:stCxn id="5" idx="7"/>
          </p:cNvCxnSpPr>
          <p:nvPr/>
        </p:nvCxnSpPr>
        <p:spPr bwMode="auto">
          <a:xfrm rot="5400000" flipH="1" flipV="1">
            <a:off x="5232610" y="1915202"/>
            <a:ext cx="263992" cy="131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5" idx="6"/>
          </p:cNvCxnSpPr>
          <p:nvPr/>
        </p:nvCxnSpPr>
        <p:spPr bwMode="auto">
          <a:xfrm>
            <a:off x="4876800" y="2971800"/>
            <a:ext cx="1066800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019800" y="2362200"/>
            <a:ext cx="640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19800" y="2667000"/>
            <a:ext cx="640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64830" y="2952690"/>
            <a:ext cx="640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64830" y="3276600"/>
            <a:ext cx="640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0" y="2362200"/>
            <a:ext cx="1069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AS3;AS1</a:t>
            </a:r>
            <a:endParaRPr 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6722171" y="2678668"/>
            <a:ext cx="165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AS27;AS3;AS1</a:t>
            </a:r>
            <a:endParaRPr lang="en-US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6778813" y="2983468"/>
            <a:ext cx="1589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AS8; AS4;AS1</a:t>
            </a:r>
            <a:endParaRPr lang="en-US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6781800" y="3288268"/>
            <a:ext cx="1069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AS4;AS2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838200" y="2438400"/>
            <a:ext cx="1752600" cy="1066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14400" y="2209800"/>
            <a:ext cx="15953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Prefer AS27</a:t>
            </a:r>
          </a:p>
          <a:p>
            <a:r>
              <a:rPr lang="en-US" dirty="0" smtClean="0"/>
              <a:t>Prefer shorter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590800" y="2438400"/>
            <a:ext cx="121920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2590800" y="3124200"/>
            <a:ext cx="114300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609600" y="5638800"/>
            <a:ext cx="4800600" cy="914400"/>
          </a:xfrm>
          <a:prstGeom prst="rect">
            <a:avLst/>
          </a:prstGeom>
          <a:solidFill>
            <a:srgbClr val="FFFF00">
              <a:alpha val="60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486400" y="838200"/>
            <a:ext cx="3657600" cy="5105400"/>
          </a:xfrm>
          <a:prstGeom prst="rect">
            <a:avLst/>
          </a:prstGeom>
          <a:solidFill>
            <a:schemeClr val="accent3">
              <a:lumMod val="65000"/>
              <a:alpha val="59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en-US" dirty="0" smtClean="0"/>
              <a:t>BGP model: Dynamics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E94D2-F5EB-3142-80E7-933B2BE5DB8B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grpSp>
        <p:nvGrpSpPr>
          <p:cNvPr id="9" name="Group 8"/>
          <p:cNvGrpSpPr/>
          <p:nvPr/>
        </p:nvGrpSpPr>
        <p:grpSpPr>
          <a:xfrm>
            <a:off x="5562600" y="2819400"/>
            <a:ext cx="1752600" cy="1295400"/>
            <a:chOff x="3048000" y="2514600"/>
            <a:chExt cx="2362200" cy="1219200"/>
          </a:xfrm>
        </p:grpSpPr>
        <p:sp>
          <p:nvSpPr>
            <p:cNvPr id="5" name="Summing Junction 4"/>
            <p:cNvSpPr/>
            <p:nvPr/>
          </p:nvSpPr>
          <p:spPr bwMode="auto">
            <a:xfrm>
              <a:off x="3733800" y="2743200"/>
              <a:ext cx="1143000" cy="762000"/>
            </a:xfrm>
            <a:prstGeom prst="flowChartSummingJunction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  <p:sp>
          <p:nvSpPr>
            <p:cNvPr id="6" name="Cloud 5"/>
            <p:cNvSpPr/>
            <p:nvPr/>
          </p:nvSpPr>
          <p:spPr bwMode="auto">
            <a:xfrm>
              <a:off x="3048000" y="2514600"/>
              <a:ext cx="2362200" cy="1219200"/>
            </a:xfrm>
            <a:prstGeom prst="cloud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696200" y="1600200"/>
            <a:ext cx="1295400" cy="838200"/>
            <a:chOff x="3048000" y="2514600"/>
            <a:chExt cx="2362200" cy="1219200"/>
          </a:xfrm>
        </p:grpSpPr>
        <p:sp>
          <p:nvSpPr>
            <p:cNvPr id="15" name="Summing Junction 14"/>
            <p:cNvSpPr/>
            <p:nvPr/>
          </p:nvSpPr>
          <p:spPr bwMode="auto">
            <a:xfrm>
              <a:off x="3733800" y="2743200"/>
              <a:ext cx="1143000" cy="762000"/>
            </a:xfrm>
            <a:prstGeom prst="flowChartSummingJunction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  <p:sp>
          <p:nvSpPr>
            <p:cNvPr id="16" name="Cloud 15"/>
            <p:cNvSpPr/>
            <p:nvPr/>
          </p:nvSpPr>
          <p:spPr bwMode="auto">
            <a:xfrm>
              <a:off x="3048000" y="2514600"/>
              <a:ext cx="2362200" cy="1219200"/>
            </a:xfrm>
            <a:prstGeom prst="cloud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96200" y="3886200"/>
            <a:ext cx="1295400" cy="838200"/>
            <a:chOff x="3048000" y="2514600"/>
            <a:chExt cx="2362200" cy="1219200"/>
          </a:xfrm>
        </p:grpSpPr>
        <p:sp>
          <p:nvSpPr>
            <p:cNvPr id="18" name="Summing Junction 17"/>
            <p:cNvSpPr/>
            <p:nvPr/>
          </p:nvSpPr>
          <p:spPr bwMode="auto">
            <a:xfrm>
              <a:off x="3742765" y="2743201"/>
              <a:ext cx="1142999" cy="762000"/>
            </a:xfrm>
            <a:prstGeom prst="flowChartSummingJunction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  <p:sp>
          <p:nvSpPr>
            <p:cNvPr id="19" name="Cloud 18"/>
            <p:cNvSpPr/>
            <p:nvPr/>
          </p:nvSpPr>
          <p:spPr bwMode="auto">
            <a:xfrm>
              <a:off x="3048000" y="2514600"/>
              <a:ext cx="2362200" cy="1219200"/>
            </a:xfrm>
            <a:prstGeom prst="cloud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7" charset="0"/>
                <a:ea typeface="ヒラギノ角ゴ Pro W3" pitchFamily="-107" charset="-128"/>
                <a:cs typeface="ヒラギノ角ゴ Pro W3" pitchFamily="-107" charset="-128"/>
              </a:endParaRPr>
            </a:p>
          </p:txBody>
        </p:sp>
      </p:grp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6911708" y="1907222"/>
            <a:ext cx="955074" cy="15496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16200000" flipH="1">
            <a:off x="6995648" y="3317172"/>
            <a:ext cx="792110" cy="15545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>
            <a:off x="7086062" y="1976977"/>
            <a:ext cx="995364" cy="160388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5600" y="3581401"/>
            <a:ext cx="1371600" cy="72390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76200" y="1398924"/>
            <a:ext cx="55626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Each AS </a:t>
            </a:r>
            <a:r>
              <a:rPr lang="en-US" sz="2800" i="1" dirty="0" err="1" smtClean="0"/>
              <a:t>i</a:t>
            </a:r>
            <a:r>
              <a:rPr lang="en-US" sz="2800" dirty="0" smtClean="0"/>
              <a:t> actions: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400" dirty="0" smtClean="0"/>
              <a:t>select best route from available routes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advertise current route to neighbor </a:t>
            </a:r>
            <a:r>
              <a:rPr lang="en-US" sz="2400" i="1" dirty="0" err="1" smtClean="0"/>
              <a:t>j</a:t>
            </a:r>
            <a:endParaRPr lang="en-US" sz="2400" i="1" dirty="0" smtClean="0"/>
          </a:p>
          <a:p>
            <a:pPr>
              <a:buFont typeface="Arial"/>
              <a:buChar char="•"/>
            </a:pPr>
            <a:endParaRPr lang="en-US" sz="2800" i="1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Evolution governed by sequence of action events</a:t>
            </a:r>
          </a:p>
          <a:p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Arbitrary (adversarial) timing, with two restrictions: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 Fair sequence (no starvation)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i="1" dirty="0" smtClean="0"/>
              <a:t>Messages not delayed in transit (though may be dropped/lost) </a:t>
            </a:r>
            <a:endParaRPr lang="en-US" sz="28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152400" y="914400"/>
            <a:ext cx="3864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(for any one destination)</a:t>
            </a:r>
            <a:endParaRPr lang="en-US" sz="28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6248400" y="2362200"/>
            <a:ext cx="404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/>
              <a:t>i</a:t>
            </a:r>
            <a:endParaRPr lang="en-US" sz="2800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7749281" y="1219200"/>
            <a:ext cx="442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/>
              <a:t>j</a:t>
            </a:r>
            <a:endParaRPr lang="en-US" sz="2800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7543800" y="4419600"/>
            <a:ext cx="463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/>
              <a:t>k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State-Transition Graphs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495800" y="1752600"/>
            <a:ext cx="4495800" cy="3200400"/>
          </a:xfrm>
        </p:spPr>
        <p:txBody>
          <a:bodyPr/>
          <a:lstStyle/>
          <a:p>
            <a:r>
              <a:rPr lang="en-US" sz="2400" dirty="0" smtClean="0"/>
              <a:t>State: profile of all routers’ current routes and beliefs about their available routes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Transition: change following route selection or advertisement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0ACDD-3799-C54C-B0DA-D5D9D92E60C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5" name="Oval 4"/>
          <p:cNvSpPr/>
          <p:nvPr/>
        </p:nvSpPr>
        <p:spPr bwMode="auto">
          <a:xfrm>
            <a:off x="2133600" y="1818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124200" y="2580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276600" y="1818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35712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05000" y="2809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590800" y="3342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590800" y="23520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32664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295400" y="2428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905000" y="38760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971800" y="40284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581400" y="45618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286000" y="4714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cxnSp>
        <p:nvCxnSpPr>
          <p:cNvPr id="21" name="Straight Arrow Connector 20"/>
          <p:cNvCxnSpPr>
            <a:stCxn id="5" idx="6"/>
            <a:endCxn id="12" idx="1"/>
          </p:cNvCxnSpPr>
          <p:nvPr/>
        </p:nvCxnSpPr>
        <p:spPr bwMode="auto">
          <a:xfrm>
            <a:off x="2438400" y="1971020"/>
            <a:ext cx="197037" cy="425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2" idx="7"/>
            <a:endCxn id="7" idx="3"/>
          </p:cNvCxnSpPr>
          <p:nvPr/>
        </p:nvCxnSpPr>
        <p:spPr bwMode="auto">
          <a:xfrm rot="5400000" flipH="1" flipV="1">
            <a:off x="2927163" y="2002583"/>
            <a:ext cx="3178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7" idx="1"/>
            <a:endCxn id="5" idx="7"/>
          </p:cNvCxnSpPr>
          <p:nvPr/>
        </p:nvCxnSpPr>
        <p:spPr bwMode="auto">
          <a:xfrm rot="16200000" flipV="1">
            <a:off x="2857500" y="1399520"/>
            <a:ext cx="1588" cy="927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5" idx="3"/>
            <a:endCxn id="14" idx="7"/>
          </p:cNvCxnSpPr>
          <p:nvPr/>
        </p:nvCxnSpPr>
        <p:spPr bwMode="auto">
          <a:xfrm rot="5400000">
            <a:off x="1669863" y="1964483"/>
            <a:ext cx="394074" cy="6226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4" idx="6"/>
            <a:endCxn id="9" idx="1"/>
          </p:cNvCxnSpPr>
          <p:nvPr/>
        </p:nvCxnSpPr>
        <p:spPr bwMode="auto">
          <a:xfrm>
            <a:off x="1600200" y="2580620"/>
            <a:ext cx="3494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9" idx="5"/>
            <a:endCxn id="10" idx="1"/>
          </p:cNvCxnSpPr>
          <p:nvPr/>
        </p:nvCxnSpPr>
        <p:spPr bwMode="auto">
          <a:xfrm rot="16200000" flipH="1">
            <a:off x="2241363" y="2993183"/>
            <a:ext cx="3178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5"/>
            <a:endCxn id="6" idx="2"/>
          </p:cNvCxnSpPr>
          <p:nvPr/>
        </p:nvCxnSpPr>
        <p:spPr bwMode="auto">
          <a:xfrm rot="16200000" flipH="1">
            <a:off x="2927163" y="2535982"/>
            <a:ext cx="1208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6" idx="3"/>
            <a:endCxn id="10" idx="0"/>
          </p:cNvCxnSpPr>
          <p:nvPr/>
        </p:nvCxnSpPr>
        <p:spPr bwMode="auto">
          <a:xfrm rot="5400000">
            <a:off x="2705101" y="2878883"/>
            <a:ext cx="501837" cy="425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6" idx="5"/>
            <a:endCxn id="8" idx="0"/>
          </p:cNvCxnSpPr>
          <p:nvPr/>
        </p:nvCxnSpPr>
        <p:spPr bwMode="auto">
          <a:xfrm rot="16200000" flipH="1">
            <a:off x="3155763" y="3069382"/>
            <a:ext cx="7304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10" idx="5"/>
            <a:endCxn id="8" idx="1"/>
          </p:cNvCxnSpPr>
          <p:nvPr/>
        </p:nvCxnSpPr>
        <p:spPr bwMode="auto">
          <a:xfrm rot="16200000" flipH="1">
            <a:off x="3193863" y="3259883"/>
            <a:ext cx="13074" cy="698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0" idx="5"/>
            <a:endCxn id="16" idx="0"/>
          </p:cNvCxnSpPr>
          <p:nvPr/>
        </p:nvCxnSpPr>
        <p:spPr bwMode="auto">
          <a:xfrm rot="16200000" flipH="1">
            <a:off x="2774763" y="3678982"/>
            <a:ext cx="4256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16" idx="7"/>
            <a:endCxn id="8" idx="3"/>
          </p:cNvCxnSpPr>
          <p:nvPr/>
        </p:nvCxnSpPr>
        <p:spPr bwMode="auto">
          <a:xfrm rot="5400000" flipH="1" flipV="1">
            <a:off x="3270063" y="3793283"/>
            <a:ext cx="241674" cy="317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16" idx="4"/>
            <a:endCxn id="17" idx="2"/>
          </p:cNvCxnSpPr>
          <p:nvPr/>
        </p:nvCxnSpPr>
        <p:spPr bwMode="auto">
          <a:xfrm rot="16200000" flipH="1">
            <a:off x="3162300" y="4295120"/>
            <a:ext cx="3810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17" idx="7"/>
            <a:endCxn id="8" idx="4"/>
          </p:cNvCxnSpPr>
          <p:nvPr/>
        </p:nvCxnSpPr>
        <p:spPr bwMode="auto">
          <a:xfrm rot="16200000" flipV="1">
            <a:off x="3384364" y="4149257"/>
            <a:ext cx="730437" cy="1839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9" idx="3"/>
            <a:endCxn id="13" idx="7"/>
          </p:cNvCxnSpPr>
          <p:nvPr/>
        </p:nvCxnSpPr>
        <p:spPr bwMode="auto">
          <a:xfrm rot="5400000">
            <a:off x="1593663" y="2955083"/>
            <a:ext cx="2416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9" idx="4"/>
            <a:endCxn id="15" idx="0"/>
          </p:cNvCxnSpPr>
          <p:nvPr/>
        </p:nvCxnSpPr>
        <p:spPr bwMode="auto">
          <a:xfrm rot="5400000">
            <a:off x="1676400" y="3495020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15" idx="5"/>
            <a:endCxn id="18" idx="0"/>
          </p:cNvCxnSpPr>
          <p:nvPr/>
        </p:nvCxnSpPr>
        <p:spPr bwMode="auto">
          <a:xfrm rot="16200000" flipH="1">
            <a:off x="2012763" y="4288582"/>
            <a:ext cx="5780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stCxn id="18" idx="1"/>
            <a:endCxn id="15" idx="4"/>
          </p:cNvCxnSpPr>
          <p:nvPr/>
        </p:nvCxnSpPr>
        <p:spPr bwMode="auto">
          <a:xfrm rot="16200000" flipV="1">
            <a:off x="1905001" y="4333220"/>
            <a:ext cx="5780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>
            <a:stCxn id="15" idx="1"/>
            <a:endCxn id="13" idx="5"/>
          </p:cNvCxnSpPr>
          <p:nvPr/>
        </p:nvCxnSpPr>
        <p:spPr bwMode="auto">
          <a:xfrm rot="16200000" flipV="1">
            <a:off x="1517463" y="3488483"/>
            <a:ext cx="3940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Curved Left Arrow 63"/>
          <p:cNvSpPr/>
          <p:nvPr/>
        </p:nvSpPr>
        <p:spPr bwMode="auto">
          <a:xfrm>
            <a:off x="3581400" y="18186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5" name="Curved Left Arrow 64"/>
          <p:cNvSpPr/>
          <p:nvPr/>
        </p:nvSpPr>
        <p:spPr bwMode="auto">
          <a:xfrm>
            <a:off x="2209800" y="28092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6" name="Curved Left Arrow 65"/>
          <p:cNvSpPr/>
          <p:nvPr/>
        </p:nvSpPr>
        <p:spPr bwMode="auto">
          <a:xfrm>
            <a:off x="3733800" y="3571220"/>
            <a:ext cx="533400" cy="2286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7" name="Curved Left Arrow 66"/>
          <p:cNvSpPr/>
          <p:nvPr/>
        </p:nvSpPr>
        <p:spPr bwMode="auto">
          <a:xfrm flipH="1" flipV="1">
            <a:off x="762000" y="32664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33600" y="1752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 bwMode="auto">
          <a:xfrm>
            <a:off x="914400" y="5410200"/>
            <a:ext cx="2514600" cy="457200"/>
          </a:xfrm>
          <a:prstGeom prst="rect">
            <a:avLst/>
          </a:prstGeom>
          <a:solidFill>
            <a:srgbClr val="FFFF00">
              <a:alpha val="69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State-Transition Graphs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495800" y="1752600"/>
            <a:ext cx="4495800" cy="3200400"/>
          </a:xfrm>
        </p:spPr>
        <p:txBody>
          <a:bodyPr/>
          <a:lstStyle/>
          <a:p>
            <a:r>
              <a:rPr lang="en-US" sz="2400" dirty="0" smtClean="0"/>
              <a:t>State: profile of all routers’ current routes and beliefs about their available routes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Transition: change following route selection or advertisement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0ACDD-3799-C54C-B0DA-D5D9D92E60C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" name="Oval 4"/>
          <p:cNvSpPr/>
          <p:nvPr/>
        </p:nvSpPr>
        <p:spPr bwMode="auto">
          <a:xfrm>
            <a:off x="2133600" y="1818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124200" y="2580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276600" y="1818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35712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05000" y="2809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590800" y="33426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590800" y="23520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3266420"/>
            <a:ext cx="304800" cy="30480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295400" y="2428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905000" y="38760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971800" y="40284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581400" y="45618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286000" y="471422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cxnSp>
        <p:nvCxnSpPr>
          <p:cNvPr id="21" name="Straight Arrow Connector 20"/>
          <p:cNvCxnSpPr>
            <a:stCxn id="5" idx="6"/>
            <a:endCxn id="12" idx="1"/>
          </p:cNvCxnSpPr>
          <p:nvPr/>
        </p:nvCxnSpPr>
        <p:spPr bwMode="auto">
          <a:xfrm>
            <a:off x="2438400" y="1971020"/>
            <a:ext cx="197037" cy="425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2" idx="7"/>
            <a:endCxn id="7" idx="3"/>
          </p:cNvCxnSpPr>
          <p:nvPr/>
        </p:nvCxnSpPr>
        <p:spPr bwMode="auto">
          <a:xfrm rot="5400000" flipH="1" flipV="1">
            <a:off x="2927163" y="2002583"/>
            <a:ext cx="3178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7" idx="1"/>
            <a:endCxn id="5" idx="7"/>
          </p:cNvCxnSpPr>
          <p:nvPr/>
        </p:nvCxnSpPr>
        <p:spPr bwMode="auto">
          <a:xfrm rot="16200000" flipV="1">
            <a:off x="2857500" y="1399520"/>
            <a:ext cx="1588" cy="927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5" idx="3"/>
            <a:endCxn id="14" idx="7"/>
          </p:cNvCxnSpPr>
          <p:nvPr/>
        </p:nvCxnSpPr>
        <p:spPr bwMode="auto">
          <a:xfrm rot="5400000">
            <a:off x="1669863" y="1964483"/>
            <a:ext cx="394074" cy="6226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4" idx="6"/>
            <a:endCxn id="9" idx="1"/>
          </p:cNvCxnSpPr>
          <p:nvPr/>
        </p:nvCxnSpPr>
        <p:spPr bwMode="auto">
          <a:xfrm>
            <a:off x="1600200" y="2580620"/>
            <a:ext cx="3494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9" idx="5"/>
            <a:endCxn id="10" idx="1"/>
          </p:cNvCxnSpPr>
          <p:nvPr/>
        </p:nvCxnSpPr>
        <p:spPr bwMode="auto">
          <a:xfrm rot="16200000" flipH="1">
            <a:off x="2241363" y="2993183"/>
            <a:ext cx="3178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5"/>
            <a:endCxn id="6" idx="2"/>
          </p:cNvCxnSpPr>
          <p:nvPr/>
        </p:nvCxnSpPr>
        <p:spPr bwMode="auto">
          <a:xfrm rot="16200000" flipH="1">
            <a:off x="2927163" y="2535982"/>
            <a:ext cx="1208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6" idx="3"/>
            <a:endCxn id="10" idx="0"/>
          </p:cNvCxnSpPr>
          <p:nvPr/>
        </p:nvCxnSpPr>
        <p:spPr bwMode="auto">
          <a:xfrm rot="5400000">
            <a:off x="2705101" y="2878883"/>
            <a:ext cx="501837" cy="425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6" idx="5"/>
            <a:endCxn id="8" idx="0"/>
          </p:cNvCxnSpPr>
          <p:nvPr/>
        </p:nvCxnSpPr>
        <p:spPr bwMode="auto">
          <a:xfrm rot="16200000" flipH="1">
            <a:off x="3155763" y="3069382"/>
            <a:ext cx="7304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10" idx="5"/>
            <a:endCxn id="8" idx="1"/>
          </p:cNvCxnSpPr>
          <p:nvPr/>
        </p:nvCxnSpPr>
        <p:spPr bwMode="auto">
          <a:xfrm rot="16200000" flipH="1">
            <a:off x="3193863" y="3259883"/>
            <a:ext cx="13074" cy="698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0" idx="5"/>
            <a:endCxn id="16" idx="0"/>
          </p:cNvCxnSpPr>
          <p:nvPr/>
        </p:nvCxnSpPr>
        <p:spPr bwMode="auto">
          <a:xfrm rot="16200000" flipH="1">
            <a:off x="2774763" y="3678982"/>
            <a:ext cx="4256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16" idx="7"/>
            <a:endCxn id="8" idx="3"/>
          </p:cNvCxnSpPr>
          <p:nvPr/>
        </p:nvCxnSpPr>
        <p:spPr bwMode="auto">
          <a:xfrm rot="5400000" flipH="1" flipV="1">
            <a:off x="3270063" y="3793283"/>
            <a:ext cx="241674" cy="317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16" idx="4"/>
            <a:endCxn id="17" idx="2"/>
          </p:cNvCxnSpPr>
          <p:nvPr/>
        </p:nvCxnSpPr>
        <p:spPr bwMode="auto">
          <a:xfrm rot="16200000" flipH="1">
            <a:off x="3162300" y="4295120"/>
            <a:ext cx="3810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17" idx="7"/>
            <a:endCxn id="8" idx="4"/>
          </p:cNvCxnSpPr>
          <p:nvPr/>
        </p:nvCxnSpPr>
        <p:spPr bwMode="auto">
          <a:xfrm rot="16200000" flipV="1">
            <a:off x="3384364" y="4149257"/>
            <a:ext cx="730437" cy="1839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9" idx="3"/>
            <a:endCxn id="13" idx="7"/>
          </p:cNvCxnSpPr>
          <p:nvPr/>
        </p:nvCxnSpPr>
        <p:spPr bwMode="auto">
          <a:xfrm rot="5400000">
            <a:off x="1593663" y="2955083"/>
            <a:ext cx="2416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9" idx="4"/>
            <a:endCxn id="15" idx="0"/>
          </p:cNvCxnSpPr>
          <p:nvPr/>
        </p:nvCxnSpPr>
        <p:spPr bwMode="auto">
          <a:xfrm rot="5400000">
            <a:off x="1676400" y="3495020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15" idx="5"/>
            <a:endCxn id="18" idx="0"/>
          </p:cNvCxnSpPr>
          <p:nvPr/>
        </p:nvCxnSpPr>
        <p:spPr bwMode="auto">
          <a:xfrm rot="16200000" flipH="1">
            <a:off x="2012763" y="4288582"/>
            <a:ext cx="5780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stCxn id="18" idx="1"/>
            <a:endCxn id="15" idx="4"/>
          </p:cNvCxnSpPr>
          <p:nvPr/>
        </p:nvCxnSpPr>
        <p:spPr bwMode="auto">
          <a:xfrm rot="16200000" flipV="1">
            <a:off x="1905001" y="4333220"/>
            <a:ext cx="578037" cy="27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>
            <a:stCxn id="15" idx="1"/>
            <a:endCxn id="13" idx="5"/>
          </p:cNvCxnSpPr>
          <p:nvPr/>
        </p:nvCxnSpPr>
        <p:spPr bwMode="auto">
          <a:xfrm rot="16200000" flipV="1">
            <a:off x="1517463" y="3488483"/>
            <a:ext cx="394074" cy="470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Curved Left Arrow 63"/>
          <p:cNvSpPr/>
          <p:nvPr/>
        </p:nvSpPr>
        <p:spPr bwMode="auto">
          <a:xfrm>
            <a:off x="3581400" y="18186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5" name="Curved Left Arrow 64"/>
          <p:cNvSpPr/>
          <p:nvPr/>
        </p:nvSpPr>
        <p:spPr bwMode="auto">
          <a:xfrm>
            <a:off x="2209800" y="28092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6" name="Curved Left Arrow 65"/>
          <p:cNvSpPr/>
          <p:nvPr/>
        </p:nvSpPr>
        <p:spPr bwMode="auto">
          <a:xfrm>
            <a:off x="3733800" y="3571220"/>
            <a:ext cx="533400" cy="2286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67" name="Curved Left Arrow 66"/>
          <p:cNvSpPr/>
          <p:nvPr/>
        </p:nvSpPr>
        <p:spPr bwMode="auto">
          <a:xfrm flipH="1" flipV="1">
            <a:off x="762000" y="3266420"/>
            <a:ext cx="457200" cy="30480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7" charset="0"/>
              <a:ea typeface="ヒラギノ角ゴ Pro W3" pitchFamily="-107" charset="-128"/>
              <a:cs typeface="ヒラギノ角ゴ Pro W3" pitchFamily="-107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33600" y="1752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1447800" y="53441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  </a:t>
            </a:r>
            <a:r>
              <a:rPr lang="en-US" dirty="0" smtClean="0"/>
              <a:t>Zero 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-of-Information-2000">
  <a:themeElements>
    <a:clrScheme name="School-of-Information-2000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School-of-Information-2000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7" charset="0"/>
            <a:ea typeface="ヒラギノ角ゴ Pro W3" pitchFamily="-107" charset="-128"/>
            <a:cs typeface="ヒラギノ角ゴ Pro W3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7" charset="0"/>
            <a:ea typeface="ヒラギノ角ゴ Pro W3" pitchFamily="-107" charset="-128"/>
            <a:cs typeface="ヒラギノ角ゴ Pro W3" pitchFamily="-107" charset="-128"/>
          </a:defRPr>
        </a:defPPr>
      </a:lstStyle>
    </a:lnDef>
  </a:objectDefaults>
  <a:extraClrSchemeLst>
    <a:extraClrScheme>
      <a:clrScheme name="School-of-Information-2000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ool-of-Information-2000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ool-of-Information-2000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ool-of-Information-2000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ool-of-Information-2000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ool-of-Information-2000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School-of-Information-2000</Template>
  <TotalTime>5450</TotalTime>
  <Words>1471</Words>
  <Application>Microsoft PowerPoint</Application>
  <PresentationFormat>On-screen Show (4:3)</PresentationFormat>
  <Paragraphs>198</Paragraphs>
  <Slides>16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School-of-Information-2000</vt:lpstr>
      <vt:lpstr>Searching for Stability in Interdomain Routing</vt:lpstr>
      <vt:lpstr>Border Gateway Protocol (BGP)</vt:lpstr>
      <vt:lpstr>Convergence/Oscillation</vt:lpstr>
      <vt:lpstr>Our Results</vt:lpstr>
      <vt:lpstr>Our Results</vt:lpstr>
      <vt:lpstr>BGP model: Routes and Preferences</vt:lpstr>
      <vt:lpstr>BGP model: Dynamics</vt:lpstr>
      <vt:lpstr>State-Transition Graphs</vt:lpstr>
      <vt:lpstr>State-Transition Graphs</vt:lpstr>
      <vt:lpstr>State-Transition Graphs</vt:lpstr>
      <vt:lpstr>Main Proof sketch:  Regions</vt:lpstr>
      <vt:lpstr>Proof Sketch: Confluence</vt:lpstr>
      <vt:lpstr>Main result: Summary</vt:lpstr>
      <vt:lpstr>Convergence Time</vt:lpstr>
      <vt:lpstr>Discussion &amp; Future Work</vt:lpstr>
      <vt:lpstr>Slide 16</vt:lpstr>
    </vt:vector>
  </TitlesOfParts>
  <Company>School of Information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SI540 Understanding Networked Computing</dc:title>
  <dc:creator>School of Information</dc:creator>
  <cp:lastModifiedBy>School of Information</cp:lastModifiedBy>
  <cp:revision>326</cp:revision>
  <cp:lastPrinted>2008-02-18T20:02:03Z</cp:lastPrinted>
  <dcterms:created xsi:type="dcterms:W3CDTF">2009-04-22T03:14:00Z</dcterms:created>
  <dcterms:modified xsi:type="dcterms:W3CDTF">2009-04-22T10:47:52Z</dcterms:modified>
</cp:coreProperties>
</file>